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175"/>
  </p:notesMasterIdLst>
  <p:sldIdLst>
    <p:sldId id="256" r:id="rId3"/>
    <p:sldId id="257" r:id="rId4"/>
    <p:sldId id="281" r:id="rId5"/>
    <p:sldId id="280" r:id="rId6"/>
    <p:sldId id="279" r:id="rId7"/>
    <p:sldId id="278" r:id="rId8"/>
    <p:sldId id="277" r:id="rId9"/>
    <p:sldId id="276" r:id="rId10"/>
    <p:sldId id="346" r:id="rId11"/>
    <p:sldId id="354" r:id="rId12"/>
    <p:sldId id="347" r:id="rId13"/>
    <p:sldId id="275" r:id="rId14"/>
    <p:sldId id="274" r:id="rId15"/>
    <p:sldId id="273" r:id="rId16"/>
    <p:sldId id="272" r:id="rId17"/>
    <p:sldId id="271" r:id="rId18"/>
    <p:sldId id="348" r:id="rId19"/>
    <p:sldId id="270" r:id="rId20"/>
    <p:sldId id="269" r:id="rId21"/>
    <p:sldId id="268" r:id="rId22"/>
    <p:sldId id="267" r:id="rId23"/>
    <p:sldId id="349" r:id="rId24"/>
    <p:sldId id="266" r:id="rId25"/>
    <p:sldId id="265" r:id="rId26"/>
    <p:sldId id="282" r:id="rId27"/>
    <p:sldId id="350" r:id="rId28"/>
    <p:sldId id="298" r:id="rId29"/>
    <p:sldId id="283" r:id="rId30"/>
    <p:sldId id="284" r:id="rId31"/>
    <p:sldId id="285" r:id="rId32"/>
    <p:sldId id="286" r:id="rId33"/>
    <p:sldId id="288" r:id="rId34"/>
    <p:sldId id="289" r:id="rId35"/>
    <p:sldId id="290" r:id="rId36"/>
    <p:sldId id="292" r:id="rId37"/>
    <p:sldId id="293" r:id="rId38"/>
    <p:sldId id="294" r:id="rId39"/>
    <p:sldId id="297" r:id="rId40"/>
    <p:sldId id="264" r:id="rId41"/>
    <p:sldId id="263" r:id="rId42"/>
    <p:sldId id="262" r:id="rId43"/>
    <p:sldId id="261" r:id="rId44"/>
    <p:sldId id="260" r:id="rId45"/>
    <p:sldId id="351" r:id="rId46"/>
    <p:sldId id="299" r:id="rId47"/>
    <p:sldId id="300" r:id="rId48"/>
    <p:sldId id="352" r:id="rId49"/>
    <p:sldId id="353" r:id="rId50"/>
    <p:sldId id="301" r:id="rId51"/>
    <p:sldId id="302" r:id="rId52"/>
    <p:sldId id="303" r:id="rId53"/>
    <p:sldId id="304" r:id="rId54"/>
    <p:sldId id="305" r:id="rId55"/>
    <p:sldId id="306" r:id="rId56"/>
    <p:sldId id="307" r:id="rId57"/>
    <p:sldId id="309" r:id="rId58"/>
    <p:sldId id="310" r:id="rId59"/>
    <p:sldId id="311" r:id="rId60"/>
    <p:sldId id="312" r:id="rId61"/>
    <p:sldId id="313" r:id="rId62"/>
    <p:sldId id="314" r:id="rId63"/>
    <p:sldId id="317" r:id="rId64"/>
    <p:sldId id="259" r:id="rId65"/>
    <p:sldId id="258" r:id="rId66"/>
    <p:sldId id="355"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4" r:id="rId82"/>
    <p:sldId id="336" r:id="rId83"/>
    <p:sldId id="337" r:id="rId84"/>
    <p:sldId id="332" r:id="rId85"/>
    <p:sldId id="333" r:id="rId86"/>
    <p:sldId id="356" r:id="rId87"/>
    <p:sldId id="357" r:id="rId88"/>
    <p:sldId id="358" r:id="rId89"/>
    <p:sldId id="335" r:id="rId90"/>
    <p:sldId id="340" r:id="rId91"/>
    <p:sldId id="341" r:id="rId92"/>
    <p:sldId id="338" r:id="rId93"/>
    <p:sldId id="339" r:id="rId94"/>
    <p:sldId id="342" r:id="rId95"/>
    <p:sldId id="345" r:id="rId96"/>
    <p:sldId id="359" r:id="rId97"/>
    <p:sldId id="413" r:id="rId98"/>
    <p:sldId id="360" r:id="rId99"/>
    <p:sldId id="361" r:id="rId100"/>
    <p:sldId id="362" r:id="rId101"/>
    <p:sldId id="363" r:id="rId102"/>
    <p:sldId id="364" r:id="rId103"/>
    <p:sldId id="365" r:id="rId104"/>
    <p:sldId id="367" r:id="rId105"/>
    <p:sldId id="368" r:id="rId106"/>
    <p:sldId id="369" r:id="rId107"/>
    <p:sldId id="370" r:id="rId108"/>
    <p:sldId id="371" r:id="rId109"/>
    <p:sldId id="412" r:id="rId110"/>
    <p:sldId id="372" r:id="rId111"/>
    <p:sldId id="374" r:id="rId112"/>
    <p:sldId id="375" r:id="rId113"/>
    <p:sldId id="376" r:id="rId114"/>
    <p:sldId id="377" r:id="rId115"/>
    <p:sldId id="378" r:id="rId116"/>
    <p:sldId id="379" r:id="rId117"/>
    <p:sldId id="380" r:id="rId118"/>
    <p:sldId id="381" r:id="rId119"/>
    <p:sldId id="382" r:id="rId120"/>
    <p:sldId id="414" r:id="rId121"/>
    <p:sldId id="383" r:id="rId122"/>
    <p:sldId id="384" r:id="rId123"/>
    <p:sldId id="385" r:id="rId124"/>
    <p:sldId id="386" r:id="rId125"/>
    <p:sldId id="387" r:id="rId126"/>
    <p:sldId id="388" r:id="rId127"/>
    <p:sldId id="389" r:id="rId128"/>
    <p:sldId id="390" r:id="rId129"/>
    <p:sldId id="391" r:id="rId130"/>
    <p:sldId id="392" r:id="rId131"/>
    <p:sldId id="393" r:id="rId132"/>
    <p:sldId id="415" r:id="rId133"/>
    <p:sldId id="394" r:id="rId134"/>
    <p:sldId id="395" r:id="rId135"/>
    <p:sldId id="396" r:id="rId136"/>
    <p:sldId id="397" r:id="rId137"/>
    <p:sldId id="398" r:id="rId138"/>
    <p:sldId id="399" r:id="rId139"/>
    <p:sldId id="400" r:id="rId140"/>
    <p:sldId id="416" r:id="rId141"/>
    <p:sldId id="401" r:id="rId142"/>
    <p:sldId id="402" r:id="rId143"/>
    <p:sldId id="403" r:id="rId144"/>
    <p:sldId id="404" r:id="rId145"/>
    <p:sldId id="405" r:id="rId146"/>
    <p:sldId id="406" r:id="rId147"/>
    <p:sldId id="407" r:id="rId148"/>
    <p:sldId id="408" r:id="rId149"/>
    <p:sldId id="409" r:id="rId150"/>
    <p:sldId id="410" r:id="rId151"/>
    <p:sldId id="411" r:id="rId152"/>
    <p:sldId id="417" r:id="rId153"/>
    <p:sldId id="418" r:id="rId154"/>
    <p:sldId id="467" r:id="rId155"/>
    <p:sldId id="468" r:id="rId156"/>
    <p:sldId id="469" r:id="rId157"/>
    <p:sldId id="470" r:id="rId158"/>
    <p:sldId id="471" r:id="rId159"/>
    <p:sldId id="472" r:id="rId160"/>
    <p:sldId id="473" r:id="rId161"/>
    <p:sldId id="474" r:id="rId162"/>
    <p:sldId id="475" r:id="rId163"/>
    <p:sldId id="476" r:id="rId164"/>
    <p:sldId id="477" r:id="rId165"/>
    <p:sldId id="478" r:id="rId166"/>
    <p:sldId id="479" r:id="rId167"/>
    <p:sldId id="480" r:id="rId168"/>
    <p:sldId id="481" r:id="rId169"/>
    <p:sldId id="482" r:id="rId170"/>
    <p:sldId id="483" r:id="rId171"/>
    <p:sldId id="484" r:id="rId172"/>
    <p:sldId id="485" r:id="rId173"/>
    <p:sldId id="514" r:id="rId1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95" end="147"/>
    <p:penClr>
      <a:schemeClr val="tx1"/>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9037" autoAdjust="0"/>
    <p:restoredTop sz="94660"/>
  </p:normalViewPr>
  <p:slideViewPr>
    <p:cSldViewPr>
      <p:cViewPr>
        <p:scale>
          <a:sx n="75" d="100"/>
          <a:sy n="75" d="100"/>
        </p:scale>
        <p:origin x="-846"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32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notesMaster" Target="notesMasters/notesMaster1.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9393C-45E1-4501-8203-DC6012DFDEE0}" type="datetimeFigureOut">
              <a:rPr lang="en-US" smtClean="0"/>
              <a:pPr/>
              <a:t>4/12/2058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BE415E-9460-4104-AC65-67EE583B108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2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robbinspathology.com/passthru/linktopage.cfm?showtab=toc&amp;xrefID=R024016" TargetMode="External"/><Relationship Id="rId5" Type="http://schemas.openxmlformats.org/officeDocument/2006/relationships/hyperlink" Target="http://www.robbinspathology.com/passthru/linktopage.cfm?showtab=toc&amp;xrefID=C00601871" TargetMode="External"/><Relationship Id="rId4" Type="http://schemas.openxmlformats.org/officeDocument/2006/relationships/hyperlink" Target="http://www.robbinspathology.com/passthru/linktopage.cfm?showtab=toc&amp;xrefID=R02402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15"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robbinspathology.com/passthru/linktopage.cfm?showtab=toc&amp;xrefID=R024016" TargetMode="External"/><Relationship Id="rId4" Type="http://schemas.openxmlformats.org/officeDocument/2006/relationships/hyperlink" Target="http://www.robbinspathology.com/passthru/linktopage.cfm?showtab=toc&amp;xrefID=C00501871"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robbinspathology.com/content/bookcontent.cfm?ID=HC024020"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robbinspathology.com/passthru/linktopage.cfm?showtab=toc&amp;xrefID=C00601871" TargetMode="External"/><Relationship Id="rId5" Type="http://schemas.openxmlformats.org/officeDocument/2006/relationships/hyperlink" Target="http://www.robbinspathology.com/passthru/linktopage.cfm?showtab=toc&amp;xrefID=R024018" TargetMode="External"/><Relationship Id="rId4" Type="http://schemas.openxmlformats.org/officeDocument/2006/relationships/hyperlink" Target="http://www.robbinspathology.com/passthru/linktopage.cfm?showtab=toc&amp;xrefID=R024017"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C00601871"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robbinspathology.com/content/bookcontent.cfm?ID=HC024020"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robbinspathology.com/content/bookcontent.cfm?ID=HC024028"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www.robbinspathology.com/content/lightbox.cfm?action=add&amp;ImgID=F024015&amp;ImgBody=graphics/S01871-024-f015.jpg&amp;ID=iBo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www.robbinspathology.com/passthru/linktopage.cfm?showtab=toc&amp;xrefID=R024032" TargetMode="External"/><Relationship Id="rId13" Type="http://schemas.openxmlformats.org/officeDocument/2006/relationships/hyperlink" Target="http://www.robbinspathology.com/passthru/linktopage.cfm?showtab=toc&amp;xrefID=R024037" TargetMode="External"/><Relationship Id="rId3" Type="http://schemas.openxmlformats.org/officeDocument/2006/relationships/hyperlink" Target="http://www.robbinspathology.com/passthru/linktopage.cfm?showtab=toc&amp;xrefID=C00701871" TargetMode="External"/><Relationship Id="rId7" Type="http://schemas.openxmlformats.org/officeDocument/2006/relationships/hyperlink" Target="http://www.robbinspathology.com/passthru/linktopage.cfm?showtab=toc&amp;xrefID=R024031" TargetMode="External"/><Relationship Id="rId12" Type="http://schemas.openxmlformats.org/officeDocument/2006/relationships/hyperlink" Target="http://www.robbinspathology.com/passthru/linktopage.cfm?showtab=toc&amp;xrefID=R024036"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www.robbinspathology.com/passthru/linktopage.cfm?showtab=toc&amp;xrefID=R024030" TargetMode="External"/><Relationship Id="rId11" Type="http://schemas.openxmlformats.org/officeDocument/2006/relationships/hyperlink" Target="http://www.robbinspathology.com/passthru/linktopage.cfm?showtab=toc&amp;xrefID=R024035" TargetMode="External"/><Relationship Id="rId5" Type="http://schemas.openxmlformats.org/officeDocument/2006/relationships/hyperlink" Target="http://www.robbinspathology.com/passthru/linktopage.cfm?showtab=toc&amp;xrefID=R024029" TargetMode="External"/><Relationship Id="rId15" Type="http://schemas.openxmlformats.org/officeDocument/2006/relationships/hyperlink" Target="http://www.robbinspathology.com/passthru/linktopage.cfm?showtab=toc&amp;xrefID=R024039" TargetMode="External"/><Relationship Id="rId10" Type="http://schemas.openxmlformats.org/officeDocument/2006/relationships/hyperlink" Target="http://www.robbinspathology.com/passthru/linktopage.cfm?showtab=toc&amp;xrefID=R024034" TargetMode="External"/><Relationship Id="rId4" Type="http://schemas.openxmlformats.org/officeDocument/2006/relationships/hyperlink" Target="http://www.robbinspathology.com/passthru/linktopage.cfm?showtab=toc&amp;xrefID=R024028" TargetMode="External"/><Relationship Id="rId9" Type="http://schemas.openxmlformats.org/officeDocument/2006/relationships/hyperlink" Target="http://www.robbinspathology.com/passthru/linktopage.cfm?showtab=toc&amp;xrefID=R024033" TargetMode="External"/><Relationship Id="rId14" Type="http://schemas.openxmlformats.org/officeDocument/2006/relationships/hyperlink" Target="http://www.robbinspathology.com/passthru/linktopage.cfm?showtab=toc&amp;xrefID=R024038"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robbinspathology.com/passthru/linktopage.cfm?showtab=toc&amp;xrefID=R024044" TargetMode="External"/><Relationship Id="rId3" Type="http://schemas.openxmlformats.org/officeDocument/2006/relationships/hyperlink" Target="http://www.robbinspathology.com/content/lightbox.cfm?action=add&amp;ImgID=F024017&amp;ImgBody=graphics/S01871-024-f017d.jpg&amp;ID=iBox" TargetMode="External"/><Relationship Id="rId7" Type="http://schemas.openxmlformats.org/officeDocument/2006/relationships/hyperlink" Target="http://www.robbinspathology.com/passthru/linktopage.cfm?showtab=toc&amp;xrefID=R024043"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robbinspathology.com/passthru/linktopage.cfm?showtab=toc&amp;xrefID=R024042" TargetMode="External"/><Relationship Id="rId5" Type="http://schemas.openxmlformats.org/officeDocument/2006/relationships/hyperlink" Target="http://www.robbinspathology.com/passthru/linktopage.cfm?showtab=toc&amp;xrefID=R024040" TargetMode="External"/><Relationship Id="rId4" Type="http://schemas.openxmlformats.org/officeDocument/2006/relationships/hyperlink" Target="http://www.robbinspathology.com/content/bookcontent.cfm?ID=HC024028"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robbinspathology.com/content/bookcontent.cfm?ID=HC024028"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www.robbinspathology.com/passthru/linktopage.cfm?showtab=toc&amp;xrefID=T024004"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robbinspathology.com/content/bookcontent.cfm?ID=HC024028"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www.robbinspathology.com/passthru/linktopage.cfm?showtab=toc&amp;xrefID=R024046"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robbinspathology.com/content/bookcontent.cfm?ID=HC02407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115"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ww.robbinspathology.com/passthru/linktopage.cfm?showtab=toc&amp;xrefID=R024117" TargetMode="External"/><Relationship Id="rId5" Type="http://schemas.openxmlformats.org/officeDocument/2006/relationships/hyperlink" Target="http://www.robbinspathology.com/passthru/linktopage.cfm?showtab=toc&amp;xrefID=R024116" TargetMode="External"/><Relationship Id="rId4" Type="http://schemas.openxmlformats.org/officeDocument/2006/relationships/hyperlink" Target="http://www.robbinspathology.com/content/bookcontent.cfm?ID=HC024073"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C0040187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robbinspathology.com/content/bookcontent.cfm?ID=HC024073"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T024010"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T024011"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robbinspathology.com/passthru/linktopage.cfm?showtab=toc&amp;xrefID=C01601871" TargetMode="External"/><Relationship Id="rId5" Type="http://schemas.openxmlformats.org/officeDocument/2006/relationships/hyperlink" Target="http://www.robbinspathology.com/passthru/linktopage.cfm?showtab=toc&amp;xrefID=C02801871" TargetMode="External"/><Relationship Id="rId4" Type="http://schemas.openxmlformats.org/officeDocument/2006/relationships/hyperlink" Target="http://www.robbinspathology.com/passthru/linktopage.cfm?showtab=toc&amp;xrefID=C00501871"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robbinspathology.com/content/bookcontent.cfm?ID=HC024087"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128"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60"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www.robbinspathology.com/passthru/linktopage.cfm?showtab=toc&amp;xrefID=R024061"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69" TargetMode="External"/><Relationship Id="rId2" Type="http://schemas.openxmlformats.org/officeDocument/2006/relationships/slide" Target="../slides/slide71.xml"/><Relationship Id="rId1" Type="http://schemas.openxmlformats.org/officeDocument/2006/relationships/notesMaster" Target="../notesMasters/notesMaster1.xml"/><Relationship Id="rId5" Type="http://schemas.openxmlformats.org/officeDocument/2006/relationships/hyperlink" Target="http://www.robbinspathology.com/passthru/linktopage.cfm?showtab=toc&amp;xrefID=R024071" TargetMode="External"/><Relationship Id="rId4" Type="http://schemas.openxmlformats.org/officeDocument/2006/relationships/hyperlink" Target="http://www.robbinspathology.com/passthru/linktopage.cfm?showtab=toc&amp;xrefID=R024070"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www.robbinspathology.com/passthru/linktopage.cfm?showtab=toc&amp;xrefID=R024094" TargetMode="External"/><Relationship Id="rId4" Type="http://schemas.openxmlformats.org/officeDocument/2006/relationships/hyperlink" Target="http://www.robbinspathology.com/passthru/linktopage.cfm?showtab=toc&amp;xrefID=R024093"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C01101871" TargetMode="External"/><Relationship Id="rId2" Type="http://schemas.openxmlformats.org/officeDocument/2006/relationships/slide" Target="../slides/slide79.xml"/><Relationship Id="rId1" Type="http://schemas.openxmlformats.org/officeDocument/2006/relationships/notesMaster" Target="../notesMasters/notesMaster1.xml"/><Relationship Id="rId5" Type="http://schemas.openxmlformats.org/officeDocument/2006/relationships/hyperlink" Target="http://www.robbinspathology.com/content/bookcontent.cfm?ID=HC024050&amp;searchterms=diabetes&amp;framesource=search&amp;RestrictTo=HC024050" TargetMode="External"/><Relationship Id="rId4" Type="http://schemas.openxmlformats.org/officeDocument/2006/relationships/hyperlink" Target="http://www.robbinspathology.com/passthru/linktopage.cfm?showtab=toc&amp;xrefID=C02001871"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C02001871"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www.robbinspathology.com/content/bookcontent.cfm?ID=HC024050&amp;searchterms=diabetes&amp;framesource=search&amp;RestrictTo=HC024050"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7036"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www.robbinspathology.com/content/lightbox.cfm?action=add&amp;ImgID=F027007&amp;ImgBody=graphics/S01871-027-f007.jpg&amp;ID=iBox" TargetMode="External"/><Relationship Id="rId5" Type="http://schemas.openxmlformats.org/officeDocument/2006/relationships/hyperlink" Target="http://www.robbinspathology.com/passthru/linktopage.cfm?showtab=toc&amp;xrefID=R027037" TargetMode="External"/><Relationship Id="rId4" Type="http://schemas.openxmlformats.org/officeDocument/2006/relationships/hyperlink" Target="http://www.robbinspathology.com/content/bookcontent.cfm?ID=HC027012"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ww.robbinspathology.com/content/bookcontent.cfm?ID=HC029034&amp;searchterms=diabetic%20nretinopathy&amp;framesource=search&amp;RestrictTo=HC029034"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www.robbinspathology.com/passthru/linktopage.cfm?showtab=toc&amp;xrefID=R029022"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Signaling by extracellular secreted molecules </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Pituitary adenoma. The </a:t>
            </a:r>
            <a:r>
              <a:rPr lang="en-US" dirty="0" err="1" smtClean="0"/>
              <a:t>monomorphism</a:t>
            </a:r>
            <a:r>
              <a:rPr lang="en-US" dirty="0" smtClean="0"/>
              <a:t> of these cells contrasts markedly with the mixture of cells seen in the normal anterior pituitary. Note also the absence of </a:t>
            </a:r>
            <a:r>
              <a:rPr lang="en-US" dirty="0" err="1" smtClean="0"/>
              <a:t>reticulin</a:t>
            </a:r>
            <a:r>
              <a:rPr lang="en-US" dirty="0" smtClean="0"/>
              <a:t> network.</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thyroid gland consists of two bulky lateral lobes connected by a relatively thin isthmus, usually located below and anterior to the larynx. Normal variations in the structure of the thyroid gland include the presence of a pyramidal lobe, a remnant of the </a:t>
            </a:r>
            <a:r>
              <a:rPr lang="en-US" sz="1200" kern="1200" dirty="0" err="1" smtClean="0">
                <a:solidFill>
                  <a:schemeClr val="tx1"/>
                </a:solidFill>
                <a:latin typeface="+mn-lt"/>
                <a:ea typeface="+mn-ea"/>
                <a:cs typeface="+mn-cs"/>
              </a:rPr>
              <a:t>thyroglossal</a:t>
            </a:r>
            <a:r>
              <a:rPr lang="en-US" sz="1200" kern="1200" dirty="0" smtClean="0">
                <a:solidFill>
                  <a:schemeClr val="tx1"/>
                </a:solidFill>
                <a:latin typeface="+mn-lt"/>
                <a:ea typeface="+mn-ea"/>
                <a:cs typeface="+mn-cs"/>
              </a:rPr>
              <a:t> duct above the isthmus.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Homeostasis in the hypothalamus-pituitary-thyroid axis and mechanism of action of thyroid hormones. Secretion of thyroid hormones (T</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and T</a:t>
            </a:r>
            <a:r>
              <a:rPr lang="en-US" sz="1200" kern="1200" baseline="-25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is controlled by </a:t>
            </a:r>
            <a:r>
              <a:rPr lang="en-US" sz="1200" kern="1200" baseline="0" dirty="0" err="1" smtClean="0">
                <a:solidFill>
                  <a:schemeClr val="tx1"/>
                </a:solidFill>
                <a:latin typeface="+mn-lt"/>
                <a:ea typeface="+mn-ea"/>
                <a:cs typeface="+mn-cs"/>
              </a:rPr>
              <a:t>trophic</a:t>
            </a:r>
            <a:r>
              <a:rPr lang="en-US" sz="1200" kern="1200" baseline="0" dirty="0" smtClean="0">
                <a:solidFill>
                  <a:schemeClr val="tx1"/>
                </a:solidFill>
                <a:latin typeface="+mn-lt"/>
                <a:ea typeface="+mn-ea"/>
                <a:cs typeface="+mn-cs"/>
              </a:rPr>
              <a:t> factors secreted by both the hypothalamus and the anterior pituitary. Decreased levels of T</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and T</a:t>
            </a:r>
            <a:r>
              <a:rPr lang="en-US" sz="1200" kern="1200" baseline="-25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stimulate the release of </a:t>
            </a:r>
            <a:r>
              <a:rPr lang="en-US" sz="1200" kern="1200" baseline="0" dirty="0" err="1" smtClean="0">
                <a:solidFill>
                  <a:schemeClr val="tx1"/>
                </a:solidFill>
                <a:latin typeface="+mn-lt"/>
                <a:ea typeface="+mn-ea"/>
                <a:cs typeface="+mn-cs"/>
              </a:rPr>
              <a:t>thyrotropin</a:t>
            </a:r>
            <a:r>
              <a:rPr lang="en-US" sz="1200" kern="1200" baseline="0" dirty="0" smtClean="0">
                <a:solidFill>
                  <a:schemeClr val="tx1"/>
                </a:solidFill>
                <a:latin typeface="+mn-lt"/>
                <a:ea typeface="+mn-ea"/>
                <a:cs typeface="+mn-cs"/>
              </a:rPr>
              <a:t>-releasing hormone (TRH) from the hypothalamus and thyroid-stimulating hormone (TSH) from the anterior pituitary, causing T</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and T</a:t>
            </a:r>
            <a:r>
              <a:rPr lang="en-US" sz="1200" kern="1200" baseline="-25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levels to rise. Elevated T</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and T</a:t>
            </a:r>
            <a:r>
              <a:rPr lang="en-US" sz="1200" kern="1200" baseline="-25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levels, in turn, suppress the secretion of both TRH and TSH. This relationship is termed a negative-feedback loop. TSH binds to the TSH receptor on the thyroid follicular epithelium, which causes activation of G proteins, and cyclic AMP (</a:t>
            </a:r>
            <a:r>
              <a:rPr lang="en-US" sz="1200" kern="1200" baseline="0" dirty="0" err="1" smtClean="0">
                <a:solidFill>
                  <a:schemeClr val="tx1"/>
                </a:solidFill>
                <a:latin typeface="+mn-lt"/>
                <a:ea typeface="+mn-ea"/>
                <a:cs typeface="+mn-cs"/>
              </a:rPr>
              <a:t>cAMP</a:t>
            </a:r>
            <a:r>
              <a:rPr lang="en-US" sz="1200" kern="1200" baseline="0" dirty="0" smtClean="0">
                <a:solidFill>
                  <a:schemeClr val="tx1"/>
                </a:solidFill>
                <a:latin typeface="+mn-lt"/>
                <a:ea typeface="+mn-ea"/>
                <a:cs typeface="+mn-cs"/>
              </a:rPr>
              <a:t>)-mediated synthesis and release of thyroid hormones (T3 and T4). In the periphery, T</a:t>
            </a:r>
            <a:r>
              <a:rPr lang="en-US" sz="1200" kern="1200" baseline="-25000" dirty="0" smtClean="0">
                <a:solidFill>
                  <a:schemeClr val="tx1"/>
                </a:solidFill>
                <a:latin typeface="+mn-lt"/>
                <a:ea typeface="+mn-ea"/>
                <a:cs typeface="+mn-cs"/>
              </a:rPr>
              <a:t>3</a:t>
            </a:r>
            <a:r>
              <a:rPr lang="en-US" sz="1200" kern="1200" baseline="0" dirty="0" smtClean="0">
                <a:solidFill>
                  <a:schemeClr val="tx1"/>
                </a:solidFill>
                <a:latin typeface="+mn-lt"/>
                <a:ea typeface="+mn-ea"/>
                <a:cs typeface="+mn-cs"/>
              </a:rPr>
              <a:t> and T</a:t>
            </a:r>
            <a:r>
              <a:rPr lang="en-US" sz="1200" kern="1200" baseline="-25000" dirty="0" smtClean="0">
                <a:solidFill>
                  <a:schemeClr val="tx1"/>
                </a:solidFill>
                <a:latin typeface="+mn-lt"/>
                <a:ea typeface="+mn-ea"/>
                <a:cs typeface="+mn-cs"/>
              </a:rPr>
              <a:t>4</a:t>
            </a:r>
            <a:r>
              <a:rPr lang="en-US" sz="1200" kern="1200" baseline="0" dirty="0" smtClean="0">
                <a:solidFill>
                  <a:schemeClr val="tx1"/>
                </a:solidFill>
                <a:latin typeface="+mn-lt"/>
                <a:ea typeface="+mn-ea"/>
                <a:cs typeface="+mn-cs"/>
              </a:rPr>
              <a:t> interact with the thyroid hormone receptor (TR) to form a hormone-receptor complex that </a:t>
            </a:r>
            <a:r>
              <a:rPr lang="en-US" sz="1200" kern="1200" baseline="0" dirty="0" err="1" smtClean="0">
                <a:solidFill>
                  <a:schemeClr val="tx1"/>
                </a:solidFill>
                <a:latin typeface="+mn-lt"/>
                <a:ea typeface="+mn-ea"/>
                <a:cs typeface="+mn-cs"/>
              </a:rPr>
              <a:t>translocates</a:t>
            </a:r>
            <a:r>
              <a:rPr lang="en-US" sz="1200" kern="1200" baseline="0" dirty="0" smtClean="0">
                <a:solidFill>
                  <a:schemeClr val="tx1"/>
                </a:solidFill>
                <a:latin typeface="+mn-lt"/>
                <a:ea typeface="+mn-ea"/>
                <a:cs typeface="+mn-cs"/>
              </a:rPr>
              <a:t> to the nucleus and binds to so-called thyroid response elements (</a:t>
            </a:r>
            <a:r>
              <a:rPr lang="en-US" sz="1200" kern="1200" baseline="0" dirty="0" err="1" smtClean="0">
                <a:solidFill>
                  <a:schemeClr val="tx1"/>
                </a:solidFill>
                <a:latin typeface="+mn-lt"/>
                <a:ea typeface="+mn-ea"/>
                <a:cs typeface="+mn-cs"/>
              </a:rPr>
              <a:t>TREs</a:t>
            </a:r>
            <a:r>
              <a:rPr lang="en-US" sz="1200" kern="1200" baseline="0" dirty="0" smtClean="0">
                <a:solidFill>
                  <a:schemeClr val="tx1"/>
                </a:solidFill>
                <a:latin typeface="+mn-lt"/>
                <a:ea typeface="+mn-ea"/>
                <a:cs typeface="+mn-cs"/>
              </a:rPr>
              <a:t>) on target genes initiating transcription.</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Graves reported in 1835 his observations of a disease characterized by "violent and long continued palpitations in females" associated with enlargement of the thyroid gland. </a:t>
            </a:r>
            <a:r>
              <a:rPr lang="en-US" sz="1200" i="1" kern="1200" dirty="0" smtClean="0">
                <a:solidFill>
                  <a:schemeClr val="tx1"/>
                </a:solidFill>
                <a:latin typeface="+mn-lt"/>
                <a:ea typeface="+mn-ea"/>
                <a:cs typeface="+mn-cs"/>
              </a:rPr>
              <a:t>Graves disease is the most common cause of endogenous hyperthyroidism. It is characterized by a triad of clinical </a:t>
            </a:r>
            <a:r>
              <a:rPr lang="en-US" sz="1200" i="1" kern="1200" dirty="0" err="1" smtClean="0">
                <a:solidFill>
                  <a:schemeClr val="tx1"/>
                </a:solidFill>
                <a:latin typeface="+mn-lt"/>
                <a:ea typeface="+mn-ea"/>
                <a:cs typeface="+mn-cs"/>
              </a:rPr>
              <a:t>findings:Hyperthyroidism</a:t>
            </a:r>
            <a:r>
              <a:rPr lang="en-US" sz="1200" i="1" kern="1200" dirty="0" smtClean="0">
                <a:solidFill>
                  <a:schemeClr val="tx1"/>
                </a:solidFill>
                <a:latin typeface="+mn-lt"/>
                <a:ea typeface="+mn-ea"/>
                <a:cs typeface="+mn-cs"/>
              </a:rPr>
              <a:t> owing to </a:t>
            </a:r>
            <a:r>
              <a:rPr lang="en-US" sz="1200" i="1" kern="1200" dirty="0" err="1" smtClean="0">
                <a:solidFill>
                  <a:schemeClr val="tx1"/>
                </a:solidFill>
                <a:latin typeface="+mn-lt"/>
                <a:ea typeface="+mn-ea"/>
                <a:cs typeface="+mn-cs"/>
              </a:rPr>
              <a:t>hyperfunctional</a:t>
            </a:r>
            <a:r>
              <a:rPr lang="en-US" sz="1200" i="1" kern="1200" dirty="0" smtClean="0">
                <a:solidFill>
                  <a:schemeClr val="tx1"/>
                </a:solidFill>
                <a:latin typeface="+mn-lt"/>
                <a:ea typeface="+mn-ea"/>
                <a:cs typeface="+mn-cs"/>
              </a:rPr>
              <a:t>, diffuse enlargement of the </a:t>
            </a:r>
            <a:r>
              <a:rPr lang="en-US" sz="1200" i="1" kern="1200" dirty="0" err="1" smtClean="0">
                <a:solidFill>
                  <a:schemeClr val="tx1"/>
                </a:solidFill>
                <a:latin typeface="+mn-lt"/>
                <a:ea typeface="+mn-ea"/>
                <a:cs typeface="+mn-cs"/>
              </a:rPr>
              <a:t>thyroidInfiltrativeophthalmopathy</a:t>
            </a:r>
            <a:r>
              <a:rPr lang="en-US" sz="1200" i="1" kern="1200" dirty="0" smtClean="0">
                <a:solidFill>
                  <a:schemeClr val="tx1"/>
                </a:solidFill>
                <a:latin typeface="+mn-lt"/>
                <a:ea typeface="+mn-ea"/>
                <a:cs typeface="+mn-cs"/>
              </a:rPr>
              <a:t> with resultant </a:t>
            </a:r>
            <a:r>
              <a:rPr lang="en-US" sz="1200" i="1" kern="1200" dirty="0" err="1" smtClean="0">
                <a:solidFill>
                  <a:schemeClr val="tx1"/>
                </a:solidFill>
                <a:latin typeface="+mn-lt"/>
                <a:ea typeface="+mn-ea"/>
                <a:cs typeface="+mn-cs"/>
              </a:rPr>
              <a:t>exophthalmosLocalized</a:t>
            </a:r>
            <a:r>
              <a:rPr lang="en-US" sz="1200" i="1" kern="1200" dirty="0" smtClean="0">
                <a:solidFill>
                  <a:schemeClr val="tx1"/>
                </a:solidFill>
                <a:latin typeface="+mn-lt"/>
                <a:ea typeface="+mn-ea"/>
                <a:cs typeface="+mn-cs"/>
              </a:rPr>
              <a:t>, infiltrative </a:t>
            </a:r>
            <a:r>
              <a:rPr lang="en-US" sz="1200" i="1" kern="1200" dirty="0" err="1" smtClean="0">
                <a:solidFill>
                  <a:schemeClr val="tx1"/>
                </a:solidFill>
                <a:latin typeface="+mn-lt"/>
                <a:ea typeface="+mn-ea"/>
                <a:cs typeface="+mn-cs"/>
              </a:rPr>
              <a:t>dermopathy</a:t>
            </a:r>
            <a:r>
              <a:rPr lang="en-US" sz="1200" i="1" kern="1200" dirty="0" smtClean="0">
                <a:solidFill>
                  <a:schemeClr val="tx1"/>
                </a:solidFill>
                <a:latin typeface="+mn-lt"/>
                <a:ea typeface="+mn-ea"/>
                <a:cs typeface="+mn-cs"/>
              </a:rPr>
              <a:t>, sometimes called </a:t>
            </a:r>
            <a:r>
              <a:rPr lang="en-US" sz="1200" i="1" kern="1200" dirty="0" err="1" smtClean="0">
                <a:solidFill>
                  <a:schemeClr val="tx1"/>
                </a:solidFill>
                <a:latin typeface="+mn-lt"/>
                <a:ea typeface="+mn-ea"/>
                <a:cs typeface="+mn-cs"/>
              </a:rPr>
              <a:t>pretibialmyxedema</a:t>
            </a:r>
            <a:r>
              <a:rPr lang="en-US" sz="1200" i="1" kern="1200" dirty="0" smtClean="0">
                <a:solidFill>
                  <a:schemeClr val="tx1"/>
                </a:solidFill>
                <a:latin typeface="+mn-lt"/>
                <a:ea typeface="+mn-ea"/>
                <a:cs typeface="+mn-cs"/>
              </a:rPr>
              <a:t>, which is present in a minority of patients	</a:t>
            </a:r>
          </a:p>
          <a:p>
            <a:r>
              <a:rPr lang="en-US" sz="1200" kern="1200" dirty="0" smtClean="0">
                <a:solidFill>
                  <a:schemeClr val="tx1"/>
                </a:solidFill>
                <a:latin typeface="+mn-lt"/>
                <a:ea typeface="+mn-ea"/>
                <a:cs typeface="+mn-cs"/>
              </a:rPr>
              <a:t>Graves disease has a peak incidence between the ages of 20 and 40, </a:t>
            </a:r>
            <a:r>
              <a:rPr lang="en-US" sz="1200" i="1" kern="1200" dirty="0" smtClean="0">
                <a:solidFill>
                  <a:schemeClr val="tx1"/>
                </a:solidFill>
                <a:latin typeface="+mn-lt"/>
                <a:ea typeface="+mn-ea"/>
                <a:cs typeface="+mn-cs"/>
              </a:rPr>
              <a:t>women being affected up to seven times more frequently than men. This disorder is said to be present in 1.5% to 2.0% of women in the United States. Genetic factors are important in the etiology of Graves disease. An increased incidence of Graves disease occurs among family members of affected patients, and the concordance rate in monozygotic twins is as high as 60%. A recurring theme, as with other autoimmune disorders, is a genetic susceptibility to Graves disease associated with the presence of certain major </a:t>
            </a:r>
            <a:r>
              <a:rPr lang="en-US" sz="1200" i="1" kern="1200" dirty="0" err="1" smtClean="0">
                <a:solidFill>
                  <a:schemeClr val="tx1"/>
                </a:solidFill>
                <a:latin typeface="+mn-lt"/>
                <a:ea typeface="+mn-ea"/>
                <a:cs typeface="+mn-cs"/>
              </a:rPr>
              <a:t>histocompatibilityhaplotypes</a:t>
            </a:r>
            <a:r>
              <a:rPr lang="en-US" sz="1200" i="1" kern="1200" dirty="0" smtClean="0">
                <a:solidFill>
                  <a:schemeClr val="tx1"/>
                </a:solidFill>
                <a:latin typeface="+mn-lt"/>
                <a:ea typeface="+mn-ea"/>
                <a:cs typeface="+mn-cs"/>
              </a:rPr>
              <a:t>, specifically HLA-B8 and -DR3. Polymorphisms in the </a:t>
            </a:r>
            <a:r>
              <a:rPr lang="en-US" sz="1200" i="1" kern="1200" dirty="0" err="1" smtClean="0">
                <a:solidFill>
                  <a:schemeClr val="tx1"/>
                </a:solidFill>
                <a:latin typeface="+mn-lt"/>
                <a:ea typeface="+mn-ea"/>
                <a:cs typeface="+mn-cs"/>
              </a:rPr>
              <a:t>cytotoxic</a:t>
            </a:r>
            <a:r>
              <a:rPr lang="en-US" sz="1200" i="1" kern="1200" dirty="0" smtClean="0">
                <a:solidFill>
                  <a:schemeClr val="tx1"/>
                </a:solidFill>
                <a:latin typeface="+mn-lt"/>
                <a:ea typeface="+mn-ea"/>
                <a:cs typeface="+mn-cs"/>
              </a:rPr>
              <a:t> T-lymphocyte-associated-4 (CTLA-4) gene are also linked to Graves disease.</a:t>
            </a:r>
            <a:r>
              <a:rPr lang="en-US" sz="1200" i="1" kern="1200" baseline="30000" dirty="0" smtClean="0">
                <a:solidFill>
                  <a:schemeClr val="tx1"/>
                </a:solidFill>
                <a:latin typeface="+mn-lt"/>
                <a:ea typeface="+mn-ea"/>
                <a:cs typeface="+mn-cs"/>
                <a:hlinkClick r:id="rId3"/>
              </a:rPr>
              <a:t>20,</a:t>
            </a:r>
            <a:r>
              <a:rPr lang="en-US" sz="1200" i="1" kern="1200" baseline="30000" dirty="0" smtClean="0">
                <a:solidFill>
                  <a:schemeClr val="tx1"/>
                </a:solidFill>
                <a:latin typeface="+mn-lt"/>
                <a:ea typeface="+mn-ea"/>
                <a:cs typeface="+mn-cs"/>
                <a:hlinkClick r:id="rId4"/>
              </a:rPr>
              <a:t>21 Recall that the HLA proteins are a critical component of antigen presentation to T cells, while CTLA-4 is an inhibitory receptor that prevents T-cell responses to self-antigens (</a:t>
            </a:r>
            <a:r>
              <a:rPr lang="en-US" sz="1200" i="1" u="sng" kern="1200" baseline="30000" dirty="0" smtClean="0">
                <a:solidFill>
                  <a:schemeClr val="tx1"/>
                </a:solidFill>
                <a:latin typeface="+mn-lt"/>
                <a:ea typeface="+mn-ea"/>
                <a:cs typeface="+mn-cs"/>
                <a:hlinkClick r:id="rId5"/>
              </a:rPr>
              <a:t>Chapter 6). Genomewide linkage analyses have revealed additional susceptibility loci localized to chromosome 6p (also linked to Hashimoto thyroiditis) and to chromosome 20q, among others.</a:t>
            </a:r>
            <a:r>
              <a:rPr lang="en-US" sz="1200" i="1" u="sng" kern="1200" baseline="30000" dirty="0" smtClean="0">
                <a:solidFill>
                  <a:schemeClr val="tx1"/>
                </a:solidFill>
                <a:latin typeface="+mn-lt"/>
                <a:ea typeface="+mn-ea"/>
                <a:cs typeface="+mn-cs"/>
                <a:hlinkClick r:id="rId6"/>
              </a:rPr>
              <a:t>16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i="1" kern="1200" dirty="0" smtClean="0">
                <a:solidFill>
                  <a:schemeClr val="tx1"/>
                </a:solidFill>
                <a:latin typeface="+mn-lt"/>
                <a:ea typeface="+mn-ea"/>
                <a:cs typeface="+mn-cs"/>
              </a:rPr>
              <a:t>Graves disease is an autoimmune disorder in which a variety of antibodies may be present in the serum, including antibodies to the TSH receptor, thyroid </a:t>
            </a:r>
            <a:r>
              <a:rPr lang="en-US" sz="1200" i="1" kern="1200" dirty="0" err="1" smtClean="0">
                <a:solidFill>
                  <a:schemeClr val="tx1"/>
                </a:solidFill>
                <a:latin typeface="+mn-lt"/>
                <a:ea typeface="+mn-ea"/>
                <a:cs typeface="+mn-cs"/>
              </a:rPr>
              <a:t>peroxisomes</a:t>
            </a:r>
            <a:r>
              <a:rPr lang="en-US" sz="1200" i="1" kern="1200" dirty="0" smtClean="0">
                <a:solidFill>
                  <a:schemeClr val="tx1"/>
                </a:solidFill>
                <a:latin typeface="+mn-lt"/>
                <a:ea typeface="+mn-ea"/>
                <a:cs typeface="+mn-cs"/>
              </a:rPr>
              <a:t>, and </a:t>
            </a:r>
            <a:r>
              <a:rPr lang="en-US" sz="1200" i="1" kern="1200" dirty="0" err="1" smtClean="0">
                <a:solidFill>
                  <a:schemeClr val="tx1"/>
                </a:solidFill>
                <a:latin typeface="+mn-lt"/>
                <a:ea typeface="+mn-ea"/>
                <a:cs typeface="+mn-cs"/>
              </a:rPr>
              <a:t>thyroglobulin</a:t>
            </a:r>
            <a:r>
              <a:rPr lang="en-US" sz="1200" i="1" kern="1200" dirty="0" smtClean="0">
                <a:solidFill>
                  <a:schemeClr val="tx1"/>
                </a:solidFill>
                <a:latin typeface="+mn-lt"/>
                <a:ea typeface="+mn-ea"/>
                <a:cs typeface="+mn-cs"/>
              </a:rPr>
              <a:t>. Of these, </a:t>
            </a:r>
            <a:r>
              <a:rPr lang="en-US" sz="1200" i="1" kern="1200" dirty="0" err="1" smtClean="0">
                <a:solidFill>
                  <a:schemeClr val="tx1"/>
                </a:solidFill>
                <a:latin typeface="+mn-lt"/>
                <a:ea typeface="+mn-ea"/>
                <a:cs typeface="+mn-cs"/>
              </a:rPr>
              <a:t>autoantibodies</a:t>
            </a:r>
            <a:r>
              <a:rPr lang="en-US" sz="1200" i="1" kern="1200" dirty="0" smtClean="0">
                <a:solidFill>
                  <a:schemeClr val="tx1"/>
                </a:solidFill>
                <a:latin typeface="+mn-lt"/>
                <a:ea typeface="+mn-ea"/>
                <a:cs typeface="+mn-cs"/>
              </a:rPr>
              <a:t> to the TSH receptor are central to disease pathogenesis, although the specific effects of the antibodies vary depending on which TSH receptor </a:t>
            </a:r>
            <a:r>
              <a:rPr lang="en-US" sz="1200" i="1" kern="1200" dirty="0" err="1" smtClean="0">
                <a:solidFill>
                  <a:schemeClr val="tx1"/>
                </a:solidFill>
                <a:latin typeface="+mn-lt"/>
                <a:ea typeface="+mn-ea"/>
                <a:cs typeface="+mn-cs"/>
              </a:rPr>
              <a:t>epitope</a:t>
            </a:r>
            <a:r>
              <a:rPr lang="en-US" sz="1200" i="1" kern="1200" dirty="0" smtClean="0">
                <a:solidFill>
                  <a:schemeClr val="tx1"/>
                </a:solidFill>
                <a:latin typeface="+mn-lt"/>
                <a:ea typeface="+mn-ea"/>
                <a:cs typeface="+mn-cs"/>
              </a:rPr>
              <a:t> they are directed </a:t>
            </a:r>
            <a:r>
              <a:rPr lang="en-US" sz="1200" i="1" kern="1200" dirty="0" err="1" smtClean="0">
                <a:solidFill>
                  <a:schemeClr val="tx1"/>
                </a:solidFill>
                <a:latin typeface="+mn-lt"/>
                <a:ea typeface="+mn-ea"/>
                <a:cs typeface="+mn-cs"/>
              </a:rPr>
              <a:t>against:Thyroid</a:t>
            </a:r>
            <a:r>
              <a:rPr lang="en-US" sz="1200" i="1" kern="1200" dirty="0" smtClean="0">
                <a:solidFill>
                  <a:schemeClr val="tx1"/>
                </a:solidFill>
                <a:latin typeface="+mn-lt"/>
                <a:ea typeface="+mn-ea"/>
                <a:cs typeface="+mn-cs"/>
              </a:rPr>
              <a:t>-stimulating immunoglobulin (TSI): Almost 50 years ago, serum from patients with Graves disease was found to contain a long-acting thyroid stimulator (LATS), so named because it stimulated thyroid function more slowly than TSH. LATS proved to be an </a:t>
            </a:r>
            <a:r>
              <a:rPr lang="en-US" sz="1200" i="1" kern="1200" dirty="0" err="1" smtClean="0">
                <a:solidFill>
                  <a:schemeClr val="tx1"/>
                </a:solidFill>
                <a:latin typeface="+mn-lt"/>
                <a:ea typeface="+mn-ea"/>
                <a:cs typeface="+mn-cs"/>
              </a:rPr>
              <a:t>IgG</a:t>
            </a:r>
            <a:r>
              <a:rPr lang="en-US" sz="1200" i="1" kern="1200" dirty="0" smtClean="0">
                <a:solidFill>
                  <a:schemeClr val="tx1"/>
                </a:solidFill>
                <a:latin typeface="+mn-lt"/>
                <a:ea typeface="+mn-ea"/>
                <a:cs typeface="+mn-cs"/>
              </a:rPr>
              <a:t> antibody that binds to the TSH receptor and mimics the action of TSH, stimulating </a:t>
            </a:r>
            <a:r>
              <a:rPr lang="en-US" sz="1200" i="1" kern="1200" dirty="0" err="1" smtClean="0">
                <a:solidFill>
                  <a:schemeClr val="tx1"/>
                </a:solidFill>
                <a:latin typeface="+mn-lt"/>
                <a:ea typeface="+mn-ea"/>
                <a:cs typeface="+mn-cs"/>
              </a:rPr>
              <a:t>adenylcyclase</a:t>
            </a:r>
            <a:r>
              <a:rPr lang="en-US" sz="1200" i="1" kern="1200" dirty="0" smtClean="0">
                <a:solidFill>
                  <a:schemeClr val="tx1"/>
                </a:solidFill>
                <a:latin typeface="+mn-lt"/>
                <a:ea typeface="+mn-ea"/>
                <a:cs typeface="+mn-cs"/>
              </a:rPr>
              <a:t>, with resultant increased release of thyroid hormones. Almost all patients with Graves disease have detectable levels of this autoantibody to the TSH receptor. TSI is relatively specific for Graves disease, in contrast to </a:t>
            </a:r>
            <a:r>
              <a:rPr lang="en-US" sz="1200" i="1" kern="1200" dirty="0" err="1" smtClean="0">
                <a:solidFill>
                  <a:schemeClr val="tx1"/>
                </a:solidFill>
                <a:latin typeface="+mn-lt"/>
                <a:ea typeface="+mn-ea"/>
                <a:cs typeface="+mn-cs"/>
              </a:rPr>
              <a:t>thyroglobulin</a:t>
            </a:r>
            <a:r>
              <a:rPr lang="en-US" sz="1200" i="1" kern="1200" dirty="0" smtClean="0">
                <a:solidFill>
                  <a:schemeClr val="tx1"/>
                </a:solidFill>
                <a:latin typeface="+mn-lt"/>
                <a:ea typeface="+mn-ea"/>
                <a:cs typeface="+mn-cs"/>
              </a:rPr>
              <a:t> and thyroid </a:t>
            </a:r>
            <a:r>
              <a:rPr lang="en-US" sz="1200" i="1" kern="1200" dirty="0" err="1" smtClean="0">
                <a:solidFill>
                  <a:schemeClr val="tx1"/>
                </a:solidFill>
                <a:latin typeface="+mn-lt"/>
                <a:ea typeface="+mn-ea"/>
                <a:cs typeface="+mn-cs"/>
              </a:rPr>
              <a:t>peroxidaseantibodies.Thyroid</a:t>
            </a:r>
            <a:r>
              <a:rPr lang="en-US" sz="1200" i="1" kern="1200" dirty="0" smtClean="0">
                <a:solidFill>
                  <a:schemeClr val="tx1"/>
                </a:solidFill>
                <a:latin typeface="+mn-lt"/>
                <a:ea typeface="+mn-ea"/>
                <a:cs typeface="+mn-cs"/>
              </a:rPr>
              <a:t> growth-stimulating </a:t>
            </a:r>
            <a:r>
              <a:rPr lang="en-US" sz="1200" i="1" kern="1200" dirty="0" err="1" smtClean="0">
                <a:solidFill>
                  <a:schemeClr val="tx1"/>
                </a:solidFill>
                <a:latin typeface="+mn-lt"/>
                <a:ea typeface="+mn-ea"/>
                <a:cs typeface="+mn-cs"/>
              </a:rPr>
              <a:t>immunoglobulins</a:t>
            </a:r>
            <a:r>
              <a:rPr lang="en-US" sz="1200" i="1" kern="1200" dirty="0" smtClean="0">
                <a:solidFill>
                  <a:schemeClr val="tx1"/>
                </a:solidFill>
                <a:latin typeface="+mn-lt"/>
                <a:ea typeface="+mn-ea"/>
                <a:cs typeface="+mn-cs"/>
              </a:rPr>
              <a:t> (TGI): Also directed against the TSH receptor, thyroid growth-stimulating </a:t>
            </a:r>
            <a:r>
              <a:rPr lang="en-US" sz="1200" i="1" kern="1200" dirty="0" err="1" smtClean="0">
                <a:solidFill>
                  <a:schemeClr val="tx1"/>
                </a:solidFill>
                <a:latin typeface="+mn-lt"/>
                <a:ea typeface="+mn-ea"/>
                <a:cs typeface="+mn-cs"/>
              </a:rPr>
              <a:t>immunoglobulins</a:t>
            </a:r>
            <a:r>
              <a:rPr lang="en-US" sz="1200" i="1" kern="1200" dirty="0" smtClean="0">
                <a:solidFill>
                  <a:schemeClr val="tx1"/>
                </a:solidFill>
                <a:latin typeface="+mn-lt"/>
                <a:ea typeface="+mn-ea"/>
                <a:cs typeface="+mn-cs"/>
              </a:rPr>
              <a:t> have been implicated in the proliferation of thyroid follicular </a:t>
            </a:r>
            <a:r>
              <a:rPr lang="en-US" sz="1200" i="1" kern="1200" dirty="0" err="1" smtClean="0">
                <a:solidFill>
                  <a:schemeClr val="tx1"/>
                </a:solidFill>
                <a:latin typeface="+mn-lt"/>
                <a:ea typeface="+mn-ea"/>
                <a:cs typeface="+mn-cs"/>
              </a:rPr>
              <a:t>epithelium.TSH</a:t>
            </a:r>
            <a:r>
              <a:rPr lang="en-US" sz="1200" i="1" kern="1200" dirty="0" smtClean="0">
                <a:solidFill>
                  <a:schemeClr val="tx1"/>
                </a:solidFill>
                <a:latin typeface="+mn-lt"/>
                <a:ea typeface="+mn-ea"/>
                <a:cs typeface="+mn-cs"/>
              </a:rPr>
              <a:t>-binding inhibitor </a:t>
            </a:r>
            <a:r>
              <a:rPr lang="en-US" sz="1200" i="1" kern="1200" dirty="0" err="1" smtClean="0">
                <a:solidFill>
                  <a:schemeClr val="tx1"/>
                </a:solidFill>
                <a:latin typeface="+mn-lt"/>
                <a:ea typeface="+mn-ea"/>
                <a:cs typeface="+mn-cs"/>
              </a:rPr>
              <a:t>immunoglobulins</a:t>
            </a:r>
            <a:r>
              <a:rPr lang="en-US" sz="1200" i="1" kern="1200" dirty="0" smtClean="0">
                <a:solidFill>
                  <a:schemeClr val="tx1"/>
                </a:solidFill>
                <a:latin typeface="+mn-lt"/>
                <a:ea typeface="+mn-ea"/>
                <a:cs typeface="+mn-cs"/>
              </a:rPr>
              <a:t> (TBII): These anti-TSH receptor antibodies prevent TSH from binding normally to its receptor on thyroid epithelial cells. In so doing, some forms of TSH-binding inhibitor </a:t>
            </a:r>
            <a:r>
              <a:rPr lang="en-US" sz="1200" i="1" kern="1200" dirty="0" err="1" smtClean="0">
                <a:solidFill>
                  <a:schemeClr val="tx1"/>
                </a:solidFill>
                <a:latin typeface="+mn-lt"/>
                <a:ea typeface="+mn-ea"/>
                <a:cs typeface="+mn-cs"/>
              </a:rPr>
              <a:t>immunoglobulins</a:t>
            </a:r>
            <a:r>
              <a:rPr lang="en-US" sz="1200" i="1" kern="1200" dirty="0" smtClean="0">
                <a:solidFill>
                  <a:schemeClr val="tx1"/>
                </a:solidFill>
                <a:latin typeface="+mn-lt"/>
                <a:ea typeface="+mn-ea"/>
                <a:cs typeface="+mn-cs"/>
              </a:rPr>
              <a:t> mimic the action of TSH, resulting in the stimulation of thyroid epithelial cell activity, whereas other forms may actually inhibit thyroid cell function. It is not unusual to find the coexistence of stimulating and inhibiting </a:t>
            </a:r>
            <a:r>
              <a:rPr lang="en-US" sz="1200" i="1" kern="1200" dirty="0" err="1" smtClean="0">
                <a:solidFill>
                  <a:schemeClr val="tx1"/>
                </a:solidFill>
                <a:latin typeface="+mn-lt"/>
                <a:ea typeface="+mn-ea"/>
                <a:cs typeface="+mn-cs"/>
              </a:rPr>
              <a:t>immunoglobulins</a:t>
            </a:r>
            <a:r>
              <a:rPr lang="en-US" sz="1200" i="1" kern="1200" dirty="0" smtClean="0">
                <a:solidFill>
                  <a:schemeClr val="tx1"/>
                </a:solidFill>
                <a:latin typeface="+mn-lt"/>
                <a:ea typeface="+mn-ea"/>
                <a:cs typeface="+mn-cs"/>
              </a:rPr>
              <a:t> in the serum of the same patient, a finding that could explain why some patients with Graves disease spontaneously develop episodes of hypothyroidism.</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Figure 24-12 Diffusely </a:t>
            </a:r>
            <a:r>
              <a:rPr lang="en-US" sz="1200" kern="1200" dirty="0" err="1" smtClean="0">
                <a:solidFill>
                  <a:schemeClr val="tx1"/>
                </a:solidFill>
                <a:latin typeface="+mn-lt"/>
                <a:ea typeface="+mn-ea"/>
                <a:cs typeface="+mn-cs"/>
              </a:rPr>
              <a:t>hyperplastic</a:t>
            </a:r>
            <a:r>
              <a:rPr lang="en-US" sz="1200" kern="1200" dirty="0" smtClean="0">
                <a:solidFill>
                  <a:schemeClr val="tx1"/>
                </a:solidFill>
                <a:latin typeface="+mn-lt"/>
                <a:ea typeface="+mn-ea"/>
                <a:cs typeface="+mn-cs"/>
              </a:rPr>
              <a:t> thyroid in a case of Graves disease. The follicles are lined by tall, columnar epithelium. The crowded, enlarged epithelial cells project into the lumens of the follicles. These cells actively </a:t>
            </a:r>
            <a:r>
              <a:rPr lang="en-US" sz="1200" kern="1200" dirty="0" err="1" smtClean="0">
                <a:solidFill>
                  <a:schemeClr val="tx1"/>
                </a:solidFill>
                <a:latin typeface="+mn-lt"/>
                <a:ea typeface="+mn-ea"/>
                <a:cs typeface="+mn-cs"/>
              </a:rPr>
              <a:t>resorb</a:t>
            </a:r>
            <a:r>
              <a:rPr lang="en-US" sz="1200" kern="1200" dirty="0" smtClean="0">
                <a:solidFill>
                  <a:schemeClr val="tx1"/>
                </a:solidFill>
                <a:latin typeface="+mn-lt"/>
                <a:ea typeface="+mn-ea"/>
                <a:cs typeface="+mn-cs"/>
              </a:rPr>
              <a:t> the colloid in the centers of the follicles, resulting in the scalloped appearance of the edges of the colloid.</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Diffusely </a:t>
            </a:r>
            <a:r>
              <a:rPr lang="en-US" sz="1200" kern="1200" dirty="0" err="1" smtClean="0">
                <a:solidFill>
                  <a:schemeClr val="tx1"/>
                </a:solidFill>
                <a:latin typeface="+mn-lt"/>
                <a:ea typeface="+mn-ea"/>
                <a:cs typeface="+mn-cs"/>
              </a:rPr>
              <a:t>hyperplastic</a:t>
            </a:r>
            <a:r>
              <a:rPr lang="en-US" sz="1200" kern="1200" dirty="0" smtClean="0">
                <a:solidFill>
                  <a:schemeClr val="tx1"/>
                </a:solidFill>
                <a:latin typeface="+mn-lt"/>
                <a:ea typeface="+mn-ea"/>
                <a:cs typeface="+mn-cs"/>
              </a:rPr>
              <a:t> thyroid in a case of Graves disease. The follicles are lined by tall, columnar epithelium. The crowded, enlarged epithelial cells project into the lumens of the follicles. These cells actively </a:t>
            </a:r>
            <a:r>
              <a:rPr lang="en-US" sz="1200" kern="1200" dirty="0" err="1" smtClean="0">
                <a:solidFill>
                  <a:schemeClr val="tx1"/>
                </a:solidFill>
                <a:latin typeface="+mn-lt"/>
                <a:ea typeface="+mn-ea"/>
                <a:cs typeface="+mn-cs"/>
              </a:rPr>
              <a:t>resorb</a:t>
            </a:r>
            <a:r>
              <a:rPr lang="en-US" sz="1200" kern="1200" dirty="0" smtClean="0">
                <a:solidFill>
                  <a:schemeClr val="tx1"/>
                </a:solidFill>
                <a:latin typeface="+mn-lt"/>
                <a:ea typeface="+mn-ea"/>
                <a:cs typeface="+mn-cs"/>
              </a:rPr>
              <a:t> the colloid in the centers of the follicles, resulting in the scalloped appearance of the edges of the colloid</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Thyroiditis</a:t>
            </a:r>
          </a:p>
          <a:p>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or inflammation of the thyroid gland, encompasses a diverse group of disorders characterized by some form of thyroid inflammation. These diseases include conditions that result in acute illness with severe thyroid pain (e.g., infectious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subacutegranulomatousthyroiditis</a:t>
            </a:r>
            <a:r>
              <a:rPr lang="en-US" sz="1200" kern="1200" dirty="0" smtClean="0">
                <a:solidFill>
                  <a:schemeClr val="tx1"/>
                </a:solidFill>
                <a:latin typeface="+mn-lt"/>
                <a:ea typeface="+mn-ea"/>
                <a:cs typeface="+mn-cs"/>
              </a:rPr>
              <a:t>) and disorders in which there is relatively little inflammation and the illness is manifested primarily by thyroid dysfunction (</a:t>
            </a:r>
            <a:r>
              <a:rPr lang="en-US" sz="1200" kern="1200" dirty="0" err="1" smtClean="0">
                <a:solidFill>
                  <a:schemeClr val="tx1"/>
                </a:solidFill>
                <a:latin typeface="+mn-lt"/>
                <a:ea typeface="+mn-ea"/>
                <a:cs typeface="+mn-cs"/>
              </a:rPr>
              <a:t>subacute</a:t>
            </a:r>
            <a:r>
              <a:rPr lang="en-US" sz="1200" kern="1200" dirty="0" smtClean="0">
                <a:solidFill>
                  <a:schemeClr val="tx1"/>
                </a:solidFill>
                <a:latin typeface="+mn-lt"/>
                <a:ea typeface="+mn-ea"/>
                <a:cs typeface="+mn-cs"/>
              </a:rPr>
              <a:t> lymphocytic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and fibrous [</a:t>
            </a:r>
            <a:r>
              <a:rPr lang="en-US" sz="1200" kern="1200" dirty="0" err="1" smtClean="0">
                <a:solidFill>
                  <a:schemeClr val="tx1"/>
                </a:solidFill>
                <a:latin typeface="+mn-lt"/>
                <a:ea typeface="+mn-ea"/>
                <a:cs typeface="+mn-cs"/>
              </a:rPr>
              <a:t>Reidel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Hashimoto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(or chronic lymphocytic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is the most common cause of hypothyroidism in areas of the world where iodine levels are sufficient. It is characterized by gradual thyroid failure because of autoimmune destruction of the thyroid gland. The name </a:t>
            </a:r>
            <a:r>
              <a:rPr lang="en-US" sz="1200" i="1" kern="1200" dirty="0" smtClean="0">
                <a:solidFill>
                  <a:schemeClr val="tx1"/>
                </a:solidFill>
                <a:latin typeface="+mn-lt"/>
                <a:ea typeface="+mn-ea"/>
                <a:cs typeface="+mn-cs"/>
              </a:rPr>
              <a:t>Hashimoto </a:t>
            </a:r>
            <a:r>
              <a:rPr lang="en-US" sz="1200" i="1" kern="1200" dirty="0" err="1" smtClean="0">
                <a:solidFill>
                  <a:schemeClr val="tx1"/>
                </a:solidFill>
                <a:latin typeface="+mn-lt"/>
                <a:ea typeface="+mn-ea"/>
                <a:cs typeface="+mn-cs"/>
              </a:rPr>
              <a:t>thyroiditis</a:t>
            </a:r>
            <a:r>
              <a:rPr lang="en-US" sz="1200" i="1" kern="1200" dirty="0" smtClean="0">
                <a:solidFill>
                  <a:schemeClr val="tx1"/>
                </a:solidFill>
                <a:latin typeface="+mn-lt"/>
                <a:ea typeface="+mn-ea"/>
                <a:cs typeface="+mn-cs"/>
              </a:rPr>
              <a:t> is derived from the 1912 report by Hashimoto describing patients with goiter and intense lymphocytic infiltration of the thyroid (</a:t>
            </a:r>
            <a:r>
              <a:rPr lang="en-US" sz="1200" i="1" kern="1200" dirty="0" err="1" smtClean="0">
                <a:solidFill>
                  <a:schemeClr val="tx1"/>
                </a:solidFill>
                <a:latin typeface="+mn-lt"/>
                <a:ea typeface="+mn-ea"/>
                <a:cs typeface="+mn-cs"/>
              </a:rPr>
              <a:t>strumalymphomatosa</a:t>
            </a:r>
            <a:r>
              <a:rPr lang="en-US" sz="1200" i="1" kern="1200" dirty="0" smtClean="0">
                <a:solidFill>
                  <a:schemeClr val="tx1"/>
                </a:solidFill>
                <a:latin typeface="+mn-lt"/>
                <a:ea typeface="+mn-ea"/>
                <a:cs typeface="+mn-cs"/>
              </a:rPr>
              <a:t>). This disorder is most prevalent between 45 and 65 years of age and is more common in women than in men, with a female predominance of 10:1 to 20:1. Although it is primarily a disease of older women, it can occur in children and is a major cause of </a:t>
            </a:r>
            <a:r>
              <a:rPr lang="en-US" sz="1200" i="1" kern="1200" dirty="0" err="1" smtClean="0">
                <a:solidFill>
                  <a:schemeClr val="tx1"/>
                </a:solidFill>
                <a:latin typeface="+mn-lt"/>
                <a:ea typeface="+mn-ea"/>
                <a:cs typeface="+mn-cs"/>
              </a:rPr>
              <a:t>nonendemic</a:t>
            </a:r>
            <a:r>
              <a:rPr lang="en-US" sz="1200" i="1" kern="1200" dirty="0" smtClean="0">
                <a:solidFill>
                  <a:schemeClr val="tx1"/>
                </a:solidFill>
                <a:latin typeface="+mn-lt"/>
                <a:ea typeface="+mn-ea"/>
                <a:cs typeface="+mn-cs"/>
              </a:rPr>
              <a:t> goiter in children.	</a:t>
            </a:r>
          </a:p>
          <a:p>
            <a:r>
              <a:rPr lang="en-US" sz="1200" kern="1200" dirty="0" smtClean="0">
                <a:solidFill>
                  <a:schemeClr val="tx1"/>
                </a:solidFill>
                <a:latin typeface="+mn-lt"/>
                <a:ea typeface="+mn-ea"/>
                <a:cs typeface="+mn-cs"/>
              </a:rPr>
              <a:t>Epidemiologic studies have demonstrated a significant </a:t>
            </a:r>
            <a:r>
              <a:rPr lang="en-US" sz="1200" i="1" kern="1200" dirty="0" smtClean="0">
                <a:solidFill>
                  <a:schemeClr val="tx1"/>
                </a:solidFill>
                <a:latin typeface="+mn-lt"/>
                <a:ea typeface="+mn-ea"/>
                <a:cs typeface="+mn-cs"/>
              </a:rPr>
              <a:t>genetic component to Hashimoto </a:t>
            </a:r>
            <a:r>
              <a:rPr lang="en-US" sz="1200" i="1" kern="1200" dirty="0" err="1" smtClean="0">
                <a:solidFill>
                  <a:schemeClr val="tx1"/>
                </a:solidFill>
                <a:latin typeface="+mn-lt"/>
                <a:ea typeface="+mn-ea"/>
                <a:cs typeface="+mn-cs"/>
              </a:rPr>
              <a:t>thyroiditis</a:t>
            </a:r>
            <a:r>
              <a:rPr lang="en-US" sz="1200" i="1" kern="1200" dirty="0" smtClean="0">
                <a:solidFill>
                  <a:schemeClr val="tx1"/>
                </a:solidFill>
                <a:latin typeface="+mn-lt"/>
                <a:ea typeface="+mn-ea"/>
                <a:cs typeface="+mn-cs"/>
              </a:rPr>
              <a:t>, although, as in most other autoimmune disorders, the pattern of inheritance is non-</a:t>
            </a:r>
            <a:r>
              <a:rPr lang="en-US" sz="1200" i="1" kern="1200" dirty="0" err="1" smtClean="0">
                <a:solidFill>
                  <a:schemeClr val="tx1"/>
                </a:solidFill>
                <a:latin typeface="+mn-lt"/>
                <a:ea typeface="+mn-ea"/>
                <a:cs typeface="+mn-cs"/>
              </a:rPr>
              <a:t>Mendelian</a:t>
            </a:r>
            <a:r>
              <a:rPr lang="en-US" sz="1200" i="1" kern="1200" dirty="0" smtClean="0">
                <a:solidFill>
                  <a:schemeClr val="tx1"/>
                </a:solidFill>
                <a:latin typeface="+mn-lt"/>
                <a:ea typeface="+mn-ea"/>
                <a:cs typeface="+mn-cs"/>
              </a:rPr>
              <a:t> and likely to be influenced by subtle variations in the functions of multiple genes. The concordance rate in monozygotic twins is 30% to 60%, and up to 50% of asymptomatic first-degree relatives of Hashimoto patients demonstrate circulating </a:t>
            </a:r>
            <a:r>
              <a:rPr lang="en-US" sz="1200" i="1" kern="1200" dirty="0" err="1" smtClean="0">
                <a:solidFill>
                  <a:schemeClr val="tx1"/>
                </a:solidFill>
                <a:latin typeface="+mn-lt"/>
                <a:ea typeface="+mn-ea"/>
                <a:cs typeface="+mn-cs"/>
              </a:rPr>
              <a:t>antithyroid</a:t>
            </a:r>
            <a:r>
              <a:rPr lang="en-US" sz="1200" i="1" kern="1200" dirty="0" smtClean="0">
                <a:solidFill>
                  <a:schemeClr val="tx1"/>
                </a:solidFill>
                <a:latin typeface="+mn-lt"/>
                <a:ea typeface="+mn-ea"/>
                <a:cs typeface="+mn-cs"/>
              </a:rPr>
              <a:t> antibodies.</a:t>
            </a:r>
            <a:r>
              <a:rPr lang="en-US" sz="1200" i="1" kern="1200" baseline="30000" dirty="0" smtClean="0">
                <a:solidFill>
                  <a:schemeClr val="tx1"/>
                </a:solidFill>
                <a:latin typeface="+mn-lt"/>
                <a:ea typeface="+mn-ea"/>
                <a:cs typeface="+mn-cs"/>
                <a:hlinkClick r:id="rId3"/>
              </a:rPr>
              <a:t>15 Several chromosomal abnormalities have been associated with thyroid autoimmunity. For example, adults with Turner syndrome (see </a:t>
            </a:r>
            <a:r>
              <a:rPr lang="en-US" sz="1200" i="1" u="sng" kern="1200" baseline="30000" dirty="0" smtClean="0">
                <a:solidFill>
                  <a:schemeClr val="tx1"/>
                </a:solidFill>
                <a:latin typeface="+mn-lt"/>
                <a:ea typeface="+mn-ea"/>
                <a:cs typeface="+mn-cs"/>
                <a:hlinkClick r:id="rId4"/>
              </a:rPr>
              <a:t>Chapter 5) have a high prevalence of circulating antithyroid antibodies, and a substantial minority (∼20%) develops subclinical or clinical hypothyroidism that is indistinguishable from Hashimoto thyroiditis. Similarly, adults with trisomy 21 (Down syndrome, see Chapter 5) are also at an increased risk for developing Hashimoto thyroiditis and hypothyroidism. There are reports that polymorphisms in the HLA locus, specifically the HLA-DR3 and HLA-DR5 alleles, are linked to Hashimoto thyroiditis, but the association is weak. Finally, genomewide linkage analyses in families with Hashimoto thyroiditis have provided evidence for several susceptibility loci, such as on chromosomes 6p and 12q, that may harbor genes predisposing to this disorder.</a:t>
            </a:r>
            <a:r>
              <a:rPr lang="en-US" sz="1200" i="1" u="sng" kern="1200" baseline="30000" dirty="0" smtClean="0">
                <a:solidFill>
                  <a:schemeClr val="tx1"/>
                </a:solidFill>
                <a:latin typeface="+mn-lt"/>
                <a:ea typeface="+mn-ea"/>
                <a:cs typeface="+mn-cs"/>
                <a:hlinkClick r:id="rId5"/>
              </a:rPr>
              <a:t>16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Hashimoto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is an autoimmune disease in which the immune system reacts against a variety of thyroid antigens. The overriding feature of Hashimoto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is progressive depletion of thyroid epithelial cells (</a:t>
            </a:r>
            <a:r>
              <a:rPr lang="en-US" sz="1200" kern="1200" dirty="0" err="1" smtClean="0">
                <a:solidFill>
                  <a:schemeClr val="tx1"/>
                </a:solidFill>
                <a:latin typeface="+mn-lt"/>
                <a:ea typeface="+mn-ea"/>
                <a:cs typeface="+mn-cs"/>
              </a:rPr>
              <a:t>thyrocytes</a:t>
            </a:r>
            <a:r>
              <a:rPr lang="en-US" sz="1200" kern="1200" dirty="0" smtClean="0">
                <a:solidFill>
                  <a:schemeClr val="tx1"/>
                </a:solidFill>
                <a:latin typeface="+mn-lt"/>
                <a:ea typeface="+mn-ea"/>
                <a:cs typeface="+mn-cs"/>
              </a:rPr>
              <a:t>), which are gradually replaced by mononuclear cell infiltration and fibrosis. Multiple immunologic mechanisms may contribute to the death of </a:t>
            </a:r>
            <a:r>
              <a:rPr lang="en-US" sz="1200" kern="1200" dirty="0" err="1" smtClean="0">
                <a:solidFill>
                  <a:schemeClr val="tx1"/>
                </a:solidFill>
                <a:latin typeface="+mn-lt"/>
                <a:ea typeface="+mn-ea"/>
                <a:cs typeface="+mn-cs"/>
              </a:rPr>
              <a:t>thyrocytes</a:t>
            </a:r>
            <a:r>
              <a:rPr lang="en-US" sz="1200" kern="1200" dirty="0" smtClean="0">
                <a:solidFill>
                  <a:schemeClr val="tx1"/>
                </a:solidFill>
                <a:latin typeface="+mn-lt"/>
                <a:ea typeface="+mn-ea"/>
                <a:cs typeface="+mn-cs"/>
              </a:rPr>
              <a:t> (</a:t>
            </a:r>
            <a:r>
              <a:rPr lang="en-US" sz="1200" u="sng" kern="1200" dirty="0" smtClean="0">
                <a:solidFill>
                  <a:schemeClr val="tx1"/>
                </a:solidFill>
                <a:latin typeface="+mn-lt"/>
                <a:ea typeface="+mn-ea"/>
                <a:cs typeface="+mn-cs"/>
                <a:hlinkClick r:id="rId3"/>
              </a:rPr>
              <a:t>Fig. 24-9).</a:t>
            </a:r>
            <a:r>
              <a:rPr lang="en-US" sz="1200" u="sng" kern="1200" baseline="30000" dirty="0" smtClean="0">
                <a:solidFill>
                  <a:schemeClr val="tx1"/>
                </a:solidFill>
                <a:latin typeface="+mn-lt"/>
                <a:ea typeface="+mn-ea"/>
                <a:cs typeface="+mn-cs"/>
                <a:hlinkClick r:id="rId4"/>
              </a:rPr>
              <a:t>17,</a:t>
            </a:r>
            <a:r>
              <a:rPr lang="en-US" sz="1200" u="sng" kern="1200" baseline="30000" dirty="0" smtClean="0">
                <a:solidFill>
                  <a:schemeClr val="tx1"/>
                </a:solidFill>
                <a:latin typeface="+mn-lt"/>
                <a:ea typeface="+mn-ea"/>
                <a:cs typeface="+mn-cs"/>
                <a:hlinkClick r:id="rId5"/>
              </a:rPr>
              <a:t>18 Sensitization of autoreactive CD4+ T-helper cells to thyroid antigens appears to be the initiating event. The effector mechanisms for thyrocyte death include the following:</a:t>
            </a:r>
            <a:r>
              <a:rPr lang="en-US" sz="1200" i="1" u="sng" kern="1200" baseline="30000" dirty="0" smtClean="0">
                <a:solidFill>
                  <a:schemeClr val="tx1"/>
                </a:solidFill>
                <a:latin typeface="+mn-lt"/>
                <a:ea typeface="+mn-ea"/>
                <a:cs typeface="+mn-cs"/>
                <a:hlinkClick r:id="rId5"/>
              </a:rPr>
              <a:t>CD8+ cytotoxic T cell-mediated cell death: CD8+ cytotoxic T cells may cause thyrocyte destruction by one of two pathways: exocytosis of perforin/granzyme granules or engagement of death receptors, specifically CD95 (also known as Fas) on the target cell (</a:t>
            </a:r>
            <a:r>
              <a:rPr lang="en-US" sz="1200" i="1" u="sng" kern="1200" baseline="30000" dirty="0" smtClean="0">
                <a:solidFill>
                  <a:schemeClr val="tx1"/>
                </a:solidFill>
                <a:latin typeface="+mn-lt"/>
                <a:ea typeface="+mn-ea"/>
                <a:cs typeface="+mn-cs"/>
                <a:hlinkClick r:id="rId6"/>
              </a:rPr>
              <a:t>Chapter 6).Cytokine-mediated cell death: CD4+ T cells produce inflammatory cytokines such as IFN-γ in the immediate thyrocyte milieu, with resultant recruitment and activation of macrophages and damage to follicles.Binding of antithyroid antibodies (anti-TSH receptor antibodies, antithyroglobulin, and antithyroid peroxidase antibodies) followed by antibody-dependent cell-mediated cytotoxicity (ADCC) (Chapter 6).</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Hormones that trigger biochemical signals upon interacting with cell-surface receptors:</a:t>
            </a:r>
            <a:r>
              <a:rPr lang="en-US" dirty="0" smtClean="0"/>
              <a:t> This large class of compounds is composed of two groups: (1) peptide hormones, such as growth hormone and insulin, and (2) small molecules, such as </a:t>
            </a:r>
            <a:r>
              <a:rPr lang="en-US" dirty="0" smtClean="0">
                <a:hlinkClick r:id="" action="ppaction://hlinkfile" tooltip="View drug information"/>
              </a:rPr>
              <a:t>epinephrine</a:t>
            </a:r>
            <a:r>
              <a:rPr lang="en-US" dirty="0" smtClean="0"/>
              <a:t>. Binding of these hormones to cell-surface receptors leads to an increase in intracellular signaling molecules, termed </a:t>
            </a:r>
            <a:r>
              <a:rPr lang="en-US" i="1" dirty="0" smtClean="0"/>
              <a:t>second messengers</a:t>
            </a:r>
            <a:r>
              <a:rPr lang="en-US" dirty="0" smtClean="0"/>
              <a:t>, such as cyclic </a:t>
            </a:r>
            <a:r>
              <a:rPr lang="en-US" dirty="0" smtClean="0">
                <a:hlinkClick r:id="" action="ppaction://hlinkfile" tooltip="View drug information"/>
              </a:rPr>
              <a:t>adenosine</a:t>
            </a:r>
            <a:r>
              <a:rPr lang="en-US" dirty="0" err="1" smtClean="0"/>
              <a:t>monophosphate</a:t>
            </a:r>
            <a:r>
              <a:rPr lang="en-US" dirty="0" smtClean="0"/>
              <a:t> (</a:t>
            </a:r>
            <a:r>
              <a:rPr lang="en-US" dirty="0" err="1" smtClean="0"/>
              <a:t>cAMP</a:t>
            </a:r>
            <a:r>
              <a:rPr lang="en-US" dirty="0" smtClean="0"/>
              <a:t>); production of mediators from membrane phospholipids, such as </a:t>
            </a:r>
            <a:r>
              <a:rPr lang="en-US" dirty="0" err="1" smtClean="0"/>
              <a:t>inositol</a:t>
            </a:r>
            <a:r>
              <a:rPr lang="en-US" dirty="0" smtClean="0"/>
              <a:t> 1,4,5-trisphosphate or IP</a:t>
            </a:r>
            <a:r>
              <a:rPr lang="en-US" baseline="-25000" dirty="0" smtClean="0"/>
              <a:t>3</a:t>
            </a:r>
            <a:r>
              <a:rPr lang="en-US" dirty="0" smtClean="0"/>
              <a:t>; and shifts in the intracellular levels of ionized calcium. The elevated levels of one or more of these can control proliferation, differentiation, survival, and functional activity of cells, mainly by regulating the expression of specific genes. </a:t>
            </a:r>
          </a:p>
          <a:p>
            <a:r>
              <a:rPr lang="en-US" i="1" dirty="0" smtClean="0"/>
              <a:t>Hormones that diffuse across the plasma membrane and interact with intracellular receptors:</a:t>
            </a:r>
            <a:r>
              <a:rPr lang="en-US" dirty="0" smtClean="0"/>
              <a:t> Many lipid-soluble hormones diffuse across the plasma membrane and interact with receptors in the </a:t>
            </a:r>
            <a:r>
              <a:rPr lang="en-US" dirty="0" err="1" smtClean="0"/>
              <a:t>cytosol</a:t>
            </a:r>
            <a:r>
              <a:rPr lang="en-US" dirty="0" smtClean="0"/>
              <a:t> or the nucleus. The resulting hormone-receptor complexes bind specifically to recognition elements in DNA, thereby affecting the expression of specific target genes. Hormones of this type include the steroids (e.g., estrogen, </a:t>
            </a:r>
            <a:r>
              <a:rPr lang="en-US" dirty="0" smtClean="0">
                <a:hlinkClick r:id="" action="ppaction://hlinkfile" tooltip="View drug information"/>
              </a:rPr>
              <a:t>progesterone</a:t>
            </a:r>
            <a:r>
              <a:rPr lang="en-US" dirty="0" smtClean="0"/>
              <a:t>, and </a:t>
            </a:r>
            <a:r>
              <a:rPr lang="en-US" dirty="0" err="1" smtClean="0"/>
              <a:t>glucocorticoids</a:t>
            </a:r>
            <a:r>
              <a:rPr lang="en-US" dirty="0" smtClean="0"/>
              <a:t>), and </a:t>
            </a:r>
            <a:r>
              <a:rPr lang="en-US" dirty="0" err="1" smtClean="0"/>
              <a:t>thyroxine</a:t>
            </a:r>
            <a:r>
              <a:rPr lang="en-US" dirty="0" smtClean="0"/>
              <a:t>.</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latin typeface="+mn-lt"/>
                <a:ea typeface="+mn-ea"/>
                <a:cs typeface="+mn-cs"/>
              </a:rPr>
              <a:t>Clinical Course. Hashimoto </a:t>
            </a:r>
            <a:r>
              <a:rPr lang="en-US" sz="1200" b="1" kern="1200" dirty="0" err="1" smtClean="0">
                <a:solidFill>
                  <a:schemeClr val="tx1"/>
                </a:solidFill>
                <a:latin typeface="+mn-lt"/>
                <a:ea typeface="+mn-ea"/>
                <a:cs typeface="+mn-cs"/>
              </a:rPr>
              <a:t>thyroiditis</a:t>
            </a:r>
            <a:r>
              <a:rPr lang="en-US" sz="1200" b="1" kern="1200" dirty="0" smtClean="0">
                <a:solidFill>
                  <a:schemeClr val="tx1"/>
                </a:solidFill>
                <a:latin typeface="+mn-lt"/>
                <a:ea typeface="+mn-ea"/>
                <a:cs typeface="+mn-cs"/>
              </a:rPr>
              <a:t> comes to clinical attention as painless enlargement of the thyroid, usually associated with some degree of hypothyroidism, in a middle-aged woman. The enlargement of the gland is usually symmetric and diffuse, but in some cases, it may be sufficiently localized to raise a suspicion of neoplasm. In the usual clinical course, hypothyroidism develops gradually. In some cases, however, it may be preceded by transient </a:t>
            </a:r>
            <a:r>
              <a:rPr lang="en-US" sz="1200" b="1" kern="1200" dirty="0" err="1" smtClean="0">
                <a:solidFill>
                  <a:schemeClr val="tx1"/>
                </a:solidFill>
                <a:latin typeface="+mn-lt"/>
                <a:ea typeface="+mn-ea"/>
                <a:cs typeface="+mn-cs"/>
              </a:rPr>
              <a:t>thyrotoxicosis</a:t>
            </a:r>
            <a:r>
              <a:rPr lang="en-US" sz="1200" b="1" kern="1200" dirty="0" smtClean="0">
                <a:solidFill>
                  <a:schemeClr val="tx1"/>
                </a:solidFill>
                <a:latin typeface="+mn-lt"/>
                <a:ea typeface="+mn-ea"/>
                <a:cs typeface="+mn-cs"/>
              </a:rPr>
              <a:t> caused by disruption of thyroid follicles, with secondary release of thyroid hormones ("</a:t>
            </a:r>
            <a:r>
              <a:rPr lang="en-US" sz="1200" b="1" kern="1200" dirty="0" err="1" smtClean="0">
                <a:solidFill>
                  <a:schemeClr val="tx1"/>
                </a:solidFill>
                <a:latin typeface="+mn-lt"/>
                <a:ea typeface="+mn-ea"/>
                <a:cs typeface="+mn-cs"/>
              </a:rPr>
              <a:t>hashitoxicosis</a:t>
            </a:r>
            <a:r>
              <a:rPr lang="en-US" sz="1200" b="1" kern="1200" dirty="0" smtClean="0">
                <a:solidFill>
                  <a:schemeClr val="tx1"/>
                </a:solidFill>
                <a:latin typeface="+mn-lt"/>
                <a:ea typeface="+mn-ea"/>
                <a:cs typeface="+mn-cs"/>
              </a:rPr>
              <a:t>"). During this phase, free T</a:t>
            </a:r>
            <a:r>
              <a:rPr lang="en-US" sz="1200" b="1" kern="1200" baseline="-25000" dirty="0" smtClean="0">
                <a:solidFill>
                  <a:schemeClr val="tx1"/>
                </a:solidFill>
                <a:latin typeface="+mn-lt"/>
                <a:ea typeface="+mn-ea"/>
                <a:cs typeface="+mn-cs"/>
              </a:rPr>
              <a:t>4</a:t>
            </a:r>
            <a:r>
              <a:rPr lang="en-US" sz="1200" b="1" kern="1200" baseline="0" dirty="0" smtClean="0">
                <a:solidFill>
                  <a:schemeClr val="tx1"/>
                </a:solidFill>
                <a:latin typeface="+mn-lt"/>
                <a:ea typeface="+mn-ea"/>
                <a:cs typeface="+mn-cs"/>
              </a:rPr>
              <a:t> and T</a:t>
            </a:r>
            <a:r>
              <a:rPr lang="en-US" sz="1200" b="1" kern="1200" baseline="-25000" dirty="0" smtClean="0">
                <a:solidFill>
                  <a:schemeClr val="tx1"/>
                </a:solidFill>
                <a:latin typeface="+mn-lt"/>
                <a:ea typeface="+mn-ea"/>
                <a:cs typeface="+mn-cs"/>
              </a:rPr>
              <a:t>3</a:t>
            </a:r>
            <a:r>
              <a:rPr lang="en-US" sz="1200" b="1" kern="1200" baseline="0" dirty="0" smtClean="0">
                <a:solidFill>
                  <a:schemeClr val="tx1"/>
                </a:solidFill>
                <a:latin typeface="+mn-lt"/>
                <a:ea typeface="+mn-ea"/>
                <a:cs typeface="+mn-cs"/>
              </a:rPr>
              <a:t> levels are elevated, TSH is diminished, and radioactive iodine uptake is decreased. As hypothyroidism supervenes, T</a:t>
            </a:r>
            <a:r>
              <a:rPr lang="en-US" sz="1200" b="1" kern="1200" baseline="-25000" dirty="0" smtClean="0">
                <a:solidFill>
                  <a:schemeClr val="tx1"/>
                </a:solidFill>
                <a:latin typeface="+mn-lt"/>
                <a:ea typeface="+mn-ea"/>
                <a:cs typeface="+mn-cs"/>
              </a:rPr>
              <a:t>4</a:t>
            </a:r>
            <a:r>
              <a:rPr lang="en-US" sz="1200" b="1" kern="1200" baseline="0" dirty="0" smtClean="0">
                <a:solidFill>
                  <a:schemeClr val="tx1"/>
                </a:solidFill>
                <a:latin typeface="+mn-lt"/>
                <a:ea typeface="+mn-ea"/>
                <a:cs typeface="+mn-cs"/>
              </a:rPr>
              <a:t> and T</a:t>
            </a:r>
            <a:r>
              <a:rPr lang="en-US" sz="1200" b="1" kern="1200" baseline="-25000" dirty="0" smtClean="0">
                <a:solidFill>
                  <a:schemeClr val="tx1"/>
                </a:solidFill>
                <a:latin typeface="+mn-lt"/>
                <a:ea typeface="+mn-ea"/>
                <a:cs typeface="+mn-cs"/>
              </a:rPr>
              <a:t>3</a:t>
            </a:r>
            <a:r>
              <a:rPr lang="en-US" sz="1200" b="1" kern="1200" baseline="0" dirty="0" smtClean="0">
                <a:solidFill>
                  <a:schemeClr val="tx1"/>
                </a:solidFill>
                <a:latin typeface="+mn-lt"/>
                <a:ea typeface="+mn-ea"/>
                <a:cs typeface="+mn-cs"/>
              </a:rPr>
              <a:t> levels progressively fall, accompanied by a compensatory increase in TSH. Patients with Hashimoto </a:t>
            </a:r>
            <a:r>
              <a:rPr lang="en-US" sz="1200" b="1" kern="1200" baseline="0" dirty="0" err="1" smtClean="0">
                <a:solidFill>
                  <a:schemeClr val="tx1"/>
                </a:solidFill>
                <a:latin typeface="+mn-lt"/>
                <a:ea typeface="+mn-ea"/>
                <a:cs typeface="+mn-cs"/>
              </a:rPr>
              <a:t>thyroiditis</a:t>
            </a:r>
            <a:r>
              <a:rPr lang="en-US" sz="1200" b="1" kern="1200" baseline="0" dirty="0" smtClean="0">
                <a:solidFill>
                  <a:schemeClr val="tx1"/>
                </a:solidFill>
                <a:latin typeface="+mn-lt"/>
                <a:ea typeface="+mn-ea"/>
                <a:cs typeface="+mn-cs"/>
              </a:rPr>
              <a:t> are at increased risk for developing other concomitant autoimmune diseases, both endocrine (type 1 diabetes, autoimmune </a:t>
            </a:r>
            <a:r>
              <a:rPr lang="en-US" sz="1200" b="1" kern="1200" baseline="0" dirty="0" err="1" smtClean="0">
                <a:solidFill>
                  <a:schemeClr val="tx1"/>
                </a:solidFill>
                <a:latin typeface="+mn-lt"/>
                <a:ea typeface="+mn-ea"/>
                <a:cs typeface="+mn-cs"/>
              </a:rPr>
              <a:t>adrenalitis</a:t>
            </a:r>
            <a:r>
              <a:rPr lang="en-US" sz="1200" b="1" kern="1200" baseline="0" dirty="0" smtClean="0">
                <a:solidFill>
                  <a:schemeClr val="tx1"/>
                </a:solidFill>
                <a:latin typeface="+mn-lt"/>
                <a:ea typeface="+mn-ea"/>
                <a:cs typeface="+mn-cs"/>
              </a:rPr>
              <a:t>), and </a:t>
            </a:r>
            <a:r>
              <a:rPr lang="en-US" sz="1200" b="1" kern="1200" baseline="0" dirty="0" err="1" smtClean="0">
                <a:solidFill>
                  <a:schemeClr val="tx1"/>
                </a:solidFill>
                <a:latin typeface="+mn-lt"/>
                <a:ea typeface="+mn-ea"/>
                <a:cs typeface="+mn-cs"/>
              </a:rPr>
              <a:t>nonendocrine</a:t>
            </a:r>
            <a:r>
              <a:rPr lang="en-US" sz="1200" b="1" kern="1200" baseline="0" dirty="0" smtClean="0">
                <a:solidFill>
                  <a:schemeClr val="tx1"/>
                </a:solidFill>
                <a:latin typeface="+mn-lt"/>
                <a:ea typeface="+mn-ea"/>
                <a:cs typeface="+mn-cs"/>
              </a:rPr>
              <a:t> (systemic lupus </a:t>
            </a:r>
            <a:r>
              <a:rPr lang="en-US" sz="1200" b="1" kern="1200" baseline="0" dirty="0" err="1" smtClean="0">
                <a:solidFill>
                  <a:schemeClr val="tx1"/>
                </a:solidFill>
                <a:latin typeface="+mn-lt"/>
                <a:ea typeface="+mn-ea"/>
                <a:cs typeface="+mn-cs"/>
              </a:rPr>
              <a:t>erythematosus</a:t>
            </a:r>
            <a:r>
              <a:rPr lang="en-US" sz="1200" b="1" kern="1200" baseline="0" dirty="0" smtClean="0">
                <a:solidFill>
                  <a:schemeClr val="tx1"/>
                </a:solidFill>
                <a:latin typeface="+mn-lt"/>
                <a:ea typeface="+mn-ea"/>
                <a:cs typeface="+mn-cs"/>
              </a:rPr>
              <a:t>, myasthenia gravis, and </a:t>
            </a:r>
            <a:r>
              <a:rPr lang="en-US" sz="1200" b="1" kern="1200" baseline="0" dirty="0" err="1" smtClean="0">
                <a:solidFill>
                  <a:schemeClr val="tx1"/>
                </a:solidFill>
                <a:latin typeface="+mn-lt"/>
                <a:ea typeface="+mn-ea"/>
                <a:cs typeface="+mn-cs"/>
              </a:rPr>
              <a:t>Sjögren</a:t>
            </a:r>
            <a:r>
              <a:rPr lang="en-US" sz="1200" b="1" kern="1200" baseline="0" dirty="0" smtClean="0">
                <a:solidFill>
                  <a:schemeClr val="tx1"/>
                </a:solidFill>
                <a:latin typeface="+mn-lt"/>
                <a:ea typeface="+mn-ea"/>
                <a:cs typeface="+mn-cs"/>
              </a:rPr>
              <a:t> syndrome; see </a:t>
            </a:r>
            <a:r>
              <a:rPr lang="en-US" sz="1200" b="1" u="sng" kern="1200" baseline="0" dirty="0" smtClean="0">
                <a:solidFill>
                  <a:schemeClr val="tx1"/>
                </a:solidFill>
                <a:latin typeface="+mn-lt"/>
                <a:ea typeface="+mn-ea"/>
                <a:cs typeface="+mn-cs"/>
                <a:hlinkClick r:id="rId3"/>
              </a:rPr>
              <a:t>Chapter 6), and also at increased risk for the development of B-cell non-Hodgkin lymphomas. However, there is no established risk for developing thyroid epithelial </a:t>
            </a:r>
            <a:r>
              <a:rPr lang="en-US" sz="1200" b="1" u="sng" kern="1200" baseline="0" dirty="0" err="1" smtClean="0">
                <a:solidFill>
                  <a:schemeClr val="tx1"/>
                </a:solidFill>
                <a:latin typeface="+mn-lt"/>
                <a:ea typeface="+mn-ea"/>
                <a:cs typeface="+mn-cs"/>
                <a:hlinkClick r:id="rId3"/>
              </a:rPr>
              <a:t>neoplasms.</a:t>
            </a:r>
            <a:r>
              <a:rPr lang="en-US" sz="1200" b="1" kern="1200" dirty="0" err="1" smtClean="0">
                <a:solidFill>
                  <a:schemeClr val="tx1"/>
                </a:solidFill>
                <a:latin typeface="+mn-lt"/>
                <a:ea typeface="+mn-ea"/>
                <a:cs typeface="+mn-cs"/>
              </a:rPr>
              <a:t>Morphology</a:t>
            </a:r>
            <a:r>
              <a:rPr lang="en-US" sz="1200" b="1" kern="1200" dirty="0" smtClean="0">
                <a:solidFill>
                  <a:schemeClr val="tx1"/>
                </a:solidFill>
                <a:latin typeface="+mn-lt"/>
                <a:ea typeface="+mn-ea"/>
                <a:cs typeface="+mn-cs"/>
              </a:rPr>
              <a:t>. The thyroid is often diffusely enlarged, although more localized enlargement may be seen in some cases. The capsule is intact, and the gland is well demarcated from adjacent structures. The cut surface is pale, yellow-tan, firm, and somewhat nodular. Microscopic examination reveals extensive infiltration of the parenchyma by a mononuclear inflammatory infiltrate containing small lymphocytes, plasma cells, and well-developed germinal centers (</a:t>
            </a:r>
            <a:r>
              <a:rPr lang="en-US" sz="1200" b="1" u="sng" kern="1200" dirty="0" smtClean="0">
                <a:solidFill>
                  <a:schemeClr val="tx1"/>
                </a:solidFill>
                <a:latin typeface="+mn-lt"/>
                <a:ea typeface="+mn-ea"/>
                <a:cs typeface="+mn-cs"/>
                <a:hlinkClick r:id="rId4"/>
              </a:rPr>
              <a:t>Fig. 24-10). The thyroid follicles are atrophic and are lined in many areas by epithelial cells distinguished by the presence of abundant eosinophilic, granular cytoplasm, termed Hürthle cells. This is a metaplastic response of the normally low cuboidal follicular epithelium to ongoing injury. In fine-needle aspiration biopsies, the presence of Hürthle cells in conjunction with a heterogeneous population of lymphocytes is characteristic of Hashimoto thyroiditis. In "classic" Hashimoto thyroiditis, interstitial connective tissue is increased and may be abundant. A fibrous variant is characterized by severe thyroid follicular atrophy and dense "keloid-like" fibrosis, with broad bands of acellular collagen encompassing residual thyroid tissue. Unlike Reidel thyroiditis (see below), the fibrosis does not extend beyond the capsule of the gland. The remnant thyroid parenchyma demonstrates features of chronic lymphocytic thyroiditis.	</a:t>
            </a:r>
          </a:p>
          <a:p>
            <a:r>
              <a:rPr lang="en-US" sz="1200" kern="1200" dirty="0" smtClean="0">
                <a:solidFill>
                  <a:schemeClr val="tx1"/>
                </a:solidFill>
                <a:latin typeface="+mn-lt"/>
                <a:ea typeface="+mn-ea"/>
                <a:cs typeface="+mn-cs"/>
              </a:rPr>
              <a:t>Pathogenesis of Hashimoto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Three proposed models for mechanism of </a:t>
            </a:r>
            <a:r>
              <a:rPr lang="en-US" sz="1200" kern="1200" dirty="0" err="1" smtClean="0">
                <a:solidFill>
                  <a:schemeClr val="tx1"/>
                </a:solidFill>
                <a:latin typeface="+mn-lt"/>
                <a:ea typeface="+mn-ea"/>
                <a:cs typeface="+mn-cs"/>
              </a:rPr>
              <a:t>thyrocyte</a:t>
            </a:r>
            <a:r>
              <a:rPr lang="en-US" sz="1200" kern="1200" dirty="0" smtClean="0">
                <a:solidFill>
                  <a:schemeClr val="tx1"/>
                </a:solidFill>
                <a:latin typeface="+mn-lt"/>
                <a:ea typeface="+mn-ea"/>
                <a:cs typeface="+mn-cs"/>
              </a:rPr>
              <a:t> destruction in Hashimoto disease. Sensitization of </a:t>
            </a:r>
            <a:r>
              <a:rPr lang="en-US" sz="1200" kern="1200" dirty="0" err="1" smtClean="0">
                <a:solidFill>
                  <a:schemeClr val="tx1"/>
                </a:solidFill>
                <a:latin typeface="+mn-lt"/>
                <a:ea typeface="+mn-ea"/>
                <a:cs typeface="+mn-cs"/>
              </a:rPr>
              <a:t>autoreactive</a:t>
            </a:r>
            <a:r>
              <a:rPr lang="en-US" sz="1200" kern="1200" dirty="0" smtClean="0">
                <a:solidFill>
                  <a:schemeClr val="tx1"/>
                </a:solidFill>
                <a:latin typeface="+mn-lt"/>
                <a:ea typeface="+mn-ea"/>
                <a:cs typeface="+mn-cs"/>
              </a:rPr>
              <a:t> CD4+ T cells to thyroid antigens appears to be the initiating event for all three mechanisms of thyroid cell death. See the text for details. </a:t>
            </a:r>
            <a:endParaRP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Hashimoto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The thyroid parenchyma contains a dense lymphocytic infiltrate with germinal centers. Residual thyroid follicles lined by deeply </a:t>
            </a:r>
            <a:r>
              <a:rPr lang="en-US" sz="1200" kern="1200" dirty="0" err="1" smtClean="0">
                <a:solidFill>
                  <a:schemeClr val="tx1"/>
                </a:solidFill>
                <a:latin typeface="+mn-lt"/>
                <a:ea typeface="+mn-ea"/>
                <a:cs typeface="+mn-cs"/>
              </a:rPr>
              <a:t>eosinophilic</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Hürthle</a:t>
            </a:r>
            <a:r>
              <a:rPr lang="en-US" sz="1200" kern="1200" dirty="0" smtClean="0">
                <a:solidFill>
                  <a:schemeClr val="tx1"/>
                </a:solidFill>
                <a:latin typeface="+mn-lt"/>
                <a:ea typeface="+mn-ea"/>
                <a:cs typeface="+mn-cs"/>
              </a:rPr>
              <a:t> cells are also seen. </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Solitary nodules, in general, are more likely to be </a:t>
            </a:r>
            <a:r>
              <a:rPr lang="en-US" sz="1200" i="1" kern="1200" dirty="0" err="1" smtClean="0">
                <a:solidFill>
                  <a:schemeClr val="tx1"/>
                </a:solidFill>
                <a:latin typeface="+mn-lt"/>
                <a:ea typeface="+mn-ea"/>
                <a:cs typeface="+mn-cs"/>
              </a:rPr>
              <a:t>neoplastic</a:t>
            </a:r>
            <a:r>
              <a:rPr lang="en-US" sz="1200" i="1" kern="1200" dirty="0" smtClean="0">
                <a:solidFill>
                  <a:schemeClr val="tx1"/>
                </a:solidFill>
                <a:latin typeface="+mn-lt"/>
                <a:ea typeface="+mn-ea"/>
                <a:cs typeface="+mn-cs"/>
              </a:rPr>
              <a:t> than are multiple </a:t>
            </a:r>
            <a:r>
              <a:rPr lang="en-US" sz="1200" i="1" kern="1200" dirty="0" err="1" smtClean="0">
                <a:solidFill>
                  <a:schemeClr val="tx1"/>
                </a:solidFill>
                <a:latin typeface="+mn-lt"/>
                <a:ea typeface="+mn-ea"/>
                <a:cs typeface="+mn-cs"/>
              </a:rPr>
              <a:t>nodules.Nodules</a:t>
            </a:r>
            <a:r>
              <a:rPr lang="en-US" sz="1200" i="1" kern="1200" dirty="0" smtClean="0">
                <a:solidFill>
                  <a:schemeClr val="tx1"/>
                </a:solidFill>
                <a:latin typeface="+mn-lt"/>
                <a:ea typeface="+mn-ea"/>
                <a:cs typeface="+mn-cs"/>
              </a:rPr>
              <a:t> in younger patients are more likely to be </a:t>
            </a:r>
            <a:r>
              <a:rPr lang="en-US" sz="1200" i="1" kern="1200" dirty="0" err="1" smtClean="0">
                <a:solidFill>
                  <a:schemeClr val="tx1"/>
                </a:solidFill>
                <a:latin typeface="+mn-lt"/>
                <a:ea typeface="+mn-ea"/>
                <a:cs typeface="+mn-cs"/>
              </a:rPr>
              <a:t>neoplastic</a:t>
            </a:r>
            <a:r>
              <a:rPr lang="en-US" sz="1200" i="1" kern="1200" dirty="0" smtClean="0">
                <a:solidFill>
                  <a:schemeClr val="tx1"/>
                </a:solidFill>
                <a:latin typeface="+mn-lt"/>
                <a:ea typeface="+mn-ea"/>
                <a:cs typeface="+mn-cs"/>
              </a:rPr>
              <a:t> than are those in older </a:t>
            </a:r>
            <a:r>
              <a:rPr lang="en-US" sz="1200" i="1" kern="1200" dirty="0" err="1" smtClean="0">
                <a:solidFill>
                  <a:schemeClr val="tx1"/>
                </a:solidFill>
                <a:latin typeface="+mn-lt"/>
                <a:ea typeface="+mn-ea"/>
                <a:cs typeface="+mn-cs"/>
              </a:rPr>
              <a:t>patients.Nodules</a:t>
            </a:r>
            <a:r>
              <a:rPr lang="en-US" sz="1200" i="1" kern="1200" dirty="0" smtClean="0">
                <a:solidFill>
                  <a:schemeClr val="tx1"/>
                </a:solidFill>
                <a:latin typeface="+mn-lt"/>
                <a:ea typeface="+mn-ea"/>
                <a:cs typeface="+mn-cs"/>
              </a:rPr>
              <a:t> in males are more likely to be </a:t>
            </a:r>
            <a:r>
              <a:rPr lang="en-US" sz="1200" i="1" kern="1200" dirty="0" err="1" smtClean="0">
                <a:solidFill>
                  <a:schemeClr val="tx1"/>
                </a:solidFill>
                <a:latin typeface="+mn-lt"/>
                <a:ea typeface="+mn-ea"/>
                <a:cs typeface="+mn-cs"/>
              </a:rPr>
              <a:t>neoplastic</a:t>
            </a:r>
            <a:r>
              <a:rPr lang="en-US" sz="1200" i="1" kern="1200" dirty="0" smtClean="0">
                <a:solidFill>
                  <a:schemeClr val="tx1"/>
                </a:solidFill>
                <a:latin typeface="+mn-lt"/>
                <a:ea typeface="+mn-ea"/>
                <a:cs typeface="+mn-cs"/>
              </a:rPr>
              <a:t> than are those in </a:t>
            </a:r>
            <a:r>
              <a:rPr lang="en-US" sz="1200" i="1" kern="1200" dirty="0" err="1" smtClean="0">
                <a:solidFill>
                  <a:schemeClr val="tx1"/>
                </a:solidFill>
                <a:latin typeface="+mn-lt"/>
                <a:ea typeface="+mn-ea"/>
                <a:cs typeface="+mn-cs"/>
              </a:rPr>
              <a:t>females.A</a:t>
            </a:r>
            <a:r>
              <a:rPr lang="en-US" sz="1200" i="1" kern="1200" dirty="0" smtClean="0">
                <a:solidFill>
                  <a:schemeClr val="tx1"/>
                </a:solidFill>
                <a:latin typeface="+mn-lt"/>
                <a:ea typeface="+mn-ea"/>
                <a:cs typeface="+mn-cs"/>
              </a:rPr>
              <a:t> history of radiation treatment to the head and neck region is associated with an increased incidence of thyroid </a:t>
            </a:r>
            <a:r>
              <a:rPr lang="en-US" sz="1200" i="1" kern="1200" dirty="0" err="1" smtClean="0">
                <a:solidFill>
                  <a:schemeClr val="tx1"/>
                </a:solidFill>
                <a:latin typeface="+mn-lt"/>
                <a:ea typeface="+mn-ea"/>
                <a:cs typeface="+mn-cs"/>
              </a:rPr>
              <a:t>malignancy.Nodules</a:t>
            </a:r>
            <a:r>
              <a:rPr lang="en-US" sz="1200" i="1" kern="1200" dirty="0" smtClean="0">
                <a:solidFill>
                  <a:schemeClr val="tx1"/>
                </a:solidFill>
                <a:latin typeface="+mn-lt"/>
                <a:ea typeface="+mn-ea"/>
                <a:cs typeface="+mn-cs"/>
              </a:rPr>
              <a:t> that take up radioactive iodine in imaging studies (hot nodules) are more likely to be benign than malignant.</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Adenomas of the thyroid are typically discrete, solitary masses. With rare exception, they are derived from follicular epithelium and so might all be called </a:t>
            </a:r>
            <a:r>
              <a:rPr lang="en-US" sz="1200" i="1" kern="1200" dirty="0" smtClean="0">
                <a:solidFill>
                  <a:schemeClr val="tx1"/>
                </a:solidFill>
                <a:latin typeface="+mn-lt"/>
                <a:ea typeface="+mn-ea"/>
                <a:cs typeface="+mn-cs"/>
              </a:rPr>
              <a:t>follicular adenomas. A variety of terms have been proposed for classifying adenomas on the basis of degree of follicle formation and the colloid content of the follicles. Simple colloid adenomas (</a:t>
            </a:r>
            <a:r>
              <a:rPr lang="en-US" sz="1200" i="1" kern="1200" dirty="0" err="1" smtClean="0">
                <a:solidFill>
                  <a:schemeClr val="tx1"/>
                </a:solidFill>
                <a:latin typeface="+mn-lt"/>
                <a:ea typeface="+mn-ea"/>
                <a:cs typeface="+mn-cs"/>
              </a:rPr>
              <a:t>macrofollicular</a:t>
            </a:r>
            <a:r>
              <a:rPr lang="en-US" sz="1200" i="1" kern="1200" dirty="0" smtClean="0">
                <a:solidFill>
                  <a:schemeClr val="tx1"/>
                </a:solidFill>
                <a:latin typeface="+mn-lt"/>
                <a:ea typeface="+mn-ea"/>
                <a:cs typeface="+mn-cs"/>
              </a:rPr>
              <a:t> adenomas), a common form, resemble normal thyroid tissue; others recapitulate stages in the embryogenesis of the normal thyroid (fetal or </a:t>
            </a:r>
            <a:r>
              <a:rPr lang="en-US" sz="1200" i="1" kern="1200" dirty="0" err="1" smtClean="0">
                <a:solidFill>
                  <a:schemeClr val="tx1"/>
                </a:solidFill>
                <a:latin typeface="+mn-lt"/>
                <a:ea typeface="+mn-ea"/>
                <a:cs typeface="+mn-cs"/>
              </a:rPr>
              <a:t>microfollicular</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embryonal</a:t>
            </a:r>
            <a:r>
              <a:rPr lang="en-US" sz="1200" i="1" kern="1200" dirty="0" smtClean="0">
                <a:solidFill>
                  <a:schemeClr val="tx1"/>
                </a:solidFill>
                <a:latin typeface="+mn-lt"/>
                <a:ea typeface="+mn-ea"/>
                <a:cs typeface="+mn-cs"/>
              </a:rPr>
              <a:t> or </a:t>
            </a:r>
            <a:r>
              <a:rPr lang="en-US" sz="1200" i="1" kern="1200" dirty="0" err="1" smtClean="0">
                <a:solidFill>
                  <a:schemeClr val="tx1"/>
                </a:solidFill>
                <a:latin typeface="+mn-lt"/>
                <a:ea typeface="+mn-ea"/>
                <a:cs typeface="+mn-cs"/>
              </a:rPr>
              <a:t>trabecular</a:t>
            </a:r>
            <a:r>
              <a:rPr lang="en-US" sz="1200" i="1" kern="1200" dirty="0" smtClean="0">
                <a:solidFill>
                  <a:schemeClr val="tx1"/>
                </a:solidFill>
                <a:latin typeface="+mn-lt"/>
                <a:ea typeface="+mn-ea"/>
                <a:cs typeface="+mn-cs"/>
              </a:rPr>
              <a:t>). There is limited utility in these classifications because mixed patterns are common, and most of these benign tumors are nonfunctional. Clinically, follicular adenomas can be difficult to distinguish from dominant nodules of follicular hyperplasia or from the less common follicular carcinomas. Numerous studies have made it clear that adenomas are not forerunners of cancer except in rare instances. Although the vast majority of adenomas are nonfunctional, a small proportion produce thyroid hormones and cause clinically apparent </a:t>
            </a:r>
            <a:r>
              <a:rPr lang="en-US" sz="1200" i="1" kern="1200" dirty="0" err="1" smtClean="0">
                <a:solidFill>
                  <a:schemeClr val="tx1"/>
                </a:solidFill>
                <a:latin typeface="+mn-lt"/>
                <a:ea typeface="+mn-ea"/>
                <a:cs typeface="+mn-cs"/>
              </a:rPr>
              <a:t>thyrotoxicosis</a:t>
            </a:r>
            <a:r>
              <a:rPr lang="en-US" sz="1200" i="1" kern="1200" dirty="0" smtClean="0">
                <a:solidFill>
                  <a:schemeClr val="tx1"/>
                </a:solidFill>
                <a:latin typeface="+mn-lt"/>
                <a:ea typeface="+mn-ea"/>
                <a:cs typeface="+mn-cs"/>
              </a:rPr>
              <a:t>. Hormone production in functional adenomas ("toxic adenomas") occurs independent of TSH stimulation and represents another example of thyroid autonomy, analogous to toxic </a:t>
            </a:r>
            <a:r>
              <a:rPr lang="en-US" sz="1200" i="1" kern="1200" dirty="0" err="1" smtClean="0">
                <a:solidFill>
                  <a:schemeClr val="tx1"/>
                </a:solidFill>
                <a:latin typeface="+mn-lt"/>
                <a:ea typeface="+mn-ea"/>
                <a:cs typeface="+mn-cs"/>
              </a:rPr>
              <a:t>multinodular</a:t>
            </a:r>
            <a:r>
              <a:rPr lang="en-US" sz="1200" i="1" kern="1200" dirty="0" smtClean="0">
                <a:solidFill>
                  <a:schemeClr val="tx1"/>
                </a:solidFill>
                <a:latin typeface="+mn-lt"/>
                <a:ea typeface="+mn-ea"/>
                <a:cs typeface="+mn-cs"/>
              </a:rPr>
              <a:t> goiters.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24-14 Follicular adenoma of the thyroid. A solitary, well-circumscribed nodule is seen.	</a:t>
            </a:r>
            <a:r>
              <a:rPr lang="en-US" sz="1200" b="1" kern="1200" dirty="0" smtClean="0">
                <a:solidFill>
                  <a:schemeClr val="tx1"/>
                </a:solidFill>
                <a:latin typeface="+mn-lt"/>
                <a:ea typeface="+mn-ea"/>
                <a:cs typeface="+mn-cs"/>
              </a:rPr>
              <a:t>Morphology. The typical thyroid adenoma is a solitary, spherical, encapsulated lesion that is well demarcated from the surrounding thyroid parenchyma (</a:t>
            </a:r>
            <a:r>
              <a:rPr lang="en-US" sz="1200" b="1" u="sng" kern="1200" dirty="0" smtClean="0">
                <a:solidFill>
                  <a:schemeClr val="tx1"/>
                </a:solidFill>
                <a:latin typeface="+mn-lt"/>
                <a:ea typeface="+mn-ea"/>
                <a:cs typeface="+mn-cs"/>
                <a:hlinkClick r:id="rId3"/>
              </a:rPr>
              <a:t>Fig. 24-14). Follicular adenomas average about 3 cm in diameter, but some are smaller and others are much larger (up to 10 cm in diameter). In freshly resected specimens, the adenoma bulges from the cut surface and compresses the adjacent thyroid. The color ranges from gray-white to red-brown, depending on the cellularity of the adenoma and its colloid content. The neoplastic cells are demarcated from the adjacent parenchyma by a well-defined, intact capsule. These features are important in making the distinction from multinodular goiters, which contain multiple nodules on their cut surface (even though the patient may present clinically with a solitary dominant nodule), produce less compression of the adjacent thyroid parenchyma, and lack a well-formed capsule. Areas of hemorrhage, fibrosis, calcification, and cystic change, similar to those encountered in multinodular goiters, are common in follicular adenomas, particularly within larger lesions.	</a:t>
            </a:r>
          </a:p>
          <a:p>
            <a:endParaRPr/>
          </a:p>
          <a:p>
            <a:endParaRPr/>
          </a:p>
          <a:p>
            <a:endParaRPr/>
          </a:p>
          <a:p>
            <a:r>
              <a:rPr lang="en-US" sz="1200" u="sng" kern="1200" dirty="0" smtClean="0">
                <a:solidFill>
                  <a:schemeClr val="tx1"/>
                </a:solidFill>
                <a:latin typeface="+mn-lt"/>
                <a:ea typeface="+mn-ea"/>
                <a:cs typeface="+mn-cs"/>
                <a:hlinkClick r:id="rId4"/>
              </a:rPr>
              <a:t>Add to lightbox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Papillary carcinoma (75% to 85% of </a:t>
            </a:r>
            <a:r>
              <a:rPr lang="en-US" sz="1200" kern="1200" dirty="0" err="1" smtClean="0">
                <a:solidFill>
                  <a:schemeClr val="tx1"/>
                </a:solidFill>
                <a:latin typeface="+mn-lt"/>
                <a:ea typeface="+mn-ea"/>
                <a:cs typeface="+mn-cs"/>
              </a:rPr>
              <a:t>cases)Follicular</a:t>
            </a:r>
            <a:r>
              <a:rPr lang="en-US" sz="1200" kern="1200" dirty="0" smtClean="0">
                <a:solidFill>
                  <a:schemeClr val="tx1"/>
                </a:solidFill>
                <a:latin typeface="+mn-lt"/>
                <a:ea typeface="+mn-ea"/>
                <a:cs typeface="+mn-cs"/>
              </a:rPr>
              <a:t> carcinoma (10% to 20% of </a:t>
            </a:r>
            <a:r>
              <a:rPr lang="en-US" sz="1200" kern="1200" dirty="0" err="1" smtClean="0">
                <a:solidFill>
                  <a:schemeClr val="tx1"/>
                </a:solidFill>
                <a:latin typeface="+mn-lt"/>
                <a:ea typeface="+mn-ea"/>
                <a:cs typeface="+mn-cs"/>
              </a:rPr>
              <a:t>cases)Medullary</a:t>
            </a:r>
            <a:r>
              <a:rPr lang="en-US" sz="1200" kern="1200" dirty="0" smtClean="0">
                <a:solidFill>
                  <a:schemeClr val="tx1"/>
                </a:solidFill>
                <a:latin typeface="+mn-lt"/>
                <a:ea typeface="+mn-ea"/>
                <a:cs typeface="+mn-cs"/>
              </a:rPr>
              <a:t> carcinoma (5% of </a:t>
            </a:r>
            <a:r>
              <a:rPr lang="en-US" sz="1200" kern="1200" dirty="0" err="1" smtClean="0">
                <a:solidFill>
                  <a:schemeClr val="tx1"/>
                </a:solidFill>
                <a:latin typeface="+mn-lt"/>
                <a:ea typeface="+mn-ea"/>
                <a:cs typeface="+mn-cs"/>
              </a:rPr>
              <a:t>cases)Anaplastic</a:t>
            </a:r>
            <a:r>
              <a:rPr lang="en-US" sz="1200" kern="1200" dirty="0" smtClean="0">
                <a:solidFill>
                  <a:schemeClr val="tx1"/>
                </a:solidFill>
                <a:latin typeface="+mn-lt"/>
                <a:ea typeface="+mn-ea"/>
                <a:cs typeface="+mn-cs"/>
              </a:rPr>
              <a:t> carcinoma (&lt;5% of cases)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b="1" i="1" kern="1200" dirty="0" smtClean="0">
                <a:solidFill>
                  <a:schemeClr val="tx1"/>
                </a:solidFill>
                <a:latin typeface="+mn-lt"/>
                <a:ea typeface="+mn-ea"/>
                <a:cs typeface="+mn-cs"/>
              </a:rPr>
              <a:t>Follicular Thyroid Carcinomas. Approximately half of follicular thyroid carcinomas harbor mutations in the RAS family of </a:t>
            </a:r>
            <a:r>
              <a:rPr lang="en-US" sz="1200" b="1" i="1" kern="1200" dirty="0" err="1" smtClean="0">
                <a:solidFill>
                  <a:schemeClr val="tx1"/>
                </a:solidFill>
                <a:latin typeface="+mn-lt"/>
                <a:ea typeface="+mn-ea"/>
                <a:cs typeface="+mn-cs"/>
              </a:rPr>
              <a:t>oncogenes</a:t>
            </a:r>
            <a:r>
              <a:rPr lang="en-US" sz="1200" b="1" i="1" kern="1200" dirty="0" smtClean="0">
                <a:solidFill>
                  <a:schemeClr val="tx1"/>
                </a:solidFill>
                <a:latin typeface="+mn-lt"/>
                <a:ea typeface="+mn-ea"/>
                <a:cs typeface="+mn-cs"/>
              </a:rPr>
              <a:t> (HRAS, NRAS, and KRAS) (</a:t>
            </a:r>
            <a:r>
              <a:rPr lang="en-US" sz="1200" b="1" i="1" u="sng" kern="1200" dirty="0" smtClean="0">
                <a:solidFill>
                  <a:schemeClr val="tx1"/>
                </a:solidFill>
                <a:latin typeface="+mn-lt"/>
                <a:ea typeface="+mn-ea"/>
                <a:cs typeface="+mn-cs"/>
                <a:hlinkClick r:id="rId3"/>
              </a:rPr>
              <a:t>Chapter 7), NRAS mutations being the most common. Recently, a unique translocation has been described between PAX8, a paired homeobox gene that is important in thyroid development (see above), and the peroxisome proliferator-activated receptor γ1 (PPARγ1), a nuclear hormone receptor implicated in terminal differentiation of cells.</a:t>
            </a:r>
            <a:r>
              <a:rPr lang="en-US" sz="1200" b="1" i="1" u="sng" kern="1200" baseline="30000" dirty="0" smtClean="0">
                <a:solidFill>
                  <a:schemeClr val="tx1"/>
                </a:solidFill>
                <a:latin typeface="+mn-lt"/>
                <a:ea typeface="+mn-ea"/>
                <a:cs typeface="+mn-cs"/>
                <a:hlinkClick r:id="rId4"/>
              </a:rPr>
              <a:t>28 The PAX8-PPARγ1 fusion is present in approximately one-third of follicular thyroid carcinomas, specifically those cancers with a t(2;3)(q13;p25) translocation, which permits juxtaposition of portions of both genes. Follicular carcinomas appear to arise by at least two distinct and virtually nonoverlapping molecular pathways:</a:t>
            </a:r>
            <a:r>
              <a:rPr lang="en-US" sz="1200" b="1" i="1" u="sng" kern="1200" baseline="30000" dirty="0" smtClean="0">
                <a:solidFill>
                  <a:schemeClr val="tx1"/>
                </a:solidFill>
                <a:latin typeface="+mn-lt"/>
                <a:ea typeface="+mn-ea"/>
                <a:cs typeface="+mn-cs"/>
                <a:hlinkClick r:id="rId5"/>
              </a:rPr>
              <a:t>29 Tumors carry either a RAS mutation or a PAX8-PPARγ1 fusion, and rarely are both genetic abnormalities present in the same case. Fewer than 10% of follicular adenomas harbor a PAX8-PPARγ1 fusion transcript, and this translocation has not been documented to date in other thyroid neoplasms.</a:t>
            </a:r>
            <a:r>
              <a:rPr lang="en-US" sz="1200" b="1" i="1" u="sng" kern="1200" baseline="30000" dirty="0" smtClean="0">
                <a:solidFill>
                  <a:schemeClr val="tx1"/>
                </a:solidFill>
                <a:latin typeface="+mn-lt"/>
                <a:ea typeface="+mn-ea"/>
                <a:cs typeface="+mn-cs"/>
                <a:hlinkClick r:id="rId6"/>
              </a:rPr>
              <a:t>30	</a:t>
            </a:r>
          </a:p>
          <a:p>
            <a:r>
              <a:rPr lang="en-US" sz="1200" kern="1200" dirty="0" smtClean="0">
                <a:solidFill>
                  <a:schemeClr val="tx1"/>
                </a:solidFill>
                <a:latin typeface="+mn-lt"/>
                <a:ea typeface="+mn-ea"/>
                <a:cs typeface="+mn-cs"/>
              </a:rPr>
              <a:t>page 1177	</a:t>
            </a:r>
          </a:p>
          <a:p>
            <a:endParaRPr/>
          </a:p>
          <a:p>
            <a:r>
              <a:rPr lang="en-US" sz="1200" kern="1200" dirty="0" smtClean="0">
                <a:solidFill>
                  <a:schemeClr val="tx1"/>
                </a:solidFill>
                <a:latin typeface="+mn-lt"/>
                <a:ea typeface="+mn-ea"/>
                <a:cs typeface="+mn-cs"/>
              </a:rPr>
              <a:t>page 1178	</a:t>
            </a:r>
          </a:p>
          <a:p>
            <a:r>
              <a:rPr lang="en-US" sz="1200" b="1" i="1" kern="1200" dirty="0" smtClean="0">
                <a:solidFill>
                  <a:schemeClr val="tx1"/>
                </a:solidFill>
                <a:latin typeface="+mn-lt"/>
                <a:ea typeface="+mn-ea"/>
                <a:cs typeface="+mn-cs"/>
              </a:rPr>
              <a:t>Papillary Thyroid Carcinomas. Like follicular thyroid carcinomas, papillary carcinomas also appear to arise by multiple distinct, </a:t>
            </a:r>
            <a:r>
              <a:rPr lang="en-US" sz="1200" b="1" i="1" kern="1200" dirty="0" err="1" smtClean="0">
                <a:solidFill>
                  <a:schemeClr val="tx1"/>
                </a:solidFill>
                <a:latin typeface="+mn-lt"/>
                <a:ea typeface="+mn-ea"/>
                <a:cs typeface="+mn-cs"/>
              </a:rPr>
              <a:t>nonoverlapping</a:t>
            </a:r>
            <a:r>
              <a:rPr lang="en-US" sz="1200" b="1" i="1" kern="1200" dirty="0" smtClean="0">
                <a:solidFill>
                  <a:schemeClr val="tx1"/>
                </a:solidFill>
                <a:latin typeface="+mn-lt"/>
                <a:ea typeface="+mn-ea"/>
                <a:cs typeface="+mn-cs"/>
              </a:rPr>
              <a:t> molecular pathways. One pathway involves rearrangements of the tyrosine </a:t>
            </a:r>
            <a:r>
              <a:rPr lang="en-US" sz="1200" b="1" i="1" kern="1200" dirty="0" err="1" smtClean="0">
                <a:solidFill>
                  <a:schemeClr val="tx1"/>
                </a:solidFill>
                <a:latin typeface="+mn-lt"/>
                <a:ea typeface="+mn-ea"/>
                <a:cs typeface="+mn-cs"/>
              </a:rPr>
              <a:t>kinase</a:t>
            </a:r>
            <a:r>
              <a:rPr lang="en-US" sz="1200" b="1" i="1" kern="1200" dirty="0" smtClean="0">
                <a:solidFill>
                  <a:schemeClr val="tx1"/>
                </a:solidFill>
                <a:latin typeface="+mn-lt"/>
                <a:ea typeface="+mn-ea"/>
                <a:cs typeface="+mn-cs"/>
              </a:rPr>
              <a:t> receptors RET or NTRK1 (</a:t>
            </a:r>
            <a:r>
              <a:rPr lang="en-US" sz="1200" b="1" i="1" kern="1200" dirty="0" err="1" smtClean="0">
                <a:solidFill>
                  <a:schemeClr val="tx1"/>
                </a:solidFill>
                <a:latin typeface="+mn-lt"/>
                <a:ea typeface="+mn-ea"/>
                <a:cs typeface="+mn-cs"/>
              </a:rPr>
              <a:t>neurotrophic</a:t>
            </a:r>
            <a:r>
              <a:rPr lang="en-US" sz="1200" b="1" i="1" kern="1200" dirty="0" smtClean="0">
                <a:solidFill>
                  <a:schemeClr val="tx1"/>
                </a:solidFill>
                <a:latin typeface="+mn-lt"/>
                <a:ea typeface="+mn-ea"/>
                <a:cs typeface="+mn-cs"/>
              </a:rPr>
              <a:t> tyrosine </a:t>
            </a:r>
            <a:r>
              <a:rPr lang="en-US" sz="1200" b="1" i="1" kern="1200" dirty="0" err="1" smtClean="0">
                <a:solidFill>
                  <a:schemeClr val="tx1"/>
                </a:solidFill>
                <a:latin typeface="+mn-lt"/>
                <a:ea typeface="+mn-ea"/>
                <a:cs typeface="+mn-cs"/>
              </a:rPr>
              <a:t>kinase</a:t>
            </a:r>
            <a:r>
              <a:rPr lang="en-US" sz="1200" b="1" i="1" kern="1200" dirty="0" smtClean="0">
                <a:solidFill>
                  <a:schemeClr val="tx1"/>
                </a:solidFill>
                <a:latin typeface="+mn-lt"/>
                <a:ea typeface="+mn-ea"/>
                <a:cs typeface="+mn-cs"/>
              </a:rPr>
              <a:t> receptor 1) and another involves activating mutations in the BRAF </a:t>
            </a:r>
            <a:r>
              <a:rPr lang="en-US" sz="1200" b="1" i="1" kern="1200" dirty="0" err="1" smtClean="0">
                <a:solidFill>
                  <a:schemeClr val="tx1"/>
                </a:solidFill>
                <a:latin typeface="+mn-lt"/>
                <a:ea typeface="+mn-ea"/>
                <a:cs typeface="+mn-cs"/>
              </a:rPr>
              <a:t>oncogene</a:t>
            </a:r>
            <a:r>
              <a:rPr lang="en-US" sz="1200" b="1" i="1" kern="1200" dirty="0" smtClean="0">
                <a:solidFill>
                  <a:schemeClr val="tx1"/>
                </a:solidFill>
                <a:latin typeface="+mn-lt"/>
                <a:ea typeface="+mn-ea"/>
                <a:cs typeface="+mn-cs"/>
              </a:rPr>
              <a:t>. A third pathway involves RAS mutations (10% to 20% of papillary carcinomas), suggesting that some of these cancers are related to follicular adenomas. RET, located on chromosome 10q11, and NTRK1, located on chromosome 1q21, belong to the family of receptor tyrosine </a:t>
            </a:r>
            <a:r>
              <a:rPr lang="en-US" sz="1200" b="1" i="1" kern="1200" dirty="0" err="1" smtClean="0">
                <a:solidFill>
                  <a:schemeClr val="tx1"/>
                </a:solidFill>
                <a:latin typeface="+mn-lt"/>
                <a:ea typeface="+mn-ea"/>
                <a:cs typeface="+mn-cs"/>
              </a:rPr>
              <a:t>kinases</a:t>
            </a:r>
            <a:r>
              <a:rPr lang="en-US" sz="1200" b="1" i="1" kern="1200" dirty="0" smtClean="0">
                <a:solidFill>
                  <a:schemeClr val="tx1"/>
                </a:solidFill>
                <a:latin typeface="+mn-lt"/>
                <a:ea typeface="+mn-ea"/>
                <a:cs typeface="+mn-cs"/>
              </a:rPr>
              <a:t> that </a:t>
            </a:r>
            <a:r>
              <a:rPr lang="en-US" sz="1200" b="1" i="1" kern="1200" dirty="0" err="1" smtClean="0">
                <a:solidFill>
                  <a:schemeClr val="tx1"/>
                </a:solidFill>
                <a:latin typeface="+mn-lt"/>
                <a:ea typeface="+mn-ea"/>
                <a:cs typeface="+mn-cs"/>
              </a:rPr>
              <a:t>transduce</a:t>
            </a:r>
            <a:r>
              <a:rPr lang="en-US" sz="1200" b="1" i="1" kern="1200" dirty="0" smtClean="0">
                <a:solidFill>
                  <a:schemeClr val="tx1"/>
                </a:solidFill>
                <a:latin typeface="+mn-lt"/>
                <a:ea typeface="+mn-ea"/>
                <a:cs typeface="+mn-cs"/>
              </a:rPr>
              <a:t> extracellular signals for cell growth and differentiation and exert many of their downstream effects through the ubiquitous MAP </a:t>
            </a:r>
            <a:r>
              <a:rPr lang="en-US" sz="1200" b="1" i="1" kern="1200" dirty="0" err="1" smtClean="0">
                <a:solidFill>
                  <a:schemeClr val="tx1"/>
                </a:solidFill>
                <a:latin typeface="+mn-lt"/>
                <a:ea typeface="+mn-ea"/>
                <a:cs typeface="+mn-cs"/>
              </a:rPr>
              <a:t>kinase</a:t>
            </a:r>
            <a:r>
              <a:rPr lang="en-US" sz="1200" b="1" i="1" kern="1200" dirty="0" smtClean="0">
                <a:solidFill>
                  <a:schemeClr val="tx1"/>
                </a:solidFill>
                <a:latin typeface="+mn-lt"/>
                <a:ea typeface="+mn-ea"/>
                <a:cs typeface="+mn-cs"/>
              </a:rPr>
              <a:t> signaling pathway (</a:t>
            </a:r>
            <a:r>
              <a:rPr lang="en-US" sz="1200" b="1" i="1" u="sng" kern="1200" dirty="0" smtClean="0">
                <a:solidFill>
                  <a:schemeClr val="tx1"/>
                </a:solidFill>
                <a:latin typeface="+mn-lt"/>
                <a:ea typeface="+mn-ea"/>
                <a:cs typeface="+mn-cs"/>
                <a:hlinkClick r:id="rId3"/>
              </a:rPr>
              <a:t>Chapter 7). Neither receptor is normally expressed on the surface of thyroid follicular cells. In papillary thyroid cancers, either a paracentric inversion of chromosome 10 or a reciprocal translocation between chromosomes 10 and 17 places the tyrosine kinase domain of RET under the transcriptional control of constitutively active genes on these two chromosomes. The novel fusion genes that are so formed are known as ret/PTC (ret/papillary thyroid carcinoma) and are present in approximately one-fifth of papillary thyroid cancers.</a:t>
            </a:r>
            <a:r>
              <a:rPr lang="en-US" sz="1200" b="1" i="1" u="sng" kern="1200" baseline="30000" dirty="0" smtClean="0">
                <a:solidFill>
                  <a:schemeClr val="tx1"/>
                </a:solidFill>
                <a:latin typeface="+mn-lt"/>
                <a:ea typeface="+mn-ea"/>
                <a:cs typeface="+mn-cs"/>
                <a:hlinkClick r:id="rId7"/>
              </a:rPr>
              <a:t>31 The frequency of ret/PTC rearrangements is significantly higher in papillary cancers arising in children and in the backdrop of radiation exposure. Similarly, paracentric inversions or translocations of NTRK1 that constitutively activate its tyrosine kinase domain are present in 5% to 10% of papillary thyroid cancers.</a:t>
            </a:r>
            <a:r>
              <a:rPr lang="en-US" sz="1200" b="1" i="1" u="sng" kern="1200" baseline="30000" dirty="0" smtClean="0">
                <a:solidFill>
                  <a:schemeClr val="tx1"/>
                </a:solidFill>
                <a:latin typeface="+mn-lt"/>
                <a:ea typeface="+mn-ea"/>
                <a:cs typeface="+mn-cs"/>
                <a:hlinkClick r:id="rId8"/>
              </a:rPr>
              <a:t>32 One-third to one-half of papillary thyroid carcinomas harbor an activating mutation in the BRAF gene, which encodes a signaling intermediary in the MAP kinase pathway.</a:t>
            </a:r>
            <a:r>
              <a:rPr lang="en-US" sz="1200" b="1" i="1" u="sng" kern="1200" baseline="30000" dirty="0" smtClean="0">
                <a:solidFill>
                  <a:schemeClr val="tx1"/>
                </a:solidFill>
                <a:latin typeface="+mn-lt"/>
                <a:ea typeface="+mn-ea"/>
                <a:cs typeface="+mn-cs"/>
                <a:hlinkClick r:id="rId9"/>
              </a:rPr>
              <a:t>33,</a:t>
            </a:r>
            <a:r>
              <a:rPr lang="en-US" sz="1200" b="1" i="1" u="sng" kern="1200" baseline="30000" dirty="0" smtClean="0">
                <a:solidFill>
                  <a:schemeClr val="tx1"/>
                </a:solidFill>
                <a:latin typeface="+mn-lt"/>
                <a:ea typeface="+mn-ea"/>
                <a:cs typeface="+mn-cs"/>
                <a:hlinkClick r:id="rId10"/>
              </a:rPr>
              <a:t>34 Since chromosomal rearrangements of the RET or NTRK1 genes and mutations of BRAF have redundant effects on the thyroid epithelium (recall that both mechanisms result in activation of the MAP kinase signaling pathway), papillary thyroid carcinomas demonstrate either one or the other molecular abnormality, but not both.</a:t>
            </a:r>
            <a:r>
              <a:rPr lang="en-US" sz="1200" b="1" i="1" u="sng" kern="1200" baseline="30000" dirty="0" smtClean="0">
                <a:solidFill>
                  <a:schemeClr val="tx1"/>
                </a:solidFill>
                <a:latin typeface="+mn-lt"/>
                <a:ea typeface="+mn-ea"/>
                <a:cs typeface="+mn-cs"/>
                <a:hlinkClick r:id="rId11"/>
              </a:rPr>
              <a:t>35	</a:t>
            </a:r>
          </a:p>
          <a:p>
            <a:r>
              <a:rPr lang="en-US" sz="1200" b="1" i="1" kern="1200" dirty="0" err="1" smtClean="0">
                <a:solidFill>
                  <a:schemeClr val="tx1"/>
                </a:solidFill>
                <a:latin typeface="+mn-lt"/>
                <a:ea typeface="+mn-ea"/>
                <a:cs typeface="+mn-cs"/>
              </a:rPr>
              <a:t>Medullary</a:t>
            </a:r>
            <a:r>
              <a:rPr lang="en-US" sz="1200" b="1" i="1" kern="1200" dirty="0" smtClean="0">
                <a:solidFill>
                  <a:schemeClr val="tx1"/>
                </a:solidFill>
                <a:latin typeface="+mn-lt"/>
                <a:ea typeface="+mn-ea"/>
                <a:cs typeface="+mn-cs"/>
              </a:rPr>
              <a:t> Thyroid Carcinomas. </a:t>
            </a:r>
            <a:r>
              <a:rPr lang="en-US" sz="1200" b="1" i="1" kern="1200" dirty="0" err="1" smtClean="0">
                <a:solidFill>
                  <a:schemeClr val="tx1"/>
                </a:solidFill>
                <a:latin typeface="+mn-lt"/>
                <a:ea typeface="+mn-ea"/>
                <a:cs typeface="+mn-cs"/>
              </a:rPr>
              <a:t>Medullary</a:t>
            </a:r>
            <a:r>
              <a:rPr lang="en-US" sz="1200" b="1" i="1" kern="1200" dirty="0" smtClean="0">
                <a:solidFill>
                  <a:schemeClr val="tx1"/>
                </a:solidFill>
                <a:latin typeface="+mn-lt"/>
                <a:ea typeface="+mn-ea"/>
                <a:cs typeface="+mn-cs"/>
              </a:rPr>
              <a:t> carcinomas arise from the </a:t>
            </a:r>
            <a:r>
              <a:rPr lang="en-US" sz="1200" b="1" i="1" kern="1200" dirty="0" err="1" smtClean="0">
                <a:solidFill>
                  <a:schemeClr val="tx1"/>
                </a:solidFill>
                <a:latin typeface="+mn-lt"/>
                <a:ea typeface="+mn-ea"/>
                <a:cs typeface="+mn-cs"/>
              </a:rPr>
              <a:t>parafollicular</a:t>
            </a:r>
            <a:r>
              <a:rPr lang="en-US" sz="1200" b="1" i="1" kern="1200" dirty="0" smtClean="0">
                <a:solidFill>
                  <a:schemeClr val="tx1"/>
                </a:solidFill>
                <a:latin typeface="+mn-lt"/>
                <a:ea typeface="+mn-ea"/>
                <a:cs typeface="+mn-cs"/>
              </a:rPr>
              <a:t> C cells in the thyroid. Familial </a:t>
            </a:r>
            <a:r>
              <a:rPr lang="en-US" sz="1200" b="1" i="1" kern="1200" dirty="0" err="1" smtClean="0">
                <a:solidFill>
                  <a:schemeClr val="tx1"/>
                </a:solidFill>
                <a:latin typeface="+mn-lt"/>
                <a:ea typeface="+mn-ea"/>
                <a:cs typeface="+mn-cs"/>
              </a:rPr>
              <a:t>medullary</a:t>
            </a:r>
            <a:r>
              <a:rPr lang="en-US" sz="1200" b="1" i="1" kern="1200" dirty="0" smtClean="0">
                <a:solidFill>
                  <a:schemeClr val="tx1"/>
                </a:solidFill>
                <a:latin typeface="+mn-lt"/>
                <a:ea typeface="+mn-ea"/>
                <a:cs typeface="+mn-cs"/>
              </a:rPr>
              <a:t> thyroid carcinomas occur in multiple endocrine </a:t>
            </a:r>
            <a:r>
              <a:rPr lang="en-US" sz="1200" b="1" i="1" kern="1200" dirty="0" err="1" smtClean="0">
                <a:solidFill>
                  <a:schemeClr val="tx1"/>
                </a:solidFill>
                <a:latin typeface="+mn-lt"/>
                <a:ea typeface="+mn-ea"/>
                <a:cs typeface="+mn-cs"/>
              </a:rPr>
              <a:t>neoplasia</a:t>
            </a:r>
            <a:r>
              <a:rPr lang="en-US" sz="1200" b="1" i="1" kern="1200" dirty="0" smtClean="0">
                <a:solidFill>
                  <a:schemeClr val="tx1"/>
                </a:solidFill>
                <a:latin typeface="+mn-lt"/>
                <a:ea typeface="+mn-ea"/>
                <a:cs typeface="+mn-cs"/>
              </a:rPr>
              <a:t> type 2 (MEN-2, see below) and are associated with germ-line RET </a:t>
            </a:r>
            <a:r>
              <a:rPr lang="en-US" sz="1200" b="1" i="1" kern="1200" dirty="0" err="1" smtClean="0">
                <a:solidFill>
                  <a:schemeClr val="tx1"/>
                </a:solidFill>
                <a:latin typeface="+mn-lt"/>
                <a:ea typeface="+mn-ea"/>
                <a:cs typeface="+mn-cs"/>
              </a:rPr>
              <a:t>protooncogene</a:t>
            </a:r>
            <a:r>
              <a:rPr lang="en-US" sz="1200" b="1" i="1" kern="1200" dirty="0" smtClean="0">
                <a:solidFill>
                  <a:schemeClr val="tx1"/>
                </a:solidFill>
                <a:latin typeface="+mn-lt"/>
                <a:ea typeface="+mn-ea"/>
                <a:cs typeface="+mn-cs"/>
              </a:rPr>
              <a:t> mutations that affect residues in the </a:t>
            </a:r>
            <a:r>
              <a:rPr lang="en-US" sz="1200" b="1" i="1" kern="1200" dirty="0" err="1" smtClean="0">
                <a:solidFill>
                  <a:schemeClr val="tx1"/>
                </a:solidFill>
                <a:latin typeface="+mn-lt"/>
                <a:ea typeface="+mn-ea"/>
                <a:cs typeface="+mn-cs"/>
              </a:rPr>
              <a:t>cysteine</a:t>
            </a:r>
            <a:r>
              <a:rPr lang="en-US" sz="1200" b="1" i="1" kern="1200" dirty="0" smtClean="0">
                <a:solidFill>
                  <a:schemeClr val="tx1"/>
                </a:solidFill>
                <a:latin typeface="+mn-lt"/>
                <a:ea typeface="+mn-ea"/>
                <a:cs typeface="+mn-cs"/>
              </a:rPr>
              <a:t>-rich extracellular or the intracellular tyrosine </a:t>
            </a:r>
            <a:r>
              <a:rPr lang="en-US" sz="1200" b="1" i="1" kern="1200" dirty="0" err="1" smtClean="0">
                <a:solidFill>
                  <a:schemeClr val="tx1"/>
                </a:solidFill>
                <a:latin typeface="+mn-lt"/>
                <a:ea typeface="+mn-ea"/>
                <a:cs typeface="+mn-cs"/>
              </a:rPr>
              <a:t>kinase</a:t>
            </a:r>
            <a:r>
              <a:rPr lang="en-US" sz="1200" b="1" i="1" kern="1200" dirty="0" smtClean="0">
                <a:solidFill>
                  <a:schemeClr val="tx1"/>
                </a:solidFill>
                <a:latin typeface="+mn-lt"/>
                <a:ea typeface="+mn-ea"/>
                <a:cs typeface="+mn-cs"/>
              </a:rPr>
              <a:t> domains, leading to constitutive activation of the receptor.</a:t>
            </a:r>
            <a:r>
              <a:rPr lang="en-US" sz="1200" b="1" i="1" kern="1200" baseline="30000" dirty="0" smtClean="0">
                <a:solidFill>
                  <a:schemeClr val="tx1"/>
                </a:solidFill>
                <a:latin typeface="+mn-lt"/>
                <a:ea typeface="+mn-ea"/>
                <a:cs typeface="+mn-cs"/>
                <a:hlinkClick r:id="rId12"/>
              </a:rPr>
              <a:t>36 RET mutations are detectable in approximately 95% of families with MEN-2; in the remaining few cases, the mutations may arise in hard-to-detect promoter sequences or intronic sites. RET mutations are also seen in nonfamilial (sporadic) medullary thyroid cancers.</a:t>
            </a:r>
            <a:r>
              <a:rPr lang="en-US" sz="1200" b="1" i="1" kern="1200" baseline="30000" dirty="0" smtClean="0">
                <a:solidFill>
                  <a:schemeClr val="tx1"/>
                </a:solidFill>
                <a:latin typeface="+mn-lt"/>
                <a:ea typeface="+mn-ea"/>
                <a:cs typeface="+mn-cs"/>
                <a:hlinkClick r:id="rId13"/>
              </a:rPr>
              <a:t>37 Chromosomal rearrangements involving RET, such as the ret/PTC translocations reported in papillary cancers, are not seen in medullary carcinomas.	</a:t>
            </a:r>
          </a:p>
          <a:p>
            <a:r>
              <a:rPr lang="en-US" sz="1200" b="1" i="1" kern="1200" dirty="0" err="1" smtClean="0">
                <a:solidFill>
                  <a:schemeClr val="tx1"/>
                </a:solidFill>
                <a:latin typeface="+mn-lt"/>
                <a:ea typeface="+mn-ea"/>
                <a:cs typeface="+mn-cs"/>
              </a:rPr>
              <a:t>Anaplastic</a:t>
            </a:r>
            <a:r>
              <a:rPr lang="en-US" sz="1200" b="1" i="1" kern="1200" dirty="0" smtClean="0">
                <a:solidFill>
                  <a:schemeClr val="tx1"/>
                </a:solidFill>
                <a:latin typeface="+mn-lt"/>
                <a:ea typeface="+mn-ea"/>
                <a:cs typeface="+mn-cs"/>
              </a:rPr>
              <a:t> Carcinomas. These highly aggressive and lethal tumors can arise de novo or by "dedifferentiation" of a well-differentiated papillary or follicular carcinoma. Inactivating point mutations in the p53 tumor suppressor gene are rare in well-differentiated thyroid carcinomas but common in </a:t>
            </a:r>
            <a:r>
              <a:rPr lang="en-US" sz="1200" b="1" i="1" kern="1200" dirty="0" err="1" smtClean="0">
                <a:solidFill>
                  <a:schemeClr val="tx1"/>
                </a:solidFill>
                <a:latin typeface="+mn-lt"/>
                <a:ea typeface="+mn-ea"/>
                <a:cs typeface="+mn-cs"/>
              </a:rPr>
              <a:t>anaplastic</a:t>
            </a:r>
            <a:r>
              <a:rPr lang="en-US" sz="1200" b="1" i="1" kern="1200" dirty="0" smtClean="0">
                <a:solidFill>
                  <a:schemeClr val="tx1"/>
                </a:solidFill>
                <a:latin typeface="+mn-lt"/>
                <a:ea typeface="+mn-ea"/>
                <a:cs typeface="+mn-cs"/>
              </a:rPr>
              <a:t> tumors.</a:t>
            </a:r>
            <a:r>
              <a:rPr lang="en-US" sz="1200" b="1" i="1" kern="1200" baseline="30000" dirty="0" smtClean="0">
                <a:solidFill>
                  <a:schemeClr val="tx1"/>
                </a:solidFill>
                <a:latin typeface="+mn-lt"/>
                <a:ea typeface="+mn-ea"/>
                <a:cs typeface="+mn-cs"/>
                <a:hlinkClick r:id="rId14"/>
              </a:rPr>
              <a:t>38	</a:t>
            </a:r>
          </a:p>
          <a:p>
            <a:r>
              <a:rPr lang="en-US" sz="1200" b="1" kern="1200" dirty="0" smtClean="0">
                <a:solidFill>
                  <a:schemeClr val="tx1"/>
                </a:solidFill>
                <a:latin typeface="+mn-lt"/>
                <a:ea typeface="+mn-ea"/>
                <a:cs typeface="+mn-cs"/>
              </a:rPr>
              <a:t>Environmental Factors. The major risk factor predisposing to thyroid cancer is exposure to </a:t>
            </a:r>
            <a:r>
              <a:rPr lang="en-US" sz="1200" b="1" i="1" kern="1200" dirty="0" smtClean="0">
                <a:solidFill>
                  <a:schemeClr val="tx1"/>
                </a:solidFill>
                <a:latin typeface="+mn-lt"/>
                <a:ea typeface="+mn-ea"/>
                <a:cs typeface="+mn-cs"/>
              </a:rPr>
              <a:t>ionizing radiation, particularly during the first two decades of life. In the past, radiation therapy was liberally employed in the treatment of a number of head and neck lesions in infants and children, including reactive </a:t>
            </a:r>
            <a:r>
              <a:rPr lang="en-US" sz="1200" b="1" i="1" kern="1200" dirty="0" err="1" smtClean="0">
                <a:solidFill>
                  <a:schemeClr val="tx1"/>
                </a:solidFill>
                <a:latin typeface="+mn-lt"/>
                <a:ea typeface="+mn-ea"/>
                <a:cs typeface="+mn-cs"/>
              </a:rPr>
              <a:t>tonsillar</a:t>
            </a:r>
            <a:r>
              <a:rPr lang="en-US" sz="1200" b="1" i="1" kern="1200" dirty="0" smtClean="0">
                <a:solidFill>
                  <a:schemeClr val="tx1"/>
                </a:solidFill>
                <a:latin typeface="+mn-lt"/>
                <a:ea typeface="+mn-ea"/>
                <a:cs typeface="+mn-cs"/>
              </a:rPr>
              <a:t> enlargement, acne, and </a:t>
            </a:r>
            <a:r>
              <a:rPr lang="en-US" sz="1200" b="1" i="1" kern="1200" dirty="0" err="1" smtClean="0">
                <a:solidFill>
                  <a:schemeClr val="tx1"/>
                </a:solidFill>
                <a:latin typeface="+mn-lt"/>
                <a:ea typeface="+mn-ea"/>
                <a:cs typeface="+mn-cs"/>
              </a:rPr>
              <a:t>tineacapitis</a:t>
            </a:r>
            <a:r>
              <a:rPr lang="en-US" sz="1200" b="1" i="1" kern="1200" dirty="0" smtClean="0">
                <a:solidFill>
                  <a:schemeClr val="tx1"/>
                </a:solidFill>
                <a:latin typeface="+mn-lt"/>
                <a:ea typeface="+mn-ea"/>
                <a:cs typeface="+mn-cs"/>
              </a:rPr>
              <a:t>. Up to 9% of people receiving such treatment during childhood have subsequently developed thyroid malignancies, usually several decades after exposure. The importance of radiation as a risk factor for thyroid carcinoma was highlighted by the increased incidence of papillary thyroid carcinomas in children in the Marshall Islands after atomic bomb testing and, more recently, by the dramatic rise in the incidence of pediatric thyroid carcinoma among children exposed to ionizing radiation after the Chernobyl nuclear disaster in the Ukraine in 1986. More than 400 cases of pediatric thyroid carcinoma have been observed in this region of Belarus between the time of the incident and the present, a number far in excess of the usual incidence for this area.</a:t>
            </a:r>
            <a:r>
              <a:rPr lang="en-US" sz="1200" b="1" i="1" kern="1200" baseline="30000" dirty="0" smtClean="0">
                <a:solidFill>
                  <a:schemeClr val="tx1"/>
                </a:solidFill>
                <a:latin typeface="+mn-lt"/>
                <a:ea typeface="+mn-ea"/>
                <a:cs typeface="+mn-cs"/>
                <a:hlinkClick r:id="rId15"/>
              </a:rPr>
              <a:t>39 More than half of the children lived in areas that had the highest radiation exposure.	</a:t>
            </a:r>
          </a:p>
          <a:p>
            <a:r>
              <a:rPr lang="en-US" sz="1200" kern="1200" dirty="0" smtClean="0">
                <a:solidFill>
                  <a:schemeClr val="tx1"/>
                </a:solidFill>
                <a:latin typeface="+mn-lt"/>
                <a:ea typeface="+mn-ea"/>
                <a:cs typeface="+mn-cs"/>
              </a:rPr>
              <a:t>Long-standing </a:t>
            </a:r>
            <a:r>
              <a:rPr lang="en-US" sz="1200" kern="1200" dirty="0" err="1" smtClean="0">
                <a:solidFill>
                  <a:schemeClr val="tx1"/>
                </a:solidFill>
                <a:latin typeface="+mn-lt"/>
                <a:ea typeface="+mn-ea"/>
                <a:cs typeface="+mn-cs"/>
              </a:rPr>
              <a:t>multinodular</a:t>
            </a:r>
            <a:r>
              <a:rPr lang="en-US" sz="1200" kern="1200" dirty="0" smtClean="0">
                <a:solidFill>
                  <a:schemeClr val="tx1"/>
                </a:solidFill>
                <a:latin typeface="+mn-lt"/>
                <a:ea typeface="+mn-ea"/>
                <a:cs typeface="+mn-cs"/>
              </a:rPr>
              <a:t> goiter has been suggested as a predisposing factor in some cases, since areas with iodine deficiency-related endemic goiter have a higher prevalence of follicular carcinomas. While most, if not all, thyroid lymphomas arise from pre-existing Hashimoto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there is no conclusive evidence to suggest that </a:t>
            </a:r>
            <a:r>
              <a:rPr lang="en-US" sz="1200" kern="1200" dirty="0" err="1" smtClean="0">
                <a:solidFill>
                  <a:schemeClr val="tx1"/>
                </a:solidFill>
                <a:latin typeface="+mn-lt"/>
                <a:ea typeface="+mn-ea"/>
                <a:cs typeface="+mn-cs"/>
              </a:rPr>
              <a:t>thyroiditis</a:t>
            </a:r>
            <a:r>
              <a:rPr lang="en-US" sz="1200" kern="1200" dirty="0" smtClean="0">
                <a:solidFill>
                  <a:schemeClr val="tx1"/>
                </a:solidFill>
                <a:latin typeface="+mn-lt"/>
                <a:ea typeface="+mn-ea"/>
                <a:cs typeface="+mn-cs"/>
              </a:rPr>
              <a:t> is associated with an increased risk of thyroid epithelial carcinomas.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endParaRPr lang="en-US" sz="1200" u="sng" kern="1200" dirty="0" smtClean="0">
              <a:solidFill>
                <a:schemeClr val="tx1"/>
              </a:solidFill>
              <a:latin typeface="+mn-lt"/>
              <a:ea typeface="+mn-ea"/>
              <a:cs typeface="+mn-cs"/>
              <a:hlinkClick r:id="rId3"/>
            </a:endParaRPr>
          </a:p>
          <a:p>
            <a:r>
              <a:rPr lang="en-US" sz="1200" kern="1200" dirty="0" smtClean="0">
                <a:solidFill>
                  <a:schemeClr val="tx1"/>
                </a:solidFill>
                <a:latin typeface="+mn-lt"/>
                <a:ea typeface="+mn-ea"/>
                <a:cs typeface="+mn-cs"/>
              </a:rPr>
              <a:t>page 1178	</a:t>
            </a:r>
          </a:p>
          <a:p>
            <a:endParaRPr/>
          </a:p>
          <a:p>
            <a:r>
              <a:rPr lang="en-US" sz="1200" kern="1200" dirty="0" smtClean="0">
                <a:solidFill>
                  <a:schemeClr val="tx1"/>
                </a:solidFill>
                <a:latin typeface="+mn-lt"/>
                <a:ea typeface="+mn-ea"/>
                <a:cs typeface="+mn-cs"/>
              </a:rPr>
              <a:t>page 1179	</a:t>
            </a:r>
          </a:p>
          <a:p>
            <a:r>
              <a:rPr lang="en-US" sz="1200" b="1" kern="1200" dirty="0" smtClean="0">
                <a:solidFill>
                  <a:schemeClr val="tx1"/>
                </a:solidFill>
                <a:latin typeface="+mn-lt"/>
                <a:ea typeface="+mn-ea"/>
                <a:cs typeface="+mn-cs"/>
              </a:rPr>
              <a:t>Morphology. Papillary carcinomas are solitary or multifocal lesions. Some tumors may be well-circumscribed and even encapsulated; others may infiltrate the adjacent parenchyma with ill-defined margins. The lesions may contain areas of fibrosis and calcification and are often cystic. On the cut surface, they may appear granular and may sometimes contain grossly discernible papillary foci. The definitive diagnosis of papillary carcinoma can be made only after microscopic examination. The characteristic hallmarks of papillary </a:t>
            </a:r>
            <a:r>
              <a:rPr lang="en-US" sz="1200" b="1" kern="1200" dirty="0" err="1" smtClean="0">
                <a:solidFill>
                  <a:schemeClr val="tx1"/>
                </a:solidFill>
                <a:latin typeface="+mn-lt"/>
                <a:ea typeface="+mn-ea"/>
                <a:cs typeface="+mn-cs"/>
              </a:rPr>
              <a:t>neoplasms</a:t>
            </a:r>
            <a:r>
              <a:rPr lang="en-US" sz="1200" b="1" kern="1200" dirty="0" smtClean="0">
                <a:solidFill>
                  <a:schemeClr val="tx1"/>
                </a:solidFill>
                <a:latin typeface="+mn-lt"/>
                <a:ea typeface="+mn-ea"/>
                <a:cs typeface="+mn-cs"/>
              </a:rPr>
              <a:t> include the following (</a:t>
            </a:r>
            <a:r>
              <a:rPr lang="en-US" sz="1200" b="1" u="sng" kern="1200" dirty="0" smtClean="0">
                <a:solidFill>
                  <a:schemeClr val="tx1"/>
                </a:solidFill>
                <a:latin typeface="+mn-lt"/>
                <a:ea typeface="+mn-ea"/>
                <a:cs typeface="+mn-cs"/>
                <a:hlinkClick r:id="rId4"/>
              </a:rPr>
              <a:t>Fig. 24-17):Papillary carcinomas can contain branching papillae having a fibrovascular stalk covered by a single to multiple layers of cuboidal epithelial cells. In most neoplasms, the epithelium covering the papillae consists of well-differentiated, uniform, orderly, cuboidal cells, but at the other extreme are those with fairly anaplastic epithelium showing considerable variation in cell and nuclear morphology. When present, the papillae of papillary carcinoma differ from those seen in areas of hyperplasia. In contrast to hyperplastic papillary lesions, the neoplastic papillae are more complex and have dense fibrovascular cores.The nuclei of papillary carcinoma cells contain finely dispersed chromatin, which imparts an optically clear or empty appearance, giving rise to the designation ground glass or Orphan Annie eye nuclei. In addition, invaginations of the cytoplasm may in cross-sections give the appearance of intranuclear inclusions ("pseudo-inclusions") or intranuclear grooves. As currently used, </a:t>
            </a:r>
            <a:r>
              <a:rPr lang="en-US" sz="1200" b="1" i="1" u="sng" kern="1200" dirty="0" smtClean="0">
                <a:solidFill>
                  <a:schemeClr val="tx1"/>
                </a:solidFill>
                <a:latin typeface="+mn-lt"/>
                <a:ea typeface="+mn-ea"/>
                <a:cs typeface="+mn-cs"/>
                <a:hlinkClick r:id="rId4"/>
              </a:rPr>
              <a:t>the diagnosis of papillary carcinoma is based on these nuclear features even in the absence of papillary architecture.Concentrically calcified structures termed psammoma bodies are often present within the lesion, usually within the cores of papillae. These structures are almost never found in follicular and medullary carcinomas, and so, when present, they are a strong indication that the lesion is a papillary carcinoma. It is said that whenever a psammoma body is found within a lymph node or perithyroidal tissues, a hidden papillary carcinoma must be considered.</a:t>
            </a:r>
            <a:r>
              <a:rPr lang="en-US" sz="1200" b="1" i="1" u="sng" kern="1200" baseline="30000" dirty="0" smtClean="0">
                <a:solidFill>
                  <a:schemeClr val="tx1"/>
                </a:solidFill>
                <a:latin typeface="+mn-lt"/>
                <a:ea typeface="+mn-ea"/>
                <a:cs typeface="+mn-cs"/>
                <a:hlinkClick r:id="rId5"/>
              </a:rPr>
              <a:t>40Foci of lymphatic invasion by tumor are often present, but involvement of blood vessels is relatively uncommon, particularly in smaller lesions. Metastases to adjacent cervical lymph nodes are estimated to occur in up to half the cases.	</a:t>
            </a:r>
          </a:p>
          <a:p>
            <a:r>
              <a:rPr lang="en-US" sz="1200" kern="1200" dirty="0" smtClean="0">
                <a:solidFill>
                  <a:schemeClr val="tx1"/>
                </a:solidFill>
                <a:latin typeface="+mn-lt"/>
                <a:ea typeface="+mn-ea"/>
                <a:cs typeface="+mn-cs"/>
              </a:rPr>
              <a:t>There are variant forms of papillary carcinoma that are important to recognize because they can resemble other lesions and have unique clinical features. The </a:t>
            </a:r>
            <a:r>
              <a:rPr lang="en-US" sz="1200" b="1" kern="1200" dirty="0" smtClean="0">
                <a:solidFill>
                  <a:schemeClr val="tx1"/>
                </a:solidFill>
                <a:latin typeface="+mn-lt"/>
                <a:ea typeface="+mn-ea"/>
                <a:cs typeface="+mn-cs"/>
              </a:rPr>
              <a:t>encapsulated variant constitutes about 10% of all papillary </a:t>
            </a:r>
            <a:r>
              <a:rPr lang="en-US" sz="1200" b="1" kern="1200" dirty="0" err="1" smtClean="0">
                <a:solidFill>
                  <a:schemeClr val="tx1"/>
                </a:solidFill>
                <a:latin typeface="+mn-lt"/>
                <a:ea typeface="+mn-ea"/>
                <a:cs typeface="+mn-cs"/>
              </a:rPr>
              <a:t>neoplasms</a:t>
            </a:r>
            <a:r>
              <a:rPr lang="en-US" sz="1200" b="1" kern="1200" dirty="0" smtClean="0">
                <a:solidFill>
                  <a:schemeClr val="tx1"/>
                </a:solidFill>
                <a:latin typeface="+mn-lt"/>
                <a:ea typeface="+mn-ea"/>
                <a:cs typeface="+mn-cs"/>
              </a:rPr>
              <a:t>. It is usually confined to the thyroid gland, is well encapsulated, and rarely presents with vascular or lymph node dissemination, and so it can easily be confused with a benign adenoma. In most cases, this variant has an excellent prognosis.	</a:t>
            </a:r>
          </a:p>
          <a:p>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follicular variant has the characteristic nuclei of papillary carcinoma but has an almost totally follicular architecture.</a:t>
            </a:r>
            <a:r>
              <a:rPr lang="en-US" sz="1200" b="1" kern="1200" baseline="30000" dirty="0" smtClean="0">
                <a:solidFill>
                  <a:schemeClr val="tx1"/>
                </a:solidFill>
                <a:latin typeface="+mn-lt"/>
                <a:ea typeface="+mn-ea"/>
                <a:cs typeface="+mn-cs"/>
              </a:rPr>
              <a:t>41 Grossly, the tumor may be encapsulated, and focally, psammoma bodies may be seen. These follicular variants still behave biologically as usual papillary carcinomas as long as they meet the nuclear criteria for diagnosis of papillary cancers (see above). The true follicular carcinoma, in contrast, lacks these nuclear features, frequently demonstrates capsular and vascular invasion, and has a less favorable prognosis. </a:t>
            </a:r>
          </a:p>
          <a:p>
            <a:r>
              <a:rPr lang="en-US" sz="1200" kern="1200" dirty="0" smtClean="0">
                <a:solidFill>
                  <a:schemeClr val="tx1"/>
                </a:solidFill>
                <a:latin typeface="+mn-lt"/>
                <a:ea typeface="+mn-ea"/>
                <a:cs typeface="+mn-cs"/>
              </a:rPr>
              <a:t>A </a:t>
            </a:r>
            <a:r>
              <a:rPr lang="en-US" sz="1200" b="1" kern="1200" dirty="0" smtClean="0">
                <a:solidFill>
                  <a:schemeClr val="tx1"/>
                </a:solidFill>
                <a:latin typeface="+mn-lt"/>
                <a:ea typeface="+mn-ea"/>
                <a:cs typeface="+mn-cs"/>
              </a:rPr>
              <a:t>tall cell variant is marked by tall columnar cells with intensely </a:t>
            </a:r>
            <a:r>
              <a:rPr lang="en-US" sz="1200" b="1" kern="1200" dirty="0" err="1" smtClean="0">
                <a:solidFill>
                  <a:schemeClr val="tx1"/>
                </a:solidFill>
                <a:latin typeface="+mn-lt"/>
                <a:ea typeface="+mn-ea"/>
                <a:cs typeface="+mn-cs"/>
              </a:rPr>
              <a:t>eosinophilic</a:t>
            </a:r>
            <a:r>
              <a:rPr lang="en-US" sz="1200" b="1" kern="1200" dirty="0" smtClean="0">
                <a:solidFill>
                  <a:schemeClr val="tx1"/>
                </a:solidFill>
                <a:latin typeface="+mn-lt"/>
                <a:ea typeface="+mn-ea"/>
                <a:cs typeface="+mn-cs"/>
              </a:rPr>
              <a:t> cytoplasm lining the papillary structures. Typically, the cells are at least twice as tall as they are wide (hence the eponym "tall cell" variant). These tumors tend to occur in older individuals and are usually large with prominent vascular invasion, </a:t>
            </a:r>
            <a:r>
              <a:rPr lang="en-US" sz="1200" b="1" kern="1200" dirty="0" err="1" smtClean="0">
                <a:solidFill>
                  <a:schemeClr val="tx1"/>
                </a:solidFill>
                <a:latin typeface="+mn-lt"/>
                <a:ea typeface="+mn-ea"/>
                <a:cs typeface="+mn-cs"/>
              </a:rPr>
              <a:t>extrathyroidal</a:t>
            </a:r>
            <a:r>
              <a:rPr lang="en-US" sz="1200" b="1" kern="1200" dirty="0" smtClean="0">
                <a:solidFill>
                  <a:schemeClr val="tx1"/>
                </a:solidFill>
                <a:latin typeface="+mn-lt"/>
                <a:ea typeface="+mn-ea"/>
                <a:cs typeface="+mn-cs"/>
              </a:rPr>
              <a:t> extension, and cervical and distant metastases. It has been recently demonstrated that more than half the tall cell variants harbor a </a:t>
            </a:r>
            <a:r>
              <a:rPr lang="en-US" sz="1200" b="1" i="1" kern="1200" dirty="0" smtClean="0">
                <a:solidFill>
                  <a:schemeClr val="tx1"/>
                </a:solidFill>
                <a:latin typeface="+mn-lt"/>
                <a:ea typeface="+mn-ea"/>
                <a:cs typeface="+mn-cs"/>
              </a:rPr>
              <a:t>ret/PTC translocation that confers greater </a:t>
            </a:r>
            <a:r>
              <a:rPr lang="en-US" sz="1200" b="1" i="1" kern="1200" dirty="0" err="1" smtClean="0">
                <a:solidFill>
                  <a:schemeClr val="tx1"/>
                </a:solidFill>
                <a:latin typeface="+mn-lt"/>
                <a:ea typeface="+mn-ea"/>
                <a:cs typeface="+mn-cs"/>
              </a:rPr>
              <a:t>mitogenic</a:t>
            </a:r>
            <a:r>
              <a:rPr lang="en-US" sz="1200" b="1" i="1" kern="1200" dirty="0" smtClean="0">
                <a:solidFill>
                  <a:schemeClr val="tx1"/>
                </a:solidFill>
                <a:latin typeface="+mn-lt"/>
                <a:ea typeface="+mn-ea"/>
                <a:cs typeface="+mn-cs"/>
              </a:rPr>
              <a:t> potential than the ret/PTC observed in usual papillary thyroid cancers. The presence of this genetic abnormality might result in more aggressive behavior.</a:t>
            </a:r>
            <a:r>
              <a:rPr lang="en-US" sz="1200" b="1" i="1" kern="1200" baseline="30000" dirty="0" smtClean="0">
                <a:solidFill>
                  <a:schemeClr val="tx1"/>
                </a:solidFill>
                <a:latin typeface="+mn-lt"/>
                <a:ea typeface="+mn-ea"/>
                <a:cs typeface="+mn-cs"/>
                <a:hlinkClick r:id="rId6"/>
              </a:rPr>
              <a:t>42,</a:t>
            </a:r>
            <a:r>
              <a:rPr lang="en-US" sz="1200" b="1" i="1" kern="1200" baseline="30000" dirty="0" smtClean="0">
                <a:solidFill>
                  <a:schemeClr val="tx1"/>
                </a:solidFill>
                <a:latin typeface="+mn-lt"/>
                <a:ea typeface="+mn-ea"/>
                <a:cs typeface="+mn-cs"/>
                <a:hlinkClick r:id="rId7"/>
              </a:rPr>
              <a:t>43	</a:t>
            </a:r>
          </a:p>
          <a:p>
            <a:r>
              <a:rPr lang="en-US" sz="1200" kern="1200" dirty="0" smtClean="0">
                <a:solidFill>
                  <a:schemeClr val="tx1"/>
                </a:solidFill>
                <a:latin typeface="+mn-lt"/>
                <a:ea typeface="+mn-ea"/>
                <a:cs typeface="+mn-cs"/>
              </a:rPr>
              <a:t>An unusual </a:t>
            </a:r>
            <a:r>
              <a:rPr lang="en-US" sz="1200" b="1" kern="1200" dirty="0" smtClean="0">
                <a:solidFill>
                  <a:schemeClr val="tx1"/>
                </a:solidFill>
                <a:latin typeface="+mn-lt"/>
                <a:ea typeface="+mn-ea"/>
                <a:cs typeface="+mn-cs"/>
              </a:rPr>
              <a:t>diffuse </a:t>
            </a:r>
            <a:r>
              <a:rPr lang="en-US" sz="1200" b="1" kern="1200" dirty="0" err="1" smtClean="0">
                <a:solidFill>
                  <a:schemeClr val="tx1"/>
                </a:solidFill>
                <a:latin typeface="+mn-lt"/>
                <a:ea typeface="+mn-ea"/>
                <a:cs typeface="+mn-cs"/>
              </a:rPr>
              <a:t>sclerosing</a:t>
            </a:r>
            <a:r>
              <a:rPr lang="en-US" sz="1200" b="1" kern="1200" dirty="0" smtClean="0">
                <a:solidFill>
                  <a:schemeClr val="tx1"/>
                </a:solidFill>
                <a:latin typeface="+mn-lt"/>
                <a:ea typeface="+mn-ea"/>
                <a:cs typeface="+mn-cs"/>
              </a:rPr>
              <a:t> variant of papillary carcinoma occurs in younger individuals, including children. These tumors do not present with a mass, but rather with a bilateral goiter. There is a characteristic "gritty" sensation to the cut surface of the lesion due to the presence of abundant </a:t>
            </a:r>
            <a:r>
              <a:rPr lang="en-US" sz="1200" b="1" kern="1200" dirty="0" err="1" smtClean="0">
                <a:solidFill>
                  <a:schemeClr val="tx1"/>
                </a:solidFill>
                <a:latin typeface="+mn-lt"/>
                <a:ea typeface="+mn-ea"/>
                <a:cs typeface="+mn-cs"/>
              </a:rPr>
              <a:t>psammoma</a:t>
            </a:r>
            <a:r>
              <a:rPr lang="en-US" sz="1200" b="1" kern="1200" dirty="0" smtClean="0">
                <a:solidFill>
                  <a:schemeClr val="tx1"/>
                </a:solidFill>
                <a:latin typeface="+mn-lt"/>
                <a:ea typeface="+mn-ea"/>
                <a:cs typeface="+mn-cs"/>
              </a:rPr>
              <a:t> bodies. The tumor demonstrates a prominent papillary growth pattern, intermixed with solid areas containing nests of </a:t>
            </a:r>
            <a:r>
              <a:rPr lang="en-US" sz="1200" b="1" kern="1200" dirty="0" err="1" smtClean="0">
                <a:solidFill>
                  <a:schemeClr val="tx1"/>
                </a:solidFill>
                <a:latin typeface="+mn-lt"/>
                <a:ea typeface="+mn-ea"/>
                <a:cs typeface="+mn-cs"/>
              </a:rPr>
              <a:t>squamous</a:t>
            </a:r>
            <a:r>
              <a:rPr lang="en-US" sz="1200" b="1" kern="1200" dirty="0" smtClean="0">
                <a:solidFill>
                  <a:schemeClr val="tx1"/>
                </a:solidFill>
                <a:latin typeface="+mn-lt"/>
                <a:ea typeface="+mn-ea"/>
                <a:cs typeface="+mn-cs"/>
              </a:rPr>
              <a:t> cells (</a:t>
            </a:r>
            <a:r>
              <a:rPr lang="en-US" sz="1200" b="1" kern="1200" dirty="0" err="1" smtClean="0">
                <a:solidFill>
                  <a:schemeClr val="tx1"/>
                </a:solidFill>
                <a:latin typeface="+mn-lt"/>
                <a:ea typeface="+mn-ea"/>
                <a:cs typeface="+mn-cs"/>
              </a:rPr>
              <a:t>squamousmorules</a:t>
            </a:r>
            <a:r>
              <a:rPr lang="en-US" sz="1200" b="1" kern="1200" dirty="0" smtClean="0">
                <a:solidFill>
                  <a:schemeClr val="tx1"/>
                </a:solidFill>
                <a:latin typeface="+mn-lt"/>
                <a:ea typeface="+mn-ea"/>
                <a:cs typeface="+mn-cs"/>
              </a:rPr>
              <a:t>). The </a:t>
            </a:r>
            <a:r>
              <a:rPr lang="en-US" sz="1200" b="1" kern="1200" dirty="0" err="1" smtClean="0">
                <a:solidFill>
                  <a:schemeClr val="tx1"/>
                </a:solidFill>
                <a:latin typeface="+mn-lt"/>
                <a:ea typeface="+mn-ea"/>
                <a:cs typeface="+mn-cs"/>
              </a:rPr>
              <a:t>neoplastic</a:t>
            </a:r>
            <a:r>
              <a:rPr lang="en-US" sz="1200" b="1" kern="1200" dirty="0" smtClean="0">
                <a:solidFill>
                  <a:schemeClr val="tx1"/>
                </a:solidFill>
                <a:latin typeface="+mn-lt"/>
                <a:ea typeface="+mn-ea"/>
                <a:cs typeface="+mn-cs"/>
              </a:rPr>
              <a:t> cells exhibit classic nuclear features of a papillary neoplasm. As the name suggests, there is extensive, diffuse fibrosis throughout the thyroid gland, often associated with a prominent lymphocytic infiltrate, simulating Hashimoto </a:t>
            </a:r>
            <a:r>
              <a:rPr lang="en-US" sz="1200" b="1" kern="1200" dirty="0" err="1" smtClean="0">
                <a:solidFill>
                  <a:schemeClr val="tx1"/>
                </a:solidFill>
                <a:latin typeface="+mn-lt"/>
                <a:ea typeface="+mn-ea"/>
                <a:cs typeface="+mn-cs"/>
              </a:rPr>
              <a:t>thyroiditis</a:t>
            </a:r>
            <a:r>
              <a:rPr lang="en-US" sz="1200" b="1" kern="1200" dirty="0" smtClean="0">
                <a:solidFill>
                  <a:schemeClr val="tx1"/>
                </a:solidFill>
                <a:latin typeface="+mn-lt"/>
                <a:ea typeface="+mn-ea"/>
                <a:cs typeface="+mn-cs"/>
              </a:rPr>
              <a:t>. The </a:t>
            </a:r>
            <a:r>
              <a:rPr lang="en-US" sz="1200" b="1" kern="1200" dirty="0" err="1" smtClean="0">
                <a:solidFill>
                  <a:schemeClr val="tx1"/>
                </a:solidFill>
                <a:latin typeface="+mn-lt"/>
                <a:ea typeface="+mn-ea"/>
                <a:cs typeface="+mn-cs"/>
              </a:rPr>
              <a:t>neoplastic</a:t>
            </a:r>
            <a:r>
              <a:rPr lang="en-US" sz="1200" b="1" kern="1200" dirty="0" smtClean="0">
                <a:solidFill>
                  <a:schemeClr val="tx1"/>
                </a:solidFill>
                <a:latin typeface="+mn-lt"/>
                <a:ea typeface="+mn-ea"/>
                <a:cs typeface="+mn-cs"/>
              </a:rPr>
              <a:t> cells have a peculiar propensity to invade </a:t>
            </a:r>
            <a:r>
              <a:rPr lang="en-US" sz="1200" b="1" kern="1200" dirty="0" err="1" smtClean="0">
                <a:solidFill>
                  <a:schemeClr val="tx1"/>
                </a:solidFill>
                <a:latin typeface="+mn-lt"/>
                <a:ea typeface="+mn-ea"/>
                <a:cs typeface="+mn-cs"/>
              </a:rPr>
              <a:t>intrathyroidal</a:t>
            </a:r>
            <a:r>
              <a:rPr lang="en-US" sz="1200" b="1" kern="1200" dirty="0" smtClean="0">
                <a:solidFill>
                  <a:schemeClr val="tx1"/>
                </a:solidFill>
                <a:latin typeface="+mn-lt"/>
                <a:ea typeface="+mn-ea"/>
                <a:cs typeface="+mn-cs"/>
              </a:rPr>
              <a:t> lymphatic channels; hence, nodal metastases are present in almost all cases.	</a:t>
            </a:r>
          </a:p>
          <a:p>
            <a:r>
              <a:rPr lang="en-US" sz="1200" b="1" kern="1200" dirty="0" err="1" smtClean="0">
                <a:solidFill>
                  <a:schemeClr val="tx1"/>
                </a:solidFill>
                <a:latin typeface="+mn-lt"/>
                <a:ea typeface="+mn-ea"/>
                <a:cs typeface="+mn-cs"/>
              </a:rPr>
              <a:t>Hyalinizingtrabecular</a:t>
            </a:r>
            <a:r>
              <a:rPr lang="en-US" sz="1200" b="1" kern="1200" dirty="0" smtClean="0">
                <a:solidFill>
                  <a:schemeClr val="tx1"/>
                </a:solidFill>
                <a:latin typeface="+mn-lt"/>
                <a:ea typeface="+mn-ea"/>
                <a:cs typeface="+mn-cs"/>
              </a:rPr>
              <a:t> tumors, a group that includes both adenomas and carcinomas, have recently been reconsidered as a variant of papillary carcinomas, based on the presence of </a:t>
            </a:r>
            <a:r>
              <a:rPr lang="en-US" sz="1200" b="1" i="1" kern="1200" dirty="0" smtClean="0">
                <a:solidFill>
                  <a:schemeClr val="tx1"/>
                </a:solidFill>
                <a:latin typeface="+mn-lt"/>
                <a:ea typeface="+mn-ea"/>
                <a:cs typeface="+mn-cs"/>
              </a:rPr>
              <a:t>ret/PTC gene rearrangements in 30% to 60% of these tumors.</a:t>
            </a:r>
            <a:r>
              <a:rPr lang="en-US" sz="1200" b="1" i="1" kern="1200" baseline="30000" dirty="0" smtClean="0">
                <a:solidFill>
                  <a:schemeClr val="tx1"/>
                </a:solidFill>
                <a:latin typeface="+mn-lt"/>
                <a:ea typeface="+mn-ea"/>
                <a:cs typeface="+mn-cs"/>
                <a:hlinkClick r:id="rId8"/>
              </a:rPr>
              <a:t>44 They are characterized by an "organoid" growth pattern, with nests and trabeculae of elongated tumor cells within a fibrovascular stroma; at first glance, the tumor may resemble an extra-adrenal paraganglioma (see below). Both intracellular and extracellular hyalinization are prominent and confer a pink hue on the tumor on low-power microscopic examination. The nuclear features resemble those seen in classic papillary carcinomas, and psammoma bodies may be present. Hyalinizing trabecular adenomas are well encapsulated, while carcinomas demonstrate capsular and/or vascular invasion.	</a:t>
            </a:r>
          </a:p>
          <a:p>
            <a:r>
              <a:rPr lang="en-US" sz="1200" kern="1200" dirty="0" smtClean="0">
                <a:solidFill>
                  <a:schemeClr val="tx1"/>
                </a:solidFill>
                <a:latin typeface="+mn-lt"/>
                <a:ea typeface="+mn-ea"/>
                <a:cs typeface="+mn-cs"/>
              </a:rPr>
              <a:t>   	Figure 24-17 Papillary carcinoma of the thyroid. </a:t>
            </a:r>
            <a:r>
              <a:rPr lang="en-US" sz="1200" i="1" kern="1200" dirty="0" smtClean="0">
                <a:solidFill>
                  <a:schemeClr val="tx1"/>
                </a:solidFill>
                <a:latin typeface="+mn-lt"/>
                <a:ea typeface="+mn-ea"/>
                <a:cs typeface="+mn-cs"/>
              </a:rPr>
              <a:t>A, The macroscopic appearance of a papillary carcinoma with grossly discernible papillary structures. This particular example contains well-formed papillae (B), lined by cells with characteristic empty-appearing nuclei, sometimes termed "Orphan Annie eye" nuclei (C). D, Cells obtained by fine-needle aspiration of a papillary carcinoma. Characteristic </a:t>
            </a:r>
            <a:r>
              <a:rPr lang="en-US" sz="1200" i="1" kern="1200" dirty="0" err="1" smtClean="0">
                <a:solidFill>
                  <a:schemeClr val="tx1"/>
                </a:solidFill>
                <a:latin typeface="+mn-lt"/>
                <a:ea typeface="+mn-ea"/>
                <a:cs typeface="+mn-cs"/>
              </a:rPr>
              <a:t>intranuclear</a:t>
            </a:r>
            <a:r>
              <a:rPr lang="en-US" sz="1200" i="1" kern="1200" dirty="0" smtClean="0">
                <a:solidFill>
                  <a:schemeClr val="tx1"/>
                </a:solidFill>
                <a:latin typeface="+mn-lt"/>
                <a:ea typeface="+mn-ea"/>
                <a:cs typeface="+mn-cs"/>
              </a:rPr>
              <a:t> inclusions are visible in some of the aspirated cells.	</a:t>
            </a:r>
          </a:p>
          <a:p>
            <a:endParaRPr/>
          </a:p>
          <a:p>
            <a:endParaRP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dirty="0" smtClean="0">
                <a:solidFill>
                  <a:schemeClr val="tx1"/>
                </a:solidFill>
                <a:latin typeface="+mn-lt"/>
                <a:ea typeface="+mn-ea"/>
                <a:cs typeface="+mn-cs"/>
              </a:rPr>
              <a:t>Morphology. Follicular carcinomas are single nodules that may be well circumscribed or widely infiltrative (</a:t>
            </a:r>
            <a:r>
              <a:rPr lang="en-US" sz="1200" b="1" u="sng" kern="1200" dirty="0" smtClean="0">
                <a:solidFill>
                  <a:schemeClr val="tx1"/>
                </a:solidFill>
                <a:latin typeface="+mn-lt"/>
                <a:ea typeface="+mn-ea"/>
                <a:cs typeface="+mn-cs"/>
                <a:hlinkClick r:id="rId3"/>
              </a:rPr>
              <a:t>Fig. 24-18). Sharply demarcated lesions may be exceedingly difficult to distinguish from follicular adenomas by gross examination. Larger lesions may penetrate the capsule and infiltrate well beyond the thyroid capsule into the adjacent neck. They are gray to tan to pink on cut section and, on occasion, are somewhat translucent when large, colloid-filled follicles are present. Degenerative changes, such as central fibrosis and foci of calcification, are sometimes present.	</a:t>
            </a:r>
          </a:p>
          <a:p>
            <a:endParaRPr/>
          </a:p>
          <a:p>
            <a:r>
              <a:rPr lang="en-US" sz="1200" kern="1200" dirty="0" smtClean="0">
                <a:solidFill>
                  <a:schemeClr val="tx1"/>
                </a:solidFill>
                <a:latin typeface="+mn-lt"/>
                <a:ea typeface="+mn-ea"/>
                <a:cs typeface="+mn-cs"/>
              </a:rPr>
              <a:t>page 1180	</a:t>
            </a:r>
          </a:p>
          <a:p>
            <a:endParaRPr/>
          </a:p>
          <a:p>
            <a:r>
              <a:rPr lang="en-US" sz="1200" kern="1200" dirty="0" smtClean="0">
                <a:solidFill>
                  <a:schemeClr val="tx1"/>
                </a:solidFill>
                <a:latin typeface="+mn-lt"/>
                <a:ea typeface="+mn-ea"/>
                <a:cs typeface="+mn-cs"/>
              </a:rPr>
              <a:t>page 1181	</a:t>
            </a:r>
          </a:p>
          <a:p>
            <a:r>
              <a:rPr lang="en-US" sz="1200" kern="1200" dirty="0" smtClean="0">
                <a:solidFill>
                  <a:schemeClr val="tx1"/>
                </a:solidFill>
                <a:latin typeface="+mn-lt"/>
                <a:ea typeface="+mn-ea"/>
                <a:cs typeface="+mn-cs"/>
              </a:rPr>
              <a:t>Microscopically, most follicular carcinomas are composed of fairly uniform cells forming small follicles containing colloid, quite reminiscent of normal thyroid (</a:t>
            </a:r>
            <a:r>
              <a:rPr lang="en-US" sz="1200" u="sng" kern="1200" dirty="0" smtClean="0">
                <a:solidFill>
                  <a:schemeClr val="tx1"/>
                </a:solidFill>
                <a:latin typeface="+mn-lt"/>
                <a:ea typeface="+mn-ea"/>
                <a:cs typeface="+mn-cs"/>
                <a:hlinkClick r:id="rId3"/>
              </a:rPr>
              <a:t>Fig. 24-19). In other cases, follicular differentiation may be less apparent, and there may be nests or sheets of cells without colloid. Occasional tumors are dominated by cells with abundant granular, eosinophilic cytoplasm (Hürthle cells). Whatever the pattern, the nuclei lack the features typical of papillary carcinoma, and psammoma bodies are not present. It is important to note the absence of these details because some papillary carcinomas may appear almost entirely follicular (see </a:t>
            </a:r>
            <a:r>
              <a:rPr lang="en-US" sz="1200" u="sng" kern="1200" dirty="0" smtClean="0">
                <a:solidFill>
                  <a:schemeClr val="tx1"/>
                </a:solidFill>
                <a:latin typeface="+mn-lt"/>
                <a:ea typeface="+mn-ea"/>
                <a:cs typeface="+mn-cs"/>
                <a:hlinkClick r:id="rId4"/>
              </a:rPr>
              <a:t>Table 24-4). Follicular lesions in which the nuclear features are typical of papillary carcinomas should be treated as papillary cancers. While nuclear features are helpful in distinguishing papillary from follicular neoplasms, they are of little value in distinguishing follicular adenomas from </a:t>
            </a:r>
            <a:r>
              <a:rPr lang="en-US" sz="1200" b="1" u="sng" kern="1200" dirty="0" smtClean="0">
                <a:solidFill>
                  <a:schemeClr val="tx1"/>
                </a:solidFill>
                <a:latin typeface="+mn-lt"/>
                <a:ea typeface="+mn-ea"/>
                <a:cs typeface="+mn-cs"/>
                <a:hlinkClick r:id="rId4"/>
              </a:rPr>
              <a:t>minimally invasive follicular carcinomas. This distinction requires extensive histologic sampling of the tumor-capsule-thyroid interface to exclude capsular and/or vascular invasion (</a:t>
            </a:r>
            <a:r>
              <a:rPr lang="en-US" sz="1200" b="1" u="sng" kern="1200" dirty="0" smtClean="0">
                <a:solidFill>
                  <a:schemeClr val="tx1"/>
                </a:solidFill>
                <a:latin typeface="+mn-lt"/>
                <a:ea typeface="+mn-ea"/>
                <a:cs typeface="+mn-cs"/>
                <a:hlinkClick r:id="rId3"/>
              </a:rPr>
              <a:t>Fig. 24-20). The criterion for vascular invasion is applicable only to capsular vessels and vascular spaces beyond the capsule; the presence of tumor plugs within intratumoral blood vessels has little prognostic significance. Unlike in papillary cancers, lymphatic spread is distinctly uncommon in follicular cancers.	</a:t>
            </a:r>
          </a:p>
          <a:p>
            <a:r>
              <a:rPr lang="en-US" sz="1200" kern="1200" dirty="0" smtClean="0">
                <a:solidFill>
                  <a:schemeClr val="tx1"/>
                </a:solidFill>
                <a:latin typeface="+mn-lt"/>
                <a:ea typeface="+mn-ea"/>
                <a:cs typeface="+mn-cs"/>
              </a:rPr>
              <a:t>In contrast to minimally invasive follicular cancers, extensive invasion of adjacent thyroid parenchyma or </a:t>
            </a:r>
            <a:r>
              <a:rPr lang="en-US" sz="1200" kern="1200" dirty="0" err="1" smtClean="0">
                <a:solidFill>
                  <a:schemeClr val="tx1"/>
                </a:solidFill>
                <a:latin typeface="+mn-lt"/>
                <a:ea typeface="+mn-ea"/>
                <a:cs typeface="+mn-cs"/>
              </a:rPr>
              <a:t>extrathyroidal</a:t>
            </a:r>
            <a:r>
              <a:rPr lang="en-US" sz="1200" kern="1200" dirty="0" smtClean="0">
                <a:solidFill>
                  <a:schemeClr val="tx1"/>
                </a:solidFill>
                <a:latin typeface="+mn-lt"/>
                <a:ea typeface="+mn-ea"/>
                <a:cs typeface="+mn-cs"/>
              </a:rPr>
              <a:t> tissues makes the diagnosis of carcinoma obvious in </a:t>
            </a:r>
            <a:r>
              <a:rPr lang="en-US" sz="1200" b="1" kern="1200" dirty="0" smtClean="0">
                <a:solidFill>
                  <a:schemeClr val="tx1"/>
                </a:solidFill>
                <a:latin typeface="+mn-lt"/>
                <a:ea typeface="+mn-ea"/>
                <a:cs typeface="+mn-cs"/>
              </a:rPr>
              <a:t>widely invasive follicular carcinomas. </a:t>
            </a:r>
            <a:r>
              <a:rPr lang="en-US" sz="1200" b="1" kern="1200" dirty="0" err="1" smtClean="0">
                <a:solidFill>
                  <a:schemeClr val="tx1"/>
                </a:solidFill>
                <a:latin typeface="+mn-lt"/>
                <a:ea typeface="+mn-ea"/>
                <a:cs typeface="+mn-cs"/>
              </a:rPr>
              <a:t>Histologically</a:t>
            </a:r>
            <a:r>
              <a:rPr lang="en-US" sz="1200" b="1" kern="1200" dirty="0" smtClean="0">
                <a:solidFill>
                  <a:schemeClr val="tx1"/>
                </a:solidFill>
                <a:latin typeface="+mn-lt"/>
                <a:ea typeface="+mn-ea"/>
                <a:cs typeface="+mn-cs"/>
              </a:rPr>
              <a:t>, these cancers tend to have a greater proportion of solid or </a:t>
            </a:r>
            <a:r>
              <a:rPr lang="en-US" sz="1200" b="1" kern="1200" dirty="0" err="1" smtClean="0">
                <a:solidFill>
                  <a:schemeClr val="tx1"/>
                </a:solidFill>
                <a:latin typeface="+mn-lt"/>
                <a:ea typeface="+mn-ea"/>
                <a:cs typeface="+mn-cs"/>
              </a:rPr>
              <a:t>trabecular</a:t>
            </a:r>
            <a:r>
              <a:rPr lang="en-US" sz="1200" b="1" kern="1200" dirty="0" smtClean="0">
                <a:solidFill>
                  <a:schemeClr val="tx1"/>
                </a:solidFill>
                <a:latin typeface="+mn-lt"/>
                <a:ea typeface="+mn-ea"/>
                <a:cs typeface="+mn-cs"/>
              </a:rPr>
              <a:t> growth pattern, less evidence of follicular differentiation, and increased mitotic activity.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24-20 Capsular integrity in follicular </a:t>
            </a:r>
            <a:r>
              <a:rPr lang="en-US" sz="1200" kern="1200" dirty="0" err="1" smtClean="0">
                <a:solidFill>
                  <a:schemeClr val="tx1"/>
                </a:solidFill>
                <a:latin typeface="+mn-lt"/>
                <a:ea typeface="+mn-ea"/>
                <a:cs typeface="+mn-cs"/>
              </a:rPr>
              <a:t>neoplasms</a:t>
            </a:r>
            <a:r>
              <a:rPr lang="en-US" sz="1200" kern="1200" dirty="0" smtClean="0">
                <a:solidFill>
                  <a:schemeClr val="tx1"/>
                </a:solidFill>
                <a:latin typeface="+mn-lt"/>
                <a:ea typeface="+mn-ea"/>
                <a:cs typeface="+mn-cs"/>
              </a:rPr>
              <a:t>. Evaluating the integrity of the capsule is critical in distinguishing follicular adenomas from follicular carcinomas. In adenomas (</a:t>
            </a:r>
            <a:r>
              <a:rPr lang="en-US" sz="1200" i="1" kern="1200" dirty="0" smtClean="0">
                <a:solidFill>
                  <a:schemeClr val="tx1"/>
                </a:solidFill>
                <a:latin typeface="+mn-lt"/>
                <a:ea typeface="+mn-ea"/>
                <a:cs typeface="+mn-cs"/>
              </a:rPr>
              <a:t>A), a fibrous capsule, usually thin but occasionally more prominent, circumferentially surrounds the </a:t>
            </a:r>
            <a:r>
              <a:rPr lang="en-US" sz="1200" i="1" kern="1200" dirty="0" err="1" smtClean="0">
                <a:solidFill>
                  <a:schemeClr val="tx1"/>
                </a:solidFill>
                <a:latin typeface="+mn-lt"/>
                <a:ea typeface="+mn-ea"/>
                <a:cs typeface="+mn-cs"/>
              </a:rPr>
              <a:t>neoplastic</a:t>
            </a:r>
            <a:r>
              <a:rPr lang="en-US" sz="1200" i="1" kern="1200" dirty="0" smtClean="0">
                <a:solidFill>
                  <a:schemeClr val="tx1"/>
                </a:solidFill>
                <a:latin typeface="+mn-lt"/>
                <a:ea typeface="+mn-ea"/>
                <a:cs typeface="+mn-cs"/>
              </a:rPr>
              <a:t> follicles and no capsular invasion is seen (arrowheads); compressed normal thyroid parenchyma is usually present external to the capsule (top of the panel). In contrast, follicular carcinomas demonstrate capsular invasion (B, arrowheads) that may be minimal, as in this case, or widespread with extension into local structures of the neck. The presence of vascular invasion is another feature of follicular carcinomas.</a:t>
            </a:r>
            <a:r>
              <a:rPr lang="en-US" sz="1200" kern="1200" dirty="0" smtClean="0">
                <a:solidFill>
                  <a:schemeClr val="tx1"/>
                </a:solidFill>
                <a:latin typeface="+mn-lt"/>
                <a:ea typeface="+mn-ea"/>
                <a:cs typeface="+mn-cs"/>
              </a:rPr>
              <a:t> Follicular carcinoma. Cut surface of a follicular carcinoma with substantial replacement of the lobe of the thyroid. The tumor has a light-tan appearance and contains small foci of hemorrhage</a:t>
            </a:r>
            <a:r>
              <a:rPr lang="en-US" sz="1200" i="1" kern="1200" dirty="0" smtClean="0">
                <a:solidFill>
                  <a:schemeClr val="tx1"/>
                </a:solidFill>
                <a:latin typeface="+mn-lt"/>
                <a:ea typeface="+mn-ea"/>
                <a:cs typeface="+mn-cs"/>
              </a:rPr>
              <a:t>	</a:t>
            </a:r>
            <a:r>
              <a:rPr lang="en-US" dirty="0" smtClean="0"/>
              <a:t>Follicular carcinoma. Cut surface of a follicular carcinoma with substantial replacement of the lobe of the thyroid. The tumor has a light-tan appearance and contains small foci of hemorrhage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diseases of </a:t>
            </a:r>
            <a:r>
              <a:rPr lang="en-US" i="1" dirty="0" smtClean="0"/>
              <a:t>underproduction or overproduction</a:t>
            </a:r>
            <a:r>
              <a:rPr lang="en-US" dirty="0" smtClean="0"/>
              <a:t> of hormones and their resulting biochemical and clinical consequences and (2) diseases associated with the development of </a:t>
            </a:r>
            <a:r>
              <a:rPr lang="en-US" i="1" dirty="0" smtClean="0"/>
              <a:t>mass lesions</a:t>
            </a:r>
            <a:r>
              <a:rPr lang="en-US" dirty="0" smtClean="0"/>
              <a:t>. Such lesions might be nonfunctional, or they might be associated with overproduction or underproduction of hormones. The study of endocrine diseases requires integration of morphologic findings with biochemical measurements of the levels of hormones, their regulators, and other metabolites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kern="1200" dirty="0" smtClean="0">
                <a:solidFill>
                  <a:schemeClr val="tx1"/>
                </a:solidFill>
                <a:latin typeface="+mn-lt"/>
                <a:ea typeface="+mn-ea"/>
                <a:cs typeface="+mn-cs"/>
              </a:rPr>
              <a:t>Morphology. </a:t>
            </a:r>
            <a:r>
              <a:rPr lang="en-US" sz="1200" b="1" kern="1200" dirty="0" err="1" smtClean="0">
                <a:solidFill>
                  <a:schemeClr val="tx1"/>
                </a:solidFill>
                <a:latin typeface="+mn-lt"/>
                <a:ea typeface="+mn-ea"/>
                <a:cs typeface="+mn-cs"/>
              </a:rPr>
              <a:t>Medullary</a:t>
            </a:r>
            <a:r>
              <a:rPr lang="en-US" sz="1200" b="1" kern="1200" dirty="0" smtClean="0">
                <a:solidFill>
                  <a:schemeClr val="tx1"/>
                </a:solidFill>
                <a:latin typeface="+mn-lt"/>
                <a:ea typeface="+mn-ea"/>
                <a:cs typeface="+mn-cs"/>
              </a:rPr>
              <a:t> carcinomas can arise as a solitary nodule or may present as multiple lesions involving both lobes of the thyroid. The sporadic </a:t>
            </a:r>
            <a:r>
              <a:rPr lang="en-US" sz="1200" b="1" kern="1200" dirty="0" err="1" smtClean="0">
                <a:solidFill>
                  <a:schemeClr val="tx1"/>
                </a:solidFill>
                <a:latin typeface="+mn-lt"/>
                <a:ea typeface="+mn-ea"/>
                <a:cs typeface="+mn-cs"/>
              </a:rPr>
              <a:t>neoplasms</a:t>
            </a:r>
            <a:r>
              <a:rPr lang="en-US" sz="1200" b="1" kern="1200" dirty="0" smtClean="0">
                <a:solidFill>
                  <a:schemeClr val="tx1"/>
                </a:solidFill>
                <a:latin typeface="+mn-lt"/>
                <a:ea typeface="+mn-ea"/>
                <a:cs typeface="+mn-cs"/>
              </a:rPr>
              <a:t> tend to originate in one lobe (</a:t>
            </a:r>
            <a:r>
              <a:rPr lang="en-US" sz="1200" b="1" u="sng" kern="1200" dirty="0" smtClean="0">
                <a:solidFill>
                  <a:schemeClr val="tx1"/>
                </a:solidFill>
                <a:latin typeface="+mn-lt"/>
                <a:ea typeface="+mn-ea"/>
                <a:cs typeface="+mn-cs"/>
                <a:hlinkClick r:id="rId3"/>
              </a:rPr>
              <a:t>Fig. 24-21). In contrast, bilaterality and multicentricity are common in familial cases. Larger lesions often contain areas of necrosis and hemorrhage and may extend through the capsule of the thyroid. The tumor tissue is firm, pale gray to tan, and infiltrative. There may be foci of hemorrhage and necrosis in the larger lesions.	</a:t>
            </a:r>
          </a:p>
          <a:p>
            <a:r>
              <a:rPr lang="en-US" sz="1200" kern="1200" dirty="0" smtClean="0">
                <a:solidFill>
                  <a:schemeClr val="tx1"/>
                </a:solidFill>
                <a:latin typeface="+mn-lt"/>
                <a:ea typeface="+mn-ea"/>
                <a:cs typeface="+mn-cs"/>
              </a:rPr>
              <a:t>Microscopically, </a:t>
            </a:r>
            <a:r>
              <a:rPr lang="en-US" sz="1200" kern="1200" dirty="0" err="1" smtClean="0">
                <a:solidFill>
                  <a:schemeClr val="tx1"/>
                </a:solidFill>
                <a:latin typeface="+mn-lt"/>
                <a:ea typeface="+mn-ea"/>
                <a:cs typeface="+mn-cs"/>
              </a:rPr>
              <a:t>medullary</a:t>
            </a:r>
            <a:r>
              <a:rPr lang="en-US" sz="1200" kern="1200" dirty="0" smtClean="0">
                <a:solidFill>
                  <a:schemeClr val="tx1"/>
                </a:solidFill>
                <a:latin typeface="+mn-lt"/>
                <a:ea typeface="+mn-ea"/>
                <a:cs typeface="+mn-cs"/>
              </a:rPr>
              <a:t> carcinomas are composed of polygonal to spindle-shaped cells, which may form nests, </a:t>
            </a:r>
            <a:r>
              <a:rPr lang="en-US" sz="1200" kern="1200" dirty="0" err="1" smtClean="0">
                <a:solidFill>
                  <a:schemeClr val="tx1"/>
                </a:solidFill>
                <a:latin typeface="+mn-lt"/>
                <a:ea typeface="+mn-ea"/>
                <a:cs typeface="+mn-cs"/>
              </a:rPr>
              <a:t>trabeculae</a:t>
            </a:r>
            <a:r>
              <a:rPr lang="en-US" sz="1200" kern="1200" dirty="0" smtClean="0">
                <a:solidFill>
                  <a:schemeClr val="tx1"/>
                </a:solidFill>
                <a:latin typeface="+mn-lt"/>
                <a:ea typeface="+mn-ea"/>
                <a:cs typeface="+mn-cs"/>
              </a:rPr>
              <a:t>, and even follicles. Small, more </a:t>
            </a:r>
            <a:r>
              <a:rPr lang="en-US" sz="1200" kern="1200" dirty="0" err="1" smtClean="0">
                <a:solidFill>
                  <a:schemeClr val="tx1"/>
                </a:solidFill>
                <a:latin typeface="+mn-lt"/>
                <a:ea typeface="+mn-ea"/>
                <a:cs typeface="+mn-cs"/>
              </a:rPr>
              <a:t>anaplastic</a:t>
            </a:r>
            <a:r>
              <a:rPr lang="en-US" sz="1200" kern="1200" dirty="0" smtClean="0">
                <a:solidFill>
                  <a:schemeClr val="tx1"/>
                </a:solidFill>
                <a:latin typeface="+mn-lt"/>
                <a:ea typeface="+mn-ea"/>
                <a:cs typeface="+mn-cs"/>
              </a:rPr>
              <a:t> cells are present in some tumors and may be the predominant cell type. </a:t>
            </a:r>
            <a:r>
              <a:rPr lang="en-US" sz="1200" kern="1200" dirty="0" err="1" smtClean="0">
                <a:solidFill>
                  <a:schemeClr val="tx1"/>
                </a:solidFill>
                <a:latin typeface="+mn-lt"/>
                <a:ea typeface="+mn-ea"/>
                <a:cs typeface="+mn-cs"/>
              </a:rPr>
              <a:t>Acellular</a:t>
            </a:r>
            <a:r>
              <a:rPr lang="en-US" sz="1200" b="1" kern="1200" dirty="0" err="1" smtClean="0">
                <a:solidFill>
                  <a:schemeClr val="tx1"/>
                </a:solidFill>
                <a:latin typeface="+mn-lt"/>
                <a:ea typeface="+mn-ea"/>
                <a:cs typeface="+mn-cs"/>
              </a:rPr>
              <a:t>amyloid</a:t>
            </a:r>
            <a:r>
              <a:rPr lang="en-US" sz="1200" b="1" kern="1200" dirty="0" smtClean="0">
                <a:solidFill>
                  <a:schemeClr val="tx1"/>
                </a:solidFill>
                <a:latin typeface="+mn-lt"/>
                <a:ea typeface="+mn-ea"/>
                <a:cs typeface="+mn-cs"/>
              </a:rPr>
              <a:t> deposits, derived from altered </a:t>
            </a:r>
            <a:r>
              <a:rPr lang="en-US" sz="1200" b="1" kern="1200" dirty="0" err="1" smtClean="0">
                <a:solidFill>
                  <a:schemeClr val="tx1"/>
                </a:solidFill>
                <a:latin typeface="+mn-lt"/>
                <a:ea typeface="+mn-ea"/>
                <a:cs typeface="+mn-cs"/>
              </a:rPr>
              <a:t>calcitonin</a:t>
            </a:r>
            <a:r>
              <a:rPr lang="en-US" sz="1200" b="1" kern="1200" dirty="0" smtClean="0">
                <a:solidFill>
                  <a:schemeClr val="tx1"/>
                </a:solidFill>
                <a:latin typeface="+mn-lt"/>
                <a:ea typeface="+mn-ea"/>
                <a:cs typeface="+mn-cs"/>
              </a:rPr>
              <a:t> molecules, are present in the adjacent </a:t>
            </a:r>
            <a:r>
              <a:rPr lang="en-US" sz="1200" b="1" kern="1200" dirty="0" err="1" smtClean="0">
                <a:solidFill>
                  <a:schemeClr val="tx1"/>
                </a:solidFill>
                <a:latin typeface="+mn-lt"/>
                <a:ea typeface="+mn-ea"/>
                <a:cs typeface="+mn-cs"/>
              </a:rPr>
              <a:t>stroma</a:t>
            </a:r>
            <a:r>
              <a:rPr lang="en-US" sz="1200" b="1" kern="1200" dirty="0" smtClean="0">
                <a:solidFill>
                  <a:schemeClr val="tx1"/>
                </a:solidFill>
                <a:latin typeface="+mn-lt"/>
                <a:ea typeface="+mn-ea"/>
                <a:cs typeface="+mn-cs"/>
              </a:rPr>
              <a:t> in many cases (</a:t>
            </a:r>
            <a:r>
              <a:rPr lang="en-US" sz="1200" b="1" u="sng" kern="1200" dirty="0" smtClean="0">
                <a:solidFill>
                  <a:schemeClr val="tx1"/>
                </a:solidFill>
                <a:latin typeface="+mn-lt"/>
                <a:ea typeface="+mn-ea"/>
                <a:cs typeface="+mn-cs"/>
                <a:hlinkClick r:id="rId3"/>
              </a:rPr>
              <a:t>Fig. 24-22). Calcitonin is readily demonstrable within the cytoplasm of the tumor cells as well as in the stromal amyloid by immunohistochemical methods. Electron microscopy reveals variable numbers of membrane-bound electron-dense granules within the cytoplasm of the neoplastic cells (Fig. 24-23). One of the peculiar features of familial medullary cancers is the presence of multicentric C-cell hyperplasia in the surrounding thyroid parenchyma, a feature that is usually absent in sporadic lesions.</a:t>
            </a:r>
            <a:r>
              <a:rPr lang="en-US" sz="1200" b="1" u="sng" kern="1200" baseline="30000" dirty="0" smtClean="0">
                <a:solidFill>
                  <a:schemeClr val="tx1"/>
                </a:solidFill>
                <a:latin typeface="+mn-lt"/>
                <a:ea typeface="+mn-ea"/>
                <a:cs typeface="+mn-cs"/>
                <a:hlinkClick r:id="rId4"/>
              </a:rPr>
              <a:t>46 While the precise criteria for defining C-cell hyperplasia are not establisted, the presence of multiple prominent clusters of C cells scattered throughout the parenchyma should raise the specter of a familial tumor, even if that history is not explicitly present. Foci of C-cell hyperplasia are believed to represent the precursor lesions from which medullary carcinomas arise.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Medullary</a:t>
            </a:r>
            <a:r>
              <a:rPr lang="en-US" sz="1200" kern="1200" dirty="0" smtClean="0">
                <a:solidFill>
                  <a:schemeClr val="tx1"/>
                </a:solidFill>
                <a:latin typeface="+mn-lt"/>
                <a:ea typeface="+mn-ea"/>
                <a:cs typeface="+mn-cs"/>
              </a:rPr>
              <a:t> carcinoma of thyroid. These tumors typically show a solid pattern of growth and do not have connective tissue capsules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Microscopically, these </a:t>
            </a:r>
            <a:r>
              <a:rPr lang="en-US" sz="1200" kern="1200" dirty="0" err="1" smtClean="0">
                <a:solidFill>
                  <a:schemeClr val="tx1"/>
                </a:solidFill>
                <a:latin typeface="+mn-lt"/>
                <a:ea typeface="+mn-ea"/>
                <a:cs typeface="+mn-cs"/>
              </a:rPr>
              <a:t>neoplasms</a:t>
            </a:r>
            <a:r>
              <a:rPr lang="en-US" sz="1200" kern="1200" dirty="0" smtClean="0">
                <a:solidFill>
                  <a:schemeClr val="tx1"/>
                </a:solidFill>
                <a:latin typeface="+mn-lt"/>
                <a:ea typeface="+mn-ea"/>
                <a:cs typeface="+mn-cs"/>
              </a:rPr>
              <a:t> are composed of highly </a:t>
            </a:r>
            <a:r>
              <a:rPr lang="en-US" sz="1200" kern="1200" dirty="0" err="1" smtClean="0">
                <a:solidFill>
                  <a:schemeClr val="tx1"/>
                </a:solidFill>
                <a:latin typeface="+mn-lt"/>
                <a:ea typeface="+mn-ea"/>
                <a:cs typeface="+mn-cs"/>
              </a:rPr>
              <a:t>anaplastic</a:t>
            </a:r>
            <a:r>
              <a:rPr lang="en-US" sz="1200" kern="1200" dirty="0" smtClean="0">
                <a:solidFill>
                  <a:schemeClr val="tx1"/>
                </a:solidFill>
                <a:latin typeface="+mn-lt"/>
                <a:ea typeface="+mn-ea"/>
                <a:cs typeface="+mn-cs"/>
              </a:rPr>
              <a:t> cells, which may take one of several </a:t>
            </a:r>
            <a:r>
              <a:rPr lang="en-US" sz="1200" kern="1200" dirty="0" err="1" smtClean="0">
                <a:solidFill>
                  <a:schemeClr val="tx1"/>
                </a:solidFill>
                <a:latin typeface="+mn-lt"/>
                <a:ea typeface="+mn-ea"/>
                <a:cs typeface="+mn-cs"/>
              </a:rPr>
              <a:t>histologic</a:t>
            </a:r>
            <a:r>
              <a:rPr lang="en-US" sz="1200" kern="1200" dirty="0" smtClean="0">
                <a:solidFill>
                  <a:schemeClr val="tx1"/>
                </a:solidFill>
                <a:latin typeface="+mn-lt"/>
                <a:ea typeface="+mn-ea"/>
                <a:cs typeface="+mn-cs"/>
              </a:rPr>
              <a:t> patterns: (1) large, </a:t>
            </a:r>
            <a:r>
              <a:rPr lang="en-US" sz="1200" kern="1200" dirty="0" err="1" smtClean="0">
                <a:solidFill>
                  <a:schemeClr val="tx1"/>
                </a:solidFill>
                <a:latin typeface="+mn-lt"/>
                <a:ea typeface="+mn-ea"/>
                <a:cs typeface="+mn-cs"/>
              </a:rPr>
              <a:t>pleomorphic</a:t>
            </a:r>
            <a:r>
              <a:rPr lang="en-US" sz="1200" b="1" kern="1200" dirty="0" smtClean="0">
                <a:solidFill>
                  <a:schemeClr val="tx1"/>
                </a:solidFill>
                <a:latin typeface="+mn-lt"/>
                <a:ea typeface="+mn-ea"/>
                <a:cs typeface="+mn-cs"/>
              </a:rPr>
              <a:t>giant cells, including occasional </a:t>
            </a:r>
            <a:r>
              <a:rPr lang="en-US" sz="1200" b="1" kern="1200" dirty="0" err="1" smtClean="0">
                <a:solidFill>
                  <a:schemeClr val="tx1"/>
                </a:solidFill>
                <a:latin typeface="+mn-lt"/>
                <a:ea typeface="+mn-ea"/>
                <a:cs typeface="+mn-cs"/>
              </a:rPr>
              <a:t>osteoclast</a:t>
            </a:r>
            <a:r>
              <a:rPr lang="en-US" sz="1200" b="1" kern="1200" dirty="0" smtClean="0">
                <a:solidFill>
                  <a:schemeClr val="tx1"/>
                </a:solidFill>
                <a:latin typeface="+mn-lt"/>
                <a:ea typeface="+mn-ea"/>
                <a:cs typeface="+mn-cs"/>
              </a:rPr>
              <a:t>-like multinucleate giant cells; (2) spindle cells with a </a:t>
            </a:r>
            <a:r>
              <a:rPr lang="en-US" sz="1200" b="1" kern="1200" dirty="0" err="1" smtClean="0">
                <a:solidFill>
                  <a:schemeClr val="tx1"/>
                </a:solidFill>
                <a:latin typeface="+mn-lt"/>
                <a:ea typeface="+mn-ea"/>
                <a:cs typeface="+mn-cs"/>
              </a:rPr>
              <a:t>sarcomatous</a:t>
            </a:r>
            <a:r>
              <a:rPr lang="en-US" sz="1200" b="1" kern="1200" dirty="0" smtClean="0">
                <a:solidFill>
                  <a:schemeClr val="tx1"/>
                </a:solidFill>
                <a:latin typeface="+mn-lt"/>
                <a:ea typeface="+mn-ea"/>
                <a:cs typeface="+mn-cs"/>
              </a:rPr>
              <a:t> appearance; (3) mixed spindle and giant cells; and (4) small cells resembling those seen in small cell carcinomas arising at other sites. It is unlikely that a true small cell carcinoma exists in the thyroid, and a significant number of such "small cell" tumors have ultimately proven to be </a:t>
            </a:r>
            <a:r>
              <a:rPr lang="en-US" sz="1200" b="1" kern="1200" dirty="0" err="1" smtClean="0">
                <a:solidFill>
                  <a:schemeClr val="tx1"/>
                </a:solidFill>
                <a:latin typeface="+mn-lt"/>
                <a:ea typeface="+mn-ea"/>
                <a:cs typeface="+mn-cs"/>
              </a:rPr>
              <a:t>medullary</a:t>
            </a:r>
            <a:r>
              <a:rPr lang="en-US" sz="1200" b="1" kern="1200" dirty="0" smtClean="0">
                <a:solidFill>
                  <a:schemeClr val="tx1"/>
                </a:solidFill>
                <a:latin typeface="+mn-lt"/>
                <a:ea typeface="+mn-ea"/>
                <a:cs typeface="+mn-cs"/>
              </a:rPr>
              <a:t> carcinomas (discussed previously) or malignant lymphomas, which may also occur in the thyroid but have a much better prognosis. Foci of papillary or follicular differentiation may be present in some tumors, suggesting origin from a better differentiated carcinoma.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Oxyphil</a:t>
            </a:r>
            <a:r>
              <a:rPr lang="en-US" dirty="0" smtClean="0"/>
              <a:t> and chief cells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44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i="1" kern="1200" dirty="0" smtClean="0">
                <a:solidFill>
                  <a:schemeClr val="tx1"/>
                </a:solidFill>
                <a:latin typeface="+mn-lt"/>
                <a:ea typeface="+mn-ea"/>
                <a:cs typeface="+mn-cs"/>
              </a:rPr>
              <a:t>adrenal glands are paired endocrine organs consisting of both cortex and medulla, which differ in their development, structure, and function. In the adult, the normal adrenal gland weighs about 4 gm; but with acute stress, lipid depletion may reduce the weight, or prolonged stress, such as dying after a long chronic illness, can induce hypertrophy and hyperplasia of the cortical cells and more than double the weight of the normal gland. Beneath the capsule of the adrenal is the narrow layer of </a:t>
            </a:r>
            <a:r>
              <a:rPr lang="en-US" sz="1200" i="1" kern="1200" dirty="0" err="1" smtClean="0">
                <a:solidFill>
                  <a:schemeClr val="tx1"/>
                </a:solidFill>
                <a:latin typeface="+mn-lt"/>
                <a:ea typeface="+mn-ea"/>
                <a:cs typeface="+mn-cs"/>
              </a:rPr>
              <a:t>zonaglomerulosa</a:t>
            </a:r>
            <a:r>
              <a:rPr lang="en-US" sz="1200" i="1" kern="1200" dirty="0" smtClean="0">
                <a:solidFill>
                  <a:schemeClr val="tx1"/>
                </a:solidFill>
                <a:latin typeface="+mn-lt"/>
                <a:ea typeface="+mn-ea"/>
                <a:cs typeface="+mn-cs"/>
              </a:rPr>
              <a:t>. An equally narrow </a:t>
            </a:r>
            <a:r>
              <a:rPr lang="en-US" sz="1200" i="1" kern="1200" dirty="0" err="1" smtClean="0">
                <a:solidFill>
                  <a:schemeClr val="tx1"/>
                </a:solidFill>
                <a:latin typeface="+mn-lt"/>
                <a:ea typeface="+mn-ea"/>
                <a:cs typeface="+mn-cs"/>
              </a:rPr>
              <a:t>zonareticularis</a:t>
            </a:r>
            <a:r>
              <a:rPr lang="en-US" sz="1200" i="1" kern="1200" dirty="0" smtClean="0">
                <a:solidFill>
                  <a:schemeClr val="tx1"/>
                </a:solidFill>
                <a:latin typeface="+mn-lt"/>
                <a:ea typeface="+mn-ea"/>
                <a:cs typeface="+mn-cs"/>
              </a:rPr>
              <a:t> abuts the medulla. Intervening is the broad </a:t>
            </a:r>
            <a:r>
              <a:rPr lang="en-US" sz="1200" i="1" kern="1200" dirty="0" err="1" smtClean="0">
                <a:solidFill>
                  <a:schemeClr val="tx1"/>
                </a:solidFill>
                <a:latin typeface="+mn-lt"/>
                <a:ea typeface="+mn-ea"/>
                <a:cs typeface="+mn-cs"/>
              </a:rPr>
              <a:t>zonafasciculata</a:t>
            </a:r>
            <a:r>
              <a:rPr lang="en-US" sz="1200" i="1" kern="1200" dirty="0" smtClean="0">
                <a:solidFill>
                  <a:schemeClr val="tx1"/>
                </a:solidFill>
                <a:latin typeface="+mn-lt"/>
                <a:ea typeface="+mn-ea"/>
                <a:cs typeface="+mn-cs"/>
              </a:rPr>
              <a:t>, which makes up about 75% of the total cortex. The adrenal cortex synthesizes three different types of steroids: (1) </a:t>
            </a:r>
            <a:r>
              <a:rPr lang="en-US" sz="1200" i="1" kern="1200" dirty="0" err="1" smtClean="0">
                <a:solidFill>
                  <a:schemeClr val="tx1"/>
                </a:solidFill>
                <a:latin typeface="+mn-lt"/>
                <a:ea typeface="+mn-ea"/>
                <a:cs typeface="+mn-cs"/>
              </a:rPr>
              <a:t>glucocorticoids</a:t>
            </a:r>
            <a:r>
              <a:rPr lang="en-US" sz="1200" i="1" kern="1200" dirty="0" smtClean="0">
                <a:solidFill>
                  <a:schemeClr val="tx1"/>
                </a:solidFill>
                <a:latin typeface="+mn-lt"/>
                <a:ea typeface="+mn-ea"/>
                <a:cs typeface="+mn-cs"/>
              </a:rPr>
              <a:t> (principally </a:t>
            </a:r>
            <a:r>
              <a:rPr lang="en-US" sz="1200" i="1" kern="1200" dirty="0" err="1" smtClean="0">
                <a:solidFill>
                  <a:schemeClr val="tx1"/>
                </a:solidFill>
                <a:latin typeface="+mn-lt"/>
                <a:ea typeface="+mn-ea"/>
                <a:cs typeface="+mn-cs"/>
              </a:rPr>
              <a:t>cortisol</a:t>
            </a:r>
            <a:r>
              <a:rPr lang="en-US" sz="1200" i="1" kern="1200" dirty="0" smtClean="0">
                <a:solidFill>
                  <a:schemeClr val="tx1"/>
                </a:solidFill>
                <a:latin typeface="+mn-lt"/>
                <a:ea typeface="+mn-ea"/>
                <a:cs typeface="+mn-cs"/>
              </a:rPr>
              <a:t>), which are synthesized primarily in the </a:t>
            </a:r>
            <a:r>
              <a:rPr lang="en-US" sz="1200" i="1" kern="1200" dirty="0" err="1" smtClean="0">
                <a:solidFill>
                  <a:schemeClr val="tx1"/>
                </a:solidFill>
                <a:latin typeface="+mn-lt"/>
                <a:ea typeface="+mn-ea"/>
                <a:cs typeface="+mn-cs"/>
              </a:rPr>
              <a:t>zonafasciculata</a:t>
            </a:r>
            <a:r>
              <a:rPr lang="en-US" sz="1200" i="1" kern="1200" dirty="0" smtClean="0">
                <a:solidFill>
                  <a:schemeClr val="tx1"/>
                </a:solidFill>
                <a:latin typeface="+mn-lt"/>
                <a:ea typeface="+mn-ea"/>
                <a:cs typeface="+mn-cs"/>
              </a:rPr>
              <a:t> with a small contribution from the </a:t>
            </a:r>
            <a:r>
              <a:rPr lang="en-US" sz="1200" i="1" kern="1200" dirty="0" err="1" smtClean="0">
                <a:solidFill>
                  <a:schemeClr val="tx1"/>
                </a:solidFill>
                <a:latin typeface="+mn-lt"/>
                <a:ea typeface="+mn-ea"/>
                <a:cs typeface="+mn-cs"/>
              </a:rPr>
              <a:t>zonareticularis</a:t>
            </a:r>
            <a:r>
              <a:rPr lang="en-US" sz="1200" i="1" kern="1200" dirty="0" smtClean="0">
                <a:solidFill>
                  <a:schemeClr val="tx1"/>
                </a:solidFill>
                <a:latin typeface="+mn-lt"/>
                <a:ea typeface="+mn-ea"/>
                <a:cs typeface="+mn-cs"/>
              </a:rPr>
              <a:t>; (2) </a:t>
            </a:r>
            <a:r>
              <a:rPr lang="en-US" sz="1200" i="1" kern="1200" dirty="0" err="1" smtClean="0">
                <a:solidFill>
                  <a:schemeClr val="tx1"/>
                </a:solidFill>
                <a:latin typeface="+mn-lt"/>
                <a:ea typeface="+mn-ea"/>
                <a:cs typeface="+mn-cs"/>
              </a:rPr>
              <a:t>mineralocorticoids</a:t>
            </a:r>
            <a:r>
              <a:rPr lang="en-US" sz="1200" i="1" kern="1200" dirty="0" smtClean="0">
                <a:solidFill>
                  <a:schemeClr val="tx1"/>
                </a:solidFill>
                <a:latin typeface="+mn-lt"/>
                <a:ea typeface="+mn-ea"/>
                <a:cs typeface="+mn-cs"/>
              </a:rPr>
              <a:t>, the most important being </a:t>
            </a:r>
            <a:r>
              <a:rPr lang="en-US" sz="1200" i="1" kern="1200" dirty="0" err="1" smtClean="0">
                <a:solidFill>
                  <a:schemeClr val="tx1"/>
                </a:solidFill>
                <a:latin typeface="+mn-lt"/>
                <a:ea typeface="+mn-ea"/>
                <a:cs typeface="+mn-cs"/>
              </a:rPr>
              <a:t>aldosterone</a:t>
            </a:r>
            <a:r>
              <a:rPr lang="en-US" sz="1200" i="1" kern="1200" dirty="0" smtClean="0">
                <a:solidFill>
                  <a:schemeClr val="tx1"/>
                </a:solidFill>
                <a:latin typeface="+mn-lt"/>
                <a:ea typeface="+mn-ea"/>
                <a:cs typeface="+mn-cs"/>
              </a:rPr>
              <a:t>, which is generated in the </a:t>
            </a:r>
            <a:r>
              <a:rPr lang="en-US" sz="1200" i="1" kern="1200" dirty="0" err="1" smtClean="0">
                <a:solidFill>
                  <a:schemeClr val="tx1"/>
                </a:solidFill>
                <a:latin typeface="+mn-lt"/>
                <a:ea typeface="+mn-ea"/>
                <a:cs typeface="+mn-cs"/>
              </a:rPr>
              <a:t>zonaglomerulosa</a:t>
            </a:r>
            <a:r>
              <a:rPr lang="en-US" sz="1200" i="1" kern="1200" dirty="0" smtClean="0">
                <a:solidFill>
                  <a:schemeClr val="tx1"/>
                </a:solidFill>
                <a:latin typeface="+mn-lt"/>
                <a:ea typeface="+mn-ea"/>
                <a:cs typeface="+mn-cs"/>
              </a:rPr>
              <a:t>; and (3) sex steroids (estrogens and androgens), which are produced largely in the </a:t>
            </a:r>
            <a:r>
              <a:rPr lang="en-US" sz="1200" i="1" kern="1200" dirty="0" err="1" smtClean="0">
                <a:solidFill>
                  <a:schemeClr val="tx1"/>
                </a:solidFill>
                <a:latin typeface="+mn-lt"/>
                <a:ea typeface="+mn-ea"/>
                <a:cs typeface="+mn-cs"/>
              </a:rPr>
              <a:t>zonareticularis</a:t>
            </a:r>
            <a:r>
              <a:rPr lang="en-US" sz="1200" i="1" kern="1200" dirty="0" smtClean="0">
                <a:solidFill>
                  <a:schemeClr val="tx1"/>
                </a:solidFill>
                <a:latin typeface="+mn-lt"/>
                <a:ea typeface="+mn-ea"/>
                <a:cs typeface="+mn-cs"/>
              </a:rPr>
              <a:t>. The adrenal medulla is composed of </a:t>
            </a:r>
            <a:r>
              <a:rPr lang="en-US" sz="1200" i="1" kern="1200" dirty="0" err="1" smtClean="0">
                <a:solidFill>
                  <a:schemeClr val="tx1"/>
                </a:solidFill>
                <a:latin typeface="+mn-lt"/>
                <a:ea typeface="+mn-ea"/>
                <a:cs typeface="+mn-cs"/>
              </a:rPr>
              <a:t>chromaffin</a:t>
            </a:r>
            <a:r>
              <a:rPr lang="en-US" sz="1200" i="1" kern="1200" dirty="0" smtClean="0">
                <a:solidFill>
                  <a:schemeClr val="tx1"/>
                </a:solidFill>
                <a:latin typeface="+mn-lt"/>
                <a:ea typeface="+mn-ea"/>
                <a:cs typeface="+mn-cs"/>
              </a:rPr>
              <a:t> cells, which synthesize and secrete </a:t>
            </a:r>
            <a:r>
              <a:rPr lang="en-US" sz="1200" i="1" kern="1200" dirty="0" err="1" smtClean="0">
                <a:solidFill>
                  <a:schemeClr val="tx1"/>
                </a:solidFill>
                <a:latin typeface="+mn-lt"/>
                <a:ea typeface="+mn-ea"/>
                <a:cs typeface="+mn-cs"/>
              </a:rPr>
              <a:t>catecholamines</a:t>
            </a:r>
            <a:r>
              <a:rPr lang="en-US" sz="1200" i="1" kern="1200" dirty="0" smtClean="0">
                <a:solidFill>
                  <a:schemeClr val="tx1"/>
                </a:solidFill>
                <a:latin typeface="+mn-lt"/>
                <a:ea typeface="+mn-ea"/>
                <a:cs typeface="+mn-cs"/>
              </a:rPr>
              <a:t>, mainly </a:t>
            </a:r>
            <a:r>
              <a:rPr lang="en-US" sz="1200" i="1" u="sng" kern="1200" dirty="0" smtClean="0">
                <a:solidFill>
                  <a:schemeClr val="tx1"/>
                </a:solidFill>
                <a:latin typeface="+mn-lt"/>
                <a:ea typeface="+mn-ea"/>
                <a:cs typeface="+mn-cs"/>
                <a:hlinkClick r:id="rId3"/>
              </a:rPr>
              <a:t>epinephrine. Catecholamines have many effects that allow rapid adaptations to changes in the environment.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45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three basic types of corticosteroids elaborated by the adrenal cortex (</a:t>
            </a:r>
            <a:r>
              <a:rPr lang="en-US" sz="1200" kern="1200" dirty="0" err="1" smtClean="0">
                <a:solidFill>
                  <a:schemeClr val="tx1"/>
                </a:solidFill>
                <a:latin typeface="+mn-lt"/>
                <a:ea typeface="+mn-ea"/>
                <a:cs typeface="+mn-cs"/>
              </a:rPr>
              <a:t>glucocorticoids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mineralocorticoids</a:t>
            </a:r>
            <a:r>
              <a:rPr lang="en-US" sz="1200" kern="1200" dirty="0" smtClean="0">
                <a:solidFill>
                  <a:schemeClr val="tx1"/>
                </a:solidFill>
                <a:latin typeface="+mn-lt"/>
                <a:ea typeface="+mn-ea"/>
                <a:cs typeface="+mn-cs"/>
              </a:rPr>
              <a:t>, and sex steroids), so there are three distinctive </a:t>
            </a:r>
            <a:r>
              <a:rPr lang="en-US" sz="1200" kern="1200" dirty="0" err="1" smtClean="0">
                <a:solidFill>
                  <a:schemeClr val="tx1"/>
                </a:solidFill>
                <a:latin typeface="+mn-lt"/>
                <a:ea typeface="+mn-ea"/>
                <a:cs typeface="+mn-cs"/>
              </a:rPr>
              <a:t>hyperadrenal</a:t>
            </a:r>
            <a:r>
              <a:rPr lang="en-US" sz="1200" kern="1200" dirty="0" smtClean="0">
                <a:solidFill>
                  <a:schemeClr val="tx1"/>
                </a:solidFill>
                <a:latin typeface="+mn-lt"/>
                <a:ea typeface="+mn-ea"/>
                <a:cs typeface="+mn-cs"/>
              </a:rPr>
              <a:t> clinical syndromes: (1) </a:t>
            </a:r>
            <a:r>
              <a:rPr lang="en-US" sz="1200" i="1" kern="1200" dirty="0" smtClean="0">
                <a:solidFill>
                  <a:schemeClr val="tx1"/>
                </a:solidFill>
                <a:latin typeface="+mn-lt"/>
                <a:ea typeface="+mn-ea"/>
                <a:cs typeface="+mn-cs"/>
              </a:rPr>
              <a:t>Cushing syndrome, characterized by an excess of </a:t>
            </a:r>
            <a:r>
              <a:rPr lang="en-US" sz="1200" i="1" kern="1200" dirty="0" err="1" smtClean="0">
                <a:solidFill>
                  <a:schemeClr val="tx1"/>
                </a:solidFill>
                <a:latin typeface="+mn-lt"/>
                <a:ea typeface="+mn-ea"/>
                <a:cs typeface="+mn-cs"/>
              </a:rPr>
              <a:t>cortisol</a:t>
            </a:r>
            <a:r>
              <a:rPr lang="en-US" sz="1200" i="1" kern="1200" dirty="0" smtClean="0">
                <a:solidFill>
                  <a:schemeClr val="tx1"/>
                </a:solidFill>
                <a:latin typeface="+mn-lt"/>
                <a:ea typeface="+mn-ea"/>
                <a:cs typeface="+mn-cs"/>
              </a:rPr>
              <a:t>; (2) </a:t>
            </a:r>
            <a:r>
              <a:rPr lang="en-US" sz="1200" i="1" kern="1200" dirty="0" err="1" smtClean="0">
                <a:solidFill>
                  <a:schemeClr val="tx1"/>
                </a:solidFill>
                <a:latin typeface="+mn-lt"/>
                <a:ea typeface="+mn-ea"/>
                <a:cs typeface="+mn-cs"/>
              </a:rPr>
              <a:t>hyperaldosteronism</a:t>
            </a:r>
            <a:r>
              <a:rPr lang="en-US" sz="1200" i="1" kern="1200" dirty="0" smtClean="0">
                <a:solidFill>
                  <a:schemeClr val="tx1"/>
                </a:solidFill>
                <a:latin typeface="+mn-lt"/>
                <a:ea typeface="+mn-ea"/>
                <a:cs typeface="+mn-cs"/>
              </a:rPr>
              <a:t>; and (3) </a:t>
            </a:r>
            <a:r>
              <a:rPr lang="en-US" sz="1200" i="1" kern="1200" dirty="0" err="1" smtClean="0">
                <a:solidFill>
                  <a:schemeClr val="tx1"/>
                </a:solidFill>
                <a:latin typeface="+mn-lt"/>
                <a:ea typeface="+mn-ea"/>
                <a:cs typeface="+mn-cs"/>
              </a:rPr>
              <a:t>adrenogenital</a:t>
            </a:r>
            <a:r>
              <a:rPr lang="en-US" sz="1200" i="1" kern="1200" dirty="0" smtClean="0">
                <a:solidFill>
                  <a:schemeClr val="tx1"/>
                </a:solidFill>
                <a:latin typeface="+mn-lt"/>
                <a:ea typeface="+mn-ea"/>
                <a:cs typeface="+mn-cs"/>
              </a:rPr>
              <a:t> or </a:t>
            </a:r>
            <a:r>
              <a:rPr lang="en-US" sz="1200" i="1" kern="1200" dirty="0" err="1" smtClean="0">
                <a:solidFill>
                  <a:schemeClr val="tx1"/>
                </a:solidFill>
                <a:latin typeface="+mn-lt"/>
                <a:ea typeface="+mn-ea"/>
                <a:cs typeface="+mn-cs"/>
              </a:rPr>
              <a:t>virilizing</a:t>
            </a:r>
            <a:r>
              <a:rPr lang="en-US" sz="1200" i="1" kern="1200" dirty="0" smtClean="0">
                <a:solidFill>
                  <a:schemeClr val="tx1"/>
                </a:solidFill>
                <a:latin typeface="+mn-lt"/>
                <a:ea typeface="+mn-ea"/>
                <a:cs typeface="+mn-cs"/>
              </a:rPr>
              <a:t> syndromes caused by an excess of androgens. The clinical features of these syndromes overlap somewhat because of the overlapping functions of some of the adrenal steroids.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46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medulla</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48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Primary </a:t>
            </a:r>
            <a:r>
              <a:rPr lang="en-US" sz="1200" i="1" kern="1200" dirty="0" err="1" smtClean="0">
                <a:solidFill>
                  <a:schemeClr val="tx1"/>
                </a:solidFill>
                <a:latin typeface="+mn-lt"/>
                <a:ea typeface="+mn-ea"/>
                <a:cs typeface="+mn-cs"/>
              </a:rPr>
              <a:t>Hyperaldosteronism</a:t>
            </a:r>
          </a:p>
          <a:p>
            <a:r>
              <a:rPr lang="en-US" sz="1200" i="1" kern="1200" dirty="0" err="1" smtClean="0">
                <a:solidFill>
                  <a:schemeClr val="tx1"/>
                </a:solidFill>
                <a:latin typeface="+mn-lt"/>
                <a:ea typeface="+mn-ea"/>
                <a:cs typeface="+mn-cs"/>
              </a:rPr>
              <a:t>Hyperaldosteronism</a:t>
            </a:r>
            <a:r>
              <a:rPr lang="en-US" sz="1200" i="1" kern="1200" dirty="0" smtClean="0">
                <a:solidFill>
                  <a:schemeClr val="tx1"/>
                </a:solidFill>
                <a:latin typeface="+mn-lt"/>
                <a:ea typeface="+mn-ea"/>
                <a:cs typeface="+mn-cs"/>
              </a:rPr>
              <a:t> is the generic term for a small group of closely related, uncommon syndromes, all characterized by chronic excess </a:t>
            </a:r>
            <a:r>
              <a:rPr lang="en-US" sz="1200" i="1" kern="1200" dirty="0" err="1" smtClean="0">
                <a:solidFill>
                  <a:schemeClr val="tx1"/>
                </a:solidFill>
                <a:latin typeface="+mn-lt"/>
                <a:ea typeface="+mn-ea"/>
                <a:cs typeface="+mn-cs"/>
              </a:rPr>
              <a:t>aldosterone</a:t>
            </a:r>
            <a:r>
              <a:rPr lang="en-US" sz="1200" i="1" kern="1200" dirty="0" smtClean="0">
                <a:solidFill>
                  <a:schemeClr val="tx1"/>
                </a:solidFill>
                <a:latin typeface="+mn-lt"/>
                <a:ea typeface="+mn-ea"/>
                <a:cs typeface="+mn-cs"/>
              </a:rPr>
              <a:t> secretion. Excessive levels of </a:t>
            </a:r>
            <a:r>
              <a:rPr lang="en-US" sz="1200" i="1" kern="1200" dirty="0" err="1" smtClean="0">
                <a:solidFill>
                  <a:schemeClr val="tx1"/>
                </a:solidFill>
                <a:latin typeface="+mn-lt"/>
                <a:ea typeface="+mn-ea"/>
                <a:cs typeface="+mn-cs"/>
              </a:rPr>
              <a:t>aldosterone</a:t>
            </a:r>
            <a:r>
              <a:rPr lang="en-US" sz="1200" i="1" kern="1200" dirty="0" smtClean="0">
                <a:solidFill>
                  <a:schemeClr val="tx1"/>
                </a:solidFill>
                <a:latin typeface="+mn-lt"/>
                <a:ea typeface="+mn-ea"/>
                <a:cs typeface="+mn-cs"/>
              </a:rPr>
              <a:t> cause sodium retention and potassium excretion, with resultant hypertension and </a:t>
            </a:r>
            <a:r>
              <a:rPr lang="en-US" sz="1200" i="1" kern="1200" dirty="0" err="1" smtClean="0">
                <a:solidFill>
                  <a:schemeClr val="tx1"/>
                </a:solidFill>
                <a:latin typeface="+mn-lt"/>
                <a:ea typeface="+mn-ea"/>
                <a:cs typeface="+mn-cs"/>
              </a:rPr>
              <a:t>hypokalemia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Hyperaldosteronism</a:t>
            </a:r>
            <a:r>
              <a:rPr lang="en-US" sz="1200" i="1" kern="1200" dirty="0" smtClean="0">
                <a:solidFill>
                  <a:schemeClr val="tx1"/>
                </a:solidFill>
                <a:latin typeface="+mn-lt"/>
                <a:ea typeface="+mn-ea"/>
                <a:cs typeface="+mn-cs"/>
              </a:rPr>
              <a:t> may be primary, or it may be a secondary event resulting from an extra-adrenal cause.	</a:t>
            </a:r>
          </a:p>
          <a:p>
            <a:r>
              <a:rPr lang="en-US" sz="1200" i="1" kern="1200" dirty="0" smtClean="0">
                <a:solidFill>
                  <a:schemeClr val="tx1"/>
                </a:solidFill>
                <a:latin typeface="+mn-lt"/>
                <a:ea typeface="+mn-ea"/>
                <a:cs typeface="+mn-cs"/>
              </a:rPr>
              <a:t>Primary </a:t>
            </a:r>
            <a:r>
              <a:rPr lang="en-US" sz="1200" i="1" kern="1200" dirty="0" err="1" smtClean="0">
                <a:solidFill>
                  <a:schemeClr val="tx1"/>
                </a:solidFill>
                <a:latin typeface="+mn-lt"/>
                <a:ea typeface="+mn-ea"/>
                <a:cs typeface="+mn-cs"/>
              </a:rPr>
              <a:t>hyperaldosteronism</a:t>
            </a:r>
            <a:r>
              <a:rPr lang="en-US" sz="1200" i="1" kern="1200" dirty="0" smtClean="0">
                <a:solidFill>
                  <a:schemeClr val="tx1"/>
                </a:solidFill>
                <a:latin typeface="+mn-lt"/>
                <a:ea typeface="+mn-ea"/>
                <a:cs typeface="+mn-cs"/>
              </a:rPr>
              <a:t> indicates an autonomous overproduction of </a:t>
            </a:r>
            <a:r>
              <a:rPr lang="en-US" sz="1200" i="1" kern="1200" dirty="0" err="1" smtClean="0">
                <a:solidFill>
                  <a:schemeClr val="tx1"/>
                </a:solidFill>
                <a:latin typeface="+mn-lt"/>
                <a:ea typeface="+mn-ea"/>
                <a:cs typeface="+mn-cs"/>
              </a:rPr>
              <a:t>aldosterone</a:t>
            </a:r>
            <a:r>
              <a:rPr lang="en-US" sz="1200" i="1" kern="1200" dirty="0" smtClean="0">
                <a:solidFill>
                  <a:schemeClr val="tx1"/>
                </a:solidFill>
                <a:latin typeface="+mn-lt"/>
                <a:ea typeface="+mn-ea"/>
                <a:cs typeface="+mn-cs"/>
              </a:rPr>
              <a:t>, with resultant suppression of the </a:t>
            </a:r>
            <a:r>
              <a:rPr lang="en-US" sz="1200" i="1" kern="1200" dirty="0" err="1" smtClean="0">
                <a:solidFill>
                  <a:schemeClr val="tx1"/>
                </a:solidFill>
                <a:latin typeface="+mn-lt"/>
                <a:ea typeface="+mn-ea"/>
                <a:cs typeface="+mn-cs"/>
              </a:rPr>
              <a:t>renin-angiotensin</a:t>
            </a:r>
            <a:r>
              <a:rPr lang="en-US" sz="1200" i="1" kern="1200" dirty="0" smtClean="0">
                <a:solidFill>
                  <a:schemeClr val="tx1"/>
                </a:solidFill>
                <a:latin typeface="+mn-lt"/>
                <a:ea typeface="+mn-ea"/>
                <a:cs typeface="+mn-cs"/>
              </a:rPr>
              <a:t> system and decreased plasma </a:t>
            </a:r>
            <a:r>
              <a:rPr lang="en-US" sz="1200" i="1" kern="1200" dirty="0" err="1" smtClean="0">
                <a:solidFill>
                  <a:schemeClr val="tx1"/>
                </a:solidFill>
                <a:latin typeface="+mn-lt"/>
                <a:ea typeface="+mn-ea"/>
                <a:cs typeface="+mn-cs"/>
              </a:rPr>
              <a:t>renin</a:t>
            </a:r>
            <a:r>
              <a:rPr lang="en-US" sz="1200" i="1" kern="1200" dirty="0" smtClean="0">
                <a:solidFill>
                  <a:schemeClr val="tx1"/>
                </a:solidFill>
                <a:latin typeface="+mn-lt"/>
                <a:ea typeface="+mn-ea"/>
                <a:cs typeface="+mn-cs"/>
              </a:rPr>
              <a:t> activity. Primary </a:t>
            </a:r>
            <a:r>
              <a:rPr lang="en-US" sz="1200" i="1" kern="1200" dirty="0" err="1" smtClean="0">
                <a:solidFill>
                  <a:schemeClr val="tx1"/>
                </a:solidFill>
                <a:latin typeface="+mn-lt"/>
                <a:ea typeface="+mn-ea"/>
                <a:cs typeface="+mn-cs"/>
              </a:rPr>
              <a:t>hyperaldosteronism</a:t>
            </a:r>
            <a:r>
              <a:rPr lang="en-US" sz="1200" i="1" kern="1200" dirty="0" smtClean="0">
                <a:solidFill>
                  <a:schemeClr val="tx1"/>
                </a:solidFill>
                <a:latin typeface="+mn-lt"/>
                <a:ea typeface="+mn-ea"/>
                <a:cs typeface="+mn-cs"/>
              </a:rPr>
              <a:t> is caused by one of three mechanisms</a:t>
            </a:r>
            <a:r>
              <a:rPr lang="en-US" sz="1200" i="1" kern="1200" baseline="30000" dirty="0" smtClean="0">
                <a:solidFill>
                  <a:schemeClr val="tx1"/>
                </a:solidFill>
                <a:latin typeface="+mn-lt"/>
                <a:ea typeface="+mn-ea"/>
                <a:cs typeface="+mn-cs"/>
                <a:hlinkClick r:id="rId3"/>
              </a:rPr>
              <a:t>115 (</a:t>
            </a:r>
            <a:r>
              <a:rPr lang="en-US" sz="1200" i="1" u="sng" kern="1200" baseline="30000" dirty="0" smtClean="0">
                <a:solidFill>
                  <a:schemeClr val="tx1"/>
                </a:solidFill>
                <a:latin typeface="+mn-lt"/>
                <a:ea typeface="+mn-ea"/>
                <a:cs typeface="+mn-cs"/>
                <a:hlinkClick r:id="rId4"/>
              </a:rPr>
              <a:t>Fig. 24-44):Adrenocortical neoplasm, either an aldosterone-producing adrenocortical adenoma (the most common cause) or, rarely, an adrenocortical carcinoma. In approximately 80% of cases, primary hyperaldosteronism is caused by a solitary aldosterone-secreting adenoma, a condition referred to as Conn syndrome. This syndrome occurs most frequently in adult middle life and is more common in women than in men (2:1). Multiple adenomas may be present in an occasional patient.Primary adrenocortical hyperplasia (idiopathic hyperaldosteronism), characterized by bilateral nodular hyperplasia of the adrenal glands, highly reminiscent of those found in the nodular hyperplasia of Cushing syndrome. The genetic basis of idiopathic hyperaldosteronism is not clear, although it is possibly caused by an overactivity of the aldosterone synthase gene, CYP11B2.</a:t>
            </a:r>
            <a:r>
              <a:rPr lang="en-US" sz="1200" i="1" u="sng" kern="1200" baseline="30000" dirty="0" smtClean="0">
                <a:solidFill>
                  <a:schemeClr val="tx1"/>
                </a:solidFill>
                <a:latin typeface="+mn-lt"/>
                <a:ea typeface="+mn-ea"/>
                <a:cs typeface="+mn-cs"/>
                <a:hlinkClick r:id="rId5"/>
              </a:rPr>
              <a:t>116Glucocorticoid-remediable hyperaldosteronism is an uncommon cause of primary hyperaldosteronism that is familial and genetic. In some families, it is caused by a chimeric gene resulting from fusion between CYP11B1 (the 11β-hydroxylase gene) and CYP11B2 (the aldosterone synthase gene).</a:t>
            </a:r>
            <a:r>
              <a:rPr lang="en-US" sz="1200" i="1" u="sng" kern="1200" baseline="30000" dirty="0" smtClean="0">
                <a:solidFill>
                  <a:schemeClr val="tx1"/>
                </a:solidFill>
                <a:latin typeface="+mn-lt"/>
                <a:ea typeface="+mn-ea"/>
                <a:cs typeface="+mn-cs"/>
                <a:hlinkClick r:id="rId6"/>
              </a:rPr>
              <a:t>117 This leads to a sustained production of hybrid steroids in addition to both cortisol and aldosterone. The activation of aldosterone secretion is under the influence of ACTH and hence is suppressible by exogenous administration of </a:t>
            </a:r>
            <a:r>
              <a:rPr lang="en-US" sz="1200" i="1" u="sng" kern="1200" baseline="30000" dirty="0" smtClean="0">
                <a:solidFill>
                  <a:schemeClr val="tx1"/>
                </a:solidFill>
                <a:latin typeface="+mn-lt"/>
                <a:ea typeface="+mn-ea"/>
                <a:cs typeface="+mn-cs"/>
                <a:hlinkClick r:id="rId4"/>
              </a:rPr>
              <a:t>dexamethasone.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49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n</a:t>
            </a:r>
            <a:r>
              <a:rPr lang="en-US" sz="1200" i="1" kern="1200" dirty="0" smtClean="0">
                <a:solidFill>
                  <a:schemeClr val="tx1"/>
                </a:solidFill>
                <a:latin typeface="+mn-lt"/>
                <a:ea typeface="+mn-ea"/>
                <a:cs typeface="+mn-cs"/>
              </a:rPr>
              <a:t>secondary </a:t>
            </a:r>
            <a:r>
              <a:rPr lang="en-US" sz="1200" i="1" kern="1200" dirty="0" err="1" smtClean="0">
                <a:solidFill>
                  <a:schemeClr val="tx1"/>
                </a:solidFill>
                <a:latin typeface="+mn-lt"/>
                <a:ea typeface="+mn-ea"/>
                <a:cs typeface="+mn-cs"/>
              </a:rPr>
              <a:t>hyperaldosteronism</a:t>
            </a:r>
            <a:r>
              <a:rPr lang="en-US" sz="1200" i="1" kern="1200" dirty="0" smtClean="0">
                <a:solidFill>
                  <a:schemeClr val="tx1"/>
                </a:solidFill>
                <a:latin typeface="+mn-lt"/>
                <a:ea typeface="+mn-ea"/>
                <a:cs typeface="+mn-cs"/>
              </a:rPr>
              <a:t>, in contrast, </a:t>
            </a:r>
            <a:r>
              <a:rPr lang="en-US" sz="1200" i="1" kern="1200" dirty="0" err="1" smtClean="0">
                <a:solidFill>
                  <a:schemeClr val="tx1"/>
                </a:solidFill>
                <a:latin typeface="+mn-lt"/>
                <a:ea typeface="+mn-ea"/>
                <a:cs typeface="+mn-cs"/>
              </a:rPr>
              <a:t>aldosterone</a:t>
            </a:r>
            <a:r>
              <a:rPr lang="en-US" sz="1200" i="1" kern="1200" dirty="0" smtClean="0">
                <a:solidFill>
                  <a:schemeClr val="tx1"/>
                </a:solidFill>
                <a:latin typeface="+mn-lt"/>
                <a:ea typeface="+mn-ea"/>
                <a:cs typeface="+mn-cs"/>
              </a:rPr>
              <a:t> release occurs in response to activation of the </a:t>
            </a:r>
            <a:r>
              <a:rPr lang="en-US" sz="1200" i="1" kern="1200" dirty="0" err="1" smtClean="0">
                <a:solidFill>
                  <a:schemeClr val="tx1"/>
                </a:solidFill>
                <a:latin typeface="+mn-lt"/>
                <a:ea typeface="+mn-ea"/>
                <a:cs typeface="+mn-cs"/>
              </a:rPr>
              <a:t>renin-angiotensin</a:t>
            </a:r>
            <a:r>
              <a:rPr lang="en-US" sz="1200" i="1" kern="1200" dirty="0" smtClean="0">
                <a:solidFill>
                  <a:schemeClr val="tx1"/>
                </a:solidFill>
                <a:latin typeface="+mn-lt"/>
                <a:ea typeface="+mn-ea"/>
                <a:cs typeface="+mn-cs"/>
              </a:rPr>
              <a:t> system (</a:t>
            </a:r>
            <a:r>
              <a:rPr lang="en-US" sz="1200" i="1" u="sng" kern="1200" dirty="0" smtClean="0">
                <a:solidFill>
                  <a:schemeClr val="tx1"/>
                </a:solidFill>
                <a:latin typeface="+mn-lt"/>
                <a:ea typeface="+mn-ea"/>
                <a:cs typeface="+mn-cs"/>
                <a:hlinkClick r:id="rId3"/>
              </a:rPr>
              <a:t>Chapter 4). It is characterized by increased levels of plasma renin and is encountered in conditions such as the following:Decreased renal perfusion (arteriolar nephrosclerosis, renal artery stenosis)Arterial hypovolemia and edema (congestive heart failure, cirrhosis, nephrotic syndrome)Pregnancy (due to estrogen-induced increases in plasma renin substrate).</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Morphology. </a:t>
            </a:r>
            <a:r>
              <a:rPr lang="en-US" sz="1200" b="1" kern="1200" dirty="0" err="1" smtClean="0">
                <a:solidFill>
                  <a:schemeClr val="tx1"/>
                </a:solidFill>
                <a:latin typeface="+mn-lt"/>
                <a:ea typeface="+mn-ea"/>
                <a:cs typeface="+mn-cs"/>
              </a:rPr>
              <a:t>Aldosterone</a:t>
            </a:r>
            <a:r>
              <a:rPr lang="en-US" sz="1200" b="1" kern="1200" dirty="0" smtClean="0">
                <a:solidFill>
                  <a:schemeClr val="tx1"/>
                </a:solidFill>
                <a:latin typeface="+mn-lt"/>
                <a:ea typeface="+mn-ea"/>
                <a:cs typeface="+mn-cs"/>
              </a:rPr>
              <a:t>-producing adenomas are almost always solitary, small (&lt;2 cm in diameter), well-circumscribed lesions, more often found on the left than on the right. They tend to occur in the thirties and forties, and in women more often than in men. These lesions are often buried within the gland and do not produce visible enlargement, a point to be remembered in interpreting </a:t>
            </a:r>
            <a:r>
              <a:rPr lang="en-US" sz="1200" b="1" kern="1200" dirty="0" err="1" smtClean="0">
                <a:solidFill>
                  <a:schemeClr val="tx1"/>
                </a:solidFill>
                <a:latin typeface="+mn-lt"/>
                <a:ea typeface="+mn-ea"/>
                <a:cs typeface="+mn-cs"/>
              </a:rPr>
              <a:t>sonographic</a:t>
            </a:r>
            <a:r>
              <a:rPr lang="en-US" sz="1200" b="1" kern="1200" dirty="0" smtClean="0">
                <a:solidFill>
                  <a:schemeClr val="tx1"/>
                </a:solidFill>
                <a:latin typeface="+mn-lt"/>
                <a:ea typeface="+mn-ea"/>
                <a:cs typeface="+mn-cs"/>
              </a:rPr>
              <a:t> or scanning images. They are bright yellow on cut section (</a:t>
            </a:r>
            <a:r>
              <a:rPr lang="en-US" sz="1200" b="1" u="sng" kern="1200" dirty="0" smtClean="0">
                <a:solidFill>
                  <a:schemeClr val="tx1"/>
                </a:solidFill>
                <a:latin typeface="+mn-lt"/>
                <a:ea typeface="+mn-ea"/>
                <a:cs typeface="+mn-cs"/>
                <a:hlinkClick r:id="rId3"/>
              </a:rPr>
              <a:t>Fig. 24-45) and, surprisingly, are composed of lipid-laden cortical cells that more closely resemble fasciculata cells than glomerulosa cells (the normal source of aldosterone). In general, the cells tend to be uniform in size and shape and resemble mature cortical cells; occasionally, there is some nuclear and cellular pleomorphism but no evidence of anaplasia (Fig. 24-46). A characteristic feature of aldesterone-producing adenomas is the presence of eosinophilic, laminated cytoplasmic inclusions, known as spironolactone bodies, found after treatment with the antihypertensive drug spironolactone. In contrast to cortical adenomas associated with Cushing syndrome, those associated with hyperaldosteronism do not usually suppress ACTH secretion. Therefore, the adjacent adrenal cortex and that of the contralateral gland are not atrophic.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Hormones released by the anterior pituitary. The </a:t>
            </a:r>
            <a:r>
              <a:rPr lang="en-US" sz="1200" kern="1200" dirty="0" err="1" smtClean="0">
                <a:solidFill>
                  <a:schemeClr val="tx1"/>
                </a:solidFill>
                <a:latin typeface="+mn-lt"/>
                <a:ea typeface="+mn-ea"/>
                <a:cs typeface="+mn-cs"/>
              </a:rPr>
              <a:t>adenohypophysis</a:t>
            </a:r>
            <a:r>
              <a:rPr lang="en-US" sz="1200" kern="1200" dirty="0" smtClean="0">
                <a:solidFill>
                  <a:schemeClr val="tx1"/>
                </a:solidFill>
                <a:latin typeface="+mn-lt"/>
                <a:ea typeface="+mn-ea"/>
                <a:cs typeface="+mn-cs"/>
              </a:rPr>
              <a:t> (anterior pituitary) releases five hormones that are in turn under the control of various stimulatory and inhibitory hypothalamic releasing factors. TSH, thyroid-stimulating hormone (</a:t>
            </a:r>
            <a:r>
              <a:rPr lang="en-US" sz="1200" kern="1200" dirty="0" err="1" smtClean="0">
                <a:solidFill>
                  <a:schemeClr val="tx1"/>
                </a:solidFill>
                <a:latin typeface="+mn-lt"/>
                <a:ea typeface="+mn-ea"/>
                <a:cs typeface="+mn-cs"/>
              </a:rPr>
              <a:t>thyrotropin</a:t>
            </a:r>
            <a:r>
              <a:rPr lang="en-US" sz="1200" kern="1200" dirty="0" smtClean="0">
                <a:solidFill>
                  <a:schemeClr val="tx1"/>
                </a:solidFill>
                <a:latin typeface="+mn-lt"/>
                <a:ea typeface="+mn-ea"/>
                <a:cs typeface="+mn-cs"/>
              </a:rPr>
              <a:t>); PRL, </a:t>
            </a:r>
            <a:r>
              <a:rPr lang="en-US" sz="1200" kern="1200" dirty="0" err="1" smtClean="0">
                <a:solidFill>
                  <a:schemeClr val="tx1"/>
                </a:solidFill>
                <a:latin typeface="+mn-lt"/>
                <a:ea typeface="+mn-ea"/>
                <a:cs typeface="+mn-cs"/>
              </a:rPr>
              <a:t>prolactin</a:t>
            </a:r>
            <a:r>
              <a:rPr lang="en-US" sz="1200" kern="1200" dirty="0" smtClean="0">
                <a:solidFill>
                  <a:schemeClr val="tx1"/>
                </a:solidFill>
                <a:latin typeface="+mn-lt"/>
                <a:ea typeface="+mn-ea"/>
                <a:cs typeface="+mn-cs"/>
              </a:rPr>
              <a:t>; ACTH, </a:t>
            </a:r>
            <a:r>
              <a:rPr lang="en-US" sz="1200" kern="1200" dirty="0" err="1" smtClean="0">
                <a:solidFill>
                  <a:schemeClr val="tx1"/>
                </a:solidFill>
                <a:latin typeface="+mn-lt"/>
                <a:ea typeface="+mn-ea"/>
                <a:cs typeface="+mn-cs"/>
              </a:rPr>
              <a:t>adrenocorticotrophic</a:t>
            </a:r>
            <a:r>
              <a:rPr lang="en-US" sz="1200" kern="1200" dirty="0" smtClean="0">
                <a:solidFill>
                  <a:schemeClr val="tx1"/>
                </a:solidFill>
                <a:latin typeface="+mn-lt"/>
                <a:ea typeface="+mn-ea"/>
                <a:cs typeface="+mn-cs"/>
              </a:rPr>
              <a:t> hormone (</a:t>
            </a:r>
            <a:r>
              <a:rPr lang="en-US" sz="1200" kern="1200" dirty="0" err="1" smtClean="0">
                <a:solidFill>
                  <a:schemeClr val="tx1"/>
                </a:solidFill>
                <a:latin typeface="+mn-lt"/>
                <a:ea typeface="+mn-ea"/>
                <a:cs typeface="+mn-cs"/>
              </a:rPr>
              <a:t>corticotropin</a:t>
            </a:r>
            <a:r>
              <a:rPr lang="en-US" sz="1200" kern="1200" dirty="0" smtClean="0">
                <a:solidFill>
                  <a:schemeClr val="tx1"/>
                </a:solidFill>
                <a:latin typeface="+mn-lt"/>
                <a:ea typeface="+mn-ea"/>
                <a:cs typeface="+mn-cs"/>
              </a:rPr>
              <a:t>); GH, growth hormone (</a:t>
            </a:r>
            <a:r>
              <a:rPr lang="en-US" sz="1200" kern="1200" dirty="0" err="1" smtClean="0">
                <a:solidFill>
                  <a:schemeClr val="tx1"/>
                </a:solidFill>
                <a:latin typeface="+mn-lt"/>
                <a:ea typeface="+mn-ea"/>
                <a:cs typeface="+mn-cs"/>
              </a:rPr>
              <a:t>somatotropin</a:t>
            </a:r>
            <a:r>
              <a:rPr lang="en-US" sz="1200" kern="1200" dirty="0" smtClean="0">
                <a:solidFill>
                  <a:schemeClr val="tx1"/>
                </a:solidFill>
                <a:latin typeface="+mn-lt"/>
                <a:ea typeface="+mn-ea"/>
                <a:cs typeface="+mn-cs"/>
              </a:rPr>
              <a:t>); FSH, follicle-stimulating hormone; LH, luteinizing hormone. The stimulatory releasing factors are TRH (</a:t>
            </a:r>
            <a:r>
              <a:rPr lang="en-US" sz="1200" kern="1200" dirty="0" err="1" smtClean="0">
                <a:solidFill>
                  <a:schemeClr val="tx1"/>
                </a:solidFill>
                <a:latin typeface="+mn-lt"/>
                <a:ea typeface="+mn-ea"/>
                <a:cs typeface="+mn-cs"/>
              </a:rPr>
              <a:t>thyrotropin</a:t>
            </a:r>
            <a:r>
              <a:rPr lang="en-US" sz="1200" kern="1200" dirty="0" smtClean="0">
                <a:solidFill>
                  <a:schemeClr val="tx1"/>
                </a:solidFill>
                <a:latin typeface="+mn-lt"/>
                <a:ea typeface="+mn-ea"/>
                <a:cs typeface="+mn-cs"/>
              </a:rPr>
              <a:t>-releasing factor), CRH (</a:t>
            </a:r>
            <a:r>
              <a:rPr lang="en-US" sz="1200" kern="1200" dirty="0" err="1" smtClean="0">
                <a:solidFill>
                  <a:schemeClr val="tx1"/>
                </a:solidFill>
                <a:latin typeface="+mn-lt"/>
                <a:ea typeface="+mn-ea"/>
                <a:cs typeface="+mn-cs"/>
              </a:rPr>
              <a:t>corticotropin</a:t>
            </a:r>
            <a:r>
              <a:rPr lang="en-US" sz="1200" kern="1200" dirty="0" smtClean="0">
                <a:solidFill>
                  <a:schemeClr val="tx1"/>
                </a:solidFill>
                <a:latin typeface="+mn-lt"/>
                <a:ea typeface="+mn-ea"/>
                <a:cs typeface="+mn-cs"/>
              </a:rPr>
              <a:t>-releasing factor), GHRH (growth hormone-releasing factor), </a:t>
            </a:r>
            <a:r>
              <a:rPr lang="en-US" sz="1200" kern="1200" dirty="0" err="1" smtClean="0">
                <a:solidFill>
                  <a:schemeClr val="tx1"/>
                </a:solidFill>
                <a:latin typeface="+mn-lt"/>
                <a:ea typeface="+mn-ea"/>
                <a:cs typeface="+mn-cs"/>
              </a:rPr>
              <a:t>GnRH</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gonadotropin</a:t>
            </a:r>
            <a:r>
              <a:rPr lang="en-US" sz="1200" kern="1200" dirty="0" smtClean="0">
                <a:solidFill>
                  <a:schemeClr val="tx1"/>
                </a:solidFill>
                <a:latin typeface="+mn-lt"/>
                <a:ea typeface="+mn-ea"/>
                <a:cs typeface="+mn-cs"/>
              </a:rPr>
              <a:t>-releasing factor). The inhibitory hypothalamic influences are comprised of PIF (</a:t>
            </a:r>
            <a:r>
              <a:rPr lang="en-US" sz="1200" kern="1200" dirty="0" err="1" smtClean="0">
                <a:solidFill>
                  <a:schemeClr val="tx1"/>
                </a:solidFill>
                <a:latin typeface="+mn-lt"/>
                <a:ea typeface="+mn-ea"/>
                <a:cs typeface="+mn-cs"/>
              </a:rPr>
              <a:t>prolactin</a:t>
            </a:r>
            <a:r>
              <a:rPr lang="en-US" sz="1200" kern="1200" dirty="0" smtClean="0">
                <a:solidFill>
                  <a:schemeClr val="tx1"/>
                </a:solidFill>
                <a:latin typeface="+mn-lt"/>
                <a:ea typeface="+mn-ea"/>
                <a:cs typeface="+mn-cs"/>
              </a:rPr>
              <a:t> inhibitory factor or dopamine) and growth hormone inhibitory factor (GIH or </a:t>
            </a:r>
            <a:r>
              <a:rPr lang="en-US" sz="1200" kern="1200" dirty="0" err="1" smtClean="0">
                <a:solidFill>
                  <a:schemeClr val="tx1"/>
                </a:solidFill>
                <a:latin typeface="+mn-lt"/>
                <a:ea typeface="+mn-ea"/>
                <a:cs typeface="+mn-cs"/>
              </a:rPr>
              <a:t>somatostatin</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Vacuolated cytoplasm,</a:t>
            </a:r>
            <a:r>
              <a:rPr lang="en-US" baseline="0" dirty="0" smtClean="0"/>
              <a:t> adenoma</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err="1" smtClean="0">
                <a:solidFill>
                  <a:schemeClr val="tx1"/>
                </a:solidFill>
                <a:latin typeface="+mn-lt"/>
                <a:ea typeface="+mn-ea"/>
                <a:cs typeface="+mn-cs"/>
              </a:rPr>
              <a:t>rimary</a:t>
            </a:r>
            <a:r>
              <a:rPr lang="en-US" sz="1200" i="1" kern="1200" dirty="0" smtClean="0">
                <a:solidFill>
                  <a:schemeClr val="tx1"/>
                </a:solidFill>
                <a:latin typeface="+mn-lt"/>
                <a:ea typeface="+mn-ea"/>
                <a:cs typeface="+mn-cs"/>
              </a:rPr>
              <a:t> Chronic </a:t>
            </a:r>
            <a:r>
              <a:rPr lang="en-US" sz="1200" i="1" kern="1200" dirty="0" err="1" smtClean="0">
                <a:solidFill>
                  <a:schemeClr val="tx1"/>
                </a:solidFill>
                <a:latin typeface="+mn-lt"/>
                <a:ea typeface="+mn-ea"/>
                <a:cs typeface="+mn-cs"/>
              </a:rPr>
              <a:t>Adrenocortical</a:t>
            </a:r>
            <a:r>
              <a:rPr lang="en-US" sz="1200" i="1" kern="1200" dirty="0" smtClean="0">
                <a:solidFill>
                  <a:schemeClr val="tx1"/>
                </a:solidFill>
                <a:latin typeface="+mn-lt"/>
                <a:ea typeface="+mn-ea"/>
                <a:cs typeface="+mn-cs"/>
              </a:rPr>
              <a:t> Insufficiency (Addison Disease)	</a:t>
            </a:r>
          </a:p>
          <a:p>
            <a:r>
              <a:rPr lang="en-US" sz="1200" kern="1200" dirty="0" smtClean="0">
                <a:solidFill>
                  <a:schemeClr val="tx1"/>
                </a:solidFill>
                <a:latin typeface="+mn-lt"/>
                <a:ea typeface="+mn-ea"/>
                <a:cs typeface="+mn-cs"/>
              </a:rPr>
              <a:t>In a paper published in 1855, Thomas Addison described a group of patients suffering from a constellation of symptoms, including "general languor and debility, remarkable feebleness of the heart's action, and a peculiar change in the color of the skin" associated with disease of the "suprarenal capsules" or, in more current terminology, the adrenal glands. Addison disease, or chronic </a:t>
            </a:r>
            <a:r>
              <a:rPr lang="en-US" sz="1200" kern="1200" dirty="0" err="1" smtClean="0">
                <a:solidFill>
                  <a:schemeClr val="tx1"/>
                </a:solidFill>
                <a:latin typeface="+mn-lt"/>
                <a:ea typeface="+mn-ea"/>
                <a:cs typeface="+mn-cs"/>
              </a:rPr>
              <a:t>adrenocortical</a:t>
            </a:r>
            <a:r>
              <a:rPr lang="en-US" sz="1200" kern="1200" dirty="0" smtClean="0">
                <a:solidFill>
                  <a:schemeClr val="tx1"/>
                </a:solidFill>
                <a:latin typeface="+mn-lt"/>
                <a:ea typeface="+mn-ea"/>
                <a:cs typeface="+mn-cs"/>
              </a:rPr>
              <a:t> insufficiency, is an uncommon disorder resulting from progressive destruction of the adrenal cortex. In general, clinical manifestations of </a:t>
            </a:r>
            <a:r>
              <a:rPr lang="en-US" sz="1200" kern="1200" dirty="0" err="1" smtClean="0">
                <a:solidFill>
                  <a:schemeClr val="tx1"/>
                </a:solidFill>
                <a:latin typeface="+mn-lt"/>
                <a:ea typeface="+mn-ea"/>
                <a:cs typeface="+mn-cs"/>
              </a:rPr>
              <a:t>adrenocortical</a:t>
            </a:r>
            <a:r>
              <a:rPr lang="en-US" sz="1200" kern="1200" dirty="0" smtClean="0">
                <a:solidFill>
                  <a:schemeClr val="tx1"/>
                </a:solidFill>
                <a:latin typeface="+mn-lt"/>
                <a:ea typeface="+mn-ea"/>
                <a:cs typeface="+mn-cs"/>
              </a:rPr>
              <a:t> insufficiency do not appear until at least 90% of the adrenal cortex has been compromised. The causes of chronic </a:t>
            </a:r>
            <a:r>
              <a:rPr lang="en-US" sz="1200" kern="1200" dirty="0" err="1" smtClean="0">
                <a:solidFill>
                  <a:schemeClr val="tx1"/>
                </a:solidFill>
                <a:latin typeface="+mn-lt"/>
                <a:ea typeface="+mn-ea"/>
                <a:cs typeface="+mn-cs"/>
              </a:rPr>
              <a:t>adrenocortical</a:t>
            </a:r>
            <a:r>
              <a:rPr lang="en-US" sz="1200" kern="1200" dirty="0" smtClean="0">
                <a:solidFill>
                  <a:schemeClr val="tx1"/>
                </a:solidFill>
                <a:latin typeface="+mn-lt"/>
                <a:ea typeface="+mn-ea"/>
                <a:cs typeface="+mn-cs"/>
              </a:rPr>
              <a:t> insufficiency are listed in </a:t>
            </a:r>
            <a:r>
              <a:rPr lang="en-US" sz="1200" u="sng" kern="1200" dirty="0" smtClean="0">
                <a:solidFill>
                  <a:schemeClr val="tx1"/>
                </a:solidFill>
                <a:latin typeface="+mn-lt"/>
                <a:ea typeface="+mn-ea"/>
                <a:cs typeface="+mn-cs"/>
                <a:hlinkClick r:id="rId3"/>
              </a:rPr>
              <a:t>Table 24-10. Although all races and both sexes may be affected, certain causes of Addison disease (such as autoimmune adrenalitis) are much more common in whites, particularly in women.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Waterhouse-</a:t>
            </a:r>
            <a:r>
              <a:rPr lang="en-US" sz="1200" kern="1200" dirty="0" err="1" smtClean="0">
                <a:solidFill>
                  <a:schemeClr val="tx1"/>
                </a:solidFill>
                <a:latin typeface="+mn-lt"/>
                <a:ea typeface="+mn-ea"/>
                <a:cs typeface="+mn-cs"/>
              </a:rPr>
              <a:t>Friderichsen</a:t>
            </a:r>
            <a:r>
              <a:rPr lang="en-US" sz="1200" kern="1200" dirty="0" smtClean="0">
                <a:solidFill>
                  <a:schemeClr val="tx1"/>
                </a:solidFill>
                <a:latin typeface="+mn-lt"/>
                <a:ea typeface="+mn-ea"/>
                <a:cs typeface="+mn-cs"/>
              </a:rPr>
              <a:t> syndrome. At autopsy, the adrenals were grossly hemorrhagic and shrunken; microscopically, little residual cortical architecture is discernible. Autoimmune </a:t>
            </a:r>
            <a:r>
              <a:rPr lang="en-US" sz="1200" kern="1200" dirty="0" err="1" smtClean="0">
                <a:solidFill>
                  <a:schemeClr val="tx1"/>
                </a:solidFill>
                <a:latin typeface="+mn-lt"/>
                <a:ea typeface="+mn-ea"/>
                <a:cs typeface="+mn-cs"/>
              </a:rPr>
              <a:t>adrenalitis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PHEOCHROMOCYTOMA	</a:t>
            </a:r>
          </a:p>
          <a:p>
            <a:r>
              <a:rPr lang="en-US" sz="1200" kern="1200" dirty="0" err="1" smtClean="0">
                <a:solidFill>
                  <a:schemeClr val="tx1"/>
                </a:solidFill>
                <a:latin typeface="+mn-lt"/>
                <a:ea typeface="+mn-ea"/>
                <a:cs typeface="+mn-cs"/>
              </a:rPr>
              <a:t>Pheochromocytomas</a:t>
            </a:r>
            <a:r>
              <a:rPr lang="en-US" sz="1200" kern="1200" dirty="0" smtClean="0">
                <a:solidFill>
                  <a:schemeClr val="tx1"/>
                </a:solidFill>
                <a:latin typeface="+mn-lt"/>
                <a:ea typeface="+mn-ea"/>
                <a:cs typeface="+mn-cs"/>
              </a:rPr>
              <a:t> are uncommon </a:t>
            </a:r>
            <a:r>
              <a:rPr lang="en-US" sz="1200" kern="1200" dirty="0" err="1" smtClean="0">
                <a:solidFill>
                  <a:schemeClr val="tx1"/>
                </a:solidFill>
                <a:latin typeface="+mn-lt"/>
                <a:ea typeface="+mn-ea"/>
                <a:cs typeface="+mn-cs"/>
              </a:rPr>
              <a:t>neoplasms</a:t>
            </a:r>
            <a:r>
              <a:rPr lang="en-US" sz="1200" kern="1200" dirty="0" smtClean="0">
                <a:solidFill>
                  <a:schemeClr val="tx1"/>
                </a:solidFill>
                <a:latin typeface="+mn-lt"/>
                <a:ea typeface="+mn-ea"/>
                <a:cs typeface="+mn-cs"/>
              </a:rPr>
              <a:t> composed of </a:t>
            </a:r>
            <a:r>
              <a:rPr lang="en-US" sz="1200" kern="1200" dirty="0" err="1" smtClean="0">
                <a:solidFill>
                  <a:schemeClr val="tx1"/>
                </a:solidFill>
                <a:latin typeface="+mn-lt"/>
                <a:ea typeface="+mn-ea"/>
                <a:cs typeface="+mn-cs"/>
              </a:rPr>
              <a:t>chromaffin</a:t>
            </a:r>
            <a:r>
              <a:rPr lang="en-US" sz="1200" kern="1200" dirty="0" smtClean="0">
                <a:solidFill>
                  <a:schemeClr val="tx1"/>
                </a:solidFill>
                <a:latin typeface="+mn-lt"/>
                <a:ea typeface="+mn-ea"/>
                <a:cs typeface="+mn-cs"/>
              </a:rPr>
              <a:t> cells, which synthesize and release </a:t>
            </a:r>
            <a:r>
              <a:rPr lang="en-US" sz="1200" kern="1200" dirty="0" err="1" smtClean="0">
                <a:solidFill>
                  <a:schemeClr val="tx1"/>
                </a:solidFill>
                <a:latin typeface="+mn-lt"/>
                <a:ea typeface="+mn-ea"/>
                <a:cs typeface="+mn-cs"/>
              </a:rPr>
              <a:t>catecholamines</a:t>
            </a:r>
            <a:r>
              <a:rPr lang="en-US" sz="1200" kern="1200" dirty="0" smtClean="0">
                <a:solidFill>
                  <a:schemeClr val="tx1"/>
                </a:solidFill>
                <a:latin typeface="+mn-lt"/>
                <a:ea typeface="+mn-ea"/>
                <a:cs typeface="+mn-cs"/>
              </a:rPr>
              <a:t> and in some instances peptide hormones. These tumors are important because they (similar to </a:t>
            </a:r>
            <a:r>
              <a:rPr lang="en-US" sz="1200" kern="1200" dirty="0" err="1" smtClean="0">
                <a:solidFill>
                  <a:schemeClr val="tx1"/>
                </a:solidFill>
                <a:latin typeface="+mn-lt"/>
                <a:ea typeface="+mn-ea"/>
                <a:cs typeface="+mn-cs"/>
              </a:rPr>
              <a:t>aldosterone</a:t>
            </a:r>
            <a:r>
              <a:rPr lang="en-US" sz="1200" kern="1200" dirty="0" smtClean="0">
                <a:solidFill>
                  <a:schemeClr val="tx1"/>
                </a:solidFill>
                <a:latin typeface="+mn-lt"/>
                <a:ea typeface="+mn-ea"/>
                <a:cs typeface="+mn-cs"/>
              </a:rPr>
              <a:t>-secreting adenomas) give rise to surgically correctable forms of hypertension. Although only about 0.1% to 0.3% of hypertensive patients have an underlying </a:t>
            </a:r>
            <a:r>
              <a:rPr lang="en-US" sz="1200" kern="1200" dirty="0" err="1" smtClean="0">
                <a:solidFill>
                  <a:schemeClr val="tx1"/>
                </a:solidFill>
                <a:latin typeface="+mn-lt"/>
                <a:ea typeface="+mn-ea"/>
                <a:cs typeface="+mn-cs"/>
              </a:rPr>
              <a:t>pheochromocytoma</a:t>
            </a:r>
            <a:r>
              <a:rPr lang="en-US" sz="1200" kern="1200" dirty="0" smtClean="0">
                <a:solidFill>
                  <a:schemeClr val="tx1"/>
                </a:solidFill>
                <a:latin typeface="+mn-lt"/>
                <a:ea typeface="+mn-ea"/>
                <a:cs typeface="+mn-cs"/>
              </a:rPr>
              <a:t>, the hypertension can be fatal when the </a:t>
            </a:r>
            <a:r>
              <a:rPr lang="en-US" sz="1200" kern="1200" dirty="0" err="1" smtClean="0">
                <a:solidFill>
                  <a:schemeClr val="tx1"/>
                </a:solidFill>
                <a:latin typeface="+mn-lt"/>
                <a:ea typeface="+mn-ea"/>
                <a:cs typeface="+mn-cs"/>
              </a:rPr>
              <a:t>pheochromocytoma</a:t>
            </a:r>
            <a:r>
              <a:rPr lang="en-US" sz="1200" kern="1200" dirty="0" smtClean="0">
                <a:solidFill>
                  <a:schemeClr val="tx1"/>
                </a:solidFill>
                <a:latin typeface="+mn-lt"/>
                <a:ea typeface="+mn-ea"/>
                <a:cs typeface="+mn-cs"/>
              </a:rPr>
              <a:t> goes unrecognized. Occasionally, one of these tumors produces other steroids or peptides and so may be associated with Cushing syndrome or some other </a:t>
            </a:r>
            <a:r>
              <a:rPr lang="en-US" sz="1200" kern="1200" dirty="0" err="1" smtClean="0">
                <a:solidFill>
                  <a:schemeClr val="tx1"/>
                </a:solidFill>
                <a:latin typeface="+mn-lt"/>
                <a:ea typeface="+mn-ea"/>
                <a:cs typeface="+mn-cs"/>
              </a:rPr>
              <a:t>endocrinopathy</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56</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Pheochromocytomas</a:t>
            </a:r>
            <a:r>
              <a:rPr lang="en-US" sz="1200" kern="1200" dirty="0" smtClean="0">
                <a:solidFill>
                  <a:schemeClr val="tx1"/>
                </a:solidFill>
                <a:latin typeface="+mn-lt"/>
                <a:ea typeface="+mn-ea"/>
                <a:cs typeface="+mn-cs"/>
              </a:rPr>
              <a:t> usually subscribe to a convenient </a:t>
            </a:r>
            <a:r>
              <a:rPr lang="en-US" sz="1200" i="1" kern="1200" dirty="0" smtClean="0">
                <a:solidFill>
                  <a:schemeClr val="tx1"/>
                </a:solidFill>
                <a:latin typeface="+mn-lt"/>
                <a:ea typeface="+mn-ea"/>
                <a:cs typeface="+mn-cs"/>
              </a:rPr>
              <a:t>"rule of 10s":10% of </a:t>
            </a:r>
            <a:r>
              <a:rPr lang="en-US" sz="1200" i="1" kern="1200" dirty="0" err="1" smtClean="0">
                <a:solidFill>
                  <a:schemeClr val="tx1"/>
                </a:solidFill>
                <a:latin typeface="+mn-lt"/>
                <a:ea typeface="+mn-ea"/>
                <a:cs typeface="+mn-cs"/>
              </a:rPr>
              <a:t>pheochromocytomas</a:t>
            </a:r>
            <a:r>
              <a:rPr lang="en-US" sz="1200" i="1" kern="1200" dirty="0" smtClean="0">
                <a:solidFill>
                  <a:schemeClr val="tx1"/>
                </a:solidFill>
                <a:latin typeface="+mn-lt"/>
                <a:ea typeface="+mn-ea"/>
                <a:cs typeface="+mn-cs"/>
              </a:rPr>
              <a:t> arise in association with one of several familial syndromes (</a:t>
            </a:r>
            <a:r>
              <a:rPr lang="en-US" sz="1200" i="1" u="sng" kern="1200" dirty="0" smtClean="0">
                <a:solidFill>
                  <a:schemeClr val="tx1"/>
                </a:solidFill>
                <a:latin typeface="+mn-lt"/>
                <a:ea typeface="+mn-ea"/>
                <a:cs typeface="+mn-cs"/>
                <a:hlinkClick r:id="rId3"/>
              </a:rPr>
              <a:t>Table 24-11). These include the MEN-2A and MEN-2B syndromes (described later), type I neurofibromatosis (</a:t>
            </a:r>
            <a:r>
              <a:rPr lang="en-US" sz="1200" i="1" u="sng" kern="1200" dirty="0" smtClean="0">
                <a:solidFill>
                  <a:schemeClr val="tx1"/>
                </a:solidFill>
                <a:latin typeface="+mn-lt"/>
                <a:ea typeface="+mn-ea"/>
                <a:cs typeface="+mn-cs"/>
                <a:hlinkClick r:id="rId4"/>
              </a:rPr>
              <a:t>Chapter 5), von Hippel-Lindau syndrome (</a:t>
            </a:r>
            <a:r>
              <a:rPr lang="en-US" sz="1200" i="1" u="sng" kern="1200" dirty="0" smtClean="0">
                <a:solidFill>
                  <a:schemeClr val="tx1"/>
                </a:solidFill>
                <a:latin typeface="+mn-lt"/>
                <a:ea typeface="+mn-ea"/>
                <a:cs typeface="+mn-cs"/>
                <a:hlinkClick r:id="rId5"/>
              </a:rPr>
              <a:t>Chapter 28), and Sturge-Weber syndrome (</a:t>
            </a:r>
            <a:r>
              <a:rPr lang="en-US" sz="1200" i="1" u="sng" kern="1200" dirty="0" smtClean="0">
                <a:solidFill>
                  <a:schemeClr val="tx1"/>
                </a:solidFill>
                <a:latin typeface="+mn-lt"/>
                <a:ea typeface="+mn-ea"/>
                <a:cs typeface="+mn-cs"/>
                <a:hlinkClick r:id="rId6"/>
              </a:rPr>
              <a:t>Chapter 16).10% of pheochromocytomas are extra-adrenal, occurring in sites such as the organ of Zuckerkandl and the carotid body, where these chromaffin-negative tumors are usually called paragangliomas to distinguish them from pheochromocytomas.10% of nonfamilial adrenal pheochromocytomas are bilateral; this figure may rise to 70% in cases that are associated with familial syndromes.10% of adrenal pheochromocytomas are biologically malignant, although the associated hypertension represents a serious and potentially lethal complication of even "benign" tumors. Frank malignancy is somewhat more common (20% to 40%) in tumors arising in extra-adrenal sites.10% of adrenal pheochromocytomas arise in childhood, usually the familial subtypes, and with a strong male preponderance. The nonfamilial pheochromocytomas most often occur in adults between 40 and 60 years of age, with a slight female preponderanc</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57</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err="1" smtClean="0">
                <a:solidFill>
                  <a:schemeClr val="tx1"/>
                </a:solidFill>
                <a:latin typeface="+mn-lt"/>
                <a:ea typeface="+mn-ea"/>
                <a:cs typeface="+mn-cs"/>
              </a:rPr>
              <a:t>Pheochromocytomas</a:t>
            </a:r>
            <a:r>
              <a:rPr lang="en-US" sz="1200" kern="1200" dirty="0" smtClean="0">
                <a:solidFill>
                  <a:schemeClr val="tx1"/>
                </a:solidFill>
                <a:latin typeface="+mn-lt"/>
                <a:ea typeface="+mn-ea"/>
                <a:cs typeface="+mn-cs"/>
              </a:rPr>
              <a:t> range from small, circumscribed lesions confined to the adrenal (</a:t>
            </a:r>
            <a:r>
              <a:rPr lang="en-US" sz="1200" u="sng" kern="1200" dirty="0" smtClean="0">
                <a:solidFill>
                  <a:schemeClr val="tx1"/>
                </a:solidFill>
                <a:latin typeface="+mn-lt"/>
                <a:ea typeface="+mn-ea"/>
                <a:cs typeface="+mn-cs"/>
                <a:hlinkClick r:id="rId3"/>
              </a:rPr>
              <a:t>Fig. 24-55) to large hemorrhagic masses weighing kilograms. The average weight of a pheochromocytoma is 100 gm, but variations from just over 1 gm to almost 4000 gm have been reported. The larger tumors are well demarcated by either connective tissue or compressed cortical or medullary tissue. Richly vascularized fibrous trabeculae pass into the tumor and produce a lobular pattern. In many tumors, remnants of the adrenal gland can be seen, stretched over the surface or attached at one pole. On section, the cut surfaces of smaller pheochromocytomas are yellow-tan. Larger lesions tend to be hemorrhagic, necrotic, and cystic and typically efface the adrenal gland. Incubation of fresh tissue with a potassium dichromate solution turns the tumor a dark brown color owing to oxidation of stored catecholamines, thus the term </a:t>
            </a:r>
            <a:r>
              <a:rPr lang="en-US" sz="1200" i="1" u="sng" kern="1200" dirty="0" smtClean="0">
                <a:solidFill>
                  <a:schemeClr val="tx1"/>
                </a:solidFill>
                <a:latin typeface="+mn-lt"/>
                <a:ea typeface="+mn-ea"/>
                <a:cs typeface="+mn-cs"/>
                <a:hlinkClick r:id="rId3"/>
              </a:rPr>
              <a:t>chromaffin.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histologic</a:t>
            </a:r>
            <a:r>
              <a:rPr lang="en-US" sz="1200" kern="1200" dirty="0" smtClean="0">
                <a:solidFill>
                  <a:schemeClr val="tx1"/>
                </a:solidFill>
                <a:latin typeface="+mn-lt"/>
                <a:ea typeface="+mn-ea"/>
                <a:cs typeface="+mn-cs"/>
              </a:rPr>
              <a:t> pattern in </a:t>
            </a:r>
            <a:r>
              <a:rPr lang="en-US" sz="1200" kern="1200" dirty="0" err="1" smtClean="0">
                <a:solidFill>
                  <a:schemeClr val="tx1"/>
                </a:solidFill>
                <a:latin typeface="+mn-lt"/>
                <a:ea typeface="+mn-ea"/>
                <a:cs typeface="+mn-cs"/>
              </a:rPr>
              <a:t>pheochromocytoma</a:t>
            </a:r>
            <a:r>
              <a:rPr lang="en-US" sz="1200" kern="1200" dirty="0" smtClean="0">
                <a:solidFill>
                  <a:schemeClr val="tx1"/>
                </a:solidFill>
                <a:latin typeface="+mn-lt"/>
                <a:ea typeface="+mn-ea"/>
                <a:cs typeface="+mn-cs"/>
              </a:rPr>
              <a:t> is quite variable. The tumors are composed of polygonal to spindle-shaped </a:t>
            </a:r>
            <a:r>
              <a:rPr lang="en-US" sz="1200" kern="1200" dirty="0" err="1" smtClean="0">
                <a:solidFill>
                  <a:schemeClr val="tx1"/>
                </a:solidFill>
                <a:latin typeface="+mn-lt"/>
                <a:ea typeface="+mn-ea"/>
                <a:cs typeface="+mn-cs"/>
              </a:rPr>
              <a:t>chromaffin</a:t>
            </a:r>
            <a:r>
              <a:rPr lang="en-US" sz="1200" kern="1200" dirty="0" smtClean="0">
                <a:solidFill>
                  <a:schemeClr val="tx1"/>
                </a:solidFill>
                <a:latin typeface="+mn-lt"/>
                <a:ea typeface="+mn-ea"/>
                <a:cs typeface="+mn-cs"/>
              </a:rPr>
              <a:t> cells or chief cells, clustered with the </a:t>
            </a:r>
            <a:r>
              <a:rPr lang="en-US" sz="1200" kern="1200" dirty="0" err="1" smtClean="0">
                <a:solidFill>
                  <a:schemeClr val="tx1"/>
                </a:solidFill>
                <a:latin typeface="+mn-lt"/>
                <a:ea typeface="+mn-ea"/>
                <a:cs typeface="+mn-cs"/>
              </a:rPr>
              <a:t>sustentacular</a:t>
            </a:r>
            <a:r>
              <a:rPr lang="en-US" sz="1200" kern="1200" dirty="0" smtClean="0">
                <a:solidFill>
                  <a:schemeClr val="tx1"/>
                </a:solidFill>
                <a:latin typeface="+mn-lt"/>
                <a:ea typeface="+mn-ea"/>
                <a:cs typeface="+mn-cs"/>
              </a:rPr>
              <a:t> cells into small nests or alveoli (</a:t>
            </a:r>
            <a:r>
              <a:rPr lang="en-US" sz="1200" b="1" kern="1200" dirty="0" err="1" smtClean="0">
                <a:solidFill>
                  <a:schemeClr val="tx1"/>
                </a:solidFill>
                <a:latin typeface="+mn-lt"/>
                <a:ea typeface="+mn-ea"/>
                <a:cs typeface="+mn-cs"/>
              </a:rPr>
              <a:t>zellballen</a:t>
            </a:r>
            <a:r>
              <a:rPr lang="en-US" sz="1200" b="1" kern="1200" dirty="0" smtClean="0">
                <a:solidFill>
                  <a:schemeClr val="tx1"/>
                </a:solidFill>
                <a:latin typeface="+mn-lt"/>
                <a:ea typeface="+mn-ea"/>
                <a:cs typeface="+mn-cs"/>
              </a:rPr>
              <a:t>) by a rich vascular network (</a:t>
            </a:r>
            <a:r>
              <a:rPr lang="en-US" sz="1200" b="1" u="sng" kern="1200" dirty="0" smtClean="0">
                <a:solidFill>
                  <a:schemeClr val="tx1"/>
                </a:solidFill>
                <a:latin typeface="+mn-lt"/>
                <a:ea typeface="+mn-ea"/>
                <a:cs typeface="+mn-cs"/>
                <a:hlinkClick r:id="rId3"/>
              </a:rPr>
              <a:t>Fig. 24-56). Uncommonly, the dominant cell type is a spindle or small cell; various patterns can be found in any one tumor. The cytoplasm has a finely granular appearance, best demonstrated with silver stains, owing to the appearance of granules containing catecholamines. The nuclei are usually round to ovoid, with a stippled "salt and pepper" chromatin that is characteristic of most neuroendocrine tumors. Electron microscopy reveals variable numbers of membrane-bound, electron-dense granules, representing catecholamines and sometimes other peptides (Fig. 24-57). Immunoreactivity for neuroendocrine markers (chromogranin and synaptophysin) is present in the chief cells, while the peripheral sustentacular cells label with S-100, a calcium-binding protein expressed by a variety of mesenchymal cell types.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criteria for determining malignancy in </a:t>
            </a:r>
            <a:r>
              <a:rPr lang="en-US" sz="1200" kern="1200" dirty="0" err="1" smtClean="0">
                <a:solidFill>
                  <a:schemeClr val="tx1"/>
                </a:solidFill>
                <a:latin typeface="+mn-lt"/>
                <a:ea typeface="+mn-ea"/>
                <a:cs typeface="+mn-cs"/>
              </a:rPr>
              <a:t>pheochromocytomas</a:t>
            </a:r>
            <a:r>
              <a:rPr lang="en-US" sz="1200" kern="1200" dirty="0" smtClean="0">
                <a:solidFill>
                  <a:schemeClr val="tx1"/>
                </a:solidFill>
                <a:latin typeface="+mn-lt"/>
                <a:ea typeface="+mn-ea"/>
                <a:cs typeface="+mn-cs"/>
              </a:rPr>
              <a:t> can be a vexing issue. </a:t>
            </a:r>
            <a:r>
              <a:rPr lang="en-US" sz="1200" b="1" kern="1200" dirty="0" smtClean="0">
                <a:solidFill>
                  <a:schemeClr val="tx1"/>
                </a:solidFill>
                <a:latin typeface="+mn-lt"/>
                <a:ea typeface="+mn-ea"/>
                <a:cs typeface="+mn-cs"/>
              </a:rPr>
              <a:t>There is no single </a:t>
            </a:r>
            <a:r>
              <a:rPr lang="en-US" sz="1200" b="1" kern="1200" dirty="0" err="1" smtClean="0">
                <a:solidFill>
                  <a:schemeClr val="tx1"/>
                </a:solidFill>
                <a:latin typeface="+mn-lt"/>
                <a:ea typeface="+mn-ea"/>
                <a:cs typeface="+mn-cs"/>
              </a:rPr>
              <a:t>histologic</a:t>
            </a:r>
            <a:r>
              <a:rPr lang="en-US" sz="1200" b="1" kern="1200" dirty="0" smtClean="0">
                <a:solidFill>
                  <a:schemeClr val="tx1"/>
                </a:solidFill>
                <a:latin typeface="+mn-lt"/>
                <a:ea typeface="+mn-ea"/>
                <a:cs typeface="+mn-cs"/>
              </a:rPr>
              <a:t> feature that can reliably predict clinical behavior in </a:t>
            </a:r>
            <a:r>
              <a:rPr lang="en-US" sz="1200" b="1" kern="1200" dirty="0" err="1" smtClean="0">
                <a:solidFill>
                  <a:schemeClr val="tx1"/>
                </a:solidFill>
                <a:latin typeface="+mn-lt"/>
                <a:ea typeface="+mn-ea"/>
                <a:cs typeface="+mn-cs"/>
              </a:rPr>
              <a:t>pheochromocytomas</a:t>
            </a:r>
            <a:r>
              <a:rPr lang="en-US" sz="1200" b="1" kern="1200" dirty="0" smtClean="0">
                <a:solidFill>
                  <a:schemeClr val="tx1"/>
                </a:solidFill>
                <a:latin typeface="+mn-lt"/>
                <a:ea typeface="+mn-ea"/>
                <a:cs typeface="+mn-cs"/>
              </a:rPr>
              <a:t>. Tumors with "benign" </a:t>
            </a:r>
            <a:r>
              <a:rPr lang="en-US" sz="1200" b="1" kern="1200" dirty="0" err="1" smtClean="0">
                <a:solidFill>
                  <a:schemeClr val="tx1"/>
                </a:solidFill>
                <a:latin typeface="+mn-lt"/>
                <a:ea typeface="+mn-ea"/>
                <a:cs typeface="+mn-cs"/>
              </a:rPr>
              <a:t>histologic</a:t>
            </a:r>
            <a:r>
              <a:rPr lang="en-US" sz="1200" b="1" kern="1200" dirty="0" smtClean="0">
                <a:solidFill>
                  <a:schemeClr val="tx1"/>
                </a:solidFill>
                <a:latin typeface="+mn-lt"/>
                <a:ea typeface="+mn-ea"/>
                <a:cs typeface="+mn-cs"/>
              </a:rPr>
              <a:t> features may metastasize, while bizarrely </a:t>
            </a:r>
            <a:r>
              <a:rPr lang="en-US" sz="1200" b="1" kern="1200" dirty="0" err="1" smtClean="0">
                <a:solidFill>
                  <a:schemeClr val="tx1"/>
                </a:solidFill>
                <a:latin typeface="+mn-lt"/>
                <a:ea typeface="+mn-ea"/>
                <a:cs typeface="+mn-cs"/>
              </a:rPr>
              <a:t>pleomorphic</a:t>
            </a:r>
            <a:r>
              <a:rPr lang="en-US" sz="1200" b="1" kern="1200" dirty="0" smtClean="0">
                <a:solidFill>
                  <a:schemeClr val="tx1"/>
                </a:solidFill>
                <a:latin typeface="+mn-lt"/>
                <a:ea typeface="+mn-ea"/>
                <a:cs typeface="+mn-cs"/>
              </a:rPr>
              <a:t> tumors may remain confined to the adrenal gland. In fact, cellular and nuclear </a:t>
            </a:r>
            <a:r>
              <a:rPr lang="en-US" sz="1200" b="1" kern="1200" dirty="0" err="1" smtClean="0">
                <a:solidFill>
                  <a:schemeClr val="tx1"/>
                </a:solidFill>
                <a:latin typeface="+mn-lt"/>
                <a:ea typeface="+mn-ea"/>
                <a:cs typeface="+mn-cs"/>
              </a:rPr>
              <a:t>pleomorphism</a:t>
            </a:r>
            <a:r>
              <a:rPr lang="en-US" sz="1200" b="1" kern="1200" dirty="0" smtClean="0">
                <a:solidFill>
                  <a:schemeClr val="tx1"/>
                </a:solidFill>
                <a:latin typeface="+mn-lt"/>
                <a:ea typeface="+mn-ea"/>
                <a:cs typeface="+mn-cs"/>
              </a:rPr>
              <a:t>, including the presence of giant cells, and mitotic figures are often seen in benign </a:t>
            </a:r>
            <a:r>
              <a:rPr lang="en-US" sz="1200" b="1" kern="1200" dirty="0" err="1" smtClean="0">
                <a:solidFill>
                  <a:schemeClr val="tx1"/>
                </a:solidFill>
                <a:latin typeface="+mn-lt"/>
                <a:ea typeface="+mn-ea"/>
                <a:cs typeface="+mn-cs"/>
              </a:rPr>
              <a:t>pheochromocytomas</a:t>
            </a:r>
            <a:r>
              <a:rPr lang="en-US" sz="1200" b="1" kern="1200" dirty="0" smtClean="0">
                <a:solidFill>
                  <a:schemeClr val="tx1"/>
                </a:solidFill>
                <a:latin typeface="+mn-lt"/>
                <a:ea typeface="+mn-ea"/>
                <a:cs typeface="+mn-cs"/>
              </a:rPr>
              <a:t>, while cellular monotony is paradoxically associated with an aggressive behavior (see below). Even capsular and vascular invasion may be encountered in benign lesions. Therefore, the definitive diagnosis of malignancy in </a:t>
            </a:r>
            <a:r>
              <a:rPr lang="en-US" sz="1200" b="1" kern="1200" dirty="0" err="1" smtClean="0">
                <a:solidFill>
                  <a:schemeClr val="tx1"/>
                </a:solidFill>
                <a:latin typeface="+mn-lt"/>
                <a:ea typeface="+mn-ea"/>
                <a:cs typeface="+mn-cs"/>
              </a:rPr>
              <a:t>pheochromocytomas</a:t>
            </a:r>
            <a:r>
              <a:rPr lang="en-US" sz="1200" b="1" kern="1200" dirty="0" smtClean="0">
                <a:solidFill>
                  <a:schemeClr val="tx1"/>
                </a:solidFill>
                <a:latin typeface="+mn-lt"/>
                <a:ea typeface="+mn-ea"/>
                <a:cs typeface="+mn-cs"/>
              </a:rPr>
              <a:t> is based exclusively on the presence of metastases. These may involve regional lymph nodes as well as more distant sites, including liver, lung, and bone. Several </a:t>
            </a:r>
            <a:r>
              <a:rPr lang="en-US" sz="1200" b="1" kern="1200" dirty="0" err="1" smtClean="0">
                <a:solidFill>
                  <a:schemeClr val="tx1"/>
                </a:solidFill>
                <a:latin typeface="+mn-lt"/>
                <a:ea typeface="+mn-ea"/>
                <a:cs typeface="+mn-cs"/>
              </a:rPr>
              <a:t>histologic</a:t>
            </a:r>
            <a:r>
              <a:rPr lang="en-US" sz="1200" b="1" kern="1200" dirty="0" smtClean="0">
                <a:solidFill>
                  <a:schemeClr val="tx1"/>
                </a:solidFill>
                <a:latin typeface="+mn-lt"/>
                <a:ea typeface="+mn-ea"/>
                <a:cs typeface="+mn-cs"/>
              </a:rPr>
              <a:t> features, such as numbers of mitoses, confluent tumor necrosis, and spindle cell morphology, have been associated with an aggressive behavior and increased risk of metastasis, but in and of itself, no single criterion is entirely reliable.</a:t>
            </a:r>
            <a:r>
              <a:rPr lang="en-US" sz="1200" b="1" kern="1200" baseline="30000" dirty="0" smtClean="0">
                <a:solidFill>
                  <a:schemeClr val="tx1"/>
                </a:solidFill>
                <a:latin typeface="+mn-lt"/>
                <a:ea typeface="+mn-ea"/>
                <a:cs typeface="+mn-cs"/>
                <a:hlinkClick r:id="rId3"/>
              </a:rPr>
              <a:t>128</a:t>
            </a:r>
            <a:r>
              <a:rPr lang="en-US" sz="1200" kern="1200" dirty="0" smtClean="0">
                <a:solidFill>
                  <a:schemeClr val="tx1"/>
                </a:solidFill>
                <a:latin typeface="+mn-lt"/>
                <a:ea typeface="+mn-ea"/>
                <a:cs typeface="+mn-cs"/>
              </a:rPr>
              <a:t>Pheochromocytoma. The tumor is enclosed within an attenuated cortex and demonstrates areas of hemorrhage. The comma-shaped residual adrenal is seen below</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Diabetes mellitus (DM) is not a single disease entity, but rather a </a:t>
            </a:r>
            <a:r>
              <a:rPr lang="en-US" sz="1200" i="1" kern="1200" dirty="0" smtClean="0">
                <a:solidFill>
                  <a:schemeClr val="tx1"/>
                </a:solidFill>
                <a:latin typeface="+mn-lt"/>
                <a:ea typeface="+mn-ea"/>
                <a:cs typeface="+mn-cs"/>
              </a:rPr>
              <a:t>group of metabolic disorders sharing the common underlying feature of hyperglycemia. Hyperglycemia in diabetes results from defects in insulin secretion, insulin action, or, most commonly, both. The chronic hyperglycemia and attendant metabolic </a:t>
            </a:r>
            <a:r>
              <a:rPr lang="en-US" sz="1200" i="1" kern="1200" dirty="0" err="1" smtClean="0">
                <a:solidFill>
                  <a:schemeClr val="tx1"/>
                </a:solidFill>
                <a:latin typeface="+mn-lt"/>
                <a:ea typeface="+mn-ea"/>
                <a:cs typeface="+mn-cs"/>
              </a:rPr>
              <a:t>dysregulation</a:t>
            </a:r>
            <a:r>
              <a:rPr lang="en-US" sz="1200" i="1" kern="1200" dirty="0" smtClean="0">
                <a:solidFill>
                  <a:schemeClr val="tx1"/>
                </a:solidFill>
                <a:latin typeface="+mn-lt"/>
                <a:ea typeface="+mn-ea"/>
                <a:cs typeface="+mn-cs"/>
              </a:rPr>
              <a:t> may be associated with secondary damage in multiple organ systems, especially the kidneys, eyes, nerves, and blood vessels. Diabetes affects an estimated 16 million people in the United States, as many as half of whom are undiagnosed. Each year, an additional 800,000 individuals develop diabetes in this country, and 54,000 die from diabetes-related causes. Diabetes is a leading cause of end-stage renal disease, adult-onset blindness, and </a:t>
            </a:r>
            <a:r>
              <a:rPr lang="en-US" sz="1200" i="1" kern="1200" dirty="0" err="1" smtClean="0">
                <a:solidFill>
                  <a:schemeClr val="tx1"/>
                </a:solidFill>
                <a:latin typeface="+mn-lt"/>
                <a:ea typeface="+mn-ea"/>
                <a:cs typeface="+mn-cs"/>
              </a:rPr>
              <a:t>nontraumatic</a:t>
            </a:r>
            <a:r>
              <a:rPr lang="en-US" sz="1200" i="1" kern="1200" dirty="0" smtClean="0">
                <a:solidFill>
                  <a:schemeClr val="tx1"/>
                </a:solidFill>
                <a:latin typeface="+mn-lt"/>
                <a:ea typeface="+mn-ea"/>
                <a:cs typeface="+mn-cs"/>
              </a:rPr>
              <a:t> lower extremity amputations in the United States. For individuals born in the United States in 2000, the estimated lifetime risk of being diagnosed with diabetes mellitus is 1 in 3 for males and 2 in 5 for females.</a:t>
            </a:r>
            <a:r>
              <a:rPr lang="en-US" sz="1200" i="1" kern="1200" baseline="30000" dirty="0" smtClean="0">
                <a:solidFill>
                  <a:schemeClr val="tx1"/>
                </a:solidFill>
                <a:latin typeface="+mn-lt"/>
                <a:ea typeface="+mn-ea"/>
                <a:cs typeface="+mn-cs"/>
                <a:hlinkClick r:id="rId3"/>
              </a:rPr>
              <a:t>60 The risk is 2 to 5 times higher in the African-American, Hispanic, and Native American communities, compared to non-Hispanic whites. Worldwide, more than 140 million people suffer from diabetes, making this one of the most common noncommunicable diseases.</a:t>
            </a:r>
            <a:r>
              <a:rPr lang="en-US" sz="1200" i="1" kern="1200" baseline="30000" dirty="0" smtClean="0">
                <a:solidFill>
                  <a:schemeClr val="tx1"/>
                </a:solidFill>
                <a:latin typeface="+mn-lt"/>
                <a:ea typeface="+mn-ea"/>
                <a:cs typeface="+mn-cs"/>
                <a:hlinkClick r:id="rId4"/>
              </a:rPr>
              <a:t>61 The number of affected individuals with diabetes is expected to double by 2025. The countries with the largest number of diabetics are India, China, and the United States.	</a:t>
            </a:r>
          </a:p>
          <a:p>
            <a:r>
              <a:rPr lang="en-US" sz="1200" b="1" i="1" kern="1200" dirty="0" smtClean="0">
                <a:solidFill>
                  <a:schemeClr val="tx1"/>
                </a:solidFill>
                <a:latin typeface="+mn-lt"/>
                <a:ea typeface="+mn-ea"/>
                <a:cs typeface="+mn-cs"/>
              </a:rPr>
              <a:t>DIAGNOSIS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DIAGNOSIS	</a:t>
            </a:r>
          </a:p>
          <a:p>
            <a:r>
              <a:rPr lang="en-US" sz="1200" kern="1200" dirty="0" smtClean="0">
                <a:solidFill>
                  <a:schemeClr val="tx1"/>
                </a:solidFill>
                <a:latin typeface="+mn-lt"/>
                <a:ea typeface="+mn-ea"/>
                <a:cs typeface="+mn-cs"/>
              </a:rPr>
              <a:t>Blood </a:t>
            </a:r>
            <a:r>
              <a:rPr lang="en-US" sz="1200" u="sng" kern="1200" dirty="0" smtClean="0">
                <a:solidFill>
                  <a:schemeClr val="tx1"/>
                </a:solidFill>
                <a:latin typeface="+mn-lt"/>
                <a:ea typeface="+mn-ea"/>
                <a:cs typeface="+mn-cs"/>
                <a:hlinkClick r:id="rId3"/>
              </a:rPr>
              <a:t>glucose values are normally maintained in a very narrow range, usually 70 to 120 mg/dL. The diagnosis of diabetes is established by noting elevation of blood glucose by any one of three criteria:A random glucose &gt; 200 mg/dL, with classical signs and symptoms (discussed below)A fasting glucose &gt; 126 mg/dL on more than one occasionAn abnormal oral glucose tolerance test (OGTT), in which the glucose is &gt; 200 mg/dL 2 hours after a standard carbohydrate load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a:t>
            </a:r>
            <a:r>
              <a:rPr lang="en-US" i="1" dirty="0" smtClean="0"/>
              <a:t>anterior pituitary</a:t>
            </a:r>
            <a:r>
              <a:rPr lang="en-US" dirty="0" smtClean="0"/>
              <a:t>, or </a:t>
            </a:r>
            <a:r>
              <a:rPr lang="en-US" dirty="0" err="1" smtClean="0"/>
              <a:t>adenohypophysis</a:t>
            </a:r>
            <a:r>
              <a:rPr lang="en-US" dirty="0" smtClean="0"/>
              <a:t>, constitutes about 80% of the gland. It is derived </a:t>
            </a:r>
            <a:r>
              <a:rPr lang="en-US" dirty="0" err="1" smtClean="0"/>
              <a:t>embryologically</a:t>
            </a:r>
            <a:r>
              <a:rPr lang="en-US" dirty="0" smtClean="0"/>
              <a:t> from </a:t>
            </a:r>
            <a:r>
              <a:rPr lang="en-US" dirty="0" err="1" smtClean="0"/>
              <a:t>Rathke</a:t>
            </a:r>
            <a:r>
              <a:rPr lang="en-US" dirty="0" smtClean="0"/>
              <a:t> pouch, which is an extension of the developing oral cavity. It is eventually cut off from its origins by the growth of the sphenoid bone, which creates a saddle-like depression, the </a:t>
            </a:r>
            <a:r>
              <a:rPr lang="en-US" dirty="0" err="1" smtClean="0"/>
              <a:t>sellaturcica</a:t>
            </a:r>
            <a:r>
              <a:rPr lang="en-US" dirty="0" smtClean="0"/>
              <a:t>. The anterior pituitary has a portal vascular system that is the conduit for the transport of hypothalamic releasing hormones from the hypothalamus to the pituitary. Hypothalamic neurons have terminals in the median eminence where the hormones are released into the portal system, from where they traverse the pituitary stalk and enter the anterior pituitary gland. The production of most pituitary hormones is controlled predominantly by positive-acting releasing factors from the hypothalamus (</a:t>
            </a:r>
            <a:r>
              <a:rPr lang="en-US" dirty="0" smtClean="0">
                <a:hlinkClick r:id="" action="ppaction://hlinkfile" tooltip="View now"/>
              </a:rPr>
              <a:t>Fig. 24-1</a:t>
            </a:r>
            <a:r>
              <a:rPr lang="en-US" dirty="0" smtClean="0"/>
              <a:t>). </a:t>
            </a:r>
            <a:r>
              <a:rPr lang="en-US" dirty="0" err="1" smtClean="0"/>
              <a:t>Prolactin</a:t>
            </a:r>
            <a:r>
              <a:rPr lang="en-US" dirty="0" smtClean="0"/>
              <a:t> is the major exception, since its primary hypothalamic control is inhibitory, through the action of dopamine, while pituitary growth hormone receives both stimulatory and inhibitory influences via the hypothalamus. In routine </a:t>
            </a:r>
            <a:r>
              <a:rPr lang="en-US" dirty="0" err="1" smtClean="0"/>
              <a:t>histologic</a:t>
            </a:r>
            <a:r>
              <a:rPr lang="en-US" dirty="0" smtClean="0"/>
              <a:t> sections of the anterior pituitary, a colorful array of cells is present that contain </a:t>
            </a:r>
            <a:r>
              <a:rPr lang="en-US" dirty="0" err="1" smtClean="0"/>
              <a:t>eosinophilic</a:t>
            </a:r>
            <a:r>
              <a:rPr lang="en-US" dirty="0" smtClean="0"/>
              <a:t> cytoplasm (acidophil), basophilic cytoplasm (</a:t>
            </a:r>
            <a:r>
              <a:rPr lang="en-US" dirty="0" err="1" smtClean="0"/>
              <a:t>basophil</a:t>
            </a:r>
            <a:r>
              <a:rPr lang="en-US" dirty="0" smtClean="0"/>
              <a:t>), or poorly staining cytoplasm (</a:t>
            </a:r>
            <a:r>
              <a:rPr lang="en-US" dirty="0" err="1" smtClean="0"/>
              <a:t>chromophobe</a:t>
            </a:r>
            <a:r>
              <a:rPr lang="en-US" dirty="0" smtClean="0"/>
              <a:t>) cells (</a:t>
            </a:r>
            <a:r>
              <a:rPr lang="en-US" dirty="0" smtClean="0">
                <a:hlinkClick r:id="" action="ppaction://hlinkfile" tooltip="View now"/>
              </a:rPr>
              <a:t>Fig. 24-2</a:t>
            </a:r>
            <a:r>
              <a:rPr lang="en-US" dirty="0" smtClean="0"/>
              <a:t>). Specific antibodies against the pituitary hormones identify five cell types: </a:t>
            </a:r>
            <a:r>
              <a:rPr lang="en-US" i="1" dirty="0" err="1" smtClean="0"/>
              <a:t>Somatotrophs</a:t>
            </a:r>
            <a:r>
              <a:rPr lang="en-US" dirty="0" smtClean="0"/>
              <a:t>, producing growth hormone (GH): These acidophilic cells constitute half of all the hormone-producing cells in the anterior pituitary. </a:t>
            </a:r>
          </a:p>
          <a:p>
            <a:r>
              <a:rPr lang="en-US" i="1" dirty="0" err="1" smtClean="0"/>
              <a:t>Lactotrophs</a:t>
            </a:r>
            <a:r>
              <a:rPr lang="en-US" dirty="0" smtClean="0"/>
              <a:t> (</a:t>
            </a:r>
            <a:r>
              <a:rPr lang="en-US" dirty="0" err="1" smtClean="0"/>
              <a:t>mammotrophs</a:t>
            </a:r>
            <a:r>
              <a:rPr lang="en-US" dirty="0" smtClean="0"/>
              <a:t>), producing </a:t>
            </a:r>
            <a:r>
              <a:rPr lang="en-US" dirty="0" err="1" smtClean="0"/>
              <a:t>prolactin</a:t>
            </a:r>
            <a:r>
              <a:rPr lang="en-US" dirty="0" smtClean="0"/>
              <a:t>: These acidophilic cells secrete </a:t>
            </a:r>
            <a:r>
              <a:rPr lang="en-US" dirty="0" err="1" smtClean="0"/>
              <a:t>prolactin</a:t>
            </a:r>
            <a:r>
              <a:rPr lang="en-US" dirty="0" smtClean="0"/>
              <a:t>, which is essential for lactation. </a:t>
            </a:r>
          </a:p>
          <a:p>
            <a:r>
              <a:rPr lang="en-US" i="1" dirty="0" err="1" smtClean="0"/>
              <a:t>Corticotrophs</a:t>
            </a:r>
            <a:r>
              <a:rPr lang="en-US" i="1" dirty="0" smtClean="0"/>
              <a:t>:</a:t>
            </a:r>
            <a:r>
              <a:rPr lang="en-US" dirty="0" smtClean="0"/>
              <a:t> These basophilic cells produce </a:t>
            </a:r>
            <a:r>
              <a:rPr lang="en-US" dirty="0" err="1" smtClean="0"/>
              <a:t>adrenocorticotropic</a:t>
            </a:r>
            <a:r>
              <a:rPr lang="en-US" dirty="0" smtClean="0"/>
              <a:t> hormone (ACTH), pro-</a:t>
            </a:r>
            <a:r>
              <a:rPr lang="en-US" dirty="0" err="1" smtClean="0"/>
              <a:t>opiomelanocortin</a:t>
            </a:r>
            <a:r>
              <a:rPr lang="en-US" dirty="0" smtClean="0"/>
              <a:t> (POMC), </a:t>
            </a:r>
            <a:r>
              <a:rPr lang="en-US" dirty="0" err="1" smtClean="0"/>
              <a:t>melanocyte</a:t>
            </a:r>
            <a:r>
              <a:rPr lang="en-US" dirty="0" smtClean="0"/>
              <a:t>-stimulating hormone (MSH), endorphins, and </a:t>
            </a:r>
            <a:r>
              <a:rPr lang="en-US" dirty="0" err="1" smtClean="0"/>
              <a:t>lipotropin</a:t>
            </a:r>
            <a:r>
              <a:rPr lang="en-US" dirty="0" smtClean="0"/>
              <a:t>. </a:t>
            </a:r>
          </a:p>
          <a:p>
            <a:r>
              <a:rPr lang="en-US" i="1" dirty="0" err="1" smtClean="0"/>
              <a:t>Thyrotrophs</a:t>
            </a:r>
            <a:r>
              <a:rPr lang="en-US" i="1" dirty="0" smtClean="0"/>
              <a:t>:</a:t>
            </a:r>
            <a:r>
              <a:rPr lang="en-US" dirty="0" smtClean="0"/>
              <a:t> These pale basophilic cells produce thyroid-stimulating hormone (TSH). </a:t>
            </a:r>
          </a:p>
          <a:p>
            <a:r>
              <a:rPr lang="en-US" i="1" dirty="0" err="1" smtClean="0"/>
              <a:t>Gonadotrophs</a:t>
            </a:r>
            <a:r>
              <a:rPr lang="en-US" i="1" dirty="0" smtClean="0"/>
              <a:t>:</a:t>
            </a:r>
            <a:r>
              <a:rPr lang="en-US" dirty="0" smtClean="0"/>
              <a:t> These basophilic cells produce both follicle-stimulating hormone (FSH) and luteinizing hormone (LH). FSH stimulates the formation of </a:t>
            </a:r>
            <a:r>
              <a:rPr lang="en-US" dirty="0" err="1" smtClean="0"/>
              <a:t>graafian</a:t>
            </a:r>
            <a:r>
              <a:rPr lang="en-US" dirty="0" smtClean="0"/>
              <a:t> follicles in the ovary, and LH induces ovulation and the formation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1" kern="1200" dirty="0" smtClean="0">
                <a:solidFill>
                  <a:schemeClr val="tx1"/>
                </a:solidFill>
                <a:latin typeface="+mn-lt"/>
                <a:ea typeface="+mn-ea"/>
                <a:cs typeface="+mn-cs"/>
              </a:rPr>
              <a:t>1.	Type 1 diabetes (</a:t>
            </a:r>
            <a:r>
              <a:rPr lang="en-US" sz="1200" b="1" kern="1200" dirty="0" err="1" smtClean="0">
                <a:solidFill>
                  <a:schemeClr val="tx1"/>
                </a:solidFill>
                <a:latin typeface="+mn-lt"/>
                <a:ea typeface="+mn-ea"/>
                <a:cs typeface="+mn-cs"/>
              </a:rPr>
              <a:t>β</a:t>
            </a:r>
            <a:r>
              <a:rPr lang="en-US" sz="1200" b="1" kern="1200" dirty="0" smtClean="0">
                <a:solidFill>
                  <a:schemeClr val="tx1"/>
                </a:solidFill>
                <a:latin typeface="+mn-lt"/>
                <a:ea typeface="+mn-ea"/>
                <a:cs typeface="+mn-cs"/>
              </a:rPr>
              <a:t>-cell destruction, leads to absolute insulin </a:t>
            </a:r>
            <a:r>
              <a:rPr lang="en-US" sz="1200" b="1" kern="1200" dirty="0" err="1" smtClean="0">
                <a:solidFill>
                  <a:schemeClr val="tx1"/>
                </a:solidFill>
                <a:latin typeface="+mn-lt"/>
                <a:ea typeface="+mn-ea"/>
                <a:cs typeface="+mn-cs"/>
              </a:rPr>
              <a:t>deficiency)Immune-mediatedIdiopathic</a:t>
            </a:r>
          </a:p>
          <a:p>
            <a:r>
              <a:rPr lang="en-US" sz="1200" b="1" kern="1200" dirty="0" smtClean="0">
                <a:solidFill>
                  <a:schemeClr val="tx1"/>
                </a:solidFill>
                <a:latin typeface="+mn-lt"/>
                <a:ea typeface="+mn-ea"/>
                <a:cs typeface="+mn-cs"/>
              </a:rPr>
              <a:t>2.	Type 2 diabetes (insulin resistance with relative insulin deficiency)	</a:t>
            </a:r>
          </a:p>
          <a:p>
            <a:r>
              <a:rPr lang="en-US" sz="1200" b="1" kern="1200" dirty="0" smtClean="0">
                <a:solidFill>
                  <a:schemeClr val="tx1"/>
                </a:solidFill>
                <a:latin typeface="+mn-lt"/>
                <a:ea typeface="+mn-ea"/>
                <a:cs typeface="+mn-cs"/>
              </a:rPr>
              <a:t>3.	Genetic defects of </a:t>
            </a:r>
            <a:r>
              <a:rPr lang="en-US" sz="1200" b="1" kern="1200" dirty="0" err="1" smtClean="0">
                <a:solidFill>
                  <a:schemeClr val="tx1"/>
                </a:solidFill>
                <a:latin typeface="+mn-lt"/>
                <a:ea typeface="+mn-ea"/>
                <a:cs typeface="+mn-cs"/>
              </a:rPr>
              <a:t>β</a:t>
            </a:r>
            <a:r>
              <a:rPr lang="en-US" sz="1200" b="1" kern="1200" dirty="0" smtClean="0">
                <a:solidFill>
                  <a:schemeClr val="tx1"/>
                </a:solidFill>
                <a:latin typeface="+mn-lt"/>
                <a:ea typeface="+mn-ea"/>
                <a:cs typeface="+mn-cs"/>
              </a:rPr>
              <a:t>-cell </a:t>
            </a:r>
            <a:r>
              <a:rPr lang="en-US" sz="1200" b="1" kern="1200" dirty="0" err="1" smtClean="0">
                <a:solidFill>
                  <a:schemeClr val="tx1"/>
                </a:solidFill>
                <a:latin typeface="+mn-lt"/>
                <a:ea typeface="+mn-ea"/>
                <a:cs typeface="+mn-cs"/>
              </a:rPr>
              <a:t>functionMaturity</a:t>
            </a:r>
            <a:r>
              <a:rPr lang="en-US" sz="1200" b="1" kern="1200" dirty="0" smtClean="0">
                <a:solidFill>
                  <a:schemeClr val="tx1"/>
                </a:solidFill>
                <a:latin typeface="+mn-lt"/>
                <a:ea typeface="+mn-ea"/>
                <a:cs typeface="+mn-cs"/>
              </a:rPr>
              <a:t>-onset diabetes of the young (MODY), caused by mutations </a:t>
            </a:r>
            <a:r>
              <a:rPr lang="en-US" sz="1200" b="1" kern="1200" dirty="0" err="1" smtClean="0">
                <a:solidFill>
                  <a:schemeClr val="tx1"/>
                </a:solidFill>
                <a:latin typeface="+mn-lt"/>
                <a:ea typeface="+mn-ea"/>
                <a:cs typeface="+mn-cs"/>
              </a:rPr>
              <a:t>in:Hepatocyte</a:t>
            </a:r>
            <a:r>
              <a:rPr lang="en-US" sz="1200" b="1" kern="1200" dirty="0" smtClean="0">
                <a:solidFill>
                  <a:schemeClr val="tx1"/>
                </a:solidFill>
                <a:latin typeface="+mn-lt"/>
                <a:ea typeface="+mn-ea"/>
                <a:cs typeface="+mn-cs"/>
              </a:rPr>
              <a:t> nuclear factor 4α[HNF-4α] (MODY1)Glucokinase (MODY2)Hepatocyte nuclear factor 1α[HNF-1α] (MODY3)Insulin promoter factor [IPF-1] (MODY4)Hepatocyte nuclear factor 1β[HNF-1β] (MODY5)Neurogenic differentiation factor 1 [</a:t>
            </a:r>
            <a:r>
              <a:rPr lang="en-US" sz="1200" b="1" kern="1200" dirty="0" err="1" smtClean="0">
                <a:solidFill>
                  <a:schemeClr val="tx1"/>
                </a:solidFill>
                <a:latin typeface="+mn-lt"/>
                <a:ea typeface="+mn-ea"/>
                <a:cs typeface="+mn-cs"/>
              </a:rPr>
              <a:t>Neuro</a:t>
            </a:r>
            <a:r>
              <a:rPr lang="en-US" sz="1200" b="1" kern="1200" dirty="0" smtClean="0">
                <a:solidFill>
                  <a:schemeClr val="tx1"/>
                </a:solidFill>
                <a:latin typeface="+mn-lt"/>
                <a:ea typeface="+mn-ea"/>
                <a:cs typeface="+mn-cs"/>
              </a:rPr>
              <a:t> D1] (MODY6)Mitochondrial DNA mutations	</a:t>
            </a:r>
          </a:p>
          <a:p>
            <a:r>
              <a:rPr lang="en-US" sz="1200" b="1" kern="1200" dirty="0" smtClean="0">
                <a:solidFill>
                  <a:schemeClr val="tx1"/>
                </a:solidFill>
                <a:latin typeface="+mn-lt"/>
                <a:ea typeface="+mn-ea"/>
                <a:cs typeface="+mn-cs"/>
              </a:rPr>
              <a:t>4.	Genetic defects in insulin processing or insulin </a:t>
            </a:r>
            <a:r>
              <a:rPr lang="en-US" sz="1200" b="1" kern="1200" dirty="0" err="1" smtClean="0">
                <a:solidFill>
                  <a:schemeClr val="tx1"/>
                </a:solidFill>
                <a:latin typeface="+mn-lt"/>
                <a:ea typeface="+mn-ea"/>
                <a:cs typeface="+mn-cs"/>
              </a:rPr>
              <a:t>actionDefects</a:t>
            </a:r>
            <a:r>
              <a:rPr lang="en-US" sz="1200" b="1" kern="1200" dirty="0" smtClean="0">
                <a:solidFill>
                  <a:schemeClr val="tx1"/>
                </a:solidFill>
                <a:latin typeface="+mn-lt"/>
                <a:ea typeface="+mn-ea"/>
                <a:cs typeface="+mn-cs"/>
              </a:rPr>
              <a:t> in </a:t>
            </a:r>
            <a:r>
              <a:rPr lang="en-US" sz="1200" b="1" kern="1200" dirty="0" err="1" smtClean="0">
                <a:solidFill>
                  <a:schemeClr val="tx1"/>
                </a:solidFill>
                <a:latin typeface="+mn-lt"/>
                <a:ea typeface="+mn-ea"/>
                <a:cs typeface="+mn-cs"/>
              </a:rPr>
              <a:t>proinsulinconversionInsulin</a:t>
            </a:r>
            <a:r>
              <a:rPr lang="en-US" sz="1200" b="1" kern="1200" dirty="0" smtClean="0">
                <a:solidFill>
                  <a:schemeClr val="tx1"/>
                </a:solidFill>
                <a:latin typeface="+mn-lt"/>
                <a:ea typeface="+mn-ea"/>
                <a:cs typeface="+mn-cs"/>
              </a:rPr>
              <a:t> gene </a:t>
            </a:r>
            <a:r>
              <a:rPr lang="en-US" sz="1200" b="1" kern="1200" dirty="0" err="1" smtClean="0">
                <a:solidFill>
                  <a:schemeClr val="tx1"/>
                </a:solidFill>
                <a:latin typeface="+mn-lt"/>
                <a:ea typeface="+mn-ea"/>
                <a:cs typeface="+mn-cs"/>
              </a:rPr>
              <a:t>mutationsInsulin</a:t>
            </a:r>
            <a:r>
              <a:rPr lang="en-US" sz="1200" b="1" kern="1200" dirty="0" smtClean="0">
                <a:solidFill>
                  <a:schemeClr val="tx1"/>
                </a:solidFill>
                <a:latin typeface="+mn-lt"/>
                <a:ea typeface="+mn-ea"/>
                <a:cs typeface="+mn-cs"/>
              </a:rPr>
              <a:t> receptor mutations	</a:t>
            </a:r>
          </a:p>
          <a:p>
            <a:r>
              <a:rPr lang="en-US" sz="1200" b="1" kern="1200" dirty="0" smtClean="0">
                <a:solidFill>
                  <a:schemeClr val="tx1"/>
                </a:solidFill>
                <a:latin typeface="+mn-lt"/>
                <a:ea typeface="+mn-ea"/>
                <a:cs typeface="+mn-cs"/>
              </a:rPr>
              <a:t>5.	Exocrine pancreatic </a:t>
            </a:r>
            <a:r>
              <a:rPr lang="en-US" sz="1200" b="1" kern="1200" dirty="0" err="1" smtClean="0">
                <a:solidFill>
                  <a:schemeClr val="tx1"/>
                </a:solidFill>
                <a:latin typeface="+mn-lt"/>
                <a:ea typeface="+mn-ea"/>
                <a:cs typeface="+mn-cs"/>
              </a:rPr>
              <a:t>defectsChronicpancreatitisPancreatectomyNeoplasiaCysticfibrosisHemachromatosisFibrocalculouspancreatopathy</a:t>
            </a:r>
          </a:p>
          <a:p>
            <a:r>
              <a:rPr lang="en-US" sz="1200" b="1" kern="1200" dirty="0" smtClean="0">
                <a:solidFill>
                  <a:schemeClr val="tx1"/>
                </a:solidFill>
                <a:latin typeface="+mn-lt"/>
                <a:ea typeface="+mn-ea"/>
                <a:cs typeface="+mn-cs"/>
              </a:rPr>
              <a:t>6.	</a:t>
            </a:r>
            <a:r>
              <a:rPr lang="en-US" sz="1200" b="1" kern="1200" dirty="0" err="1" smtClean="0">
                <a:solidFill>
                  <a:schemeClr val="tx1"/>
                </a:solidFill>
                <a:latin typeface="+mn-lt"/>
                <a:ea typeface="+mn-ea"/>
                <a:cs typeface="+mn-cs"/>
              </a:rPr>
              <a:t>EndocrinopathiesAcromegalyCushingsyndromeHyperthyroidismPheochromocytomaGlucagonoma</a:t>
            </a:r>
          </a:p>
          <a:p>
            <a:r>
              <a:rPr lang="en-US" sz="1200" b="1" kern="1200" dirty="0" smtClean="0">
                <a:solidFill>
                  <a:schemeClr val="tx1"/>
                </a:solidFill>
                <a:latin typeface="+mn-lt"/>
                <a:ea typeface="+mn-ea"/>
                <a:cs typeface="+mn-cs"/>
              </a:rPr>
              <a:t>7.	</a:t>
            </a:r>
            <a:r>
              <a:rPr lang="en-US" sz="1200" b="1" kern="1200" dirty="0" err="1" smtClean="0">
                <a:solidFill>
                  <a:schemeClr val="tx1"/>
                </a:solidFill>
                <a:latin typeface="+mn-lt"/>
                <a:ea typeface="+mn-ea"/>
                <a:cs typeface="+mn-cs"/>
              </a:rPr>
              <a:t>InfectionsCytomegalovirusCoxsackie</a:t>
            </a:r>
            <a:r>
              <a:rPr lang="en-US" sz="1200" b="1" kern="1200" dirty="0" smtClean="0">
                <a:solidFill>
                  <a:schemeClr val="tx1"/>
                </a:solidFill>
                <a:latin typeface="+mn-lt"/>
                <a:ea typeface="+mn-ea"/>
                <a:cs typeface="+mn-cs"/>
              </a:rPr>
              <a:t> virus B	</a:t>
            </a:r>
          </a:p>
          <a:p>
            <a:r>
              <a:rPr lang="en-US" sz="1200" b="1" kern="1200" dirty="0" smtClean="0">
                <a:solidFill>
                  <a:schemeClr val="tx1"/>
                </a:solidFill>
                <a:latin typeface="+mn-lt"/>
                <a:ea typeface="+mn-ea"/>
                <a:cs typeface="+mn-cs"/>
              </a:rPr>
              <a:t>8.	</a:t>
            </a:r>
            <a:r>
              <a:rPr lang="en-US" sz="1200" b="1" kern="1200" dirty="0" err="1" smtClean="0">
                <a:solidFill>
                  <a:schemeClr val="tx1"/>
                </a:solidFill>
                <a:latin typeface="+mn-lt"/>
                <a:ea typeface="+mn-ea"/>
                <a:cs typeface="+mn-cs"/>
              </a:rPr>
              <a:t>DrugsGlucocorticoidsThyroidhormoneα-interferonProteaseinhibitorsβ</a:t>
            </a:r>
            <a:r>
              <a:rPr lang="en-US" sz="1200" b="1" kern="1200" dirty="0" smtClean="0">
                <a:solidFill>
                  <a:schemeClr val="tx1"/>
                </a:solidFill>
                <a:latin typeface="+mn-lt"/>
                <a:ea typeface="+mn-ea"/>
                <a:cs typeface="+mn-cs"/>
              </a:rPr>
              <a:t>-adrenergic </a:t>
            </a:r>
            <a:r>
              <a:rPr lang="en-US" sz="1200" b="1" kern="1200" dirty="0" err="1" smtClean="0">
                <a:solidFill>
                  <a:schemeClr val="tx1"/>
                </a:solidFill>
                <a:latin typeface="+mn-lt"/>
                <a:ea typeface="+mn-ea"/>
                <a:cs typeface="+mn-cs"/>
              </a:rPr>
              <a:t>agonistsThiazidesNicotinicacid</a:t>
            </a:r>
            <a:r>
              <a:rPr lang="en-US" sz="1200" b="1" u="sng" kern="1200" dirty="0" err="1" smtClean="0">
                <a:solidFill>
                  <a:schemeClr val="tx1"/>
                </a:solidFill>
                <a:latin typeface="+mn-lt"/>
                <a:ea typeface="+mn-ea"/>
                <a:cs typeface="+mn-cs"/>
                <a:hlinkClick r:id="rId3"/>
              </a:rPr>
              <a:t>Phenytoin</a:t>
            </a:r>
          </a:p>
          <a:p>
            <a:r>
              <a:rPr lang="en-US" sz="1200" b="1" kern="1200" dirty="0" smtClean="0">
                <a:solidFill>
                  <a:schemeClr val="tx1"/>
                </a:solidFill>
                <a:latin typeface="+mn-lt"/>
                <a:ea typeface="+mn-ea"/>
                <a:cs typeface="+mn-cs"/>
              </a:rPr>
              <a:t>9.	Genetic syndromes associated with </a:t>
            </a:r>
            <a:r>
              <a:rPr lang="en-US" sz="1200" b="1" kern="1200" dirty="0" err="1" smtClean="0">
                <a:solidFill>
                  <a:schemeClr val="tx1"/>
                </a:solidFill>
                <a:latin typeface="+mn-lt"/>
                <a:ea typeface="+mn-ea"/>
                <a:cs typeface="+mn-cs"/>
              </a:rPr>
              <a:t>diabetesDownsyndromeKleinfeltersyndromeTurner</a:t>
            </a:r>
            <a:r>
              <a:rPr lang="en-US" sz="1200" b="1" kern="1200" dirty="0" smtClean="0">
                <a:solidFill>
                  <a:schemeClr val="tx1"/>
                </a:solidFill>
                <a:latin typeface="+mn-lt"/>
                <a:ea typeface="+mn-ea"/>
                <a:cs typeface="+mn-cs"/>
              </a:rPr>
              <a:t> syndrome	</a:t>
            </a:r>
          </a:p>
          <a:p>
            <a:r>
              <a:rPr lang="en-US" sz="1200" b="1" kern="1200" dirty="0" smtClean="0">
                <a:solidFill>
                  <a:schemeClr val="tx1"/>
                </a:solidFill>
                <a:latin typeface="+mn-lt"/>
                <a:ea typeface="+mn-ea"/>
                <a:cs typeface="+mn-cs"/>
              </a:rPr>
              <a:t>10.	Gestational diabetes mellitus	</a:t>
            </a:r>
          </a:p>
          <a:p>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66</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Hormone production in pancreatic islet cells. </a:t>
            </a:r>
            <a:r>
              <a:rPr lang="en-US" sz="1200" kern="1200" dirty="0" err="1" smtClean="0">
                <a:solidFill>
                  <a:schemeClr val="tx1"/>
                </a:solidFill>
                <a:latin typeface="+mn-lt"/>
                <a:ea typeface="+mn-ea"/>
                <a:cs typeface="+mn-cs"/>
              </a:rPr>
              <a:t>Immunoperoxidase</a:t>
            </a:r>
            <a:r>
              <a:rPr lang="en-US" sz="1200" kern="1200" dirty="0" smtClean="0">
                <a:solidFill>
                  <a:schemeClr val="tx1"/>
                </a:solidFill>
                <a:latin typeface="+mn-lt"/>
                <a:ea typeface="+mn-ea"/>
                <a:cs typeface="+mn-cs"/>
              </a:rPr>
              <a:t> staining shows a dark reaction product for insulin in </a:t>
            </a:r>
            <a:r>
              <a:rPr lang="en-US" sz="1200" kern="1200" dirty="0" err="1" smtClean="0">
                <a:solidFill>
                  <a:schemeClr val="tx1"/>
                </a:solidFill>
                <a:latin typeface="+mn-lt"/>
                <a:ea typeface="+mn-ea"/>
                <a:cs typeface="+mn-cs"/>
              </a:rPr>
              <a:t>β</a:t>
            </a:r>
            <a:r>
              <a:rPr lang="en-US" sz="1200" kern="1200" dirty="0" smtClean="0">
                <a:solidFill>
                  <a:schemeClr val="tx1"/>
                </a:solidFill>
                <a:latin typeface="+mn-lt"/>
                <a:ea typeface="+mn-ea"/>
                <a:cs typeface="+mn-cs"/>
              </a:rPr>
              <a:t> cells (</a:t>
            </a:r>
            <a:r>
              <a:rPr lang="en-US" sz="1200" i="1" kern="1200" dirty="0" smtClean="0">
                <a:solidFill>
                  <a:schemeClr val="tx1"/>
                </a:solidFill>
                <a:latin typeface="+mn-lt"/>
                <a:ea typeface="+mn-ea"/>
                <a:cs typeface="+mn-cs"/>
              </a:rPr>
              <a:t>A), glucagon in </a:t>
            </a:r>
            <a:r>
              <a:rPr lang="en-US" sz="1200" i="1" kern="1200" dirty="0" err="1" smtClean="0">
                <a:solidFill>
                  <a:schemeClr val="tx1"/>
                </a:solidFill>
                <a:latin typeface="+mn-lt"/>
                <a:ea typeface="+mn-ea"/>
                <a:cs typeface="+mn-cs"/>
              </a:rPr>
              <a:t>α</a:t>
            </a:r>
            <a:r>
              <a:rPr lang="en-US" sz="1200" i="1" kern="1200" dirty="0" smtClean="0">
                <a:solidFill>
                  <a:schemeClr val="tx1"/>
                </a:solidFill>
                <a:latin typeface="+mn-lt"/>
                <a:ea typeface="+mn-ea"/>
                <a:cs typeface="+mn-cs"/>
              </a:rPr>
              <a:t> cells (B), and </a:t>
            </a:r>
            <a:r>
              <a:rPr lang="en-US" sz="1200" i="1" kern="1200" dirty="0" err="1" smtClean="0">
                <a:solidFill>
                  <a:schemeClr val="tx1"/>
                </a:solidFill>
                <a:latin typeface="+mn-lt"/>
                <a:ea typeface="+mn-ea"/>
                <a:cs typeface="+mn-cs"/>
              </a:rPr>
              <a:t>somatostatin</a:t>
            </a:r>
            <a:r>
              <a:rPr lang="en-US" sz="1200" i="1" kern="1200" dirty="0" smtClean="0">
                <a:solidFill>
                  <a:schemeClr val="tx1"/>
                </a:solidFill>
                <a:latin typeface="+mn-lt"/>
                <a:ea typeface="+mn-ea"/>
                <a:cs typeface="+mn-cs"/>
              </a:rPr>
              <a:t> in </a:t>
            </a:r>
            <a:r>
              <a:rPr lang="en-US" sz="1200" i="1" kern="1200" dirty="0" err="1" smtClean="0">
                <a:solidFill>
                  <a:schemeClr val="tx1"/>
                </a:solidFill>
                <a:latin typeface="+mn-lt"/>
                <a:ea typeface="+mn-ea"/>
                <a:cs typeface="+mn-cs"/>
              </a:rPr>
              <a:t>δ</a:t>
            </a:r>
            <a:r>
              <a:rPr lang="en-US" sz="1200" i="1" kern="1200" dirty="0" smtClean="0">
                <a:solidFill>
                  <a:schemeClr val="tx1"/>
                </a:solidFill>
                <a:latin typeface="+mn-lt"/>
                <a:ea typeface="+mn-ea"/>
                <a:cs typeface="+mn-cs"/>
              </a:rPr>
              <a:t> cells (C). D, Electron micrograph of a </a:t>
            </a:r>
            <a:r>
              <a:rPr lang="en-US" sz="1200" i="1" kern="1200" dirty="0" err="1" smtClean="0">
                <a:solidFill>
                  <a:schemeClr val="tx1"/>
                </a:solidFill>
                <a:latin typeface="+mn-lt"/>
                <a:ea typeface="+mn-ea"/>
                <a:cs typeface="+mn-cs"/>
              </a:rPr>
              <a:t>β</a:t>
            </a:r>
            <a:r>
              <a:rPr lang="en-US" sz="1200" i="1" kern="1200" dirty="0" smtClean="0">
                <a:solidFill>
                  <a:schemeClr val="tx1"/>
                </a:solidFill>
                <a:latin typeface="+mn-lt"/>
                <a:ea typeface="+mn-ea"/>
                <a:cs typeface="+mn-cs"/>
              </a:rPr>
              <a:t> cell shows the characteristic membrane-bound granules, each containing a dense, often rectangular core and distinct halo. E, Portions of an </a:t>
            </a:r>
            <a:r>
              <a:rPr lang="en-US" sz="1200" i="1" kern="1200" dirty="0" err="1" smtClean="0">
                <a:solidFill>
                  <a:schemeClr val="tx1"/>
                </a:solidFill>
                <a:latin typeface="+mn-lt"/>
                <a:ea typeface="+mn-ea"/>
                <a:cs typeface="+mn-cs"/>
              </a:rPr>
              <a:t>α</a:t>
            </a:r>
            <a:r>
              <a:rPr lang="en-US" sz="1200" i="1" kern="1200" dirty="0" smtClean="0">
                <a:solidFill>
                  <a:schemeClr val="tx1"/>
                </a:solidFill>
                <a:latin typeface="+mn-lt"/>
                <a:ea typeface="+mn-ea"/>
                <a:cs typeface="+mn-cs"/>
              </a:rPr>
              <a:t> cell (left) and a </a:t>
            </a:r>
            <a:r>
              <a:rPr lang="en-US" sz="1200" i="1" kern="1200" dirty="0" err="1" smtClean="0">
                <a:solidFill>
                  <a:schemeClr val="tx1"/>
                </a:solidFill>
                <a:latin typeface="+mn-lt"/>
                <a:ea typeface="+mn-ea"/>
                <a:cs typeface="+mn-cs"/>
              </a:rPr>
              <a:t>δ</a:t>
            </a:r>
            <a:r>
              <a:rPr lang="en-US" sz="1200" i="1" kern="1200" dirty="0" smtClean="0">
                <a:solidFill>
                  <a:schemeClr val="tx1"/>
                </a:solidFill>
                <a:latin typeface="+mn-lt"/>
                <a:ea typeface="+mn-ea"/>
                <a:cs typeface="+mn-cs"/>
              </a:rPr>
              <a:t> cell (right) also exhibit granules, but with closely apportioned membranes. The </a:t>
            </a:r>
            <a:r>
              <a:rPr lang="en-US" sz="1200" i="1" kern="1200" dirty="0" err="1" smtClean="0">
                <a:solidFill>
                  <a:schemeClr val="tx1"/>
                </a:solidFill>
                <a:latin typeface="+mn-lt"/>
                <a:ea typeface="+mn-ea"/>
                <a:cs typeface="+mn-cs"/>
              </a:rPr>
              <a:t>α</a:t>
            </a:r>
            <a:r>
              <a:rPr lang="en-US" sz="1200" i="1" kern="1200" dirty="0" smtClean="0">
                <a:solidFill>
                  <a:schemeClr val="tx1"/>
                </a:solidFill>
                <a:latin typeface="+mn-lt"/>
                <a:ea typeface="+mn-ea"/>
                <a:cs typeface="+mn-cs"/>
              </a:rPr>
              <a:t>-cell granule exhibits a dense, round center.</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68</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Metabolic actions of insulin in striated muscle, adipose tissue, and liver. </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69</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Insulin synthesis and secretion. Intracellular transport of </a:t>
            </a:r>
            <a:r>
              <a:rPr lang="en-US" sz="1200" u="sng" kern="1200" dirty="0" smtClean="0">
                <a:solidFill>
                  <a:schemeClr val="tx1"/>
                </a:solidFill>
                <a:latin typeface="+mn-lt"/>
                <a:ea typeface="+mn-ea"/>
                <a:cs typeface="+mn-cs"/>
                <a:hlinkClick r:id="rId3"/>
              </a:rPr>
              <a:t>glucose is mediated by GLUT-2, an insulin-independent glucose transporter in β cells. Glucose undergoes oxidative metabolism in the β cell to yield ATP. ATP inhibits an inward rectifying potassium channel receptor on the β-cell surface; the receptor itself is a dimeric complex of the sulfonylurea receptor and a K</a:t>
            </a:r>
            <a:r>
              <a:rPr lang="en-US" sz="1200" u="sng" kern="1200" baseline="30000" dirty="0" smtClean="0">
                <a:solidFill>
                  <a:schemeClr val="tx1"/>
                </a:solidFill>
                <a:latin typeface="+mn-lt"/>
                <a:ea typeface="+mn-ea"/>
                <a:cs typeface="+mn-cs"/>
                <a:hlinkClick r:id="rId3"/>
              </a:rPr>
              <a:t>+</a:t>
            </a:r>
            <a:r>
              <a:rPr lang="en-US" sz="1200" u="sng" kern="1200" baseline="0" dirty="0" smtClean="0">
                <a:solidFill>
                  <a:schemeClr val="tx1"/>
                </a:solidFill>
                <a:latin typeface="+mn-lt"/>
                <a:ea typeface="+mn-ea"/>
                <a:cs typeface="+mn-cs"/>
                <a:hlinkClick r:id="rId3"/>
              </a:rPr>
              <a:t>-channel protein. Inhibition of this receptor leads to membrane </a:t>
            </a:r>
            <a:r>
              <a:rPr lang="en-US" sz="1200" u="sng" kern="1200" baseline="0" dirty="0" err="1" smtClean="0">
                <a:solidFill>
                  <a:schemeClr val="tx1"/>
                </a:solidFill>
                <a:latin typeface="+mn-lt"/>
                <a:ea typeface="+mn-ea"/>
                <a:cs typeface="+mn-cs"/>
                <a:hlinkClick r:id="rId3"/>
              </a:rPr>
              <a:t>d</a:t>
            </a:r>
            <a:r>
              <a:rPr lang="en-US" sz="1200" kern="1200" dirty="0" err="1" smtClean="0">
                <a:solidFill>
                  <a:schemeClr val="tx1"/>
                </a:solidFill>
                <a:latin typeface="+mn-lt"/>
                <a:ea typeface="+mn-ea"/>
                <a:cs typeface="+mn-cs"/>
              </a:rPr>
              <a:t>Insulin</a:t>
            </a:r>
            <a:r>
              <a:rPr lang="en-US" sz="1200" kern="1200" dirty="0" smtClean="0">
                <a:solidFill>
                  <a:schemeClr val="tx1"/>
                </a:solidFill>
                <a:latin typeface="+mn-lt"/>
                <a:ea typeface="+mn-ea"/>
                <a:cs typeface="+mn-cs"/>
              </a:rPr>
              <a:t> action on a target cell. Insulin binds to the α subunit of insulin receptor, leading to activation of the </a:t>
            </a:r>
            <a:r>
              <a:rPr lang="en-US" sz="1200" kern="1200" dirty="0" err="1" smtClean="0">
                <a:solidFill>
                  <a:schemeClr val="tx1"/>
                </a:solidFill>
                <a:latin typeface="+mn-lt"/>
                <a:ea typeface="+mn-ea"/>
                <a:cs typeface="+mn-cs"/>
              </a:rPr>
              <a:t>kinase</a:t>
            </a:r>
            <a:r>
              <a:rPr lang="en-US" sz="1200" kern="1200" dirty="0" smtClean="0">
                <a:solidFill>
                  <a:schemeClr val="tx1"/>
                </a:solidFill>
                <a:latin typeface="+mn-lt"/>
                <a:ea typeface="+mn-ea"/>
                <a:cs typeface="+mn-cs"/>
              </a:rPr>
              <a:t> activity in the β-subunit, and sets in motion a </a:t>
            </a:r>
            <a:r>
              <a:rPr lang="en-US" sz="1200" kern="1200" dirty="0" err="1" smtClean="0">
                <a:solidFill>
                  <a:schemeClr val="tx1"/>
                </a:solidFill>
                <a:latin typeface="+mn-lt"/>
                <a:ea typeface="+mn-ea"/>
                <a:cs typeface="+mn-cs"/>
              </a:rPr>
              <a:t>phosphorylation</a:t>
            </a:r>
            <a:r>
              <a:rPr lang="en-US" sz="1200" kern="1200" dirty="0" smtClean="0">
                <a:solidFill>
                  <a:schemeClr val="tx1"/>
                </a:solidFill>
                <a:latin typeface="+mn-lt"/>
                <a:ea typeface="+mn-ea"/>
                <a:cs typeface="+mn-cs"/>
              </a:rPr>
              <a:t> (i.e., activation) cascade of multiple downstream target proteins. The </a:t>
            </a:r>
            <a:r>
              <a:rPr lang="en-US" sz="1200" kern="1200" dirty="0" err="1" smtClean="0">
                <a:solidFill>
                  <a:schemeClr val="tx1"/>
                </a:solidFill>
                <a:latin typeface="+mn-lt"/>
                <a:ea typeface="+mn-ea"/>
                <a:cs typeface="+mn-cs"/>
              </a:rPr>
              <a:t>mitogenic</a:t>
            </a:r>
            <a:r>
              <a:rPr lang="en-US" sz="1200" kern="1200" dirty="0" smtClean="0">
                <a:solidFill>
                  <a:schemeClr val="tx1"/>
                </a:solidFill>
                <a:latin typeface="+mn-lt"/>
                <a:ea typeface="+mn-ea"/>
                <a:cs typeface="+mn-cs"/>
              </a:rPr>
              <a:t> functions of insulin (and the related insulin-like growth factors) are mediated via the </a:t>
            </a:r>
            <a:r>
              <a:rPr lang="en-US" sz="1200" kern="1200" dirty="0" err="1" smtClean="0">
                <a:solidFill>
                  <a:schemeClr val="tx1"/>
                </a:solidFill>
                <a:latin typeface="+mn-lt"/>
                <a:ea typeface="+mn-ea"/>
                <a:cs typeface="+mn-cs"/>
              </a:rPr>
              <a:t>mitogen</a:t>
            </a:r>
            <a:r>
              <a:rPr lang="en-US" sz="1200" kern="1200" dirty="0" smtClean="0">
                <a:solidFill>
                  <a:schemeClr val="tx1"/>
                </a:solidFill>
                <a:latin typeface="+mn-lt"/>
                <a:ea typeface="+mn-ea"/>
                <a:cs typeface="+mn-cs"/>
              </a:rPr>
              <a:t>-activated protein </a:t>
            </a:r>
            <a:r>
              <a:rPr lang="en-US" sz="1200" kern="1200" dirty="0" err="1" smtClean="0">
                <a:solidFill>
                  <a:schemeClr val="tx1"/>
                </a:solidFill>
                <a:latin typeface="+mn-lt"/>
                <a:ea typeface="+mn-ea"/>
                <a:cs typeface="+mn-cs"/>
              </a:rPr>
              <a:t>kinase</a:t>
            </a:r>
            <a:r>
              <a:rPr lang="en-US" sz="1200" kern="1200" dirty="0" smtClean="0">
                <a:solidFill>
                  <a:schemeClr val="tx1"/>
                </a:solidFill>
                <a:latin typeface="+mn-lt"/>
                <a:ea typeface="+mn-ea"/>
                <a:cs typeface="+mn-cs"/>
              </a:rPr>
              <a:t> (MAP </a:t>
            </a:r>
            <a:r>
              <a:rPr lang="en-US" sz="1200" kern="1200" dirty="0" err="1" smtClean="0">
                <a:solidFill>
                  <a:schemeClr val="tx1"/>
                </a:solidFill>
                <a:latin typeface="+mn-lt"/>
                <a:ea typeface="+mn-ea"/>
                <a:cs typeface="+mn-cs"/>
              </a:rPr>
              <a:t>kinase</a:t>
            </a:r>
            <a:r>
              <a:rPr lang="en-US" sz="1200" kern="1200" dirty="0" smtClean="0">
                <a:solidFill>
                  <a:schemeClr val="tx1"/>
                </a:solidFill>
                <a:latin typeface="+mn-lt"/>
                <a:ea typeface="+mn-ea"/>
                <a:cs typeface="+mn-cs"/>
              </a:rPr>
              <a:t>) pathway. The metabolic actions of insulin are mediated primarily by activation of the phosphatidylinositol-3-kinase (PI-3K) pathway. The PI-3K-signaling pathway is responsible for a variety of effects on target cells, including translocation of GLUT-4 containing vesicles to the surface; increasing GLUT-4 density on the membrane and rate of glucose influx; promoting glycogen synthesis via activation of glycogen </a:t>
            </a:r>
            <a:r>
              <a:rPr lang="en-US" sz="1200" kern="1200" dirty="0" err="1" smtClean="0">
                <a:solidFill>
                  <a:schemeClr val="tx1"/>
                </a:solidFill>
                <a:latin typeface="+mn-lt"/>
                <a:ea typeface="+mn-ea"/>
                <a:cs typeface="+mn-cs"/>
              </a:rPr>
              <a:t>synthase</a:t>
            </a:r>
            <a:r>
              <a:rPr lang="en-US" sz="1200" kern="1200" dirty="0" smtClean="0">
                <a:solidFill>
                  <a:schemeClr val="tx1"/>
                </a:solidFill>
                <a:latin typeface="+mn-lt"/>
                <a:ea typeface="+mn-ea"/>
                <a:cs typeface="+mn-cs"/>
              </a:rPr>
              <a:t>; and promoting protein synthesis and </a:t>
            </a:r>
            <a:r>
              <a:rPr lang="en-US" sz="1200" kern="1200" dirty="0" err="1" smtClean="0">
                <a:solidFill>
                  <a:schemeClr val="tx1"/>
                </a:solidFill>
                <a:latin typeface="+mn-lt"/>
                <a:ea typeface="+mn-ea"/>
                <a:cs typeface="+mn-cs"/>
              </a:rPr>
              <a:t>lipogenesis</a:t>
            </a:r>
            <a:r>
              <a:rPr lang="en-US" sz="1200" kern="1200" dirty="0" smtClean="0">
                <a:solidFill>
                  <a:schemeClr val="tx1"/>
                </a:solidFill>
                <a:latin typeface="+mn-lt"/>
                <a:ea typeface="+mn-ea"/>
                <a:cs typeface="+mn-cs"/>
              </a:rPr>
              <a:t>, while inhibiting </a:t>
            </a:r>
            <a:r>
              <a:rPr lang="en-US" sz="1200" kern="1200" dirty="0" err="1" smtClean="0">
                <a:solidFill>
                  <a:schemeClr val="tx1"/>
                </a:solidFill>
                <a:latin typeface="+mn-lt"/>
                <a:ea typeface="+mn-ea"/>
                <a:cs typeface="+mn-cs"/>
              </a:rPr>
              <a:t>lipolysis</a:t>
            </a:r>
            <a:r>
              <a:rPr lang="en-US" sz="1200" kern="1200" dirty="0" smtClean="0">
                <a:solidFill>
                  <a:schemeClr val="tx1"/>
                </a:solidFill>
                <a:latin typeface="+mn-lt"/>
                <a:ea typeface="+mn-ea"/>
                <a:cs typeface="+mn-cs"/>
              </a:rPr>
              <a:t>. The PI-3K pathway also promotes cell survival and proliferation. </a:t>
            </a:r>
            <a:r>
              <a:rPr lang="en-US" sz="1200" u="sng" kern="1200" baseline="0" dirty="0" err="1" smtClean="0">
                <a:solidFill>
                  <a:schemeClr val="tx1"/>
                </a:solidFill>
                <a:latin typeface="+mn-lt"/>
                <a:ea typeface="+mn-ea"/>
                <a:cs typeface="+mn-cs"/>
                <a:hlinkClick r:id="rId3"/>
              </a:rPr>
              <a:t>epolarization</a:t>
            </a:r>
            <a:r>
              <a:rPr lang="en-US" sz="1200" u="sng" kern="1200" baseline="0" dirty="0" smtClean="0">
                <a:solidFill>
                  <a:schemeClr val="tx1"/>
                </a:solidFill>
                <a:latin typeface="+mn-lt"/>
                <a:ea typeface="+mn-ea"/>
                <a:cs typeface="+mn-cs"/>
                <a:hlinkClick r:id="rId3"/>
              </a:rPr>
              <a:t>, influx of Ca</a:t>
            </a:r>
            <a:r>
              <a:rPr lang="en-US" sz="1200" u="sng" kern="1200" baseline="30000" dirty="0" smtClean="0">
                <a:solidFill>
                  <a:schemeClr val="tx1"/>
                </a:solidFill>
                <a:latin typeface="+mn-lt"/>
                <a:ea typeface="+mn-ea"/>
                <a:cs typeface="+mn-cs"/>
                <a:hlinkClick r:id="rId3"/>
              </a:rPr>
              <a:t>2+</a:t>
            </a:r>
            <a:r>
              <a:rPr lang="en-US" sz="1200" u="sng" kern="1200" baseline="0" dirty="0" smtClean="0">
                <a:solidFill>
                  <a:schemeClr val="tx1"/>
                </a:solidFill>
                <a:latin typeface="+mn-lt"/>
                <a:ea typeface="+mn-ea"/>
                <a:cs typeface="+mn-cs"/>
                <a:hlinkClick r:id="rId3"/>
              </a:rPr>
              <a:t> ions, and release of stored insulin from β cells.		</a:t>
            </a:r>
          </a:p>
          <a:p>
            <a:endParaRP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70</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i="1" kern="1200" dirty="0" smtClean="0">
                <a:solidFill>
                  <a:schemeClr val="tx1"/>
                </a:solidFill>
                <a:latin typeface="+mn-lt"/>
                <a:ea typeface="+mn-ea"/>
                <a:cs typeface="+mn-cs"/>
              </a:rPr>
              <a:t>Several mechanisms contribute to </a:t>
            </a:r>
            <a:r>
              <a:rPr lang="en-US" sz="1200" i="1" kern="1200" dirty="0" err="1" smtClean="0">
                <a:solidFill>
                  <a:schemeClr val="tx1"/>
                </a:solidFill>
                <a:latin typeface="+mn-lt"/>
                <a:ea typeface="+mn-ea"/>
                <a:cs typeface="+mn-cs"/>
              </a:rPr>
              <a:t>β</a:t>
            </a:r>
            <a:r>
              <a:rPr lang="en-US" sz="1200" i="1" kern="1200" dirty="0" smtClean="0">
                <a:solidFill>
                  <a:schemeClr val="tx1"/>
                </a:solidFill>
                <a:latin typeface="+mn-lt"/>
                <a:ea typeface="+mn-ea"/>
                <a:cs typeface="+mn-cs"/>
              </a:rPr>
              <a:t> cell destruction:</a:t>
            </a:r>
            <a:r>
              <a:rPr lang="en-US" sz="1200" i="1" kern="1200" baseline="30000" dirty="0" smtClean="0">
                <a:solidFill>
                  <a:schemeClr val="tx1"/>
                </a:solidFill>
                <a:latin typeface="+mn-lt"/>
                <a:ea typeface="+mn-ea"/>
                <a:cs typeface="+mn-cs"/>
                <a:hlinkClick r:id="rId3"/>
              </a:rPr>
              <a:t>69T lymphocytes react against β-cell antigens and cause cell damage. These T cells include (1) CD4+ T cells of the T</a:t>
            </a:r>
            <a:r>
              <a:rPr lang="en-US" sz="1200" i="1" kern="1200" baseline="-25000" dirty="0" smtClean="0">
                <a:solidFill>
                  <a:schemeClr val="tx1"/>
                </a:solidFill>
                <a:latin typeface="+mn-lt"/>
                <a:ea typeface="+mn-ea"/>
                <a:cs typeface="+mn-cs"/>
                <a:hlinkClick r:id="rId3"/>
              </a:rPr>
              <a:t>H</a:t>
            </a:r>
            <a:r>
              <a:rPr lang="en-US" sz="1200" i="1" kern="1200" baseline="0" dirty="0" smtClean="0">
                <a:solidFill>
                  <a:schemeClr val="tx1"/>
                </a:solidFill>
                <a:latin typeface="+mn-lt"/>
                <a:ea typeface="+mn-ea"/>
                <a:cs typeface="+mn-cs"/>
                <a:hlinkClick r:id="rId3"/>
              </a:rPr>
              <a:t>1 subset, which cause tissue injury by activating macrophages, and (2) CD8+ cytotoxic T lymphocytes, which directly kill β cells and also secrete cytokines that activate macrophages. In the rare cases in which the pancreatic lesions have been examined at the early active stages of the disease, the islets show cellular necrosis and lymphocytic infiltration. This lesion is called insulitis. The infiltrates consist of both CD4</a:t>
            </a:r>
            <a:r>
              <a:rPr lang="en-US" sz="1200" i="1" kern="1200" baseline="30000" dirty="0" smtClean="0">
                <a:solidFill>
                  <a:schemeClr val="tx1"/>
                </a:solidFill>
                <a:latin typeface="+mn-lt"/>
                <a:ea typeface="+mn-ea"/>
                <a:cs typeface="+mn-cs"/>
                <a:hlinkClick r:id="rId3"/>
              </a:rPr>
              <a:t>+</a:t>
            </a:r>
            <a:r>
              <a:rPr lang="en-US" sz="1200" i="1" kern="1200" baseline="0" dirty="0" smtClean="0">
                <a:solidFill>
                  <a:schemeClr val="tx1"/>
                </a:solidFill>
                <a:latin typeface="+mn-lt"/>
                <a:ea typeface="+mn-ea"/>
                <a:cs typeface="+mn-cs"/>
                <a:hlinkClick r:id="rId3"/>
              </a:rPr>
              <a:t> and CD8</a:t>
            </a:r>
            <a:r>
              <a:rPr lang="en-US" sz="1200" i="1" kern="1200" baseline="30000" dirty="0" smtClean="0">
                <a:solidFill>
                  <a:schemeClr val="tx1"/>
                </a:solidFill>
                <a:latin typeface="+mn-lt"/>
                <a:ea typeface="+mn-ea"/>
                <a:cs typeface="+mn-cs"/>
                <a:hlinkClick r:id="rId3"/>
              </a:rPr>
              <a:t>+</a:t>
            </a:r>
            <a:r>
              <a:rPr lang="en-US" sz="1200" i="1" kern="1200" baseline="0" dirty="0" smtClean="0">
                <a:solidFill>
                  <a:schemeClr val="tx1"/>
                </a:solidFill>
                <a:latin typeface="+mn-lt"/>
                <a:ea typeface="+mn-ea"/>
                <a:cs typeface="+mn-cs"/>
                <a:hlinkClick r:id="rId3"/>
              </a:rPr>
              <a:t> T cells. Surviving β cells often express class II MHC molecules, probably an effect of local production of the cytokine IFN-γ by the T cells. The specificity of these T cells is largely unknown.</a:t>
            </a:r>
            <a:r>
              <a:rPr lang="en-US" sz="1200" i="1" kern="1200" baseline="30000" dirty="0" smtClean="0">
                <a:solidFill>
                  <a:schemeClr val="tx1"/>
                </a:solidFill>
                <a:latin typeface="+mn-lt"/>
                <a:ea typeface="+mn-ea"/>
                <a:cs typeface="+mn-cs"/>
                <a:hlinkClick r:id="rId4"/>
              </a:rPr>
              <a:t>70</a:t>
            </a:r>
            <a:r>
              <a:rPr lang="en-US" sz="1200" i="1" kern="1200" baseline="0" dirty="0" smtClean="0">
                <a:solidFill>
                  <a:schemeClr val="tx1"/>
                </a:solidFill>
                <a:latin typeface="+mn-lt"/>
                <a:ea typeface="+mn-ea"/>
                <a:cs typeface="+mn-cs"/>
                <a:hlinkClick r:id="rId4"/>
              </a:rPr>
              <a:t> Various studies have implicated a β-cell enzyme, glutamic acid decarboxylase (GAD), and insulin itself as autoantigens, but the evidence supporting their importance is mainly circumstantial or based on mouse models of the disease. Also, the key question of why tolerance to these self-antigens breaks down has not been answered.</a:t>
            </a:r>
            <a:r>
              <a:rPr lang="en-US" sz="1200" i="1" kern="1200" baseline="30000" dirty="0" smtClean="0">
                <a:solidFill>
                  <a:schemeClr val="tx1"/>
                </a:solidFill>
                <a:latin typeface="+mn-lt"/>
                <a:ea typeface="+mn-ea"/>
                <a:cs typeface="+mn-cs"/>
                <a:hlinkClick r:id="rId4"/>
              </a:rPr>
              <a:t>70</a:t>
            </a:r>
            <a:r>
              <a:rPr lang="en-US" sz="1200" i="1" kern="1200" baseline="0" dirty="0" smtClean="0">
                <a:solidFill>
                  <a:schemeClr val="tx1"/>
                </a:solidFill>
                <a:latin typeface="+mn-lt"/>
                <a:ea typeface="+mn-ea"/>
                <a:cs typeface="+mn-cs"/>
                <a:hlinkClick r:id="rId4"/>
              </a:rPr>
              <a:t>Locally produced cytokines damage β cells. Among the cytokines implicated in the cell injury are IFN-γ, produced by T cells, and TNF and IL-1, produced by macrophages that are activated during the immune reaction. All these cytokines have been shown to induce β-cell apoptosis in culture; in mouse models of the disease, β-cell destruction can be reduced by treatment with antagonists against these cytokines.Autoantibodies against islet cells and insulin are also detected in the blood of 70% to 80% of patients. The autoantibodies are reactive with a variety of β-cell antigens, including GAD. These antibodies may participate in causing the disease or may be a result of T cell-mediated cell injury and release of normally sequestered antigens.</a:t>
            </a:r>
            <a:r>
              <a:rPr lang="en-US" sz="1200" i="1" kern="1200" baseline="30000" dirty="0" smtClean="0">
                <a:solidFill>
                  <a:schemeClr val="tx1"/>
                </a:solidFill>
                <a:latin typeface="+mn-lt"/>
                <a:ea typeface="+mn-ea"/>
                <a:cs typeface="+mn-cs"/>
                <a:hlinkClick r:id="rId5"/>
              </a:rPr>
              <a:t>71</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71</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While much has been learned in recent years, the pathogenesis of type 2 diabetes remains enigmatic. Environmental factors, such as a sedentary life style and dietary habits, clearly play a role, as will become evident when obesity is considered. Nevertheless, </a:t>
            </a:r>
            <a:r>
              <a:rPr lang="en-US" sz="1200" i="1" kern="1200" dirty="0" smtClean="0">
                <a:solidFill>
                  <a:schemeClr val="tx1"/>
                </a:solidFill>
                <a:latin typeface="+mn-lt"/>
                <a:ea typeface="+mn-ea"/>
                <a:cs typeface="+mn-cs"/>
              </a:rPr>
              <a:t>genetic factors are even more important than in type 1 diabetes. Among identical twins, the concordance rate is 50% to 90%, while among first-degree relatives with type 2 diabetes (and in fraternal twins), the risk of developing the disease is 20% to 40%, compared to 5% to 7% in the population at large. Unlike type 1 diabetes, however, the disease is not linked to genes involved in immune tolerance and regulation, and there is no evidence to suggest an autoimmune basis for type 2 diabetes.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72</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Metabolic staging of type 2 diabetes mellitus. Genetic predisposition and environmental influences converge to cause insulin resistance. Compensatory </a:t>
            </a:r>
            <a:r>
              <a:rPr lang="en-US" sz="1200" kern="1200" dirty="0" err="1" smtClean="0">
                <a:solidFill>
                  <a:schemeClr val="tx1"/>
                </a:solidFill>
                <a:latin typeface="+mn-lt"/>
                <a:ea typeface="+mn-ea"/>
                <a:cs typeface="+mn-cs"/>
              </a:rPr>
              <a:t>β</a:t>
            </a:r>
            <a:r>
              <a:rPr lang="en-US" sz="1200" kern="1200" dirty="0" smtClean="0">
                <a:solidFill>
                  <a:schemeClr val="tx1"/>
                </a:solidFill>
                <a:latin typeface="+mn-lt"/>
                <a:ea typeface="+mn-ea"/>
                <a:cs typeface="+mn-cs"/>
              </a:rPr>
              <a:t>-cell hyperplasia can maintain </a:t>
            </a:r>
            <a:r>
              <a:rPr lang="en-US" sz="1200" kern="1200" dirty="0" err="1" smtClean="0">
                <a:solidFill>
                  <a:schemeClr val="tx1"/>
                </a:solidFill>
                <a:latin typeface="+mn-lt"/>
                <a:ea typeface="+mn-ea"/>
                <a:cs typeface="+mn-cs"/>
              </a:rPr>
              <a:t>normoglycemia</a:t>
            </a:r>
            <a:r>
              <a:rPr lang="en-US" sz="1200" kern="1200" dirty="0" smtClean="0">
                <a:solidFill>
                  <a:schemeClr val="tx1"/>
                </a:solidFill>
                <a:latin typeface="+mn-lt"/>
                <a:ea typeface="+mn-ea"/>
                <a:cs typeface="+mn-cs"/>
              </a:rPr>
              <a:t>, but eventually, </a:t>
            </a:r>
            <a:r>
              <a:rPr lang="en-US" sz="1200" kern="1200" dirty="0" err="1" smtClean="0">
                <a:solidFill>
                  <a:schemeClr val="tx1"/>
                </a:solidFill>
                <a:latin typeface="+mn-lt"/>
                <a:ea typeface="+mn-ea"/>
                <a:cs typeface="+mn-cs"/>
              </a:rPr>
              <a:t>β</a:t>
            </a:r>
            <a:r>
              <a:rPr lang="en-US" sz="1200" kern="1200" dirty="0" smtClean="0">
                <a:solidFill>
                  <a:schemeClr val="tx1"/>
                </a:solidFill>
                <a:latin typeface="+mn-lt"/>
                <a:ea typeface="+mn-ea"/>
                <a:cs typeface="+mn-cs"/>
              </a:rPr>
              <a:t>-cell </a:t>
            </a:r>
            <a:r>
              <a:rPr lang="en-US" sz="1200" kern="1200" dirty="0" err="1" smtClean="0">
                <a:solidFill>
                  <a:schemeClr val="tx1"/>
                </a:solidFill>
                <a:latin typeface="+mn-lt"/>
                <a:ea typeface="+mn-ea"/>
                <a:cs typeface="+mn-cs"/>
              </a:rPr>
              <a:t>secretory</a:t>
            </a:r>
            <a:r>
              <a:rPr lang="en-US" sz="1200" kern="1200" dirty="0" smtClean="0">
                <a:solidFill>
                  <a:schemeClr val="tx1"/>
                </a:solidFill>
                <a:latin typeface="+mn-lt"/>
                <a:ea typeface="+mn-ea"/>
                <a:cs typeface="+mn-cs"/>
              </a:rPr>
              <a:t> dysfunction sets in, leading to impaired </a:t>
            </a:r>
            <a:r>
              <a:rPr lang="en-US" sz="1200" u="sng" kern="1200" dirty="0" smtClean="0">
                <a:solidFill>
                  <a:schemeClr val="tx1"/>
                </a:solidFill>
                <a:latin typeface="+mn-lt"/>
                <a:ea typeface="+mn-ea"/>
                <a:cs typeface="+mn-cs"/>
                <a:hlinkClick r:id="rId3"/>
              </a:rPr>
              <a:t>glucose tolerance and eventually frank diabetes. Rare instances of primary β-cell failure can directly lead to type 2 diabetes without a state of insulin resistance.		</a:t>
            </a:r>
          </a:p>
          <a:p>
            <a:r>
              <a:rPr lang="en-US" sz="1200" kern="1200" dirty="0" smtClean="0">
                <a:solidFill>
                  <a:schemeClr val="tx1"/>
                </a:solidFill>
                <a:latin typeface="+mn-lt"/>
                <a:ea typeface="+mn-ea"/>
                <a:cs typeface="+mn-cs"/>
              </a:rPr>
              <a:t>Metabolic staging of type 2 diabetes mellitus. Genetic predisposition and environmental influences converge to cause insulin resistance. Compensatory </a:t>
            </a:r>
            <a:r>
              <a:rPr lang="el-GR" sz="1200" kern="1200" dirty="0" smtClean="0">
                <a:solidFill>
                  <a:schemeClr val="tx1"/>
                </a:solidFill>
                <a:latin typeface="+mn-lt"/>
                <a:ea typeface="+mn-ea"/>
                <a:cs typeface="+mn-cs"/>
              </a:rPr>
              <a:t>β-</a:t>
            </a:r>
            <a:r>
              <a:rPr lang="en-US" sz="1200" kern="1200" dirty="0" smtClean="0">
                <a:solidFill>
                  <a:schemeClr val="tx1"/>
                </a:solidFill>
                <a:latin typeface="+mn-lt"/>
                <a:ea typeface="+mn-ea"/>
                <a:cs typeface="+mn-cs"/>
              </a:rPr>
              <a:t>cell hyperplasia can maintain </a:t>
            </a:r>
            <a:r>
              <a:rPr lang="en-US" sz="1200" kern="1200" dirty="0" err="1" smtClean="0">
                <a:solidFill>
                  <a:schemeClr val="tx1"/>
                </a:solidFill>
                <a:latin typeface="+mn-lt"/>
                <a:ea typeface="+mn-ea"/>
                <a:cs typeface="+mn-cs"/>
              </a:rPr>
              <a:t>normoglycemia</a:t>
            </a:r>
            <a:r>
              <a:rPr lang="en-US" sz="1200" kern="1200" dirty="0" smtClean="0">
                <a:solidFill>
                  <a:schemeClr val="tx1"/>
                </a:solidFill>
                <a:latin typeface="+mn-lt"/>
                <a:ea typeface="+mn-ea"/>
                <a:cs typeface="+mn-cs"/>
              </a:rPr>
              <a:t>, but eventually, </a:t>
            </a:r>
            <a:r>
              <a:rPr lang="el-GR" sz="1200" kern="1200" dirty="0" smtClean="0">
                <a:solidFill>
                  <a:schemeClr val="tx1"/>
                </a:solidFill>
                <a:latin typeface="+mn-lt"/>
                <a:ea typeface="+mn-ea"/>
                <a:cs typeface="+mn-cs"/>
              </a:rPr>
              <a:t>β-</a:t>
            </a:r>
            <a:r>
              <a:rPr lang="en-US" sz="1200" kern="1200" dirty="0" smtClean="0">
                <a:solidFill>
                  <a:schemeClr val="tx1"/>
                </a:solidFill>
                <a:latin typeface="+mn-lt"/>
                <a:ea typeface="+mn-ea"/>
                <a:cs typeface="+mn-cs"/>
              </a:rPr>
              <a:t>cell </a:t>
            </a:r>
            <a:r>
              <a:rPr lang="en-US" sz="1200" kern="1200" dirty="0" err="1" smtClean="0">
                <a:solidFill>
                  <a:schemeClr val="tx1"/>
                </a:solidFill>
                <a:latin typeface="+mn-lt"/>
                <a:ea typeface="+mn-ea"/>
                <a:cs typeface="+mn-cs"/>
              </a:rPr>
              <a:t>secretory</a:t>
            </a:r>
            <a:r>
              <a:rPr lang="en-US" sz="1200" kern="1200" dirty="0" smtClean="0">
                <a:solidFill>
                  <a:schemeClr val="tx1"/>
                </a:solidFill>
                <a:latin typeface="+mn-lt"/>
                <a:ea typeface="+mn-ea"/>
                <a:cs typeface="+mn-cs"/>
              </a:rPr>
              <a:t> dysfunction sets in, leading to impaired glucose tolerance and eventually frank diabetes. Rare instances of primary </a:t>
            </a:r>
            <a:r>
              <a:rPr lang="el-GR" sz="1200" kern="1200" dirty="0" smtClean="0">
                <a:solidFill>
                  <a:schemeClr val="tx1"/>
                </a:solidFill>
                <a:latin typeface="+mn-lt"/>
                <a:ea typeface="+mn-ea"/>
                <a:cs typeface="+mn-cs"/>
              </a:rPr>
              <a:t>β-</a:t>
            </a:r>
            <a:r>
              <a:rPr lang="en-US" sz="1200" kern="1200" dirty="0" smtClean="0">
                <a:solidFill>
                  <a:schemeClr val="tx1"/>
                </a:solidFill>
                <a:latin typeface="+mn-lt"/>
                <a:ea typeface="+mn-ea"/>
                <a:cs typeface="+mn-cs"/>
              </a:rPr>
              <a:t>cell failure can directly lead to type 2 diabetes without a state of insulin resistance</a:t>
            </a:r>
            <a:endParaRP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73</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morbidity associated with long-standing diabetes of either type results from a number of serious complications, involving both large- and medium-sized muscular arteries (</a:t>
            </a:r>
            <a:r>
              <a:rPr lang="en-US" sz="1200" i="1" kern="1200" dirty="0" err="1" smtClean="0">
                <a:solidFill>
                  <a:schemeClr val="tx1"/>
                </a:solidFill>
                <a:latin typeface="+mn-lt"/>
                <a:ea typeface="+mn-ea"/>
                <a:cs typeface="+mn-cs"/>
              </a:rPr>
              <a:t>macrovascular</a:t>
            </a:r>
            <a:r>
              <a:rPr lang="en-US" sz="1200" i="1" kern="1200" dirty="0" smtClean="0">
                <a:solidFill>
                  <a:schemeClr val="tx1"/>
                </a:solidFill>
                <a:latin typeface="+mn-lt"/>
                <a:ea typeface="+mn-ea"/>
                <a:cs typeface="+mn-cs"/>
              </a:rPr>
              <a:t> disease), as well as capillary dysfunction in target organs (</a:t>
            </a:r>
            <a:r>
              <a:rPr lang="en-US" sz="1200" i="1" kern="1200" dirty="0" err="1" smtClean="0">
                <a:solidFill>
                  <a:schemeClr val="tx1"/>
                </a:solidFill>
                <a:latin typeface="+mn-lt"/>
                <a:ea typeface="+mn-ea"/>
                <a:cs typeface="+mn-cs"/>
              </a:rPr>
              <a:t>microvascular</a:t>
            </a:r>
            <a:r>
              <a:rPr lang="en-US" sz="1200" i="1" kern="1200" dirty="0" smtClean="0">
                <a:solidFill>
                  <a:schemeClr val="tx1"/>
                </a:solidFill>
                <a:latin typeface="+mn-lt"/>
                <a:ea typeface="+mn-ea"/>
                <a:cs typeface="+mn-cs"/>
              </a:rPr>
              <a:t> disease). </a:t>
            </a:r>
            <a:r>
              <a:rPr lang="en-US" sz="1200" i="1" kern="1200" dirty="0" err="1" smtClean="0">
                <a:solidFill>
                  <a:schemeClr val="tx1"/>
                </a:solidFill>
                <a:latin typeface="+mn-lt"/>
                <a:ea typeface="+mn-ea"/>
                <a:cs typeface="+mn-cs"/>
              </a:rPr>
              <a:t>Macrovascular</a:t>
            </a:r>
            <a:r>
              <a:rPr lang="en-US" sz="1200" i="1" kern="1200" dirty="0" smtClean="0">
                <a:solidFill>
                  <a:schemeClr val="tx1"/>
                </a:solidFill>
                <a:latin typeface="+mn-lt"/>
                <a:ea typeface="+mn-ea"/>
                <a:cs typeface="+mn-cs"/>
              </a:rPr>
              <a:t> disease causes accelerated atherosclerosis among diabetics, resulting in increased risk of myocardial infarction, stroke, and lower-extremity gangrene. The effects of </a:t>
            </a:r>
            <a:r>
              <a:rPr lang="en-US" sz="1200" i="1" kern="1200" dirty="0" err="1" smtClean="0">
                <a:solidFill>
                  <a:schemeClr val="tx1"/>
                </a:solidFill>
                <a:latin typeface="+mn-lt"/>
                <a:ea typeface="+mn-ea"/>
                <a:cs typeface="+mn-cs"/>
              </a:rPr>
              <a:t>microvascular</a:t>
            </a:r>
            <a:r>
              <a:rPr lang="en-US" sz="1200" i="1" kern="1200" dirty="0" smtClean="0">
                <a:solidFill>
                  <a:schemeClr val="tx1"/>
                </a:solidFill>
                <a:latin typeface="+mn-lt"/>
                <a:ea typeface="+mn-ea"/>
                <a:cs typeface="+mn-cs"/>
              </a:rPr>
              <a:t> disease are most profound in the retina, kidneys, and peripheral nerves, resulting in diabetic retinopathy, nephropathy, and neuropathy, respectively. Diabetes is the leading cause of blindness and end-stage renal disease in the Western hemisphere, besides contributing substantially to the incidence of cardiovascular events each year. Hence, the basis of long-term complications of diabetes is the subject of a great deal of research. Most of the available experimental and clinical evidence suggests that the complications of diabetes are a consequence of the metabolic derangements, mainly hyperglycemia. For example, when kidneys are transplanted into diabetics from </a:t>
            </a:r>
            <a:r>
              <a:rPr lang="en-US" sz="1200" i="1" kern="1200" dirty="0" err="1" smtClean="0">
                <a:solidFill>
                  <a:schemeClr val="tx1"/>
                </a:solidFill>
                <a:latin typeface="+mn-lt"/>
                <a:ea typeface="+mn-ea"/>
                <a:cs typeface="+mn-cs"/>
              </a:rPr>
              <a:t>nondiabetic</a:t>
            </a:r>
            <a:r>
              <a:rPr lang="en-US" sz="1200" i="1" kern="1200" dirty="0" smtClean="0">
                <a:solidFill>
                  <a:schemeClr val="tx1"/>
                </a:solidFill>
                <a:latin typeface="+mn-lt"/>
                <a:ea typeface="+mn-ea"/>
                <a:cs typeface="+mn-cs"/>
              </a:rPr>
              <a:t> donors, the lesions of diabetic nephropathy may develop within 3 to 5 years after transplantation. Conversely, kidneys with lesions of diabetic nephropathy demonstrate a reversal of the lesion when transplanted into normal recipients. Two large multicenter trials to evaluate the effects of plasma </a:t>
            </a:r>
            <a:r>
              <a:rPr lang="en-US" sz="1200" i="1" u="sng" kern="1200" dirty="0" smtClean="0">
                <a:solidFill>
                  <a:schemeClr val="tx1"/>
                </a:solidFill>
                <a:latin typeface="+mn-lt"/>
                <a:ea typeface="+mn-ea"/>
                <a:cs typeface="+mn-cs"/>
                <a:hlinkClick r:id="rId3"/>
              </a:rPr>
              <a:t>glucose concentrations on long-term complications of diabetes-the Diabetes Control and Complication Trial (DCCT)</a:t>
            </a:r>
            <a:r>
              <a:rPr lang="en-US" sz="1200" i="1" u="sng" kern="1200" baseline="30000" dirty="0" smtClean="0">
                <a:solidFill>
                  <a:schemeClr val="tx1"/>
                </a:solidFill>
                <a:latin typeface="+mn-lt"/>
                <a:ea typeface="+mn-ea"/>
                <a:cs typeface="+mn-cs"/>
                <a:hlinkClick r:id="rId4"/>
              </a:rPr>
              <a:t>93 and the United Kingdom Prospective Diabetes Study (UKPDS)</a:t>
            </a:r>
            <a:r>
              <a:rPr lang="en-US" sz="1200" i="1" u="sng" kern="1200" baseline="30000" dirty="0" smtClean="0">
                <a:solidFill>
                  <a:schemeClr val="tx1"/>
                </a:solidFill>
                <a:latin typeface="+mn-lt"/>
                <a:ea typeface="+mn-ea"/>
                <a:cs typeface="+mn-cs"/>
                <a:hlinkClick r:id="rId5"/>
              </a:rPr>
              <a:t>94-have convincingly demonstrated delayed progression of microvascular complications by strict control of the hyperglycemia. It is important to stress, however, that not all diabetics have long-term complications, irrespective of the level of blood </a:t>
            </a:r>
            <a:r>
              <a:rPr lang="en-US" sz="1200" i="1" u="sng" kern="1200" baseline="30000" dirty="0" smtClean="0">
                <a:solidFill>
                  <a:schemeClr val="tx1"/>
                </a:solidFill>
                <a:latin typeface="+mn-lt"/>
                <a:ea typeface="+mn-ea"/>
                <a:cs typeface="+mn-cs"/>
                <a:hlinkClick r:id="rId3"/>
              </a:rPr>
              <a:t>glucose control over time, indicating that there are additional factors that modulate an individual's risk for microvascular disease. It is likely that such disease-modifying elements are genetic, and there is an ongoing search to identify these additional genes.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Obesity and insulin resistance: the missing links? </a:t>
            </a:r>
            <a:r>
              <a:rPr lang="en-US" sz="1200" kern="1200" dirty="0" err="1" smtClean="0">
                <a:solidFill>
                  <a:schemeClr val="tx1"/>
                </a:solidFill>
                <a:latin typeface="+mn-lt"/>
                <a:ea typeface="+mn-ea"/>
                <a:cs typeface="+mn-cs"/>
              </a:rPr>
              <a:t>Adipocytes</a:t>
            </a:r>
            <a:r>
              <a:rPr lang="en-US" sz="1200" kern="1200" dirty="0" smtClean="0">
                <a:solidFill>
                  <a:schemeClr val="tx1"/>
                </a:solidFill>
                <a:latin typeface="+mn-lt"/>
                <a:ea typeface="+mn-ea"/>
                <a:cs typeface="+mn-cs"/>
              </a:rPr>
              <a:t> release a variety of factors (free fatty acids and </a:t>
            </a:r>
            <a:r>
              <a:rPr lang="en-US" sz="1200" kern="1200" dirty="0" err="1" smtClean="0">
                <a:solidFill>
                  <a:schemeClr val="tx1"/>
                </a:solidFill>
                <a:latin typeface="+mn-lt"/>
                <a:ea typeface="+mn-ea"/>
                <a:cs typeface="+mn-cs"/>
              </a:rPr>
              <a:t>adipokines</a:t>
            </a:r>
            <a:r>
              <a:rPr lang="en-US" sz="1200" kern="1200" dirty="0" smtClean="0">
                <a:solidFill>
                  <a:schemeClr val="tx1"/>
                </a:solidFill>
                <a:latin typeface="+mn-lt"/>
                <a:ea typeface="+mn-ea"/>
                <a:cs typeface="+mn-cs"/>
              </a:rPr>
              <a:t>) that may play a role in modulating insulin resistance in peripheral tissues (illustrated here is striated muscle). Excess free fatty acids (FFAs) and </a:t>
            </a:r>
            <a:r>
              <a:rPr lang="en-US" sz="1200" kern="1200" dirty="0" err="1" smtClean="0">
                <a:solidFill>
                  <a:schemeClr val="tx1"/>
                </a:solidFill>
                <a:latin typeface="+mn-lt"/>
                <a:ea typeface="+mn-ea"/>
                <a:cs typeface="+mn-cs"/>
              </a:rPr>
              <a:t>resistin</a:t>
            </a:r>
            <a:r>
              <a:rPr lang="en-US" sz="1200" kern="1200" dirty="0" smtClean="0">
                <a:solidFill>
                  <a:schemeClr val="tx1"/>
                </a:solidFill>
                <a:latin typeface="+mn-lt"/>
                <a:ea typeface="+mn-ea"/>
                <a:cs typeface="+mn-cs"/>
              </a:rPr>
              <a:t> are associated with insulin resistance; in contrast, </a:t>
            </a:r>
            <a:r>
              <a:rPr lang="en-US" sz="1200" kern="1200" dirty="0" err="1" smtClean="0">
                <a:solidFill>
                  <a:schemeClr val="tx1"/>
                </a:solidFill>
                <a:latin typeface="+mn-lt"/>
                <a:ea typeface="+mn-ea"/>
                <a:cs typeface="+mn-cs"/>
              </a:rPr>
              <a:t>adiponectin</a:t>
            </a:r>
            <a:r>
              <a:rPr lang="en-US" sz="1200" kern="1200" dirty="0" smtClean="0">
                <a:solidFill>
                  <a:schemeClr val="tx1"/>
                </a:solidFill>
                <a:latin typeface="+mn-lt"/>
                <a:ea typeface="+mn-ea"/>
                <a:cs typeface="+mn-cs"/>
              </a:rPr>
              <a:t>, whose levels are decreased in obesity, is an insulin-sensitizing </a:t>
            </a:r>
            <a:r>
              <a:rPr lang="en-US" sz="1200" kern="1200" dirty="0" err="1" smtClean="0">
                <a:solidFill>
                  <a:schemeClr val="tx1"/>
                </a:solidFill>
                <a:latin typeface="+mn-lt"/>
                <a:ea typeface="+mn-ea"/>
                <a:cs typeface="+mn-cs"/>
              </a:rPr>
              <a:t>adipokine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Leptin</a:t>
            </a:r>
            <a:r>
              <a:rPr lang="en-US" sz="1200" kern="1200" dirty="0" smtClean="0">
                <a:solidFill>
                  <a:schemeClr val="tx1"/>
                </a:solidFill>
                <a:latin typeface="+mn-lt"/>
                <a:ea typeface="+mn-ea"/>
                <a:cs typeface="+mn-cs"/>
              </a:rPr>
              <a:t> is also an insulin-sensitizing agent, but it acts via central receptors (in the hypothalamus). The </a:t>
            </a:r>
            <a:r>
              <a:rPr lang="en-US" sz="1200" kern="1200" dirty="0" err="1" smtClean="0">
                <a:solidFill>
                  <a:schemeClr val="tx1"/>
                </a:solidFill>
                <a:latin typeface="+mn-lt"/>
                <a:ea typeface="+mn-ea"/>
                <a:cs typeface="+mn-cs"/>
              </a:rPr>
              <a:t>peroxisome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proliferator</a:t>
            </a:r>
            <a:r>
              <a:rPr lang="en-US" sz="1200" kern="1200" dirty="0" smtClean="0">
                <a:solidFill>
                  <a:schemeClr val="tx1"/>
                </a:solidFill>
                <a:latin typeface="+mn-lt"/>
                <a:ea typeface="+mn-ea"/>
                <a:cs typeface="+mn-cs"/>
              </a:rPr>
              <a:t>-activated receptor gamma (</a:t>
            </a:r>
            <a:r>
              <a:rPr lang="en-US" sz="1200" kern="1200" dirty="0" err="1" smtClean="0">
                <a:solidFill>
                  <a:schemeClr val="tx1"/>
                </a:solidFill>
                <a:latin typeface="+mn-lt"/>
                <a:ea typeface="+mn-ea"/>
                <a:cs typeface="+mn-cs"/>
              </a:rPr>
              <a:t>PPARγ</a:t>
            </a:r>
            <a:r>
              <a:rPr lang="en-US" sz="1200" kern="1200" dirty="0" smtClean="0">
                <a:solidFill>
                  <a:schemeClr val="tx1"/>
                </a:solidFill>
                <a:latin typeface="+mn-lt"/>
                <a:ea typeface="+mn-ea"/>
                <a:cs typeface="+mn-cs"/>
              </a:rPr>
              <a:t>) is an </a:t>
            </a:r>
            <a:r>
              <a:rPr lang="en-US" sz="1200" kern="1200" dirty="0" err="1" smtClean="0">
                <a:solidFill>
                  <a:schemeClr val="tx1"/>
                </a:solidFill>
                <a:latin typeface="+mn-lt"/>
                <a:ea typeface="+mn-ea"/>
                <a:cs typeface="+mn-cs"/>
              </a:rPr>
              <a:t>adipocyte</a:t>
            </a:r>
            <a:r>
              <a:rPr lang="en-US" sz="1200" kern="1200" dirty="0" smtClean="0">
                <a:solidFill>
                  <a:schemeClr val="tx1"/>
                </a:solidFill>
                <a:latin typeface="+mn-lt"/>
                <a:ea typeface="+mn-ea"/>
                <a:cs typeface="+mn-cs"/>
              </a:rPr>
              <a:t> nuclear receptor that is activated by a class of insulin-sensitizing drugs called </a:t>
            </a:r>
            <a:r>
              <a:rPr lang="en-US" sz="1200" kern="1200" dirty="0" err="1" smtClean="0">
                <a:solidFill>
                  <a:schemeClr val="tx1"/>
                </a:solidFill>
                <a:latin typeface="+mn-lt"/>
                <a:ea typeface="+mn-ea"/>
                <a:cs typeface="+mn-cs"/>
              </a:rPr>
              <a:t>thiazolidinediones</a:t>
            </a:r>
            <a:r>
              <a:rPr lang="en-US" sz="1200" kern="1200" dirty="0" smtClean="0">
                <a:solidFill>
                  <a:schemeClr val="tx1"/>
                </a:solidFill>
                <a:latin typeface="+mn-lt"/>
                <a:ea typeface="+mn-ea"/>
                <a:cs typeface="+mn-cs"/>
              </a:rPr>
              <a:t> (TZDs). The mechanism of action of TZDs may eventually be mediated through modulation of </a:t>
            </a:r>
            <a:r>
              <a:rPr lang="en-US" sz="1200" kern="1200" dirty="0" err="1" smtClean="0">
                <a:solidFill>
                  <a:schemeClr val="tx1"/>
                </a:solidFill>
                <a:latin typeface="+mn-lt"/>
                <a:ea typeface="+mn-ea"/>
                <a:cs typeface="+mn-cs"/>
              </a:rPr>
              <a:t>adipokine</a:t>
            </a:r>
            <a:r>
              <a:rPr lang="en-US" sz="1200" kern="1200" dirty="0" smtClean="0">
                <a:solidFill>
                  <a:schemeClr val="tx1"/>
                </a:solidFill>
                <a:latin typeface="+mn-lt"/>
                <a:ea typeface="+mn-ea"/>
                <a:cs typeface="+mn-cs"/>
              </a:rPr>
              <a:t> and FFA levels that favor a state of insulin sensitivity. Pathologic findings in the pancreas are variable and not necessarily dramatic. The important morphologic changes are related to the many late systemic complications of diabetes. There is extreme variability among patients in the time of onset of these complications, their severity, and the particular organ or organs involved. In individuals with tight control of diabetes, the onset might be delayed. In most patients, however, morphologic changes are likely to be found in arteries (</a:t>
            </a:r>
            <a:r>
              <a:rPr lang="en-US" sz="1200" i="1" kern="1200" dirty="0" err="1" smtClean="0">
                <a:solidFill>
                  <a:schemeClr val="tx1"/>
                </a:solidFill>
                <a:latin typeface="+mn-lt"/>
                <a:ea typeface="+mn-ea"/>
                <a:cs typeface="+mn-cs"/>
              </a:rPr>
              <a:t>macrovascular</a:t>
            </a:r>
            <a:r>
              <a:rPr lang="en-US" sz="1200" i="1" kern="1200" dirty="0" smtClean="0">
                <a:solidFill>
                  <a:schemeClr val="tx1"/>
                </a:solidFill>
                <a:latin typeface="+mn-lt"/>
                <a:ea typeface="+mn-ea"/>
                <a:cs typeface="+mn-cs"/>
              </a:rPr>
              <a:t> disease), basement membranes of small vessels (</a:t>
            </a:r>
            <a:r>
              <a:rPr lang="en-US" sz="1200" i="1" kern="1200" dirty="0" err="1" smtClean="0">
                <a:solidFill>
                  <a:schemeClr val="tx1"/>
                </a:solidFill>
                <a:latin typeface="+mn-lt"/>
                <a:ea typeface="+mn-ea"/>
                <a:cs typeface="+mn-cs"/>
              </a:rPr>
              <a:t>microangiopathy</a:t>
            </a:r>
            <a:r>
              <a:rPr lang="en-US" sz="1200" i="1" kern="1200" dirty="0" smtClean="0">
                <a:solidFill>
                  <a:schemeClr val="tx1"/>
                </a:solidFill>
                <a:latin typeface="+mn-lt"/>
                <a:ea typeface="+mn-ea"/>
                <a:cs typeface="+mn-cs"/>
              </a:rPr>
              <a:t>), kidneys (diabetic nephropathy), retina (retinopathy), nerves (neuropathy), and other tissues. These changes are seen in both type 1 and type 2 diabetes. </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77</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Pancreas. Lesions in the pancreas are inconstant and rarely of diagnostic value. Distinctive changes are more commonly associated with type 1 than with type 2 diabetes. One or more of the following alterations may be </a:t>
            </a:r>
            <a:r>
              <a:rPr lang="en-US" sz="1200" b="1" i="1" kern="1200" dirty="0" err="1" smtClean="0">
                <a:solidFill>
                  <a:schemeClr val="tx1"/>
                </a:solidFill>
                <a:latin typeface="+mn-lt"/>
                <a:ea typeface="+mn-ea"/>
                <a:cs typeface="+mn-cs"/>
              </a:rPr>
              <a:t>present:Reduction</a:t>
            </a:r>
            <a:r>
              <a:rPr lang="en-US" sz="1200" b="1" i="1" kern="1200" dirty="0" smtClean="0">
                <a:solidFill>
                  <a:schemeClr val="tx1"/>
                </a:solidFill>
                <a:latin typeface="+mn-lt"/>
                <a:ea typeface="+mn-ea"/>
                <a:cs typeface="+mn-cs"/>
              </a:rPr>
              <a:t> in the number and size of islets. This is most often seen in type 1 diabetes, particularly with rapidly advancing disease. Most of the islets are small and inconspicuous, and not easily </a:t>
            </a:r>
            <a:r>
              <a:rPr lang="en-US" sz="1200" b="1" i="1" kern="1200" dirty="0" err="1" smtClean="0">
                <a:solidFill>
                  <a:schemeClr val="tx1"/>
                </a:solidFill>
                <a:latin typeface="+mn-lt"/>
                <a:ea typeface="+mn-ea"/>
                <a:cs typeface="+mn-cs"/>
              </a:rPr>
              <a:t>detected.Leukocytic</a:t>
            </a:r>
            <a:r>
              <a:rPr lang="en-US" sz="1200" b="1" i="1" kern="1200" dirty="0" smtClean="0">
                <a:solidFill>
                  <a:schemeClr val="tx1"/>
                </a:solidFill>
                <a:latin typeface="+mn-lt"/>
                <a:ea typeface="+mn-ea"/>
                <a:cs typeface="+mn-cs"/>
              </a:rPr>
              <a:t> infiltration of the islets (</a:t>
            </a:r>
            <a:r>
              <a:rPr lang="en-US" sz="1200" b="1" i="1" kern="1200" dirty="0" err="1" smtClean="0">
                <a:solidFill>
                  <a:schemeClr val="tx1"/>
                </a:solidFill>
                <a:latin typeface="+mn-lt"/>
                <a:ea typeface="+mn-ea"/>
                <a:cs typeface="+mn-cs"/>
              </a:rPr>
              <a:t>insulitis</a:t>
            </a:r>
            <a:r>
              <a:rPr lang="en-US" sz="1200" b="1" i="1" kern="1200" dirty="0" smtClean="0">
                <a:solidFill>
                  <a:schemeClr val="tx1"/>
                </a:solidFill>
                <a:latin typeface="+mn-lt"/>
                <a:ea typeface="+mn-ea"/>
                <a:cs typeface="+mn-cs"/>
              </a:rPr>
              <a:t>) principally composed of T lymphocytes similar to that in animal models of autoimmune diabetes (</a:t>
            </a:r>
            <a:r>
              <a:rPr lang="en-US" sz="1200" b="1" i="1" u="sng" kern="1200" dirty="0" smtClean="0">
                <a:solidFill>
                  <a:schemeClr val="tx1"/>
                </a:solidFill>
                <a:latin typeface="+mn-lt"/>
                <a:ea typeface="+mn-ea"/>
                <a:cs typeface="+mn-cs"/>
                <a:hlinkClick r:id="rId3"/>
              </a:rPr>
              <a:t>Fig. 24-35A). This may be seen in type 1 diabetics at the time of clinical presentation. The distribution of insulitis may be strikingly uneven. Eosinophilic infiltrates may also be found, particularly in diabetic infants who fail to survive the immediate postnatal period.By electron microscopy, β-cell degranulation may be observed, reflecting depletion of stored insulin in already damaged β cells. This is more commonly seen in patients with newly diagnosed type 1 disease, when some β cells are still present.In type 2 diabetes, there may be a subtle reduction in islet cell mass, demonstrated only by special morphometric studies.Amyloid replacement of islets in type 2 diabetes appears as deposition of pink, amorphous material beginning in and around capillaries and between cells. At advanced stages, the islets may be virtually obliterated (Fig. 24-35B); fibrosis may also be observed. This change is often seen in long-standing cases of type 2 diabetes. Similar lesions may be found in elderly nondiabetics, apparently as part of normal aging.An increase in the number and size of islets is especially characteristic of nondiabetic newborns of diabetic mothers. Presumably, fetal islets undergo hyperplasia in response to the maternal hyperglycemia.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Photomicrograph of normal pituitary. The gland is populated by several distinct cell populations containing a variety of stimulating (</a:t>
            </a:r>
            <a:r>
              <a:rPr lang="en-US" sz="1200" kern="1200" dirty="0" err="1" smtClean="0">
                <a:solidFill>
                  <a:schemeClr val="tx1"/>
                </a:solidFill>
                <a:latin typeface="+mn-lt"/>
                <a:ea typeface="+mn-ea"/>
                <a:cs typeface="+mn-cs"/>
              </a:rPr>
              <a:t>trophic</a:t>
            </a:r>
            <a:r>
              <a:rPr lang="en-US" sz="1200" kern="1200" dirty="0" smtClean="0">
                <a:solidFill>
                  <a:schemeClr val="tx1"/>
                </a:solidFill>
                <a:latin typeface="+mn-lt"/>
                <a:ea typeface="+mn-ea"/>
                <a:cs typeface="+mn-cs"/>
              </a:rPr>
              <a:t>) hormones. </a:t>
            </a:r>
            <a:r>
              <a:rPr lang="en-US" sz="1200" i="1" kern="1200" dirty="0" smtClean="0">
                <a:solidFill>
                  <a:schemeClr val="tx1"/>
                </a:solidFill>
                <a:latin typeface="+mn-lt"/>
                <a:ea typeface="+mn-ea"/>
                <a:cs typeface="+mn-cs"/>
              </a:rPr>
              <a:t>B</a:t>
            </a:r>
            <a:r>
              <a:rPr lang="en-US" sz="1200" kern="1200" dirty="0" smtClean="0">
                <a:solidFill>
                  <a:schemeClr val="tx1"/>
                </a:solidFill>
                <a:latin typeface="+mn-lt"/>
                <a:ea typeface="+mn-ea"/>
                <a:cs typeface="+mn-cs"/>
              </a:rPr>
              <a:t>, Each of the hormones has different staining characteristics, resulting in a mixture of cell types in routine </a:t>
            </a:r>
            <a:r>
              <a:rPr lang="en-US" sz="1200" kern="1200" dirty="0" err="1" smtClean="0">
                <a:solidFill>
                  <a:schemeClr val="tx1"/>
                </a:solidFill>
                <a:latin typeface="+mn-lt"/>
                <a:ea typeface="+mn-ea"/>
                <a:cs typeface="+mn-cs"/>
              </a:rPr>
              <a:t>histologic</a:t>
            </a:r>
            <a:r>
              <a:rPr lang="en-US" sz="1200" kern="1200" dirty="0" smtClean="0">
                <a:solidFill>
                  <a:schemeClr val="tx1"/>
                </a:solidFill>
                <a:latin typeface="+mn-lt"/>
                <a:ea typeface="+mn-ea"/>
                <a:cs typeface="+mn-cs"/>
              </a:rPr>
              <a:t> preparations. </a:t>
            </a:r>
            <a:r>
              <a:rPr lang="en-US" sz="1200" kern="1200" dirty="0" err="1" smtClean="0">
                <a:solidFill>
                  <a:schemeClr val="tx1"/>
                </a:solidFill>
                <a:latin typeface="+mn-lt"/>
                <a:ea typeface="+mn-ea"/>
                <a:cs typeface="+mn-cs"/>
              </a:rPr>
              <a:t>Immunostain</a:t>
            </a:r>
            <a:r>
              <a:rPr lang="en-US" sz="1200" kern="1200" dirty="0" smtClean="0">
                <a:solidFill>
                  <a:schemeClr val="tx1"/>
                </a:solidFill>
                <a:latin typeface="+mn-lt"/>
                <a:ea typeface="+mn-ea"/>
                <a:cs typeface="+mn-cs"/>
              </a:rPr>
              <a:t> for human growth hormone</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1" kern="1200" dirty="0" smtClean="0">
                <a:solidFill>
                  <a:schemeClr val="tx1"/>
                </a:solidFill>
                <a:latin typeface="+mn-lt"/>
                <a:ea typeface="+mn-ea"/>
                <a:cs typeface="+mn-cs"/>
              </a:rPr>
              <a:t>Diabetic </a:t>
            </a:r>
            <a:r>
              <a:rPr lang="en-US" sz="1200" b="1" i="1" kern="1200" dirty="0" err="1" smtClean="0">
                <a:solidFill>
                  <a:schemeClr val="tx1"/>
                </a:solidFill>
                <a:latin typeface="+mn-lt"/>
                <a:ea typeface="+mn-ea"/>
                <a:cs typeface="+mn-cs"/>
              </a:rPr>
              <a:t>Macrovascular</a:t>
            </a:r>
            <a:r>
              <a:rPr lang="en-US" sz="1200" b="1" i="1" kern="1200" dirty="0" smtClean="0">
                <a:solidFill>
                  <a:schemeClr val="tx1"/>
                </a:solidFill>
                <a:latin typeface="+mn-lt"/>
                <a:ea typeface="+mn-ea"/>
                <a:cs typeface="+mn-cs"/>
              </a:rPr>
              <a:t> Disease. Diabetes exacts a heavy toll on the vascular system. The hallmark of diabetic </a:t>
            </a:r>
            <a:r>
              <a:rPr lang="en-US" sz="1200" b="1" i="1" kern="1200" dirty="0" err="1" smtClean="0">
                <a:solidFill>
                  <a:schemeClr val="tx1"/>
                </a:solidFill>
                <a:latin typeface="+mn-lt"/>
                <a:ea typeface="+mn-ea"/>
                <a:cs typeface="+mn-cs"/>
              </a:rPr>
              <a:t>macrovascular</a:t>
            </a:r>
            <a:r>
              <a:rPr lang="en-US" sz="1200" b="1" i="1" kern="1200" dirty="0" smtClean="0">
                <a:solidFill>
                  <a:schemeClr val="tx1"/>
                </a:solidFill>
                <a:latin typeface="+mn-lt"/>
                <a:ea typeface="+mn-ea"/>
                <a:cs typeface="+mn-cs"/>
              </a:rPr>
              <a:t> disease is accelerated atherosclerosis involving the aorta and large- and medium-sized arteries. Except for its greater severity and earlier age at onset, atherosclerosis in diabetics is indistinguishable from that in </a:t>
            </a:r>
            <a:r>
              <a:rPr lang="en-US" sz="1200" b="1" i="1" kern="1200" dirty="0" err="1" smtClean="0">
                <a:solidFill>
                  <a:schemeClr val="tx1"/>
                </a:solidFill>
                <a:latin typeface="+mn-lt"/>
                <a:ea typeface="+mn-ea"/>
                <a:cs typeface="+mn-cs"/>
              </a:rPr>
              <a:t>nondiabetics</a:t>
            </a:r>
            <a:r>
              <a:rPr lang="en-US" sz="1200" b="1" i="1" kern="1200" dirty="0" smtClean="0">
                <a:solidFill>
                  <a:schemeClr val="tx1"/>
                </a:solidFill>
                <a:latin typeface="+mn-lt"/>
                <a:ea typeface="+mn-ea"/>
                <a:cs typeface="+mn-cs"/>
              </a:rPr>
              <a:t> (</a:t>
            </a:r>
            <a:r>
              <a:rPr lang="en-US" sz="1200" b="1" i="1" u="sng" kern="1200" dirty="0" smtClean="0">
                <a:solidFill>
                  <a:schemeClr val="tx1"/>
                </a:solidFill>
                <a:latin typeface="+mn-lt"/>
                <a:ea typeface="+mn-ea"/>
                <a:cs typeface="+mn-cs"/>
                <a:hlinkClick r:id="rId3"/>
              </a:rPr>
              <a:t>Chapter 11). Myocardial infarction, caused by atherosclerosis of the coronary arteries, is the most common cause of death in diabetics. Significantly, it is almost as common in diabetic women as in diabetic men. In contrast, myocardial infarction is uncommon in nondiabetic women of reproductive age. Gangrene of the lower extremities, as a result of advanced vascular disease, is about 100 times more common in diabetics than in the general population. The larger renal arteries are also subject to severe atherosclerosis, but the most damaging effect of diabetes on the kidneys is exerted at the level of the glomeruli and the microcirculation. This will be discussed later.	</a:t>
            </a:r>
          </a:p>
          <a:p>
            <a:r>
              <a:rPr lang="en-US" sz="1200" b="1" kern="1200" dirty="0" smtClean="0">
                <a:solidFill>
                  <a:schemeClr val="tx1"/>
                </a:solidFill>
                <a:latin typeface="+mn-lt"/>
                <a:ea typeface="+mn-ea"/>
                <a:cs typeface="+mn-cs"/>
              </a:rPr>
              <a:t>Hyaline arteriolosclerosis, the vascular lesion associated with hypertension (</a:t>
            </a:r>
            <a:r>
              <a:rPr lang="en-US" sz="1200" b="1" u="sng" kern="1200" dirty="0" smtClean="0">
                <a:solidFill>
                  <a:schemeClr val="tx1"/>
                </a:solidFill>
                <a:latin typeface="+mn-lt"/>
                <a:ea typeface="+mn-ea"/>
                <a:cs typeface="+mn-cs"/>
                <a:hlinkClick r:id="rId3"/>
              </a:rPr>
              <a:t>Chapters 11 and </a:t>
            </a:r>
            <a:r>
              <a:rPr lang="en-US" sz="1200" b="1" u="sng" kern="1200" dirty="0" smtClean="0">
                <a:solidFill>
                  <a:schemeClr val="tx1"/>
                </a:solidFill>
                <a:latin typeface="+mn-lt"/>
                <a:ea typeface="+mn-ea"/>
                <a:cs typeface="+mn-cs"/>
                <a:hlinkClick r:id="rId4"/>
              </a:rPr>
              <a:t>20), is both more prevalent and more severe in diabetics than in nondiabetics, but it is not specific for diabetes and may be seen in elderly nondiabetics without hypertension. It takes the form of an amorphous, hyaline thickening of the wall of the arterioles, which causes narrowing of the lumen (</a:t>
            </a:r>
            <a:r>
              <a:rPr lang="en-US" sz="1200" b="1" u="sng" kern="1200" dirty="0" smtClean="0">
                <a:solidFill>
                  <a:schemeClr val="tx1"/>
                </a:solidFill>
                <a:latin typeface="+mn-lt"/>
                <a:ea typeface="+mn-ea"/>
                <a:cs typeface="+mn-cs"/>
                <a:hlinkClick r:id="rId5"/>
              </a:rPr>
              <a:t>Fig. 24-36). Not surprisingly, in diabetics, it is related not only to the duration of the disease, but also to the level of blood pressure.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79</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kern="1200" dirty="0" smtClean="0">
                <a:solidFill>
                  <a:schemeClr val="tx1"/>
                </a:solidFill>
                <a:latin typeface="+mn-lt"/>
                <a:ea typeface="+mn-ea"/>
                <a:cs typeface="+mn-cs"/>
              </a:rPr>
              <a:t>Diffuse </a:t>
            </a:r>
            <a:r>
              <a:rPr lang="en-US" sz="1200" b="1" kern="1200" dirty="0" err="1" smtClean="0">
                <a:solidFill>
                  <a:schemeClr val="tx1"/>
                </a:solidFill>
                <a:latin typeface="+mn-lt"/>
                <a:ea typeface="+mn-ea"/>
                <a:cs typeface="+mn-cs"/>
              </a:rPr>
              <a:t>mesangial</a:t>
            </a:r>
            <a:r>
              <a:rPr lang="en-US" sz="1200" b="1" kern="1200" dirty="0" smtClean="0">
                <a:solidFill>
                  <a:schemeClr val="tx1"/>
                </a:solidFill>
                <a:latin typeface="+mn-lt"/>
                <a:ea typeface="+mn-ea"/>
                <a:cs typeface="+mn-cs"/>
              </a:rPr>
              <a:t> sclerosis consists of a diffuse increase in </a:t>
            </a:r>
            <a:r>
              <a:rPr lang="en-US" sz="1200" b="1" kern="1200" dirty="0" err="1" smtClean="0">
                <a:solidFill>
                  <a:schemeClr val="tx1"/>
                </a:solidFill>
                <a:latin typeface="+mn-lt"/>
                <a:ea typeface="+mn-ea"/>
                <a:cs typeface="+mn-cs"/>
              </a:rPr>
              <a:t>mesangial</a:t>
            </a:r>
            <a:r>
              <a:rPr lang="en-US" sz="1200" b="1" kern="1200" dirty="0" smtClean="0">
                <a:solidFill>
                  <a:schemeClr val="tx1"/>
                </a:solidFill>
                <a:latin typeface="+mn-lt"/>
                <a:ea typeface="+mn-ea"/>
                <a:cs typeface="+mn-cs"/>
              </a:rPr>
              <a:t> matrix and is always associated with basement membrane thickening. It is found in most patients with disease of more than 10 years' duration. When </a:t>
            </a:r>
            <a:r>
              <a:rPr lang="en-US" sz="1200" b="1" kern="1200" dirty="0" err="1" smtClean="0">
                <a:solidFill>
                  <a:schemeClr val="tx1"/>
                </a:solidFill>
                <a:latin typeface="+mn-lt"/>
                <a:ea typeface="+mn-ea"/>
                <a:cs typeface="+mn-cs"/>
              </a:rPr>
              <a:t>glomerulosclerosis</a:t>
            </a:r>
            <a:r>
              <a:rPr lang="en-US" sz="1200" b="1" kern="1200" dirty="0" smtClean="0">
                <a:solidFill>
                  <a:schemeClr val="tx1"/>
                </a:solidFill>
                <a:latin typeface="+mn-lt"/>
                <a:ea typeface="+mn-ea"/>
                <a:cs typeface="+mn-cs"/>
              </a:rPr>
              <a:t> becomes marked, patients manifest the </a:t>
            </a:r>
            <a:r>
              <a:rPr lang="en-US" sz="1200" b="1" kern="1200" dirty="0" err="1" smtClean="0">
                <a:solidFill>
                  <a:schemeClr val="tx1"/>
                </a:solidFill>
                <a:latin typeface="+mn-lt"/>
                <a:ea typeface="+mn-ea"/>
                <a:cs typeface="+mn-cs"/>
              </a:rPr>
              <a:t>nephrotic</a:t>
            </a:r>
            <a:r>
              <a:rPr lang="en-US" sz="1200" b="1" kern="1200" dirty="0" smtClean="0">
                <a:solidFill>
                  <a:schemeClr val="tx1"/>
                </a:solidFill>
                <a:latin typeface="+mn-lt"/>
                <a:ea typeface="+mn-ea"/>
                <a:cs typeface="+mn-cs"/>
              </a:rPr>
              <a:t> syndrome (</a:t>
            </a:r>
            <a:r>
              <a:rPr lang="en-US" sz="1200" b="1" u="sng" kern="1200" dirty="0" smtClean="0">
                <a:solidFill>
                  <a:schemeClr val="tx1"/>
                </a:solidFill>
                <a:latin typeface="+mn-lt"/>
                <a:ea typeface="+mn-ea"/>
                <a:cs typeface="+mn-cs"/>
                <a:hlinkClick r:id="rId3"/>
              </a:rPr>
              <a:t>Chapter 20), characterized by proteinuria, hypoalbuminemia, and edema.	</a:t>
            </a:r>
          </a:p>
          <a:p>
            <a:r>
              <a:rPr lang="en-US" sz="1200" b="1" kern="1200" dirty="0" smtClean="0">
                <a:solidFill>
                  <a:schemeClr val="tx1"/>
                </a:solidFill>
                <a:latin typeface="+mn-lt"/>
                <a:ea typeface="+mn-ea"/>
                <a:cs typeface="+mn-cs"/>
              </a:rPr>
              <a:t>Nodular </a:t>
            </a:r>
            <a:r>
              <a:rPr lang="en-US" sz="1200" b="1" kern="1200" dirty="0" err="1" smtClean="0">
                <a:solidFill>
                  <a:schemeClr val="tx1"/>
                </a:solidFill>
                <a:latin typeface="+mn-lt"/>
                <a:ea typeface="+mn-ea"/>
                <a:cs typeface="+mn-cs"/>
              </a:rPr>
              <a:t>glomerulosclerosis</a:t>
            </a:r>
            <a:r>
              <a:rPr lang="en-US" sz="1200" b="1" kern="1200" dirty="0" smtClean="0">
                <a:solidFill>
                  <a:schemeClr val="tx1"/>
                </a:solidFill>
                <a:latin typeface="+mn-lt"/>
                <a:ea typeface="+mn-ea"/>
                <a:cs typeface="+mn-cs"/>
              </a:rPr>
              <a:t> describes a </a:t>
            </a:r>
            <a:r>
              <a:rPr lang="en-US" sz="1200" b="1" kern="1200" dirty="0" err="1" smtClean="0">
                <a:solidFill>
                  <a:schemeClr val="tx1"/>
                </a:solidFill>
                <a:latin typeface="+mn-lt"/>
                <a:ea typeface="+mn-ea"/>
                <a:cs typeface="+mn-cs"/>
              </a:rPr>
              <a:t>glomerular</a:t>
            </a:r>
            <a:r>
              <a:rPr lang="en-US" sz="1200" b="1" kern="1200" dirty="0" smtClean="0">
                <a:solidFill>
                  <a:schemeClr val="tx1"/>
                </a:solidFill>
                <a:latin typeface="+mn-lt"/>
                <a:ea typeface="+mn-ea"/>
                <a:cs typeface="+mn-cs"/>
              </a:rPr>
              <a:t> lesion made distinctive by ball-like deposits of a laminated matrix situated in the periphery of the </a:t>
            </a:r>
            <a:r>
              <a:rPr lang="en-US" sz="1200" b="1" kern="1200" dirty="0" err="1" smtClean="0">
                <a:solidFill>
                  <a:schemeClr val="tx1"/>
                </a:solidFill>
                <a:latin typeface="+mn-lt"/>
                <a:ea typeface="+mn-ea"/>
                <a:cs typeface="+mn-cs"/>
              </a:rPr>
              <a:t>glomerulus</a:t>
            </a:r>
            <a:r>
              <a:rPr lang="en-US" sz="1200" b="1" kern="1200" dirty="0" smtClean="0">
                <a:solidFill>
                  <a:schemeClr val="tx1"/>
                </a:solidFill>
                <a:latin typeface="+mn-lt"/>
                <a:ea typeface="+mn-ea"/>
                <a:cs typeface="+mn-cs"/>
              </a:rPr>
              <a:t>. These nodules are PAS positive and usually contain trapped </a:t>
            </a:r>
            <a:r>
              <a:rPr lang="en-US" sz="1200" b="1" kern="1200" dirty="0" err="1" smtClean="0">
                <a:solidFill>
                  <a:schemeClr val="tx1"/>
                </a:solidFill>
                <a:latin typeface="+mn-lt"/>
                <a:ea typeface="+mn-ea"/>
                <a:cs typeface="+mn-cs"/>
              </a:rPr>
              <a:t>mesangial</a:t>
            </a:r>
            <a:r>
              <a:rPr lang="en-US" sz="1200" b="1" kern="1200" dirty="0" smtClean="0">
                <a:solidFill>
                  <a:schemeClr val="tx1"/>
                </a:solidFill>
                <a:latin typeface="+mn-lt"/>
                <a:ea typeface="+mn-ea"/>
                <a:cs typeface="+mn-cs"/>
              </a:rPr>
              <a:t> cells. This distinctive change has been called the </a:t>
            </a:r>
            <a:r>
              <a:rPr lang="en-US" sz="1200" b="1" kern="1200" dirty="0" err="1" smtClean="0">
                <a:solidFill>
                  <a:schemeClr val="tx1"/>
                </a:solidFill>
                <a:latin typeface="+mn-lt"/>
                <a:ea typeface="+mn-ea"/>
                <a:cs typeface="+mn-cs"/>
              </a:rPr>
              <a:t>Kimmelstiel</a:t>
            </a:r>
            <a:r>
              <a:rPr lang="en-US" sz="1200" b="1" kern="1200" dirty="0" smtClean="0">
                <a:solidFill>
                  <a:schemeClr val="tx1"/>
                </a:solidFill>
                <a:latin typeface="+mn-lt"/>
                <a:ea typeface="+mn-ea"/>
                <a:cs typeface="+mn-cs"/>
              </a:rPr>
              <a:t>-Wilson lesion, after the pathologists who described it. Nodular </a:t>
            </a:r>
            <a:r>
              <a:rPr lang="en-US" sz="1200" b="1" kern="1200" dirty="0" err="1" smtClean="0">
                <a:solidFill>
                  <a:schemeClr val="tx1"/>
                </a:solidFill>
                <a:latin typeface="+mn-lt"/>
                <a:ea typeface="+mn-ea"/>
                <a:cs typeface="+mn-cs"/>
              </a:rPr>
              <a:t>glomerulosclerosis</a:t>
            </a:r>
            <a:r>
              <a:rPr lang="en-US" sz="1200" b="1" kern="1200" dirty="0" smtClean="0">
                <a:solidFill>
                  <a:schemeClr val="tx1"/>
                </a:solidFill>
                <a:latin typeface="+mn-lt"/>
                <a:ea typeface="+mn-ea"/>
                <a:cs typeface="+mn-cs"/>
              </a:rPr>
              <a:t> is encountered in approximately 15% to 30% of long-term diabetics and is a major cause of morbidity and mortality. Diffuse </a:t>
            </a:r>
            <a:r>
              <a:rPr lang="en-US" sz="1200" b="1" kern="1200" dirty="0" err="1" smtClean="0">
                <a:solidFill>
                  <a:schemeClr val="tx1"/>
                </a:solidFill>
                <a:latin typeface="+mn-lt"/>
                <a:ea typeface="+mn-ea"/>
                <a:cs typeface="+mn-cs"/>
              </a:rPr>
              <a:t>mesangial</a:t>
            </a:r>
            <a:r>
              <a:rPr lang="en-US" sz="1200" b="1" kern="1200" dirty="0" smtClean="0">
                <a:solidFill>
                  <a:schemeClr val="tx1"/>
                </a:solidFill>
                <a:latin typeface="+mn-lt"/>
                <a:ea typeface="+mn-ea"/>
                <a:cs typeface="+mn-cs"/>
              </a:rPr>
              <a:t> sclerosis may also be seen in association with old age and hypertension; on the contrary, the nodular form of </a:t>
            </a:r>
            <a:r>
              <a:rPr lang="en-US" sz="1200" b="1" kern="1200" dirty="0" err="1" smtClean="0">
                <a:solidFill>
                  <a:schemeClr val="tx1"/>
                </a:solidFill>
                <a:latin typeface="+mn-lt"/>
                <a:ea typeface="+mn-ea"/>
                <a:cs typeface="+mn-cs"/>
              </a:rPr>
              <a:t>glomerulosclerosis</a:t>
            </a:r>
            <a:r>
              <a:rPr lang="en-US" sz="1200" b="1" kern="1200" dirty="0" smtClean="0">
                <a:solidFill>
                  <a:schemeClr val="tx1"/>
                </a:solidFill>
                <a:latin typeface="+mn-lt"/>
                <a:ea typeface="+mn-ea"/>
                <a:cs typeface="+mn-cs"/>
              </a:rPr>
              <a:t>, once certain unusual forms of nephropathies have been excluded (see </a:t>
            </a:r>
            <a:r>
              <a:rPr lang="en-US" sz="1200" b="1" u="sng" kern="1200" dirty="0" smtClean="0">
                <a:solidFill>
                  <a:schemeClr val="tx1"/>
                </a:solidFill>
                <a:latin typeface="+mn-lt"/>
                <a:ea typeface="+mn-ea"/>
                <a:cs typeface="+mn-cs"/>
                <a:hlinkClick r:id="rId3"/>
              </a:rPr>
              <a:t>Chapter 20), is essentially pathognomonic of diabetes. Both the diffuse and nodular forms of glomerulosclerosis induce sufficient ischemia to cause overall fine scarring of the kidneys, marked by a finely granular cortical surface (</a:t>
            </a:r>
            <a:r>
              <a:rPr lang="en-US" sz="1200" b="1" u="sng" kern="1200" dirty="0" smtClean="0">
                <a:solidFill>
                  <a:schemeClr val="tx1"/>
                </a:solidFill>
                <a:latin typeface="+mn-lt"/>
                <a:ea typeface="+mn-ea"/>
                <a:cs typeface="+mn-cs"/>
                <a:hlinkClick r:id="rId4"/>
              </a:rPr>
              <a:t>Fig. 24-39).	</a:t>
            </a:r>
          </a:p>
          <a:p>
            <a:r>
              <a:rPr lang="en-US" sz="1200" kern="1200" dirty="0" smtClean="0">
                <a:solidFill>
                  <a:schemeClr val="tx1"/>
                </a:solidFill>
                <a:latin typeface="+mn-lt"/>
                <a:ea typeface="+mn-ea"/>
                <a:cs typeface="+mn-cs"/>
              </a:rPr>
              <a:t>Renal atherosclerosis and arteriolosclerosis constitute part of the </a:t>
            </a:r>
            <a:r>
              <a:rPr lang="en-US" sz="1200" kern="1200" dirty="0" err="1" smtClean="0">
                <a:solidFill>
                  <a:schemeClr val="tx1"/>
                </a:solidFill>
                <a:latin typeface="+mn-lt"/>
                <a:ea typeface="+mn-ea"/>
                <a:cs typeface="+mn-cs"/>
              </a:rPr>
              <a:t>macrovascular</a:t>
            </a:r>
            <a:r>
              <a:rPr lang="en-US" sz="1200" kern="1200" dirty="0" smtClean="0">
                <a:solidFill>
                  <a:schemeClr val="tx1"/>
                </a:solidFill>
                <a:latin typeface="+mn-lt"/>
                <a:ea typeface="+mn-ea"/>
                <a:cs typeface="+mn-cs"/>
              </a:rPr>
              <a:t> disease in diabetics. The kidney is one of the most frequently and severely affected organs; however, the changes in the arteries and arterioles are similar to those found throughout the body. Hyaline arteriolosclerosis affects not only the afferent but also the efferent arteriole. Such efferent arteriolosclerosis is rarely, if ever, encountered in individuals who do not have diabetes.	</a:t>
            </a:r>
          </a:p>
          <a:p>
            <a:r>
              <a:rPr lang="en-US" sz="1200" kern="1200" dirty="0" err="1" smtClean="0">
                <a:solidFill>
                  <a:schemeClr val="tx1"/>
                </a:solidFill>
                <a:latin typeface="+mn-lt"/>
                <a:ea typeface="+mn-ea"/>
                <a:cs typeface="+mn-cs"/>
              </a:rPr>
              <a:t>Pyelonephritis</a:t>
            </a:r>
            <a:r>
              <a:rPr lang="en-US" sz="1200" kern="1200" dirty="0" smtClean="0">
                <a:solidFill>
                  <a:schemeClr val="tx1"/>
                </a:solidFill>
                <a:latin typeface="+mn-lt"/>
                <a:ea typeface="+mn-ea"/>
                <a:cs typeface="+mn-cs"/>
              </a:rPr>
              <a:t> is an acute or chronic inflammation of the kidneys that usually begins in the interstitial tissue and then spreads to affect the tubules. Both the acute and chronic forms of this disease occur in </a:t>
            </a:r>
            <a:r>
              <a:rPr lang="en-US" sz="1200" kern="1200" dirty="0" err="1" smtClean="0">
                <a:solidFill>
                  <a:schemeClr val="tx1"/>
                </a:solidFill>
                <a:latin typeface="+mn-lt"/>
                <a:ea typeface="+mn-ea"/>
                <a:cs typeface="+mn-cs"/>
              </a:rPr>
              <a:t>nondiabetics</a:t>
            </a:r>
            <a:r>
              <a:rPr lang="en-US" sz="1200" kern="1200" dirty="0" smtClean="0">
                <a:solidFill>
                  <a:schemeClr val="tx1"/>
                </a:solidFill>
                <a:latin typeface="+mn-lt"/>
                <a:ea typeface="+mn-ea"/>
                <a:cs typeface="+mn-cs"/>
              </a:rPr>
              <a:t> as well as in diabetics but are more common in diabetics than in the general population, and, once affected, diabetics tend to have more severe involvement. One special pattern of acute </a:t>
            </a:r>
            <a:r>
              <a:rPr lang="en-US" sz="1200" kern="1200" dirty="0" err="1" smtClean="0">
                <a:solidFill>
                  <a:schemeClr val="tx1"/>
                </a:solidFill>
                <a:latin typeface="+mn-lt"/>
                <a:ea typeface="+mn-ea"/>
                <a:cs typeface="+mn-cs"/>
              </a:rPr>
              <a:t>pyelonephritis</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necrotizing </a:t>
            </a:r>
            <a:r>
              <a:rPr lang="en-US" sz="1200" b="1" kern="1200" dirty="0" err="1" smtClean="0">
                <a:solidFill>
                  <a:schemeClr val="tx1"/>
                </a:solidFill>
                <a:latin typeface="+mn-lt"/>
                <a:ea typeface="+mn-ea"/>
                <a:cs typeface="+mn-cs"/>
              </a:rPr>
              <a:t>papillitis</a:t>
            </a:r>
            <a:r>
              <a:rPr lang="en-US" sz="1200" b="1" kern="1200" dirty="0" smtClean="0">
                <a:solidFill>
                  <a:schemeClr val="tx1"/>
                </a:solidFill>
                <a:latin typeface="+mn-lt"/>
                <a:ea typeface="+mn-ea"/>
                <a:cs typeface="+mn-cs"/>
              </a:rPr>
              <a:t> (or papillary necrosis), is much more prevalent in diabetics than in </a:t>
            </a:r>
            <a:r>
              <a:rPr lang="en-US" sz="1200" b="1" kern="1200" dirty="0" err="1" smtClean="0">
                <a:solidFill>
                  <a:schemeClr val="tx1"/>
                </a:solidFill>
                <a:latin typeface="+mn-lt"/>
                <a:ea typeface="+mn-ea"/>
                <a:cs typeface="+mn-cs"/>
              </a:rPr>
              <a:t>nondiabetics</a:t>
            </a:r>
            <a:r>
              <a:rPr lang="en-US" sz="1200" b="1"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80</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orphology</a:t>
            </a:r>
            <a:r>
              <a:rPr lang="en-US" sz="1200" b="1" kern="1200" dirty="0" smtClean="0">
                <a:solidFill>
                  <a:schemeClr val="tx1"/>
                </a:solidFill>
                <a:latin typeface="+mn-lt"/>
                <a:ea typeface="+mn-ea"/>
                <a:cs typeface="+mn-cs"/>
              </a:rPr>
              <a:t>. In patients with a distal symmetric </a:t>
            </a:r>
            <a:r>
              <a:rPr lang="en-US" sz="1200" b="1" kern="1200" dirty="0" err="1" smtClean="0">
                <a:solidFill>
                  <a:schemeClr val="tx1"/>
                </a:solidFill>
                <a:latin typeface="+mn-lt"/>
                <a:ea typeface="+mn-ea"/>
                <a:cs typeface="+mn-cs"/>
              </a:rPr>
              <a:t>sensorimotor</a:t>
            </a:r>
            <a:r>
              <a:rPr lang="en-US" sz="1200" b="1" kern="1200" dirty="0" smtClean="0">
                <a:solidFill>
                  <a:schemeClr val="tx1"/>
                </a:solidFill>
                <a:latin typeface="+mn-lt"/>
                <a:ea typeface="+mn-ea"/>
                <a:cs typeface="+mn-cs"/>
              </a:rPr>
              <a:t> neuropathy, the predominant pathologic finding is an axonal neuropathy. As with other chronic axonal neuropathies, there is often some segmental </a:t>
            </a:r>
            <a:r>
              <a:rPr lang="en-US" sz="1200" b="1" kern="1200" dirty="0" err="1" smtClean="0">
                <a:solidFill>
                  <a:schemeClr val="tx1"/>
                </a:solidFill>
                <a:latin typeface="+mn-lt"/>
                <a:ea typeface="+mn-ea"/>
                <a:cs typeface="+mn-cs"/>
              </a:rPr>
              <a:t>demyelination</a:t>
            </a:r>
            <a:r>
              <a:rPr lang="en-US" sz="1200" b="1" kern="1200" dirty="0" smtClean="0">
                <a:solidFill>
                  <a:schemeClr val="tx1"/>
                </a:solidFill>
                <a:latin typeface="+mn-lt"/>
                <a:ea typeface="+mn-ea"/>
                <a:cs typeface="+mn-cs"/>
              </a:rPr>
              <a:t>. There is a relative loss of small </a:t>
            </a:r>
            <a:r>
              <a:rPr lang="en-US" sz="1200" b="1" kern="1200" dirty="0" err="1" smtClean="0">
                <a:solidFill>
                  <a:schemeClr val="tx1"/>
                </a:solidFill>
                <a:latin typeface="+mn-lt"/>
                <a:ea typeface="+mn-ea"/>
                <a:cs typeface="+mn-cs"/>
              </a:rPr>
              <a:t>myelinated</a:t>
            </a:r>
            <a:r>
              <a:rPr lang="en-US" sz="1200" b="1" kern="1200" dirty="0" smtClean="0">
                <a:solidFill>
                  <a:schemeClr val="tx1"/>
                </a:solidFill>
                <a:latin typeface="+mn-lt"/>
                <a:ea typeface="+mn-ea"/>
                <a:cs typeface="+mn-cs"/>
              </a:rPr>
              <a:t> fibers and of </a:t>
            </a:r>
            <a:r>
              <a:rPr lang="en-US" sz="1200" b="1" kern="1200" dirty="0" err="1" smtClean="0">
                <a:solidFill>
                  <a:schemeClr val="tx1"/>
                </a:solidFill>
                <a:latin typeface="+mn-lt"/>
                <a:ea typeface="+mn-ea"/>
                <a:cs typeface="+mn-cs"/>
              </a:rPr>
              <a:t>unmyelinated</a:t>
            </a:r>
            <a:r>
              <a:rPr lang="en-US" sz="1200" b="1" kern="1200" dirty="0" smtClean="0">
                <a:solidFill>
                  <a:schemeClr val="tx1"/>
                </a:solidFill>
                <a:latin typeface="+mn-lt"/>
                <a:ea typeface="+mn-ea"/>
                <a:cs typeface="+mn-cs"/>
              </a:rPr>
              <a:t> fibers, but large fibers are also affected. </a:t>
            </a:r>
            <a:r>
              <a:rPr lang="en-US" sz="1200" b="1" kern="1200" dirty="0" err="1" smtClean="0">
                <a:solidFill>
                  <a:schemeClr val="tx1"/>
                </a:solidFill>
                <a:latin typeface="+mn-lt"/>
                <a:ea typeface="+mn-ea"/>
                <a:cs typeface="+mn-cs"/>
              </a:rPr>
              <a:t>Endoneurial</a:t>
            </a:r>
            <a:r>
              <a:rPr lang="en-US" sz="1200" b="1" kern="1200" dirty="0" smtClean="0">
                <a:solidFill>
                  <a:schemeClr val="tx1"/>
                </a:solidFill>
                <a:latin typeface="+mn-lt"/>
                <a:ea typeface="+mn-ea"/>
                <a:cs typeface="+mn-cs"/>
              </a:rPr>
              <a:t> arterioles show thickening, hyalinization, and intense periodic acid-Schiff (PAS) positivity in their walls and extensive reduplication of the basement membrane</a:t>
            </a:r>
            <a:r>
              <a:rPr lang="en-US" sz="1200" b="1" kern="1200" baseline="30000" dirty="0" smtClean="0">
                <a:solidFill>
                  <a:schemeClr val="tx1"/>
                </a:solidFill>
                <a:latin typeface="+mn-lt"/>
                <a:ea typeface="+mn-ea"/>
                <a:cs typeface="+mn-cs"/>
                <a:hlinkClick r:id="rId3"/>
              </a:rPr>
              <a:t>36 (</a:t>
            </a:r>
            <a:r>
              <a:rPr lang="en-US" sz="1200" b="1" u="sng" kern="1200" baseline="30000" dirty="0" smtClean="0">
                <a:solidFill>
                  <a:schemeClr val="tx1"/>
                </a:solidFill>
                <a:latin typeface="+mn-lt"/>
                <a:ea typeface="+mn-ea"/>
                <a:cs typeface="+mn-cs"/>
                <a:hlinkClick r:id="rId4"/>
              </a:rPr>
              <a:t>Fig. 27-7). Whether the lesions are due to ischemia</a:t>
            </a:r>
            <a:r>
              <a:rPr lang="en-US" sz="1200" b="1" u="sng" kern="1200" baseline="30000" dirty="0" smtClean="0">
                <a:solidFill>
                  <a:schemeClr val="tx1"/>
                </a:solidFill>
                <a:latin typeface="+mn-lt"/>
                <a:ea typeface="+mn-ea"/>
                <a:cs typeface="+mn-cs"/>
                <a:hlinkClick r:id="rId5"/>
              </a:rPr>
              <a:t>37 or metabolic derangement is unclear.	</a:t>
            </a:r>
          </a:p>
          <a:p>
            <a:endParaRPr/>
          </a:p>
          <a:p>
            <a:endParaRPr/>
          </a:p>
          <a:p>
            <a:r>
              <a:rPr lang="en-US" sz="1200" u="sng" kern="1200" dirty="0" smtClean="0">
                <a:solidFill>
                  <a:schemeClr val="tx1"/>
                </a:solidFill>
                <a:latin typeface="+mn-lt"/>
                <a:ea typeface="+mn-ea"/>
                <a:cs typeface="+mn-cs"/>
                <a:hlinkClick r:id="rId6"/>
              </a:rPr>
              <a:t>Add to lightbox	</a:t>
            </a:r>
          </a:p>
          <a:p>
            <a:r>
              <a:rPr lang="en-US" sz="1200" kern="1200" dirty="0" smtClean="0">
                <a:solidFill>
                  <a:schemeClr val="tx1"/>
                </a:solidFill>
                <a:latin typeface="+mn-lt"/>
                <a:ea typeface="+mn-ea"/>
                <a:cs typeface="+mn-cs"/>
              </a:rPr>
              <a:t>   	Figure 27-7 Diabetic neuropathy with marked loss of </a:t>
            </a:r>
            <a:r>
              <a:rPr lang="en-US" sz="1200" kern="1200" dirty="0" err="1" smtClean="0">
                <a:solidFill>
                  <a:schemeClr val="tx1"/>
                </a:solidFill>
                <a:latin typeface="+mn-lt"/>
                <a:ea typeface="+mn-ea"/>
                <a:cs typeface="+mn-cs"/>
              </a:rPr>
              <a:t>myelinated</a:t>
            </a:r>
            <a:r>
              <a:rPr lang="en-US" sz="1200" kern="1200" dirty="0" smtClean="0">
                <a:solidFill>
                  <a:schemeClr val="tx1"/>
                </a:solidFill>
                <a:latin typeface="+mn-lt"/>
                <a:ea typeface="+mn-ea"/>
                <a:cs typeface="+mn-cs"/>
              </a:rPr>
              <a:t> fibers, a thinly </a:t>
            </a:r>
            <a:r>
              <a:rPr lang="en-US" sz="1200" kern="1200" dirty="0" err="1" smtClean="0">
                <a:solidFill>
                  <a:schemeClr val="tx1"/>
                </a:solidFill>
                <a:latin typeface="+mn-lt"/>
                <a:ea typeface="+mn-ea"/>
                <a:cs typeface="+mn-cs"/>
              </a:rPr>
              <a:t>myelinated</a:t>
            </a:r>
            <a:r>
              <a:rPr lang="en-US" sz="1200" kern="1200" dirty="0" smtClean="0">
                <a:solidFill>
                  <a:schemeClr val="tx1"/>
                </a:solidFill>
                <a:latin typeface="+mn-lt"/>
                <a:ea typeface="+mn-ea"/>
                <a:cs typeface="+mn-cs"/>
              </a:rPr>
              <a:t> fiber </a:t>
            </a:r>
            <a:r>
              <a:rPr lang="en-US" sz="1200" i="1" kern="1200" dirty="0" smtClean="0">
                <a:solidFill>
                  <a:schemeClr val="tx1"/>
                </a:solidFill>
                <a:latin typeface="+mn-lt"/>
                <a:ea typeface="+mn-ea"/>
                <a:cs typeface="+mn-cs"/>
              </a:rPr>
              <a:t>(arrowheads), and thickening of </a:t>
            </a:r>
            <a:r>
              <a:rPr lang="en-US" sz="1200" i="1" kern="1200" dirty="0" err="1" smtClean="0">
                <a:solidFill>
                  <a:schemeClr val="tx1"/>
                </a:solidFill>
                <a:latin typeface="+mn-lt"/>
                <a:ea typeface="+mn-ea"/>
                <a:cs typeface="+mn-cs"/>
              </a:rPr>
              <a:t>endoneurial</a:t>
            </a:r>
            <a:r>
              <a:rPr lang="en-US" sz="1200" i="1" kern="1200" dirty="0" smtClean="0">
                <a:solidFill>
                  <a:schemeClr val="tx1"/>
                </a:solidFill>
                <a:latin typeface="+mn-lt"/>
                <a:ea typeface="+mn-ea"/>
                <a:cs typeface="+mn-cs"/>
              </a:rPr>
              <a:t> vessel wall (arrow).	</a:t>
            </a:r>
          </a:p>
          <a:p>
            <a:endParaRP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81</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Cerebral infarction. </a:t>
            </a:r>
            <a:r>
              <a:rPr lang="en-US" i="1" dirty="0" smtClean="0"/>
              <a:t>A</a:t>
            </a:r>
            <a:r>
              <a:rPr lang="en-US" dirty="0" smtClean="0"/>
              <a:t>, At low magnification, it is possible to see the demarcated areas of an acute infarction. In the underlying white matter, the areas of infarction are well shown by the myelin stain. </a:t>
            </a:r>
            <a:r>
              <a:rPr lang="en-US" i="1" dirty="0" smtClean="0"/>
              <a:t>B</a:t>
            </a:r>
            <a:r>
              <a:rPr lang="en-US" dirty="0" smtClean="0"/>
              <a:t>, Acute ischemic injury causes diffuse </a:t>
            </a:r>
            <a:r>
              <a:rPr lang="en-US" dirty="0" err="1" smtClean="0"/>
              <a:t>eosinophilia</a:t>
            </a:r>
            <a:r>
              <a:rPr lang="en-US" dirty="0" smtClean="0"/>
              <a:t> of neurons, which are beginning to shrink. </a:t>
            </a:r>
            <a:r>
              <a:rPr lang="en-US" i="1" dirty="0" smtClean="0"/>
              <a:t>C</a:t>
            </a:r>
            <a:r>
              <a:rPr lang="en-US" dirty="0" smtClean="0"/>
              <a:t>, Infiltration of a cerebral infarct by </a:t>
            </a:r>
            <a:r>
              <a:rPr lang="en-US" dirty="0" err="1" smtClean="0"/>
              <a:t>neutrophils</a:t>
            </a:r>
            <a:r>
              <a:rPr lang="en-US" dirty="0" smtClean="0"/>
              <a:t> begins at the edges of the lesion where vascular supply has remained intact. </a:t>
            </a:r>
            <a:r>
              <a:rPr lang="en-US" i="1" dirty="0" smtClean="0"/>
              <a:t>D</a:t>
            </a:r>
            <a:r>
              <a:rPr lang="en-US" dirty="0" smtClean="0"/>
              <a:t>, After about 10 days, an area of infarction is characterized by the presence of macrophages and surrounding reactive </a:t>
            </a:r>
            <a:r>
              <a:rPr lang="en-US" dirty="0" err="1" smtClean="0"/>
              <a:t>gliosis</a:t>
            </a:r>
            <a:r>
              <a:rPr lang="en-US" dirty="0" smtClean="0"/>
              <a:t>. </a:t>
            </a:r>
            <a:r>
              <a:rPr lang="en-US" i="1" dirty="0" smtClean="0"/>
              <a:t>E</a:t>
            </a:r>
            <a:r>
              <a:rPr lang="en-US" dirty="0" smtClean="0"/>
              <a:t>, Remote small </a:t>
            </a:r>
            <a:r>
              <a:rPr lang="en-US" dirty="0" err="1" smtClean="0"/>
              <a:t>intracortical</a:t>
            </a:r>
            <a:r>
              <a:rPr lang="en-US" dirty="0" smtClean="0"/>
              <a:t> infarcts are seen as areas of tissue loss with a small amount of residual </a:t>
            </a:r>
            <a:r>
              <a:rPr lang="en-US" dirty="0" err="1" smtClean="0"/>
              <a:t>gliosis</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82</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84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AD5ECF-139D-4D9C-8271-EEA1652BF8EE}" type="slidenum">
              <a:rPr lang="en-US"/>
              <a:pPr/>
              <a:t>85</a:t>
            </a:fld>
            <a:endParaRPr lang="en-US"/>
          </a:p>
        </p:txBody>
      </p:sp>
      <p:sp>
        <p:nvSpPr>
          <p:cNvPr id="403458"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403459" name="Rectangle 3"/>
          <p:cNvSpPr>
            <a:spLocks noGrp="1" noChangeArrowheads="1"/>
          </p:cNvSpPr>
          <p:nvPr>
            <p:ph type="body" idx="1"/>
          </p:nvPr>
        </p:nvSpPr>
        <p:spPr bwMode="auto">
          <a:xfrm>
            <a:off x="914400" y="4341813"/>
            <a:ext cx="5027613" cy="4117975"/>
          </a:xfrm>
          <a:prstGeom prst="rect">
            <a:avLst/>
          </a:prstGeom>
          <a:solidFill>
            <a:srgbClr val="FFFFFF"/>
          </a:solidFill>
          <a:ln>
            <a:solidFill>
              <a:srgbClr val="000000"/>
            </a:solidFill>
            <a:miter lim="800000"/>
            <a:headEnd/>
            <a:tailEnd/>
          </a:ln>
        </p:spPr>
        <p:txBody>
          <a:bodyPr/>
          <a:lstStyle/>
          <a:p>
            <a:r>
              <a:rPr lang="en-US" b="1">
                <a:solidFill>
                  <a:srgbClr val="000000"/>
                </a:solidFill>
                <a:latin typeface="Arial" pitchFamily="34" charset="0"/>
              </a:rPr>
              <a:t>Diabetic glomerulosclerosis:</a:t>
            </a:r>
            <a:r>
              <a:rPr lang="en-US">
                <a:solidFill>
                  <a:srgbClr val="000000"/>
                </a:solidFill>
                <a:latin typeface="Arial" pitchFamily="34" charset="0"/>
              </a:rPr>
              <a:t> characteristic Kimmelstiel-Wilson lesions, with classic amorphous nodules expanding the mesangium. PAS.</a:t>
            </a:r>
            <a:endParaRPr lang="en-US">
              <a:solidFill>
                <a:srgbClr val="000000"/>
              </a:solidFill>
              <a:latin typeface="TimesNewRomanP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8BFF5B-D026-4CEB-8635-42DDFB992CA1}" type="slidenum">
              <a:rPr lang="en-US"/>
              <a:pPr/>
              <a:t>86</a:t>
            </a:fld>
            <a:endParaRPr lang="en-US"/>
          </a:p>
        </p:txBody>
      </p:sp>
      <p:sp>
        <p:nvSpPr>
          <p:cNvPr id="405506"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405507" name="Rectangle 3"/>
          <p:cNvSpPr>
            <a:spLocks noGrp="1" noChangeArrowheads="1"/>
          </p:cNvSpPr>
          <p:nvPr>
            <p:ph type="body" idx="1"/>
          </p:nvPr>
        </p:nvSpPr>
        <p:spPr bwMode="auto">
          <a:xfrm>
            <a:off x="914400" y="4341813"/>
            <a:ext cx="5027613" cy="4117975"/>
          </a:xfrm>
          <a:prstGeom prst="rect">
            <a:avLst/>
          </a:prstGeom>
          <a:solidFill>
            <a:srgbClr val="FFFFFF"/>
          </a:solidFill>
          <a:ln>
            <a:solidFill>
              <a:srgbClr val="000000"/>
            </a:solidFill>
            <a:miter lim="800000"/>
            <a:headEnd/>
            <a:tailEnd/>
          </a:ln>
        </p:spPr>
        <p:txBody>
          <a:bodyPr/>
          <a:lstStyle/>
          <a:p>
            <a:r>
              <a:rPr lang="en-US" b="1">
                <a:solidFill>
                  <a:srgbClr val="000000"/>
                </a:solidFill>
                <a:latin typeface="Arial" pitchFamily="34" charset="0"/>
              </a:rPr>
              <a:t>Diabetic glomerulosclerosis:</a:t>
            </a:r>
            <a:r>
              <a:rPr lang="en-US">
                <a:solidFill>
                  <a:srgbClr val="000000"/>
                </a:solidFill>
                <a:latin typeface="Arial" pitchFamily="34" charset="0"/>
              </a:rPr>
              <a:t> characteristic Kimmelstiel-Wilson lesions and prominent hyalinosis of an arteriole (arrow). PAS.</a:t>
            </a:r>
            <a:endParaRPr lang="en-US">
              <a:solidFill>
                <a:srgbClr val="000000"/>
              </a:solidFill>
              <a:latin typeface="TimesNewRomanPS" charset="0"/>
            </a:endParaRPr>
          </a:p>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3EE3C8-EC22-4ABD-BB3A-960153CA9A53}" type="slidenum">
              <a:rPr lang="en-US"/>
              <a:pPr/>
              <a:t>87</a:t>
            </a:fld>
            <a:endParaRPr lang="en-US"/>
          </a:p>
        </p:txBody>
      </p:sp>
      <p:sp>
        <p:nvSpPr>
          <p:cNvPr id="407554"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headEnd/>
            <a:tailEnd/>
          </a:ln>
        </p:spPr>
      </p:sp>
      <p:sp>
        <p:nvSpPr>
          <p:cNvPr id="407555" name="Rectangle 3"/>
          <p:cNvSpPr>
            <a:spLocks noGrp="1" noChangeArrowheads="1"/>
          </p:cNvSpPr>
          <p:nvPr>
            <p:ph type="body" idx="1"/>
          </p:nvPr>
        </p:nvSpPr>
        <p:spPr bwMode="auto">
          <a:xfrm>
            <a:off x="914400" y="4341813"/>
            <a:ext cx="5027613" cy="4117975"/>
          </a:xfrm>
          <a:prstGeom prst="rect">
            <a:avLst/>
          </a:prstGeom>
          <a:solidFill>
            <a:srgbClr val="FFFFFF"/>
          </a:solidFill>
          <a:ln>
            <a:solidFill>
              <a:srgbClr val="000000"/>
            </a:solidFill>
            <a:miter lim="800000"/>
            <a:headEnd/>
            <a:tailEnd/>
          </a:ln>
        </p:spPr>
        <p:txBody>
          <a:bodyPr/>
          <a:lstStyle/>
          <a:p>
            <a:r>
              <a:rPr lang="en-US">
                <a:solidFill>
                  <a:srgbClr val="000000"/>
                </a:solidFill>
                <a:latin typeface="Arial" pitchFamily="34" charset="0"/>
              </a:rPr>
              <a:t> </a:t>
            </a:r>
            <a:r>
              <a:rPr lang="en-US" b="1">
                <a:solidFill>
                  <a:srgbClr val="000000"/>
                </a:solidFill>
                <a:latin typeface="Arial" pitchFamily="34" charset="0"/>
              </a:rPr>
              <a:t>Diabetic nephropathy</a:t>
            </a:r>
            <a:r>
              <a:rPr lang="en-US">
                <a:solidFill>
                  <a:srgbClr val="000000"/>
                </a:solidFill>
                <a:latin typeface="Arial" pitchFamily="34" charset="0"/>
              </a:rPr>
              <a:t> at the electron microscopy level. Notice thickened basement membranes and prominent mesangium (Mes). There is also focal degeneration and effacement of the epithelial cell foot processes.</a:t>
            </a:r>
            <a:endParaRPr lang="en-US">
              <a:solidFill>
                <a:srgbClr val="000000"/>
              </a:solidFill>
              <a:latin typeface="TimesNewRomanPS" charset="0"/>
            </a:endParaRPr>
          </a:p>
          <a:p>
            <a:endParaRPr lang="en-US"/>
          </a:p>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ciliary</a:t>
            </a:r>
            <a:r>
              <a:rPr lang="en-US" sz="1200" kern="1200" dirty="0" smtClean="0">
                <a:solidFill>
                  <a:schemeClr val="tx1"/>
                </a:solidFill>
                <a:latin typeface="+mn-lt"/>
                <a:ea typeface="+mn-ea"/>
                <a:cs typeface="+mn-cs"/>
              </a:rPr>
              <a:t> body in chronic diabetes mellitus, periodic acid-Schiff stain. Note the massive thickening of the basement membrane of the </a:t>
            </a:r>
            <a:r>
              <a:rPr lang="en-US" sz="1200" kern="1200" dirty="0" err="1" smtClean="0">
                <a:solidFill>
                  <a:schemeClr val="tx1"/>
                </a:solidFill>
                <a:latin typeface="+mn-lt"/>
                <a:ea typeface="+mn-ea"/>
                <a:cs typeface="+mn-cs"/>
              </a:rPr>
              <a:t>ciliary</a:t>
            </a:r>
            <a:r>
              <a:rPr lang="en-US" sz="1200" kern="1200" dirty="0" smtClean="0">
                <a:solidFill>
                  <a:schemeClr val="tx1"/>
                </a:solidFill>
                <a:latin typeface="+mn-lt"/>
                <a:ea typeface="+mn-ea"/>
                <a:cs typeface="+mn-cs"/>
              </a:rPr>
              <a:t> body epithelia, reminiscent of changes in the </a:t>
            </a:r>
            <a:r>
              <a:rPr lang="en-US" sz="1200" kern="1200" dirty="0" err="1" smtClean="0">
                <a:solidFill>
                  <a:schemeClr val="tx1"/>
                </a:solidFill>
                <a:latin typeface="+mn-lt"/>
                <a:ea typeface="+mn-ea"/>
                <a:cs typeface="+mn-cs"/>
              </a:rPr>
              <a:t>mesangium</a:t>
            </a:r>
            <a:r>
              <a:rPr lang="en-US" sz="1200" kern="1200" dirty="0" smtClean="0">
                <a:solidFill>
                  <a:schemeClr val="tx1"/>
                </a:solidFill>
                <a:latin typeface="+mn-lt"/>
                <a:ea typeface="+mn-ea"/>
                <a:cs typeface="+mn-cs"/>
              </a:rPr>
              <a:t> of the renal </a:t>
            </a:r>
            <a:r>
              <a:rPr lang="en-US" sz="1200" kern="1200" dirty="0" err="1" smtClean="0">
                <a:solidFill>
                  <a:schemeClr val="tx1"/>
                </a:solidFill>
                <a:latin typeface="+mn-lt"/>
                <a:ea typeface="+mn-ea"/>
                <a:cs typeface="+mn-cs"/>
              </a:rPr>
              <a:t>glomerulus</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89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 retina in diabetes mellitus. </a:t>
            </a:r>
            <a:r>
              <a:rPr lang="en-US" i="1" dirty="0" smtClean="0"/>
              <a:t>A</a:t>
            </a:r>
            <a:r>
              <a:rPr lang="en-US" dirty="0" smtClean="0"/>
              <a:t>, Note the tangle of abnormal vessels just beneath the internal limiting membrane of the retina on the right half of the photomicrograph </a:t>
            </a:r>
            <a:r>
              <a:rPr lang="en-US" i="1" dirty="0" smtClean="0"/>
              <a:t>(between arrows)</a:t>
            </a:r>
            <a:r>
              <a:rPr lang="en-US" dirty="0" smtClean="0"/>
              <a:t>. This is an example of </a:t>
            </a:r>
            <a:r>
              <a:rPr lang="en-US" dirty="0" err="1" smtClean="0"/>
              <a:t>intraretinal</a:t>
            </a:r>
            <a:r>
              <a:rPr lang="en-US" dirty="0" smtClean="0"/>
              <a:t> angiogenesis known as </a:t>
            </a:r>
            <a:r>
              <a:rPr lang="en-US" dirty="0" err="1" smtClean="0"/>
              <a:t>intraretinal</a:t>
            </a:r>
            <a:r>
              <a:rPr lang="en-US" dirty="0" smtClean="0"/>
              <a:t> </a:t>
            </a:r>
            <a:r>
              <a:rPr lang="en-US" dirty="0" err="1" smtClean="0"/>
              <a:t>microangiopathy</a:t>
            </a:r>
            <a:r>
              <a:rPr lang="en-US" dirty="0" smtClean="0"/>
              <a:t> (IRMA). Note the retinal hemorrhage in the outer </a:t>
            </a:r>
            <a:r>
              <a:rPr lang="en-US" dirty="0" err="1" smtClean="0"/>
              <a:t>plexiform</a:t>
            </a:r>
            <a:r>
              <a:rPr lang="en-US" dirty="0" smtClean="0"/>
              <a:t> layer in the left half of this photomicrograph. </a:t>
            </a:r>
            <a:r>
              <a:rPr lang="en-US" dirty="0" err="1" smtClean="0"/>
              <a:t>Ophthalmoscopically</a:t>
            </a:r>
            <a:r>
              <a:rPr lang="en-US" dirty="0" smtClean="0"/>
              <a:t>, this outer retinal layer hemorrhage would appear as a "dot" hemorrhage. Finally, note that there are only two well-defined layers of retinal nuclei: the outer nuclear layer and the inner nuclear layer. The ganglion cell layer is absent, and the nerve fiber layer-the axons of the ganglion cells-is also absent. The rarefied space beneath internal limiting membrane to the left of the focus of IRMA consists largely of elements of retinal </a:t>
            </a:r>
            <a:r>
              <a:rPr lang="en-US" dirty="0" err="1" smtClean="0"/>
              <a:t>glial</a:t>
            </a:r>
            <a:r>
              <a:rPr lang="en-US" dirty="0" smtClean="0"/>
              <a:t> (</a:t>
            </a:r>
            <a:r>
              <a:rPr lang="en-US" dirty="0" err="1" smtClean="0"/>
              <a:t>Müller</a:t>
            </a:r>
            <a:r>
              <a:rPr lang="en-US" dirty="0" smtClean="0"/>
              <a:t>) cells. Absence of the ganglion cell and nerve fiber layers is a hallmark of glaucoma. The chronic diabetes mellitus in this patient was complicated by the development of iris </a:t>
            </a:r>
            <a:r>
              <a:rPr lang="en-US" dirty="0" err="1" smtClean="0"/>
              <a:t>neovascularization</a:t>
            </a:r>
            <a:r>
              <a:rPr lang="en-US" dirty="0" smtClean="0"/>
              <a:t> and secondary angle closure glaucoma (</a:t>
            </a:r>
            <a:r>
              <a:rPr lang="en-US" dirty="0" err="1" smtClean="0"/>
              <a:t>neovascular</a:t>
            </a:r>
            <a:r>
              <a:rPr lang="en-US" dirty="0" smtClean="0"/>
              <a:t> glaucoma). </a:t>
            </a:r>
            <a:r>
              <a:rPr lang="en-US" i="1" dirty="0" smtClean="0"/>
              <a:t>B</a:t>
            </a:r>
            <a:r>
              <a:rPr lang="en-US" dirty="0" smtClean="0"/>
              <a:t>, In this </a:t>
            </a:r>
            <a:r>
              <a:rPr lang="en-US" dirty="0" err="1" smtClean="0"/>
              <a:t>histologic</a:t>
            </a:r>
            <a:r>
              <a:rPr lang="en-US" dirty="0" smtClean="0"/>
              <a:t> section, stained by periodic acid-Schiff, the internal limiting membrane is noted by the long, thick arrows and the posterior </a:t>
            </a:r>
            <a:r>
              <a:rPr lang="en-US" dirty="0" err="1" smtClean="0"/>
              <a:t>hyaloid</a:t>
            </a:r>
            <a:r>
              <a:rPr lang="en-US" dirty="0" smtClean="0"/>
              <a:t> of the vitreous by the thin, short arrows. Note the vessels in the potential space between these two landmarks. The vessels to the left of the short arrow are invested with a fibrous-</a:t>
            </a:r>
            <a:r>
              <a:rPr lang="en-US" dirty="0" err="1" smtClean="0"/>
              <a:t>glial</a:t>
            </a:r>
            <a:r>
              <a:rPr lang="en-US" dirty="0" smtClean="0"/>
              <a:t> </a:t>
            </a:r>
            <a:r>
              <a:rPr lang="en-US" dirty="0" err="1" smtClean="0"/>
              <a:t>stroma</a:t>
            </a:r>
            <a:r>
              <a:rPr lang="en-US" dirty="0" smtClean="0"/>
              <a:t> and would appear </a:t>
            </a:r>
            <a:r>
              <a:rPr lang="en-US" dirty="0" err="1" smtClean="0"/>
              <a:t>ophthalmoscopically</a:t>
            </a:r>
            <a:r>
              <a:rPr lang="en-US" dirty="0" smtClean="0"/>
              <a:t> as a white </a:t>
            </a:r>
            <a:r>
              <a:rPr lang="en-US" dirty="0" err="1" smtClean="0"/>
              <a:t>neovascular</a:t>
            </a:r>
            <a:r>
              <a:rPr lang="en-US" dirty="0" smtClean="0"/>
              <a:t> membrane. However, the thin-walled vessel to the right of the short arrow is not invested with a connective tissue </a:t>
            </a:r>
            <a:r>
              <a:rPr lang="en-US" dirty="0" err="1" smtClean="0"/>
              <a:t>stroma</a:t>
            </a:r>
            <a:r>
              <a:rPr lang="en-US" dirty="0" smtClean="0"/>
              <a:t> and would appear </a:t>
            </a:r>
            <a:r>
              <a:rPr lang="en-US" dirty="0" err="1" smtClean="0"/>
              <a:t>ophthalmoscopically</a:t>
            </a:r>
            <a:r>
              <a:rPr lang="en-US" dirty="0" smtClean="0"/>
              <a:t> as merely a very thin vessel. A posterior vitreous detachment in an eye such as this might exert traction on these new vessels and precipitate a massive vitreous hemorrhage. </a:t>
            </a:r>
            <a:r>
              <a:rPr lang="en-US" i="1" dirty="0" smtClean="0"/>
              <a:t>C</a:t>
            </a:r>
            <a:r>
              <a:rPr lang="en-US" dirty="0" smtClean="0"/>
              <a:t>, </a:t>
            </a:r>
            <a:r>
              <a:rPr lang="en-US" dirty="0" err="1" smtClean="0"/>
              <a:t>Ophthalmoscopic</a:t>
            </a:r>
            <a:r>
              <a:rPr lang="en-US" dirty="0" smtClean="0"/>
              <a:t> view of retinal </a:t>
            </a:r>
            <a:r>
              <a:rPr lang="en-US" dirty="0" err="1" smtClean="0"/>
              <a:t>neovascularization</a:t>
            </a:r>
            <a:r>
              <a:rPr lang="en-US" dirty="0" smtClean="0"/>
              <a:t> (known clinically as </a:t>
            </a:r>
            <a:r>
              <a:rPr lang="en-US" dirty="0" err="1" smtClean="0"/>
              <a:t>neovascularization</a:t>
            </a:r>
            <a:r>
              <a:rPr lang="en-US" dirty="0" smtClean="0"/>
              <a:t> "elsewhere" in contrast with </a:t>
            </a:r>
            <a:r>
              <a:rPr lang="en-US" dirty="0" err="1" smtClean="0"/>
              <a:t>neovascularization</a:t>
            </a:r>
            <a:r>
              <a:rPr lang="en-US" dirty="0" smtClean="0"/>
              <a:t> of the optic disc). Note the blush of thin-walled vessels that are not accompanied by a fibrous </a:t>
            </a:r>
            <a:r>
              <a:rPr lang="en-US" dirty="0" err="1" smtClean="0"/>
              <a:t>stroma</a:t>
            </a:r>
            <a:r>
              <a:rPr lang="en-US" dirty="0" smtClean="0"/>
              <a:t> (analogous to the thin walled vessel in </a:t>
            </a:r>
            <a:r>
              <a:rPr lang="en-US" i="1" dirty="0" smtClean="0"/>
              <a:t>B</a:t>
            </a:r>
            <a:r>
              <a:rPr lang="en-US" dirty="0" smtClean="0"/>
              <a:t>). Even without a connective tissue </a:t>
            </a:r>
            <a:r>
              <a:rPr lang="en-US" dirty="0" err="1" smtClean="0"/>
              <a:t>stroma</a:t>
            </a:r>
            <a:r>
              <a:rPr lang="en-US" dirty="0" smtClean="0"/>
              <a:t>, this qualifies clinically as a </a:t>
            </a:r>
            <a:r>
              <a:rPr lang="en-US" dirty="0" err="1" smtClean="0"/>
              <a:t>neovascular</a:t>
            </a:r>
            <a:r>
              <a:rPr lang="en-US" dirty="0" smtClean="0"/>
              <a:t> membrane and is reminiscent of the appearance of experimental angiogenesis on a chick </a:t>
            </a:r>
            <a:r>
              <a:rPr lang="en-US" dirty="0" err="1" smtClean="0"/>
              <a:t>chorioallantoic</a:t>
            </a:r>
            <a:r>
              <a:rPr lang="en-US" dirty="0" smtClean="0"/>
              <a:t> membrane</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90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posterior pituitary</a:t>
            </a:r>
            <a:r>
              <a:rPr lang="en-US" dirty="0" smtClean="0"/>
              <a:t>, or </a:t>
            </a:r>
            <a:r>
              <a:rPr lang="en-US" dirty="0" err="1" smtClean="0"/>
              <a:t>neurohypophysis</a:t>
            </a:r>
            <a:r>
              <a:rPr lang="en-US" dirty="0" smtClean="0"/>
              <a:t>, consists of modified </a:t>
            </a:r>
            <a:r>
              <a:rPr lang="en-US" dirty="0" err="1" smtClean="0"/>
              <a:t>glial</a:t>
            </a:r>
            <a:r>
              <a:rPr lang="en-US" dirty="0" smtClean="0"/>
              <a:t> cells (termed </a:t>
            </a:r>
            <a:r>
              <a:rPr lang="en-US" i="1" dirty="0" err="1" smtClean="0"/>
              <a:t>pituicytes</a:t>
            </a:r>
            <a:r>
              <a:rPr lang="en-US" dirty="0" smtClean="0"/>
              <a:t>) and axonal processes extending from nerve cell bodies in the </a:t>
            </a:r>
            <a:r>
              <a:rPr lang="en-US" dirty="0" err="1" smtClean="0"/>
              <a:t>supraoptic</a:t>
            </a:r>
            <a:r>
              <a:rPr lang="en-US" dirty="0" smtClean="0"/>
              <a:t> and </a:t>
            </a:r>
            <a:r>
              <a:rPr lang="en-US" dirty="0" err="1" smtClean="0"/>
              <a:t>paraventricular</a:t>
            </a:r>
            <a:r>
              <a:rPr lang="en-US" dirty="0" smtClean="0"/>
              <a:t> nuclei of the hypothalamus, through the pituitary stalk to the posterior lobe. These neurons produce two peptide hormones, </a:t>
            </a:r>
            <a:r>
              <a:rPr lang="en-US" i="1" dirty="0" smtClean="0"/>
              <a:t>anti-diuretic hormone</a:t>
            </a:r>
            <a:r>
              <a:rPr lang="en-US" dirty="0" smtClean="0"/>
              <a:t> (ADH, also called </a:t>
            </a:r>
            <a:r>
              <a:rPr lang="en-US" i="1" dirty="0" smtClean="0">
                <a:hlinkClick r:id="" action="ppaction://hlinkfile" tooltip="View drug information"/>
              </a:rPr>
              <a:t>vasopressin</a:t>
            </a:r>
            <a:r>
              <a:rPr lang="en-US" dirty="0" smtClean="0"/>
              <a:t>) and </a:t>
            </a:r>
            <a:r>
              <a:rPr lang="en-US" i="1" dirty="0" err="1" smtClean="0">
                <a:hlinkClick r:id="" action="ppaction://hlinkfile" tooltip="View drug information"/>
              </a:rPr>
              <a:t>oxytocin</a:t>
            </a:r>
            <a:r>
              <a:rPr lang="en-US" i="1" dirty="0" smtClean="0"/>
              <a:t>.</a:t>
            </a:r>
            <a:r>
              <a:rPr lang="en-US" dirty="0" smtClean="0"/>
              <a:t> The hormones are stored in axon terminals in the posterior pituitary and are released into the circulation in response to appropriate stimuli. </a:t>
            </a:r>
            <a:r>
              <a:rPr lang="en-US" dirty="0" err="1" smtClean="0">
                <a:hlinkClick r:id="" action="ppaction://hlinkfile" tooltip="View drug information"/>
              </a:rPr>
              <a:t>Oxytocin</a:t>
            </a:r>
            <a:r>
              <a:rPr lang="en-US" dirty="0" smtClean="0"/>
              <a:t> stimulates contraction of the smooth muscle cells in the gravid uterus and cells surrounding the lactiferous ducts of the mammary glands. ADH is a </a:t>
            </a:r>
            <a:r>
              <a:rPr lang="en-US" dirty="0" err="1" smtClean="0"/>
              <a:t>nonapeptide</a:t>
            </a:r>
            <a:r>
              <a:rPr lang="en-US" dirty="0" smtClean="0"/>
              <a:t> hormone synthesized predominantly in the </a:t>
            </a:r>
            <a:r>
              <a:rPr lang="en-US" dirty="0" err="1" smtClean="0"/>
              <a:t>supraoptic</a:t>
            </a:r>
            <a:r>
              <a:rPr lang="en-US" dirty="0" smtClean="0"/>
              <a:t> nucleus. In response to a number of different stimuli, including increased plasma osmotic pressure, left </a:t>
            </a:r>
            <a:r>
              <a:rPr lang="en-US" dirty="0" err="1" smtClean="0"/>
              <a:t>atrial</a:t>
            </a:r>
            <a:r>
              <a:rPr lang="en-US" dirty="0" smtClean="0"/>
              <a:t> distention, exercise, and certain emotional states, ADH is released from the axon terminals in the </a:t>
            </a:r>
            <a:r>
              <a:rPr lang="en-US" dirty="0" err="1" smtClean="0"/>
              <a:t>neurohypophysis</a:t>
            </a:r>
            <a:r>
              <a:rPr lang="en-US" dirty="0" smtClean="0"/>
              <a:t> into the general circulation. The posterior pituitary is derived </a:t>
            </a:r>
            <a:r>
              <a:rPr lang="en-US" dirty="0" err="1" smtClean="0"/>
              <a:t>embryologically</a:t>
            </a:r>
            <a:r>
              <a:rPr lang="en-US" dirty="0" smtClean="0"/>
              <a:t> from an </a:t>
            </a:r>
            <a:r>
              <a:rPr lang="en-US" dirty="0" err="1" smtClean="0"/>
              <a:t>outpouching</a:t>
            </a:r>
            <a:r>
              <a:rPr lang="en-US" dirty="0" smtClean="0"/>
              <a:t> of the floor of the third ventricle, which grows downward alongside the anterior lobe. In contrast to the anterior lobe, the posterior lobe of the pituitary is supplied by an artery and drains into a vein, where its hormones are released directly into the systemic circulation. Thus, the pituitary has a </a:t>
            </a:r>
            <a:r>
              <a:rPr lang="en-US" i="1" dirty="0" smtClean="0"/>
              <a:t>dual circulation</a:t>
            </a:r>
            <a:r>
              <a:rPr lang="en-US" dirty="0" smtClean="0"/>
              <a:t>, composed of arteries and veins and a portal venous system linking the hypothalamus and the anterior lobe. </a:t>
            </a:r>
            <a:r>
              <a:rPr lang="en-US" sz="1200" kern="1200" dirty="0" err="1" smtClean="0">
                <a:solidFill>
                  <a:schemeClr val="tx1"/>
                </a:solidFill>
                <a:latin typeface="+mn-lt"/>
                <a:ea typeface="+mn-ea"/>
                <a:cs typeface="+mn-cs"/>
              </a:rPr>
              <a:t>Body_ID</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P024008</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eye is profoundly affected by diabetes mellitus. The effects of hyperglycemia on the lens and iris have already been mentioned. Thickening of the basement membrane of the epithelium of the pars </a:t>
            </a:r>
            <a:r>
              <a:rPr lang="en-US" sz="1200" kern="1200" dirty="0" err="1" smtClean="0">
                <a:solidFill>
                  <a:schemeClr val="tx1"/>
                </a:solidFill>
                <a:latin typeface="+mn-lt"/>
                <a:ea typeface="+mn-ea"/>
                <a:cs typeface="+mn-cs"/>
              </a:rPr>
              <a:t>plicata</a:t>
            </a:r>
            <a:r>
              <a:rPr lang="en-US" sz="1200" kern="1200" dirty="0" smtClean="0">
                <a:solidFill>
                  <a:schemeClr val="tx1"/>
                </a:solidFill>
                <a:latin typeface="+mn-lt"/>
                <a:ea typeface="+mn-ea"/>
                <a:cs typeface="+mn-cs"/>
              </a:rPr>
              <a:t> of the </a:t>
            </a:r>
            <a:r>
              <a:rPr lang="en-US" sz="1200" kern="1200" dirty="0" err="1" smtClean="0">
                <a:solidFill>
                  <a:schemeClr val="tx1"/>
                </a:solidFill>
                <a:latin typeface="+mn-lt"/>
                <a:ea typeface="+mn-ea"/>
                <a:cs typeface="+mn-cs"/>
              </a:rPr>
              <a:t>ciliary</a:t>
            </a:r>
            <a:r>
              <a:rPr lang="en-US" sz="1200" kern="1200" dirty="0" smtClean="0">
                <a:solidFill>
                  <a:schemeClr val="tx1"/>
                </a:solidFill>
                <a:latin typeface="+mn-lt"/>
                <a:ea typeface="+mn-ea"/>
                <a:cs typeface="+mn-cs"/>
              </a:rPr>
              <a:t> body is a reliable </a:t>
            </a:r>
            <a:r>
              <a:rPr lang="en-US" sz="1200" kern="1200" dirty="0" err="1" smtClean="0">
                <a:solidFill>
                  <a:schemeClr val="tx1"/>
                </a:solidFill>
                <a:latin typeface="+mn-lt"/>
                <a:ea typeface="+mn-ea"/>
                <a:cs typeface="+mn-cs"/>
              </a:rPr>
              <a:t>histologic</a:t>
            </a:r>
            <a:r>
              <a:rPr lang="en-US" sz="1200" kern="1200" dirty="0" smtClean="0">
                <a:solidFill>
                  <a:schemeClr val="tx1"/>
                </a:solidFill>
                <a:latin typeface="+mn-lt"/>
                <a:ea typeface="+mn-ea"/>
                <a:cs typeface="+mn-cs"/>
              </a:rPr>
              <a:t> marker of diabetes mellitus in the eye (</a:t>
            </a:r>
            <a:r>
              <a:rPr lang="en-US" sz="1200" u="sng" kern="1200" dirty="0" smtClean="0">
                <a:solidFill>
                  <a:schemeClr val="tx1"/>
                </a:solidFill>
                <a:latin typeface="+mn-lt"/>
                <a:ea typeface="+mn-ea"/>
                <a:cs typeface="+mn-cs"/>
                <a:hlinkClick r:id="rId3"/>
              </a:rPr>
              <a:t>Fig. 29-20) and is reminiscent of similar changes in glomerular mesangium. This discussion focuses on the retinal microangiopathy associated with diabetes mellitus, a prototype for the consideration of other retinal microangiopathies.	</a:t>
            </a:r>
          </a:p>
          <a:p>
            <a:r>
              <a:rPr lang="en-US" sz="1200" kern="1200" dirty="0" smtClean="0">
                <a:solidFill>
                  <a:schemeClr val="tx1"/>
                </a:solidFill>
                <a:latin typeface="+mn-lt"/>
                <a:ea typeface="+mn-ea"/>
                <a:cs typeface="+mn-cs"/>
              </a:rPr>
              <a:t>The retinal </a:t>
            </a:r>
            <a:r>
              <a:rPr lang="en-US" sz="1200" kern="1200" dirty="0" err="1" smtClean="0">
                <a:solidFill>
                  <a:schemeClr val="tx1"/>
                </a:solidFill>
                <a:latin typeface="+mn-lt"/>
                <a:ea typeface="+mn-ea"/>
                <a:cs typeface="+mn-cs"/>
              </a:rPr>
              <a:t>vasculopathy</a:t>
            </a:r>
            <a:r>
              <a:rPr lang="en-US" sz="1200" kern="1200" dirty="0" smtClean="0">
                <a:solidFill>
                  <a:schemeClr val="tx1"/>
                </a:solidFill>
                <a:latin typeface="+mn-lt"/>
                <a:ea typeface="+mn-ea"/>
                <a:cs typeface="+mn-cs"/>
              </a:rPr>
              <a:t> of diabetes mellitus may be classified into </a:t>
            </a:r>
            <a:r>
              <a:rPr lang="en-US" sz="1200" i="1" kern="1200" dirty="0" smtClean="0">
                <a:solidFill>
                  <a:schemeClr val="tx1"/>
                </a:solidFill>
                <a:latin typeface="+mn-lt"/>
                <a:ea typeface="+mn-ea"/>
                <a:cs typeface="+mn-cs"/>
              </a:rPr>
              <a:t>background (</a:t>
            </a:r>
            <a:r>
              <a:rPr lang="en-US" sz="1200" i="1" kern="1200" dirty="0" err="1" smtClean="0">
                <a:solidFill>
                  <a:schemeClr val="tx1"/>
                </a:solidFill>
                <a:latin typeface="+mn-lt"/>
                <a:ea typeface="+mn-ea"/>
                <a:cs typeface="+mn-cs"/>
              </a:rPr>
              <a:t>preproliferative</a:t>
            </a:r>
            <a:r>
              <a:rPr lang="en-US" sz="1200" i="1" kern="1200" dirty="0" smtClean="0">
                <a:solidFill>
                  <a:schemeClr val="tx1"/>
                </a:solidFill>
                <a:latin typeface="+mn-lt"/>
                <a:ea typeface="+mn-ea"/>
                <a:cs typeface="+mn-cs"/>
              </a:rPr>
              <a:t>) diabetic retinopathy and proliferative diabetic retinopathy.</a:t>
            </a:r>
            <a:r>
              <a:rPr lang="en-US" sz="1200" i="1" kern="1200" baseline="30000" dirty="0" smtClean="0">
                <a:solidFill>
                  <a:schemeClr val="tx1"/>
                </a:solidFill>
                <a:latin typeface="+mn-lt"/>
                <a:ea typeface="+mn-ea"/>
                <a:cs typeface="+mn-cs"/>
                <a:hlinkClick r:id="rId4"/>
              </a:rPr>
              <a:t>22	</a:t>
            </a:r>
          </a:p>
          <a:p>
            <a:r>
              <a:rPr lang="en-US" sz="1200" kern="1200" dirty="0" smtClean="0">
                <a:solidFill>
                  <a:schemeClr val="tx1"/>
                </a:solidFill>
                <a:latin typeface="+mn-lt"/>
                <a:ea typeface="+mn-ea"/>
                <a:cs typeface="+mn-cs"/>
              </a:rPr>
              <a:t>page 1437	</a:t>
            </a:r>
          </a:p>
          <a:p>
            <a:endParaRPr/>
          </a:p>
          <a:p>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92</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Diabetic neuropathy with marked loss of </a:t>
            </a:r>
            <a:r>
              <a:rPr lang="en-US" sz="1200" kern="1200" dirty="0" err="1" smtClean="0">
                <a:solidFill>
                  <a:schemeClr val="tx1"/>
                </a:solidFill>
                <a:latin typeface="+mn-lt"/>
                <a:ea typeface="+mn-ea"/>
                <a:cs typeface="+mn-cs"/>
              </a:rPr>
              <a:t>myelinated</a:t>
            </a:r>
            <a:r>
              <a:rPr lang="en-US" sz="1200" kern="1200" dirty="0" smtClean="0">
                <a:solidFill>
                  <a:schemeClr val="tx1"/>
                </a:solidFill>
                <a:latin typeface="+mn-lt"/>
                <a:ea typeface="+mn-ea"/>
                <a:cs typeface="+mn-cs"/>
              </a:rPr>
              <a:t> fibers, a thinly </a:t>
            </a:r>
            <a:r>
              <a:rPr lang="en-US" sz="1200" kern="1200" dirty="0" err="1" smtClean="0">
                <a:solidFill>
                  <a:schemeClr val="tx1"/>
                </a:solidFill>
                <a:latin typeface="+mn-lt"/>
                <a:ea typeface="+mn-ea"/>
                <a:cs typeface="+mn-cs"/>
              </a:rPr>
              <a:t>myelinated</a:t>
            </a:r>
            <a:r>
              <a:rPr lang="en-US" sz="1200" kern="1200" dirty="0" smtClean="0">
                <a:solidFill>
                  <a:schemeClr val="tx1"/>
                </a:solidFill>
                <a:latin typeface="+mn-lt"/>
                <a:ea typeface="+mn-ea"/>
                <a:cs typeface="+mn-cs"/>
              </a:rPr>
              <a:t> fiber </a:t>
            </a:r>
            <a:r>
              <a:rPr lang="en-US" sz="1200" i="1" kern="1200" dirty="0" smtClean="0">
                <a:solidFill>
                  <a:schemeClr val="tx1"/>
                </a:solidFill>
                <a:latin typeface="+mn-lt"/>
                <a:ea typeface="+mn-ea"/>
                <a:cs typeface="+mn-cs"/>
              </a:rPr>
              <a:t>(arrowheads)</a:t>
            </a:r>
            <a:r>
              <a:rPr lang="en-US" sz="1200" kern="1200" dirty="0" smtClean="0">
                <a:solidFill>
                  <a:schemeClr val="tx1"/>
                </a:solidFill>
                <a:latin typeface="+mn-lt"/>
                <a:ea typeface="+mn-ea"/>
                <a:cs typeface="+mn-cs"/>
              </a:rPr>
              <a:t>, and thickening of </a:t>
            </a:r>
            <a:r>
              <a:rPr lang="en-US" sz="1200" kern="1200" dirty="0" err="1" smtClean="0">
                <a:solidFill>
                  <a:schemeClr val="tx1"/>
                </a:solidFill>
                <a:latin typeface="+mn-lt"/>
                <a:ea typeface="+mn-ea"/>
                <a:cs typeface="+mn-cs"/>
              </a:rPr>
              <a:t>endoneurial</a:t>
            </a:r>
            <a:r>
              <a:rPr lang="en-US" sz="1200" kern="1200" dirty="0" smtClean="0">
                <a:solidFill>
                  <a:schemeClr val="tx1"/>
                </a:solidFill>
                <a:latin typeface="+mn-lt"/>
                <a:ea typeface="+mn-ea"/>
                <a:cs typeface="+mn-cs"/>
              </a:rPr>
              <a:t> vessel wall </a:t>
            </a:r>
            <a:r>
              <a:rPr lang="en-US" sz="1200" i="1" kern="1200" dirty="0" smtClean="0">
                <a:solidFill>
                  <a:schemeClr val="tx1"/>
                </a:solidFill>
                <a:latin typeface="+mn-lt"/>
                <a:ea typeface="+mn-ea"/>
                <a:cs typeface="+mn-cs"/>
              </a:rPr>
              <a:t>(arrow)</a:t>
            </a:r>
            <a:r>
              <a:rPr lang="en-US" sz="1200" kern="120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93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Pituitary adenoma. This massive, nonfunctional adenoma has grown far beyond the confines of the </a:t>
            </a:r>
            <a:r>
              <a:rPr lang="en-US" sz="1200" kern="1200" dirty="0" err="1" smtClean="0">
                <a:solidFill>
                  <a:schemeClr val="tx1"/>
                </a:solidFill>
                <a:latin typeface="+mn-lt"/>
                <a:ea typeface="+mn-ea"/>
                <a:cs typeface="+mn-cs"/>
              </a:rPr>
              <a:t>sella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turcica</a:t>
            </a:r>
            <a:r>
              <a:rPr lang="en-US" sz="1200" kern="1200" dirty="0" smtClean="0">
                <a:solidFill>
                  <a:schemeClr val="tx1"/>
                </a:solidFill>
                <a:latin typeface="+mn-lt"/>
                <a:ea typeface="+mn-ea"/>
                <a:cs typeface="+mn-cs"/>
              </a:rPr>
              <a:t> and has distorted the overlying brain. Nonfunctional adenomas tend to be larger at the time of diagnosis than those that secrete a hormone. </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Acidophil, </a:t>
            </a:r>
            <a:r>
              <a:rPr lang="en-US" dirty="0" err="1" smtClean="0"/>
              <a:t>basophil,chromophobe</a:t>
            </a:r>
            <a:endParaRPr lang="en-US" dirty="0"/>
          </a:p>
        </p:txBody>
      </p:sp>
      <p:sp>
        <p:nvSpPr>
          <p:cNvPr id="4" name="Slide Number Placeholder 3"/>
          <p:cNvSpPr>
            <a:spLocks noGrp="1"/>
          </p:cNvSpPr>
          <p:nvPr>
            <p:ph type="sldNum" sz="quarter" idx="10"/>
          </p:nvPr>
        </p:nvSpPr>
        <p:spPr/>
        <p:txBody>
          <a:bodyPr/>
          <a:lstStyle/>
          <a:p>
            <a:fld id="{22BE415E-9460-4104-AC65-67EE583B108D}"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3F2CFCD-1FA3-4E2A-BAC1-254323700CBF}" type="datetimeFigureOut">
              <a:rPr lang="en-US" smtClean="0"/>
              <a:pPr/>
              <a:t>4/12/2058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0280E83D-12FC-4236-8FFD-3CEDDCC91A61}"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03F2CFCD-1FA3-4E2A-BAC1-254323700CBF}" type="datetimeFigureOut">
              <a:rPr lang="en-US" smtClean="0"/>
              <a:pPr/>
              <a:t>4/12/2058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280E83D-12FC-4236-8FFD-3CEDDCC91A61}"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0280E83D-12FC-4236-8FFD-3CEDDCC91A61}"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280E83D-12FC-4236-8FFD-3CEDDCC91A61}"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03F2CFCD-1FA3-4E2A-BAC1-254323700CBF}" type="datetimeFigureOut">
              <a:rPr lang="en-US" smtClean="0"/>
              <a:pPr/>
              <a:t>4/12/2058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0E83D-12FC-4236-8FFD-3CEDDCC91A61}"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3F2CFCD-1FA3-4E2A-BAC1-254323700CBF}" type="datetimeFigureOut">
              <a:rPr lang="en-US" smtClean="0"/>
              <a:pPr/>
              <a:t>4/12/2058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0280E83D-12FC-4236-8FFD-3CEDDCC91A61}"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F2CFCD-1FA3-4E2A-BAC1-254323700CBF}" type="datetimeFigureOut">
              <a:rPr lang="en-US" smtClean="0"/>
              <a:pPr/>
              <a:t>4/12/2058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0280E83D-12FC-4236-8FFD-3CEDDCC91A6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03F2CFCD-1FA3-4E2A-BAC1-254323700CBF}" type="datetimeFigureOut">
              <a:rPr lang="en-US" smtClean="0"/>
              <a:pPr/>
              <a:t>4/12/2058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280E83D-12FC-4236-8FFD-3CEDDCC91A61}"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280E83D-12FC-4236-8FFD-3CEDDCC91A61}" type="slidenum">
              <a:rPr lang="en-US" smtClean="0"/>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03F2CFCD-1FA3-4E2A-BAC1-254323700CBF}" type="datetimeFigureOut">
              <a:rPr lang="en-US" smtClean="0"/>
              <a:pPr/>
              <a:t>4/12/2058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0280E83D-12FC-4236-8FFD-3CEDDCC91A61}"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03F2CFCD-1FA3-4E2A-BAC1-254323700CBF}" type="datetimeFigureOut">
              <a:rPr lang="en-US" smtClean="0"/>
              <a:pPr/>
              <a:t>4/12/2058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80E83D-12FC-4236-8FFD-3CEDDCC91A6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0280E83D-12FC-4236-8FFD-3CEDDCC91A61}"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3F2CFCD-1FA3-4E2A-BAC1-254323700CBF}" type="datetimeFigureOut">
              <a:rPr lang="en-US" smtClean="0"/>
              <a:pPr/>
              <a:t>4/12/2058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0280E83D-12FC-4236-8FFD-3CEDDCC91A6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3F2CFCD-1FA3-4E2A-BAC1-254323700CBF}" type="datetimeFigureOut">
              <a:rPr lang="en-US" smtClean="0"/>
              <a:pPr/>
              <a:t>4/12/2058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3F2CFCD-1FA3-4E2A-BAC1-254323700CBF}" type="datetimeFigureOut">
              <a:rPr lang="en-US" smtClean="0"/>
              <a:pPr/>
              <a:t>4/12/2058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3F2CFCD-1FA3-4E2A-BAC1-254323700CBF}" type="datetimeFigureOut">
              <a:rPr lang="en-US" smtClean="0"/>
              <a:pPr/>
              <a:t>4/12/2058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2CFCD-1FA3-4E2A-BAC1-254323700CBF}" type="datetimeFigureOut">
              <a:rPr lang="en-US" smtClean="0"/>
              <a:pPr/>
              <a:t>4/12/2058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3F2CFCD-1FA3-4E2A-BAC1-254323700CBF}" type="datetimeFigureOut">
              <a:rPr lang="en-US" smtClean="0"/>
              <a:pPr/>
              <a:t>4/12/2058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3F2CFCD-1FA3-4E2A-BAC1-254323700CBF}" type="datetimeFigureOut">
              <a:rPr lang="en-US" smtClean="0"/>
              <a:pPr/>
              <a:t>4/12/2058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80E83D-12FC-4236-8FFD-3CEDDCC91A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3F2CFCD-1FA3-4E2A-BAC1-254323700CBF}" type="datetimeFigureOut">
              <a:rPr lang="en-US" smtClean="0"/>
              <a:pPr/>
              <a:t>4/12/2058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280E83D-12FC-4236-8FFD-3CEDDCC91A61}"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3F2CFCD-1FA3-4E2A-BAC1-254323700CBF}" type="datetimeFigureOut">
              <a:rPr lang="en-US" smtClean="0"/>
              <a:pPr/>
              <a:t>4/12/2058</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280E83D-12FC-4236-8FFD-3CEDDCC91A61}"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C0070187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robbinspathology.com/passthru/linktopage.cfm?showtab=toc&amp;xrefID=R024038" TargetMode="External"/><Relationship Id="rId5" Type="http://schemas.openxmlformats.org/officeDocument/2006/relationships/hyperlink" Target="http://www.robbinspathology.com/passthru/linktopage.cfm?showtab=toc&amp;xrefID=R024037" TargetMode="External"/><Relationship Id="rId4" Type="http://schemas.openxmlformats.org/officeDocument/2006/relationships/hyperlink" Target="http://www.robbinspathology.com/passthru/linktopage.cfm?showtab=toc&amp;xrefID=R024035"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robbinspathology.com/content/bookcontent.cfm?ID=HC024073"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C00401871"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robbinspathology.com/content/bookcontent.cfm?ID=HC024073"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T024010"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T02401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www.robbinspathology.com/passthru/linktopage.cfm?showtab=toc&amp;xrefID=R024069"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www.robbinspathology.com/content/bookcontent.cfm?ID=HC024050&amp;searchterms=diabetes&amp;framesource=search&amp;RestrictTo=HC024050"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www.robbinspathology.com/content/bookcontent.cfm?ID=HC029034&amp;searchterms=diabetic%20nretinopathy&amp;framesource=search&amp;RestrictTo=HC029034"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hyperlink" Target="http://www.robbinspathology.com/passthru/linktopage.cfm?showtab=toc&amp;xrefID=R029022"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343025"/>
            <a:ext cx="7772400" cy="2686050"/>
          </a:xfrm>
        </p:spPr>
        <p:txBody>
          <a:bodyPr/>
          <a:lstStyle/>
          <a:p>
            <a:r>
              <a:rPr lang="en-US" dirty="0" smtClean="0"/>
              <a:t>Endocrine System</a:t>
            </a:r>
            <a:endParaRPr lang="en-US" dirty="0"/>
          </a:p>
        </p:txBody>
      </p:sp>
      <p:sp>
        <p:nvSpPr>
          <p:cNvPr id="3" name="Subtitle 2"/>
          <p:cNvSpPr>
            <a:spLocks noGrp="1"/>
          </p:cNvSpPr>
          <p:nvPr>
            <p:ph type="subTitle" idx="1"/>
          </p:nvPr>
        </p:nvSpPr>
        <p:spPr>
          <a:xfrm>
            <a:off x="990600" y="1828800"/>
            <a:ext cx="8153400" cy="5029200"/>
          </a:xfrm>
          <a:solidFill>
            <a:schemeClr val="accent2"/>
          </a:solidFill>
          <a:ln>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dirty="0" err="1" smtClean="0"/>
              <a:t>Autocrine</a:t>
            </a:r>
            <a:endParaRPr lang="en-US" dirty="0" smtClean="0"/>
          </a:p>
          <a:p>
            <a:r>
              <a:rPr lang="en-US" dirty="0" err="1" smtClean="0"/>
              <a:t>Paracrine</a:t>
            </a:r>
            <a:endParaRPr lang="en-US" dirty="0" smtClean="0"/>
          </a:p>
          <a:p>
            <a:r>
              <a:rPr lang="en-US" dirty="0" smtClean="0"/>
              <a:t>Endocrine</a:t>
            </a:r>
          </a:p>
          <a:p>
            <a:r>
              <a:rPr lang="en-US" dirty="0" smtClean="0"/>
              <a:t>In endocrine signaling, the secreted molecules (</a:t>
            </a:r>
            <a:r>
              <a:rPr lang="en-US" i="1" dirty="0" smtClean="0"/>
              <a:t>hormones)</a:t>
            </a:r>
            <a:r>
              <a:rPr lang="en-US" dirty="0" smtClean="0"/>
              <a:t> act on target cells that are distant from their site of synthesis. </a:t>
            </a:r>
          </a:p>
          <a:p>
            <a:r>
              <a:rPr lang="en-US" dirty="0" smtClean="0"/>
              <a:t>An endocrine hormone is frequently carried by the blood from its site of release to its target.</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pic>
        <p:nvPicPr>
          <p:cNvPr id="19458" name="Picture 2" descr="C:\Documents and Settings\Dr.Hala\My Documents\My Pictures\pituitarycells.jpg"/>
          <p:cNvPicPr>
            <a:picLocks noGrp="1" noChangeAspect="1" noChangeArrowheads="1"/>
          </p:cNvPicPr>
          <p:nvPr>
            <p:ph idx="1"/>
          </p:nvPr>
        </p:nvPicPr>
        <p:blipFill>
          <a:blip r:embed="rId3"/>
          <a:srcRect/>
          <a:stretch>
            <a:fillRect/>
          </a:stretch>
        </p:blipFill>
        <p:spPr bwMode="auto">
          <a:xfrm>
            <a:off x="0" y="1600200"/>
            <a:ext cx="9144000" cy="5257800"/>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810000"/>
            <a:ext cx="8686800" cy="2667000"/>
          </a:xfrm>
        </p:spPr>
        <p:txBody>
          <a:bodyPr>
            <a:noAutofit/>
          </a:bodyPr>
          <a:lstStyle/>
          <a:p>
            <a:pPr algn="just">
              <a:buNone/>
            </a:pPr>
            <a:r>
              <a:rPr lang="en-US" sz="2200" dirty="0" smtClean="0"/>
              <a:t>This symmetrically small thyroid gland demonstrates atrophy. This patient was hypothyroid. This is the end result of Hashimoto's </a:t>
            </a:r>
            <a:r>
              <a:rPr lang="en-US" sz="2200" dirty="0" err="1" smtClean="0"/>
              <a:t>thyroiditis</a:t>
            </a:r>
            <a:r>
              <a:rPr lang="en-US" sz="2200" dirty="0" smtClean="0"/>
              <a:t>. Initially, the thyroid is enlarged and there may be transient hyperthyroidism, followed by a </a:t>
            </a:r>
            <a:r>
              <a:rPr lang="en-US" sz="2200" dirty="0" err="1" smtClean="0"/>
              <a:t>euthyroid</a:t>
            </a:r>
            <a:r>
              <a:rPr lang="en-US" sz="2200" dirty="0" smtClean="0"/>
              <a:t> state and then hypothyroidism with eventual atrophy years later. Hashimoto's </a:t>
            </a:r>
            <a:r>
              <a:rPr lang="en-US" sz="2200" dirty="0" err="1" smtClean="0"/>
              <a:t>thyroiditis</a:t>
            </a:r>
            <a:r>
              <a:rPr lang="en-US" sz="2200" dirty="0" smtClean="0"/>
              <a:t> results from abnormal T cell activation and subsequent B cell stimulation to secrete a variety of </a:t>
            </a:r>
            <a:r>
              <a:rPr lang="en-US" sz="2200" dirty="0" err="1" smtClean="0"/>
              <a:t>autoantibodies</a:t>
            </a:r>
            <a:r>
              <a:rPr lang="en-US" sz="2200" dirty="0" smtClean="0"/>
              <a:t>.</a:t>
            </a:r>
            <a:endParaRPr lang="en-US" sz="2200" b="1" dirty="0"/>
          </a:p>
        </p:txBody>
      </p:sp>
      <p:pic>
        <p:nvPicPr>
          <p:cNvPr id="234498" name="Picture 2" descr="http://library.med.utah.edu/WebPath/jpeg4/ENDO016.jpg"/>
          <p:cNvPicPr>
            <a:picLocks noChangeAspect="1" noChangeArrowheads="1"/>
          </p:cNvPicPr>
          <p:nvPr/>
        </p:nvPicPr>
        <p:blipFill>
          <a:blip r:embed="rId2"/>
          <a:srcRect/>
          <a:stretch>
            <a:fillRect/>
          </a:stretch>
        </p:blipFill>
        <p:spPr bwMode="auto">
          <a:xfrm>
            <a:off x="2057400" y="304800"/>
            <a:ext cx="4800600" cy="3152775"/>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3886200"/>
            <a:ext cx="8686800" cy="2362200"/>
          </a:xfrm>
        </p:spPr>
        <p:txBody>
          <a:bodyPr>
            <a:noAutofit/>
          </a:bodyPr>
          <a:lstStyle/>
          <a:p>
            <a:pPr algn="just">
              <a:buNone/>
            </a:pPr>
            <a:r>
              <a:rPr lang="en-US" sz="2000" dirty="0" smtClean="0"/>
              <a:t>Here is a low power microscopic view of a thyroid with Hashimoto's </a:t>
            </a:r>
            <a:r>
              <a:rPr lang="en-US" sz="2000" dirty="0" err="1" smtClean="0"/>
              <a:t>thyroiditis</a:t>
            </a:r>
            <a:r>
              <a:rPr lang="en-US" sz="2000" dirty="0" smtClean="0"/>
              <a:t>. Note the lymphoid follicle at the right center. This is an autoimmune disease and often </a:t>
            </a:r>
            <a:r>
              <a:rPr lang="en-US" sz="2000" dirty="0" err="1" smtClean="0"/>
              <a:t>antithyroglobulin</a:t>
            </a:r>
            <a:r>
              <a:rPr lang="en-US" sz="2000" dirty="0" smtClean="0"/>
              <a:t> and </a:t>
            </a:r>
            <a:r>
              <a:rPr lang="en-US" sz="2000" dirty="0" err="1" smtClean="0"/>
              <a:t>antimicrosomal</a:t>
            </a:r>
            <a:r>
              <a:rPr lang="en-US" sz="2000" dirty="0" smtClean="0"/>
              <a:t> (thyroid </a:t>
            </a:r>
            <a:r>
              <a:rPr lang="en-US" sz="2000" dirty="0" err="1" smtClean="0"/>
              <a:t>peroxidase</a:t>
            </a:r>
            <a:r>
              <a:rPr lang="en-US" sz="2000" dirty="0" smtClean="0"/>
              <a:t>) antibodies can be detected. Other autoimmune diseases such as Addison's disease or pernicious anemia may also be present. Both thyroid growth </a:t>
            </a:r>
            <a:r>
              <a:rPr lang="en-US" sz="2000" dirty="0" err="1" smtClean="0"/>
              <a:t>immunoglobulins</a:t>
            </a:r>
            <a:r>
              <a:rPr lang="en-US" sz="2000" dirty="0" smtClean="0"/>
              <a:t> (TGI) and thyroid stimulating </a:t>
            </a:r>
            <a:r>
              <a:rPr lang="en-US" sz="2000" dirty="0" err="1" smtClean="0"/>
              <a:t>immunoglobulins</a:t>
            </a:r>
            <a:r>
              <a:rPr lang="en-US" sz="2000" dirty="0" smtClean="0"/>
              <a:t> (TSI) are present, though blocking antibodies to TSI mitigate their effect.</a:t>
            </a:r>
            <a:endParaRPr lang="en-US" sz="2000" b="1" dirty="0"/>
          </a:p>
        </p:txBody>
      </p:sp>
      <p:pic>
        <p:nvPicPr>
          <p:cNvPr id="233474" name="Picture 2" descr="http://library.med.utah.edu/WebPath/jpeg4/ENDO017.jpg"/>
          <p:cNvPicPr>
            <a:picLocks noChangeAspect="1" noChangeArrowheads="1"/>
          </p:cNvPicPr>
          <p:nvPr/>
        </p:nvPicPr>
        <p:blipFill>
          <a:blip r:embed="rId2"/>
          <a:srcRect/>
          <a:stretch>
            <a:fillRect/>
          </a:stretch>
        </p:blipFill>
        <p:spPr bwMode="auto">
          <a:xfrm>
            <a:off x="2286000" y="504825"/>
            <a:ext cx="4800600" cy="3152775"/>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733800"/>
            <a:ext cx="8686800" cy="2362200"/>
          </a:xfrm>
        </p:spPr>
        <p:txBody>
          <a:bodyPr>
            <a:noAutofit/>
          </a:bodyPr>
          <a:lstStyle/>
          <a:p>
            <a:pPr algn="just">
              <a:buNone/>
            </a:pPr>
            <a:r>
              <a:rPr lang="en-US" sz="2400" dirty="0" smtClean="0"/>
              <a:t>This high power microscopic view of the thyroid with Hashimoto's </a:t>
            </a:r>
            <a:r>
              <a:rPr lang="en-US" sz="2400" dirty="0" err="1" smtClean="0"/>
              <a:t>thyroiditis</a:t>
            </a:r>
            <a:r>
              <a:rPr lang="en-US" sz="2400" dirty="0" smtClean="0"/>
              <a:t> demonstrates the pink </a:t>
            </a:r>
            <a:r>
              <a:rPr lang="en-US" sz="2400" dirty="0" err="1" smtClean="0"/>
              <a:t>Hürthle</a:t>
            </a:r>
            <a:r>
              <a:rPr lang="en-US" sz="2400" dirty="0" smtClean="0"/>
              <a:t> cells at the center and right. The lymphoid follicle is at the left. Hashimoto's </a:t>
            </a:r>
            <a:r>
              <a:rPr lang="en-US" sz="2400" dirty="0" err="1" smtClean="0"/>
              <a:t>thyroiditis</a:t>
            </a:r>
            <a:r>
              <a:rPr lang="en-US" sz="2400" dirty="0" smtClean="0"/>
              <a:t> initially leads to painless enlargement of the thyroid, followed by atrophy years later.</a:t>
            </a:r>
            <a:endParaRPr lang="en-US" sz="2400" b="1" dirty="0"/>
          </a:p>
        </p:txBody>
      </p:sp>
      <p:pic>
        <p:nvPicPr>
          <p:cNvPr id="232450" name="Picture 2" descr="http://library.med.utah.edu/WebPath/jpeg4/ENDO018.jpg"/>
          <p:cNvPicPr>
            <a:picLocks noChangeAspect="1" noChangeArrowheads="1"/>
          </p:cNvPicPr>
          <p:nvPr/>
        </p:nvPicPr>
        <p:blipFill>
          <a:blip r:embed="rId2"/>
          <a:srcRect/>
          <a:stretch>
            <a:fillRect/>
          </a:stretch>
        </p:blipFill>
        <p:spPr bwMode="auto">
          <a:xfrm>
            <a:off x="2133600" y="352425"/>
            <a:ext cx="4800600" cy="3152775"/>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733800"/>
            <a:ext cx="8686800" cy="2667000"/>
          </a:xfrm>
        </p:spPr>
        <p:txBody>
          <a:bodyPr>
            <a:noAutofit/>
          </a:bodyPr>
          <a:lstStyle/>
          <a:p>
            <a:pPr algn="just">
              <a:buNone/>
            </a:pPr>
            <a:r>
              <a:rPr lang="en-US" sz="2400" dirty="0" smtClean="0"/>
              <a:t>This is an example of an </a:t>
            </a:r>
            <a:r>
              <a:rPr lang="en-US" sz="2400" dirty="0" err="1" smtClean="0"/>
              <a:t>immunofluorescence</a:t>
            </a:r>
            <a:r>
              <a:rPr lang="en-US" sz="2400" dirty="0" smtClean="0"/>
              <a:t> test positive for anti-</a:t>
            </a:r>
            <a:r>
              <a:rPr lang="en-US" sz="2400" dirty="0" err="1" smtClean="0"/>
              <a:t>microsomal</a:t>
            </a:r>
            <a:r>
              <a:rPr lang="en-US" sz="2400" dirty="0" smtClean="0"/>
              <a:t> antibody, one of the </a:t>
            </a:r>
            <a:r>
              <a:rPr lang="en-US" sz="2400" dirty="0" err="1" smtClean="0"/>
              <a:t>autoantibodies</a:t>
            </a:r>
            <a:r>
              <a:rPr lang="en-US" sz="2400" dirty="0" smtClean="0"/>
              <a:t> that can be seen with autoimmune diseases of the thyroid. A major component of the </a:t>
            </a:r>
            <a:r>
              <a:rPr lang="en-US" sz="2400" dirty="0" err="1" smtClean="0"/>
              <a:t>antimicrosomal</a:t>
            </a:r>
            <a:r>
              <a:rPr lang="en-US" sz="2400" dirty="0" smtClean="0"/>
              <a:t> antigen is thyroid </a:t>
            </a:r>
            <a:r>
              <a:rPr lang="en-US" sz="2400" dirty="0" err="1" smtClean="0"/>
              <a:t>peroxidase</a:t>
            </a:r>
            <a:r>
              <a:rPr lang="en-US" sz="2400" dirty="0" smtClean="0"/>
              <a:t> (TPO) which is often measured serologically. Note the bright green fluorescence in the thyroid epithelial cells, whereas the colloid in the center of the follicles is dark.</a:t>
            </a:r>
            <a:endParaRPr lang="en-US" sz="2400" b="1" dirty="0"/>
          </a:p>
        </p:txBody>
      </p:sp>
      <p:pic>
        <p:nvPicPr>
          <p:cNvPr id="230402" name="Picture 2" descr="http://library.med.utah.edu/WebPath/jpeg2/IMM011.jpg"/>
          <p:cNvPicPr>
            <a:picLocks noChangeAspect="1" noChangeArrowheads="1"/>
          </p:cNvPicPr>
          <p:nvPr/>
        </p:nvPicPr>
        <p:blipFill>
          <a:blip r:embed="rId2"/>
          <a:srcRect/>
          <a:stretch>
            <a:fillRect/>
          </a:stretch>
        </p:blipFill>
        <p:spPr bwMode="auto">
          <a:xfrm>
            <a:off x="2286000" y="438150"/>
            <a:ext cx="4800600" cy="314325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86200"/>
            <a:ext cx="8686800" cy="1981200"/>
          </a:xfrm>
        </p:spPr>
        <p:txBody>
          <a:bodyPr>
            <a:noAutofit/>
          </a:bodyPr>
          <a:lstStyle/>
          <a:p>
            <a:pPr algn="just">
              <a:buNone/>
            </a:pPr>
            <a:r>
              <a:rPr lang="en-US" sz="2400" dirty="0" smtClean="0"/>
              <a:t>Here is an example of </a:t>
            </a:r>
            <a:r>
              <a:rPr lang="en-US" sz="2400" dirty="0" err="1" smtClean="0"/>
              <a:t>immunofluorescence</a:t>
            </a:r>
            <a:r>
              <a:rPr lang="en-US" sz="2400" dirty="0" smtClean="0"/>
              <a:t> positivity for anti-</a:t>
            </a:r>
            <a:r>
              <a:rPr lang="en-US" sz="2400" dirty="0" err="1" smtClean="0"/>
              <a:t>thyroglobulin</a:t>
            </a:r>
            <a:r>
              <a:rPr lang="en-US" sz="2400" dirty="0" smtClean="0"/>
              <a:t> antibody. Patients with Hashimoto's </a:t>
            </a:r>
            <a:r>
              <a:rPr lang="en-US" sz="2400" dirty="0" err="1" smtClean="0"/>
              <a:t>thyroiditis</a:t>
            </a:r>
            <a:r>
              <a:rPr lang="en-US" sz="2400" dirty="0" smtClean="0"/>
              <a:t> may also have other autoimmune conditions including Grave's disease, SLE, rheumatoid arthritis, pernicious anemia, and </a:t>
            </a:r>
            <a:r>
              <a:rPr lang="en-US" sz="2400" dirty="0" err="1" smtClean="0"/>
              <a:t>Sjogren's</a:t>
            </a:r>
            <a:r>
              <a:rPr lang="en-US" sz="2400" dirty="0" smtClean="0"/>
              <a:t> syndrome.</a:t>
            </a:r>
            <a:endParaRPr lang="en-US" sz="2400" b="1" dirty="0"/>
          </a:p>
        </p:txBody>
      </p:sp>
      <p:pic>
        <p:nvPicPr>
          <p:cNvPr id="229378" name="Picture 2" descr="http://library.med.utah.edu/WebPath/jpeg2/IMM012.jpg"/>
          <p:cNvPicPr>
            <a:picLocks noChangeAspect="1" noChangeArrowheads="1"/>
          </p:cNvPicPr>
          <p:nvPr/>
        </p:nvPicPr>
        <p:blipFill>
          <a:blip r:embed="rId2"/>
          <a:srcRect/>
          <a:stretch>
            <a:fillRect/>
          </a:stretch>
        </p:blipFill>
        <p:spPr bwMode="auto">
          <a:xfrm>
            <a:off x="2057400" y="361950"/>
            <a:ext cx="4800600" cy="3143250"/>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733800"/>
            <a:ext cx="8686800" cy="2286000"/>
          </a:xfrm>
        </p:spPr>
        <p:txBody>
          <a:bodyPr>
            <a:noAutofit/>
          </a:bodyPr>
          <a:lstStyle/>
          <a:p>
            <a:pPr algn="just">
              <a:buNone/>
            </a:pPr>
            <a:r>
              <a:rPr lang="en-US" sz="2400" dirty="0" smtClean="0"/>
              <a:t>This is </a:t>
            </a:r>
            <a:r>
              <a:rPr lang="en-US" sz="2400" dirty="0" err="1" smtClean="0"/>
              <a:t>subacute</a:t>
            </a:r>
            <a:r>
              <a:rPr lang="en-US" sz="2400" dirty="0" smtClean="0"/>
              <a:t> </a:t>
            </a:r>
            <a:r>
              <a:rPr lang="en-US" sz="2400" dirty="0" err="1" smtClean="0"/>
              <a:t>granulomatous</a:t>
            </a:r>
            <a:r>
              <a:rPr lang="en-US" sz="2400" dirty="0" smtClean="0"/>
              <a:t> </a:t>
            </a:r>
            <a:r>
              <a:rPr lang="en-US" sz="2400" dirty="0" err="1" smtClean="0"/>
              <a:t>thyroiditis</a:t>
            </a:r>
            <a:r>
              <a:rPr lang="en-US" sz="2400" dirty="0" smtClean="0"/>
              <a:t> (</a:t>
            </a:r>
            <a:r>
              <a:rPr lang="en-US" sz="2400" dirty="0" err="1" smtClean="0"/>
              <a:t>DeQuervain's</a:t>
            </a:r>
            <a:r>
              <a:rPr lang="en-US" sz="2400" dirty="0" smtClean="0"/>
              <a:t> disease), which probably follows a viral infection and leads to a painful enlarged thyroid. This disease is usually self-limited over weeks to months and the patients return to a </a:t>
            </a:r>
            <a:r>
              <a:rPr lang="en-US" sz="2400" dirty="0" err="1" smtClean="0"/>
              <a:t>euthyroid</a:t>
            </a:r>
            <a:r>
              <a:rPr lang="en-US" sz="2400" dirty="0" smtClean="0"/>
              <a:t> state. Note the foreign body giant cells with destruction of thyroid follicles.</a:t>
            </a:r>
            <a:endParaRPr lang="en-US" sz="2400" b="1" dirty="0"/>
          </a:p>
        </p:txBody>
      </p:sp>
      <p:pic>
        <p:nvPicPr>
          <p:cNvPr id="228354" name="Picture 2" descr="http://library.med.utah.edu/WebPath/jpeg4/ENDO019.jpg"/>
          <p:cNvPicPr>
            <a:picLocks noChangeAspect="1" noChangeArrowheads="1"/>
          </p:cNvPicPr>
          <p:nvPr/>
        </p:nvPicPr>
        <p:blipFill>
          <a:blip r:embed="rId2"/>
          <a:srcRect/>
          <a:stretch>
            <a:fillRect/>
          </a:stretch>
        </p:blipFill>
        <p:spPr bwMode="auto">
          <a:xfrm>
            <a:off x="2133600" y="381000"/>
            <a:ext cx="4800600" cy="3152775"/>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10000"/>
            <a:ext cx="8686800" cy="2362200"/>
          </a:xfrm>
        </p:spPr>
        <p:txBody>
          <a:bodyPr>
            <a:noAutofit/>
          </a:bodyPr>
          <a:lstStyle/>
          <a:p>
            <a:pPr algn="just">
              <a:buNone/>
            </a:pPr>
            <a:r>
              <a:rPr lang="en-US" sz="2400" dirty="0" smtClean="0"/>
              <a:t>This thyroid gland is about normal in size, but there is a larger colloid cyst at the left lower pole and a smaller colloid cyst at the right lower pole. Such cysts could appear as "cold" nodules on a thyroid scan. They are incidental benign lesions but can appear as a mass to be distinguished from possible carcinoma.</a:t>
            </a:r>
            <a:endParaRPr lang="en-US" sz="2400" b="1" dirty="0"/>
          </a:p>
        </p:txBody>
      </p:sp>
      <p:pic>
        <p:nvPicPr>
          <p:cNvPr id="227330" name="Picture 2" descr="http://library.med.utah.edu/WebPath/jpeg4/ENDO020.jpg"/>
          <p:cNvPicPr>
            <a:picLocks noChangeAspect="1" noChangeArrowheads="1"/>
          </p:cNvPicPr>
          <p:nvPr/>
        </p:nvPicPr>
        <p:blipFill>
          <a:blip r:embed="rId2"/>
          <a:srcRect/>
          <a:stretch>
            <a:fillRect/>
          </a:stretch>
        </p:blipFill>
        <p:spPr bwMode="auto">
          <a:xfrm>
            <a:off x="2133600" y="381000"/>
            <a:ext cx="4800600" cy="314325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This diffusely enlarged thyroid gland is somewhat nodular. This patient was </a:t>
            </a:r>
            <a:r>
              <a:rPr lang="en-US" sz="2400" dirty="0" err="1" smtClean="0"/>
              <a:t>euthyroid</a:t>
            </a:r>
            <a:r>
              <a:rPr lang="en-US" sz="2400" dirty="0" smtClean="0"/>
              <a:t>. This represents the most common cause for an enlarged thyroid gland and the most common disease of the thyroid--a nodular goiter.</a:t>
            </a:r>
            <a:endParaRPr lang="en-US" sz="2400" b="1" dirty="0"/>
          </a:p>
        </p:txBody>
      </p:sp>
      <p:pic>
        <p:nvPicPr>
          <p:cNvPr id="226306" name="Picture 2" descr="http://library.med.utah.edu/WebPath/jpeg4/ENDO021.jpg"/>
          <p:cNvPicPr>
            <a:picLocks noChangeAspect="1" noChangeArrowheads="1"/>
          </p:cNvPicPr>
          <p:nvPr/>
        </p:nvPicPr>
        <p:blipFill>
          <a:blip r:embed="rId2"/>
          <a:srcRect/>
          <a:stretch>
            <a:fillRect/>
          </a:stretch>
        </p:blipFill>
        <p:spPr bwMode="auto">
          <a:xfrm>
            <a:off x="2133600" y="457200"/>
            <a:ext cx="4800600" cy="3152775"/>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733800"/>
            <a:ext cx="8686800" cy="2590800"/>
          </a:xfrm>
        </p:spPr>
        <p:txBody>
          <a:bodyPr>
            <a:noAutofit/>
          </a:bodyPr>
          <a:lstStyle/>
          <a:p>
            <a:pPr algn="just">
              <a:buNone/>
            </a:pPr>
            <a:r>
              <a:rPr lang="en-US" sz="2000" dirty="0" smtClean="0"/>
              <a:t>The follicles are irregularly enlarged, with flattened epithelium, consistent with inactivity, in this microscopic appearance at low power of a </a:t>
            </a:r>
            <a:r>
              <a:rPr lang="en-US" sz="2000" dirty="0" err="1" smtClean="0"/>
              <a:t>multinodular</a:t>
            </a:r>
            <a:r>
              <a:rPr lang="en-US" sz="2000" dirty="0" smtClean="0"/>
              <a:t> goiter. The earlier phase of a diffuse (non-toxic) goiter leading up to this point may have resulted from either "endemic" goiter (seen in parts of the world where dietary deficiency of iodine may occur) or the uncommon "</a:t>
            </a:r>
            <a:r>
              <a:rPr lang="en-US" sz="2000" dirty="0" err="1" smtClean="0"/>
              <a:t>nonendemic</a:t>
            </a:r>
            <a:r>
              <a:rPr lang="en-US" sz="2000" dirty="0" smtClean="0"/>
              <a:t>" or sporadic goiter (young adult women are most often affected). Inborn errors of thyroid hormone biosynthesis leading to goiter are extremely uncommon.</a:t>
            </a:r>
            <a:endParaRPr lang="en-US" sz="2000" b="1" dirty="0"/>
          </a:p>
        </p:txBody>
      </p:sp>
      <p:pic>
        <p:nvPicPr>
          <p:cNvPr id="224258" name="Picture 2" descr="http://library.med.utah.edu/WebPath/jpeg4/ENDO098.jpg"/>
          <p:cNvPicPr>
            <a:picLocks noChangeAspect="1" noChangeArrowheads="1"/>
          </p:cNvPicPr>
          <p:nvPr/>
        </p:nvPicPr>
        <p:blipFill>
          <a:blip r:embed="rId2"/>
          <a:srcRect/>
          <a:stretch>
            <a:fillRect/>
          </a:stretch>
        </p:blipFill>
        <p:spPr bwMode="auto">
          <a:xfrm>
            <a:off x="2209800" y="352425"/>
            <a:ext cx="4800600" cy="3152775"/>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A diffusely enlarged thyroid gland associated with hyperthyroidism is known as Grave's disease. At low power here, note the prominent </a:t>
            </a:r>
            <a:r>
              <a:rPr lang="en-US" sz="2400" dirty="0" err="1" smtClean="0"/>
              <a:t>infoldings</a:t>
            </a:r>
            <a:r>
              <a:rPr lang="en-US" sz="2400" dirty="0" smtClean="0"/>
              <a:t> of the </a:t>
            </a:r>
            <a:r>
              <a:rPr lang="en-US" sz="2400" dirty="0" err="1" smtClean="0"/>
              <a:t>hyperplastic</a:t>
            </a:r>
            <a:r>
              <a:rPr lang="en-US" sz="2400" dirty="0" smtClean="0"/>
              <a:t> epithelium. In this autoimmune disease the action of TSI's predominates over that of TGI's.</a:t>
            </a:r>
            <a:endParaRPr lang="en-US" sz="2400" b="1" dirty="0"/>
          </a:p>
        </p:txBody>
      </p:sp>
      <p:pic>
        <p:nvPicPr>
          <p:cNvPr id="225282" name="Picture 2" descr="http://library.med.utah.edu/WebPath/jpeg4/ENDO022.jpg"/>
          <p:cNvPicPr>
            <a:picLocks noChangeAspect="1" noChangeArrowheads="1"/>
          </p:cNvPicPr>
          <p:nvPr/>
        </p:nvPicPr>
        <p:blipFill>
          <a:blip r:embed="rId2"/>
          <a:srcRect/>
          <a:stretch>
            <a:fillRect/>
          </a:stretch>
        </p:blipFill>
        <p:spPr bwMode="auto">
          <a:xfrm>
            <a:off x="2057400" y="428625"/>
            <a:ext cx="4800600" cy="315277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pic>
        <p:nvPicPr>
          <p:cNvPr id="2050"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533400" y="1447800"/>
            <a:ext cx="8153399" cy="5181600"/>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86200"/>
            <a:ext cx="8686800" cy="2286000"/>
          </a:xfrm>
        </p:spPr>
        <p:txBody>
          <a:bodyPr>
            <a:noAutofit/>
          </a:bodyPr>
          <a:lstStyle/>
          <a:p>
            <a:pPr algn="just">
              <a:buNone/>
            </a:pPr>
            <a:r>
              <a:rPr lang="en-US" sz="2400" dirty="0" smtClean="0"/>
              <a:t>At high power, the tall columnar thyroid epithelium with Grave's disease lines the </a:t>
            </a:r>
            <a:r>
              <a:rPr lang="en-US" sz="2400" dirty="0" err="1" smtClean="0"/>
              <a:t>hyperplastic</a:t>
            </a:r>
            <a:r>
              <a:rPr lang="en-US" sz="2400" dirty="0" smtClean="0"/>
              <a:t> </a:t>
            </a:r>
            <a:r>
              <a:rPr lang="en-US" sz="2400" dirty="0" err="1" smtClean="0"/>
              <a:t>infoldings</a:t>
            </a:r>
            <a:r>
              <a:rPr lang="en-US" sz="2400" dirty="0" smtClean="0"/>
              <a:t> into the colloid. Note the clear vacuoles in the colloid next to the epithelium where the increased activity of the epithelium to produce increased thyroid hormone has led to scalloping out of the colloid.</a:t>
            </a:r>
            <a:endParaRPr lang="en-US" sz="2400" b="1" dirty="0"/>
          </a:p>
        </p:txBody>
      </p:sp>
      <p:pic>
        <p:nvPicPr>
          <p:cNvPr id="223234" name="Picture 2" descr="http://library.med.utah.edu/WebPath/jpeg4/ENDO023.jpg"/>
          <p:cNvPicPr>
            <a:picLocks noChangeAspect="1" noChangeArrowheads="1"/>
          </p:cNvPicPr>
          <p:nvPr/>
        </p:nvPicPr>
        <p:blipFill>
          <a:blip r:embed="rId2"/>
          <a:srcRect/>
          <a:stretch>
            <a:fillRect/>
          </a:stretch>
        </p:blipFill>
        <p:spPr bwMode="auto">
          <a:xfrm>
            <a:off x="2209800" y="457200"/>
            <a:ext cx="4800600" cy="3152775"/>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038600"/>
            <a:ext cx="8686800" cy="1981200"/>
          </a:xfrm>
        </p:spPr>
        <p:txBody>
          <a:bodyPr>
            <a:noAutofit/>
          </a:bodyPr>
          <a:lstStyle/>
          <a:p>
            <a:pPr algn="just">
              <a:buNone/>
            </a:pPr>
            <a:r>
              <a:rPr lang="en-US" sz="2400" dirty="0" smtClean="0"/>
              <a:t>Here is a surgical excision of a small mass from the thyroid gland that has been cut in half. A rim of slightly darker thyroid parenchyma is seen at the left. The mass is well-circumscribed. Grossly it felt firm. By </a:t>
            </a:r>
            <a:r>
              <a:rPr lang="en-US" sz="2400" dirty="0" err="1" smtClean="0"/>
              <a:t>scintigraphic</a:t>
            </a:r>
            <a:r>
              <a:rPr lang="en-US" sz="2400" dirty="0" smtClean="0"/>
              <a:t> scan it was "cold." This is a follicular adenoma.</a:t>
            </a:r>
            <a:endParaRPr lang="en-US" sz="2400" b="1" dirty="0"/>
          </a:p>
        </p:txBody>
      </p:sp>
      <p:pic>
        <p:nvPicPr>
          <p:cNvPr id="222210" name="Picture 2" descr="http://library.med.utah.edu/WebPath/jpeg4/ENDO037.jpg"/>
          <p:cNvPicPr>
            <a:picLocks noChangeAspect="1" noChangeArrowheads="1"/>
          </p:cNvPicPr>
          <p:nvPr/>
        </p:nvPicPr>
        <p:blipFill>
          <a:blip r:embed="rId2"/>
          <a:srcRect/>
          <a:stretch>
            <a:fillRect/>
          </a:stretch>
        </p:blipFill>
        <p:spPr bwMode="auto">
          <a:xfrm>
            <a:off x="2133600" y="361950"/>
            <a:ext cx="4800600" cy="314325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86200"/>
            <a:ext cx="8686800" cy="2362200"/>
          </a:xfrm>
        </p:spPr>
        <p:txBody>
          <a:bodyPr>
            <a:noAutofit/>
          </a:bodyPr>
          <a:lstStyle/>
          <a:p>
            <a:pPr algn="just">
              <a:buNone/>
            </a:pPr>
            <a:r>
              <a:rPr lang="en-US" sz="2400" dirty="0" smtClean="0"/>
              <a:t>Here is another follicular neoplasm (a follicular adenoma </a:t>
            </a:r>
            <a:r>
              <a:rPr lang="en-US" sz="2400" dirty="0" err="1" smtClean="0"/>
              <a:t>histologically</a:t>
            </a:r>
            <a:r>
              <a:rPr lang="en-US" sz="2400" dirty="0" smtClean="0"/>
              <a:t>) that is surrounded by a thin white capsule. It is sometimes difficult to tell a well-differentiated follicular carcinoma from a follicular adenoma. Thus, patients with follicular </a:t>
            </a:r>
            <a:r>
              <a:rPr lang="en-US" sz="2400" dirty="0" err="1" smtClean="0"/>
              <a:t>neoplasms</a:t>
            </a:r>
            <a:r>
              <a:rPr lang="en-US" sz="2400" dirty="0" smtClean="0"/>
              <a:t> are treated with subtotal </a:t>
            </a:r>
            <a:r>
              <a:rPr lang="en-US" sz="2400" dirty="0" err="1" smtClean="0"/>
              <a:t>thyroidectomy</a:t>
            </a:r>
            <a:r>
              <a:rPr lang="en-US" sz="2400" dirty="0" smtClean="0"/>
              <a:t> just to be on the safe side.</a:t>
            </a:r>
            <a:endParaRPr lang="en-US" sz="2400" b="1" dirty="0"/>
          </a:p>
        </p:txBody>
      </p:sp>
      <p:pic>
        <p:nvPicPr>
          <p:cNvPr id="221186" name="Picture 2" descr="http://library.med.utah.edu/WebPath/jpeg4/ENDO024.jpg"/>
          <p:cNvPicPr>
            <a:picLocks noChangeAspect="1" noChangeArrowheads="1"/>
          </p:cNvPicPr>
          <p:nvPr/>
        </p:nvPicPr>
        <p:blipFill>
          <a:blip r:embed="rId2"/>
          <a:srcRect/>
          <a:stretch>
            <a:fillRect/>
          </a:stretch>
        </p:blipFill>
        <p:spPr bwMode="auto">
          <a:xfrm>
            <a:off x="2133600" y="457200"/>
            <a:ext cx="4800600" cy="3152775"/>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962400"/>
            <a:ext cx="8686800" cy="1981200"/>
          </a:xfrm>
        </p:spPr>
        <p:txBody>
          <a:bodyPr>
            <a:noAutofit/>
          </a:bodyPr>
          <a:lstStyle/>
          <a:p>
            <a:pPr algn="just">
              <a:buNone/>
            </a:pPr>
            <a:r>
              <a:rPr lang="en-US" sz="2400" dirty="0" smtClean="0"/>
              <a:t>Normal thyroid follicles appear at the lower right. The follicular adenoma is at the center to upper left. This adenoma is a well- differentiated neoplasm because it closely resemble normal tissue. The follicles of the adenoma contain colloid, but there is greater variability in size than normal.</a:t>
            </a:r>
            <a:endParaRPr lang="en-US" sz="2400" b="1" dirty="0"/>
          </a:p>
        </p:txBody>
      </p:sp>
      <p:pic>
        <p:nvPicPr>
          <p:cNvPr id="220162" name="Picture 2" descr="http://library.med.utah.edu/WebPath/jpeg4/ENDO025.jpg"/>
          <p:cNvPicPr>
            <a:picLocks noChangeAspect="1" noChangeArrowheads="1"/>
          </p:cNvPicPr>
          <p:nvPr/>
        </p:nvPicPr>
        <p:blipFill>
          <a:blip r:embed="rId2"/>
          <a:srcRect/>
          <a:stretch>
            <a:fillRect/>
          </a:stretch>
        </p:blipFill>
        <p:spPr bwMode="auto">
          <a:xfrm>
            <a:off x="2133600" y="438150"/>
            <a:ext cx="4800600" cy="3143250"/>
          </a:xfrm>
          <a:prstGeom prst="rect">
            <a:avLst/>
          </a:prstGeom>
          <a:noFill/>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3810000"/>
            <a:ext cx="8686800" cy="2438400"/>
          </a:xfrm>
        </p:spPr>
        <p:txBody>
          <a:bodyPr>
            <a:noAutofit/>
          </a:bodyPr>
          <a:lstStyle/>
          <a:p>
            <a:pPr algn="just">
              <a:buNone/>
            </a:pPr>
            <a:r>
              <a:rPr lang="en-US" sz="2400" dirty="0" smtClean="0"/>
              <a:t>Sectioning through a lobe of excised thyroid gland reveals papillary carcinoma. This neoplasm can be multifocal, as seen here, because of the propensity to invade </a:t>
            </a:r>
            <a:r>
              <a:rPr lang="en-US" sz="2400" dirty="0" err="1" smtClean="0"/>
              <a:t>lymphatics</a:t>
            </a:r>
            <a:r>
              <a:rPr lang="en-US" sz="2400" dirty="0" smtClean="0"/>
              <a:t> within thyroid, and lymph node metastases are common. The larger mass is cystic and contains papillary </a:t>
            </a:r>
            <a:r>
              <a:rPr lang="en-US" sz="2400" dirty="0" err="1" smtClean="0"/>
              <a:t>excresences</a:t>
            </a:r>
            <a:r>
              <a:rPr lang="en-US" sz="2400" dirty="0" smtClean="0"/>
              <a:t>. These tumors most often arise in middle-aged females.</a:t>
            </a:r>
            <a:endParaRPr lang="en-US" sz="2400" b="1" dirty="0"/>
          </a:p>
        </p:txBody>
      </p:sp>
      <p:pic>
        <p:nvPicPr>
          <p:cNvPr id="219138" name="Picture 2" descr="http://library.med.utah.edu/WebPath/jpeg4/ENDO063.jpg"/>
          <p:cNvPicPr>
            <a:picLocks noChangeAspect="1" noChangeArrowheads="1"/>
          </p:cNvPicPr>
          <p:nvPr/>
        </p:nvPicPr>
        <p:blipFill>
          <a:blip r:embed="rId2"/>
          <a:srcRect/>
          <a:stretch>
            <a:fillRect/>
          </a:stretch>
        </p:blipFill>
        <p:spPr bwMode="auto">
          <a:xfrm>
            <a:off x="2209800" y="381000"/>
            <a:ext cx="4800600" cy="3152775"/>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4114800"/>
            <a:ext cx="8686800" cy="1981200"/>
          </a:xfrm>
        </p:spPr>
        <p:txBody>
          <a:bodyPr>
            <a:noAutofit/>
          </a:bodyPr>
          <a:lstStyle/>
          <a:p>
            <a:pPr algn="just">
              <a:buNone/>
            </a:pPr>
            <a:r>
              <a:rPr lang="en-US" sz="2400" dirty="0" smtClean="0"/>
              <a:t>This is the microscopic appearance of a papillary carcinoma of the thyroid. The fronds of tissue have thin </a:t>
            </a:r>
            <a:r>
              <a:rPr lang="en-US" sz="2400" dirty="0" err="1" smtClean="0"/>
              <a:t>fibrovascular</a:t>
            </a:r>
            <a:r>
              <a:rPr lang="en-US" sz="2400" dirty="0" smtClean="0"/>
              <a:t> cores. The fronds have an </a:t>
            </a:r>
            <a:r>
              <a:rPr lang="en-US" sz="2400" dirty="0" err="1" smtClean="0"/>
              <a:t>overal</a:t>
            </a:r>
            <a:r>
              <a:rPr lang="en-US" sz="2400" dirty="0" smtClean="0"/>
              <a:t> papillary pattern. There is no such thing as a papillary adenoma, and all papillary </a:t>
            </a:r>
            <a:r>
              <a:rPr lang="en-US" sz="2400" dirty="0" err="1" smtClean="0"/>
              <a:t>neoplasms</a:t>
            </a:r>
            <a:r>
              <a:rPr lang="en-US" sz="2400" dirty="0" smtClean="0"/>
              <a:t> of the thyroid should be considered malignant.</a:t>
            </a:r>
            <a:endParaRPr lang="en-US" sz="2400" b="1" dirty="0"/>
          </a:p>
        </p:txBody>
      </p:sp>
      <p:pic>
        <p:nvPicPr>
          <p:cNvPr id="218114" name="Picture 2" descr="http://library.med.utah.edu/WebPath/jpeg4/ENDO026.jpg"/>
          <p:cNvPicPr>
            <a:picLocks noChangeAspect="1" noChangeArrowheads="1"/>
          </p:cNvPicPr>
          <p:nvPr/>
        </p:nvPicPr>
        <p:blipFill>
          <a:blip r:embed="rId2"/>
          <a:srcRect/>
          <a:stretch>
            <a:fillRect/>
          </a:stretch>
        </p:blipFill>
        <p:spPr bwMode="auto">
          <a:xfrm>
            <a:off x="2362200" y="304800"/>
            <a:ext cx="4800600" cy="3152775"/>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733800"/>
            <a:ext cx="8686800" cy="2514600"/>
          </a:xfrm>
        </p:spPr>
        <p:txBody>
          <a:bodyPr>
            <a:noAutofit/>
          </a:bodyPr>
          <a:lstStyle/>
          <a:p>
            <a:pPr algn="just">
              <a:buNone/>
            </a:pPr>
            <a:r>
              <a:rPr lang="en-US" sz="2400" dirty="0" smtClean="0"/>
              <a:t>This is another papillary carcinoma of thyroid. Note the small </a:t>
            </a:r>
            <a:r>
              <a:rPr lang="en-US" sz="2400" dirty="0" err="1" smtClean="0"/>
              <a:t>psammoma</a:t>
            </a:r>
            <a:r>
              <a:rPr lang="en-US" sz="2400" dirty="0" smtClean="0"/>
              <a:t> body in the center. The cells of the neoplasm have clear nuclei. Papillary carcinomas are indolent tumors that have a long survival, even with metastases. The most favorite site of metastasis is to local lymph nodes in the neck. In fact, some papillary carcinomas may first present as nodal metastases.</a:t>
            </a:r>
            <a:endParaRPr lang="en-US" sz="2400" b="1" dirty="0"/>
          </a:p>
        </p:txBody>
      </p:sp>
      <p:pic>
        <p:nvPicPr>
          <p:cNvPr id="217090" name="Picture 2" descr="http://library.med.utah.edu/WebPath/jpeg4/ENDO027.jpg"/>
          <p:cNvPicPr>
            <a:picLocks noChangeAspect="1" noChangeArrowheads="1"/>
          </p:cNvPicPr>
          <p:nvPr/>
        </p:nvPicPr>
        <p:blipFill>
          <a:blip r:embed="rId2"/>
          <a:srcRect/>
          <a:stretch>
            <a:fillRect/>
          </a:stretch>
        </p:blipFill>
        <p:spPr bwMode="auto">
          <a:xfrm>
            <a:off x="2362200" y="428625"/>
            <a:ext cx="4800600" cy="3152775"/>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3962400"/>
            <a:ext cx="8686800" cy="1981200"/>
          </a:xfrm>
        </p:spPr>
        <p:txBody>
          <a:bodyPr>
            <a:noAutofit/>
          </a:bodyPr>
          <a:lstStyle/>
          <a:p>
            <a:pPr algn="just">
              <a:buNone/>
            </a:pPr>
            <a:r>
              <a:rPr lang="en-US" sz="2400" dirty="0" smtClean="0"/>
              <a:t>At the center and to the right is a </a:t>
            </a:r>
            <a:r>
              <a:rPr lang="en-US" sz="2400" dirty="0" err="1" smtClean="0"/>
              <a:t>medullary</a:t>
            </a:r>
            <a:r>
              <a:rPr lang="en-US" sz="2400" dirty="0" smtClean="0"/>
              <a:t> carcinoma of thyroid. At the far right is pink hyaline material with the appearance of </a:t>
            </a:r>
            <a:r>
              <a:rPr lang="en-US" sz="2400" dirty="0" err="1" smtClean="0"/>
              <a:t>amyloid</a:t>
            </a:r>
            <a:r>
              <a:rPr lang="en-US" sz="2400" dirty="0" smtClean="0"/>
              <a:t>. These </a:t>
            </a:r>
            <a:r>
              <a:rPr lang="en-US" sz="2400" dirty="0" err="1" smtClean="0"/>
              <a:t>neoplasms</a:t>
            </a:r>
            <a:r>
              <a:rPr lang="en-US" sz="2400" dirty="0" smtClean="0"/>
              <a:t> are derived from the thyroid "C" cells and, therefore, have </a:t>
            </a:r>
            <a:r>
              <a:rPr lang="en-US" sz="2400" dirty="0" err="1" smtClean="0"/>
              <a:t>neuroendocrine</a:t>
            </a:r>
            <a:r>
              <a:rPr lang="en-US" sz="2400" dirty="0" smtClean="0"/>
              <a:t> features such as secretion of </a:t>
            </a:r>
            <a:r>
              <a:rPr lang="en-US" sz="2400" dirty="0" err="1" smtClean="0"/>
              <a:t>calcitonin</a:t>
            </a:r>
            <a:r>
              <a:rPr lang="en-US" sz="2400" dirty="0" smtClean="0"/>
              <a:t>.</a:t>
            </a:r>
            <a:endParaRPr lang="en-US" sz="2400" b="1" dirty="0"/>
          </a:p>
        </p:txBody>
      </p:sp>
      <p:pic>
        <p:nvPicPr>
          <p:cNvPr id="216066" name="Picture 2" descr="http://library.med.utah.edu/WebPath/jpeg4/ENDO028.jpg"/>
          <p:cNvPicPr>
            <a:picLocks noChangeAspect="1" noChangeArrowheads="1"/>
          </p:cNvPicPr>
          <p:nvPr/>
        </p:nvPicPr>
        <p:blipFill>
          <a:blip r:embed="rId2"/>
          <a:srcRect/>
          <a:stretch>
            <a:fillRect/>
          </a:stretch>
        </p:blipFill>
        <p:spPr bwMode="auto">
          <a:xfrm>
            <a:off x="2286000" y="361950"/>
            <a:ext cx="4800600" cy="314325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038600"/>
            <a:ext cx="8686800" cy="1981200"/>
          </a:xfrm>
        </p:spPr>
        <p:txBody>
          <a:bodyPr>
            <a:noAutofit/>
          </a:bodyPr>
          <a:lstStyle/>
          <a:p>
            <a:pPr algn="just">
              <a:buNone/>
            </a:pPr>
            <a:r>
              <a:rPr lang="en-US" sz="2400" dirty="0" smtClean="0"/>
              <a:t>Here the </a:t>
            </a:r>
            <a:r>
              <a:rPr lang="en-US" sz="2400" dirty="0" err="1" smtClean="0"/>
              <a:t>amyloid</a:t>
            </a:r>
            <a:r>
              <a:rPr lang="en-US" sz="2400" dirty="0" smtClean="0"/>
              <a:t> </a:t>
            </a:r>
            <a:r>
              <a:rPr lang="en-US" sz="2400" dirty="0" err="1" smtClean="0"/>
              <a:t>stroma</a:t>
            </a:r>
            <a:r>
              <a:rPr lang="en-US" sz="2400" dirty="0" smtClean="0"/>
              <a:t> of the </a:t>
            </a:r>
            <a:r>
              <a:rPr lang="en-US" sz="2400" dirty="0" err="1" smtClean="0"/>
              <a:t>medullary</a:t>
            </a:r>
            <a:r>
              <a:rPr lang="en-US" sz="2400" dirty="0" smtClean="0"/>
              <a:t> thyroid carcinoma has been stained with Congo red. </a:t>
            </a:r>
            <a:r>
              <a:rPr lang="en-US" sz="2400" dirty="0" err="1" smtClean="0"/>
              <a:t>Medullary</a:t>
            </a:r>
            <a:r>
              <a:rPr lang="en-US" sz="2400" dirty="0" smtClean="0"/>
              <a:t> carcinomas can be sporadic or familial. The familial kind are associated with multiple endocrine </a:t>
            </a:r>
            <a:r>
              <a:rPr lang="en-US" sz="2400" dirty="0" err="1" smtClean="0"/>
              <a:t>neoplasia</a:t>
            </a:r>
            <a:r>
              <a:rPr lang="en-US" sz="2400" dirty="0" smtClean="0"/>
              <a:t> syndrome.</a:t>
            </a:r>
            <a:endParaRPr lang="en-US" sz="2400" b="1" dirty="0"/>
          </a:p>
        </p:txBody>
      </p:sp>
      <p:pic>
        <p:nvPicPr>
          <p:cNvPr id="215042" name="Picture 2" descr="http://library.med.utah.edu/WebPath/jpeg4/ENDO029.jpg"/>
          <p:cNvPicPr>
            <a:picLocks noChangeAspect="1" noChangeArrowheads="1"/>
          </p:cNvPicPr>
          <p:nvPr/>
        </p:nvPicPr>
        <p:blipFill>
          <a:blip r:embed="rId2"/>
          <a:srcRect/>
          <a:stretch>
            <a:fillRect/>
          </a:stretch>
        </p:blipFill>
        <p:spPr bwMode="auto">
          <a:xfrm>
            <a:off x="2209800" y="381000"/>
            <a:ext cx="4800600" cy="314325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228600"/>
            <a:ext cx="8763000" cy="6248400"/>
          </a:xfrm>
        </p:spPr>
        <p:txBody>
          <a:bodyPr>
            <a:noAutofit/>
          </a:bodyPr>
          <a:lstStyle/>
          <a:p>
            <a:pPr algn="just">
              <a:buNone/>
            </a:pPr>
            <a:endParaRPr lang="en-US" sz="2000" b="1" dirty="0" smtClean="0"/>
          </a:p>
          <a:p>
            <a:pPr algn="just">
              <a:buNone/>
            </a:pPr>
            <a:endParaRPr lang="en-US" sz="2000" b="1" dirty="0" smtClean="0"/>
          </a:p>
          <a:p>
            <a:pPr algn="just">
              <a:buNone/>
            </a:pPr>
            <a:endParaRPr lang="en-US" sz="2000" b="1" dirty="0" smtClean="0"/>
          </a:p>
          <a:p>
            <a:pPr algn="ctr">
              <a:buNone/>
            </a:pPr>
            <a:r>
              <a:rPr lang="en-US" sz="7200" b="1" dirty="0" smtClean="0">
                <a:solidFill>
                  <a:schemeClr val="accent2"/>
                </a:solidFill>
              </a:rPr>
              <a:t>IMAGES </a:t>
            </a:r>
          </a:p>
          <a:p>
            <a:pPr algn="ctr">
              <a:buNone/>
            </a:pPr>
            <a:r>
              <a:rPr lang="en-US" sz="7200" b="1" dirty="0" smtClean="0">
                <a:solidFill>
                  <a:schemeClr val="accent2"/>
                </a:solidFill>
              </a:rPr>
              <a:t>OF </a:t>
            </a:r>
          </a:p>
          <a:p>
            <a:pPr algn="ctr">
              <a:buNone/>
            </a:pPr>
            <a:r>
              <a:rPr lang="en-US" sz="7200" b="1" dirty="0" smtClean="0">
                <a:solidFill>
                  <a:schemeClr val="accent2"/>
                </a:solidFill>
              </a:rPr>
              <a:t>PITUITARY</a:t>
            </a:r>
            <a:endParaRPr lang="en-US" sz="7200" b="1" dirty="0">
              <a:solidFill>
                <a:schemeClr val="accent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Thyroid Gland</a:t>
            </a:r>
            <a:endParaRPr lang="en-US" dirty="0"/>
          </a:p>
        </p:txBody>
      </p:sp>
      <p:sp>
        <p:nvSpPr>
          <p:cNvPr id="3" name="Content Placeholder 2"/>
          <p:cNvSpPr>
            <a:spLocks noGrp="1"/>
          </p:cNvSpPr>
          <p:nvPr>
            <p:ph idx="1"/>
          </p:nvPr>
        </p:nvSpPr>
        <p:spPr/>
        <p:txBody>
          <a:bodyPr/>
          <a:lstStyle/>
          <a:p>
            <a:r>
              <a:rPr lang="en-US" dirty="0" smtClean="0"/>
              <a:t>The thyroid gland consists of two bulky lateral lobes connected by a relatively thin isthmus, usually located below and anterior to the larynx.</a:t>
            </a:r>
          </a:p>
          <a:p>
            <a:r>
              <a:rPr lang="en-US" dirty="0" smtClean="0"/>
              <a:t>The thyroid gland is one of the most responsive organs in the body and contains the largest store of hormones of any endocrine gland. </a:t>
            </a:r>
          </a:p>
          <a:p>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429000"/>
            <a:ext cx="8686800" cy="1981200"/>
          </a:xfrm>
        </p:spPr>
        <p:txBody>
          <a:bodyPr>
            <a:noAutofit/>
          </a:bodyPr>
          <a:lstStyle/>
          <a:p>
            <a:pPr algn="just">
              <a:buNone/>
            </a:pPr>
            <a:r>
              <a:rPr lang="en-US" sz="2400" dirty="0" smtClean="0"/>
              <a:t>The normal gross appearance of the pituitary gland removed from the </a:t>
            </a:r>
            <a:r>
              <a:rPr lang="en-US" sz="2400" dirty="0" err="1" smtClean="0"/>
              <a:t>sella</a:t>
            </a:r>
            <a:r>
              <a:rPr lang="en-US" sz="2400" dirty="0" smtClean="0"/>
              <a:t> </a:t>
            </a:r>
            <a:r>
              <a:rPr lang="en-US" sz="2400" dirty="0" err="1" smtClean="0"/>
              <a:t>turcica</a:t>
            </a:r>
            <a:r>
              <a:rPr lang="en-US" sz="2400" dirty="0" smtClean="0"/>
              <a:t> is shown here. The larger portion, the anterior pituitary (</a:t>
            </a:r>
            <a:r>
              <a:rPr lang="en-US" sz="2400" dirty="0" err="1" smtClean="0"/>
              <a:t>adenohypophysis</a:t>
            </a:r>
            <a:r>
              <a:rPr lang="en-US" sz="2400" dirty="0" smtClean="0"/>
              <a:t>), is toward the top. The image at the left shows the superior aspect of the pituitary with the stalk coming from the hypothalamus entering it. The inferior aspect of the pituitary is shown at the right. The posterior pituitary (</a:t>
            </a:r>
            <a:r>
              <a:rPr lang="en-US" sz="2400" dirty="0" err="1" smtClean="0"/>
              <a:t>neurohypophysis</a:t>
            </a:r>
            <a:r>
              <a:rPr lang="en-US" sz="2400" dirty="0" smtClean="0"/>
              <a:t>) is the smaller portion at the bottom.</a:t>
            </a:r>
            <a:endParaRPr lang="en-US" sz="2400" b="1" dirty="0"/>
          </a:p>
        </p:txBody>
      </p:sp>
      <p:pic>
        <p:nvPicPr>
          <p:cNvPr id="214018" name="Picture 2" descr="http://library.med.utah.edu/WebPath/jpeg4/ENDO074.jpg"/>
          <p:cNvPicPr>
            <a:picLocks noChangeAspect="1" noChangeArrowheads="1"/>
          </p:cNvPicPr>
          <p:nvPr/>
        </p:nvPicPr>
        <p:blipFill>
          <a:blip r:embed="rId2"/>
          <a:srcRect/>
          <a:stretch>
            <a:fillRect/>
          </a:stretch>
        </p:blipFill>
        <p:spPr bwMode="auto">
          <a:xfrm>
            <a:off x="2057400" y="228600"/>
            <a:ext cx="4800600" cy="3152775"/>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962400"/>
            <a:ext cx="8686800" cy="1981200"/>
          </a:xfrm>
        </p:spPr>
        <p:txBody>
          <a:bodyPr>
            <a:noAutofit/>
          </a:bodyPr>
          <a:lstStyle/>
          <a:p>
            <a:pPr algn="just">
              <a:buNone/>
            </a:pPr>
            <a:r>
              <a:rPr lang="en-US" sz="2400" dirty="0" smtClean="0"/>
              <a:t>The normal microscopic appearance of the pituitary gland is shown here. The </a:t>
            </a:r>
            <a:r>
              <a:rPr lang="en-US" sz="2400" dirty="0" err="1" smtClean="0"/>
              <a:t>adenohypophysis</a:t>
            </a:r>
            <a:r>
              <a:rPr lang="en-US" sz="2400" dirty="0" smtClean="0"/>
              <a:t> is at the right and the </a:t>
            </a:r>
            <a:r>
              <a:rPr lang="en-US" sz="2400" dirty="0" err="1" smtClean="0"/>
              <a:t>neurohypophysis</a:t>
            </a:r>
            <a:r>
              <a:rPr lang="en-US" sz="2400" dirty="0" smtClean="0"/>
              <a:t> is at the left.</a:t>
            </a:r>
            <a:endParaRPr lang="en-US" sz="2400" b="1" dirty="0"/>
          </a:p>
        </p:txBody>
      </p:sp>
      <p:pic>
        <p:nvPicPr>
          <p:cNvPr id="212994" name="Picture 2" descr="http://library.med.utah.edu/WebPath/jpeg4/ENDO092.jpg"/>
          <p:cNvPicPr>
            <a:picLocks noChangeAspect="1" noChangeArrowheads="1"/>
          </p:cNvPicPr>
          <p:nvPr/>
        </p:nvPicPr>
        <p:blipFill>
          <a:blip r:embed="rId2"/>
          <a:srcRect/>
          <a:stretch>
            <a:fillRect/>
          </a:stretch>
        </p:blipFill>
        <p:spPr bwMode="auto">
          <a:xfrm>
            <a:off x="2057400" y="419100"/>
            <a:ext cx="4800600" cy="3162300"/>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276600"/>
            <a:ext cx="8686800" cy="3352800"/>
          </a:xfrm>
        </p:spPr>
        <p:txBody>
          <a:bodyPr>
            <a:noAutofit/>
          </a:bodyPr>
          <a:lstStyle/>
          <a:p>
            <a:pPr algn="just"/>
            <a:r>
              <a:rPr lang="en-US" sz="1800" dirty="0" smtClean="0"/>
              <a:t>The normal microscopic appearance of the </a:t>
            </a:r>
            <a:r>
              <a:rPr lang="en-US" sz="1800" dirty="0" err="1" smtClean="0"/>
              <a:t>adenohypophysis</a:t>
            </a:r>
            <a:r>
              <a:rPr lang="en-US" sz="1800" dirty="0" smtClean="0"/>
              <a:t> is shown here. The </a:t>
            </a:r>
            <a:r>
              <a:rPr lang="en-US" sz="1800" dirty="0" err="1" smtClean="0"/>
              <a:t>adenohypophysis</a:t>
            </a:r>
            <a:r>
              <a:rPr lang="en-US" sz="1800" dirty="0" smtClean="0"/>
              <a:t> contains three major cell types: </a:t>
            </a:r>
            <a:r>
              <a:rPr lang="en-US" sz="1800" dirty="0" err="1" smtClean="0"/>
              <a:t>acidophils</a:t>
            </a:r>
            <a:r>
              <a:rPr lang="en-US" sz="1800" dirty="0" smtClean="0"/>
              <a:t>, </a:t>
            </a:r>
            <a:r>
              <a:rPr lang="en-US" sz="1800" dirty="0" err="1" smtClean="0"/>
              <a:t>basophils</a:t>
            </a:r>
            <a:r>
              <a:rPr lang="en-US" sz="1800" dirty="0" smtClean="0"/>
              <a:t>, and </a:t>
            </a:r>
            <a:r>
              <a:rPr lang="en-US" sz="1800" dirty="0" err="1" smtClean="0"/>
              <a:t>chromophobes</a:t>
            </a:r>
            <a:r>
              <a:rPr lang="en-US" sz="1800" dirty="0" smtClean="0"/>
              <a:t>. The staining is variable, and to properly identify specific hormone secretion, </a:t>
            </a:r>
            <a:r>
              <a:rPr lang="en-US" sz="1800" dirty="0" err="1" smtClean="0"/>
              <a:t>immunohistochemical</a:t>
            </a:r>
            <a:r>
              <a:rPr lang="en-US" sz="1800" dirty="0" smtClean="0"/>
              <a:t> staining is necessary. A simplistic classification is as follows: </a:t>
            </a:r>
          </a:p>
          <a:p>
            <a:pPr algn="just"/>
            <a:r>
              <a:rPr lang="en-US" sz="1800" dirty="0" smtClean="0"/>
              <a:t>The pink </a:t>
            </a:r>
            <a:r>
              <a:rPr lang="en-US" sz="1800" dirty="0" err="1" smtClean="0"/>
              <a:t>acidophils</a:t>
            </a:r>
            <a:r>
              <a:rPr lang="en-US" sz="1800" dirty="0" smtClean="0"/>
              <a:t> secrete growth hormone (GH) and </a:t>
            </a:r>
            <a:r>
              <a:rPr lang="en-US" sz="1800" dirty="0" err="1" smtClean="0"/>
              <a:t>prolactin</a:t>
            </a:r>
            <a:r>
              <a:rPr lang="en-US" sz="1800" dirty="0" smtClean="0"/>
              <a:t> (PRL)</a:t>
            </a:r>
          </a:p>
          <a:p>
            <a:pPr algn="just"/>
            <a:r>
              <a:rPr lang="en-US" sz="1800" dirty="0" smtClean="0"/>
              <a:t>The dark purple </a:t>
            </a:r>
            <a:r>
              <a:rPr lang="en-US" sz="1800" dirty="0" err="1" smtClean="0"/>
              <a:t>basophils</a:t>
            </a:r>
            <a:r>
              <a:rPr lang="en-US" sz="1800" dirty="0" smtClean="0"/>
              <a:t> secrete corticotrophin (ACTH), thyroid stimulating hormone (TSH), and </a:t>
            </a:r>
            <a:r>
              <a:rPr lang="en-US" sz="1800" dirty="0" err="1" smtClean="0"/>
              <a:t>gonadotrophins</a:t>
            </a:r>
            <a:r>
              <a:rPr lang="en-US" sz="1800" dirty="0" smtClean="0"/>
              <a:t> follicle stimulating hormone-luteinizing hormone (FSH and LH)</a:t>
            </a:r>
          </a:p>
          <a:p>
            <a:pPr algn="just"/>
            <a:r>
              <a:rPr lang="en-US" sz="1800" dirty="0" smtClean="0"/>
              <a:t>The pale staining </a:t>
            </a:r>
            <a:r>
              <a:rPr lang="en-US" sz="1800" dirty="0" err="1" smtClean="0"/>
              <a:t>chromophobes</a:t>
            </a:r>
            <a:r>
              <a:rPr lang="en-US" sz="1800" dirty="0" smtClean="0"/>
              <a:t> have few </a:t>
            </a:r>
            <a:r>
              <a:rPr lang="en-US" sz="1800" dirty="0" err="1" smtClean="0"/>
              <a:t>cytoplasmic</a:t>
            </a:r>
            <a:r>
              <a:rPr lang="en-US" sz="1800" dirty="0" smtClean="0"/>
              <a:t> granules, but may have </a:t>
            </a:r>
            <a:r>
              <a:rPr lang="en-US" sz="1800" dirty="0" err="1" smtClean="0"/>
              <a:t>secretory</a:t>
            </a:r>
            <a:r>
              <a:rPr lang="en-US" sz="1800" dirty="0" smtClean="0"/>
              <a:t> activity.</a:t>
            </a:r>
            <a:endParaRPr lang="en-US" sz="1800" dirty="0"/>
          </a:p>
        </p:txBody>
      </p:sp>
      <p:pic>
        <p:nvPicPr>
          <p:cNvPr id="211970" name="Picture 2" descr="http://library.med.utah.edu/WebPath/jpeg4/ENDO093.jpg"/>
          <p:cNvPicPr>
            <a:picLocks noChangeAspect="1" noChangeArrowheads="1"/>
          </p:cNvPicPr>
          <p:nvPr/>
        </p:nvPicPr>
        <p:blipFill>
          <a:blip r:embed="rId2"/>
          <a:srcRect/>
          <a:stretch>
            <a:fillRect/>
          </a:stretch>
        </p:blipFill>
        <p:spPr bwMode="auto">
          <a:xfrm>
            <a:off x="2133600" y="76200"/>
            <a:ext cx="4800600" cy="3152775"/>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581400"/>
            <a:ext cx="8686800" cy="2667000"/>
          </a:xfrm>
        </p:spPr>
        <p:txBody>
          <a:bodyPr>
            <a:noAutofit/>
          </a:bodyPr>
          <a:lstStyle/>
          <a:p>
            <a:pPr algn="just">
              <a:buNone/>
            </a:pPr>
            <a:r>
              <a:rPr lang="en-US" sz="2400" dirty="0" smtClean="0"/>
              <a:t>The </a:t>
            </a:r>
            <a:r>
              <a:rPr lang="en-US" sz="2400" dirty="0" err="1" smtClean="0"/>
              <a:t>neurohypophysis</a:t>
            </a:r>
            <a:r>
              <a:rPr lang="en-US" sz="2400" dirty="0" smtClean="0"/>
              <a:t> shown here resembles neural tissue, with </a:t>
            </a:r>
            <a:r>
              <a:rPr lang="en-US" sz="2400" dirty="0" err="1" smtClean="0"/>
              <a:t>glial</a:t>
            </a:r>
            <a:r>
              <a:rPr lang="en-US" sz="2400" dirty="0" smtClean="0"/>
              <a:t> cells, nerve fibers, nerve endings, and intra-axonal </a:t>
            </a:r>
            <a:r>
              <a:rPr lang="en-US" sz="2400" dirty="0" err="1" smtClean="0"/>
              <a:t>neurosecretory</a:t>
            </a:r>
            <a:r>
              <a:rPr lang="en-US" sz="2400" dirty="0" smtClean="0"/>
              <a:t> granules. The hormones vasopressin (</a:t>
            </a:r>
            <a:r>
              <a:rPr lang="en-US" sz="2400" dirty="0" err="1" smtClean="0"/>
              <a:t>antidiuretic</a:t>
            </a:r>
            <a:r>
              <a:rPr lang="en-US" sz="2400" dirty="0" smtClean="0"/>
              <a:t> hormone, or ADH) and </a:t>
            </a:r>
            <a:r>
              <a:rPr lang="en-US" sz="2400" dirty="0" err="1" smtClean="0"/>
              <a:t>oxytocin</a:t>
            </a:r>
            <a:r>
              <a:rPr lang="en-US" sz="2400" dirty="0" smtClean="0"/>
              <a:t> made in the hypothalamus (</a:t>
            </a:r>
            <a:r>
              <a:rPr lang="en-US" sz="2400" dirty="0" err="1" smtClean="0"/>
              <a:t>supraoptic</a:t>
            </a:r>
            <a:r>
              <a:rPr lang="en-US" sz="2400" dirty="0" smtClean="0"/>
              <a:t> and </a:t>
            </a:r>
            <a:r>
              <a:rPr lang="en-US" sz="2400" dirty="0" err="1" smtClean="0"/>
              <a:t>paraventricular</a:t>
            </a:r>
            <a:r>
              <a:rPr lang="en-US" sz="2400" dirty="0" smtClean="0"/>
              <a:t> nuclei) are transported into the intra-axonal </a:t>
            </a:r>
            <a:r>
              <a:rPr lang="en-US" sz="2400" dirty="0" err="1" smtClean="0"/>
              <a:t>neurosecretory</a:t>
            </a:r>
            <a:r>
              <a:rPr lang="en-US" sz="2400" dirty="0" smtClean="0"/>
              <a:t> granules where they are released.</a:t>
            </a:r>
            <a:endParaRPr lang="en-US" sz="2400" b="1" dirty="0"/>
          </a:p>
        </p:txBody>
      </p:sp>
      <p:pic>
        <p:nvPicPr>
          <p:cNvPr id="210946" name="Picture 2" descr="http://library.med.utah.edu/WebPath/jpeg4/ENDO094.jpg"/>
          <p:cNvPicPr>
            <a:picLocks noChangeAspect="1" noChangeArrowheads="1"/>
          </p:cNvPicPr>
          <p:nvPr/>
        </p:nvPicPr>
        <p:blipFill>
          <a:blip r:embed="rId2"/>
          <a:srcRect/>
          <a:stretch>
            <a:fillRect/>
          </a:stretch>
        </p:blipFill>
        <p:spPr bwMode="auto">
          <a:xfrm>
            <a:off x="2057400" y="266700"/>
            <a:ext cx="4800600" cy="31623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038600"/>
            <a:ext cx="8686800" cy="1981200"/>
          </a:xfrm>
        </p:spPr>
        <p:txBody>
          <a:bodyPr>
            <a:noAutofit/>
          </a:bodyPr>
          <a:lstStyle/>
          <a:p>
            <a:pPr algn="just">
              <a:buNone/>
            </a:pPr>
            <a:r>
              <a:rPr lang="en-US" sz="2400" dirty="0" smtClean="0"/>
              <a:t>This is a </a:t>
            </a:r>
            <a:r>
              <a:rPr lang="en-US" sz="2400" dirty="0" err="1" smtClean="0"/>
              <a:t>microadenoma</a:t>
            </a:r>
            <a:r>
              <a:rPr lang="en-US" sz="2400" dirty="0" smtClean="0"/>
              <a:t> of the anterior pituitary. Such </a:t>
            </a:r>
            <a:r>
              <a:rPr lang="en-US" sz="2400" dirty="0" err="1" smtClean="0"/>
              <a:t>microadenomas</a:t>
            </a:r>
            <a:r>
              <a:rPr lang="en-US" sz="2400" dirty="0" smtClean="0"/>
              <a:t> may appear in 1 to 5% of adults. These </a:t>
            </a:r>
            <a:r>
              <a:rPr lang="en-US" sz="2400" dirty="0" err="1" smtClean="0"/>
              <a:t>microadenomas</a:t>
            </a:r>
            <a:r>
              <a:rPr lang="en-US" sz="2400" dirty="0" smtClean="0"/>
              <a:t> rarely have a significant hormonal output that leads to clinical disease.</a:t>
            </a:r>
            <a:endParaRPr lang="en-US" sz="2400" b="1" dirty="0"/>
          </a:p>
        </p:txBody>
      </p:sp>
      <p:pic>
        <p:nvPicPr>
          <p:cNvPr id="209922" name="Picture 2" descr="http://library.med.utah.edu/WebPath/jpeg4/ENDO041.jpg"/>
          <p:cNvPicPr>
            <a:picLocks noChangeAspect="1" noChangeArrowheads="1"/>
          </p:cNvPicPr>
          <p:nvPr/>
        </p:nvPicPr>
        <p:blipFill>
          <a:blip r:embed="rId2"/>
          <a:srcRect/>
          <a:stretch>
            <a:fillRect/>
          </a:stretch>
        </p:blipFill>
        <p:spPr bwMode="auto">
          <a:xfrm>
            <a:off x="1981200" y="361950"/>
            <a:ext cx="4800600" cy="3143250"/>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Here is a high power microscopic view of an </a:t>
            </a:r>
            <a:r>
              <a:rPr lang="en-US" sz="2400" dirty="0" err="1" smtClean="0"/>
              <a:t>adenohypophyseal</a:t>
            </a:r>
            <a:r>
              <a:rPr lang="en-US" sz="2400" dirty="0" smtClean="0"/>
              <a:t> adenoma. Endocrine </a:t>
            </a:r>
            <a:r>
              <a:rPr lang="en-US" sz="2400" dirty="0" err="1" smtClean="0"/>
              <a:t>neoplasms</a:t>
            </a:r>
            <a:r>
              <a:rPr lang="en-US" sz="2400" dirty="0" smtClean="0"/>
              <a:t> are composed of small round cells with small round nuclei and pink to blue cytoplasm. The cells may be arranged in nests or cords and endocrine tumors also have prominent </a:t>
            </a:r>
            <a:r>
              <a:rPr lang="en-US" sz="2400" dirty="0" err="1" smtClean="0"/>
              <a:t>vascularity</a:t>
            </a:r>
            <a:r>
              <a:rPr lang="en-US" sz="2400" dirty="0" smtClean="0"/>
              <a:t>.</a:t>
            </a:r>
            <a:endParaRPr lang="en-US" sz="2400" b="1" dirty="0"/>
          </a:p>
        </p:txBody>
      </p:sp>
      <p:pic>
        <p:nvPicPr>
          <p:cNvPr id="208898" name="Picture 2" descr="http://library.med.utah.edu/WebPath/jpeg4/ENDO042.jpg"/>
          <p:cNvPicPr>
            <a:picLocks noChangeAspect="1" noChangeArrowheads="1"/>
          </p:cNvPicPr>
          <p:nvPr/>
        </p:nvPicPr>
        <p:blipFill>
          <a:blip r:embed="rId2"/>
          <a:srcRect/>
          <a:stretch>
            <a:fillRect/>
          </a:stretch>
        </p:blipFill>
        <p:spPr bwMode="auto">
          <a:xfrm>
            <a:off x="2514600" y="666750"/>
            <a:ext cx="4800600" cy="314325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86200"/>
            <a:ext cx="8686800" cy="2362200"/>
          </a:xfrm>
        </p:spPr>
        <p:txBody>
          <a:bodyPr>
            <a:noAutofit/>
          </a:bodyPr>
          <a:lstStyle/>
          <a:p>
            <a:pPr algn="just">
              <a:buNone/>
            </a:pPr>
            <a:r>
              <a:rPr lang="en-US" sz="2400" dirty="0" smtClean="0"/>
              <a:t>The circumscribed mass lesion present here in the </a:t>
            </a:r>
            <a:r>
              <a:rPr lang="en-US" sz="2400" dirty="0" err="1" smtClean="0"/>
              <a:t>sella</a:t>
            </a:r>
            <a:r>
              <a:rPr lang="en-US" sz="2400" dirty="0" smtClean="0"/>
              <a:t> </a:t>
            </a:r>
            <a:r>
              <a:rPr lang="en-US" sz="2400" dirty="0" err="1" smtClean="0"/>
              <a:t>turcica</a:t>
            </a:r>
            <a:r>
              <a:rPr lang="en-US" sz="2400" dirty="0" smtClean="0"/>
              <a:t> is a pituitary adenoma. Though pituitary adenomas are benign, they can produce problems either from a mass effect (usually visual problems from pressing on the optic chiasm and/or headaches) or from production of hormones such as </a:t>
            </a:r>
            <a:r>
              <a:rPr lang="en-US" sz="2400" dirty="0" err="1" smtClean="0"/>
              <a:t>prolactin</a:t>
            </a:r>
            <a:r>
              <a:rPr lang="en-US" sz="2400" dirty="0" smtClean="0"/>
              <a:t> or ACTH.</a:t>
            </a:r>
            <a:endParaRPr lang="en-US" sz="2400" b="1" dirty="0"/>
          </a:p>
        </p:txBody>
      </p:sp>
      <p:pic>
        <p:nvPicPr>
          <p:cNvPr id="207874" name="Picture 2" descr="http://library.med.utah.edu/WebPath/jpeg5/CNS142.jpg"/>
          <p:cNvPicPr>
            <a:picLocks noChangeAspect="1" noChangeArrowheads="1"/>
          </p:cNvPicPr>
          <p:nvPr/>
        </p:nvPicPr>
        <p:blipFill>
          <a:blip r:embed="rId2"/>
          <a:srcRect/>
          <a:stretch>
            <a:fillRect/>
          </a:stretch>
        </p:blipFill>
        <p:spPr bwMode="auto">
          <a:xfrm>
            <a:off x="2286000" y="514350"/>
            <a:ext cx="4800600" cy="3143250"/>
          </a:xfrm>
          <a:prstGeom prst="rect">
            <a:avLst/>
          </a:prstGeom>
          <a:noFill/>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191000"/>
            <a:ext cx="8686800" cy="1981200"/>
          </a:xfrm>
        </p:spPr>
        <p:txBody>
          <a:bodyPr>
            <a:noAutofit/>
          </a:bodyPr>
          <a:lstStyle/>
          <a:p>
            <a:pPr algn="just">
              <a:buNone/>
            </a:pPr>
            <a:r>
              <a:rPr lang="en-US" sz="2400" dirty="0" smtClean="0"/>
              <a:t>The microscopic appearance of the pituitary adenoma is shown here. Note the monotonous appearance of these small round cells.</a:t>
            </a:r>
            <a:endParaRPr lang="en-US" sz="2400" b="1" dirty="0"/>
          </a:p>
        </p:txBody>
      </p:sp>
      <p:pic>
        <p:nvPicPr>
          <p:cNvPr id="206850" name="Picture 2" descr="http://library.med.utah.edu/WebPath/jpeg4/ENDO042.jpg"/>
          <p:cNvPicPr>
            <a:picLocks noChangeAspect="1" noChangeArrowheads="1"/>
          </p:cNvPicPr>
          <p:nvPr/>
        </p:nvPicPr>
        <p:blipFill>
          <a:blip r:embed="rId2"/>
          <a:srcRect/>
          <a:stretch>
            <a:fillRect/>
          </a:stretch>
        </p:blipFill>
        <p:spPr bwMode="auto">
          <a:xfrm>
            <a:off x="2133600" y="361950"/>
            <a:ext cx="4800600" cy="314325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733800"/>
            <a:ext cx="8686800" cy="2514600"/>
          </a:xfrm>
        </p:spPr>
        <p:txBody>
          <a:bodyPr>
            <a:noAutofit/>
          </a:bodyPr>
          <a:lstStyle/>
          <a:p>
            <a:pPr algn="just">
              <a:buNone/>
            </a:pPr>
            <a:r>
              <a:rPr lang="en-US" sz="2400" dirty="0" smtClean="0"/>
              <a:t>A </a:t>
            </a:r>
            <a:r>
              <a:rPr lang="en-US" sz="2400" dirty="0" err="1" smtClean="0"/>
              <a:t>craniopharyngioma</a:t>
            </a:r>
            <a:r>
              <a:rPr lang="en-US" sz="2400" dirty="0" smtClean="0"/>
              <a:t> is seen here at medium and high power. It is derived from remnants of </a:t>
            </a:r>
            <a:r>
              <a:rPr lang="en-US" sz="2400" dirty="0" err="1" smtClean="0"/>
              <a:t>Rathke's</a:t>
            </a:r>
            <a:r>
              <a:rPr lang="en-US" sz="2400" dirty="0" smtClean="0"/>
              <a:t> pouch and forms an expanding mass arising in the </a:t>
            </a:r>
            <a:r>
              <a:rPr lang="en-US" sz="2400" dirty="0" err="1" smtClean="0"/>
              <a:t>sella</a:t>
            </a:r>
            <a:r>
              <a:rPr lang="en-US" sz="2400" dirty="0" smtClean="0"/>
              <a:t> </a:t>
            </a:r>
            <a:r>
              <a:rPr lang="en-US" sz="2400" dirty="0" err="1" smtClean="0"/>
              <a:t>turcica</a:t>
            </a:r>
            <a:r>
              <a:rPr lang="en-US" sz="2400" dirty="0" smtClean="0"/>
              <a:t> that erodes bone and infiltrates into surrounding structures. They are difficult to eradicate, even though they are composed of </a:t>
            </a:r>
            <a:r>
              <a:rPr lang="en-US" sz="2400" dirty="0" err="1" smtClean="0"/>
              <a:t>histologically</a:t>
            </a:r>
            <a:r>
              <a:rPr lang="en-US" sz="2400" dirty="0" smtClean="0"/>
              <a:t> appearing </a:t>
            </a:r>
            <a:r>
              <a:rPr lang="en-US" sz="2400" dirty="0" err="1" smtClean="0"/>
              <a:t>squamoid</a:t>
            </a:r>
            <a:r>
              <a:rPr lang="en-US" sz="2400" dirty="0" smtClean="0"/>
              <a:t> and columnar epithelium lining cystic spaces filled with oily fluid.</a:t>
            </a:r>
            <a:endParaRPr lang="en-US" sz="2400" b="1" dirty="0"/>
          </a:p>
        </p:txBody>
      </p:sp>
      <p:pic>
        <p:nvPicPr>
          <p:cNvPr id="205826" name="Picture 2" descr="http://library.med.utah.edu/WebPath/jpeg4/ENDO115.jpg"/>
          <p:cNvPicPr>
            <a:picLocks noChangeAspect="1" noChangeArrowheads="1"/>
          </p:cNvPicPr>
          <p:nvPr/>
        </p:nvPicPr>
        <p:blipFill>
          <a:blip r:embed="rId2"/>
          <a:srcRect/>
          <a:stretch>
            <a:fillRect/>
          </a:stretch>
        </p:blipFill>
        <p:spPr bwMode="auto">
          <a:xfrm>
            <a:off x="2438400" y="504825"/>
            <a:ext cx="4800600" cy="3152775"/>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876800"/>
            <a:ext cx="8686800" cy="1981200"/>
          </a:xfrm>
        </p:spPr>
        <p:txBody>
          <a:bodyPr>
            <a:noAutofit/>
          </a:bodyPr>
          <a:lstStyle/>
          <a:p>
            <a:pPr algn="just">
              <a:buNone/>
            </a:pPr>
            <a:r>
              <a:rPr lang="en-US" sz="2000" dirty="0" smtClean="0"/>
              <a:t>This head CT scan demonstrates a mass with irregular margins in the region of the </a:t>
            </a:r>
            <a:r>
              <a:rPr lang="en-US" sz="2000" dirty="0" err="1" smtClean="0"/>
              <a:t>sella</a:t>
            </a:r>
            <a:r>
              <a:rPr lang="en-US" sz="2000" dirty="0" smtClean="0"/>
              <a:t>. Such a mass may impinge upon the optic chiasm, just like a pituitary adenoma. </a:t>
            </a:r>
            <a:r>
              <a:rPr lang="en-US" sz="2000" dirty="0" err="1" smtClean="0"/>
              <a:t>Craniopharyngiomas</a:t>
            </a:r>
            <a:r>
              <a:rPr lang="en-US" sz="2000" dirty="0" smtClean="0"/>
              <a:t> are uncommon and tend to occur in young persons.</a:t>
            </a:r>
            <a:endParaRPr lang="en-US" sz="2000" b="1" dirty="0"/>
          </a:p>
        </p:txBody>
      </p:sp>
      <p:pic>
        <p:nvPicPr>
          <p:cNvPr id="204802" name="Picture 2" descr="http://library.med.utah.edu/WebPath/jpeg5/CNS317.jpg"/>
          <p:cNvPicPr>
            <a:picLocks noChangeAspect="1" noChangeArrowheads="1"/>
          </p:cNvPicPr>
          <p:nvPr/>
        </p:nvPicPr>
        <p:blipFill>
          <a:blip r:embed="rId2"/>
          <a:srcRect/>
          <a:stretch>
            <a:fillRect/>
          </a:stretch>
        </p:blipFill>
        <p:spPr bwMode="auto">
          <a:xfrm>
            <a:off x="2505075" y="457199"/>
            <a:ext cx="3895725" cy="419100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Thyroid Gland</a:t>
            </a:r>
            <a:endParaRPr lang="en-US" dirty="0"/>
          </a:p>
        </p:txBody>
      </p:sp>
      <p:pic>
        <p:nvPicPr>
          <p:cNvPr id="3074"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838200" y="1219201"/>
            <a:ext cx="7620000" cy="5638800"/>
          </a:xfrm>
          <a:prstGeom prst="rect">
            <a:avLst/>
          </a:prstGeom>
          <a:noFill/>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83162"/>
          </a:xfrm>
        </p:spPr>
        <p:txBody>
          <a:bodyPr/>
          <a:lstStyle/>
          <a:p>
            <a:r>
              <a:rPr lang="en-US" dirty="0" smtClean="0"/>
              <a:t> </a:t>
            </a:r>
            <a:endParaRPr lang="en-US" dirty="0"/>
          </a:p>
        </p:txBody>
      </p:sp>
      <p:sp>
        <p:nvSpPr>
          <p:cNvPr id="3" name="Content Placeholder 2"/>
          <p:cNvSpPr>
            <a:spLocks noGrp="1"/>
          </p:cNvSpPr>
          <p:nvPr>
            <p:ph sz="quarter" idx="1"/>
          </p:nvPr>
        </p:nvSpPr>
        <p:spPr>
          <a:xfrm>
            <a:off x="304800" y="4419600"/>
            <a:ext cx="8686800" cy="1981200"/>
          </a:xfrm>
        </p:spPr>
        <p:txBody>
          <a:bodyPr>
            <a:noAutofit/>
          </a:bodyPr>
          <a:lstStyle/>
          <a:p>
            <a:pPr algn="ctr">
              <a:buNone/>
            </a:pPr>
            <a:r>
              <a:rPr lang="en-US" sz="2400" dirty="0" err="1" smtClean="0"/>
              <a:t>craniopharyngioma</a:t>
            </a:r>
            <a:r>
              <a:rPr lang="en-US" sz="2400" dirty="0" smtClean="0"/>
              <a:t> in the CT scan</a:t>
            </a:r>
            <a:endParaRPr lang="en-US" sz="2400" b="1" dirty="0"/>
          </a:p>
        </p:txBody>
      </p:sp>
      <p:pic>
        <p:nvPicPr>
          <p:cNvPr id="203778" name="Picture 2" descr="http://library.med.utah.edu/WebPath/jpeg5/CNS318.jpg"/>
          <p:cNvPicPr>
            <a:picLocks noChangeAspect="1" noChangeArrowheads="1"/>
          </p:cNvPicPr>
          <p:nvPr/>
        </p:nvPicPr>
        <p:blipFill>
          <a:blip r:embed="rId2"/>
          <a:srcRect/>
          <a:stretch>
            <a:fillRect/>
          </a:stretch>
        </p:blipFill>
        <p:spPr bwMode="auto">
          <a:xfrm>
            <a:off x="2819400" y="304800"/>
            <a:ext cx="3571875" cy="3733800"/>
          </a:xfrm>
          <a:prstGeom prst="rect">
            <a:avLst/>
          </a:prstGeom>
          <a:noFill/>
        </p:spPr>
      </p:pic>
      <p:sp>
        <p:nvSpPr>
          <p:cNvPr id="7" name="Rectangle 6"/>
          <p:cNvSpPr/>
          <p:nvPr/>
        </p:nvSpPr>
        <p:spPr>
          <a:xfrm>
            <a:off x="3604383" y="1295400"/>
            <a:ext cx="2186817" cy="369332"/>
          </a:xfrm>
          <a:prstGeom prst="rect">
            <a:avLst/>
          </a:prstGeom>
        </p:spPr>
        <p:txBody>
          <a:bodyPr wrap="none">
            <a:spAutoFit/>
          </a:bodyPr>
          <a:lstStyle/>
          <a:p>
            <a:r>
              <a:rPr lang="en-US" dirty="0" err="1" smtClean="0">
                <a:solidFill>
                  <a:schemeClr val="bg1"/>
                </a:solidFill>
              </a:rPr>
              <a:t>craniopharyngioma</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228600"/>
            <a:ext cx="8763000" cy="6248400"/>
          </a:xfrm>
        </p:spPr>
        <p:txBody>
          <a:bodyPr>
            <a:noAutofit/>
          </a:bodyPr>
          <a:lstStyle/>
          <a:p>
            <a:pPr algn="just">
              <a:buNone/>
            </a:pPr>
            <a:endParaRPr lang="en-US" sz="2000" b="1" dirty="0" smtClean="0">
              <a:solidFill>
                <a:srgbClr val="0070C0"/>
              </a:solidFill>
            </a:endParaRPr>
          </a:p>
          <a:p>
            <a:pPr algn="just">
              <a:buNone/>
            </a:pPr>
            <a:endParaRPr lang="en-US" sz="2000" b="1" dirty="0" smtClean="0">
              <a:solidFill>
                <a:srgbClr val="0070C0"/>
              </a:solidFill>
            </a:endParaRPr>
          </a:p>
          <a:p>
            <a:pPr algn="just">
              <a:buNone/>
            </a:pPr>
            <a:endParaRPr lang="en-US" sz="2000" b="1" dirty="0" smtClean="0">
              <a:solidFill>
                <a:srgbClr val="0070C0"/>
              </a:solidFill>
            </a:endParaRPr>
          </a:p>
          <a:p>
            <a:pPr algn="ctr">
              <a:buNone/>
            </a:pPr>
            <a:r>
              <a:rPr lang="en-US" sz="7200" b="1" dirty="0" smtClean="0">
                <a:solidFill>
                  <a:srgbClr val="0070C0"/>
                </a:solidFill>
              </a:rPr>
              <a:t>IMAGES </a:t>
            </a:r>
          </a:p>
          <a:p>
            <a:pPr algn="ctr">
              <a:buNone/>
            </a:pPr>
            <a:r>
              <a:rPr lang="en-US" sz="7200" b="1" dirty="0" smtClean="0">
                <a:solidFill>
                  <a:srgbClr val="0070C0"/>
                </a:solidFill>
              </a:rPr>
              <a:t>OF </a:t>
            </a:r>
          </a:p>
          <a:p>
            <a:pPr algn="ctr">
              <a:buNone/>
            </a:pPr>
            <a:r>
              <a:rPr lang="en-US" sz="7200" b="1" dirty="0" smtClean="0">
                <a:solidFill>
                  <a:srgbClr val="0070C0"/>
                </a:solidFill>
              </a:rPr>
              <a:t>PARATHYROID</a:t>
            </a:r>
            <a:endParaRPr lang="en-US" sz="7200" b="1" dirty="0">
              <a:solidFill>
                <a:srgbClr val="0070C0"/>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114800"/>
            <a:ext cx="8686800" cy="1981200"/>
          </a:xfrm>
        </p:spPr>
        <p:txBody>
          <a:bodyPr>
            <a:noAutofit/>
          </a:bodyPr>
          <a:lstStyle/>
          <a:p>
            <a:pPr algn="just">
              <a:buNone/>
            </a:pPr>
            <a:r>
              <a:rPr lang="en-US" sz="2400" dirty="0" smtClean="0"/>
              <a:t>Parathyroid hyperplasia is shown here. Three and one-half glands have been removed (only half the gland at the lower left is present). Parathyroid hyperplasia is the second most common form of primary hyperparathyroidism, with parathyroid carcinoma the least common form.</a:t>
            </a:r>
            <a:endParaRPr lang="en-US" sz="2400" b="1" dirty="0"/>
          </a:p>
        </p:txBody>
      </p:sp>
      <p:pic>
        <p:nvPicPr>
          <p:cNvPr id="202754" name="Picture 2" descr="http://library.med.utah.edu/WebPath/jpeg4/ENDO043.jpg"/>
          <p:cNvPicPr>
            <a:picLocks noChangeAspect="1" noChangeArrowheads="1"/>
          </p:cNvPicPr>
          <p:nvPr/>
        </p:nvPicPr>
        <p:blipFill>
          <a:blip r:embed="rId2"/>
          <a:srcRect/>
          <a:stretch>
            <a:fillRect/>
          </a:stretch>
        </p:blipFill>
        <p:spPr bwMode="auto">
          <a:xfrm>
            <a:off x="2209800" y="514350"/>
            <a:ext cx="4800600" cy="3143250"/>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657600"/>
            <a:ext cx="8686800" cy="3048000"/>
          </a:xfrm>
        </p:spPr>
        <p:txBody>
          <a:bodyPr>
            <a:noAutofit/>
          </a:bodyPr>
          <a:lstStyle/>
          <a:p>
            <a:pPr algn="just">
              <a:buNone/>
            </a:pPr>
            <a:r>
              <a:rPr lang="en-US" sz="2200" dirty="0" smtClean="0"/>
              <a:t>In parathyroid hyperplasia, there is little or no adipose tissue, but any or all cell types normally found in parathyroid are present. Note the pink </a:t>
            </a:r>
            <a:r>
              <a:rPr lang="en-US" sz="2200" dirty="0" err="1" smtClean="0"/>
              <a:t>oxyphil</a:t>
            </a:r>
            <a:r>
              <a:rPr lang="en-US" sz="2200" dirty="0" smtClean="0"/>
              <a:t> cells here. This is actually "secondary hyperparathyroidism" with enlarged glands as a consequence of chronic renal failure with impaired phosphate excretion. The increased serum phosphate tends to drive serum calcium down, which in turn drives the </a:t>
            </a:r>
            <a:r>
              <a:rPr lang="en-US" sz="2200" dirty="0" err="1" smtClean="0"/>
              <a:t>parathyroids</a:t>
            </a:r>
            <a:r>
              <a:rPr lang="en-US" sz="2200" dirty="0" smtClean="0"/>
              <a:t> to secrete more </a:t>
            </a:r>
            <a:r>
              <a:rPr lang="en-US" sz="2200" dirty="0" err="1" smtClean="0"/>
              <a:t>parathormone</a:t>
            </a:r>
            <a:r>
              <a:rPr lang="en-US" sz="2200" dirty="0" smtClean="0"/>
              <a:t>.</a:t>
            </a:r>
            <a:endParaRPr lang="en-US" sz="2200" b="1" dirty="0"/>
          </a:p>
        </p:txBody>
      </p:sp>
      <p:pic>
        <p:nvPicPr>
          <p:cNvPr id="201730" name="Picture 2" descr="http://library.med.utah.edu/WebPath/jpeg4/ENDO086.jpg"/>
          <p:cNvPicPr>
            <a:picLocks noChangeAspect="1" noChangeArrowheads="1"/>
          </p:cNvPicPr>
          <p:nvPr/>
        </p:nvPicPr>
        <p:blipFill>
          <a:blip r:embed="rId2"/>
          <a:srcRect/>
          <a:stretch>
            <a:fillRect/>
          </a:stretch>
        </p:blipFill>
        <p:spPr bwMode="auto">
          <a:xfrm>
            <a:off x="1981200" y="428625"/>
            <a:ext cx="4800600" cy="3152775"/>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962400"/>
            <a:ext cx="8686800" cy="1981200"/>
          </a:xfrm>
        </p:spPr>
        <p:txBody>
          <a:bodyPr>
            <a:noAutofit/>
          </a:bodyPr>
          <a:lstStyle/>
          <a:p>
            <a:pPr algn="just">
              <a:buNone/>
            </a:pPr>
            <a:r>
              <a:rPr lang="en-US" sz="2400" dirty="0" smtClean="0"/>
              <a:t>Here is a parathyroid adenoma, which is the most common cause for primary hyperparathyroidism. A rim of normal parathyroid tissue admixed with adipose tissue cells is seen compressed to the right and lower edge of the adenoma.</a:t>
            </a:r>
            <a:endParaRPr lang="en-US" sz="2400" b="1" dirty="0"/>
          </a:p>
        </p:txBody>
      </p:sp>
      <p:pic>
        <p:nvPicPr>
          <p:cNvPr id="200706" name="Picture 2" descr="http://library.med.utah.edu/WebPath/jpeg4/ENDO044.jpg"/>
          <p:cNvPicPr>
            <a:picLocks noChangeAspect="1" noChangeArrowheads="1"/>
          </p:cNvPicPr>
          <p:nvPr/>
        </p:nvPicPr>
        <p:blipFill>
          <a:blip r:embed="rId2"/>
          <a:srcRect/>
          <a:stretch>
            <a:fillRect/>
          </a:stretch>
        </p:blipFill>
        <p:spPr bwMode="auto">
          <a:xfrm>
            <a:off x="2133600" y="428625"/>
            <a:ext cx="4800600" cy="3152775"/>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962400"/>
            <a:ext cx="8686800" cy="2133600"/>
          </a:xfrm>
        </p:spPr>
        <p:txBody>
          <a:bodyPr>
            <a:noAutofit/>
          </a:bodyPr>
          <a:lstStyle/>
          <a:p>
            <a:pPr algn="just">
              <a:buNone/>
            </a:pPr>
            <a:r>
              <a:rPr lang="en-US" sz="2000" dirty="0" smtClean="0"/>
              <a:t>Adjacent to this parathyroid adenoma is a rim of normal parathyroid tissue (with a pink </a:t>
            </a:r>
            <a:r>
              <a:rPr lang="en-US" sz="2000" dirty="0" err="1" smtClean="0"/>
              <a:t>oxyphil</a:t>
            </a:r>
            <a:r>
              <a:rPr lang="en-US" sz="2000" dirty="0" smtClean="0"/>
              <a:t> cell nodule) at the upper right, and a small benign parathyroid cyst (an incidental finding) is at the upper left. Patients with this form of primary hyperparathyroidism are usually picked up with routine chemistry panels in which a high serum calcium is noted. A </a:t>
            </a:r>
            <a:r>
              <a:rPr lang="en-US" sz="2000" dirty="0" err="1" smtClean="0"/>
              <a:t>parathormone</a:t>
            </a:r>
            <a:r>
              <a:rPr lang="en-US" sz="2000" dirty="0" smtClean="0"/>
              <a:t> (PTH) assay reveals a high normal to elevated level of PTH.</a:t>
            </a:r>
            <a:endParaRPr lang="en-US" sz="2000" b="1" dirty="0"/>
          </a:p>
        </p:txBody>
      </p:sp>
      <p:pic>
        <p:nvPicPr>
          <p:cNvPr id="199682" name="Picture 2" descr="http://library.med.utah.edu/WebPath/jpeg4/ENDO091.jpg"/>
          <p:cNvPicPr>
            <a:picLocks noChangeAspect="1" noChangeArrowheads="1"/>
          </p:cNvPicPr>
          <p:nvPr/>
        </p:nvPicPr>
        <p:blipFill>
          <a:blip r:embed="rId2"/>
          <a:srcRect/>
          <a:stretch>
            <a:fillRect/>
          </a:stretch>
        </p:blipFill>
        <p:spPr bwMode="auto">
          <a:xfrm>
            <a:off x="2057400" y="561975"/>
            <a:ext cx="4800600" cy="3171825"/>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114800"/>
            <a:ext cx="8686800" cy="1981200"/>
          </a:xfrm>
        </p:spPr>
        <p:txBody>
          <a:bodyPr>
            <a:noAutofit/>
          </a:bodyPr>
          <a:lstStyle/>
          <a:p>
            <a:pPr algn="just">
              <a:buNone/>
            </a:pPr>
            <a:r>
              <a:rPr lang="en-US" sz="2400" dirty="0" smtClean="0"/>
              <a:t>This is the gross appearance of a parathyroid carcinoma. The serum calcium can be quite high. Note the large size and irregular cut surface. These carcinomas have a tendency to invade surrounding tissues in the neck, complicating their removal.</a:t>
            </a:r>
            <a:endParaRPr lang="en-US" sz="2400" b="1" dirty="0"/>
          </a:p>
        </p:txBody>
      </p:sp>
      <p:pic>
        <p:nvPicPr>
          <p:cNvPr id="198658" name="Picture 2" descr="http://library.med.utah.edu/WebPath/jpeg4/ENDO112.jpg"/>
          <p:cNvPicPr>
            <a:picLocks noChangeAspect="1" noChangeArrowheads="1"/>
          </p:cNvPicPr>
          <p:nvPr/>
        </p:nvPicPr>
        <p:blipFill>
          <a:blip r:embed="rId2"/>
          <a:srcRect/>
          <a:stretch>
            <a:fillRect/>
          </a:stretch>
        </p:blipFill>
        <p:spPr bwMode="auto">
          <a:xfrm>
            <a:off x="2286000" y="428625"/>
            <a:ext cx="4800600" cy="3152775"/>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This is a parathyroid carcinoma seen at medium power on the left and higher power on the right. The nests of </a:t>
            </a:r>
            <a:r>
              <a:rPr lang="en-US" sz="2400" dirty="0" err="1" smtClean="0"/>
              <a:t>neoplastic</a:t>
            </a:r>
            <a:r>
              <a:rPr lang="en-US" sz="2400" dirty="0" smtClean="0"/>
              <a:t> cells that are not very </a:t>
            </a:r>
            <a:r>
              <a:rPr lang="en-US" sz="2400" dirty="0" err="1" smtClean="0"/>
              <a:t>pleomorphic</a:t>
            </a:r>
            <a:r>
              <a:rPr lang="en-US" sz="2400" dirty="0" smtClean="0"/>
              <a:t>. Note the bands of fibrous tissue between the nests. Parathyroid carcinomas infiltrate surrounding structures in the neck.</a:t>
            </a:r>
            <a:endParaRPr lang="en-US" sz="2400" b="1" dirty="0"/>
          </a:p>
        </p:txBody>
      </p:sp>
      <p:pic>
        <p:nvPicPr>
          <p:cNvPr id="197634" name="Picture 2" descr="http://library.med.utah.edu/WebPath/jpeg4/ENDO113.jpg"/>
          <p:cNvPicPr>
            <a:picLocks noChangeAspect="1" noChangeArrowheads="1"/>
          </p:cNvPicPr>
          <p:nvPr/>
        </p:nvPicPr>
        <p:blipFill>
          <a:blip r:embed="rId2"/>
          <a:srcRect/>
          <a:stretch>
            <a:fillRect/>
          </a:stretch>
        </p:blipFill>
        <p:spPr bwMode="auto">
          <a:xfrm>
            <a:off x="2133600" y="581025"/>
            <a:ext cx="4800600" cy="3152775"/>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Here is a normal parathyroid gland for comparison. Adipose tissue cells are mixed with the parathyroid tissue. The amount of fat varies somewhat.</a:t>
            </a:r>
            <a:endParaRPr lang="en-US" sz="2400" b="1" dirty="0"/>
          </a:p>
        </p:txBody>
      </p:sp>
      <p:pic>
        <p:nvPicPr>
          <p:cNvPr id="196610" name="Picture 2" descr="http://library.med.utah.edu/WebPath/jpeg4/ENDO031.jpg"/>
          <p:cNvPicPr>
            <a:picLocks noChangeAspect="1" noChangeArrowheads="1"/>
          </p:cNvPicPr>
          <p:nvPr/>
        </p:nvPicPr>
        <p:blipFill>
          <a:blip r:embed="rId2"/>
          <a:srcRect/>
          <a:stretch>
            <a:fillRect/>
          </a:stretch>
        </p:blipFill>
        <p:spPr bwMode="auto">
          <a:xfrm>
            <a:off x="2286000" y="438150"/>
            <a:ext cx="4800600" cy="3143250"/>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228600"/>
            <a:ext cx="8763000" cy="6248400"/>
          </a:xfrm>
        </p:spPr>
        <p:txBody>
          <a:bodyPr>
            <a:noAutofit/>
          </a:bodyPr>
          <a:lstStyle/>
          <a:p>
            <a:pPr algn="just">
              <a:buNone/>
            </a:pPr>
            <a:endParaRPr lang="en-US" sz="2000" b="1" dirty="0" smtClean="0">
              <a:solidFill>
                <a:srgbClr val="0070C0"/>
              </a:solidFill>
            </a:endParaRPr>
          </a:p>
          <a:p>
            <a:pPr algn="just">
              <a:buNone/>
            </a:pPr>
            <a:endParaRPr lang="en-US" sz="2000" b="1" dirty="0" smtClean="0">
              <a:solidFill>
                <a:srgbClr val="0070C0"/>
              </a:solidFill>
            </a:endParaRPr>
          </a:p>
          <a:p>
            <a:pPr algn="just">
              <a:buNone/>
            </a:pPr>
            <a:endParaRPr lang="en-US" sz="2000" b="1" dirty="0" smtClean="0">
              <a:solidFill>
                <a:srgbClr val="0070C0"/>
              </a:solidFill>
            </a:endParaRPr>
          </a:p>
          <a:p>
            <a:pPr algn="ctr">
              <a:buNone/>
            </a:pPr>
            <a:r>
              <a:rPr lang="en-US" sz="7200" b="1" dirty="0" smtClean="0">
                <a:solidFill>
                  <a:srgbClr val="0070C0"/>
                </a:solidFill>
              </a:rPr>
              <a:t>IMAGES </a:t>
            </a:r>
          </a:p>
          <a:p>
            <a:pPr algn="ctr">
              <a:buNone/>
            </a:pPr>
            <a:r>
              <a:rPr lang="en-US" sz="7200" b="1" dirty="0" smtClean="0">
                <a:solidFill>
                  <a:srgbClr val="0070C0"/>
                </a:solidFill>
              </a:rPr>
              <a:t>OF </a:t>
            </a:r>
          </a:p>
          <a:p>
            <a:pPr algn="ctr">
              <a:buNone/>
            </a:pPr>
            <a:r>
              <a:rPr lang="en-US" sz="7200" b="1" dirty="0" smtClean="0">
                <a:solidFill>
                  <a:srgbClr val="0070C0"/>
                </a:solidFill>
              </a:rPr>
              <a:t>ADRENAL</a:t>
            </a:r>
            <a:endParaRPr lang="en-US" sz="7200" b="1" dirty="0">
              <a:solidFill>
                <a:srgbClr val="0070C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Thyrotoxicosis</a:t>
            </a:r>
            <a:endParaRPr lang="en-US" dirty="0"/>
          </a:p>
        </p:txBody>
      </p:sp>
      <p:sp>
        <p:nvSpPr>
          <p:cNvPr id="3" name="Content Placeholder 2"/>
          <p:cNvSpPr>
            <a:spLocks noGrp="1"/>
          </p:cNvSpPr>
          <p:nvPr>
            <p:ph idx="1"/>
          </p:nvPr>
        </p:nvSpPr>
        <p:spPr/>
        <p:txBody>
          <a:bodyPr/>
          <a:lstStyle/>
          <a:p>
            <a:r>
              <a:rPr lang="en-US" dirty="0" smtClean="0"/>
              <a:t>Graves : 1835 : "violent and long continued palpitations in females" associated with enlargement of the thyroid gland. </a:t>
            </a:r>
          </a:p>
          <a:p>
            <a:r>
              <a:rPr lang="en-US" i="1" dirty="0" smtClean="0"/>
              <a:t>Graves disease </a:t>
            </a:r>
          </a:p>
          <a:p>
            <a:r>
              <a:rPr lang="en-US" i="1" dirty="0" smtClean="0"/>
              <a:t>Hyperthyroidism owing to </a:t>
            </a:r>
            <a:r>
              <a:rPr lang="en-US" i="1" dirty="0" err="1" smtClean="0"/>
              <a:t>hyperfunctional</a:t>
            </a:r>
            <a:r>
              <a:rPr lang="en-US" i="1" dirty="0" smtClean="0"/>
              <a:t>, diffuse enlargement</a:t>
            </a:r>
          </a:p>
          <a:p>
            <a:r>
              <a:rPr lang="en-US" i="1" dirty="0" smtClean="0"/>
              <a:t>Infiltrative </a:t>
            </a:r>
            <a:r>
              <a:rPr lang="en-US" i="1" dirty="0" err="1" smtClean="0"/>
              <a:t>ophthalmopathy</a:t>
            </a:r>
            <a:r>
              <a:rPr lang="en-US" i="1" dirty="0" smtClean="0"/>
              <a:t>  (</a:t>
            </a:r>
            <a:r>
              <a:rPr lang="en-US" i="1" dirty="0" err="1" smtClean="0"/>
              <a:t>exophthalmos</a:t>
            </a:r>
            <a:r>
              <a:rPr lang="en-US" i="1" dirty="0" smtClean="0"/>
              <a:t>)</a:t>
            </a:r>
          </a:p>
          <a:p>
            <a:r>
              <a:rPr lang="en-US" i="1" dirty="0" smtClean="0"/>
              <a:t>Localized, infiltrative </a:t>
            </a:r>
            <a:r>
              <a:rPr lang="en-US" i="1" dirty="0" err="1" smtClean="0"/>
              <a:t>dermopathy</a:t>
            </a:r>
            <a:r>
              <a:rPr lang="en-US" i="1" dirty="0" smtClean="0"/>
              <a:t> (</a:t>
            </a:r>
            <a:r>
              <a:rPr lang="en-US" i="1" dirty="0" err="1" smtClean="0"/>
              <a:t>pretibialmyxedema</a:t>
            </a:r>
            <a:r>
              <a:rPr lang="en-US" i="1" dirty="0" smtClean="0"/>
              <a:t>)	</a:t>
            </a:r>
          </a:p>
          <a:p>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91000"/>
            <a:ext cx="8686800" cy="1981200"/>
          </a:xfrm>
        </p:spPr>
        <p:txBody>
          <a:bodyPr>
            <a:noAutofit/>
          </a:bodyPr>
          <a:lstStyle/>
          <a:p>
            <a:pPr algn="just">
              <a:buNone/>
            </a:pPr>
            <a:r>
              <a:rPr lang="en-US" sz="2400" dirty="0" smtClean="0"/>
              <a:t>A normal right adrenal gland is shown here positioned between the liver and the kidney in the </a:t>
            </a:r>
            <a:r>
              <a:rPr lang="en-US" sz="2400" dirty="0" err="1" smtClean="0"/>
              <a:t>retroperitoneum</a:t>
            </a:r>
            <a:r>
              <a:rPr lang="en-US" sz="2400" dirty="0" smtClean="0"/>
              <a:t>. Note the amount of adipose tissue, some of which has been reflected to reveal the upper pole of the kidney and the adrenal.</a:t>
            </a:r>
            <a:endParaRPr lang="en-US" sz="2400" b="1" dirty="0"/>
          </a:p>
        </p:txBody>
      </p:sp>
      <p:pic>
        <p:nvPicPr>
          <p:cNvPr id="195586" name="Picture 2" descr="http://library.med.utah.edu/WebPath/jpeg4/ENDO096.jpg"/>
          <p:cNvPicPr>
            <a:picLocks noChangeAspect="1" noChangeArrowheads="1"/>
          </p:cNvPicPr>
          <p:nvPr/>
        </p:nvPicPr>
        <p:blipFill>
          <a:blip r:embed="rId2"/>
          <a:srcRect/>
          <a:stretch>
            <a:fillRect/>
          </a:stretch>
        </p:blipFill>
        <p:spPr bwMode="auto">
          <a:xfrm>
            <a:off x="2057400" y="581025"/>
            <a:ext cx="4800600" cy="3152775"/>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Here are normal adrenal glands. Each adult adrenal gland weighs from 4 to 6 grams.</a:t>
            </a:r>
            <a:endParaRPr lang="en-US" sz="2400" b="1" dirty="0"/>
          </a:p>
        </p:txBody>
      </p:sp>
      <p:pic>
        <p:nvPicPr>
          <p:cNvPr id="194562" name="Picture 2" descr="http://library.med.utah.edu/WebPath/jpeg4/ENDO001.jpg"/>
          <p:cNvPicPr>
            <a:picLocks noChangeAspect="1" noChangeArrowheads="1"/>
          </p:cNvPicPr>
          <p:nvPr/>
        </p:nvPicPr>
        <p:blipFill>
          <a:blip r:embed="rId2"/>
          <a:srcRect/>
          <a:stretch>
            <a:fillRect/>
          </a:stretch>
        </p:blipFill>
        <p:spPr bwMode="auto">
          <a:xfrm>
            <a:off x="2133600" y="428625"/>
            <a:ext cx="4800600" cy="3152775"/>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91000"/>
            <a:ext cx="8686800" cy="1981200"/>
          </a:xfrm>
        </p:spPr>
        <p:txBody>
          <a:bodyPr>
            <a:noAutofit/>
          </a:bodyPr>
          <a:lstStyle/>
          <a:p>
            <a:pPr algn="just">
              <a:buNone/>
            </a:pPr>
            <a:r>
              <a:rPr lang="en-US" sz="2400" dirty="0" smtClean="0"/>
              <a:t>Sectioning across the adrenals reveals a golden yellow outer cortex and an inner red to grey medulla.</a:t>
            </a:r>
            <a:endParaRPr lang="en-US" sz="2400" b="1" dirty="0"/>
          </a:p>
        </p:txBody>
      </p:sp>
      <p:pic>
        <p:nvPicPr>
          <p:cNvPr id="193538" name="Picture 2" descr="http://library.med.utah.edu/WebPath/jpeg4/ENDO002.jpg"/>
          <p:cNvPicPr>
            <a:picLocks noChangeAspect="1" noChangeArrowheads="1"/>
          </p:cNvPicPr>
          <p:nvPr/>
        </p:nvPicPr>
        <p:blipFill>
          <a:blip r:embed="rId2"/>
          <a:srcRect/>
          <a:stretch>
            <a:fillRect/>
          </a:stretch>
        </p:blipFill>
        <p:spPr bwMode="auto">
          <a:xfrm>
            <a:off x="2209800" y="438150"/>
            <a:ext cx="4800600" cy="3143250"/>
          </a:xfrm>
          <a:prstGeom prst="rect">
            <a:avLst/>
          </a:prstGeo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733800"/>
            <a:ext cx="8686800" cy="3124200"/>
          </a:xfrm>
        </p:spPr>
        <p:txBody>
          <a:bodyPr>
            <a:noAutofit/>
          </a:bodyPr>
          <a:lstStyle/>
          <a:p>
            <a:pPr algn="just">
              <a:buNone/>
            </a:pPr>
            <a:r>
              <a:rPr lang="en-US" sz="2200" dirty="0" smtClean="0"/>
              <a:t>The pair of adrenals in the center are normal. Those at the top come from a patient with adrenal atrophy (with either Addison's disease or long-term corticosteroid therapy). The adrenals at the bottom represent bilateral cortical hyperplasia. This could be due to a pituitary adenoma secreting ACTH (Cushing's disease), or Cushing's syndrome from ectopic ACTH production, or idiopathic adrenal hyperplasia.</a:t>
            </a:r>
            <a:endParaRPr lang="en-US" sz="2200" b="1" dirty="0"/>
          </a:p>
        </p:txBody>
      </p:sp>
      <p:pic>
        <p:nvPicPr>
          <p:cNvPr id="192516" name="Picture 4" descr="http://library.med.utah.edu/WebPath/jpeg4/ENDO003.jpg"/>
          <p:cNvPicPr>
            <a:picLocks noChangeAspect="1" noChangeArrowheads="1"/>
          </p:cNvPicPr>
          <p:nvPr/>
        </p:nvPicPr>
        <p:blipFill>
          <a:blip r:embed="rId2"/>
          <a:srcRect/>
          <a:stretch>
            <a:fillRect/>
          </a:stretch>
        </p:blipFill>
        <p:spPr bwMode="auto">
          <a:xfrm>
            <a:off x="2133600" y="438150"/>
            <a:ext cx="4800600" cy="3143250"/>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These adrenals are black-red from extensive hemorrhage in a patient with meningococcemia. This produces the Waterhouse-</a:t>
            </a:r>
            <a:r>
              <a:rPr lang="en-US" sz="2400" dirty="0" err="1" smtClean="0"/>
              <a:t>Friderichsen</a:t>
            </a:r>
            <a:r>
              <a:rPr lang="en-US" sz="2400" dirty="0" smtClean="0"/>
              <a:t> syndrome.</a:t>
            </a:r>
            <a:endParaRPr lang="en-US" sz="2400" b="1" dirty="0"/>
          </a:p>
        </p:txBody>
      </p:sp>
      <p:pic>
        <p:nvPicPr>
          <p:cNvPr id="191490" name="Picture 2" descr="http://library.med.utah.edu/WebPath/jpeg4/ENDO004.jpg"/>
          <p:cNvPicPr>
            <a:picLocks noChangeAspect="1" noChangeArrowheads="1"/>
          </p:cNvPicPr>
          <p:nvPr/>
        </p:nvPicPr>
        <p:blipFill>
          <a:blip r:embed="rId2"/>
          <a:srcRect/>
          <a:stretch>
            <a:fillRect/>
          </a:stretch>
        </p:blipFill>
        <p:spPr bwMode="auto">
          <a:xfrm>
            <a:off x="2362200" y="514350"/>
            <a:ext cx="4800600" cy="3143250"/>
          </a:xfrm>
          <a:prstGeom prst="rect">
            <a:avLst/>
          </a:prstGeo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038600"/>
            <a:ext cx="8686800" cy="1981200"/>
          </a:xfrm>
        </p:spPr>
        <p:txBody>
          <a:bodyPr>
            <a:noAutofit/>
          </a:bodyPr>
          <a:lstStyle/>
          <a:p>
            <a:pPr algn="just">
              <a:buNone/>
            </a:pPr>
            <a:r>
              <a:rPr lang="en-US" sz="2400" dirty="0" smtClean="0"/>
              <a:t>This is the microscopic appearance of the adrenals with meningococcemia. There is marked hemorrhagic necrosis with acute adrenal insufficiency.</a:t>
            </a:r>
            <a:endParaRPr lang="en-US" sz="2400" b="1" dirty="0"/>
          </a:p>
        </p:txBody>
      </p:sp>
      <p:pic>
        <p:nvPicPr>
          <p:cNvPr id="190466" name="Picture 2" descr="http://library.med.utah.edu/WebPath/jpeg4/ENDO005.jpg"/>
          <p:cNvPicPr>
            <a:picLocks noChangeAspect="1" noChangeArrowheads="1"/>
          </p:cNvPicPr>
          <p:nvPr/>
        </p:nvPicPr>
        <p:blipFill>
          <a:blip r:embed="rId2"/>
          <a:srcRect/>
          <a:stretch>
            <a:fillRect/>
          </a:stretch>
        </p:blipFill>
        <p:spPr bwMode="auto">
          <a:xfrm>
            <a:off x="2209800" y="504825"/>
            <a:ext cx="4800600" cy="3152775"/>
          </a:xfrm>
          <a:prstGeom prst="rect">
            <a:avLst/>
          </a:prstGeo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4038600"/>
            <a:ext cx="8686800" cy="1981200"/>
          </a:xfrm>
        </p:spPr>
        <p:txBody>
          <a:bodyPr>
            <a:noAutofit/>
          </a:bodyPr>
          <a:lstStyle/>
          <a:p>
            <a:pPr algn="just">
              <a:buNone/>
            </a:pPr>
            <a:r>
              <a:rPr lang="en-US" sz="2400" dirty="0" smtClean="0"/>
              <a:t>The patient with Waterhouse-</a:t>
            </a:r>
            <a:r>
              <a:rPr lang="en-US" sz="2400" dirty="0" err="1" smtClean="0"/>
              <a:t>Friderichsen</a:t>
            </a:r>
            <a:r>
              <a:rPr lang="en-US" sz="2400" dirty="0" smtClean="0"/>
              <a:t> syndrome has sepsis with DIC and marked </a:t>
            </a:r>
            <a:r>
              <a:rPr lang="en-US" sz="2400" dirty="0" err="1" smtClean="0"/>
              <a:t>purpura</a:t>
            </a:r>
            <a:r>
              <a:rPr lang="en-US" sz="2400" dirty="0" smtClean="0"/>
              <a:t>.</a:t>
            </a:r>
            <a:endParaRPr lang="en-US" sz="2400" b="1" dirty="0"/>
          </a:p>
        </p:txBody>
      </p:sp>
      <p:pic>
        <p:nvPicPr>
          <p:cNvPr id="189442" name="Picture 2" descr="http://library.med.utah.edu/WebPath/jpeg4/ENDO006.jpg"/>
          <p:cNvPicPr>
            <a:picLocks noChangeAspect="1" noChangeArrowheads="1"/>
          </p:cNvPicPr>
          <p:nvPr/>
        </p:nvPicPr>
        <p:blipFill>
          <a:blip r:embed="rId2"/>
          <a:srcRect/>
          <a:stretch>
            <a:fillRect/>
          </a:stretch>
        </p:blipFill>
        <p:spPr bwMode="auto">
          <a:xfrm>
            <a:off x="2133600" y="504825"/>
            <a:ext cx="4800600" cy="3152775"/>
          </a:xfrm>
          <a:prstGeom prst="rect">
            <a:avLst/>
          </a:prstGeom>
          <a:noFill/>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457200" y="4876800"/>
            <a:ext cx="8686800" cy="1981200"/>
          </a:xfrm>
        </p:spPr>
        <p:txBody>
          <a:bodyPr>
            <a:noAutofit/>
          </a:bodyPr>
          <a:lstStyle/>
          <a:p>
            <a:pPr algn="just">
              <a:buNone/>
            </a:pPr>
            <a:r>
              <a:rPr lang="en-US" sz="2400" dirty="0" smtClean="0"/>
              <a:t>These sections through an enlarged adrenal gland demonstrate tan-white metastatic carcinoma infiltrating in and around the residual golden yellow cortex. The most common primary site for adrenal metastases is lung.</a:t>
            </a:r>
            <a:endParaRPr lang="en-US" sz="2400" b="1" dirty="0"/>
          </a:p>
        </p:txBody>
      </p:sp>
      <p:pic>
        <p:nvPicPr>
          <p:cNvPr id="188418" name="Picture 2" descr="http://library.med.utah.edu/WebPath/jpeg4/ENDO111.jpg"/>
          <p:cNvPicPr>
            <a:picLocks noChangeAspect="1" noChangeArrowheads="1"/>
          </p:cNvPicPr>
          <p:nvPr/>
        </p:nvPicPr>
        <p:blipFill>
          <a:blip r:embed="rId2"/>
          <a:srcRect/>
          <a:stretch>
            <a:fillRect/>
          </a:stretch>
        </p:blipFill>
        <p:spPr bwMode="auto">
          <a:xfrm>
            <a:off x="2847975" y="390525"/>
            <a:ext cx="3019425" cy="4562475"/>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91000"/>
            <a:ext cx="8686800" cy="1981200"/>
          </a:xfrm>
        </p:spPr>
        <p:txBody>
          <a:bodyPr>
            <a:noAutofit/>
          </a:bodyPr>
          <a:lstStyle/>
          <a:p>
            <a:pPr algn="just">
              <a:buNone/>
            </a:pPr>
            <a:r>
              <a:rPr lang="en-US" sz="2400" dirty="0" smtClean="0"/>
              <a:t>This is a </a:t>
            </a:r>
            <a:r>
              <a:rPr lang="en-US" sz="2400" dirty="0" err="1" smtClean="0"/>
              <a:t>caseating</a:t>
            </a:r>
            <a:r>
              <a:rPr lang="en-US" sz="2400" dirty="0" smtClean="0"/>
              <a:t> </a:t>
            </a:r>
            <a:r>
              <a:rPr lang="en-US" sz="2400" dirty="0" err="1" smtClean="0"/>
              <a:t>granuloma</a:t>
            </a:r>
            <a:r>
              <a:rPr lang="en-US" sz="2400" dirty="0" smtClean="0"/>
              <a:t> of tuberculosis in the adrenal gland. Tuberculosis used to be the most common cause of chronic adrenal insufficiency. Now, idiopathic (presumably autoimmune) Addison's disease is much more often the cause for chronic adrenal insufficiency</a:t>
            </a:r>
            <a:endParaRPr lang="en-US" sz="2400" b="1" dirty="0"/>
          </a:p>
        </p:txBody>
      </p:sp>
      <p:pic>
        <p:nvPicPr>
          <p:cNvPr id="187394" name="Picture 2" descr="http://library.med.utah.edu/WebPath/jpeg4/ENDO008.jpg"/>
          <p:cNvPicPr>
            <a:picLocks noChangeAspect="1" noChangeArrowheads="1"/>
          </p:cNvPicPr>
          <p:nvPr/>
        </p:nvPicPr>
        <p:blipFill>
          <a:blip r:embed="rId2"/>
          <a:srcRect/>
          <a:stretch>
            <a:fillRect/>
          </a:stretch>
        </p:blipFill>
        <p:spPr bwMode="auto">
          <a:xfrm>
            <a:off x="2209800" y="657225"/>
            <a:ext cx="4800600" cy="3152775"/>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91000"/>
            <a:ext cx="8686800" cy="1981200"/>
          </a:xfrm>
        </p:spPr>
        <p:txBody>
          <a:bodyPr>
            <a:noAutofit/>
          </a:bodyPr>
          <a:lstStyle/>
          <a:p>
            <a:pPr algn="just">
              <a:buNone/>
            </a:pPr>
            <a:r>
              <a:rPr lang="en-US" sz="2400" dirty="0" smtClean="0"/>
              <a:t>Here are Congo red stained deposits of </a:t>
            </a:r>
            <a:r>
              <a:rPr lang="en-US" sz="2400" dirty="0" err="1" smtClean="0"/>
              <a:t>amyloid</a:t>
            </a:r>
            <a:r>
              <a:rPr lang="en-US" sz="2400" dirty="0" smtClean="0"/>
              <a:t> in the adrenal cortex. </a:t>
            </a:r>
            <a:r>
              <a:rPr lang="en-US" sz="2400" dirty="0" err="1" smtClean="0"/>
              <a:t>Amyloid</a:t>
            </a:r>
            <a:r>
              <a:rPr lang="en-US" sz="2400" dirty="0" smtClean="0"/>
              <a:t> may collect in adrenal as well as other organs.</a:t>
            </a:r>
            <a:endParaRPr lang="en-US" sz="2400" b="1" dirty="0"/>
          </a:p>
        </p:txBody>
      </p:sp>
      <p:pic>
        <p:nvPicPr>
          <p:cNvPr id="186370" name="Picture 2" descr="http://library.med.utah.edu/WebPath/jpeg4/ENDO009.jpg"/>
          <p:cNvPicPr>
            <a:picLocks noChangeAspect="1" noChangeArrowheads="1"/>
          </p:cNvPicPr>
          <p:nvPr/>
        </p:nvPicPr>
        <p:blipFill>
          <a:blip r:embed="rId2"/>
          <a:srcRect/>
          <a:stretch>
            <a:fillRect/>
          </a:stretch>
        </p:blipFill>
        <p:spPr bwMode="auto">
          <a:xfrm>
            <a:off x="2057400" y="590550"/>
            <a:ext cx="4800600" cy="314325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Thyrotoxicosis</a:t>
            </a:r>
            <a:endParaRPr lang="en-US" dirty="0"/>
          </a:p>
        </p:txBody>
      </p:sp>
      <p:sp>
        <p:nvSpPr>
          <p:cNvPr id="3" name="Content Placeholder 2"/>
          <p:cNvSpPr>
            <a:spLocks noGrp="1"/>
          </p:cNvSpPr>
          <p:nvPr>
            <p:ph idx="1"/>
          </p:nvPr>
        </p:nvSpPr>
        <p:spPr/>
        <p:txBody>
          <a:bodyPr>
            <a:normAutofit/>
          </a:bodyPr>
          <a:lstStyle/>
          <a:p>
            <a:r>
              <a:rPr lang="en-US" i="1" dirty="0" smtClean="0"/>
              <a:t>Graves disease is an autoimmune disorder : (</a:t>
            </a:r>
            <a:r>
              <a:rPr lang="en-US" i="1" dirty="0" err="1" smtClean="0"/>
              <a:t>autoantibodies</a:t>
            </a:r>
            <a:r>
              <a:rPr lang="en-US" i="1" dirty="0" smtClean="0"/>
              <a:t> to the TSH receptor are central to disease pathogenesis):</a:t>
            </a:r>
          </a:p>
          <a:p>
            <a:r>
              <a:rPr lang="en-US" i="1" dirty="0" smtClean="0"/>
              <a:t>LATS  </a:t>
            </a:r>
            <a:r>
              <a:rPr lang="en-US" i="1" dirty="0" err="1" smtClean="0"/>
              <a:t>IgG</a:t>
            </a:r>
            <a:r>
              <a:rPr lang="en-US" i="1" dirty="0" smtClean="0"/>
              <a:t> antibody : anti-TSH receptor </a:t>
            </a:r>
          </a:p>
          <a:p>
            <a:r>
              <a:rPr lang="en-US" i="1" dirty="0" smtClean="0"/>
              <a:t>Coexistence of stimulating and inhibiting </a:t>
            </a:r>
            <a:r>
              <a:rPr lang="en-US" i="1" dirty="0" err="1" smtClean="0"/>
              <a:t>immunoglobulins</a:t>
            </a:r>
            <a:r>
              <a:rPr lang="en-US" i="1" dirty="0" smtClean="0"/>
              <a:t> in the serum of the same patient, a finding that could explain why some patients with Graves disease spontaneously develop episodes of hypothyroidism.</a:t>
            </a:r>
            <a:endParaRPr lang="en-US"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91000"/>
            <a:ext cx="8686800" cy="1981200"/>
          </a:xfrm>
        </p:spPr>
        <p:txBody>
          <a:bodyPr>
            <a:noAutofit/>
          </a:bodyPr>
          <a:lstStyle/>
          <a:p>
            <a:pPr algn="just">
              <a:buNone/>
            </a:pPr>
            <a:r>
              <a:rPr lang="en-US" sz="2400" dirty="0" smtClean="0"/>
              <a:t>This neonate had a congenital </a:t>
            </a:r>
            <a:r>
              <a:rPr lang="en-US" sz="2400" dirty="0" err="1" smtClean="0"/>
              <a:t>neuroblastoma</a:t>
            </a:r>
            <a:r>
              <a:rPr lang="en-US" sz="2400" dirty="0" smtClean="0"/>
              <a:t> of the right adrenal. This neoplasm (marked by the white arrow) is displacing the liver to the left of the body.</a:t>
            </a:r>
            <a:endParaRPr lang="en-US" sz="2400" b="1" dirty="0"/>
          </a:p>
        </p:txBody>
      </p:sp>
      <p:pic>
        <p:nvPicPr>
          <p:cNvPr id="185346" name="Picture 2" descr="http://library.med.utah.edu/WebPath/jpeg4/ENDO045.jpg"/>
          <p:cNvPicPr>
            <a:picLocks noChangeAspect="1" noChangeArrowheads="1"/>
          </p:cNvPicPr>
          <p:nvPr/>
        </p:nvPicPr>
        <p:blipFill>
          <a:blip r:embed="rId2"/>
          <a:srcRect/>
          <a:stretch>
            <a:fillRect/>
          </a:stretch>
        </p:blipFill>
        <p:spPr bwMode="auto">
          <a:xfrm>
            <a:off x="1981200" y="476250"/>
            <a:ext cx="4800600" cy="3181350"/>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91000"/>
            <a:ext cx="8686800" cy="1981200"/>
          </a:xfrm>
        </p:spPr>
        <p:txBody>
          <a:bodyPr>
            <a:noAutofit/>
          </a:bodyPr>
          <a:lstStyle/>
          <a:p>
            <a:pPr algn="just">
              <a:buNone/>
            </a:pPr>
            <a:r>
              <a:rPr lang="en-US" sz="2400" dirty="0" smtClean="0"/>
              <a:t>This is a microscopic appearance of </a:t>
            </a:r>
            <a:r>
              <a:rPr lang="en-US" sz="2400" dirty="0" err="1" smtClean="0"/>
              <a:t>neuroblastoma</a:t>
            </a:r>
            <a:r>
              <a:rPr lang="en-US" sz="2400" dirty="0" smtClean="0"/>
              <a:t>, which is one of the "small round blue cell" tumors. These </a:t>
            </a:r>
            <a:r>
              <a:rPr lang="en-US" sz="2400" dirty="0" err="1" smtClean="0"/>
              <a:t>neoplasms</a:t>
            </a:r>
            <a:r>
              <a:rPr lang="en-US" sz="2400" dirty="0" smtClean="0"/>
              <a:t> can reach a large size in the </a:t>
            </a:r>
            <a:r>
              <a:rPr lang="en-US" sz="2400" dirty="0" err="1" smtClean="0"/>
              <a:t>retroperitoneum</a:t>
            </a:r>
            <a:r>
              <a:rPr lang="en-US" sz="2400" dirty="0" smtClean="0"/>
              <a:t> before detection. They often contain areas of necrosis and calcification.</a:t>
            </a:r>
            <a:endParaRPr lang="en-US" sz="2400" b="1" dirty="0"/>
          </a:p>
        </p:txBody>
      </p:sp>
      <p:pic>
        <p:nvPicPr>
          <p:cNvPr id="305154" name="Picture 2" descr="http://library.med.utah.edu/WebPath/jpeg4/ENDO046.jpg"/>
          <p:cNvPicPr>
            <a:picLocks noChangeAspect="1" noChangeArrowheads="1"/>
          </p:cNvPicPr>
          <p:nvPr/>
        </p:nvPicPr>
        <p:blipFill>
          <a:blip r:embed="rId2"/>
          <a:srcRect/>
          <a:stretch>
            <a:fillRect/>
          </a:stretch>
        </p:blipFill>
        <p:spPr bwMode="auto">
          <a:xfrm>
            <a:off x="2057400" y="533400"/>
            <a:ext cx="4800600" cy="3152775"/>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733800"/>
            <a:ext cx="8686800" cy="2590800"/>
          </a:xfrm>
        </p:spPr>
        <p:txBody>
          <a:bodyPr>
            <a:noAutofit/>
          </a:bodyPr>
          <a:lstStyle/>
          <a:p>
            <a:pPr algn="just">
              <a:buNone/>
            </a:pPr>
            <a:r>
              <a:rPr lang="en-US" sz="2400" dirty="0" smtClean="0"/>
              <a:t>This adrenal gland removed surgically in a patient with Cushing's syndrome has been sectioned in half to reveal an adenoma. Some remaining atrophic adrenal is seen at the right. The adenoma is composed of yellow firm tissue just like adrenal cortex. This neoplasm is well-circumscribed. </a:t>
            </a:r>
            <a:r>
              <a:rPr lang="en-US" sz="2400" dirty="0" err="1" smtClean="0"/>
              <a:t>Histologically</a:t>
            </a:r>
            <a:r>
              <a:rPr lang="en-US" sz="2400" dirty="0" smtClean="0"/>
              <a:t>, it is composed of well-differentiated cells resembling cortical </a:t>
            </a:r>
            <a:r>
              <a:rPr lang="en-US" sz="2400" dirty="0" err="1" smtClean="0"/>
              <a:t>fasciculata</a:t>
            </a:r>
            <a:r>
              <a:rPr lang="en-US" sz="2400" dirty="0" smtClean="0"/>
              <a:t> zone. It is benign.</a:t>
            </a:r>
            <a:endParaRPr lang="en-US" sz="2400" b="1" dirty="0"/>
          </a:p>
        </p:txBody>
      </p:sp>
      <p:pic>
        <p:nvPicPr>
          <p:cNvPr id="304130" name="Picture 2" descr="http://library.med.utah.edu/WebPath/jpeg4/ENDO036.jpg"/>
          <p:cNvPicPr>
            <a:picLocks noChangeAspect="1" noChangeArrowheads="1"/>
          </p:cNvPicPr>
          <p:nvPr/>
        </p:nvPicPr>
        <p:blipFill>
          <a:blip r:embed="rId2"/>
          <a:srcRect/>
          <a:stretch>
            <a:fillRect/>
          </a:stretch>
        </p:blipFill>
        <p:spPr bwMode="auto">
          <a:xfrm>
            <a:off x="2057400" y="457200"/>
            <a:ext cx="4800600" cy="3143250"/>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733800"/>
            <a:ext cx="8686800" cy="2590800"/>
          </a:xfrm>
        </p:spPr>
        <p:txBody>
          <a:bodyPr>
            <a:noAutofit/>
          </a:bodyPr>
          <a:lstStyle/>
          <a:p>
            <a:pPr algn="just">
              <a:buNone/>
            </a:pPr>
            <a:r>
              <a:rPr lang="en-US" sz="2000" dirty="0" smtClean="0"/>
              <a:t>Here is a 1.3 cm left adrenal adenoma found in a patient with hypertension. She had </a:t>
            </a:r>
            <a:r>
              <a:rPr lang="en-US" sz="2000" dirty="0" err="1" smtClean="0"/>
              <a:t>hypokalemia</a:t>
            </a:r>
            <a:r>
              <a:rPr lang="en-US" sz="2000" dirty="0" smtClean="0"/>
              <a:t> on a routine chemistry panel. Further workup revealed a high serum </a:t>
            </a:r>
            <a:r>
              <a:rPr lang="en-US" sz="2000" dirty="0" err="1" smtClean="0"/>
              <a:t>aldosterone</a:t>
            </a:r>
            <a:r>
              <a:rPr lang="en-US" sz="2000" dirty="0" smtClean="0"/>
              <a:t> and a low serum </a:t>
            </a:r>
            <a:r>
              <a:rPr lang="en-US" sz="2000" dirty="0" err="1" smtClean="0"/>
              <a:t>renin</a:t>
            </a:r>
            <a:r>
              <a:rPr lang="en-US" sz="2000" dirty="0" smtClean="0"/>
              <a:t>, findings consistent with an </a:t>
            </a:r>
            <a:r>
              <a:rPr lang="en-US" sz="2000" dirty="0" err="1" smtClean="0"/>
              <a:t>aldosterone</a:t>
            </a:r>
            <a:r>
              <a:rPr lang="en-US" sz="2000" dirty="0" smtClean="0"/>
              <a:t> secreting adrenal adenoma (Conn's syndrome). This lesion accounts for about two-thirds of cases of primary </a:t>
            </a:r>
            <a:r>
              <a:rPr lang="en-US" sz="2000" dirty="0" err="1" smtClean="0"/>
              <a:t>hyperaldosteronism</a:t>
            </a:r>
            <a:r>
              <a:rPr lang="en-US" sz="2000" dirty="0" smtClean="0"/>
              <a:t> (PHA), while bilateral adrenal hyperplasia accounts for about 30% of PHA. Such adenomas are typically less than 2 cm in size and yellow on cut surface.</a:t>
            </a:r>
            <a:endParaRPr lang="en-US" sz="2000" b="1" dirty="0"/>
          </a:p>
        </p:txBody>
      </p:sp>
      <p:pic>
        <p:nvPicPr>
          <p:cNvPr id="310274" name="Picture 2" descr="http://library.med.utah.edu/WebPath/jpeg4/ENDO078.jpg"/>
          <p:cNvPicPr>
            <a:picLocks noChangeAspect="1" noChangeArrowheads="1"/>
          </p:cNvPicPr>
          <p:nvPr/>
        </p:nvPicPr>
        <p:blipFill>
          <a:blip r:embed="rId2"/>
          <a:srcRect/>
          <a:stretch>
            <a:fillRect/>
          </a:stretch>
        </p:blipFill>
        <p:spPr bwMode="auto">
          <a:xfrm>
            <a:off x="2362200" y="352425"/>
            <a:ext cx="4800600" cy="3152775"/>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Microscopically, the adrenal cortical adenoma at the right resembles normal adrenal </a:t>
            </a:r>
            <a:r>
              <a:rPr lang="en-US" sz="2400" dirty="0" err="1" smtClean="0"/>
              <a:t>fasciculata</a:t>
            </a:r>
            <a:r>
              <a:rPr lang="en-US" sz="2400" dirty="0" smtClean="0"/>
              <a:t>. The capsule is at the left. There may be some cellular </a:t>
            </a:r>
            <a:r>
              <a:rPr lang="en-US" sz="2400" dirty="0" err="1" smtClean="0"/>
              <a:t>pleomorphism</a:t>
            </a:r>
            <a:r>
              <a:rPr lang="en-US" sz="2400" dirty="0" smtClean="0"/>
              <a:t>.</a:t>
            </a:r>
            <a:endParaRPr lang="en-US" sz="2400" b="1" dirty="0"/>
          </a:p>
        </p:txBody>
      </p:sp>
      <p:pic>
        <p:nvPicPr>
          <p:cNvPr id="309250" name="Picture 2" descr="http://library.med.utah.edu/WebPath/jpeg4/ENDO097.jpg"/>
          <p:cNvPicPr>
            <a:picLocks noChangeAspect="1" noChangeArrowheads="1"/>
          </p:cNvPicPr>
          <p:nvPr/>
        </p:nvPicPr>
        <p:blipFill>
          <a:blip r:embed="rId2"/>
          <a:srcRect/>
          <a:stretch>
            <a:fillRect/>
          </a:stretch>
        </p:blipFill>
        <p:spPr bwMode="auto">
          <a:xfrm>
            <a:off x="2133600" y="647700"/>
            <a:ext cx="4800600" cy="3162300"/>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5105400"/>
            <a:ext cx="8686800" cy="1143000"/>
          </a:xfrm>
        </p:spPr>
        <p:txBody>
          <a:bodyPr>
            <a:noAutofit/>
          </a:bodyPr>
          <a:lstStyle/>
          <a:p>
            <a:pPr algn="just">
              <a:buNone/>
            </a:pPr>
            <a:r>
              <a:rPr lang="en-US" sz="2000" dirty="0" smtClean="0"/>
              <a:t>This is a large adrenal cortical carcinoma which is displacing the left kidney downward. Such </a:t>
            </a:r>
            <a:r>
              <a:rPr lang="en-US" sz="2000" dirty="0" err="1" smtClean="0"/>
              <a:t>neoplasms</a:t>
            </a:r>
            <a:r>
              <a:rPr lang="en-US" sz="2000" dirty="0" smtClean="0"/>
              <a:t> are usually functional (secreting corticosteroids or sex steroids). They have a poor prognosis.</a:t>
            </a:r>
            <a:endParaRPr lang="en-US" sz="2000" b="1" dirty="0"/>
          </a:p>
        </p:txBody>
      </p:sp>
      <p:pic>
        <p:nvPicPr>
          <p:cNvPr id="308226" name="Picture 2" descr="http://library.med.utah.edu/WebPath/jpeg4/ENDO047.jpg"/>
          <p:cNvPicPr>
            <a:picLocks noChangeAspect="1" noChangeArrowheads="1"/>
          </p:cNvPicPr>
          <p:nvPr/>
        </p:nvPicPr>
        <p:blipFill>
          <a:blip r:embed="rId2"/>
          <a:srcRect/>
          <a:stretch>
            <a:fillRect/>
          </a:stretch>
        </p:blipFill>
        <p:spPr bwMode="auto">
          <a:xfrm>
            <a:off x="3019425" y="419100"/>
            <a:ext cx="3000375" cy="4533900"/>
          </a:xfrm>
          <a:prstGeom prst="rect">
            <a:avLst/>
          </a:prstGeom>
          <a:noFill/>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There is residual adrenal at the right, and an adrenal cortical carcinoma is at the left.</a:t>
            </a:r>
            <a:endParaRPr lang="en-US" sz="2400" b="1" dirty="0"/>
          </a:p>
        </p:txBody>
      </p:sp>
      <p:pic>
        <p:nvPicPr>
          <p:cNvPr id="307202" name="Picture 2" descr="http://library.med.utah.edu/WebPath/jpeg4/ENDO011.jpg"/>
          <p:cNvPicPr>
            <a:picLocks noChangeAspect="1" noChangeArrowheads="1"/>
          </p:cNvPicPr>
          <p:nvPr/>
        </p:nvPicPr>
        <p:blipFill>
          <a:blip r:embed="rId2"/>
          <a:srcRect/>
          <a:stretch>
            <a:fillRect/>
          </a:stretch>
        </p:blipFill>
        <p:spPr bwMode="auto">
          <a:xfrm>
            <a:off x="2286000" y="504825"/>
            <a:ext cx="4800600" cy="3152775"/>
          </a:xfrm>
          <a:prstGeom prst="rect">
            <a:avLst/>
          </a:prstGeom>
          <a:noFill/>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10000"/>
            <a:ext cx="8686800" cy="2590800"/>
          </a:xfrm>
        </p:spPr>
        <p:txBody>
          <a:bodyPr>
            <a:noAutofit/>
          </a:bodyPr>
          <a:lstStyle/>
          <a:p>
            <a:pPr algn="just">
              <a:buNone/>
            </a:pPr>
            <a:r>
              <a:rPr lang="en-US" sz="2400" dirty="0" smtClean="0"/>
              <a:t>This high power microscopic appearance of an adrenal cortical carcinoma demonstrates that the neoplasm closely resembles normal adrenal cortex. It is difficult to determine malignancy in endocrine </a:t>
            </a:r>
            <a:r>
              <a:rPr lang="en-US" sz="2400" dirty="0" err="1" smtClean="0"/>
              <a:t>neoplasms</a:t>
            </a:r>
            <a:r>
              <a:rPr lang="en-US" sz="2400" dirty="0" smtClean="0"/>
              <a:t> based upon cytology alone. Thus, invasion (as seen here in a vein) and metastases are the most reliable indicators. Luckily, most endocrine </a:t>
            </a:r>
            <a:r>
              <a:rPr lang="en-US" sz="2400" dirty="0" err="1" smtClean="0"/>
              <a:t>neoplasms</a:t>
            </a:r>
            <a:r>
              <a:rPr lang="en-US" sz="2400" dirty="0" smtClean="0"/>
              <a:t> are benign adenomas.</a:t>
            </a:r>
            <a:endParaRPr lang="en-US" sz="2400" b="1" dirty="0"/>
          </a:p>
        </p:txBody>
      </p:sp>
      <p:pic>
        <p:nvPicPr>
          <p:cNvPr id="306178" name="Picture 2" descr="http://library.med.utah.edu/WebPath/jpeg4/ENDO048.jpg"/>
          <p:cNvPicPr>
            <a:picLocks noChangeAspect="1" noChangeArrowheads="1"/>
          </p:cNvPicPr>
          <p:nvPr/>
        </p:nvPicPr>
        <p:blipFill>
          <a:blip r:embed="rId2"/>
          <a:srcRect/>
          <a:stretch>
            <a:fillRect/>
          </a:stretch>
        </p:blipFill>
        <p:spPr bwMode="auto">
          <a:xfrm>
            <a:off x="2286000" y="428625"/>
            <a:ext cx="4800600" cy="3152775"/>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000" dirty="0" smtClean="0"/>
              <a:t>Here is an adrenal cortical carcinoma seen microscopically at high power to demonstrate cellular </a:t>
            </a:r>
            <a:r>
              <a:rPr lang="en-US" sz="2000" dirty="0" err="1" smtClean="0"/>
              <a:t>pleomorphism</a:t>
            </a:r>
            <a:r>
              <a:rPr lang="en-US" sz="2000" dirty="0" smtClean="0"/>
              <a:t> with nuclear </a:t>
            </a:r>
            <a:r>
              <a:rPr lang="en-US" sz="2000" dirty="0" err="1" smtClean="0"/>
              <a:t>hyperchromatism</a:t>
            </a:r>
            <a:r>
              <a:rPr lang="en-US" sz="2000" dirty="0" smtClean="0"/>
              <a:t>. Both benign and malignant endocrine </a:t>
            </a:r>
            <a:r>
              <a:rPr lang="en-US" sz="2000" dirty="0" err="1" smtClean="0"/>
              <a:t>neoplasms</a:t>
            </a:r>
            <a:r>
              <a:rPr lang="en-US" sz="2000" dirty="0" smtClean="0"/>
              <a:t> demonstrate some degree of cellular </a:t>
            </a:r>
            <a:r>
              <a:rPr lang="en-US" sz="2000" dirty="0" err="1" smtClean="0"/>
              <a:t>pleomorphism</a:t>
            </a:r>
            <a:r>
              <a:rPr lang="en-US" sz="2000" dirty="0" smtClean="0"/>
              <a:t>, so it is not easy to tell benign from malignant on </a:t>
            </a:r>
            <a:r>
              <a:rPr lang="en-US" sz="2000" dirty="0" err="1" smtClean="0"/>
              <a:t>histologic</a:t>
            </a:r>
            <a:r>
              <a:rPr lang="en-US" sz="2000" dirty="0" smtClean="0"/>
              <a:t> grounds alone. The larger the neoplasm, the more likely it is malignant, but the best indicators are invasion and metastasis.</a:t>
            </a:r>
            <a:endParaRPr lang="en-US" sz="2000" b="1" dirty="0"/>
          </a:p>
        </p:txBody>
      </p:sp>
      <p:pic>
        <p:nvPicPr>
          <p:cNvPr id="354306" name="Picture 2" descr="http://library.med.utah.edu/WebPath/jpeg4/ENDO012.jpg"/>
          <p:cNvPicPr>
            <a:picLocks noChangeAspect="1" noChangeArrowheads="1"/>
          </p:cNvPicPr>
          <p:nvPr/>
        </p:nvPicPr>
        <p:blipFill>
          <a:blip r:embed="rId2"/>
          <a:srcRect/>
          <a:stretch>
            <a:fillRect/>
          </a:stretch>
        </p:blipFill>
        <p:spPr bwMode="auto">
          <a:xfrm>
            <a:off x="1905000" y="590550"/>
            <a:ext cx="4800600" cy="3143250"/>
          </a:xfrm>
          <a:prstGeom prst="rect">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3962400"/>
            <a:ext cx="8686800" cy="2286000"/>
          </a:xfrm>
        </p:spPr>
        <p:txBody>
          <a:bodyPr>
            <a:noAutofit/>
          </a:bodyPr>
          <a:lstStyle/>
          <a:p>
            <a:pPr algn="just">
              <a:buNone/>
            </a:pPr>
            <a:r>
              <a:rPr lang="en-US" sz="2400" dirty="0" smtClean="0"/>
              <a:t>This large adrenal neoplasm has been sectioned in half. Note the grey-tan color of the tumor compared to the yellow cortex stretched around it and a small remnant of remaining adrenal at the lower right. This patient had episodic hypertension. This is a tumor arising in the adrenal medulla--a </a:t>
            </a:r>
            <a:r>
              <a:rPr lang="en-US" sz="2400" dirty="0" err="1" smtClean="0"/>
              <a:t>pheochromocytoma</a:t>
            </a:r>
            <a:r>
              <a:rPr lang="en-US" sz="2400" dirty="0" smtClean="0"/>
              <a:t>.</a:t>
            </a:r>
            <a:endParaRPr lang="en-US" sz="2400" b="1" dirty="0"/>
          </a:p>
        </p:txBody>
      </p:sp>
      <p:pic>
        <p:nvPicPr>
          <p:cNvPr id="353282" name="Picture 2" descr="http://library.med.utah.edu/WebPath/jpeg4/ENDO076.jpg"/>
          <p:cNvPicPr>
            <a:picLocks noChangeAspect="1" noChangeArrowheads="1"/>
          </p:cNvPicPr>
          <p:nvPr/>
        </p:nvPicPr>
        <p:blipFill>
          <a:blip r:embed="rId2"/>
          <a:srcRect/>
          <a:stretch>
            <a:fillRect/>
          </a:stretch>
        </p:blipFill>
        <p:spPr bwMode="auto">
          <a:xfrm>
            <a:off x="2286000" y="352425"/>
            <a:ext cx="4800600" cy="31527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Thyrotoxicosis</a:t>
            </a:r>
            <a:endParaRPr lang="en-US" dirty="0"/>
          </a:p>
        </p:txBody>
      </p:sp>
      <p:pic>
        <p:nvPicPr>
          <p:cNvPr id="4098"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219200"/>
            <a:ext cx="9144000" cy="5638800"/>
          </a:xfrm>
          <a:prstGeom prst="rect">
            <a:avLst/>
          </a:prstGeom>
          <a:noFill/>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114800"/>
            <a:ext cx="8686800" cy="1981200"/>
          </a:xfrm>
        </p:spPr>
        <p:txBody>
          <a:bodyPr>
            <a:noAutofit/>
          </a:bodyPr>
          <a:lstStyle/>
          <a:p>
            <a:pPr algn="just">
              <a:buNone/>
            </a:pPr>
            <a:r>
              <a:rPr lang="en-US" sz="2000" dirty="0" smtClean="0"/>
              <a:t>This </a:t>
            </a:r>
            <a:r>
              <a:rPr lang="en-US" sz="2000" dirty="0" err="1" smtClean="0"/>
              <a:t>pheochromocytoma</a:t>
            </a:r>
            <a:r>
              <a:rPr lang="en-US" sz="2000" dirty="0" smtClean="0"/>
              <a:t> demonstrates the </a:t>
            </a:r>
            <a:r>
              <a:rPr lang="en-US" sz="2000" dirty="0" err="1" smtClean="0"/>
              <a:t>chromaffin</a:t>
            </a:r>
            <a:r>
              <a:rPr lang="en-US" sz="2000" dirty="0" smtClean="0"/>
              <a:t> reaction. This neoplasm of the adrenal medulla contains </a:t>
            </a:r>
            <a:r>
              <a:rPr lang="en-US" sz="2000" dirty="0" err="1" smtClean="0"/>
              <a:t>catecholamines</a:t>
            </a:r>
            <a:r>
              <a:rPr lang="en-US" sz="2000" dirty="0" smtClean="0"/>
              <a:t> (epinephrine and </a:t>
            </a:r>
            <a:r>
              <a:rPr lang="en-US" sz="2000" dirty="0" err="1" smtClean="0"/>
              <a:t>norepinephrine</a:t>
            </a:r>
            <a:r>
              <a:rPr lang="en-US" sz="2000" dirty="0" smtClean="0"/>
              <a:t>). The section of tumor at the bottom has been placed into a dichromate fixative which turns the tissue brown as the </a:t>
            </a:r>
            <a:r>
              <a:rPr lang="en-US" sz="2000" dirty="0" err="1" smtClean="0"/>
              <a:t>catecholamines</a:t>
            </a:r>
            <a:r>
              <a:rPr lang="en-US" sz="2000" dirty="0" smtClean="0"/>
              <a:t> are oxidized. Compare to the section of pink to yellow tumor at the top which has not been placed in dichromate fixative.</a:t>
            </a:r>
            <a:endParaRPr lang="en-US" sz="2000" b="1" dirty="0"/>
          </a:p>
        </p:txBody>
      </p:sp>
      <p:pic>
        <p:nvPicPr>
          <p:cNvPr id="352258" name="Picture 2" descr="http://library.med.utah.edu/WebPath/jpeg4/ENDO049.jpg"/>
          <p:cNvPicPr>
            <a:picLocks noChangeAspect="1" noChangeArrowheads="1"/>
          </p:cNvPicPr>
          <p:nvPr/>
        </p:nvPicPr>
        <p:blipFill>
          <a:blip r:embed="rId2"/>
          <a:srcRect/>
          <a:stretch>
            <a:fillRect/>
          </a:stretch>
        </p:blipFill>
        <p:spPr bwMode="auto">
          <a:xfrm>
            <a:off x="1981200" y="428625"/>
            <a:ext cx="4800600" cy="3152775"/>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There is some residual adrenal cortical tissue at the lower center right, with the darker cells of </a:t>
            </a:r>
            <a:r>
              <a:rPr lang="en-US" sz="2400" dirty="0" err="1" smtClean="0"/>
              <a:t>pheochromocytoma</a:t>
            </a:r>
            <a:r>
              <a:rPr lang="en-US" sz="2400" dirty="0" smtClean="0"/>
              <a:t> seen above and to the left.</a:t>
            </a:r>
            <a:endParaRPr lang="en-US" sz="2400" b="1" dirty="0"/>
          </a:p>
        </p:txBody>
      </p:sp>
      <p:pic>
        <p:nvPicPr>
          <p:cNvPr id="351234" name="Picture 2" descr="http://library.med.utah.edu/WebPath/jpeg4/ENDO014.jpg"/>
          <p:cNvPicPr>
            <a:picLocks noChangeAspect="1" noChangeArrowheads="1"/>
          </p:cNvPicPr>
          <p:nvPr/>
        </p:nvPicPr>
        <p:blipFill>
          <a:blip r:embed="rId2"/>
          <a:srcRect/>
          <a:stretch>
            <a:fillRect/>
          </a:stretch>
        </p:blipFill>
        <p:spPr bwMode="auto">
          <a:xfrm>
            <a:off x="2133600" y="533400"/>
            <a:ext cx="4800600" cy="3152775"/>
          </a:xfrm>
          <a:prstGeom prst="rect">
            <a:avLst/>
          </a:prstGeom>
          <a:noFill/>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Microscopically, a </a:t>
            </a:r>
            <a:r>
              <a:rPr lang="en-US" sz="2400" dirty="0" err="1" smtClean="0"/>
              <a:t>pheochromocytoma</a:t>
            </a:r>
            <a:r>
              <a:rPr lang="en-US" sz="2400" dirty="0" smtClean="0"/>
              <a:t> is composed of large cells that are pink to mauve and arranged in nests with capillaries in between. Remember 10% when you think of a </a:t>
            </a:r>
            <a:r>
              <a:rPr lang="en-US" sz="2400" dirty="0" err="1" smtClean="0"/>
              <a:t>pheochromocytoma</a:t>
            </a:r>
            <a:r>
              <a:rPr lang="en-US" sz="2400" dirty="0" smtClean="0"/>
              <a:t>: 10% are bilateral, 10% are in children, 10% are malignant.</a:t>
            </a:r>
            <a:endParaRPr lang="en-US" sz="2400" b="1" dirty="0"/>
          </a:p>
        </p:txBody>
      </p:sp>
      <p:pic>
        <p:nvPicPr>
          <p:cNvPr id="350210" name="Picture 2" descr="http://library.med.utah.edu/WebPath/jpeg4/ENDO050.jpg"/>
          <p:cNvPicPr>
            <a:picLocks noChangeAspect="1" noChangeArrowheads="1"/>
          </p:cNvPicPr>
          <p:nvPr/>
        </p:nvPicPr>
        <p:blipFill>
          <a:blip r:embed="rId2"/>
          <a:srcRect/>
          <a:stretch>
            <a:fillRect/>
          </a:stretch>
        </p:blipFill>
        <p:spPr bwMode="auto">
          <a:xfrm>
            <a:off x="2743200" y="514350"/>
            <a:ext cx="4800600" cy="3143250"/>
          </a:xfrm>
          <a:prstGeom prst="rect">
            <a:avLst/>
          </a:prstGeom>
          <a:noFill/>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By electron microscopy, the </a:t>
            </a:r>
            <a:r>
              <a:rPr lang="en-US" sz="2400" dirty="0" err="1" smtClean="0"/>
              <a:t>neoplastic</a:t>
            </a:r>
            <a:r>
              <a:rPr lang="en-US" sz="2400" dirty="0" smtClean="0"/>
              <a:t> cells of the </a:t>
            </a:r>
            <a:r>
              <a:rPr lang="en-US" sz="2400" dirty="0" err="1" smtClean="0"/>
              <a:t>pheochromocytoma</a:t>
            </a:r>
            <a:r>
              <a:rPr lang="en-US" sz="2400" dirty="0" smtClean="0"/>
              <a:t> contain </a:t>
            </a:r>
            <a:r>
              <a:rPr lang="en-US" sz="2400" dirty="0" err="1" smtClean="0"/>
              <a:t>neurosecretory</a:t>
            </a:r>
            <a:r>
              <a:rPr lang="en-US" sz="2400" dirty="0" smtClean="0"/>
              <a:t> granules. It is these granules that contain the </a:t>
            </a:r>
            <a:r>
              <a:rPr lang="en-US" sz="2400" dirty="0" err="1" smtClean="0"/>
              <a:t>catecholamines</a:t>
            </a:r>
            <a:r>
              <a:rPr lang="en-US" sz="2400" dirty="0" smtClean="0"/>
              <a:t>. The granules seen here appear as small black round objects in the cytoplasm of the cell. The cell nucleus is at the upper left.</a:t>
            </a:r>
            <a:endParaRPr lang="en-US" sz="2400" b="1" dirty="0"/>
          </a:p>
        </p:txBody>
      </p:sp>
      <p:pic>
        <p:nvPicPr>
          <p:cNvPr id="349186" name="Picture 2" descr="http://library.med.utah.edu/WebPath/jpeg4/ENDO072.jpg"/>
          <p:cNvPicPr>
            <a:picLocks noChangeAspect="1" noChangeArrowheads="1"/>
          </p:cNvPicPr>
          <p:nvPr/>
        </p:nvPicPr>
        <p:blipFill>
          <a:blip r:embed="rId2"/>
          <a:srcRect/>
          <a:stretch>
            <a:fillRect/>
          </a:stretch>
        </p:blipFill>
        <p:spPr bwMode="auto">
          <a:xfrm>
            <a:off x="2438400" y="504825"/>
            <a:ext cx="4800600" cy="3152775"/>
          </a:xfrm>
          <a:prstGeom prst="rect">
            <a:avLst/>
          </a:prstGeom>
          <a:noFill/>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1447800"/>
            <a:ext cx="8686800" cy="4800600"/>
          </a:xfrm>
        </p:spPr>
        <p:txBody>
          <a:bodyPr>
            <a:noAutofit/>
          </a:bodyPr>
          <a:lstStyle/>
          <a:p>
            <a:pPr algn="ctr">
              <a:buNone/>
            </a:pPr>
            <a:r>
              <a:rPr lang="en-US" sz="7200" b="1" dirty="0" smtClean="0">
                <a:solidFill>
                  <a:schemeClr val="accent6">
                    <a:lumMod val="50000"/>
                  </a:schemeClr>
                </a:solidFill>
              </a:rPr>
              <a:t>ISLETS  </a:t>
            </a:r>
          </a:p>
          <a:p>
            <a:pPr algn="ctr">
              <a:buNone/>
            </a:pPr>
            <a:r>
              <a:rPr lang="en-US" sz="7200" b="1" dirty="0" smtClean="0">
                <a:solidFill>
                  <a:schemeClr val="accent6">
                    <a:lumMod val="50000"/>
                  </a:schemeClr>
                </a:solidFill>
              </a:rPr>
              <a:t>OF LANGERHANS</a:t>
            </a:r>
            <a:endParaRPr lang="en-US" sz="7200" b="1" dirty="0">
              <a:solidFill>
                <a:schemeClr val="accent6">
                  <a:lumMod val="50000"/>
                </a:schemeClr>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Here is a normal pancreatic islet of </a:t>
            </a:r>
            <a:r>
              <a:rPr lang="en-US" sz="2400" dirty="0" err="1" smtClean="0"/>
              <a:t>Langerhans</a:t>
            </a:r>
            <a:r>
              <a:rPr lang="en-US" sz="2400" dirty="0" smtClean="0"/>
              <a:t> surrounded by normal exocrine pancreatic </a:t>
            </a:r>
            <a:r>
              <a:rPr lang="en-US" sz="2400" dirty="0" err="1" smtClean="0"/>
              <a:t>acinar</a:t>
            </a:r>
            <a:r>
              <a:rPr lang="en-US" sz="2400" dirty="0" smtClean="0"/>
              <a:t> tissue. The islets contain alpha cells secreting glucagon, beta cells secreting insulin, and delta cells secreting </a:t>
            </a:r>
            <a:r>
              <a:rPr lang="en-US" sz="2400" dirty="0" err="1" smtClean="0"/>
              <a:t>somatostatin</a:t>
            </a:r>
            <a:r>
              <a:rPr lang="en-US" sz="2400" dirty="0" smtClean="0"/>
              <a:t>.</a:t>
            </a:r>
            <a:endParaRPr lang="en-US" sz="2400" b="1" dirty="0"/>
          </a:p>
        </p:txBody>
      </p:sp>
      <p:pic>
        <p:nvPicPr>
          <p:cNvPr id="347138" name="Picture 2" descr="http://library.med.utah.edu/WebPath/jpeg4/ENDO032.jpg"/>
          <p:cNvPicPr>
            <a:picLocks noChangeAspect="1" noChangeArrowheads="1"/>
          </p:cNvPicPr>
          <p:nvPr/>
        </p:nvPicPr>
        <p:blipFill>
          <a:blip r:embed="rId2"/>
          <a:srcRect/>
          <a:stretch>
            <a:fillRect/>
          </a:stretch>
        </p:blipFill>
        <p:spPr bwMode="auto">
          <a:xfrm>
            <a:off x="2057400" y="428625"/>
            <a:ext cx="4800600" cy="3152775"/>
          </a:xfrm>
          <a:prstGeom prst="rect">
            <a:avLst/>
          </a:prstGeom>
          <a:noFill/>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err="1" smtClean="0"/>
              <a:t>Immunoperoxidase</a:t>
            </a:r>
            <a:r>
              <a:rPr lang="en-US" sz="2400" dirty="0" smtClean="0"/>
              <a:t> staining can help identify the nature of the cells present in the islets of </a:t>
            </a:r>
            <a:r>
              <a:rPr lang="en-US" sz="2400" dirty="0" err="1" smtClean="0"/>
              <a:t>Langerhans</a:t>
            </a:r>
            <a:r>
              <a:rPr lang="en-US" sz="2400" dirty="0" smtClean="0"/>
              <a:t>. On the right, antibody to insulin has been employed to identify the beta cells. On the left, antibody to glucagon identifies the alpha cells.</a:t>
            </a:r>
            <a:endParaRPr lang="en-US" sz="2400" b="1" dirty="0"/>
          </a:p>
        </p:txBody>
      </p:sp>
      <p:pic>
        <p:nvPicPr>
          <p:cNvPr id="346114" name="Picture 2" descr="http://library.med.utah.edu/WebPath/jpeg4/ENDO039.jpg"/>
          <p:cNvPicPr>
            <a:picLocks noChangeAspect="1" noChangeArrowheads="1"/>
          </p:cNvPicPr>
          <p:nvPr/>
        </p:nvPicPr>
        <p:blipFill>
          <a:blip r:embed="rId2"/>
          <a:srcRect/>
          <a:stretch>
            <a:fillRect/>
          </a:stretch>
        </p:blipFill>
        <p:spPr bwMode="auto">
          <a:xfrm>
            <a:off x="2438400" y="657225"/>
            <a:ext cx="4800600" cy="3152775"/>
          </a:xfrm>
          <a:prstGeom prst="rect">
            <a:avLst/>
          </a:prstGeom>
          <a:noFill/>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4114800"/>
            <a:ext cx="8382000" cy="2286000"/>
          </a:xfrm>
        </p:spPr>
        <p:txBody>
          <a:bodyPr>
            <a:noAutofit/>
          </a:bodyPr>
          <a:lstStyle/>
          <a:p>
            <a:pPr algn="just">
              <a:buNone/>
            </a:pPr>
            <a:r>
              <a:rPr lang="en-US" sz="2400" dirty="0" smtClean="0"/>
              <a:t>This is an </a:t>
            </a:r>
            <a:r>
              <a:rPr lang="en-US" sz="2400" dirty="0" err="1" smtClean="0"/>
              <a:t>insulitis</a:t>
            </a:r>
            <a:r>
              <a:rPr lang="en-US" sz="2400" dirty="0" smtClean="0"/>
              <a:t> of an islet of </a:t>
            </a:r>
            <a:r>
              <a:rPr lang="en-US" sz="2400" dirty="0" err="1" smtClean="0"/>
              <a:t>Langerhans</a:t>
            </a:r>
            <a:r>
              <a:rPr lang="en-US" sz="2400" dirty="0" smtClean="0"/>
              <a:t> in a patient who will eventually develop type I diabetes mellitus. The presence of the lymphocytic infiltrates in this edematous islet suggests an autoimmune mechanism for this process. The destruction of the islets leads to an absolute lack of insulin that characterizes type I diabetes mellitus.</a:t>
            </a:r>
            <a:endParaRPr lang="en-US" sz="2400" b="1" dirty="0"/>
          </a:p>
        </p:txBody>
      </p:sp>
      <p:pic>
        <p:nvPicPr>
          <p:cNvPr id="345090" name="Picture 2" descr="http://library.med.utah.edu/WebPath/jpeg4/ENDO040.jpg"/>
          <p:cNvPicPr>
            <a:picLocks noChangeAspect="1" noChangeArrowheads="1"/>
          </p:cNvPicPr>
          <p:nvPr/>
        </p:nvPicPr>
        <p:blipFill>
          <a:blip r:embed="rId2"/>
          <a:srcRect/>
          <a:stretch>
            <a:fillRect/>
          </a:stretch>
        </p:blipFill>
        <p:spPr bwMode="auto">
          <a:xfrm>
            <a:off x="1828800" y="762000"/>
            <a:ext cx="4800600" cy="3152775"/>
          </a:xfrm>
          <a:prstGeom prst="rect">
            <a:avLst/>
          </a:prstGeom>
          <a:noFill/>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This islet of </a:t>
            </a:r>
            <a:r>
              <a:rPr lang="en-US" sz="2400" dirty="0" err="1" smtClean="0"/>
              <a:t>Langerhans</a:t>
            </a:r>
            <a:r>
              <a:rPr lang="en-US" sz="2400" dirty="0" smtClean="0"/>
              <a:t> demonstrates pink hyalinization (with deposition of </a:t>
            </a:r>
            <a:r>
              <a:rPr lang="en-US" sz="2400" dirty="0" err="1" smtClean="0"/>
              <a:t>amyloid</a:t>
            </a:r>
            <a:r>
              <a:rPr lang="en-US" sz="2400" dirty="0" smtClean="0"/>
              <a:t>) in many of the islet cells. This change is common in the islets of patients with type II diabetes mellitus.</a:t>
            </a:r>
            <a:endParaRPr lang="en-US" sz="2400" b="1" dirty="0"/>
          </a:p>
        </p:txBody>
      </p:sp>
      <p:pic>
        <p:nvPicPr>
          <p:cNvPr id="344066" name="Picture 2" descr="http://library.med.utah.edu/WebPath/jpeg4/ENDO033.jpg"/>
          <p:cNvPicPr>
            <a:picLocks noChangeAspect="1" noChangeArrowheads="1"/>
          </p:cNvPicPr>
          <p:nvPr/>
        </p:nvPicPr>
        <p:blipFill>
          <a:blip r:embed="rId2"/>
          <a:srcRect/>
          <a:stretch>
            <a:fillRect/>
          </a:stretch>
        </p:blipFill>
        <p:spPr bwMode="auto">
          <a:xfrm>
            <a:off x="2209800" y="514350"/>
            <a:ext cx="4800600" cy="3143250"/>
          </a:xfrm>
          <a:prstGeom prst="rect">
            <a:avLst/>
          </a:prstGeom>
          <a:noFill/>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An islet cell adenoma is seen here, separated from the pancreas by a thin </a:t>
            </a:r>
            <a:r>
              <a:rPr lang="en-US" sz="2400" dirty="0" err="1" smtClean="0"/>
              <a:t>collagenous</a:t>
            </a:r>
            <a:r>
              <a:rPr lang="en-US" sz="2400" dirty="0" smtClean="0"/>
              <a:t> capsule. A few normal islets are seen in the pancreas at the right for comparison.</a:t>
            </a:r>
            <a:endParaRPr lang="en-US" sz="2400" b="1" dirty="0"/>
          </a:p>
        </p:txBody>
      </p:sp>
      <p:pic>
        <p:nvPicPr>
          <p:cNvPr id="343042" name="Picture 2" descr="http://library.med.utah.edu/WebPath/jpeg4/GI140.jpg"/>
          <p:cNvPicPr>
            <a:picLocks noChangeAspect="1" noChangeArrowheads="1"/>
          </p:cNvPicPr>
          <p:nvPr/>
        </p:nvPicPr>
        <p:blipFill>
          <a:blip r:embed="rId2"/>
          <a:srcRect/>
          <a:stretch>
            <a:fillRect/>
          </a:stretch>
        </p:blipFill>
        <p:spPr bwMode="auto">
          <a:xfrm>
            <a:off x="1981200" y="533400"/>
            <a:ext cx="4800600" cy="3152775"/>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Thyrotoxicosis</a:t>
            </a:r>
            <a:endParaRPr lang="en-US" dirty="0"/>
          </a:p>
        </p:txBody>
      </p:sp>
      <p:pic>
        <p:nvPicPr>
          <p:cNvPr id="7170"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219200"/>
            <a:ext cx="9144000" cy="5638799"/>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038600"/>
            <a:ext cx="8686800" cy="2362200"/>
          </a:xfrm>
        </p:spPr>
        <p:txBody>
          <a:bodyPr>
            <a:noAutofit/>
          </a:bodyPr>
          <a:lstStyle/>
          <a:p>
            <a:pPr algn="just">
              <a:buNone/>
            </a:pPr>
            <a:r>
              <a:rPr lang="en-US" sz="2400" dirty="0" smtClean="0"/>
              <a:t>The islet cell adenoma at the left contrasts with the normal pancreas with islets at the right. Some of these adenomas function. Those that produce insulin may lead to hypoglycemia. Those that produce </a:t>
            </a:r>
            <a:r>
              <a:rPr lang="en-US" sz="2400" dirty="0" err="1" smtClean="0"/>
              <a:t>gastrin</a:t>
            </a:r>
            <a:r>
              <a:rPr lang="en-US" sz="2400" dirty="0" smtClean="0"/>
              <a:t> may lead to multiple gastric and duodenal ulcerations (</a:t>
            </a:r>
            <a:r>
              <a:rPr lang="en-US" sz="2400" dirty="0" err="1" smtClean="0"/>
              <a:t>Zollinger</a:t>
            </a:r>
            <a:r>
              <a:rPr lang="en-US" sz="2400" dirty="0" smtClean="0"/>
              <a:t>-Ellison syndrome).</a:t>
            </a:r>
            <a:endParaRPr lang="en-US" sz="2400" b="1" dirty="0"/>
          </a:p>
        </p:txBody>
      </p:sp>
      <p:pic>
        <p:nvPicPr>
          <p:cNvPr id="342018" name="Picture 2" descr="http://library.med.utah.edu/WebPath/jpeg4/GI141.jpg"/>
          <p:cNvPicPr>
            <a:picLocks noChangeAspect="1" noChangeArrowheads="1"/>
          </p:cNvPicPr>
          <p:nvPr/>
        </p:nvPicPr>
        <p:blipFill>
          <a:blip r:embed="rId2"/>
          <a:srcRect/>
          <a:stretch>
            <a:fillRect/>
          </a:stretch>
        </p:blipFill>
        <p:spPr bwMode="auto">
          <a:xfrm>
            <a:off x="2133600" y="657225"/>
            <a:ext cx="4800600" cy="3152775"/>
          </a:xfrm>
          <a:prstGeom prst="rect">
            <a:avLst/>
          </a:prstGeom>
          <a:noFill/>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038600"/>
            <a:ext cx="8686800" cy="1981200"/>
          </a:xfrm>
        </p:spPr>
        <p:txBody>
          <a:bodyPr>
            <a:noAutofit/>
          </a:bodyPr>
          <a:lstStyle/>
          <a:p>
            <a:pPr algn="just">
              <a:buNone/>
            </a:pPr>
            <a:r>
              <a:rPr lang="en-US" sz="2400" dirty="0" smtClean="0"/>
              <a:t>This is an </a:t>
            </a:r>
            <a:r>
              <a:rPr lang="en-US" sz="2400" dirty="0" err="1" smtClean="0"/>
              <a:t>immunohistochemical</a:t>
            </a:r>
            <a:r>
              <a:rPr lang="en-US" sz="2400" dirty="0" smtClean="0"/>
              <a:t> stain for insulin in the islet cell adenoma. Thus, it is an </a:t>
            </a:r>
            <a:r>
              <a:rPr lang="en-US" sz="2400" dirty="0" err="1" smtClean="0"/>
              <a:t>insulinoma</a:t>
            </a:r>
            <a:r>
              <a:rPr lang="en-US" sz="2400" dirty="0" smtClean="0"/>
              <a:t>.</a:t>
            </a:r>
            <a:endParaRPr lang="en-US" sz="2400" b="1" dirty="0"/>
          </a:p>
        </p:txBody>
      </p:sp>
      <p:pic>
        <p:nvPicPr>
          <p:cNvPr id="340994" name="Picture 2" descr="http://library.med.utah.edu/WebPath/jpeg4/ENDO035.jpg"/>
          <p:cNvPicPr>
            <a:picLocks noChangeAspect="1" noChangeArrowheads="1"/>
          </p:cNvPicPr>
          <p:nvPr/>
        </p:nvPicPr>
        <p:blipFill>
          <a:blip r:embed="rId2"/>
          <a:srcRect/>
          <a:stretch>
            <a:fillRect/>
          </a:stretch>
        </p:blipFill>
        <p:spPr bwMode="auto">
          <a:xfrm>
            <a:off x="2057400" y="428625"/>
            <a:ext cx="4800600" cy="3152775"/>
          </a:xfrm>
          <a:prstGeom prst="rect">
            <a:avLst/>
          </a:prstGeom>
          <a:noFill/>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267200"/>
            <a:ext cx="8686800" cy="1981200"/>
          </a:xfrm>
        </p:spPr>
        <p:txBody>
          <a:bodyPr>
            <a:noAutofit/>
          </a:bodyPr>
          <a:lstStyle/>
          <a:p>
            <a:pPr algn="just">
              <a:buNone/>
            </a:pPr>
            <a:r>
              <a:rPr lang="en-US" sz="2400" dirty="0" smtClean="0"/>
              <a:t> </a:t>
            </a:r>
            <a:endParaRPr lang="en-US" sz="24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Thyroiditis</a:t>
            </a:r>
            <a:endParaRPr lang="en-US" dirty="0"/>
          </a:p>
        </p:txBody>
      </p:sp>
      <p:sp>
        <p:nvSpPr>
          <p:cNvPr id="3" name="Content Placeholder 2"/>
          <p:cNvSpPr>
            <a:spLocks noGrp="1"/>
          </p:cNvSpPr>
          <p:nvPr>
            <p:ph idx="1"/>
          </p:nvPr>
        </p:nvSpPr>
        <p:spPr/>
        <p:txBody>
          <a:bodyPr>
            <a:normAutofit/>
          </a:bodyPr>
          <a:lstStyle/>
          <a:p>
            <a:r>
              <a:rPr lang="en-US" b="1" dirty="0" err="1" smtClean="0"/>
              <a:t>Thyroiditis</a:t>
            </a:r>
            <a:r>
              <a:rPr lang="en-US" b="1" dirty="0" smtClean="0"/>
              <a:t>:</a:t>
            </a:r>
            <a:r>
              <a:rPr lang="en-US" dirty="0" smtClean="0"/>
              <a:t> inflammation of the thyroid gland </a:t>
            </a:r>
          </a:p>
          <a:p>
            <a:r>
              <a:rPr lang="en-US" dirty="0" smtClean="0"/>
              <a:t>Acute illness with severe thyroid pain (e.g., infectious </a:t>
            </a:r>
            <a:r>
              <a:rPr lang="en-US" dirty="0" err="1" smtClean="0"/>
              <a:t>thyroiditis</a:t>
            </a:r>
            <a:r>
              <a:rPr lang="en-US" dirty="0" smtClean="0"/>
              <a:t>, </a:t>
            </a:r>
            <a:r>
              <a:rPr lang="en-US" dirty="0" err="1" smtClean="0"/>
              <a:t>subacutegranulomatousthyroiditis</a:t>
            </a:r>
            <a:r>
              <a:rPr lang="en-US" dirty="0" smtClean="0"/>
              <a:t>)</a:t>
            </a:r>
          </a:p>
          <a:p>
            <a:r>
              <a:rPr lang="en-US" dirty="0" smtClean="0"/>
              <a:t>Disorders : little </a:t>
            </a:r>
            <a:r>
              <a:rPr lang="en-US" dirty="0" err="1" smtClean="0"/>
              <a:t>inflammation,thyroid</a:t>
            </a:r>
            <a:r>
              <a:rPr lang="en-US" dirty="0" smtClean="0"/>
              <a:t> dysfunction (</a:t>
            </a:r>
            <a:r>
              <a:rPr lang="en-US" dirty="0" err="1" smtClean="0"/>
              <a:t>subacute</a:t>
            </a:r>
            <a:r>
              <a:rPr lang="en-US" dirty="0" smtClean="0"/>
              <a:t> lymphocytic </a:t>
            </a:r>
            <a:r>
              <a:rPr lang="en-US" dirty="0" err="1" smtClean="0"/>
              <a:t>thyroiditis</a:t>
            </a:r>
            <a:r>
              <a:rPr lang="en-US" dirty="0" smtClean="0"/>
              <a:t> and fibrous [</a:t>
            </a:r>
            <a:r>
              <a:rPr lang="en-US" dirty="0" err="1" smtClean="0"/>
              <a:t>Reidel</a:t>
            </a:r>
            <a:r>
              <a:rPr lang="en-US" dirty="0" smtClean="0"/>
              <a:t>] </a:t>
            </a:r>
            <a:r>
              <a:rPr lang="en-US" dirty="0" err="1" smtClean="0"/>
              <a:t>thyroiditis</a:t>
            </a:r>
            <a:r>
              <a:rPr lang="en-US" dirty="0" smtClean="0"/>
              <a:t>).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Hashimoto’s </a:t>
            </a:r>
            <a:r>
              <a:rPr lang="en-US" dirty="0" err="1" smtClean="0"/>
              <a:t>Thyroiditis</a:t>
            </a:r>
            <a:endParaRPr lang="en-US" dirty="0"/>
          </a:p>
        </p:txBody>
      </p:sp>
      <p:sp>
        <p:nvSpPr>
          <p:cNvPr id="3" name="Content Placeholder 2"/>
          <p:cNvSpPr>
            <a:spLocks noGrp="1"/>
          </p:cNvSpPr>
          <p:nvPr>
            <p:ph idx="1"/>
          </p:nvPr>
        </p:nvSpPr>
        <p:spPr/>
        <p:txBody>
          <a:bodyPr/>
          <a:lstStyle/>
          <a:p>
            <a:r>
              <a:rPr lang="en-US" dirty="0" smtClean="0"/>
              <a:t>Hashimoto </a:t>
            </a:r>
            <a:r>
              <a:rPr lang="en-US" dirty="0" err="1" smtClean="0"/>
              <a:t>thyroiditis</a:t>
            </a:r>
            <a:r>
              <a:rPr lang="en-US" dirty="0" smtClean="0"/>
              <a:t> (or chronic lymphocytic </a:t>
            </a:r>
            <a:r>
              <a:rPr lang="en-US" dirty="0" err="1" smtClean="0"/>
              <a:t>thyroiditis</a:t>
            </a:r>
            <a:r>
              <a:rPr lang="en-US" dirty="0" smtClean="0"/>
              <a:t>) is the most common cause of hypothyroidism in areas of the world where iodine levels are sufficient. </a:t>
            </a:r>
          </a:p>
          <a:p>
            <a:r>
              <a:rPr lang="en-US" dirty="0" smtClean="0"/>
              <a:t>Gradual thyroid failure by autoimmune destruction of the thyroid gland</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Endocrine System</a:t>
            </a:r>
            <a:endParaRPr lang="en-US" dirty="0"/>
          </a:p>
        </p:txBody>
      </p:sp>
      <p:sp>
        <p:nvSpPr>
          <p:cNvPr id="3" name="Content Placeholder 2"/>
          <p:cNvSpPr>
            <a:spLocks noGrp="1"/>
          </p:cNvSpPr>
          <p:nvPr>
            <p:ph idx="1"/>
          </p:nvPr>
        </p:nvSpPr>
        <p:spPr/>
        <p:txBody>
          <a:bodyPr/>
          <a:lstStyle/>
          <a:p>
            <a:r>
              <a:rPr lang="en-US" i="1" dirty="0" smtClean="0"/>
              <a:t>Hormones that trigger biochemical signals upon interacting with cell-surface receptors</a:t>
            </a:r>
          </a:p>
          <a:p>
            <a:pPr>
              <a:buNone/>
            </a:pPr>
            <a:r>
              <a:rPr lang="en-US" dirty="0" smtClean="0"/>
              <a:t>       Growth hormone and insulin</a:t>
            </a:r>
            <a:endParaRPr lang="en-US" i="1" dirty="0" smtClean="0"/>
          </a:p>
          <a:p>
            <a:pPr>
              <a:buNone/>
            </a:pPr>
            <a:endParaRPr lang="en-US" i="1" dirty="0" smtClean="0"/>
          </a:p>
          <a:p>
            <a:r>
              <a:rPr lang="en-US" i="1" dirty="0" smtClean="0"/>
              <a:t>Hormones that diffuse across the plasma membrane and interact with intracellular receptors</a:t>
            </a:r>
          </a:p>
          <a:p>
            <a:pPr>
              <a:buNone/>
            </a:pPr>
            <a:r>
              <a:rPr lang="en-US" dirty="0" smtClean="0"/>
              <a:t>        Steroids (e.g., estrogen, </a:t>
            </a:r>
            <a:r>
              <a:rPr lang="en-US" dirty="0" smtClean="0">
                <a:hlinkClick r:id="" action="ppaction://hlinkfile" tooltip="View drug information"/>
              </a:rPr>
              <a:t>progesterone</a:t>
            </a:r>
            <a:r>
              <a:rPr lang="en-US" dirty="0" smtClean="0"/>
              <a:t>, and    	</a:t>
            </a:r>
            <a:r>
              <a:rPr lang="en-US" dirty="0" err="1" smtClean="0"/>
              <a:t>glucocorticoids</a:t>
            </a:r>
            <a:r>
              <a:rPr lang="en-US" dirty="0" smtClean="0"/>
              <a:t>), and </a:t>
            </a:r>
            <a:r>
              <a:rPr lang="en-US" dirty="0" err="1" smtClean="0"/>
              <a:t>thyroxine</a:t>
            </a:r>
            <a:r>
              <a:rPr lang="en-US" dirty="0" smtClean="0"/>
              <a:t>.</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Hashimoto </a:t>
            </a:r>
            <a:r>
              <a:rPr lang="en-US" dirty="0" err="1" smtClean="0"/>
              <a:t>Thyroiditis</a:t>
            </a:r>
            <a:endParaRPr lang="en-US" dirty="0"/>
          </a:p>
        </p:txBody>
      </p:sp>
      <p:sp>
        <p:nvSpPr>
          <p:cNvPr id="3" name="Content Placeholder 2"/>
          <p:cNvSpPr>
            <a:spLocks noGrp="1"/>
          </p:cNvSpPr>
          <p:nvPr>
            <p:ph idx="1"/>
          </p:nvPr>
        </p:nvSpPr>
        <p:spPr/>
        <p:txBody>
          <a:bodyPr>
            <a:normAutofit/>
          </a:bodyPr>
          <a:lstStyle/>
          <a:p>
            <a:r>
              <a:rPr lang="en-US" dirty="0" smtClean="0"/>
              <a:t>Hashimoto </a:t>
            </a:r>
            <a:r>
              <a:rPr lang="en-US" dirty="0" err="1" smtClean="0"/>
              <a:t>thyroiditis</a:t>
            </a:r>
            <a:r>
              <a:rPr lang="en-US" dirty="0" smtClean="0"/>
              <a:t> is an autoimmune disease in which the immune system reacts against a variety of thyroid antigens. The feature of Hashimoto </a:t>
            </a:r>
            <a:r>
              <a:rPr lang="en-US" dirty="0" err="1" smtClean="0"/>
              <a:t>thyroiditis</a:t>
            </a:r>
            <a:r>
              <a:rPr lang="en-US" dirty="0" smtClean="0"/>
              <a:t> is progressive depletion of thyroid epithelial cells (</a:t>
            </a:r>
            <a:r>
              <a:rPr lang="en-US" dirty="0" err="1" smtClean="0"/>
              <a:t>thyrocytes</a:t>
            </a:r>
            <a:r>
              <a:rPr lang="en-US" dirty="0" smtClean="0"/>
              <a:t>), replaced by mononuclear cell infiltration and fibrosis.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Hashimoto </a:t>
            </a:r>
            <a:r>
              <a:rPr lang="en-US" dirty="0" err="1" smtClean="0"/>
              <a:t>Thyroiditis</a:t>
            </a:r>
            <a:endParaRPr lang="en-US" dirty="0"/>
          </a:p>
        </p:txBody>
      </p:sp>
      <p:pic>
        <p:nvPicPr>
          <p:cNvPr id="5122"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304800" y="1447800"/>
            <a:ext cx="8610599" cy="54102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Hashimoto </a:t>
            </a:r>
            <a:r>
              <a:rPr lang="en-US" dirty="0" err="1" smtClean="0"/>
              <a:t>Thyroiditis</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Documents and Settings\Dr.Hala\My Documents\My Pictures\untitled.bmp"/>
          <p:cNvPicPr>
            <a:picLocks noChangeAspect="1" noChangeArrowheads="1"/>
          </p:cNvPicPr>
          <p:nvPr/>
        </p:nvPicPr>
        <p:blipFill>
          <a:blip r:embed="rId3"/>
          <a:srcRect/>
          <a:stretch>
            <a:fillRect/>
          </a:stretch>
        </p:blipFill>
        <p:spPr bwMode="auto">
          <a:xfrm>
            <a:off x="685800" y="1295400"/>
            <a:ext cx="8077200" cy="54102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Thyroid </a:t>
            </a:r>
            <a:r>
              <a:rPr lang="en-US" dirty="0" err="1" smtClean="0"/>
              <a:t>Neoplsms</a:t>
            </a:r>
            <a:endParaRPr lang="en-US" dirty="0"/>
          </a:p>
        </p:txBody>
      </p:sp>
      <p:sp>
        <p:nvSpPr>
          <p:cNvPr id="3" name="Content Placeholder 2"/>
          <p:cNvSpPr>
            <a:spLocks noGrp="1"/>
          </p:cNvSpPr>
          <p:nvPr>
            <p:ph idx="1"/>
          </p:nvPr>
        </p:nvSpPr>
        <p:spPr/>
        <p:txBody>
          <a:bodyPr/>
          <a:lstStyle/>
          <a:p>
            <a:r>
              <a:rPr lang="en-US" i="1" dirty="0" smtClean="0"/>
              <a:t>Solitary nodules : </a:t>
            </a:r>
            <a:r>
              <a:rPr lang="en-US" i="1" dirty="0" err="1" smtClean="0"/>
              <a:t>neoplastic</a:t>
            </a:r>
          </a:p>
          <a:p>
            <a:r>
              <a:rPr lang="en-US" i="1" dirty="0" smtClean="0"/>
              <a:t>Nodules in younger patients : </a:t>
            </a:r>
            <a:r>
              <a:rPr lang="en-US" i="1" dirty="0" err="1" smtClean="0"/>
              <a:t>neoplastic</a:t>
            </a:r>
            <a:endParaRPr lang="en-US" i="1" dirty="0" smtClean="0"/>
          </a:p>
          <a:p>
            <a:r>
              <a:rPr lang="en-US" i="1" dirty="0" smtClean="0"/>
              <a:t>Nodules in males : </a:t>
            </a:r>
            <a:r>
              <a:rPr lang="en-US" i="1" dirty="0" err="1" smtClean="0"/>
              <a:t>neoplastic</a:t>
            </a:r>
          </a:p>
          <a:p>
            <a:r>
              <a:rPr lang="en-US" i="1" dirty="0" smtClean="0"/>
              <a:t>A history of radiation : </a:t>
            </a:r>
            <a:r>
              <a:rPr lang="en-US" i="1" dirty="0" err="1" smtClean="0"/>
              <a:t>neoplastic</a:t>
            </a:r>
          </a:p>
          <a:p>
            <a:r>
              <a:rPr lang="en-US" i="1" dirty="0" smtClean="0"/>
              <a:t>Nodules radioactive iodine (hot nodules) : benign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Adenomas </a:t>
            </a:r>
            <a:endParaRPr lang="en-US" dirty="0"/>
          </a:p>
        </p:txBody>
      </p:sp>
      <p:sp>
        <p:nvSpPr>
          <p:cNvPr id="3" name="Content Placeholder 2"/>
          <p:cNvSpPr>
            <a:spLocks noGrp="1"/>
          </p:cNvSpPr>
          <p:nvPr>
            <p:ph idx="1"/>
          </p:nvPr>
        </p:nvSpPr>
        <p:spPr/>
        <p:txBody>
          <a:bodyPr>
            <a:normAutofit/>
          </a:bodyPr>
          <a:lstStyle/>
          <a:p>
            <a:r>
              <a:rPr lang="en-US" dirty="0" smtClean="0"/>
              <a:t>Adenomas of the thyroid are typically discrete, solitary masses. (</a:t>
            </a:r>
            <a:r>
              <a:rPr lang="en-US" i="1" dirty="0" smtClean="0"/>
              <a:t>follicular adenomas)</a:t>
            </a:r>
          </a:p>
          <a:p>
            <a:r>
              <a:rPr lang="en-US" i="1" dirty="0" smtClean="0"/>
              <a:t>Degree of follicle formation and the colloid content of the follicles:</a:t>
            </a:r>
          </a:p>
          <a:p>
            <a:r>
              <a:rPr lang="en-US" i="1" dirty="0" smtClean="0"/>
              <a:t>Simple colloid adenomas (</a:t>
            </a:r>
            <a:r>
              <a:rPr lang="en-US" i="1" dirty="0" err="1" smtClean="0"/>
              <a:t>macrofollicular</a:t>
            </a:r>
            <a:r>
              <a:rPr lang="en-US" i="1" dirty="0" smtClean="0"/>
              <a:t> adenomas)</a:t>
            </a:r>
          </a:p>
          <a:p>
            <a:r>
              <a:rPr lang="en-US" i="1" dirty="0" smtClean="0"/>
              <a:t>A common form recapitulate stages in the embryogenesis of the normal thyroid (fetal or </a:t>
            </a:r>
            <a:r>
              <a:rPr lang="en-US" i="1" dirty="0" err="1" smtClean="0"/>
              <a:t>microfollicular</a:t>
            </a:r>
            <a:r>
              <a:rPr lang="en-US" i="1" dirty="0" smtClean="0"/>
              <a:t>, </a:t>
            </a:r>
            <a:r>
              <a:rPr lang="en-US" i="1" dirty="0" err="1" smtClean="0"/>
              <a:t>embryonal</a:t>
            </a:r>
            <a:r>
              <a:rPr lang="en-US" i="1" dirty="0" smtClean="0"/>
              <a:t> or </a:t>
            </a:r>
            <a:r>
              <a:rPr lang="en-US" i="1" dirty="0" err="1" smtClean="0"/>
              <a:t>trabecular</a:t>
            </a:r>
            <a:r>
              <a:rPr lang="en-US" i="1" dirty="0" smtClean="0"/>
              <a:t>).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Adenoma</a:t>
            </a:r>
            <a:endParaRPr lang="en-US" dirty="0"/>
          </a:p>
        </p:txBody>
      </p:sp>
      <p:pic>
        <p:nvPicPr>
          <p:cNvPr id="8194"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143000"/>
            <a:ext cx="4191000" cy="5715000"/>
          </a:xfrm>
          <a:prstGeom prst="rect">
            <a:avLst/>
          </a:prstGeom>
          <a:noFill/>
        </p:spPr>
      </p:pic>
      <p:pic>
        <p:nvPicPr>
          <p:cNvPr id="8195" name="Picture 3" descr="C:\Documents and Settings\Dr.Hala\My Documents\My Pictures\untitled.bmp"/>
          <p:cNvPicPr>
            <a:picLocks noChangeAspect="1" noChangeArrowheads="1"/>
          </p:cNvPicPr>
          <p:nvPr/>
        </p:nvPicPr>
        <p:blipFill>
          <a:blip r:embed="rId4"/>
          <a:srcRect/>
          <a:stretch>
            <a:fillRect/>
          </a:stretch>
        </p:blipFill>
        <p:spPr bwMode="auto">
          <a:xfrm>
            <a:off x="4191000" y="1143000"/>
            <a:ext cx="4953000" cy="5715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Thyroid Adenoma </a:t>
            </a:r>
            <a:endParaRPr lang="en-US" dirty="0"/>
          </a:p>
        </p:txBody>
      </p:sp>
      <p:pic>
        <p:nvPicPr>
          <p:cNvPr id="9218" name="Picture 2" descr="C:\Documents and Settings\Dr.Hala\My Documents\My Pictures\untitled.bmp"/>
          <p:cNvPicPr>
            <a:picLocks noGrp="1" noChangeAspect="1" noChangeArrowheads="1"/>
          </p:cNvPicPr>
          <p:nvPr>
            <p:ph idx="1"/>
          </p:nvPr>
        </p:nvPicPr>
        <p:blipFill>
          <a:blip r:embed="rId2"/>
          <a:srcRect/>
          <a:stretch>
            <a:fillRect/>
          </a:stretch>
        </p:blipFill>
        <p:spPr bwMode="auto">
          <a:xfrm>
            <a:off x="0" y="1219200"/>
            <a:ext cx="9143999" cy="56388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Carcinomas</a:t>
            </a:r>
            <a:endParaRPr lang="en-US" dirty="0"/>
          </a:p>
        </p:txBody>
      </p:sp>
      <p:sp>
        <p:nvSpPr>
          <p:cNvPr id="3" name="Content Placeholder 2"/>
          <p:cNvSpPr>
            <a:spLocks noGrp="1"/>
          </p:cNvSpPr>
          <p:nvPr>
            <p:ph idx="1"/>
          </p:nvPr>
        </p:nvSpPr>
        <p:spPr/>
        <p:txBody>
          <a:bodyPr/>
          <a:lstStyle/>
          <a:p>
            <a:r>
              <a:rPr lang="en-US" dirty="0" smtClean="0"/>
              <a:t>Carcinomas of the thyroid : 1.5%</a:t>
            </a:r>
          </a:p>
          <a:p>
            <a:r>
              <a:rPr lang="en-US" dirty="0" smtClean="0"/>
              <a:t>Papillary carcinoma (75% to 85% of cases)</a:t>
            </a:r>
          </a:p>
          <a:p>
            <a:r>
              <a:rPr lang="en-US" dirty="0" smtClean="0"/>
              <a:t>Follicular carcinoma (10% to 20% of cases)</a:t>
            </a:r>
          </a:p>
          <a:p>
            <a:r>
              <a:rPr lang="en-US" dirty="0" err="1" smtClean="0"/>
              <a:t>Medullary</a:t>
            </a:r>
            <a:r>
              <a:rPr lang="en-US" dirty="0" smtClean="0"/>
              <a:t> carcinoma (5% of cases)</a:t>
            </a:r>
          </a:p>
          <a:p>
            <a:r>
              <a:rPr lang="en-US" dirty="0" err="1" smtClean="0"/>
              <a:t>Anaplastic</a:t>
            </a:r>
            <a:r>
              <a:rPr lang="en-US" dirty="0" smtClean="0"/>
              <a:t> carcinoma (&lt;5% of cases)</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Carcinomas </a:t>
            </a:r>
            <a:endParaRPr lang="en-US" dirty="0"/>
          </a:p>
        </p:txBody>
      </p:sp>
      <p:sp>
        <p:nvSpPr>
          <p:cNvPr id="3" name="Content Placeholder 2"/>
          <p:cNvSpPr>
            <a:spLocks noGrp="1"/>
          </p:cNvSpPr>
          <p:nvPr>
            <p:ph idx="1"/>
          </p:nvPr>
        </p:nvSpPr>
        <p:spPr/>
        <p:txBody>
          <a:bodyPr>
            <a:normAutofit fontScale="77500" lnSpcReduction="20000"/>
          </a:bodyPr>
          <a:lstStyle/>
          <a:p>
            <a:r>
              <a:rPr lang="en-US" b="1" i="1" dirty="0" smtClean="0"/>
              <a:t>Follicular Thyroid Carcinomas: mutations in the RAS family of </a:t>
            </a:r>
            <a:r>
              <a:rPr lang="en-US" b="1" i="1" dirty="0" err="1" smtClean="0"/>
              <a:t>oncogenes</a:t>
            </a:r>
            <a:r>
              <a:rPr lang="en-US" b="1" i="1" dirty="0" smtClean="0"/>
              <a:t> (HRAS, NRAS, and KRAS) </a:t>
            </a:r>
            <a:r>
              <a:rPr lang="en-US" b="1" i="1" u="sng" dirty="0" smtClean="0">
                <a:hlinkClick r:id="rId3"/>
              </a:rPr>
              <a:t>NRAS mutations being the most common.</a:t>
            </a:r>
          </a:p>
          <a:p>
            <a:r>
              <a:rPr lang="en-US" b="1" i="1" dirty="0" smtClean="0"/>
              <a:t>Papillary Thyroid Carcinomas.  rearrangements of the tyrosine </a:t>
            </a:r>
            <a:r>
              <a:rPr lang="en-US" b="1" i="1" dirty="0" err="1" smtClean="0"/>
              <a:t>kinase</a:t>
            </a:r>
            <a:r>
              <a:rPr lang="en-US" b="1" i="1" dirty="0" smtClean="0"/>
              <a:t> receptors RET or NTRK1</a:t>
            </a:r>
            <a:endParaRPr lang="en-US" b="1" i="1" u="sng" baseline="30000" dirty="0" smtClean="0">
              <a:hlinkClick r:id="rId4"/>
            </a:endParaRPr>
          </a:p>
          <a:p>
            <a:r>
              <a:rPr lang="en-US" b="1" i="1" dirty="0" err="1" smtClean="0"/>
              <a:t>Medullary</a:t>
            </a:r>
            <a:r>
              <a:rPr lang="en-US" b="1" i="1" dirty="0" smtClean="0"/>
              <a:t> Thyroid Carcinomas:   Familial </a:t>
            </a:r>
            <a:r>
              <a:rPr lang="en-US" b="1" i="1" dirty="0" err="1" smtClean="0"/>
              <a:t>medullary</a:t>
            </a:r>
            <a:r>
              <a:rPr lang="en-US" b="1" i="1" dirty="0" smtClean="0"/>
              <a:t> thyroid carcinomas occur in multiple endocrine </a:t>
            </a:r>
            <a:r>
              <a:rPr lang="en-US" b="1" i="1" dirty="0" err="1" smtClean="0"/>
              <a:t>neoplasia</a:t>
            </a:r>
            <a:r>
              <a:rPr lang="en-US" b="1" i="1" dirty="0" smtClean="0"/>
              <a:t> type 2 (MEN-2) RET </a:t>
            </a:r>
            <a:r>
              <a:rPr lang="en-US" b="1" i="1" dirty="0" err="1" smtClean="0"/>
              <a:t>protooncogene</a:t>
            </a:r>
            <a:r>
              <a:rPr lang="en-US" b="1" i="1" dirty="0" smtClean="0"/>
              <a:t> mutation</a:t>
            </a:r>
            <a:endParaRPr lang="en-US" b="1" i="1" baseline="30000" dirty="0" smtClean="0">
              <a:hlinkClick r:id="rId5"/>
            </a:endParaRPr>
          </a:p>
          <a:p>
            <a:r>
              <a:rPr lang="en-US" b="1" i="1" dirty="0" err="1" smtClean="0"/>
              <a:t>Anaplastic</a:t>
            </a:r>
            <a:r>
              <a:rPr lang="en-US" b="1" i="1" dirty="0" smtClean="0"/>
              <a:t> Carcinomas: Inactivating point mutations in the p53 tumor suppressor gene are rare in well-differentiated thyroid carcinomas but common in </a:t>
            </a:r>
            <a:r>
              <a:rPr lang="en-US" b="1" i="1" dirty="0" err="1" smtClean="0"/>
              <a:t>anaplastic</a:t>
            </a:r>
            <a:r>
              <a:rPr lang="en-US" b="1" i="1" dirty="0" smtClean="0"/>
              <a:t> tumors.</a:t>
            </a:r>
            <a:endParaRPr lang="en-US" b="1" i="1" baseline="30000" dirty="0" smtClean="0">
              <a:hlinkClick r:id="rId6"/>
            </a:endParaRPr>
          </a:p>
          <a:p>
            <a:r>
              <a:rPr lang="en-US" b="1" dirty="0" smtClean="0"/>
              <a:t>Environmental Factors. The major risk factor predisposing to thyroid cancer is exposure to </a:t>
            </a:r>
            <a:r>
              <a:rPr lang="en-US" b="1" i="1" dirty="0" smtClean="0"/>
              <a:t>ionizing radiation</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Papillary Carcinomas</a:t>
            </a:r>
            <a:endParaRPr lang="en-US" dirty="0"/>
          </a:p>
        </p:txBody>
      </p:sp>
      <p:sp>
        <p:nvSpPr>
          <p:cNvPr id="3" name="Content Placeholder 2"/>
          <p:cNvSpPr>
            <a:spLocks noGrp="1"/>
          </p:cNvSpPr>
          <p:nvPr>
            <p:ph idx="1"/>
          </p:nvPr>
        </p:nvSpPr>
        <p:spPr/>
        <p:txBody>
          <a:bodyPr>
            <a:normAutofit/>
          </a:bodyPr>
          <a:lstStyle/>
          <a:p>
            <a:r>
              <a:rPr lang="en-US" dirty="0" smtClean="0"/>
              <a:t>Papillary structures</a:t>
            </a:r>
          </a:p>
          <a:p>
            <a:r>
              <a:rPr lang="en-US" dirty="0" smtClean="0"/>
              <a:t>Orphan Annie nuclei</a:t>
            </a:r>
          </a:p>
          <a:p>
            <a:r>
              <a:rPr lang="en-US" dirty="0" err="1" smtClean="0"/>
              <a:t>Psammoma</a:t>
            </a:r>
            <a:r>
              <a:rPr lang="en-US" dirty="0" smtClean="0"/>
              <a:t> bodies</a:t>
            </a:r>
          </a:p>
          <a:p>
            <a:r>
              <a:rPr lang="en-US" dirty="0" err="1" smtClean="0"/>
              <a:t>Pseudoinclusions</a:t>
            </a:r>
          </a:p>
          <a:p>
            <a:r>
              <a:rPr lang="en-US" dirty="0" smtClean="0"/>
              <a:t>Grooved nuclei	</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Endocrine System</a:t>
            </a:r>
            <a:endParaRPr lang="en-US" dirty="0"/>
          </a:p>
        </p:txBody>
      </p:sp>
      <p:sp>
        <p:nvSpPr>
          <p:cNvPr id="3" name="Content Placeholder 2"/>
          <p:cNvSpPr>
            <a:spLocks noGrp="1"/>
          </p:cNvSpPr>
          <p:nvPr>
            <p:ph idx="1"/>
          </p:nvPr>
        </p:nvSpPr>
        <p:spPr/>
        <p:txBody>
          <a:bodyPr>
            <a:normAutofit/>
          </a:bodyPr>
          <a:lstStyle/>
          <a:p>
            <a:r>
              <a:rPr lang="en-US" dirty="0" smtClean="0"/>
              <a:t>Diseases of </a:t>
            </a:r>
            <a:r>
              <a:rPr lang="en-US" i="1" dirty="0" smtClean="0"/>
              <a:t>underproduction or overproduction</a:t>
            </a:r>
            <a:r>
              <a:rPr lang="en-US" dirty="0" smtClean="0"/>
              <a:t> of hormones and their resulting biochemical and clinical consequences </a:t>
            </a:r>
          </a:p>
          <a:p>
            <a:r>
              <a:rPr lang="en-US" dirty="0" smtClean="0"/>
              <a:t>Diseases associated with the development of </a:t>
            </a:r>
            <a:r>
              <a:rPr lang="en-US" i="1" dirty="0" smtClean="0"/>
              <a:t>mass lesions</a:t>
            </a:r>
            <a:r>
              <a:rPr lang="en-US" dirty="0" smtClean="0"/>
              <a:t>. (nonfunctional, or  overproduction or underproduction of hormones).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Papillary Carcinomas</a:t>
            </a:r>
            <a:endParaRPr lang="en-US" dirty="0"/>
          </a:p>
        </p:txBody>
      </p:sp>
      <p:sp>
        <p:nvSpPr>
          <p:cNvPr id="3" name="Content Placeholder 2"/>
          <p:cNvSpPr>
            <a:spLocks noGrp="1"/>
          </p:cNvSpPr>
          <p:nvPr>
            <p:ph idx="1"/>
          </p:nvPr>
        </p:nvSpPr>
        <p:spPr/>
        <p:txBody>
          <a:bodyPr/>
          <a:lstStyle/>
          <a:p>
            <a:r>
              <a:rPr lang="en-US" dirty="0" smtClean="0"/>
              <a:t>Tall cell variant</a:t>
            </a:r>
          </a:p>
          <a:p>
            <a:r>
              <a:rPr lang="en-US" dirty="0" err="1" smtClean="0"/>
              <a:t>Hyalinizingtrabecular</a:t>
            </a:r>
            <a:r>
              <a:rPr lang="en-US" dirty="0" smtClean="0"/>
              <a:t> tumors ( ret/PTC gene rearrangement)</a:t>
            </a:r>
          </a:p>
          <a:p>
            <a:r>
              <a:rPr lang="en-US" dirty="0" smtClean="0"/>
              <a:t>Follicular </a:t>
            </a:r>
          </a:p>
          <a:p>
            <a:r>
              <a:rPr lang="en-US" dirty="0" smtClean="0"/>
              <a:t>Encapsulated</a:t>
            </a:r>
          </a:p>
          <a:p>
            <a:r>
              <a:rPr lang="en-US" dirty="0" smtClean="0"/>
              <a:t>Diffuse </a:t>
            </a:r>
            <a:r>
              <a:rPr lang="en-US" dirty="0" err="1" smtClean="0"/>
              <a:t>sclerosing</a:t>
            </a:r>
            <a:endParaRPr lang="en-US" dirty="0" smtClean="0"/>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Papillary Carcinomas</a:t>
            </a:r>
            <a:endParaRPr lang="en-US" dirty="0"/>
          </a:p>
        </p:txBody>
      </p:sp>
      <p:pic>
        <p:nvPicPr>
          <p:cNvPr id="10242" name="Picture 2" descr="C:\Documents and Settings\Dr.Hala\My Documents\My Pictures\untitled.bmp"/>
          <p:cNvPicPr>
            <a:picLocks noGrp="1" noChangeAspect="1" noChangeArrowheads="1"/>
          </p:cNvPicPr>
          <p:nvPr>
            <p:ph idx="1"/>
          </p:nvPr>
        </p:nvPicPr>
        <p:blipFill>
          <a:blip r:embed="rId2"/>
          <a:srcRect/>
          <a:stretch>
            <a:fillRect/>
          </a:stretch>
        </p:blipFill>
        <p:spPr bwMode="auto">
          <a:xfrm>
            <a:off x="0" y="1371600"/>
            <a:ext cx="3438525" cy="5486400"/>
          </a:xfrm>
          <a:prstGeom prst="rect">
            <a:avLst/>
          </a:prstGeom>
          <a:noFill/>
        </p:spPr>
      </p:pic>
      <p:pic>
        <p:nvPicPr>
          <p:cNvPr id="10243" name="Picture 3" descr="C:\Documents and Settings\Dr.Hala\My Documents\My Pictures\untitled.bmp"/>
          <p:cNvPicPr>
            <a:picLocks noChangeAspect="1" noChangeArrowheads="1"/>
          </p:cNvPicPr>
          <p:nvPr/>
        </p:nvPicPr>
        <p:blipFill>
          <a:blip r:embed="rId3"/>
          <a:srcRect/>
          <a:stretch>
            <a:fillRect/>
          </a:stretch>
        </p:blipFill>
        <p:spPr bwMode="auto">
          <a:xfrm>
            <a:off x="3429001" y="1371600"/>
            <a:ext cx="2590800" cy="5486400"/>
          </a:xfrm>
          <a:prstGeom prst="rect">
            <a:avLst/>
          </a:prstGeom>
          <a:noFill/>
        </p:spPr>
      </p:pic>
      <p:pic>
        <p:nvPicPr>
          <p:cNvPr id="10244" name="Picture 4" descr="C:\Documents and Settings\Dr.Hala\My Documents\My Pictures\untitled.bmp"/>
          <p:cNvPicPr>
            <a:picLocks noChangeAspect="1" noChangeArrowheads="1"/>
          </p:cNvPicPr>
          <p:nvPr/>
        </p:nvPicPr>
        <p:blipFill>
          <a:blip r:embed="rId4"/>
          <a:srcRect/>
          <a:stretch>
            <a:fillRect/>
          </a:stretch>
        </p:blipFill>
        <p:spPr bwMode="auto">
          <a:xfrm>
            <a:off x="6019800" y="1295400"/>
            <a:ext cx="3124200" cy="55626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Follicular Carcinomas</a:t>
            </a:r>
            <a:endParaRPr lang="en-US" dirty="0"/>
          </a:p>
        </p:txBody>
      </p:sp>
      <p:sp>
        <p:nvSpPr>
          <p:cNvPr id="3" name="Content Placeholder 2"/>
          <p:cNvSpPr>
            <a:spLocks noGrp="1"/>
          </p:cNvSpPr>
          <p:nvPr>
            <p:ph idx="1"/>
          </p:nvPr>
        </p:nvSpPr>
        <p:spPr/>
        <p:txBody>
          <a:bodyPr/>
          <a:lstStyle/>
          <a:p>
            <a:r>
              <a:rPr lang="en-US" dirty="0" smtClean="0"/>
              <a:t>Minimally invasive</a:t>
            </a:r>
          </a:p>
          <a:p>
            <a:r>
              <a:rPr lang="en-US" dirty="0" smtClean="0"/>
              <a:t>Widely invasive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Follicular Carcinomas</a:t>
            </a:r>
            <a:endParaRPr lang="en-US" dirty="0"/>
          </a:p>
        </p:txBody>
      </p:sp>
      <p:pic>
        <p:nvPicPr>
          <p:cNvPr id="11266"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752600"/>
            <a:ext cx="4343400" cy="5105400"/>
          </a:xfrm>
          <a:prstGeom prst="rect">
            <a:avLst/>
          </a:prstGeom>
          <a:noFill/>
        </p:spPr>
      </p:pic>
      <p:pic>
        <p:nvPicPr>
          <p:cNvPr id="11267" name="Picture 3" descr="C:\Documents and Settings\Dr.Hala\My Documents\My Pictures\untitled.bmp"/>
          <p:cNvPicPr>
            <a:picLocks noChangeAspect="1" noChangeArrowheads="1"/>
          </p:cNvPicPr>
          <p:nvPr/>
        </p:nvPicPr>
        <p:blipFill>
          <a:blip r:embed="rId4"/>
          <a:srcRect/>
          <a:stretch>
            <a:fillRect/>
          </a:stretch>
        </p:blipFill>
        <p:spPr bwMode="auto">
          <a:xfrm>
            <a:off x="4343400" y="1752600"/>
            <a:ext cx="4800600" cy="51054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Follicular Carcinomas</a:t>
            </a:r>
            <a:endParaRPr lang="en-US" dirty="0"/>
          </a:p>
        </p:txBody>
      </p:sp>
      <p:pic>
        <p:nvPicPr>
          <p:cNvPr id="12290" name="Picture 2" descr="C:\Documents and Settings\Dr.Hala\My Documents\My Pictures\untitled.bmp"/>
          <p:cNvPicPr>
            <a:picLocks noGrp="1" noChangeAspect="1" noChangeArrowheads="1"/>
          </p:cNvPicPr>
          <p:nvPr>
            <p:ph idx="1"/>
          </p:nvPr>
        </p:nvPicPr>
        <p:blipFill>
          <a:blip r:embed="rId2"/>
          <a:srcRect/>
          <a:stretch>
            <a:fillRect/>
          </a:stretch>
        </p:blipFill>
        <p:spPr bwMode="auto">
          <a:xfrm>
            <a:off x="0" y="1295400"/>
            <a:ext cx="5334000" cy="55626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Medullary</a:t>
            </a:r>
            <a:r>
              <a:rPr lang="en-US" dirty="0" smtClean="0"/>
              <a:t> Carcinomas</a:t>
            </a:r>
            <a:endParaRPr lang="en-US" dirty="0"/>
          </a:p>
        </p:txBody>
      </p:sp>
      <p:sp>
        <p:nvSpPr>
          <p:cNvPr id="3" name="Content Placeholder 2"/>
          <p:cNvSpPr>
            <a:spLocks noGrp="1"/>
          </p:cNvSpPr>
          <p:nvPr>
            <p:ph idx="1"/>
          </p:nvPr>
        </p:nvSpPr>
        <p:spPr/>
        <p:txBody>
          <a:bodyPr/>
          <a:lstStyle/>
          <a:p>
            <a:r>
              <a:rPr lang="en-US" dirty="0" err="1" smtClean="0"/>
              <a:t>Medullary</a:t>
            </a:r>
            <a:r>
              <a:rPr lang="en-US" dirty="0" smtClean="0"/>
              <a:t> carcinomas of the thyroid are </a:t>
            </a:r>
            <a:r>
              <a:rPr lang="en-US" i="1" dirty="0" err="1" smtClean="0"/>
              <a:t>neuroendocrineneoplasms</a:t>
            </a:r>
            <a:r>
              <a:rPr lang="en-US" i="1" dirty="0" smtClean="0"/>
              <a:t> derived from the </a:t>
            </a:r>
            <a:r>
              <a:rPr lang="en-US" i="1" dirty="0" err="1" smtClean="0"/>
              <a:t>parafollicular</a:t>
            </a:r>
            <a:r>
              <a:rPr lang="en-US" i="1" dirty="0" smtClean="0"/>
              <a:t> cells, or C cells, of the thyroid.</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Medullary</a:t>
            </a:r>
            <a:r>
              <a:rPr lang="en-US" dirty="0" smtClean="0"/>
              <a:t>  Carcinomas</a:t>
            </a:r>
            <a:endParaRPr lang="en-US" dirty="0"/>
          </a:p>
        </p:txBody>
      </p:sp>
      <p:sp>
        <p:nvSpPr>
          <p:cNvPr id="3" name="Content Placeholder 2"/>
          <p:cNvSpPr>
            <a:spLocks noGrp="1"/>
          </p:cNvSpPr>
          <p:nvPr>
            <p:ph idx="1"/>
          </p:nvPr>
        </p:nvSpPr>
        <p:spPr/>
        <p:txBody>
          <a:bodyPr/>
          <a:lstStyle/>
          <a:p>
            <a:r>
              <a:rPr lang="en-US" dirty="0" smtClean="0"/>
              <a:t>Polygonal to spindle cells</a:t>
            </a:r>
          </a:p>
          <a:p>
            <a:r>
              <a:rPr lang="en-US" dirty="0" err="1" smtClean="0"/>
              <a:t>Amyloid</a:t>
            </a:r>
            <a:r>
              <a:rPr lang="en-US" dirty="0" smtClean="0"/>
              <a:t> deposition</a:t>
            </a:r>
          </a:p>
          <a:p>
            <a:r>
              <a:rPr lang="en-US" dirty="0" err="1" smtClean="0"/>
              <a:t>Bilaterality</a:t>
            </a:r>
            <a:endParaRPr lang="en-US" dirty="0" smtClean="0"/>
          </a:p>
          <a:p>
            <a:r>
              <a:rPr lang="en-US" dirty="0" err="1" smtClean="0"/>
              <a:t>Multicentricity</a:t>
            </a:r>
            <a:endParaRPr lang="en-US" dirty="0" smtClean="0"/>
          </a:p>
          <a:p>
            <a:r>
              <a:rPr lang="en-US" dirty="0" smtClean="0"/>
              <a:t>Necrosis </a:t>
            </a:r>
          </a:p>
          <a:p>
            <a:r>
              <a:rPr lang="en-US" dirty="0" smtClean="0"/>
              <a:t>Hemorrhage</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Medullary</a:t>
            </a:r>
            <a:r>
              <a:rPr lang="en-US" dirty="0" smtClean="0"/>
              <a:t> Carcinomas</a:t>
            </a:r>
            <a:endParaRPr lang="en-US" dirty="0"/>
          </a:p>
        </p:txBody>
      </p:sp>
      <p:pic>
        <p:nvPicPr>
          <p:cNvPr id="13314"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219200"/>
            <a:ext cx="4724400" cy="5638800"/>
          </a:xfrm>
          <a:prstGeom prst="rect">
            <a:avLst/>
          </a:prstGeom>
          <a:noFill/>
        </p:spPr>
      </p:pic>
      <p:pic>
        <p:nvPicPr>
          <p:cNvPr id="13315" name="Picture 3" descr="C:\Documents and Settings\Dr.Hala\My Documents\My Pictures\untitled.bmp"/>
          <p:cNvPicPr>
            <a:picLocks noChangeAspect="1" noChangeArrowheads="1"/>
          </p:cNvPicPr>
          <p:nvPr/>
        </p:nvPicPr>
        <p:blipFill>
          <a:blip r:embed="rId4"/>
          <a:srcRect/>
          <a:stretch>
            <a:fillRect/>
          </a:stretch>
        </p:blipFill>
        <p:spPr bwMode="auto">
          <a:xfrm>
            <a:off x="4724400" y="1143000"/>
            <a:ext cx="4419600" cy="5715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Anaplastic</a:t>
            </a:r>
            <a:r>
              <a:rPr lang="en-US" dirty="0" smtClean="0"/>
              <a:t> Carcinomas</a:t>
            </a:r>
            <a:endParaRPr lang="en-US" dirty="0"/>
          </a:p>
        </p:txBody>
      </p:sp>
      <p:sp>
        <p:nvSpPr>
          <p:cNvPr id="3" name="Content Placeholder 2"/>
          <p:cNvSpPr>
            <a:spLocks noGrp="1"/>
          </p:cNvSpPr>
          <p:nvPr>
            <p:ph idx="1"/>
          </p:nvPr>
        </p:nvSpPr>
        <p:spPr/>
        <p:txBody>
          <a:bodyPr/>
          <a:lstStyle/>
          <a:p>
            <a:r>
              <a:rPr lang="en-US" dirty="0" err="1" smtClean="0"/>
              <a:t>Anaplastic</a:t>
            </a:r>
            <a:r>
              <a:rPr lang="en-US" dirty="0" smtClean="0"/>
              <a:t> carcinomas of the thyroid are undifferentiated tumors of the thyroid follicular epithelium.</a:t>
            </a:r>
          </a:p>
          <a:p>
            <a:r>
              <a:rPr lang="en-US" dirty="0" smtClean="0"/>
              <a:t>Arising from a more differentiated carcinoma (papillary)</a:t>
            </a:r>
          </a:p>
          <a:p>
            <a:r>
              <a:rPr lang="en-US" dirty="0" smtClean="0"/>
              <a:t>Lethal (100%)</a:t>
            </a:r>
          </a:p>
          <a:p>
            <a:r>
              <a:rPr lang="en-US" dirty="0" smtClean="0"/>
              <a:t>Older age group &gt; 65year</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Anaplastic</a:t>
            </a:r>
            <a:r>
              <a:rPr lang="en-US" dirty="0" smtClean="0"/>
              <a:t> Carcinomas</a:t>
            </a:r>
            <a:endParaRPr lang="en-US" dirty="0"/>
          </a:p>
        </p:txBody>
      </p:sp>
      <p:sp>
        <p:nvSpPr>
          <p:cNvPr id="3" name="Content Placeholder 2"/>
          <p:cNvSpPr>
            <a:spLocks noGrp="1"/>
          </p:cNvSpPr>
          <p:nvPr>
            <p:ph idx="1"/>
          </p:nvPr>
        </p:nvSpPr>
        <p:spPr/>
        <p:txBody>
          <a:bodyPr>
            <a:normAutofit/>
          </a:bodyPr>
          <a:lstStyle/>
          <a:p>
            <a:r>
              <a:rPr lang="en-US" dirty="0" smtClean="0"/>
              <a:t>Highly </a:t>
            </a:r>
            <a:r>
              <a:rPr lang="en-US" dirty="0" err="1" smtClean="0"/>
              <a:t>anaplastic</a:t>
            </a:r>
            <a:r>
              <a:rPr lang="en-US" dirty="0" smtClean="0"/>
              <a:t> cells:</a:t>
            </a:r>
          </a:p>
          <a:p>
            <a:r>
              <a:rPr lang="en-US" dirty="0" smtClean="0"/>
              <a:t>(1) large, </a:t>
            </a:r>
            <a:r>
              <a:rPr lang="en-US" dirty="0" err="1" smtClean="0"/>
              <a:t>pleomorphic</a:t>
            </a:r>
            <a:r>
              <a:rPr lang="en-US" b="1" dirty="0" smtClean="0"/>
              <a:t>giant cells, including occasional </a:t>
            </a:r>
            <a:r>
              <a:rPr lang="en-US" b="1" dirty="0" err="1" smtClean="0"/>
              <a:t>osteoclast</a:t>
            </a:r>
            <a:r>
              <a:rPr lang="en-US" b="1" dirty="0" smtClean="0"/>
              <a:t>-like multinucleate giant cells</a:t>
            </a:r>
          </a:p>
          <a:p>
            <a:r>
              <a:rPr lang="en-US" b="1" dirty="0" smtClean="0"/>
              <a:t>(2) spindle cells with a </a:t>
            </a:r>
            <a:r>
              <a:rPr lang="en-US" b="1" dirty="0" err="1" smtClean="0"/>
              <a:t>sarcomatous</a:t>
            </a:r>
            <a:r>
              <a:rPr lang="en-US" b="1" dirty="0" smtClean="0"/>
              <a:t> appearance </a:t>
            </a:r>
          </a:p>
          <a:p>
            <a:r>
              <a:rPr lang="en-US" b="1" dirty="0" smtClean="0"/>
              <a:t>(3) mixed spindle and giant cells</a:t>
            </a:r>
          </a:p>
          <a:p>
            <a:r>
              <a:rPr lang="en-US" b="1" dirty="0" smtClean="0"/>
              <a:t>(4) small cells</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Endocrine System</a:t>
            </a:r>
            <a:endParaRPr lang="en-US" dirty="0"/>
          </a:p>
        </p:txBody>
      </p:sp>
      <p:sp>
        <p:nvSpPr>
          <p:cNvPr id="3" name="Content Placeholder 2"/>
          <p:cNvSpPr>
            <a:spLocks noGrp="1"/>
          </p:cNvSpPr>
          <p:nvPr>
            <p:ph idx="1"/>
          </p:nvPr>
        </p:nvSpPr>
        <p:spPr/>
        <p:txBody>
          <a:bodyPr/>
          <a:lstStyle/>
          <a:p>
            <a:r>
              <a:rPr lang="en-US" dirty="0" smtClean="0"/>
              <a:t>Pituitary </a:t>
            </a:r>
          </a:p>
          <a:p>
            <a:r>
              <a:rPr lang="en-US" dirty="0" smtClean="0"/>
              <a:t>Thyroid</a:t>
            </a:r>
          </a:p>
          <a:p>
            <a:r>
              <a:rPr lang="en-US" dirty="0" smtClean="0"/>
              <a:t>Parathyroid</a:t>
            </a:r>
          </a:p>
          <a:p>
            <a:r>
              <a:rPr lang="en-US" dirty="0" smtClean="0"/>
              <a:t>Adrenal </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Anaplastic</a:t>
            </a:r>
            <a:r>
              <a:rPr lang="en-US" dirty="0" smtClean="0"/>
              <a:t> Carcinomas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Anaplastic</a:t>
            </a:r>
            <a:r>
              <a:rPr lang="en-US" dirty="0" smtClean="0"/>
              <a:t> Carcinomas</a:t>
            </a:r>
            <a:endParaRPr lang="en-US" dirty="0"/>
          </a:p>
        </p:txBody>
      </p:sp>
      <p:pic>
        <p:nvPicPr>
          <p:cNvPr id="14338" name="Picture 2" descr="C:\Documents and Settings\Dr.Hala\My Documents\My Pictures\gr4-sml.jpg"/>
          <p:cNvPicPr>
            <a:picLocks noGrp="1" noChangeAspect="1" noChangeArrowheads="1"/>
          </p:cNvPicPr>
          <p:nvPr>
            <p:ph idx="1"/>
          </p:nvPr>
        </p:nvPicPr>
        <p:blipFill>
          <a:blip r:embed="rId2"/>
          <a:srcRect/>
          <a:stretch>
            <a:fillRect/>
          </a:stretch>
        </p:blipFill>
        <p:spPr bwMode="auto">
          <a:xfrm>
            <a:off x="152400" y="1524000"/>
            <a:ext cx="8839200" cy="54864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Parahyroid</a:t>
            </a:r>
            <a:r>
              <a:rPr lang="en-US" dirty="0" smtClean="0"/>
              <a:t> glands</a:t>
            </a:r>
            <a:endParaRPr lang="en-US" dirty="0"/>
          </a:p>
        </p:txBody>
      </p:sp>
      <p:sp>
        <p:nvSpPr>
          <p:cNvPr id="3" name="Content Placeholder 2"/>
          <p:cNvSpPr>
            <a:spLocks noGrp="1"/>
          </p:cNvSpPr>
          <p:nvPr>
            <p:ph idx="1"/>
          </p:nvPr>
        </p:nvSpPr>
        <p:spPr/>
        <p:txBody>
          <a:bodyPr/>
          <a:lstStyle/>
          <a:p>
            <a:r>
              <a:rPr lang="en-US" dirty="0" smtClean="0"/>
              <a:t>The </a:t>
            </a:r>
            <a:r>
              <a:rPr lang="en-US" i="1" dirty="0" smtClean="0"/>
              <a:t>parathyroid glands are derived from the developing pharyngeal pouches that also give rise to the thymus. </a:t>
            </a:r>
          </a:p>
          <a:p>
            <a:r>
              <a:rPr lang="en-US" i="1" dirty="0" smtClean="0"/>
              <a:t>The four glands normally lie in close proximity to the upper and lower poles of each thyroid lobe </a:t>
            </a:r>
          </a:p>
          <a:p>
            <a:r>
              <a:rPr lang="en-US" i="1" dirty="0" smtClean="0"/>
              <a:t> 10% of individuals have only two or three glands.	</a:t>
            </a: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Parathyroid Glands</a:t>
            </a:r>
            <a:endParaRPr lang="en-US"/>
          </a:p>
        </p:txBody>
      </p:sp>
      <p:pic>
        <p:nvPicPr>
          <p:cNvPr id="15362" name="Picture 2" descr="C:\Documents and Settings\Dr.Hala\My Documents\My Pictures\h5550931.jpg"/>
          <p:cNvPicPr>
            <a:picLocks noGrp="1" noChangeAspect="1" noChangeArrowheads="1"/>
          </p:cNvPicPr>
          <p:nvPr>
            <p:ph idx="1"/>
          </p:nvPr>
        </p:nvPicPr>
        <p:blipFill>
          <a:blip r:embed="rId2"/>
          <a:srcRect/>
          <a:stretch>
            <a:fillRect/>
          </a:stretch>
        </p:blipFill>
        <p:spPr bwMode="auto">
          <a:xfrm>
            <a:off x="0" y="1524000"/>
            <a:ext cx="4381500" cy="5334000"/>
          </a:xfrm>
          <a:prstGeom prst="rect">
            <a:avLst/>
          </a:prstGeom>
          <a:noFill/>
        </p:spPr>
      </p:pic>
      <p:pic>
        <p:nvPicPr>
          <p:cNvPr id="15365" name="Picture 5" descr="C:\Documents and Settings\Dr.Hala\My Documents\My Pictures\parathyroid3.jpg"/>
          <p:cNvPicPr>
            <a:picLocks noChangeAspect="1" noChangeArrowheads="1"/>
          </p:cNvPicPr>
          <p:nvPr/>
        </p:nvPicPr>
        <p:blipFill>
          <a:blip r:embed="rId3"/>
          <a:srcRect/>
          <a:stretch>
            <a:fillRect/>
          </a:stretch>
        </p:blipFill>
        <p:spPr bwMode="auto">
          <a:xfrm>
            <a:off x="4343400" y="1524000"/>
            <a:ext cx="4800600" cy="5334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C:\Documents and Settings\Dr.Hala\My Documents\My Pictures\parathyroid.jpg"/>
          <p:cNvPicPr>
            <a:picLocks noGrp="1" noChangeAspect="1" noChangeArrowheads="1"/>
          </p:cNvPicPr>
          <p:nvPr>
            <p:ph idx="1"/>
          </p:nvPr>
        </p:nvPicPr>
        <p:blipFill>
          <a:blip r:embed="rId3"/>
          <a:srcRect/>
          <a:stretch>
            <a:fillRect/>
          </a:stretch>
        </p:blipFill>
        <p:spPr bwMode="auto">
          <a:xfrm>
            <a:off x="0" y="1600200"/>
            <a:ext cx="9144000" cy="53340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Adrenal Glands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a:t>
            </a:r>
            <a:r>
              <a:rPr lang="en-US" i="1" dirty="0" smtClean="0"/>
              <a:t>adrenal glands: paired endocrine organs: cortex and medulla: 4 </a:t>
            </a:r>
          </a:p>
          <a:p>
            <a:r>
              <a:rPr lang="en-US" i="1" dirty="0" smtClean="0"/>
              <a:t>Three layers in the cortex:</a:t>
            </a:r>
          </a:p>
          <a:p>
            <a:r>
              <a:rPr lang="en-US" i="1" dirty="0" err="1" smtClean="0"/>
              <a:t>zonaglomerulosa</a:t>
            </a:r>
          </a:p>
          <a:p>
            <a:r>
              <a:rPr lang="en-US" i="1" dirty="0" err="1" smtClean="0"/>
              <a:t>zonareticularis</a:t>
            </a:r>
            <a:r>
              <a:rPr lang="en-US" i="1" dirty="0" smtClean="0"/>
              <a:t> abuts the medulla. </a:t>
            </a:r>
          </a:p>
          <a:p>
            <a:r>
              <a:rPr lang="en-US" i="1" dirty="0" smtClean="0"/>
              <a:t>Intervening is the broad </a:t>
            </a:r>
            <a:r>
              <a:rPr lang="en-US" i="1" dirty="0" err="1" smtClean="0"/>
              <a:t>zonafasciculata</a:t>
            </a:r>
            <a:r>
              <a:rPr lang="en-US" i="1" dirty="0" smtClean="0"/>
              <a:t> (75%) of the total cortex.</a:t>
            </a:r>
          </a:p>
          <a:p>
            <a:r>
              <a:rPr lang="en-US" i="1" dirty="0" smtClean="0"/>
              <a:t>Three  types of steroids: </a:t>
            </a:r>
          </a:p>
          <a:p>
            <a:r>
              <a:rPr lang="en-US" i="1" dirty="0" smtClean="0"/>
              <a:t>(1) </a:t>
            </a:r>
            <a:r>
              <a:rPr lang="en-US" i="1" dirty="0" err="1" smtClean="0"/>
              <a:t>glucocorticoids</a:t>
            </a:r>
            <a:r>
              <a:rPr lang="en-US" i="1" dirty="0" smtClean="0"/>
              <a:t> (principally </a:t>
            </a:r>
            <a:r>
              <a:rPr lang="en-US" i="1" dirty="0" err="1" smtClean="0"/>
              <a:t>cortisol</a:t>
            </a:r>
            <a:r>
              <a:rPr lang="en-US" i="1" dirty="0" smtClean="0"/>
              <a:t>) </a:t>
            </a:r>
            <a:r>
              <a:rPr lang="en-US" i="1" dirty="0" err="1" smtClean="0"/>
              <a:t>zonafasciculata</a:t>
            </a:r>
          </a:p>
          <a:p>
            <a:r>
              <a:rPr lang="en-US" i="1" dirty="0" smtClean="0"/>
              <a:t>(2) </a:t>
            </a:r>
            <a:r>
              <a:rPr lang="en-US" i="1" dirty="0" err="1" smtClean="0"/>
              <a:t>mineralocorticoids</a:t>
            </a:r>
            <a:r>
              <a:rPr lang="en-US" i="1" dirty="0" smtClean="0"/>
              <a:t> (</a:t>
            </a:r>
            <a:r>
              <a:rPr lang="en-US" i="1" dirty="0" err="1" smtClean="0"/>
              <a:t>aldosterone</a:t>
            </a:r>
            <a:r>
              <a:rPr lang="en-US" i="1" dirty="0" smtClean="0"/>
              <a:t>) </a:t>
            </a:r>
            <a:r>
              <a:rPr lang="en-US" i="1" dirty="0" err="1" smtClean="0"/>
              <a:t>zonaglomerulosa</a:t>
            </a:r>
            <a:endParaRPr lang="en-US" i="1" dirty="0" smtClean="0"/>
          </a:p>
          <a:p>
            <a:r>
              <a:rPr lang="en-US" i="1" dirty="0" smtClean="0"/>
              <a:t>(3) sex steroids (estrogens and androgens) </a:t>
            </a:r>
            <a:r>
              <a:rPr lang="en-US" i="1" dirty="0" err="1" smtClean="0"/>
              <a:t>zonareticularis</a:t>
            </a:r>
            <a:r>
              <a:rPr lang="en-US" i="1" dirty="0" smtClean="0"/>
              <a:t>. </a:t>
            </a:r>
          </a:p>
          <a:p>
            <a:r>
              <a:rPr lang="en-US" i="1" dirty="0" smtClean="0"/>
              <a:t>The adrenal medulla </a:t>
            </a:r>
            <a:r>
              <a:rPr lang="en-US" i="1" dirty="0" err="1" smtClean="0"/>
              <a:t>chromaffin</a:t>
            </a:r>
            <a:r>
              <a:rPr lang="en-US" i="1" dirty="0" smtClean="0"/>
              <a:t> cells- </a:t>
            </a:r>
            <a:r>
              <a:rPr lang="en-US" i="1" dirty="0" err="1" smtClean="0"/>
              <a:t>catecholamines</a:t>
            </a:r>
            <a:r>
              <a:rPr lang="en-US" i="1" dirty="0" smtClean="0"/>
              <a:t>, mainly </a:t>
            </a:r>
            <a:r>
              <a:rPr lang="en-US" i="1" u="sng" dirty="0" smtClean="0"/>
              <a:t>epinephrine</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Adrenal Glands</a:t>
            </a:r>
            <a:endParaRPr lang="en-US" dirty="0"/>
          </a:p>
        </p:txBody>
      </p:sp>
      <p:sp>
        <p:nvSpPr>
          <p:cNvPr id="3" name="Content Placeholder 2"/>
          <p:cNvSpPr>
            <a:spLocks noGrp="1"/>
          </p:cNvSpPr>
          <p:nvPr>
            <p:ph idx="1"/>
          </p:nvPr>
        </p:nvSpPr>
        <p:spPr/>
        <p:txBody>
          <a:bodyPr/>
          <a:lstStyle/>
          <a:p>
            <a:r>
              <a:rPr lang="en-US" dirty="0" smtClean="0"/>
              <a:t>Three basic types of corticosteroids (</a:t>
            </a:r>
            <a:r>
              <a:rPr lang="en-US" dirty="0" err="1" smtClean="0"/>
              <a:t>glucocorticoids</a:t>
            </a:r>
            <a:r>
              <a:rPr lang="en-US" dirty="0" smtClean="0"/>
              <a:t>, </a:t>
            </a:r>
            <a:r>
              <a:rPr lang="en-US" dirty="0" err="1" smtClean="0"/>
              <a:t>mineralocorticoids</a:t>
            </a:r>
            <a:r>
              <a:rPr lang="en-US" dirty="0" smtClean="0"/>
              <a:t>, and sex steroids)</a:t>
            </a:r>
          </a:p>
          <a:p>
            <a:r>
              <a:rPr lang="en-US" dirty="0" smtClean="0"/>
              <a:t> (1) </a:t>
            </a:r>
            <a:r>
              <a:rPr lang="en-US" i="1" dirty="0" smtClean="0"/>
              <a:t>Cushing syndrome, characterized </a:t>
            </a:r>
            <a:r>
              <a:rPr lang="en-US" i="1" dirty="0" err="1" smtClean="0"/>
              <a:t>cortisol</a:t>
            </a:r>
            <a:endParaRPr lang="en-US" i="1" dirty="0" smtClean="0"/>
          </a:p>
          <a:p>
            <a:r>
              <a:rPr lang="en-US" i="1" dirty="0" smtClean="0"/>
              <a:t>(2) </a:t>
            </a:r>
            <a:r>
              <a:rPr lang="en-US" i="1" dirty="0" err="1" smtClean="0"/>
              <a:t>Hyperaldosteronism</a:t>
            </a:r>
            <a:endParaRPr lang="en-US" i="1" dirty="0" smtClean="0"/>
          </a:p>
          <a:p>
            <a:r>
              <a:rPr lang="en-US" i="1" dirty="0" smtClean="0"/>
              <a:t>(3) </a:t>
            </a:r>
            <a:r>
              <a:rPr lang="en-US" i="1" dirty="0" err="1" smtClean="0"/>
              <a:t>Adrenogenital</a:t>
            </a:r>
            <a:r>
              <a:rPr lang="en-US" i="1" dirty="0" smtClean="0"/>
              <a:t> or </a:t>
            </a:r>
            <a:r>
              <a:rPr lang="en-US" i="1" dirty="0" err="1" smtClean="0"/>
              <a:t>virilizing</a:t>
            </a:r>
            <a:r>
              <a:rPr lang="en-US" i="1" dirty="0" smtClean="0"/>
              <a:t> syndromes caused by an excess of androgens</a:t>
            </a:r>
          </a:p>
          <a:p>
            <a:pPr>
              <a:buNone/>
            </a:pPr>
            <a:r>
              <a:rPr lang="en-US" i="1" dirty="0" smtClean="0"/>
              <a:t>                                  Overlapping </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Adrenal Gland</a:t>
            </a:r>
            <a:endParaRPr lang="en-US" dirty="0"/>
          </a:p>
        </p:txBody>
      </p:sp>
      <p:pic>
        <p:nvPicPr>
          <p:cNvPr id="17410" name="Picture 2" descr="C:\Documents and Settings\Dr.Hala\My Documents\My Pictures\adrenal.jpg"/>
          <p:cNvPicPr>
            <a:picLocks noGrp="1" noChangeAspect="1" noChangeArrowheads="1"/>
          </p:cNvPicPr>
          <p:nvPr>
            <p:ph idx="1"/>
          </p:nvPr>
        </p:nvPicPr>
        <p:blipFill>
          <a:blip r:embed="rId2"/>
          <a:srcRect/>
          <a:stretch>
            <a:fillRect/>
          </a:stretch>
        </p:blipFill>
        <p:spPr bwMode="auto">
          <a:xfrm>
            <a:off x="0" y="1617662"/>
            <a:ext cx="9144000" cy="5240338"/>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Adrenal Gland</a:t>
            </a:r>
            <a:endParaRPr lang="en-US" dirty="0"/>
          </a:p>
        </p:txBody>
      </p:sp>
      <p:pic>
        <p:nvPicPr>
          <p:cNvPr id="18434" name="Picture 2" descr="C:\Documents and Settings\Dr.Hala\My Documents\My Pictures\adrenalmedulla.jpg"/>
          <p:cNvPicPr>
            <a:picLocks noGrp="1" noChangeAspect="1" noChangeArrowheads="1"/>
          </p:cNvPicPr>
          <p:nvPr>
            <p:ph idx="1"/>
          </p:nvPr>
        </p:nvPicPr>
        <p:blipFill>
          <a:blip r:embed="rId3"/>
          <a:srcRect/>
          <a:stretch>
            <a:fillRect/>
          </a:stretch>
        </p:blipFill>
        <p:spPr bwMode="auto">
          <a:xfrm>
            <a:off x="0" y="1600200"/>
            <a:ext cx="9144000" cy="52578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a:t>
            </a:r>
            <a:r>
              <a:rPr lang="en-US" dirty="0" smtClean="0"/>
              <a:t> Syndrome</a:t>
            </a:r>
            <a:endParaRPr lang="en-US" dirty="0"/>
          </a:p>
        </p:txBody>
      </p:sp>
      <p:sp>
        <p:nvSpPr>
          <p:cNvPr id="3" name="Content Placeholder 2"/>
          <p:cNvSpPr>
            <a:spLocks noGrp="1"/>
          </p:cNvSpPr>
          <p:nvPr>
            <p:ph idx="1"/>
          </p:nvPr>
        </p:nvSpPr>
        <p:spPr/>
        <p:txBody>
          <a:bodyPr>
            <a:normAutofit fontScale="92500" lnSpcReduction="20000"/>
          </a:bodyPr>
          <a:lstStyle/>
          <a:p>
            <a:r>
              <a:rPr lang="en-US" i="1" dirty="0" smtClean="0"/>
              <a:t>Primary </a:t>
            </a:r>
            <a:r>
              <a:rPr lang="en-US" i="1" dirty="0" err="1" smtClean="0"/>
              <a:t>Hyperaldosteronism</a:t>
            </a:r>
          </a:p>
          <a:p>
            <a:r>
              <a:rPr lang="en-US" i="1" dirty="0" err="1" smtClean="0"/>
              <a:t>Hyperaldosteronism</a:t>
            </a:r>
            <a:r>
              <a:rPr lang="en-US" i="1" dirty="0" smtClean="0"/>
              <a:t> (excess </a:t>
            </a:r>
            <a:r>
              <a:rPr lang="en-US" i="1" dirty="0" err="1" smtClean="0"/>
              <a:t>aldosterone</a:t>
            </a:r>
            <a:r>
              <a:rPr lang="en-US" i="1" dirty="0" smtClean="0"/>
              <a:t> secretion)</a:t>
            </a:r>
          </a:p>
          <a:p>
            <a:r>
              <a:rPr lang="en-US" i="1" dirty="0" smtClean="0"/>
              <a:t> Sodium retention and potassium excretion</a:t>
            </a:r>
          </a:p>
          <a:p>
            <a:r>
              <a:rPr lang="en-US" i="1" dirty="0" smtClean="0"/>
              <a:t>Primary </a:t>
            </a:r>
            <a:r>
              <a:rPr lang="en-US" i="1" dirty="0" err="1" smtClean="0"/>
              <a:t>aldosteronism</a:t>
            </a:r>
            <a:r>
              <a:rPr lang="en-US" i="1" dirty="0" smtClean="0"/>
              <a:t> (autonomous overproduction of </a:t>
            </a:r>
            <a:r>
              <a:rPr lang="en-US" i="1" dirty="0" err="1" smtClean="0"/>
              <a:t>aldosterone</a:t>
            </a:r>
            <a:r>
              <a:rPr lang="en-US" i="1" dirty="0" smtClean="0"/>
              <a:t>) with resultant suppression of the </a:t>
            </a:r>
            <a:r>
              <a:rPr lang="en-US" i="1" dirty="0" err="1" smtClean="0"/>
              <a:t>renin-angiotensin</a:t>
            </a:r>
            <a:r>
              <a:rPr lang="en-US" i="1" dirty="0" smtClean="0"/>
              <a:t> system and decreased plasma </a:t>
            </a:r>
            <a:r>
              <a:rPr lang="en-US" i="1" dirty="0" err="1" smtClean="0"/>
              <a:t>renin</a:t>
            </a:r>
            <a:r>
              <a:rPr lang="en-US" i="1" dirty="0" smtClean="0"/>
              <a:t> activity</a:t>
            </a:r>
          </a:p>
          <a:p>
            <a:r>
              <a:rPr lang="en-US" i="1" u="sng" baseline="30000" dirty="0" smtClean="0">
                <a:hlinkClick r:id="rId3"/>
              </a:rPr>
              <a:t>Adrenocortical neoplasm(Adenoma)</a:t>
            </a:r>
            <a:r>
              <a:rPr lang="en-US" i="1" u="sng" dirty="0" smtClean="0">
                <a:hlinkClick r:id="rId3"/>
              </a:rPr>
              <a:t> (Conn Syndrome)</a:t>
            </a:r>
            <a:r>
              <a:rPr lang="en-US" i="1" u="sng" baseline="30000" dirty="0" smtClean="0">
                <a:hlinkClick r:id="rId3"/>
              </a:rPr>
              <a:t>.F/M (2:1)</a:t>
            </a:r>
          </a:p>
          <a:p>
            <a:endParaRPr lang="en-US" i="1" u="sng" baseline="30000" dirty="0" smtClean="0">
              <a:hlinkClick r:id="rId3"/>
            </a:endParaRPr>
          </a:p>
          <a:p>
            <a:r>
              <a:rPr lang="en-US" i="1" u="sng" baseline="30000" dirty="0" smtClean="0">
                <a:hlinkClick r:id="rId3"/>
              </a:rPr>
              <a:t>Primary adrenocortical hyperplasia (idiopathic hyperaldosteronism), characterized by bilateral nodular</a:t>
            </a:r>
            <a:r>
              <a:rPr lang="en-US" i="1" u="sng" baseline="30000" dirty="0" smtClean="0"/>
              <a:t> hyperplasia (Cushing Syndrome)</a:t>
            </a:r>
          </a:p>
          <a:p>
            <a:r>
              <a:rPr lang="en-US" i="1" dirty="0" err="1" smtClean="0"/>
              <a:t>Glucocorticoid</a:t>
            </a:r>
            <a:r>
              <a:rPr lang="en-US" i="1" dirty="0" smtClean="0"/>
              <a:t>-remediable </a:t>
            </a:r>
            <a:r>
              <a:rPr lang="en-US" i="1" dirty="0" err="1" smtClean="0"/>
              <a:t>hyperaldosteronism</a:t>
            </a:r>
            <a:r>
              <a:rPr lang="en-US" i="1" dirty="0" smtClean="0"/>
              <a:t> (primary </a:t>
            </a:r>
            <a:r>
              <a:rPr lang="en-US" i="1" dirty="0" err="1" smtClean="0"/>
              <a:t>hyperaldosteronism</a:t>
            </a:r>
            <a:r>
              <a:rPr lang="en-US" i="1" dirty="0" smtClean="0"/>
              <a:t>) Respond to </a:t>
            </a:r>
            <a:r>
              <a:rPr lang="en-US" i="1" dirty="0" err="1" smtClean="0"/>
              <a:t>dexamethasone</a:t>
            </a:r>
            <a:r>
              <a:rPr lang="en-US" i="1" dirty="0" smtClean="0"/>
              <a:t>, ACTH induced</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pic>
        <p:nvPicPr>
          <p:cNvPr id="102402" name="Picture 2" descr="C:\Documents and Settings\Dr.Hala\My Documents\My Pictures\pituitary.bmp"/>
          <p:cNvPicPr>
            <a:picLocks noGrp="1" noChangeAspect="1" noChangeArrowheads="1"/>
          </p:cNvPicPr>
          <p:nvPr>
            <p:ph idx="1"/>
          </p:nvPr>
        </p:nvPicPr>
        <p:blipFill>
          <a:blip r:embed="rId3"/>
          <a:srcRect/>
          <a:stretch>
            <a:fillRect/>
          </a:stretch>
        </p:blipFill>
        <p:spPr bwMode="auto">
          <a:xfrm>
            <a:off x="609600" y="1447800"/>
            <a:ext cx="8077200" cy="54102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a:t>
            </a:r>
            <a:r>
              <a:rPr lang="en-US" dirty="0" smtClean="0"/>
              <a:t> Syndrome</a:t>
            </a:r>
            <a:endParaRPr lang="en-US" dirty="0"/>
          </a:p>
        </p:txBody>
      </p:sp>
      <p:sp>
        <p:nvSpPr>
          <p:cNvPr id="3" name="Content Placeholder 2"/>
          <p:cNvSpPr>
            <a:spLocks noGrp="1"/>
          </p:cNvSpPr>
          <p:nvPr>
            <p:ph idx="1"/>
          </p:nvPr>
        </p:nvSpPr>
        <p:spPr/>
        <p:txBody>
          <a:bodyPr/>
          <a:lstStyle/>
          <a:p>
            <a:r>
              <a:rPr lang="en-US" dirty="0" smtClean="0"/>
              <a:t>In </a:t>
            </a:r>
            <a:r>
              <a:rPr lang="en-US" i="1" dirty="0" smtClean="0"/>
              <a:t>secondary </a:t>
            </a:r>
            <a:r>
              <a:rPr lang="en-US" i="1" dirty="0" err="1" smtClean="0"/>
              <a:t>hyperaldosteronism</a:t>
            </a:r>
            <a:r>
              <a:rPr lang="en-US" i="1" dirty="0" smtClean="0"/>
              <a:t>, in contrast, </a:t>
            </a:r>
            <a:r>
              <a:rPr lang="en-US" i="1" dirty="0" err="1" smtClean="0"/>
              <a:t>aldosterone</a:t>
            </a:r>
            <a:r>
              <a:rPr lang="en-US" i="1" dirty="0" smtClean="0"/>
              <a:t> release occurs in response to activation of the </a:t>
            </a:r>
            <a:r>
              <a:rPr lang="en-US" i="1" dirty="0" err="1" smtClean="0"/>
              <a:t>renin-angiotensin</a:t>
            </a:r>
            <a:r>
              <a:rPr lang="en-US" i="1" dirty="0" smtClean="0"/>
              <a:t> system </a:t>
            </a:r>
          </a:p>
          <a:p>
            <a:r>
              <a:rPr lang="en-US" i="1" u="sng" dirty="0" smtClean="0">
                <a:hlinkClick r:id="rId3"/>
              </a:rPr>
              <a:t> Increased levels of plasma renin</a:t>
            </a:r>
          </a:p>
          <a:p>
            <a:r>
              <a:rPr lang="en-US" i="1" u="sng" dirty="0" smtClean="0">
                <a:hlinkClick r:id="rId3"/>
              </a:rPr>
              <a:t>Decreased renal perfusion (arteriolar nephrosclerosis, renal artery stenosis)</a:t>
            </a:r>
          </a:p>
          <a:p>
            <a:r>
              <a:rPr lang="en-US" i="1" u="sng" dirty="0" smtClean="0">
                <a:hlinkClick r:id="rId3"/>
              </a:rPr>
              <a:t>Arterial hypovolemia and edema (congestive heart failure, cirrhosis, nephrotic syndrome)</a:t>
            </a:r>
          </a:p>
          <a:p>
            <a:r>
              <a:rPr lang="en-US" i="1" u="sng" dirty="0" smtClean="0">
                <a:hlinkClick r:id="rId3"/>
              </a:rPr>
              <a:t>Pregnancy (due to estrogen-induced increases in plasma renin substrate).</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a:t>
            </a:r>
            <a:r>
              <a:rPr lang="en-US" dirty="0" smtClean="0"/>
              <a:t> Syndrome</a:t>
            </a:r>
            <a:endParaRPr lang="en-US" dirty="0"/>
          </a:p>
        </p:txBody>
      </p:sp>
      <p:sp>
        <p:nvSpPr>
          <p:cNvPr id="3" name="Content Placeholder 2"/>
          <p:cNvSpPr>
            <a:spLocks noGrp="1"/>
          </p:cNvSpPr>
          <p:nvPr>
            <p:ph idx="1"/>
          </p:nvPr>
        </p:nvSpPr>
        <p:spPr/>
        <p:txBody>
          <a:bodyPr>
            <a:normAutofit fontScale="77500" lnSpcReduction="20000"/>
          </a:bodyPr>
          <a:lstStyle/>
          <a:p>
            <a:r>
              <a:rPr lang="en-US" b="1" dirty="0" err="1" smtClean="0"/>
              <a:t>Aldosterone</a:t>
            </a:r>
            <a:r>
              <a:rPr lang="en-US" b="1" dirty="0" smtClean="0"/>
              <a:t>-producing adenomas </a:t>
            </a:r>
          </a:p>
          <a:p>
            <a:r>
              <a:rPr lang="en-US" b="1" dirty="0" smtClean="0"/>
              <a:t>solitary</a:t>
            </a:r>
          </a:p>
          <a:p>
            <a:r>
              <a:rPr lang="en-US" b="1" dirty="0" smtClean="0"/>
              <a:t>small (&lt;2 cm in diameter)</a:t>
            </a:r>
          </a:p>
          <a:p>
            <a:r>
              <a:rPr lang="en-US" b="1" dirty="0" smtClean="0"/>
              <a:t>well-circumscribed lesions left &gt; right</a:t>
            </a:r>
          </a:p>
          <a:p>
            <a:r>
              <a:rPr lang="en-US" b="1" dirty="0" smtClean="0"/>
              <a:t>thirties and forties</a:t>
            </a:r>
          </a:p>
          <a:p>
            <a:r>
              <a:rPr lang="en-US" b="1" dirty="0" smtClean="0"/>
              <a:t> women more often than in men</a:t>
            </a:r>
          </a:p>
          <a:p>
            <a:r>
              <a:rPr lang="en-US" b="1" dirty="0" smtClean="0"/>
              <a:t>buried within the gland and do not produce visible enlargement</a:t>
            </a:r>
          </a:p>
          <a:p>
            <a:r>
              <a:rPr lang="en-US" b="1" dirty="0" smtClean="0"/>
              <a:t>bright yellow on cut section</a:t>
            </a:r>
          </a:p>
          <a:p>
            <a:r>
              <a:rPr lang="en-US" b="1" u="sng" dirty="0" smtClean="0">
                <a:hlinkClick r:id="rId3"/>
              </a:rPr>
              <a:t>cortical cells (fasciculata cells than glomerulosa cells) (the normal source of aldosterone)</a:t>
            </a:r>
          </a:p>
          <a:p>
            <a:r>
              <a:rPr lang="en-US" b="1" u="sng" dirty="0" smtClean="0">
                <a:hlinkClick r:id="rId3"/>
              </a:rPr>
              <a:t>the cells tend to be uniform in size (mature cortical cells)</a:t>
            </a:r>
          </a:p>
          <a:p>
            <a:r>
              <a:rPr lang="en-US" b="1" u="sng" dirty="0" smtClean="0">
                <a:hlinkClick r:id="rId3"/>
              </a:rPr>
              <a:t> eosinophilic, laminated cytoplasmic inclusions( spironolactone bodies)after spironolactone</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Conn</a:t>
            </a:r>
            <a:r>
              <a:rPr lang="en-US" dirty="0" smtClean="0"/>
              <a:t> Syndrome</a:t>
            </a:r>
            <a:endParaRPr lang="en-US" dirty="0"/>
          </a:p>
        </p:txBody>
      </p:sp>
      <p:pic>
        <p:nvPicPr>
          <p:cNvPr id="20482"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600200"/>
            <a:ext cx="9144000" cy="52578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Adrenocortical</a:t>
            </a:r>
            <a:r>
              <a:rPr lang="en-US" dirty="0" smtClean="0"/>
              <a:t> Insufficiency</a:t>
            </a:r>
            <a:endParaRPr lang="en-US" dirty="0"/>
          </a:p>
        </p:txBody>
      </p:sp>
      <p:sp>
        <p:nvSpPr>
          <p:cNvPr id="3" name="Content Placeholder 2"/>
          <p:cNvSpPr>
            <a:spLocks noGrp="1"/>
          </p:cNvSpPr>
          <p:nvPr>
            <p:ph idx="1"/>
          </p:nvPr>
        </p:nvSpPr>
        <p:spPr/>
        <p:txBody>
          <a:bodyPr>
            <a:normAutofit fontScale="47500" lnSpcReduction="20000"/>
          </a:bodyPr>
          <a:lstStyle/>
          <a:p>
            <a:pPr>
              <a:buNone/>
            </a:pPr>
            <a:endParaRPr/>
          </a:p>
          <a:p>
            <a:r>
              <a:rPr lang="en-US" i="1" dirty="0" smtClean="0"/>
              <a:t>Loss of cortex	</a:t>
            </a:r>
          </a:p>
          <a:p>
            <a:r>
              <a:rPr lang="en-US" dirty="0" err="1" smtClean="0"/>
              <a:t>Congential</a:t>
            </a:r>
            <a:r>
              <a:rPr lang="en-US" dirty="0" smtClean="0"/>
              <a:t> adrenal </a:t>
            </a:r>
            <a:r>
              <a:rPr lang="en-US" i="1" dirty="0" err="1" smtClean="0"/>
              <a:t>hypoplasia</a:t>
            </a:r>
          </a:p>
          <a:p>
            <a:r>
              <a:rPr lang="en-US" dirty="0" smtClean="0"/>
              <a:t>X-linked adrenal </a:t>
            </a:r>
            <a:r>
              <a:rPr lang="en-US" dirty="0" err="1" smtClean="0"/>
              <a:t>hypoplasia</a:t>
            </a:r>
            <a:r>
              <a:rPr lang="en-US" dirty="0" smtClean="0"/>
              <a:t> (</a:t>
            </a:r>
            <a:r>
              <a:rPr lang="en-US" i="1" dirty="0" smtClean="0"/>
              <a:t>DAX-1 gene on Xp21)	</a:t>
            </a:r>
          </a:p>
          <a:p>
            <a:r>
              <a:rPr lang="en-US" dirty="0" smtClean="0"/>
              <a:t>"Miniature" type adrenal </a:t>
            </a:r>
            <a:r>
              <a:rPr lang="en-US" dirty="0" err="1" smtClean="0"/>
              <a:t>hypoplasia</a:t>
            </a:r>
            <a:r>
              <a:rPr lang="en-US" dirty="0" smtClean="0"/>
              <a:t> (unknown cause)	</a:t>
            </a:r>
          </a:p>
          <a:p>
            <a:r>
              <a:rPr lang="en-US" dirty="0" err="1" smtClean="0"/>
              <a:t>Adrenoleukodystrophy</a:t>
            </a:r>
            <a:r>
              <a:rPr lang="en-US" dirty="0" smtClean="0"/>
              <a:t> (</a:t>
            </a:r>
            <a:r>
              <a:rPr lang="en-US" i="1" dirty="0" smtClean="0"/>
              <a:t>ALD gene on Xq28)	</a:t>
            </a:r>
          </a:p>
          <a:p>
            <a:r>
              <a:rPr lang="en-US" dirty="0" smtClean="0"/>
              <a:t>Autoimmune adrenal insufficiency	</a:t>
            </a:r>
          </a:p>
          <a:p>
            <a:r>
              <a:rPr lang="en-US" dirty="0" smtClean="0"/>
              <a:t>Autoimmune </a:t>
            </a:r>
            <a:r>
              <a:rPr lang="en-US" dirty="0" err="1" smtClean="0"/>
              <a:t>polyendocrinopathy</a:t>
            </a:r>
            <a:r>
              <a:rPr lang="en-US" dirty="0" smtClean="0"/>
              <a:t> syndrome type 1 (</a:t>
            </a:r>
            <a:r>
              <a:rPr lang="en-US" i="1" dirty="0" smtClean="0"/>
              <a:t>AIRE-1 gene on 21q22)	</a:t>
            </a:r>
          </a:p>
          <a:p>
            <a:r>
              <a:rPr lang="en-US" dirty="0" smtClean="0"/>
              <a:t>Autoimmune </a:t>
            </a:r>
            <a:r>
              <a:rPr lang="en-US" dirty="0" err="1" smtClean="0"/>
              <a:t>polyendocrinopathy</a:t>
            </a:r>
            <a:r>
              <a:rPr lang="en-US" dirty="0" smtClean="0"/>
              <a:t> syndrome type 2 (polygenic)	</a:t>
            </a:r>
          </a:p>
          <a:p>
            <a:r>
              <a:rPr lang="en-US" dirty="0" smtClean="0"/>
              <a:t>Isolated autoimmune </a:t>
            </a:r>
            <a:r>
              <a:rPr lang="en-US" dirty="0" err="1" smtClean="0"/>
              <a:t>adrenalitis</a:t>
            </a:r>
            <a:r>
              <a:rPr lang="en-US" dirty="0" smtClean="0"/>
              <a:t> (polygenic)	</a:t>
            </a:r>
          </a:p>
          <a:p>
            <a:r>
              <a:rPr lang="en-US" dirty="0" smtClean="0"/>
              <a:t>Infection	</a:t>
            </a:r>
          </a:p>
          <a:p>
            <a:r>
              <a:rPr lang="en-US" dirty="0" smtClean="0"/>
              <a:t>Acquired immune deficiency syndrome	</a:t>
            </a:r>
          </a:p>
          <a:p>
            <a:r>
              <a:rPr lang="en-US" dirty="0" smtClean="0"/>
              <a:t>Tuberculosis	</a:t>
            </a:r>
          </a:p>
          <a:p>
            <a:r>
              <a:rPr lang="en-US" dirty="0" smtClean="0"/>
              <a:t>Fungi	</a:t>
            </a:r>
          </a:p>
          <a:p>
            <a:r>
              <a:rPr lang="en-US" dirty="0" smtClean="0"/>
              <a:t>Acute hemorrhagic necrosis (</a:t>
            </a:r>
            <a:r>
              <a:rPr lang="en-US" i="1" dirty="0" smtClean="0"/>
              <a:t>Waterhouse-</a:t>
            </a:r>
            <a:r>
              <a:rPr lang="en-US" i="1" dirty="0" err="1" smtClean="0"/>
              <a:t>Friderichsen</a:t>
            </a:r>
            <a:r>
              <a:rPr lang="en-US" i="1" dirty="0" smtClean="0"/>
              <a:t> syndrome)	</a:t>
            </a:r>
          </a:p>
          <a:p>
            <a:r>
              <a:rPr lang="en-US" dirty="0" err="1" smtClean="0"/>
              <a:t>Amyloidosis</a:t>
            </a:r>
            <a:r>
              <a:rPr lang="en-US" dirty="0" smtClean="0"/>
              <a:t>, </a:t>
            </a:r>
            <a:r>
              <a:rPr lang="en-US" dirty="0" err="1" smtClean="0"/>
              <a:t>sarcoidosis</a:t>
            </a:r>
            <a:r>
              <a:rPr lang="en-US" dirty="0" smtClean="0"/>
              <a:t>, </a:t>
            </a:r>
            <a:r>
              <a:rPr lang="en-US" dirty="0" err="1" smtClean="0"/>
              <a:t>hemochromatosis</a:t>
            </a:r>
          </a:p>
          <a:p>
            <a:r>
              <a:rPr lang="en-US" dirty="0" smtClean="0"/>
              <a:t>Metastatic carcinoma	</a:t>
            </a:r>
          </a:p>
          <a:p>
            <a:r>
              <a:rPr lang="en-US" i="1" dirty="0" smtClean="0"/>
              <a:t>Metabolic failure in hormone production	</a:t>
            </a:r>
          </a:p>
          <a:p>
            <a:r>
              <a:rPr lang="en-US" dirty="0" smtClean="0"/>
              <a:t>Congenital adrenal </a:t>
            </a:r>
            <a:r>
              <a:rPr lang="en-US" i="1" dirty="0" smtClean="0"/>
              <a:t>hyperplasia (</a:t>
            </a:r>
            <a:r>
              <a:rPr lang="en-US" i="1" dirty="0" err="1" smtClean="0"/>
              <a:t>cortisol</a:t>
            </a:r>
            <a:r>
              <a:rPr lang="en-US" i="1" dirty="0" smtClean="0"/>
              <a:t> and </a:t>
            </a:r>
            <a:r>
              <a:rPr lang="en-US" i="1" dirty="0" err="1" smtClean="0"/>
              <a:t>aldosterone</a:t>
            </a:r>
            <a:r>
              <a:rPr lang="en-US" i="1" dirty="0" smtClean="0"/>
              <a:t> deficiency with </a:t>
            </a:r>
            <a:r>
              <a:rPr lang="en-US" i="1" dirty="0" err="1" smtClean="0"/>
              <a:t>virlization</a:t>
            </a:r>
            <a:r>
              <a:rPr lang="en-US" i="1" dirty="0" smtClean="0"/>
              <a:t>)	</a:t>
            </a:r>
          </a:p>
          <a:p>
            <a:r>
              <a:rPr lang="en-US" dirty="0" smtClean="0"/>
              <a:t>Drug- and steroid-induced inhibition of </a:t>
            </a:r>
            <a:r>
              <a:rPr lang="en-US" dirty="0" err="1" smtClean="0"/>
              <a:t>adrenocorticotropic</a:t>
            </a:r>
            <a:r>
              <a:rPr lang="en-US" dirty="0" smtClean="0"/>
              <a:t> hormone or cortical 	</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Addison’s Disease</a:t>
            </a:r>
            <a:endParaRPr lang="en-US" dirty="0"/>
          </a:p>
        </p:txBody>
      </p:sp>
      <p:sp>
        <p:nvSpPr>
          <p:cNvPr id="3" name="Content Placeholder 2"/>
          <p:cNvSpPr>
            <a:spLocks noGrp="1"/>
          </p:cNvSpPr>
          <p:nvPr>
            <p:ph idx="1"/>
          </p:nvPr>
        </p:nvSpPr>
        <p:spPr/>
        <p:txBody>
          <a:bodyPr>
            <a:normAutofit fontScale="92500" lnSpcReduction="20000"/>
          </a:bodyPr>
          <a:lstStyle/>
          <a:p>
            <a:r>
              <a:rPr lang="en-US" i="1" dirty="0" smtClean="0"/>
              <a:t>Primary Chronic </a:t>
            </a:r>
            <a:r>
              <a:rPr lang="en-US" i="1" dirty="0" err="1" smtClean="0"/>
              <a:t>Adrenocortical</a:t>
            </a:r>
            <a:r>
              <a:rPr lang="en-US" i="1" dirty="0" smtClean="0"/>
              <a:t> Insufficiency (Addison Disease)	</a:t>
            </a:r>
          </a:p>
          <a:p>
            <a:r>
              <a:rPr lang="en-US" dirty="0" smtClean="0"/>
              <a:t> 1855, Thomas Addison:</a:t>
            </a:r>
          </a:p>
          <a:p>
            <a:r>
              <a:rPr lang="en-US" dirty="0" smtClean="0"/>
              <a:t>"general languor and debility</a:t>
            </a:r>
          </a:p>
          <a:p>
            <a:r>
              <a:rPr lang="en-US" dirty="0" smtClean="0"/>
              <a:t> remarkable feebleness of the heart's action</a:t>
            </a:r>
          </a:p>
          <a:p>
            <a:r>
              <a:rPr lang="en-US" dirty="0" smtClean="0"/>
              <a:t>change in the color of the skin”</a:t>
            </a:r>
          </a:p>
          <a:p>
            <a:r>
              <a:rPr lang="en-US" dirty="0" smtClean="0"/>
              <a:t>Addison disease, or chronic </a:t>
            </a:r>
            <a:r>
              <a:rPr lang="en-US" dirty="0" err="1" smtClean="0"/>
              <a:t>adrenocortical</a:t>
            </a:r>
            <a:r>
              <a:rPr lang="en-US" dirty="0" smtClean="0"/>
              <a:t> insufficiency, is an uncommon disorder resulting from progressive destruction of the adrenal cortex( 90%) of the adrenal cortex has been compromised. </a:t>
            </a:r>
          </a:p>
          <a:p>
            <a:r>
              <a:rPr lang="en-US" u="sng" dirty="0" smtClean="0">
                <a:hlinkClick r:id="rId3"/>
              </a:rPr>
              <a:t>Addison disease (such as autoimmune adrenalitis) whites, women	</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Addison Disease</a:t>
            </a:r>
            <a:endParaRPr lang="en-US" dirty="0"/>
          </a:p>
        </p:txBody>
      </p:sp>
      <p:pic>
        <p:nvPicPr>
          <p:cNvPr id="21506"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752600"/>
            <a:ext cx="4343400" cy="5105400"/>
          </a:xfrm>
          <a:prstGeom prst="rect">
            <a:avLst/>
          </a:prstGeom>
          <a:noFill/>
        </p:spPr>
      </p:pic>
      <p:pic>
        <p:nvPicPr>
          <p:cNvPr id="21507" name="Picture 3" descr="C:\Documents and Settings\Dr.Hala\My Documents\My Pictures\untitled.bmp"/>
          <p:cNvPicPr>
            <a:picLocks noChangeAspect="1" noChangeArrowheads="1"/>
          </p:cNvPicPr>
          <p:nvPr/>
        </p:nvPicPr>
        <p:blipFill>
          <a:blip r:embed="rId4"/>
          <a:srcRect/>
          <a:stretch>
            <a:fillRect/>
          </a:stretch>
        </p:blipFill>
        <p:spPr bwMode="auto">
          <a:xfrm>
            <a:off x="4343400" y="1752600"/>
            <a:ext cx="4800600" cy="51054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a:t>
            </a:r>
            <a:endParaRPr lang="en-US" dirty="0"/>
          </a:p>
        </p:txBody>
      </p:sp>
      <p:sp>
        <p:nvSpPr>
          <p:cNvPr id="3" name="Content Placeholder 2"/>
          <p:cNvSpPr>
            <a:spLocks noGrp="1"/>
          </p:cNvSpPr>
          <p:nvPr>
            <p:ph idx="1"/>
          </p:nvPr>
        </p:nvSpPr>
        <p:spPr/>
        <p:txBody>
          <a:bodyPr>
            <a:normAutofit/>
          </a:bodyPr>
          <a:lstStyle/>
          <a:p>
            <a:r>
              <a:rPr lang="en-US" b="1" i="1" dirty="0" smtClean="0"/>
              <a:t>PHEOCHROMOCYTOMA	</a:t>
            </a:r>
          </a:p>
          <a:p>
            <a:r>
              <a:rPr lang="en-US" dirty="0" err="1" smtClean="0"/>
              <a:t>Pheochromocytomas(chromaffin</a:t>
            </a:r>
            <a:r>
              <a:rPr lang="en-US" dirty="0" smtClean="0"/>
              <a:t> cells ) </a:t>
            </a:r>
            <a:r>
              <a:rPr lang="en-US" dirty="0" err="1" smtClean="0"/>
              <a:t>catecholamines</a:t>
            </a:r>
          </a:p>
          <a:p>
            <a:r>
              <a:rPr lang="en-US" dirty="0" smtClean="0"/>
              <a:t>(similar to </a:t>
            </a:r>
            <a:r>
              <a:rPr lang="en-US" dirty="0" err="1" smtClean="0"/>
              <a:t>aldosterone</a:t>
            </a:r>
            <a:r>
              <a:rPr lang="en-US" dirty="0" smtClean="0"/>
              <a:t>-secreting adenomas) give rise to surgically correctable forms of hypertension.</a:t>
            </a:r>
          </a:p>
          <a:p>
            <a:r>
              <a:rPr lang="en-US" dirty="0" smtClean="0"/>
              <a:t>0.1% to 0.3%( fatal )</a:t>
            </a:r>
          </a:p>
          <a:p>
            <a:r>
              <a:rPr lang="en-US" dirty="0" smtClean="0"/>
              <a:t>Other peptides –Cushing etc…	</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Pheochromocytomas</a:t>
            </a:r>
            <a:endParaRPr lang="en-US" dirty="0"/>
          </a:p>
        </p:txBody>
      </p:sp>
      <p:sp>
        <p:nvSpPr>
          <p:cNvPr id="3" name="Content Placeholder 2"/>
          <p:cNvSpPr>
            <a:spLocks noGrp="1"/>
          </p:cNvSpPr>
          <p:nvPr>
            <p:ph idx="1"/>
          </p:nvPr>
        </p:nvSpPr>
        <p:spPr/>
        <p:txBody>
          <a:bodyPr>
            <a:normAutofit fontScale="85000" lnSpcReduction="20000"/>
          </a:bodyPr>
          <a:lstStyle/>
          <a:p>
            <a:r>
              <a:rPr lang="en-US" dirty="0" err="1" smtClean="0"/>
              <a:t>Pheochromocytomas</a:t>
            </a:r>
          </a:p>
          <a:p>
            <a:r>
              <a:rPr lang="en-US" i="1" dirty="0" smtClean="0"/>
              <a:t>"rule of 10s":</a:t>
            </a:r>
          </a:p>
          <a:p>
            <a:r>
              <a:rPr lang="en-US" i="1" dirty="0" smtClean="0"/>
              <a:t>10% of </a:t>
            </a:r>
            <a:r>
              <a:rPr lang="en-US" i="1" dirty="0" err="1" smtClean="0"/>
              <a:t>pheochromocytomas</a:t>
            </a:r>
            <a:r>
              <a:rPr lang="en-US" i="1" dirty="0" smtClean="0"/>
              <a:t> arise in association with one of several familial syndromes</a:t>
            </a:r>
            <a:r>
              <a:rPr lang="en-US" i="1" u="sng" dirty="0" smtClean="0">
                <a:hlinkClick r:id="rId3"/>
              </a:rPr>
              <a:t> MEN-2A and MEN-2B syndromes</a:t>
            </a:r>
            <a:r>
              <a:rPr lang="en-US" i="1" u="sng" dirty="0" smtClean="0"/>
              <a:t>.</a:t>
            </a:r>
          </a:p>
          <a:p>
            <a:r>
              <a:rPr lang="en-US" i="1" u="sng" dirty="0" smtClean="0"/>
              <a:t>10% of pheochromocytomas are extra-adrenal.</a:t>
            </a:r>
          </a:p>
          <a:p>
            <a:r>
              <a:rPr lang="en-US" i="1" u="sng" dirty="0" smtClean="0"/>
              <a:t>10% of nonfamilial adrenal pheochromocytomas are bilateral; this figure may rise to 70% in cases that are associated with familial syndromes.</a:t>
            </a:r>
          </a:p>
          <a:p>
            <a:r>
              <a:rPr lang="en-US" i="1" u="sng" dirty="0" smtClean="0"/>
              <a:t>10% of adrenal pheochromocytomas are biologically malignant</a:t>
            </a:r>
          </a:p>
          <a:p>
            <a:r>
              <a:rPr lang="en-US" i="1" u="sng" dirty="0" smtClean="0"/>
              <a:t>10% of adrenal pheochromocytomas arise in childhood ( male preponderance)( adults between 40 and 60 years of age, with a slight female preponderance)</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Pheochromocytomas</a:t>
            </a:r>
            <a:endParaRPr lang="en-US" dirty="0"/>
          </a:p>
        </p:txBody>
      </p:sp>
      <p:sp>
        <p:nvSpPr>
          <p:cNvPr id="3" name="Content Placeholder 2"/>
          <p:cNvSpPr>
            <a:spLocks noGrp="1"/>
          </p:cNvSpPr>
          <p:nvPr>
            <p:ph idx="1"/>
          </p:nvPr>
        </p:nvSpPr>
        <p:spPr/>
        <p:txBody>
          <a:bodyPr>
            <a:normAutofit lnSpcReduction="10000"/>
          </a:bodyPr>
          <a:lstStyle/>
          <a:p>
            <a:r>
              <a:rPr lang="en-US" b="1" dirty="0" smtClean="0"/>
              <a:t>Syndrome Components	</a:t>
            </a:r>
          </a:p>
          <a:p>
            <a:r>
              <a:rPr lang="en-US" dirty="0" smtClean="0"/>
              <a:t>MEN, type 2A	</a:t>
            </a:r>
            <a:r>
              <a:rPr lang="en-US" dirty="0" err="1" smtClean="0"/>
              <a:t>Medullary</a:t>
            </a:r>
            <a:r>
              <a:rPr lang="en-US" dirty="0" smtClean="0"/>
              <a:t> thyroid carcinomas and C-cell </a:t>
            </a:r>
            <a:r>
              <a:rPr lang="en-US" dirty="0" err="1" smtClean="0"/>
              <a:t>hyperplasia,Pheochromocytomas</a:t>
            </a:r>
            <a:r>
              <a:rPr lang="en-US" dirty="0" smtClean="0"/>
              <a:t> and adrenal </a:t>
            </a:r>
            <a:r>
              <a:rPr lang="en-US" dirty="0" err="1" smtClean="0"/>
              <a:t>medullaryhyperplasia,Parathyroid</a:t>
            </a:r>
            <a:r>
              <a:rPr lang="en-US" dirty="0" smtClean="0"/>
              <a:t> hyperplasia	</a:t>
            </a:r>
          </a:p>
          <a:p>
            <a:r>
              <a:rPr lang="en-US" dirty="0" smtClean="0"/>
              <a:t>MEN, type 2B	</a:t>
            </a:r>
            <a:r>
              <a:rPr lang="en-US" dirty="0" err="1" smtClean="0"/>
              <a:t>Medullary</a:t>
            </a:r>
            <a:r>
              <a:rPr lang="en-US" dirty="0" smtClean="0"/>
              <a:t> thyroid carcinomas and C-cell </a:t>
            </a:r>
            <a:r>
              <a:rPr lang="en-US" dirty="0" err="1" smtClean="0"/>
              <a:t>hyperplasia,Pheochromocytomas</a:t>
            </a:r>
            <a:r>
              <a:rPr lang="en-US" dirty="0" smtClean="0"/>
              <a:t> and adrenal </a:t>
            </a:r>
            <a:r>
              <a:rPr lang="en-US" dirty="0" err="1" smtClean="0"/>
              <a:t>medullaryhyperplasia,Mucosalneuromas,Marfanoid</a:t>
            </a:r>
            <a:r>
              <a:rPr lang="en-US" dirty="0" smtClean="0"/>
              <a:t> features	</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a:t>
            </a:r>
            <a:endParaRPr lang="en-US" dirty="0"/>
          </a:p>
        </p:txBody>
      </p:sp>
      <p:sp>
        <p:nvSpPr>
          <p:cNvPr id="3" name="Content Placeholder 2"/>
          <p:cNvSpPr>
            <a:spLocks noGrp="1"/>
          </p:cNvSpPr>
          <p:nvPr>
            <p:ph idx="1"/>
          </p:nvPr>
        </p:nvSpPr>
        <p:spPr/>
        <p:txBody>
          <a:bodyPr>
            <a:normAutofit/>
          </a:bodyPr>
          <a:lstStyle/>
          <a:p>
            <a:r>
              <a:rPr lang="en-US" dirty="0" smtClean="0"/>
              <a:t>von </a:t>
            </a:r>
            <a:r>
              <a:rPr lang="en-US" dirty="0" err="1" smtClean="0"/>
              <a:t>Hippel-Lindau</a:t>
            </a:r>
          </a:p>
          <a:p>
            <a:r>
              <a:rPr lang="en-US" dirty="0" smtClean="0"/>
              <a:t>Renal, hepatic, pancreatic, and </a:t>
            </a:r>
            <a:r>
              <a:rPr lang="en-US" dirty="0" err="1" smtClean="0"/>
              <a:t>epididymalcysts,Renal</a:t>
            </a:r>
            <a:r>
              <a:rPr lang="en-US" dirty="0" smtClean="0"/>
              <a:t> cell </a:t>
            </a:r>
            <a:r>
              <a:rPr lang="en-US" dirty="0" err="1" smtClean="0"/>
              <a:t>carcinomas,Angiomatosis,Cerebellarhemangioblastomas</a:t>
            </a:r>
          </a:p>
          <a:p>
            <a:r>
              <a:rPr lang="en-US" dirty="0" smtClean="0"/>
              <a:t>von Recklinghausen Neurofibromatosis	</a:t>
            </a:r>
          </a:p>
          <a:p>
            <a:r>
              <a:rPr lang="en-US" dirty="0" smtClean="0"/>
              <a:t> 	Café au </a:t>
            </a:r>
            <a:r>
              <a:rPr lang="en-US" dirty="0" err="1" smtClean="0"/>
              <a:t>lait</a:t>
            </a:r>
            <a:r>
              <a:rPr lang="en-US" dirty="0" smtClean="0"/>
              <a:t> skin </a:t>
            </a:r>
            <a:r>
              <a:rPr lang="en-US" dirty="0" err="1" smtClean="0"/>
              <a:t>spots,Schwannomas</a:t>
            </a:r>
            <a:r>
              <a:rPr lang="en-US" dirty="0" smtClean="0"/>
              <a:t>, </a:t>
            </a:r>
            <a:r>
              <a:rPr lang="en-US" dirty="0" err="1" smtClean="0"/>
              <a:t>meningiomas</a:t>
            </a:r>
            <a:r>
              <a:rPr lang="en-US" dirty="0" smtClean="0"/>
              <a:t>, </a:t>
            </a:r>
            <a:r>
              <a:rPr lang="en-US" dirty="0" err="1" smtClean="0"/>
              <a:t>gliomas</a:t>
            </a:r>
          </a:p>
          <a:p>
            <a:r>
              <a:rPr lang="en-US" dirty="0" err="1" smtClean="0"/>
              <a:t>Sturge-Weber:Cavernoushemangiomas</a:t>
            </a:r>
            <a:r>
              <a:rPr lang="en-US" dirty="0" smtClean="0"/>
              <a:t> of fifth cranial nerve distribution		</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t>
            </a:r>
            <a:r>
              <a:rPr lang="en-US" i="1" dirty="0" smtClean="0"/>
              <a:t>anterior pituitary</a:t>
            </a:r>
            <a:r>
              <a:rPr lang="en-US" dirty="0" smtClean="0"/>
              <a:t>, or </a:t>
            </a:r>
            <a:r>
              <a:rPr lang="en-US" dirty="0" err="1" smtClean="0"/>
              <a:t>adenohypophysis</a:t>
            </a:r>
            <a:r>
              <a:rPr lang="en-US" dirty="0" smtClean="0"/>
              <a:t>, constitutes about 80% of the gland:</a:t>
            </a:r>
          </a:p>
          <a:p>
            <a:r>
              <a:rPr lang="en-US" i="1" dirty="0" err="1" smtClean="0"/>
              <a:t>Somatotrophs</a:t>
            </a:r>
            <a:r>
              <a:rPr lang="en-US" dirty="0" smtClean="0"/>
              <a:t>, producing (GH): acidophilic cells constitute half of all the hormone-producing cells in the anterior pituitary. </a:t>
            </a:r>
          </a:p>
          <a:p>
            <a:r>
              <a:rPr lang="en-US" i="1" dirty="0" err="1" smtClean="0"/>
              <a:t>Lactotrophs</a:t>
            </a:r>
            <a:r>
              <a:rPr lang="en-US" dirty="0" smtClean="0"/>
              <a:t> (</a:t>
            </a:r>
            <a:r>
              <a:rPr lang="en-US" dirty="0" err="1" smtClean="0"/>
              <a:t>mammotrophs</a:t>
            </a:r>
            <a:r>
              <a:rPr lang="en-US" dirty="0" smtClean="0"/>
              <a:t>): acidophilic cells </a:t>
            </a:r>
            <a:r>
              <a:rPr lang="en-US" dirty="0" err="1" smtClean="0"/>
              <a:t>prolactin</a:t>
            </a:r>
          </a:p>
          <a:p>
            <a:r>
              <a:rPr lang="en-US" i="1" dirty="0" err="1" smtClean="0"/>
              <a:t>Corticotrophs</a:t>
            </a:r>
            <a:r>
              <a:rPr lang="en-US" i="1" dirty="0" smtClean="0"/>
              <a:t>:</a:t>
            </a:r>
            <a:r>
              <a:rPr lang="en-US" dirty="0" smtClean="0"/>
              <a:t>  basophilic cells  (ACTH),  (POMC),  (MSH), endorphins, and </a:t>
            </a:r>
            <a:r>
              <a:rPr lang="en-US" dirty="0" err="1" smtClean="0"/>
              <a:t>lipotropin</a:t>
            </a:r>
            <a:r>
              <a:rPr lang="en-US" dirty="0" smtClean="0"/>
              <a:t>. </a:t>
            </a:r>
          </a:p>
          <a:p>
            <a:r>
              <a:rPr lang="en-US" i="1" dirty="0" err="1" smtClean="0"/>
              <a:t>Thyrotrophs</a:t>
            </a:r>
            <a:r>
              <a:rPr lang="en-US" i="1" dirty="0" smtClean="0"/>
              <a:t>:</a:t>
            </a:r>
            <a:r>
              <a:rPr lang="en-US" dirty="0" smtClean="0"/>
              <a:t>  pale basophilic cells  (TSH). </a:t>
            </a:r>
          </a:p>
          <a:p>
            <a:r>
              <a:rPr lang="en-US" i="1" dirty="0" err="1" smtClean="0"/>
              <a:t>Gonadotrophs</a:t>
            </a:r>
            <a:r>
              <a:rPr lang="en-US" i="1" dirty="0" smtClean="0"/>
              <a:t>:</a:t>
            </a:r>
            <a:r>
              <a:rPr lang="en-US" dirty="0" smtClean="0"/>
              <a:t>  basophilic cells (FSH) ,(LH). </a:t>
            </a:r>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a:t>
            </a:r>
            <a:endParaRPr lang="en-US" dirty="0"/>
          </a:p>
        </p:txBody>
      </p:sp>
      <p:sp>
        <p:nvSpPr>
          <p:cNvPr id="3" name="Content Placeholder 2"/>
          <p:cNvSpPr>
            <a:spLocks noGrp="1"/>
          </p:cNvSpPr>
          <p:nvPr>
            <p:ph idx="1"/>
          </p:nvPr>
        </p:nvSpPr>
        <p:spPr/>
        <p:txBody>
          <a:bodyPr/>
          <a:lstStyle/>
          <a:p>
            <a:r>
              <a:rPr lang="en-US" dirty="0" smtClean="0"/>
              <a:t>Small to large hemorrhagic</a:t>
            </a:r>
          </a:p>
          <a:p>
            <a:r>
              <a:rPr lang="en-US" dirty="0" smtClean="0"/>
              <a:t>Well demarcated</a:t>
            </a:r>
          </a:p>
          <a:p>
            <a:r>
              <a:rPr lang="en-US" dirty="0" smtClean="0"/>
              <a:t>Polygonal to spindle </a:t>
            </a:r>
            <a:r>
              <a:rPr lang="en-US" dirty="0" err="1" smtClean="0"/>
              <a:t>shaped(chromaffin,chief</a:t>
            </a:r>
            <a:r>
              <a:rPr lang="en-US" dirty="0" smtClean="0"/>
              <a:t> cells)</a:t>
            </a:r>
          </a:p>
          <a:p>
            <a:r>
              <a:rPr lang="en-US" dirty="0" err="1" smtClean="0"/>
              <a:t>Sustentacular</a:t>
            </a:r>
            <a:r>
              <a:rPr lang="en-US" dirty="0" smtClean="0"/>
              <a:t> small cells</a:t>
            </a:r>
          </a:p>
          <a:p>
            <a:r>
              <a:rPr lang="en-US" dirty="0" smtClean="0"/>
              <a:t>Together, </a:t>
            </a:r>
            <a:r>
              <a:rPr lang="en-US" dirty="0" err="1" smtClean="0"/>
              <a:t>Zellballen</a:t>
            </a:r>
            <a:r>
              <a:rPr lang="en-US" dirty="0" smtClean="0"/>
              <a:t> nests</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Pheochromocytoma</a:t>
            </a:r>
            <a:endParaRPr lang="en-US" dirty="0"/>
          </a:p>
        </p:txBody>
      </p:sp>
      <p:pic>
        <p:nvPicPr>
          <p:cNvPr id="22530"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752600"/>
            <a:ext cx="4267200" cy="5105400"/>
          </a:xfrm>
          <a:prstGeom prst="rect">
            <a:avLst/>
          </a:prstGeom>
          <a:noFill/>
        </p:spPr>
      </p:pic>
      <p:pic>
        <p:nvPicPr>
          <p:cNvPr id="22531" name="Picture 3" descr="C:\Documents and Settings\Dr.Hala\My Documents\My Pictures\untitled.bmp"/>
          <p:cNvPicPr>
            <a:picLocks noChangeAspect="1" noChangeArrowheads="1"/>
          </p:cNvPicPr>
          <p:nvPr/>
        </p:nvPicPr>
        <p:blipFill>
          <a:blip r:embed="rId4"/>
          <a:srcRect/>
          <a:stretch>
            <a:fillRect/>
          </a:stretch>
        </p:blipFill>
        <p:spPr bwMode="auto">
          <a:xfrm>
            <a:off x="4267200" y="1752600"/>
            <a:ext cx="4876800" cy="51054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Pathology of diabetes mellitus</a:t>
            </a:r>
            <a:endParaRPr lang="en-US" dirty="0"/>
          </a:p>
        </p:txBody>
      </p:sp>
      <p:sp>
        <p:nvSpPr>
          <p:cNvPr id="3" name="Content Placeholder 2"/>
          <p:cNvSpPr>
            <a:spLocks noGrp="1"/>
          </p:cNvSpPr>
          <p:nvPr>
            <p:ph idx="1"/>
          </p:nvPr>
        </p:nvSpPr>
        <p:spPr/>
        <p:txBody>
          <a:bodyPr/>
          <a:lstStyle/>
          <a:p>
            <a:r>
              <a:rPr lang="en-US" dirty="0" smtClean="0"/>
              <a:t>The endocrine pancreas consists of about 1 million microscopic clusters of cells, the islets of </a:t>
            </a:r>
            <a:r>
              <a:rPr lang="en-US" dirty="0" err="1" smtClean="0"/>
              <a:t>Langerhans</a:t>
            </a:r>
            <a:r>
              <a:rPr lang="en-US" dirty="0" smtClean="0"/>
              <a:t>. The first evidence of islet formation in the human fetus is seen at 9 to 11 weeks.</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a:bodyPr>
          <a:lstStyle/>
          <a:p>
            <a:r>
              <a:rPr lang="en-US" dirty="0" smtClean="0"/>
              <a:t>Diabetes mellitus (DM) is not a single disease entity, but rather a </a:t>
            </a:r>
            <a:r>
              <a:rPr lang="en-US" i="1" dirty="0" smtClean="0"/>
              <a:t>group of metabolic disorders sharing the common underlying feature of hyperglycemia. Hyperglycemia in diabetes results from defects in insulin secretion, insulin action, or, most commonly, both.</a:t>
            </a:r>
          </a:p>
          <a:p>
            <a:endParaRPr lang="en-US" i="1" baseline="30000" dirty="0" smtClean="0"/>
          </a:p>
          <a:p>
            <a:r>
              <a:rPr lang="en-US" i="1" baseline="30000" dirty="0" smtClean="0"/>
              <a:t>More than 140 million people suffer from diabetes,the most common noncommunicable diseases.</a:t>
            </a:r>
          </a:p>
          <a:p>
            <a:r>
              <a:rPr lang="en-US" i="1" baseline="30000" dirty="0" smtClean="0"/>
              <a:t>The number of affected individuals with diabetes is expected to double by 2025. The countries with the largest number of diabetics are India, China, and the United States.</a:t>
            </a:r>
            <a:endParaRPr lang="en-US" b="1" i="1" dirty="0" smtClean="0"/>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fontScale="92500" lnSpcReduction="20000"/>
          </a:bodyPr>
          <a:lstStyle/>
          <a:p>
            <a:r>
              <a:rPr lang="en-US" b="1" i="1" dirty="0" smtClean="0"/>
              <a:t>DIAGNOSIS	</a:t>
            </a:r>
          </a:p>
          <a:p>
            <a:r>
              <a:rPr lang="en-US" dirty="0" smtClean="0"/>
              <a:t>Blood </a:t>
            </a:r>
            <a:r>
              <a:rPr lang="en-US" u="sng" dirty="0" smtClean="0">
                <a:hlinkClick r:id="rId3"/>
              </a:rPr>
              <a:t>glucose values are normally maintained in a very narrow range, usually 70 to 120 mg/dL.</a:t>
            </a:r>
          </a:p>
          <a:p>
            <a:r>
              <a:rPr lang="en-US" u="sng" dirty="0" smtClean="0">
                <a:hlinkClick r:id="rId3"/>
              </a:rPr>
              <a:t>The diagnosis of diabetes is established by noting elevation of blood glucose by any one of three criteria:</a:t>
            </a:r>
          </a:p>
          <a:p>
            <a:r>
              <a:rPr lang="en-US" u="sng" dirty="0" smtClean="0">
                <a:hlinkClick r:id="rId3"/>
              </a:rPr>
              <a:t>A random glucose &gt; 200 mg/dL</a:t>
            </a:r>
          </a:p>
          <a:p>
            <a:r>
              <a:rPr lang="en-US" u="sng" dirty="0" smtClean="0">
                <a:hlinkClick r:id="rId3"/>
              </a:rPr>
              <a:t>A fasting glucose &gt; 126 mg/dL on more than one occasion</a:t>
            </a:r>
          </a:p>
          <a:p>
            <a:r>
              <a:rPr lang="en-US" u="sng" dirty="0" smtClean="0">
                <a:hlinkClick r:id="rId3"/>
              </a:rPr>
              <a:t>An abnormal oral glucose tolerance test (OGTT), in which the glucose is &gt; 200 mg/dL 2 hours after a standard carbohydrate load	</a:t>
            </a: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Pancreas </a:t>
            </a:r>
            <a:endParaRPr lang="en-US" dirty="0"/>
          </a:p>
        </p:txBody>
      </p:sp>
      <p:pic>
        <p:nvPicPr>
          <p:cNvPr id="23554" name="Picture 2" descr="C:\Documents and Settings\Dr.Hala\My Documents\My Pictures\pancreas1.jpg"/>
          <p:cNvPicPr>
            <a:picLocks noGrp="1" noChangeAspect="1" noChangeArrowheads="1"/>
          </p:cNvPicPr>
          <p:nvPr>
            <p:ph idx="1"/>
          </p:nvPr>
        </p:nvPicPr>
        <p:blipFill>
          <a:blip r:embed="rId2"/>
          <a:srcRect/>
          <a:stretch>
            <a:fillRect/>
          </a:stretch>
        </p:blipFill>
        <p:spPr bwMode="auto">
          <a:xfrm>
            <a:off x="0" y="1600200"/>
            <a:ext cx="9144000" cy="52578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3" name="Content Placeholder 2"/>
          <p:cNvSpPr>
            <a:spLocks noGrp="1"/>
          </p:cNvSpPr>
          <p:nvPr>
            <p:ph idx="1"/>
          </p:nvPr>
        </p:nvSpPr>
        <p:spPr/>
        <p:txBody>
          <a:bodyPr>
            <a:normAutofit fontScale="70000" lnSpcReduction="20000"/>
          </a:bodyPr>
          <a:lstStyle/>
          <a:p>
            <a:r>
              <a:rPr lang="en-US" b="1" dirty="0" smtClean="0"/>
              <a:t>1.	Type 1 diabetes</a:t>
            </a:r>
          </a:p>
          <a:p>
            <a:r>
              <a:rPr lang="en-US" b="1" dirty="0" smtClean="0"/>
              <a:t>2.	Type 2 diabetes	</a:t>
            </a:r>
          </a:p>
          <a:p>
            <a:r>
              <a:rPr lang="en-US" b="1" dirty="0" smtClean="0"/>
              <a:t>3.	Genetic defects of </a:t>
            </a:r>
            <a:r>
              <a:rPr lang="en-US" b="1" dirty="0" err="1" smtClean="0"/>
              <a:t>β</a:t>
            </a:r>
            <a:r>
              <a:rPr lang="en-US" b="1" dirty="0" smtClean="0"/>
              <a:t>-cell </a:t>
            </a:r>
            <a:r>
              <a:rPr lang="en-US" b="1" dirty="0" err="1" smtClean="0"/>
              <a:t>functionMaturity</a:t>
            </a:r>
            <a:r>
              <a:rPr lang="en-US" b="1" dirty="0" smtClean="0"/>
              <a:t>-onset diabetes of the young (MODY)</a:t>
            </a:r>
          </a:p>
          <a:p>
            <a:r>
              <a:rPr lang="en-US" b="1" dirty="0" smtClean="0"/>
              <a:t>4.	Genetic defects in insulin processing or insulin</a:t>
            </a:r>
          </a:p>
          <a:p>
            <a:r>
              <a:rPr lang="en-US" b="1" dirty="0" smtClean="0"/>
              <a:t>5.	Exocrine pancreatic </a:t>
            </a:r>
            <a:r>
              <a:rPr lang="en-US" b="1" dirty="0" err="1" smtClean="0"/>
              <a:t>defectsChronicpancreatitisPancreatectomyNeoplasiaCysticfibrosisHemachromatosisFibrocalculouspancreatopathy</a:t>
            </a:r>
          </a:p>
          <a:p>
            <a:r>
              <a:rPr lang="en-US" b="1" dirty="0" smtClean="0"/>
              <a:t>6.	</a:t>
            </a:r>
            <a:r>
              <a:rPr lang="en-US" b="1" dirty="0" err="1" smtClean="0"/>
              <a:t>EndocrinopathiesAcromegalyCushing</a:t>
            </a:r>
            <a:endParaRPr lang="en-US" b="1" dirty="0" smtClean="0"/>
          </a:p>
          <a:p>
            <a:endParaRPr lang="en-US" b="1" dirty="0" smtClean="0"/>
          </a:p>
          <a:p>
            <a:r>
              <a:rPr lang="en-US" b="1" dirty="0" smtClean="0"/>
              <a:t>7.	</a:t>
            </a:r>
            <a:r>
              <a:rPr lang="en-US" b="1" dirty="0" err="1" smtClean="0"/>
              <a:t>InfectionsCytomegalovirusCoxsackie</a:t>
            </a:r>
            <a:r>
              <a:rPr lang="en-US" b="1" dirty="0" smtClean="0"/>
              <a:t> virus B	</a:t>
            </a:r>
          </a:p>
          <a:p>
            <a:r>
              <a:rPr lang="en-US" b="1" dirty="0" smtClean="0"/>
              <a:t>8. Drugs </a:t>
            </a:r>
            <a:r>
              <a:rPr lang="en-US" b="1" dirty="0" err="1" smtClean="0"/>
              <a:t>Glucocorticoids</a:t>
            </a:r>
            <a:endParaRPr lang="en-US" b="1" u="sng" dirty="0" smtClean="0">
              <a:hlinkClick r:id="rId3"/>
            </a:endParaRPr>
          </a:p>
          <a:p>
            <a:r>
              <a:rPr lang="en-US" b="1" dirty="0" smtClean="0"/>
              <a:t>9.	Genetic syndromes associated with </a:t>
            </a:r>
            <a:r>
              <a:rPr lang="en-US" b="1" dirty="0" err="1" smtClean="0"/>
              <a:t>diabetesDownsyndromeKleinfeltersyndromeTurner</a:t>
            </a:r>
            <a:r>
              <a:rPr lang="en-US" b="1" dirty="0" smtClean="0"/>
              <a:t> syndrome	</a:t>
            </a:r>
          </a:p>
          <a:p>
            <a:r>
              <a:rPr lang="en-US" b="1" dirty="0" smtClean="0"/>
              <a:t>10.	Gestational diabetes mellitus	</a:t>
            </a:r>
          </a:p>
          <a:p>
            <a:pPr>
              <a:buNone/>
            </a:pPr>
            <a:endParaRPr lang="en-US" dirty="0" smtClean="0"/>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i="1" dirty="0" smtClean="0"/>
              <a:t>The long-term complications in kidneys, eyes, nerves, and blood vessels are the same, as are the principal causes of morbidity and death.</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24578"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981200"/>
            <a:ext cx="4267200" cy="4876800"/>
          </a:xfrm>
          <a:prstGeom prst="rect">
            <a:avLst/>
          </a:prstGeom>
          <a:noFill/>
        </p:spPr>
      </p:pic>
      <p:pic>
        <p:nvPicPr>
          <p:cNvPr id="24580" name="Picture 4" descr="C:\Documents and Settings\Dr.Hala\My Documents\My Pictures\untitled.bmp"/>
          <p:cNvPicPr>
            <a:picLocks noChangeAspect="1" noChangeArrowheads="1"/>
          </p:cNvPicPr>
          <p:nvPr/>
        </p:nvPicPr>
        <p:blipFill>
          <a:blip r:embed="rId4"/>
          <a:srcRect/>
          <a:stretch>
            <a:fillRect/>
          </a:stretch>
        </p:blipFill>
        <p:spPr bwMode="auto">
          <a:xfrm>
            <a:off x="4267200" y="1981201"/>
            <a:ext cx="4876800" cy="48768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25602"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828800"/>
            <a:ext cx="9144000" cy="502920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pic>
        <p:nvPicPr>
          <p:cNvPr id="103426" name="Picture 2" descr="C:\Documents and Settings\Dr.Hala\My Documents\My Pictures\2.bmp"/>
          <p:cNvPicPr>
            <a:picLocks noGrp="1" noChangeAspect="1" noChangeArrowheads="1"/>
          </p:cNvPicPr>
          <p:nvPr>
            <p:ph idx="1"/>
          </p:nvPr>
        </p:nvPicPr>
        <p:blipFill>
          <a:blip r:embed="rId3"/>
          <a:srcRect/>
          <a:stretch>
            <a:fillRect/>
          </a:stretch>
        </p:blipFill>
        <p:spPr bwMode="auto">
          <a:xfrm>
            <a:off x="762000" y="1447800"/>
            <a:ext cx="7620000" cy="54102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26626"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2057400"/>
            <a:ext cx="9144000" cy="48006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a:bodyPr>
          <a:lstStyle/>
          <a:p>
            <a:r>
              <a:rPr lang="en-US" i="1" dirty="0" smtClean="0"/>
              <a:t>Several mechanisms contribute to </a:t>
            </a:r>
            <a:r>
              <a:rPr lang="en-US" i="1" dirty="0" err="1" smtClean="0"/>
              <a:t>β</a:t>
            </a:r>
            <a:r>
              <a:rPr lang="en-US" i="1" dirty="0" smtClean="0"/>
              <a:t> cell destruction:</a:t>
            </a:r>
            <a:r>
              <a:rPr lang="en-US" i="1" baseline="30000" dirty="0" smtClean="0">
                <a:hlinkClick r:id="rId3"/>
              </a:rPr>
              <a:t>.</a:t>
            </a:r>
          </a:p>
          <a:p>
            <a:r>
              <a:rPr lang="en-US" i="1" baseline="30000" dirty="0" smtClean="0">
                <a:hlinkClick r:id="rId3"/>
              </a:rPr>
              <a:t>(1) CD4+ T cells</a:t>
            </a:r>
          </a:p>
          <a:p>
            <a:r>
              <a:rPr lang="en-US" i="1" dirty="0" smtClean="0">
                <a:hlinkClick r:id="rId3"/>
              </a:rPr>
              <a:t>(2) CD8+ cytotoxic T lymphocytes, which directly kill β cells and also secrete cytokines that activate macrophages. In the rare cases in which the pancreatic lesions have been examined at the early active stages of the disease, the islets show cellular necrosis and lymphocytic infiltration. This lesion is called insulitis.</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fontScale="92500"/>
          </a:bodyPr>
          <a:lstStyle/>
          <a:p>
            <a:r>
              <a:rPr lang="en-US" dirty="0" smtClean="0"/>
              <a:t>The pathogenesis of type 2 diabetes remains enigmatic. Environmental factors, such as a sedentary life style and dietary habits </a:t>
            </a:r>
          </a:p>
          <a:p>
            <a:r>
              <a:rPr lang="en-US" dirty="0" smtClean="0"/>
              <a:t>G</a:t>
            </a:r>
            <a:r>
              <a:rPr lang="en-US" i="1" dirty="0" smtClean="0"/>
              <a:t>enetic factors are even more important than in type 1 diabetes. Among identical twins, the concordance rate is 50% to 90%, while among first-degree relatives with type 2 diabetes (and in fraternal twins), the risk of developing the disease is 20% to 40%, compared to 5% to 7% in the population at large.</a:t>
            </a:r>
          </a:p>
          <a:p>
            <a:r>
              <a:rPr lang="en-US" i="1" dirty="0" smtClean="0"/>
              <a:t> The disease is not linked to genes involved in immune tolerance and </a:t>
            </a:r>
            <a:r>
              <a:rPr lang="en-US" i="1" dirty="0" err="1" smtClean="0"/>
              <a:t>regulation,no</a:t>
            </a:r>
            <a:r>
              <a:rPr lang="en-US" i="1" dirty="0" smtClean="0"/>
              <a:t> autoimmune factors	</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27650"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295400"/>
            <a:ext cx="9144000" cy="5562599"/>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Large- and medium-sized muscular arteries (</a:t>
            </a:r>
            <a:r>
              <a:rPr lang="en-US" i="1" dirty="0" err="1" smtClean="0"/>
              <a:t>macrovascular</a:t>
            </a:r>
            <a:r>
              <a:rPr lang="en-US" i="1" dirty="0" smtClean="0"/>
              <a:t> disease), as well as capillary dysfunction in target organs (</a:t>
            </a:r>
            <a:r>
              <a:rPr lang="en-US" i="1" dirty="0" err="1" smtClean="0"/>
              <a:t>microvascular</a:t>
            </a:r>
            <a:r>
              <a:rPr lang="en-US" i="1" dirty="0" smtClean="0"/>
              <a:t> disease).</a:t>
            </a:r>
          </a:p>
          <a:p>
            <a:r>
              <a:rPr lang="en-US" i="1" dirty="0" err="1" smtClean="0"/>
              <a:t>Macrovascular</a:t>
            </a:r>
            <a:r>
              <a:rPr lang="en-US" i="1" dirty="0" smtClean="0"/>
              <a:t> disease(atherosclerosis )-</a:t>
            </a:r>
            <a:r>
              <a:rPr lang="en-US" i="1" dirty="0" err="1" smtClean="0">
                <a:sym typeface="Wingdings"/>
              </a:rPr>
              <a:t></a:t>
            </a:r>
            <a:endParaRPr lang="en-US" i="1" dirty="0" smtClean="0">
              <a:sym typeface="Wingdings"/>
            </a:endParaRPr>
          </a:p>
          <a:p>
            <a:r>
              <a:rPr lang="en-US" i="1" dirty="0" smtClean="0"/>
              <a:t>Myocardial infarction </a:t>
            </a:r>
          </a:p>
          <a:p>
            <a:r>
              <a:rPr lang="en-US" i="1" dirty="0" smtClean="0"/>
              <a:t>Stroke</a:t>
            </a:r>
          </a:p>
          <a:p>
            <a:r>
              <a:rPr lang="en-US" i="1" dirty="0" smtClean="0"/>
              <a:t>Gangrene.</a:t>
            </a:r>
          </a:p>
          <a:p>
            <a:r>
              <a:rPr lang="en-US" i="1" dirty="0" err="1" smtClean="0"/>
              <a:t>Microvascular</a:t>
            </a:r>
            <a:r>
              <a:rPr lang="en-US" i="1" dirty="0" smtClean="0"/>
              <a:t>disease</a:t>
            </a:r>
          </a:p>
          <a:p>
            <a:r>
              <a:rPr lang="en-US" i="1" dirty="0" smtClean="0"/>
              <a:t>Retina</a:t>
            </a:r>
          </a:p>
          <a:p>
            <a:r>
              <a:rPr lang="en-US" i="1" dirty="0" smtClean="0"/>
              <a:t>Kidneys</a:t>
            </a:r>
          </a:p>
          <a:p>
            <a:r>
              <a:rPr lang="en-US" i="1" dirty="0" smtClean="0"/>
              <a:t>Peripheral nerves: (retinopathy, nephropathy, and neuropathy)</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b="1" i="1" dirty="0" smtClean="0"/>
              <a:t>Extracellular Matrix Components	</a:t>
            </a:r>
          </a:p>
          <a:p>
            <a:r>
              <a:rPr lang="en-US" dirty="0" smtClean="0"/>
              <a:t>Abnormal matrix-matrix and matrix-cell interactions	</a:t>
            </a:r>
          </a:p>
          <a:p>
            <a:r>
              <a:rPr lang="en-US" dirty="0" smtClean="0"/>
              <a:t>Cross-linking of polypeptides of same protein (e.g., collagen)	</a:t>
            </a:r>
          </a:p>
          <a:p>
            <a:r>
              <a:rPr lang="en-US" dirty="0" smtClean="0"/>
              <a:t>Trapping of </a:t>
            </a:r>
            <a:r>
              <a:rPr lang="en-US" dirty="0" err="1" smtClean="0"/>
              <a:t>nonglycated</a:t>
            </a:r>
            <a:r>
              <a:rPr lang="en-US" dirty="0" smtClean="0"/>
              <a:t> proteins (e.g., LDL, albumin)	</a:t>
            </a:r>
          </a:p>
          <a:p>
            <a:r>
              <a:rPr lang="en-US" dirty="0" smtClean="0"/>
              <a:t>Resistance to </a:t>
            </a:r>
            <a:r>
              <a:rPr lang="en-US" dirty="0" err="1" smtClean="0"/>
              <a:t>proteolytic</a:t>
            </a:r>
            <a:r>
              <a:rPr lang="en-US" dirty="0" smtClean="0"/>
              <a:t> digestion	</a:t>
            </a:r>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lnSpcReduction="10000"/>
          </a:bodyPr>
          <a:lstStyle/>
          <a:p>
            <a:r>
              <a:rPr lang="en-US" b="1" i="1" dirty="0" smtClean="0"/>
              <a:t>Intracellular and Plasma Proteins	</a:t>
            </a:r>
          </a:p>
          <a:p>
            <a:r>
              <a:rPr lang="en-US" dirty="0" smtClean="0"/>
              <a:t>AGE receptor ligation leads to generation of reactive oxygen species and NF-κB activation	</a:t>
            </a:r>
          </a:p>
          <a:p>
            <a:r>
              <a:rPr lang="en-US" dirty="0" smtClean="0"/>
              <a:t>Target cells (endothelium, </a:t>
            </a:r>
            <a:r>
              <a:rPr lang="en-US" dirty="0" err="1" smtClean="0"/>
              <a:t>mesangial</a:t>
            </a:r>
            <a:r>
              <a:rPr lang="en-US" dirty="0" smtClean="0"/>
              <a:t> cells, macrophages) respond by:	</a:t>
            </a:r>
          </a:p>
          <a:p>
            <a:r>
              <a:rPr lang="en-US" dirty="0" smtClean="0"/>
              <a:t>Cytokines and growth factor secretion	</a:t>
            </a:r>
          </a:p>
          <a:p>
            <a:r>
              <a:rPr lang="en-US" dirty="0" smtClean="0"/>
              <a:t>Induction of </a:t>
            </a:r>
            <a:r>
              <a:rPr lang="en-US" dirty="0" err="1" smtClean="0"/>
              <a:t>procoagulant</a:t>
            </a:r>
            <a:r>
              <a:rPr lang="en-US" dirty="0" smtClean="0"/>
              <a:t> activity	</a:t>
            </a:r>
          </a:p>
          <a:p>
            <a:r>
              <a:rPr lang="en-US" dirty="0" smtClean="0"/>
              <a:t>Increased vascular permeability	</a:t>
            </a:r>
          </a:p>
          <a:p>
            <a:r>
              <a:rPr lang="en-US" dirty="0" smtClean="0"/>
              <a:t>Enhanced ECM production	</a:t>
            </a: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28674"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2054225"/>
            <a:ext cx="9144000" cy="5032375"/>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a:bodyPr>
          <a:lstStyle/>
          <a:p>
            <a:r>
              <a:rPr lang="en-US" b="1" i="1" dirty="0" smtClean="0"/>
              <a:t>Pancreas</a:t>
            </a:r>
          </a:p>
          <a:p>
            <a:r>
              <a:rPr lang="en-US" b="1" i="1" dirty="0" smtClean="0"/>
              <a:t>Type 1&gt;type 2 diabetes.</a:t>
            </a:r>
          </a:p>
          <a:p>
            <a:r>
              <a:rPr lang="en-US" b="1" i="1" dirty="0" smtClean="0"/>
              <a:t>Reduction in the number and size of islets.</a:t>
            </a:r>
          </a:p>
          <a:p>
            <a:r>
              <a:rPr lang="en-US" b="1" i="1" dirty="0" err="1" smtClean="0"/>
              <a:t>InsulitisT</a:t>
            </a:r>
            <a:r>
              <a:rPr lang="en-US" b="1" i="1" dirty="0" smtClean="0"/>
              <a:t> lymphocytes</a:t>
            </a:r>
            <a:r>
              <a:rPr lang="en-US" b="1" i="1" u="sng" dirty="0" smtClean="0">
                <a:hlinkClick r:id="rId3"/>
              </a:rPr>
              <a:t>. </a:t>
            </a:r>
          </a:p>
          <a:p>
            <a:r>
              <a:rPr lang="en-US" b="1" i="1" u="sng" dirty="0" smtClean="0">
                <a:hlinkClick r:id="rId3"/>
              </a:rPr>
              <a:t>Eosinophilic infiltrates</a:t>
            </a:r>
          </a:p>
          <a:p>
            <a:r>
              <a:rPr lang="en-US" b="1" i="1" u="sng" dirty="0" smtClean="0">
                <a:hlinkClick r:id="rId3"/>
              </a:rPr>
              <a:t>β-cell degranulation.</a:t>
            </a:r>
          </a:p>
          <a:p>
            <a:r>
              <a:rPr lang="en-US" b="1" i="1" u="sng" dirty="0" smtClean="0">
                <a:hlinkClick r:id="rId3"/>
              </a:rPr>
              <a:t>Amyloid replacement of islets in type 2 diabetes</a:t>
            </a:r>
          </a:p>
          <a:p>
            <a:r>
              <a:rPr lang="en-US" b="1" i="1" u="sng" dirty="0" smtClean="0">
                <a:hlinkClick r:id="rId3"/>
              </a:rPr>
              <a:t>Fibrosis</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dirty="0" smtClean="0"/>
              <a:t>Myocardial Infarction</a:t>
            </a:r>
          </a:p>
          <a:p>
            <a:r>
              <a:rPr lang="en-US" dirty="0" smtClean="0"/>
              <a:t>Gangrene</a:t>
            </a:r>
          </a:p>
          <a:p>
            <a:r>
              <a:rPr lang="en-US" dirty="0" smtClean="0"/>
              <a:t>Stroke</a:t>
            </a:r>
          </a:p>
          <a:p>
            <a:r>
              <a:rPr lang="en-US" dirty="0" smtClean="0"/>
              <a:t>Hyaline changes</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sp>
        <p:nvSpPr>
          <p:cNvPr id="3" name="Content Placeholder 2"/>
          <p:cNvSpPr>
            <a:spLocks noGrp="1"/>
          </p:cNvSpPr>
          <p:nvPr>
            <p:ph idx="1"/>
          </p:nvPr>
        </p:nvSpPr>
        <p:spPr/>
        <p:txBody>
          <a:bodyPr>
            <a:normAutofit lnSpcReduction="10000"/>
          </a:bodyPr>
          <a:lstStyle/>
          <a:p>
            <a:r>
              <a:rPr lang="en-US" i="1" dirty="0" smtClean="0"/>
              <a:t>Posterior pituitary</a:t>
            </a:r>
            <a:r>
              <a:rPr lang="en-US" dirty="0" smtClean="0"/>
              <a:t>, or </a:t>
            </a:r>
            <a:r>
              <a:rPr lang="en-US" dirty="0" err="1" smtClean="0"/>
              <a:t>neurohypophysis</a:t>
            </a:r>
            <a:r>
              <a:rPr lang="en-US" dirty="0" smtClean="0"/>
              <a:t> -</a:t>
            </a:r>
            <a:r>
              <a:rPr lang="en-US" dirty="0" smtClean="0">
                <a:sym typeface="Wingdings" pitchFamily="2" charset="2"/>
              </a:rPr>
              <a:t></a:t>
            </a:r>
            <a:r>
              <a:rPr lang="en-US" dirty="0" smtClean="0"/>
              <a:t>hypothalamus, through the pituitary stalk to the posterior lobe:   </a:t>
            </a:r>
            <a:r>
              <a:rPr lang="en-US" i="1" dirty="0" smtClean="0"/>
              <a:t>anti-diuretic hormone</a:t>
            </a:r>
            <a:r>
              <a:rPr lang="en-US" dirty="0" smtClean="0"/>
              <a:t> (ADH, </a:t>
            </a:r>
            <a:r>
              <a:rPr lang="en-US" i="1" dirty="0" smtClean="0">
                <a:hlinkClick r:id="" action="ppaction://hlinkfile" tooltip="View drug information"/>
              </a:rPr>
              <a:t>vasopressin</a:t>
            </a:r>
            <a:r>
              <a:rPr lang="en-US" dirty="0" smtClean="0"/>
              <a:t>) and </a:t>
            </a:r>
            <a:r>
              <a:rPr lang="en-US" i="1" dirty="0" err="1" smtClean="0">
                <a:hlinkClick r:id="" action="ppaction://hlinkfile" tooltip="View drug information"/>
              </a:rPr>
              <a:t>oxytocin</a:t>
            </a:r>
            <a:r>
              <a:rPr lang="en-US" i="1" dirty="0" smtClean="0"/>
              <a:t>.</a:t>
            </a:r>
          </a:p>
          <a:p>
            <a:r>
              <a:rPr lang="en-US" dirty="0" smtClean="0"/>
              <a:t>In contrast to the anterior lobe, the posterior lobe of the pituitary is supplied by an artery and drains into a vein.</a:t>
            </a:r>
          </a:p>
          <a:p>
            <a:r>
              <a:rPr lang="en-US" dirty="0" smtClean="0"/>
              <a:t>The pituitary has a </a:t>
            </a:r>
            <a:r>
              <a:rPr lang="en-US" i="1" dirty="0" smtClean="0"/>
              <a:t>dual circulation</a:t>
            </a:r>
            <a:r>
              <a:rPr lang="en-US" dirty="0" smtClean="0"/>
              <a:t>, composed of arteries and veins and a portal venous system linking the hypothalamus and the anterior lobe.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29698" name="Picture 2" descr="C:\Documents and Settings\Dr.Hala\My Documents\My Pictures\heart2.jpg"/>
          <p:cNvPicPr>
            <a:picLocks noGrp="1" noChangeAspect="1" noChangeArrowheads="1"/>
          </p:cNvPicPr>
          <p:nvPr>
            <p:ph idx="1"/>
          </p:nvPr>
        </p:nvPicPr>
        <p:blipFill>
          <a:blip r:embed="rId3"/>
          <a:srcRect/>
          <a:stretch>
            <a:fillRect/>
          </a:stretch>
        </p:blipFill>
        <p:spPr bwMode="auto">
          <a:xfrm>
            <a:off x="1" y="1600200"/>
            <a:ext cx="4724400" cy="5257800"/>
          </a:xfrm>
          <a:prstGeom prst="rect">
            <a:avLst/>
          </a:prstGeom>
          <a:noFill/>
        </p:spPr>
      </p:pic>
      <p:pic>
        <p:nvPicPr>
          <p:cNvPr id="29701" name="Picture 5" descr="C:\Documents and Settings\Dr.Hala\My Documents\My Pictures\untitled.bmp"/>
          <p:cNvPicPr>
            <a:picLocks noChangeAspect="1" noChangeArrowheads="1"/>
          </p:cNvPicPr>
          <p:nvPr/>
        </p:nvPicPr>
        <p:blipFill>
          <a:blip r:embed="rId4"/>
          <a:srcRect/>
          <a:stretch>
            <a:fillRect/>
          </a:stretch>
        </p:blipFill>
        <p:spPr bwMode="auto">
          <a:xfrm>
            <a:off x="4724400" y="1600200"/>
            <a:ext cx="4419600" cy="52578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30722"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828800"/>
            <a:ext cx="4343400" cy="50292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31746"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600200"/>
            <a:ext cx="9144000" cy="52578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b="1" i="1" dirty="0" smtClean="0"/>
              <a:t>Diabetic </a:t>
            </a:r>
            <a:r>
              <a:rPr lang="en-US" b="1" i="1" dirty="0" err="1" smtClean="0"/>
              <a:t>Microangiopathy</a:t>
            </a:r>
            <a:r>
              <a:rPr lang="en-US" b="1" i="1" dirty="0" smtClean="0"/>
              <a:t>. </a:t>
            </a:r>
          </a:p>
          <a:p>
            <a:r>
              <a:rPr lang="en-US" b="1" i="1" dirty="0" smtClean="0"/>
              <a:t>One of the most consistent morphologic features of diabetes is diffuse thickening of basement membranes.</a:t>
            </a:r>
          </a:p>
          <a:p>
            <a:r>
              <a:rPr lang="en-US" b="1" i="1" dirty="0" smtClean="0"/>
              <a:t>Diabetic retinopathy</a:t>
            </a:r>
          </a:p>
          <a:p>
            <a:r>
              <a:rPr lang="en-US" b="1" i="1" dirty="0" smtClean="0"/>
              <a:t>Diabetic nephropathy</a:t>
            </a:r>
          </a:p>
          <a:p>
            <a:r>
              <a:rPr lang="en-US" b="1" i="1" dirty="0" smtClean="0"/>
              <a:t>Diabetic neuropathy</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b="1" dirty="0" smtClean="0"/>
              <a:t>(1) </a:t>
            </a:r>
            <a:r>
              <a:rPr lang="en-US" b="1" dirty="0" err="1" smtClean="0"/>
              <a:t>glomerular</a:t>
            </a:r>
            <a:r>
              <a:rPr lang="en-US" b="1" dirty="0" smtClean="0"/>
              <a:t>lesions</a:t>
            </a:r>
          </a:p>
          <a:p>
            <a:r>
              <a:rPr lang="en-US" b="1" dirty="0" smtClean="0"/>
              <a:t>(2) renal vascular lesions, principally arteriolosclerosis</a:t>
            </a:r>
          </a:p>
          <a:p>
            <a:r>
              <a:rPr lang="en-US" b="1" dirty="0" smtClean="0"/>
              <a:t>(3) </a:t>
            </a:r>
            <a:r>
              <a:rPr lang="en-US" b="1" dirty="0" err="1" smtClean="0"/>
              <a:t>pyelonephritis</a:t>
            </a:r>
            <a:r>
              <a:rPr lang="en-US" b="1" dirty="0" smtClean="0"/>
              <a:t>, including necrotizing </a:t>
            </a:r>
            <a:r>
              <a:rPr lang="en-US" b="1" dirty="0" err="1" smtClean="0"/>
              <a:t>papillitis</a:t>
            </a:r>
            <a:r>
              <a:rPr lang="en-US" b="1" dirty="0" smtClean="0"/>
              <a:t>.</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C:\Documents and Settings\Helmut G. Rennke M.D\My Documents\My Pictures\74 slides\dn1.jpg"/>
          <p:cNvPicPr>
            <a:picLocks noChangeAspect="1" noChangeArrowheads="1"/>
          </p:cNvPicPr>
          <p:nvPr/>
        </p:nvPicPr>
        <p:blipFill>
          <a:blip r:embed="rId3"/>
          <a:srcRect/>
          <a:stretch>
            <a:fillRect/>
          </a:stretch>
        </p:blipFill>
        <p:spPr bwMode="auto">
          <a:xfrm>
            <a:off x="0" y="0"/>
            <a:ext cx="9144000" cy="6840538"/>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C:\Documents and Settings\Helmut G. Rennke M.D\My Documents\My Pictures\74 slides\dn2.jpg"/>
          <p:cNvPicPr>
            <a:picLocks noChangeAspect="1" noChangeArrowheads="1"/>
          </p:cNvPicPr>
          <p:nvPr/>
        </p:nvPicPr>
        <p:blipFill>
          <a:blip r:embed="rId3"/>
          <a:srcRect/>
          <a:stretch>
            <a:fillRect/>
          </a:stretch>
        </p:blipFill>
        <p:spPr bwMode="auto">
          <a:xfrm>
            <a:off x="0" y="0"/>
            <a:ext cx="9144000" cy="6840538"/>
          </a:xfrm>
          <a:prstGeom prst="rect">
            <a:avLst/>
          </a:prstGeom>
          <a:noFill/>
        </p:spPr>
      </p:pic>
      <p:sp>
        <p:nvSpPr>
          <p:cNvPr id="404483" name="Line 3"/>
          <p:cNvSpPr>
            <a:spLocks noChangeShapeType="1"/>
          </p:cNvSpPr>
          <p:nvPr/>
        </p:nvSpPr>
        <p:spPr bwMode="auto">
          <a:xfrm>
            <a:off x="947738" y="4648200"/>
            <a:ext cx="0" cy="1143000"/>
          </a:xfrm>
          <a:prstGeom prst="line">
            <a:avLst/>
          </a:prstGeom>
          <a:noFill/>
          <a:ln w="38100">
            <a:solidFill>
              <a:schemeClr val="tx1"/>
            </a:solidFill>
            <a:round/>
            <a:headEnd/>
            <a:tailEnd type="stealth" w="lg" len="med"/>
          </a:ln>
          <a:effectLst/>
        </p:spPr>
        <p:txBody>
          <a:bodyPr>
            <a:spAutoFit/>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C:\Documents and Settings\Helmut G. Rennke M.D\My Documents\My Pictures\74 slides\dnEM.jpg"/>
          <p:cNvPicPr>
            <a:picLocks noChangeAspect="1" noChangeArrowheads="1"/>
          </p:cNvPicPr>
          <p:nvPr/>
        </p:nvPicPr>
        <p:blipFill>
          <a:blip r:embed="rId3"/>
          <a:srcRect/>
          <a:stretch>
            <a:fillRect/>
          </a:stretch>
        </p:blipFill>
        <p:spPr bwMode="auto">
          <a:xfrm>
            <a:off x="0" y="0"/>
            <a:ext cx="9144000" cy="6840538"/>
          </a:xfrm>
          <a:prstGeom prst="rect">
            <a:avLst/>
          </a:prstGeom>
          <a:noFill/>
        </p:spPr>
      </p:pic>
      <p:sp>
        <p:nvSpPr>
          <p:cNvPr id="406531" name="Text Box 3"/>
          <p:cNvSpPr txBox="1">
            <a:spLocks noChangeArrowheads="1"/>
          </p:cNvSpPr>
          <p:nvPr/>
        </p:nvSpPr>
        <p:spPr bwMode="auto">
          <a:xfrm>
            <a:off x="3860800" y="3962400"/>
            <a:ext cx="1693863" cy="701675"/>
          </a:xfrm>
          <a:prstGeom prst="rect">
            <a:avLst/>
          </a:prstGeom>
          <a:noFill/>
          <a:ln w="38100">
            <a:noFill/>
            <a:miter lim="800000"/>
            <a:headEnd/>
            <a:tailEnd type="none" w="lg" len="med"/>
          </a:ln>
          <a:effectLst/>
        </p:spPr>
        <p:txBody>
          <a:bodyPr>
            <a:spAutoFit/>
          </a:bodyPr>
          <a:lstStyle/>
          <a:p>
            <a:pPr eaLnBrk="0" hangingPunct="0">
              <a:spcBef>
                <a:spcPct val="50000"/>
              </a:spcBef>
            </a:pPr>
            <a:r>
              <a:rPr lang="en-US" sz="4000" b="1">
                <a:latin typeface="Arial" pitchFamily="34" charset="0"/>
              </a:rPr>
              <a:t>Mes</a:t>
            </a:r>
          </a:p>
        </p:txBody>
      </p:sp>
      <p:sp>
        <p:nvSpPr>
          <p:cNvPr id="406532" name="Text Box 4"/>
          <p:cNvSpPr txBox="1">
            <a:spLocks noChangeArrowheads="1"/>
          </p:cNvSpPr>
          <p:nvPr/>
        </p:nvSpPr>
        <p:spPr bwMode="auto">
          <a:xfrm>
            <a:off x="1422400" y="1447800"/>
            <a:ext cx="1016000" cy="701675"/>
          </a:xfrm>
          <a:prstGeom prst="rect">
            <a:avLst/>
          </a:prstGeom>
          <a:noFill/>
          <a:ln w="38100">
            <a:noFill/>
            <a:miter lim="800000"/>
            <a:headEnd/>
            <a:tailEnd type="none" w="lg" len="med"/>
          </a:ln>
          <a:effectLst/>
        </p:spPr>
        <p:txBody>
          <a:bodyPr>
            <a:spAutoFit/>
          </a:bodyPr>
          <a:lstStyle/>
          <a:p>
            <a:pPr eaLnBrk="0" hangingPunct="0">
              <a:spcBef>
                <a:spcPct val="50000"/>
              </a:spcBef>
            </a:pPr>
            <a:r>
              <a:rPr lang="en-US" sz="4000" b="1">
                <a:latin typeface="Arial" pitchFamily="34" charset="0"/>
              </a:rPr>
              <a:t>CL</a:t>
            </a:r>
          </a:p>
        </p:txBody>
      </p:sp>
      <p:sp>
        <p:nvSpPr>
          <p:cNvPr id="406533" name="Text Box 5"/>
          <p:cNvSpPr txBox="1">
            <a:spLocks noChangeArrowheads="1"/>
          </p:cNvSpPr>
          <p:nvPr/>
        </p:nvSpPr>
        <p:spPr bwMode="auto">
          <a:xfrm>
            <a:off x="2152650" y="2127250"/>
            <a:ext cx="165100" cy="701675"/>
          </a:xfrm>
          <a:prstGeom prst="rect">
            <a:avLst/>
          </a:prstGeom>
          <a:noFill/>
          <a:ln w="38100">
            <a:noFill/>
            <a:miter lim="800000"/>
            <a:headEnd/>
            <a:tailEnd type="none" w="lg" len="med"/>
          </a:ln>
          <a:effectLst/>
        </p:spPr>
        <p:txBody>
          <a:bodyPr wrap="none">
            <a:spAutoFit/>
          </a:bodyPr>
          <a:lstStyle/>
          <a:p>
            <a:pPr eaLnBrk="0" hangingPunct="0"/>
            <a:endParaRPr lang="en-US" sz="4000" b="1">
              <a:solidFill>
                <a:srgbClr val="FAFD00"/>
              </a:solidFill>
              <a:latin typeface="Arial" pitchFamily="34" charset="0"/>
            </a:endParaRPr>
          </a:p>
        </p:txBody>
      </p:sp>
      <p:sp>
        <p:nvSpPr>
          <p:cNvPr id="406534" name="Text Box 6"/>
          <p:cNvSpPr txBox="1">
            <a:spLocks noChangeArrowheads="1"/>
          </p:cNvSpPr>
          <p:nvPr/>
        </p:nvSpPr>
        <p:spPr bwMode="auto">
          <a:xfrm>
            <a:off x="5283200" y="1524000"/>
            <a:ext cx="1625600" cy="701675"/>
          </a:xfrm>
          <a:prstGeom prst="rect">
            <a:avLst/>
          </a:prstGeom>
          <a:noFill/>
          <a:ln w="38100">
            <a:noFill/>
            <a:miter lim="800000"/>
            <a:headEnd/>
            <a:tailEnd type="none" w="lg" len="med"/>
          </a:ln>
          <a:effectLst/>
        </p:spPr>
        <p:txBody>
          <a:bodyPr>
            <a:spAutoFit/>
          </a:bodyPr>
          <a:lstStyle/>
          <a:p>
            <a:pPr eaLnBrk="0" hangingPunct="0">
              <a:spcBef>
                <a:spcPct val="50000"/>
              </a:spcBef>
            </a:pPr>
            <a:r>
              <a:rPr lang="en-US" sz="4000" b="1">
                <a:solidFill>
                  <a:srgbClr val="FFFFFF"/>
                </a:solidFill>
                <a:latin typeface="Arial" pitchFamily="34" charset="0"/>
              </a:rPr>
              <a:t>RBC</a:t>
            </a:r>
          </a:p>
        </p:txBody>
      </p:sp>
      <p:sp>
        <p:nvSpPr>
          <p:cNvPr id="406535" name="Text Box 7"/>
          <p:cNvSpPr txBox="1">
            <a:spLocks noChangeArrowheads="1"/>
          </p:cNvSpPr>
          <p:nvPr/>
        </p:nvSpPr>
        <p:spPr bwMode="auto">
          <a:xfrm>
            <a:off x="6637338" y="0"/>
            <a:ext cx="1287462" cy="701675"/>
          </a:xfrm>
          <a:prstGeom prst="rect">
            <a:avLst/>
          </a:prstGeom>
          <a:noFill/>
          <a:ln w="38100">
            <a:noFill/>
            <a:miter lim="800000"/>
            <a:headEnd/>
            <a:tailEnd type="none" w="lg" len="med"/>
          </a:ln>
          <a:effectLst/>
        </p:spPr>
        <p:txBody>
          <a:bodyPr>
            <a:spAutoFit/>
          </a:bodyPr>
          <a:lstStyle/>
          <a:p>
            <a:pPr eaLnBrk="0" hangingPunct="0">
              <a:spcBef>
                <a:spcPct val="50000"/>
              </a:spcBef>
            </a:pPr>
            <a:r>
              <a:rPr lang="en-US" sz="4000" b="1">
                <a:latin typeface="Arial" pitchFamily="34" charset="0"/>
              </a:rPr>
              <a:t>US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b="1" i="1" dirty="0" smtClean="0"/>
              <a:t>Diabetic Ocular Complications:</a:t>
            </a:r>
          </a:p>
          <a:p>
            <a:r>
              <a:rPr lang="en-US" b="1" i="1" dirty="0" smtClean="0"/>
              <a:t>Retinopathy</a:t>
            </a:r>
          </a:p>
          <a:p>
            <a:r>
              <a:rPr lang="en-US" b="1" i="1" dirty="0" smtClean="0"/>
              <a:t>Cataract formation</a:t>
            </a:r>
          </a:p>
          <a:p>
            <a:r>
              <a:rPr lang="en-US" b="1" i="1" dirty="0" smtClean="0"/>
              <a:t>Glaucoma</a:t>
            </a:r>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32770"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447801"/>
            <a:ext cx="9143999" cy="541020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Pituitary Gland</a:t>
            </a:r>
            <a:endParaRPr lang="en-US" dirty="0"/>
          </a:p>
        </p:txBody>
      </p:sp>
      <p:pic>
        <p:nvPicPr>
          <p:cNvPr id="1026"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447800"/>
            <a:ext cx="9144000" cy="54102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pic>
        <p:nvPicPr>
          <p:cNvPr id="33794"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600200"/>
            <a:ext cx="9144000" cy="5562600"/>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lstStyle/>
          <a:p>
            <a:r>
              <a:rPr lang="en-US" dirty="0" smtClean="0"/>
              <a:t>Diabetics are plagued by enhanced susceptibility to infections of the skin </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Mellitus</a:t>
            </a:r>
            <a:endParaRPr lang="en-US" dirty="0"/>
          </a:p>
        </p:txBody>
      </p:sp>
      <p:sp>
        <p:nvSpPr>
          <p:cNvPr id="3" name="Content Placeholder 2"/>
          <p:cNvSpPr>
            <a:spLocks noGrp="1"/>
          </p:cNvSpPr>
          <p:nvPr>
            <p:ph idx="1"/>
          </p:nvPr>
        </p:nvSpPr>
        <p:spPr/>
        <p:txBody>
          <a:bodyPr>
            <a:normAutofit/>
          </a:bodyPr>
          <a:lstStyle/>
          <a:p>
            <a:r>
              <a:rPr lang="en-US" dirty="0" smtClean="0"/>
              <a:t>The eye:Thickening of the basement membrane of the epithelium of the pars </a:t>
            </a:r>
            <a:r>
              <a:rPr lang="en-US" dirty="0" err="1" smtClean="0"/>
              <a:t>plicata</a:t>
            </a:r>
            <a:r>
              <a:rPr lang="en-US" dirty="0" smtClean="0"/>
              <a:t> of the </a:t>
            </a:r>
            <a:r>
              <a:rPr lang="en-US" dirty="0" err="1" smtClean="0"/>
              <a:t>ciliary</a:t>
            </a:r>
            <a:r>
              <a:rPr lang="en-US" dirty="0" smtClean="0"/>
              <a:t> body is a reliable </a:t>
            </a:r>
            <a:r>
              <a:rPr lang="en-US" dirty="0" err="1" smtClean="0"/>
              <a:t>histologic</a:t>
            </a:r>
            <a:r>
              <a:rPr lang="en-US" dirty="0" smtClean="0"/>
              <a:t> marker of diabetes mellitus in the eye</a:t>
            </a:r>
            <a:endParaRPr lang="en-US" u="sng" dirty="0" smtClean="0">
              <a:hlinkClick r:id="rId3"/>
            </a:endParaRPr>
          </a:p>
          <a:p>
            <a:r>
              <a:rPr lang="en-US" dirty="0" smtClean="0"/>
              <a:t>The retinal </a:t>
            </a:r>
            <a:r>
              <a:rPr lang="en-US" dirty="0" err="1" smtClean="0"/>
              <a:t>vasculopathy</a:t>
            </a:r>
            <a:r>
              <a:rPr lang="en-US" dirty="0" smtClean="0"/>
              <a:t> of diabetes mellitus may be classified into </a:t>
            </a:r>
            <a:r>
              <a:rPr lang="en-US" i="1" dirty="0" smtClean="0"/>
              <a:t>background (</a:t>
            </a:r>
            <a:r>
              <a:rPr lang="en-US" i="1" dirty="0" err="1" smtClean="0"/>
              <a:t>preproliferative</a:t>
            </a:r>
            <a:r>
              <a:rPr lang="en-US" i="1" dirty="0" smtClean="0"/>
              <a:t>) diabetic retinopathy and proliferative diabetic retinopathy.</a:t>
            </a:r>
            <a:r>
              <a:rPr lang="en-US" i="1" baseline="30000" dirty="0" smtClean="0">
                <a:hlinkClick r:id="rId4"/>
              </a:rPr>
              <a:t>22	</a:t>
            </a:r>
          </a:p>
          <a:p>
            <a:pPr>
              <a:buNone/>
            </a:pPr>
            <a:endParaRPr lang="en-US" dirty="0" smtClean="0"/>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Diabetic neuropathy</a:t>
            </a:r>
            <a:endParaRPr lang="en-US" dirty="0"/>
          </a:p>
        </p:txBody>
      </p:sp>
      <p:pic>
        <p:nvPicPr>
          <p:cNvPr id="34818" name="Picture 2" descr="C:\Documents and Settings\Dr.Hala\My Documents\My Pictures\untitled.bmp"/>
          <p:cNvPicPr>
            <a:picLocks noGrp="1" noChangeAspect="1" noChangeArrowheads="1"/>
          </p:cNvPicPr>
          <p:nvPr>
            <p:ph idx="1"/>
          </p:nvPr>
        </p:nvPicPr>
        <p:blipFill>
          <a:blip r:embed="rId3"/>
          <a:srcRect/>
          <a:stretch>
            <a:fillRect/>
          </a:stretch>
        </p:blipFill>
        <p:spPr bwMode="auto">
          <a:xfrm>
            <a:off x="0" y="1905000"/>
            <a:ext cx="9143999" cy="4953000"/>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 </a:t>
            </a:r>
            <a:endParaRPr lang="en-US" dirty="0"/>
          </a:p>
        </p:txBody>
      </p:sp>
      <p:sp>
        <p:nvSpPr>
          <p:cNvPr id="3" name="Content Placeholder 2"/>
          <p:cNvSpPr>
            <a:spLocks noGrp="1"/>
          </p:cNvSpPr>
          <p:nvPr>
            <p:ph idx="1"/>
          </p:nvPr>
        </p:nvSpPr>
        <p:spPr/>
        <p:txBody>
          <a:bodyPr/>
          <a:lstStyle/>
          <a:p>
            <a:r>
              <a:rPr lang="en-US" dirty="0" smtClean="0"/>
              <a:t>Diabetes is more than </a:t>
            </a:r>
            <a:r>
              <a:rPr lang="en-US" smtClean="0"/>
              <a:t>one disease.</a:t>
            </a:r>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228600"/>
            <a:ext cx="8763000" cy="6248400"/>
          </a:xfrm>
        </p:spPr>
        <p:txBody>
          <a:bodyPr>
            <a:noAutofit/>
          </a:bodyPr>
          <a:lstStyle/>
          <a:p>
            <a:pPr algn="just">
              <a:buNone/>
            </a:pPr>
            <a:endParaRPr lang="en-US" sz="2000" b="1" dirty="0" smtClean="0"/>
          </a:p>
          <a:p>
            <a:pPr algn="just">
              <a:buNone/>
            </a:pPr>
            <a:endParaRPr lang="en-US" sz="2000" b="1" dirty="0" smtClean="0"/>
          </a:p>
          <a:p>
            <a:pPr algn="just">
              <a:buNone/>
            </a:pPr>
            <a:endParaRPr lang="en-US" sz="2000" b="1" dirty="0" smtClean="0"/>
          </a:p>
          <a:p>
            <a:pPr algn="ctr">
              <a:buNone/>
            </a:pPr>
            <a:r>
              <a:rPr lang="en-US" sz="7200" b="1" dirty="0" smtClean="0"/>
              <a:t>IMAGES </a:t>
            </a:r>
          </a:p>
          <a:p>
            <a:pPr algn="ctr">
              <a:buNone/>
            </a:pPr>
            <a:r>
              <a:rPr lang="en-US" sz="7200" b="1" dirty="0" smtClean="0"/>
              <a:t>OF </a:t>
            </a:r>
          </a:p>
          <a:p>
            <a:pPr algn="ctr">
              <a:buNone/>
            </a:pPr>
            <a:r>
              <a:rPr lang="en-US" sz="7200" b="1" dirty="0" smtClean="0"/>
              <a:t>THYROID </a:t>
            </a:r>
            <a:endParaRPr lang="en-US" sz="7200" b="1"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152400" y="4495800"/>
            <a:ext cx="8763000" cy="1981200"/>
          </a:xfrm>
        </p:spPr>
        <p:txBody>
          <a:bodyPr>
            <a:noAutofit/>
          </a:bodyPr>
          <a:lstStyle/>
          <a:p>
            <a:pPr algn="just">
              <a:buNone/>
            </a:pPr>
            <a:r>
              <a:rPr lang="en-US" sz="2000" b="1" dirty="0" smtClean="0"/>
              <a:t>This is the normal appearance of the thyroid gland on the anterior trachea of the neck. The thyroid gland has a right lobe and a left lobe connected by a narrow isthmus. The normal weight of the thyroid is 10 to 30 grams. It cannot easily be palpated on physical examination.</a:t>
            </a:r>
            <a:endParaRPr lang="en-US" sz="2000" b="1" dirty="0"/>
          </a:p>
        </p:txBody>
      </p:sp>
      <p:pic>
        <p:nvPicPr>
          <p:cNvPr id="1026" name="Picture 2" descr="http://library.med.utah.edu/WebPath/jpeg4/ENDO015.jpg"/>
          <p:cNvPicPr>
            <a:picLocks noChangeAspect="1" noChangeArrowheads="1"/>
          </p:cNvPicPr>
          <p:nvPr/>
        </p:nvPicPr>
        <p:blipFill>
          <a:blip r:embed="rId2"/>
          <a:srcRect/>
          <a:stretch>
            <a:fillRect/>
          </a:stretch>
        </p:blipFill>
        <p:spPr bwMode="auto">
          <a:xfrm>
            <a:off x="2638425" y="190500"/>
            <a:ext cx="3000375" cy="42291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304800" y="4191000"/>
            <a:ext cx="8534400" cy="1981200"/>
          </a:xfrm>
        </p:spPr>
        <p:txBody>
          <a:bodyPr>
            <a:noAutofit/>
          </a:bodyPr>
          <a:lstStyle/>
          <a:p>
            <a:pPr algn="just">
              <a:buNone/>
            </a:pPr>
            <a:r>
              <a:rPr lang="en-US" sz="2400" dirty="0" smtClean="0"/>
              <a:t>Normal thyroid seen microscopically consists of follicles lined by a an epithelium and filled with colloid. The follicles vary somewhat in size. The </a:t>
            </a:r>
            <a:r>
              <a:rPr lang="en-US" sz="2400" dirty="0" err="1" smtClean="0"/>
              <a:t>interstitium</a:t>
            </a:r>
            <a:r>
              <a:rPr lang="en-US" sz="2400" dirty="0" smtClean="0"/>
              <a:t>, which may contain "C" cells, is not prominent.</a:t>
            </a:r>
            <a:endParaRPr lang="en-US" sz="2400" b="1" dirty="0"/>
          </a:p>
        </p:txBody>
      </p:sp>
      <p:pic>
        <p:nvPicPr>
          <p:cNvPr id="184322" name="Picture 2" descr="http://library.med.utah.edu/WebPath/jpeg4/ENDO081.jpg"/>
          <p:cNvPicPr>
            <a:picLocks noChangeAspect="1" noChangeArrowheads="1"/>
          </p:cNvPicPr>
          <p:nvPr/>
        </p:nvPicPr>
        <p:blipFill>
          <a:blip r:embed="rId2"/>
          <a:srcRect/>
          <a:stretch>
            <a:fillRect/>
          </a:stretch>
        </p:blipFill>
        <p:spPr bwMode="auto">
          <a:xfrm>
            <a:off x="2133600" y="371475"/>
            <a:ext cx="4800600" cy="3209925"/>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3810000"/>
            <a:ext cx="8686800" cy="2438400"/>
          </a:xfrm>
        </p:spPr>
        <p:txBody>
          <a:bodyPr>
            <a:noAutofit/>
          </a:bodyPr>
          <a:lstStyle/>
          <a:p>
            <a:pPr algn="just">
              <a:buNone/>
            </a:pPr>
            <a:r>
              <a:rPr lang="en-US" sz="2400" dirty="0" smtClean="0"/>
              <a:t>This normal thyroid follicle is lined by a </a:t>
            </a:r>
            <a:r>
              <a:rPr lang="en-US" sz="2400" dirty="0" err="1" smtClean="0"/>
              <a:t>cuboidal</a:t>
            </a:r>
            <a:r>
              <a:rPr lang="en-US" sz="2400" dirty="0" smtClean="0"/>
              <a:t> follicular epithelium with cells that can add or subtract colloid depending upon the degree of stimulation from TSH (thyroid stimulating hormone) released by the pituitary gland. As in all endocrine glands, the </a:t>
            </a:r>
            <a:r>
              <a:rPr lang="en-US" sz="2400" dirty="0" err="1" smtClean="0"/>
              <a:t>interstitium</a:t>
            </a:r>
            <a:r>
              <a:rPr lang="en-US" sz="2400" dirty="0" smtClean="0"/>
              <a:t> has a rich vascular supply into which hormone is secreted.</a:t>
            </a:r>
            <a:endParaRPr lang="en-US" sz="2400" b="1" dirty="0"/>
          </a:p>
        </p:txBody>
      </p:sp>
      <p:pic>
        <p:nvPicPr>
          <p:cNvPr id="236546" name="Picture 2" descr="http://library.med.utah.edu/WebPath/jpeg4/ENDO082.jpg"/>
          <p:cNvPicPr>
            <a:picLocks noChangeAspect="1" noChangeArrowheads="1"/>
          </p:cNvPicPr>
          <p:nvPr/>
        </p:nvPicPr>
        <p:blipFill>
          <a:blip r:embed="rId2"/>
          <a:srcRect/>
          <a:stretch>
            <a:fillRect/>
          </a:stretch>
        </p:blipFill>
        <p:spPr bwMode="auto">
          <a:xfrm>
            <a:off x="1981200" y="381000"/>
            <a:ext cx="4800600" cy="3152775"/>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449762"/>
          </a:xfrm>
        </p:spPr>
        <p:txBody>
          <a:bodyPr/>
          <a:lstStyle/>
          <a:p>
            <a:r>
              <a:rPr lang="en-US" dirty="0" smtClean="0"/>
              <a:t> </a:t>
            </a:r>
            <a:endParaRPr lang="en-US" dirty="0"/>
          </a:p>
        </p:txBody>
      </p:sp>
      <p:sp>
        <p:nvSpPr>
          <p:cNvPr id="3" name="Content Placeholder 2"/>
          <p:cNvSpPr>
            <a:spLocks noGrp="1"/>
          </p:cNvSpPr>
          <p:nvPr>
            <p:ph sz="quarter" idx="1"/>
          </p:nvPr>
        </p:nvSpPr>
        <p:spPr>
          <a:xfrm>
            <a:off x="228600" y="4114800"/>
            <a:ext cx="8686800" cy="1981200"/>
          </a:xfrm>
        </p:spPr>
        <p:txBody>
          <a:bodyPr>
            <a:noAutofit/>
          </a:bodyPr>
          <a:lstStyle/>
          <a:p>
            <a:pPr algn="just">
              <a:buNone/>
            </a:pPr>
            <a:r>
              <a:rPr lang="en-US" sz="2400" dirty="0" smtClean="0"/>
              <a:t>This </a:t>
            </a:r>
            <a:r>
              <a:rPr lang="en-US" sz="2400" dirty="0" err="1" smtClean="0"/>
              <a:t>immunoperoxidase</a:t>
            </a:r>
            <a:r>
              <a:rPr lang="en-US" sz="2400" dirty="0" smtClean="0"/>
              <a:t> stain with antibody to </a:t>
            </a:r>
            <a:r>
              <a:rPr lang="en-US" sz="2400" dirty="0" err="1" smtClean="0"/>
              <a:t>calcitonin</a:t>
            </a:r>
            <a:r>
              <a:rPr lang="en-US" sz="2400" dirty="0" smtClean="0"/>
              <a:t> identifies the "C" cells (</a:t>
            </a:r>
            <a:r>
              <a:rPr lang="en-US" sz="2400" dirty="0" err="1" smtClean="0"/>
              <a:t>parafollicular</a:t>
            </a:r>
            <a:r>
              <a:rPr lang="en-US" sz="2400" dirty="0" smtClean="0"/>
              <a:t> cells) of the thyroid </a:t>
            </a:r>
            <a:r>
              <a:rPr lang="en-US" sz="2400" dirty="0" err="1" smtClean="0"/>
              <a:t>interstitium</a:t>
            </a:r>
            <a:r>
              <a:rPr lang="en-US" sz="2400" dirty="0" smtClean="0"/>
              <a:t> between the follicles or adjacent to the epithelium of follicles. These cells secrete </a:t>
            </a:r>
            <a:r>
              <a:rPr lang="en-US" sz="2400" dirty="0" err="1" smtClean="0"/>
              <a:t>calcitonin</a:t>
            </a:r>
            <a:r>
              <a:rPr lang="en-US" sz="2400" dirty="0" smtClean="0"/>
              <a:t>.</a:t>
            </a:r>
            <a:endParaRPr lang="en-US" sz="2400" b="1" dirty="0"/>
          </a:p>
        </p:txBody>
      </p:sp>
      <p:pic>
        <p:nvPicPr>
          <p:cNvPr id="235522" name="Picture 2" descr="http://library.med.utah.edu/WebPath/jpeg4/ENDO099.jpg"/>
          <p:cNvPicPr>
            <a:picLocks noChangeAspect="1" noChangeArrowheads="1"/>
          </p:cNvPicPr>
          <p:nvPr/>
        </p:nvPicPr>
        <p:blipFill>
          <a:blip r:embed="rId2"/>
          <a:srcRect/>
          <a:stretch>
            <a:fillRect/>
          </a:stretch>
        </p:blipFill>
        <p:spPr bwMode="auto">
          <a:xfrm>
            <a:off x="2057400" y="381000"/>
            <a:ext cx="4800600" cy="316230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Civic">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1471</TotalTime>
  <Words>13806</Words>
  <Application>Microsoft Office PowerPoint</Application>
  <PresentationFormat>On-screen Show (4:3)</PresentationFormat>
  <Paragraphs>744</Paragraphs>
  <Slides>172</Slides>
  <Notes>71</Notes>
  <HiddenSlides>1</HiddenSlides>
  <MMClips>0</MMClips>
  <ScaleCrop>false</ScaleCrop>
  <HeadingPairs>
    <vt:vector size="4" baseType="variant">
      <vt:variant>
        <vt:lpstr>Theme</vt:lpstr>
      </vt:variant>
      <vt:variant>
        <vt:i4>2</vt:i4>
      </vt:variant>
      <vt:variant>
        <vt:lpstr>Slide Titles</vt:lpstr>
      </vt:variant>
      <vt:variant>
        <vt:i4>172</vt:i4>
      </vt:variant>
    </vt:vector>
  </HeadingPairs>
  <TitlesOfParts>
    <vt:vector size="174" baseType="lpstr">
      <vt:lpstr>Apex</vt:lpstr>
      <vt:lpstr>Civic</vt:lpstr>
      <vt:lpstr>Endocrine System</vt:lpstr>
      <vt:lpstr>Endocrine System</vt:lpstr>
      <vt:lpstr>Endocrine System</vt:lpstr>
      <vt:lpstr>Endocrine System</vt:lpstr>
      <vt:lpstr>Pituitary Gland</vt:lpstr>
      <vt:lpstr>Pituitary Gland</vt:lpstr>
      <vt:lpstr>Pituitary Gland</vt:lpstr>
      <vt:lpstr>Pituitary Gland</vt:lpstr>
      <vt:lpstr>Pituitary Gland</vt:lpstr>
      <vt:lpstr>Pituitary Gland</vt:lpstr>
      <vt:lpstr>Pituitary Gland</vt:lpstr>
      <vt:lpstr>Thyroid Gland</vt:lpstr>
      <vt:lpstr>Thyroid Gland</vt:lpstr>
      <vt:lpstr>Thyrotoxicosis</vt:lpstr>
      <vt:lpstr>Thyrotoxicosis</vt:lpstr>
      <vt:lpstr>Thyrotoxicosis</vt:lpstr>
      <vt:lpstr>Thyrotoxicosis</vt:lpstr>
      <vt:lpstr>Thyroiditis</vt:lpstr>
      <vt:lpstr>Hashimoto’s Thyroiditis</vt:lpstr>
      <vt:lpstr>Hashimoto Thyroiditis</vt:lpstr>
      <vt:lpstr>Hashimoto Thyroiditis</vt:lpstr>
      <vt:lpstr>Hashimoto Thyroiditis</vt:lpstr>
      <vt:lpstr>Thyroid Neoplsms</vt:lpstr>
      <vt:lpstr>Adenomas </vt:lpstr>
      <vt:lpstr>Adenoma</vt:lpstr>
      <vt:lpstr>Thyroid Adenoma </vt:lpstr>
      <vt:lpstr>Carcinomas</vt:lpstr>
      <vt:lpstr>Carcinomas </vt:lpstr>
      <vt:lpstr>Papillary Carcinomas</vt:lpstr>
      <vt:lpstr>Papillary Carcinomas</vt:lpstr>
      <vt:lpstr>Papillary Carcinomas</vt:lpstr>
      <vt:lpstr>Follicular Carcinomas</vt:lpstr>
      <vt:lpstr>Follicular Carcinomas</vt:lpstr>
      <vt:lpstr>Follicular Carcinomas</vt:lpstr>
      <vt:lpstr>Medullary Carcinomas</vt:lpstr>
      <vt:lpstr>Medullary  Carcinomas</vt:lpstr>
      <vt:lpstr>Medullary Carcinomas</vt:lpstr>
      <vt:lpstr>Anaplastic Carcinomas</vt:lpstr>
      <vt:lpstr>Anaplastic Carcinomas</vt:lpstr>
      <vt:lpstr>Anaplastic Carcinomas</vt:lpstr>
      <vt:lpstr>Anaplastic Carcinomas</vt:lpstr>
      <vt:lpstr>Parahyroid glands</vt:lpstr>
      <vt:lpstr>Parathyroid Glands</vt:lpstr>
      <vt:lpstr>Slide 44</vt:lpstr>
      <vt:lpstr>Adrenal Glands</vt:lpstr>
      <vt:lpstr>Adrenal Glands</vt:lpstr>
      <vt:lpstr>Adrenal Gland</vt:lpstr>
      <vt:lpstr>Adrenal Gland</vt:lpstr>
      <vt:lpstr>Conn Syndrome</vt:lpstr>
      <vt:lpstr>Conn Syndrome</vt:lpstr>
      <vt:lpstr>Conn Syndrome</vt:lpstr>
      <vt:lpstr>Conn Syndrome</vt:lpstr>
      <vt:lpstr>Adrenocortical Insufficiency</vt:lpstr>
      <vt:lpstr>Addison’s Disease</vt:lpstr>
      <vt:lpstr>Addison Disease</vt:lpstr>
      <vt:lpstr>Pheochromocytoma</vt:lpstr>
      <vt:lpstr>Pheochromocytomas</vt:lpstr>
      <vt:lpstr>Pheochromocytomas</vt:lpstr>
      <vt:lpstr>Pheochromocytoma</vt:lpstr>
      <vt:lpstr>Pheochromocytoma</vt:lpstr>
      <vt:lpstr>Pheochromocytoma</vt:lpstr>
      <vt:lpstr>Pathology of diabetes mellitus</vt:lpstr>
      <vt:lpstr>Diabetes Mellitus</vt:lpstr>
      <vt:lpstr>Diabetes Mellitus</vt:lpstr>
      <vt:lpstr>Pancreas </vt:lpstr>
      <vt:lpstr>Classification</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Diabetes Mellitus</vt:lpstr>
      <vt:lpstr>Slide 85</vt:lpstr>
      <vt:lpstr>Slide 86</vt:lpstr>
      <vt:lpstr>Slide 87</vt:lpstr>
      <vt:lpstr>Diabetes Mellitus</vt:lpstr>
      <vt:lpstr>Diabetes Mellitus</vt:lpstr>
      <vt:lpstr>Diabetes Mellitus</vt:lpstr>
      <vt:lpstr>Diabetes Mellitus</vt:lpstr>
      <vt:lpstr>Diabetes Mellitus</vt:lpstr>
      <vt:lpstr>Diabetic neuropathy</vt:lpstr>
      <vt:lpstr>Conclusion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Amyloidosis </dc:title>
  <dc:creator>Dr.Hala</dc:creator>
  <cp:lastModifiedBy>KSU</cp:lastModifiedBy>
  <cp:revision>221</cp:revision>
  <dcterms:created xsi:type="dcterms:W3CDTF">2009-04-03T15:43:56Z</dcterms:created>
  <dcterms:modified xsi:type="dcterms:W3CDTF">2058-04-12T05:28:00Z</dcterms:modified>
</cp:coreProperties>
</file>