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8"/>
  </p:notesMasterIdLst>
  <p:sldIdLst>
    <p:sldId id="259" r:id="rId2"/>
    <p:sldId id="262" r:id="rId3"/>
    <p:sldId id="263" r:id="rId4"/>
    <p:sldId id="264" r:id="rId5"/>
    <p:sldId id="266" r:id="rId6"/>
    <p:sldId id="268" r:id="rId7"/>
    <p:sldId id="269" r:id="rId8"/>
    <p:sldId id="271" r:id="rId9"/>
    <p:sldId id="270" r:id="rId10"/>
    <p:sldId id="336" r:id="rId11"/>
    <p:sldId id="335" r:id="rId12"/>
    <p:sldId id="272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2" r:id="rId21"/>
    <p:sldId id="286" r:id="rId22"/>
    <p:sldId id="281" r:id="rId23"/>
    <p:sldId id="283" r:id="rId24"/>
    <p:sldId id="284" r:id="rId25"/>
    <p:sldId id="285" r:id="rId26"/>
    <p:sldId id="287" r:id="rId27"/>
    <p:sldId id="289" r:id="rId28"/>
    <p:sldId id="290" r:id="rId29"/>
    <p:sldId id="291" r:id="rId30"/>
    <p:sldId id="293" r:id="rId31"/>
    <p:sldId id="294" r:id="rId32"/>
    <p:sldId id="292" r:id="rId33"/>
    <p:sldId id="297" r:id="rId34"/>
    <p:sldId id="298" r:id="rId35"/>
    <p:sldId id="300" r:id="rId36"/>
    <p:sldId id="301" r:id="rId37"/>
    <p:sldId id="302" r:id="rId38"/>
    <p:sldId id="304" r:id="rId39"/>
    <p:sldId id="305" r:id="rId40"/>
    <p:sldId id="306" r:id="rId41"/>
    <p:sldId id="307" r:id="rId42"/>
    <p:sldId id="308" r:id="rId43"/>
    <p:sldId id="309" r:id="rId44"/>
    <p:sldId id="310" r:id="rId45"/>
    <p:sldId id="311" r:id="rId46"/>
    <p:sldId id="312" r:id="rId47"/>
    <p:sldId id="313" r:id="rId48"/>
    <p:sldId id="314" r:id="rId49"/>
    <p:sldId id="315" r:id="rId50"/>
    <p:sldId id="316" r:id="rId51"/>
    <p:sldId id="317" r:id="rId52"/>
    <p:sldId id="318" r:id="rId53"/>
    <p:sldId id="319" r:id="rId54"/>
    <p:sldId id="320" r:id="rId55"/>
    <p:sldId id="321" r:id="rId56"/>
    <p:sldId id="322" r:id="rId57"/>
    <p:sldId id="323" r:id="rId58"/>
    <p:sldId id="327" r:id="rId59"/>
    <p:sldId id="328" r:id="rId60"/>
    <p:sldId id="324" r:id="rId61"/>
    <p:sldId id="325" r:id="rId62"/>
    <p:sldId id="326" r:id="rId63"/>
    <p:sldId id="329" r:id="rId64"/>
    <p:sldId id="330" r:id="rId65"/>
    <p:sldId id="331" r:id="rId66"/>
    <p:sldId id="344" r:id="rId67"/>
    <p:sldId id="333" r:id="rId68"/>
    <p:sldId id="334" r:id="rId69"/>
    <p:sldId id="337" r:id="rId70"/>
    <p:sldId id="345" r:id="rId71"/>
    <p:sldId id="340" r:id="rId72"/>
    <p:sldId id="338" r:id="rId73"/>
    <p:sldId id="339" r:id="rId74"/>
    <p:sldId id="341" r:id="rId75"/>
    <p:sldId id="342" r:id="rId76"/>
    <p:sldId id="343" r:id="rId7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226" autoAdjust="0"/>
    <p:restoredTop sz="94660"/>
  </p:normalViewPr>
  <p:slideViewPr>
    <p:cSldViewPr>
      <p:cViewPr varScale="1">
        <p:scale>
          <a:sx n="104" d="100"/>
          <a:sy n="104" d="100"/>
        </p:scale>
        <p:origin x="-19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70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E594DE-9097-40FE-B23D-742B735CC785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9F1309C-CA1A-44EC-AC21-37A8E17AC6CD}">
      <dgm:prSet phldrT="[نص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Elevated solid area </a:t>
          </a:r>
          <a:endParaRPr lang="en-US" dirty="0">
            <a:solidFill>
              <a:schemeClr val="tx1"/>
            </a:solidFill>
          </a:endParaRPr>
        </a:p>
      </dgm:t>
    </dgm:pt>
    <dgm:pt modelId="{68587519-3D46-46DE-986E-AF92AB9C6346}" type="parTrans" cxnId="{7591D7A0-41A0-4C70-8267-B893D7D3CFF9}">
      <dgm:prSet/>
      <dgm:spPr/>
      <dgm:t>
        <a:bodyPr/>
        <a:lstStyle/>
        <a:p>
          <a:endParaRPr lang="en-US"/>
        </a:p>
      </dgm:t>
    </dgm:pt>
    <dgm:pt modelId="{3AC777F4-DEC2-4356-9DE7-A416969DFE99}" type="sibTrans" cxnId="{7591D7A0-41A0-4C70-8267-B893D7D3CFF9}">
      <dgm:prSet/>
      <dgm:spPr/>
      <dgm:t>
        <a:bodyPr/>
        <a:lstStyle/>
        <a:p>
          <a:endParaRPr lang="en-US"/>
        </a:p>
      </dgm:t>
    </dgm:pt>
    <dgm:pt modelId="{0C9ED5B4-DC30-4873-8774-1CB6FF140119}">
      <dgm:prSet phldrT="[نص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45FDF07B-E29F-46F4-BDE6-C64D89ADF950}" type="parTrans" cxnId="{C845EF93-4B6B-495C-8965-579BA54F5854}">
      <dgm:prSet/>
      <dgm:spPr/>
      <dgm:t>
        <a:bodyPr/>
        <a:lstStyle/>
        <a:p>
          <a:endParaRPr lang="en-US"/>
        </a:p>
      </dgm:t>
    </dgm:pt>
    <dgm:pt modelId="{9E0C0829-F866-4E9E-B9E8-9875080934FA}" type="sibTrans" cxnId="{C845EF93-4B6B-495C-8965-579BA54F5854}">
      <dgm:prSet/>
      <dgm:spPr/>
      <dgm:t>
        <a:bodyPr/>
        <a:lstStyle/>
        <a:p>
          <a:endParaRPr lang="en-US"/>
        </a:p>
      </dgm:t>
    </dgm:pt>
    <dgm:pt modelId="{49BCE14A-0DCF-48D9-B86B-098767D53BE6}">
      <dgm:prSet phldrT="[نص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AA9E992F-CEC4-489C-AEB0-9FA496005B24}" type="parTrans" cxnId="{6C84BBCC-0CFC-4E27-BDF7-8CA052285158}">
      <dgm:prSet/>
      <dgm:spPr/>
      <dgm:t>
        <a:bodyPr/>
        <a:lstStyle/>
        <a:p>
          <a:endParaRPr lang="en-US"/>
        </a:p>
      </dgm:t>
    </dgm:pt>
    <dgm:pt modelId="{401D5B2E-A69E-48AB-9F7D-3731243B11BB}" type="sibTrans" cxnId="{6C84BBCC-0CFC-4E27-BDF7-8CA052285158}">
      <dgm:prSet/>
      <dgm:spPr/>
      <dgm:t>
        <a:bodyPr/>
        <a:lstStyle/>
        <a:p>
          <a:endParaRPr lang="en-US"/>
        </a:p>
      </dgm:t>
    </dgm:pt>
    <dgm:pt modelId="{CED38E07-E578-464F-9F7C-E0634F7EBB0B}">
      <dgm:prSet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papule</a:t>
          </a:r>
          <a:endParaRPr lang="en-US" dirty="0">
            <a:solidFill>
              <a:schemeClr val="tx1"/>
            </a:solidFill>
          </a:endParaRPr>
        </a:p>
      </dgm:t>
    </dgm:pt>
    <dgm:pt modelId="{4A011727-EF62-4391-A879-B24B5A428C02}" type="parTrans" cxnId="{CAB66D6E-1456-402D-94B5-42B3D694AC8B}">
      <dgm:prSet/>
      <dgm:spPr/>
      <dgm:t>
        <a:bodyPr/>
        <a:lstStyle/>
        <a:p>
          <a:endParaRPr lang="en-US"/>
        </a:p>
      </dgm:t>
    </dgm:pt>
    <dgm:pt modelId="{841FA7C4-3AEF-41AE-AAB0-AF0159E5A314}" type="sibTrans" cxnId="{CAB66D6E-1456-402D-94B5-42B3D694AC8B}">
      <dgm:prSet/>
      <dgm:spPr/>
      <dgm:t>
        <a:bodyPr/>
        <a:lstStyle/>
        <a:p>
          <a:endParaRPr lang="en-US"/>
        </a:p>
      </dgm:t>
    </dgm:pt>
    <dgm:pt modelId="{DB70E737-FBF7-4544-A862-91D0D59B4235}">
      <dgm:prSet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nodule</a:t>
          </a:r>
          <a:endParaRPr lang="en-US" dirty="0">
            <a:solidFill>
              <a:schemeClr val="tx1"/>
            </a:solidFill>
          </a:endParaRPr>
        </a:p>
      </dgm:t>
    </dgm:pt>
    <dgm:pt modelId="{500CFFA0-7496-4A86-8787-4B5B13C60F25}" type="parTrans" cxnId="{F2256D98-F0D9-4F22-84F1-F8C8F245A9AC}">
      <dgm:prSet/>
      <dgm:spPr/>
      <dgm:t>
        <a:bodyPr/>
        <a:lstStyle/>
        <a:p>
          <a:endParaRPr lang="en-US"/>
        </a:p>
      </dgm:t>
    </dgm:pt>
    <dgm:pt modelId="{380B0D99-3E00-47D6-9022-3DB8DB7278D8}" type="sibTrans" cxnId="{F2256D98-F0D9-4F22-84F1-F8C8F245A9AC}">
      <dgm:prSet/>
      <dgm:spPr/>
      <dgm:t>
        <a:bodyPr/>
        <a:lstStyle/>
        <a:p>
          <a:endParaRPr lang="en-US"/>
        </a:p>
      </dgm:t>
    </dgm:pt>
    <dgm:pt modelId="{2CA86648-CAC3-4DC4-9FB2-137450F1572F}" type="pres">
      <dgm:prSet presAssocID="{9AE594DE-9097-40FE-B23D-742B735CC78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B4F0F33-B049-44FE-843C-8DF47FCCD153}" type="pres">
      <dgm:prSet presAssocID="{59F1309C-CA1A-44EC-AC21-37A8E17AC6CD}" presName="node" presStyleLbl="node1" presStyleIdx="0" presStyleCnt="5" custScaleX="156256" custRadScaleRad="128454" custRadScaleInc="172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311FC9-0DCA-449B-BC8E-287AAE9497F0}" type="pres">
      <dgm:prSet presAssocID="{3AC777F4-DEC2-4356-9DE7-A416969DFE99}" presName="sibTrans" presStyleLbl="sibTrans2D1" presStyleIdx="0" presStyleCnt="5" custFlipHor="1" custScaleX="97672" custScaleY="47717"/>
      <dgm:spPr/>
      <dgm:t>
        <a:bodyPr/>
        <a:lstStyle/>
        <a:p>
          <a:endParaRPr lang="en-US"/>
        </a:p>
      </dgm:t>
    </dgm:pt>
    <dgm:pt modelId="{63F9640E-1BED-4098-93E6-4D9530041117}" type="pres">
      <dgm:prSet presAssocID="{3AC777F4-DEC2-4356-9DE7-A416969DFE99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DEDC8EB6-C379-46E0-82D2-A11A8368C8BD}" type="pres">
      <dgm:prSet presAssocID="{0C9ED5B4-DC30-4873-8774-1CB6FF140119}" presName="node" presStyleLbl="node1" presStyleIdx="1" presStyleCnt="5" custScaleX="183199" custScaleY="373975" custRadScaleRad="146307" custRadScaleInc="1147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9A54BB-778E-4B4D-80CD-A17624C51097}" type="pres">
      <dgm:prSet presAssocID="{9E0C0829-F866-4E9E-B9E8-9875080934FA}" presName="sibTrans" presStyleLbl="sibTrans2D1" presStyleIdx="1" presStyleCnt="5" custFlipHor="1" custScaleX="277722" custScaleY="36081" custLinFactNeighborX="-35636" custLinFactNeighborY="39976"/>
      <dgm:spPr/>
      <dgm:t>
        <a:bodyPr/>
        <a:lstStyle/>
        <a:p>
          <a:endParaRPr lang="en-US"/>
        </a:p>
      </dgm:t>
    </dgm:pt>
    <dgm:pt modelId="{4F1989F0-4CB3-4991-9669-83DA09D6B07A}" type="pres">
      <dgm:prSet presAssocID="{9E0C0829-F866-4E9E-B9E8-9875080934FA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CC43FD03-29FB-49DB-B919-5E7E232E1008}" type="pres">
      <dgm:prSet presAssocID="{49BCE14A-0DCF-48D9-B86B-098767D53BE6}" presName="node" presStyleLbl="node1" presStyleIdx="2" presStyleCnt="5" custScaleX="187274" custScaleY="363650" custRadScaleRad="105286" custRadScaleInc="2539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E3ACE7-8DB6-430F-B192-17820C0E3BB3}" type="pres">
      <dgm:prSet presAssocID="{401D5B2E-A69E-48AB-9F7D-3731243B11BB}" presName="sibTrans" presStyleLbl="sibTrans2D1" presStyleIdx="2" presStyleCnt="5"/>
      <dgm:spPr/>
      <dgm:t>
        <a:bodyPr/>
        <a:lstStyle/>
        <a:p>
          <a:endParaRPr lang="en-US"/>
        </a:p>
      </dgm:t>
    </dgm:pt>
    <dgm:pt modelId="{3B203829-EC3B-439A-9976-3BD4A53D2BC5}" type="pres">
      <dgm:prSet presAssocID="{401D5B2E-A69E-48AB-9F7D-3731243B11BB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87D2718A-D2B5-4AC9-A97F-B4A20398E86B}" type="pres">
      <dgm:prSet presAssocID="{CED38E07-E578-464F-9F7C-E0634F7EBB0B}" presName="node" presStyleLbl="node1" presStyleIdx="3" presStyleCnt="5" custRadScaleRad="93747" custRadScaleInc="1923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AD597D-EEE9-4B90-93A5-83A1FCE5F462}" type="pres">
      <dgm:prSet presAssocID="{841FA7C4-3AEF-41AE-AAB0-AF0159E5A314}" presName="sibTrans" presStyleLbl="sibTrans2D1" presStyleIdx="3" presStyleCnt="5" custLinFactX="-100000" custLinFactY="-238769" custLinFactNeighborX="-173629" custLinFactNeighborY="-300000"/>
      <dgm:spPr/>
      <dgm:t>
        <a:bodyPr/>
        <a:lstStyle/>
        <a:p>
          <a:endParaRPr lang="en-US"/>
        </a:p>
      </dgm:t>
    </dgm:pt>
    <dgm:pt modelId="{7E1937FE-0EC7-453A-AA85-5FB53DCA230B}" type="pres">
      <dgm:prSet presAssocID="{841FA7C4-3AEF-41AE-AAB0-AF0159E5A314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91FC62FD-2AAA-4472-9351-F0C0792992D2}" type="pres">
      <dgm:prSet presAssocID="{DB70E737-FBF7-4544-A862-91D0D59B4235}" presName="node" presStyleLbl="node1" presStyleIdx="4" presStyleCnt="5" custRadScaleRad="141573" custRadScaleInc="4156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BC41D5-1A83-45BC-B1D7-3CD6D5761AD1}" type="pres">
      <dgm:prSet presAssocID="{380B0D99-3E00-47D6-9022-3DB8DB7278D8}" presName="sibTrans" presStyleLbl="sibTrans2D1" presStyleIdx="4" presStyleCnt="5" custFlipVert="1" custFlipHor="1" custScaleX="62363" custScaleY="17572"/>
      <dgm:spPr/>
      <dgm:t>
        <a:bodyPr/>
        <a:lstStyle/>
        <a:p>
          <a:endParaRPr lang="en-US"/>
        </a:p>
      </dgm:t>
    </dgm:pt>
    <dgm:pt modelId="{0D381B2C-2082-44E8-A518-1C4B6F1CE73B}" type="pres">
      <dgm:prSet presAssocID="{380B0D99-3E00-47D6-9022-3DB8DB7278D8}" presName="connectorText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6235BAD2-0D66-4DC4-A711-0C64B9EBD63D}" type="presOf" srcId="{9AE594DE-9097-40FE-B23D-742B735CC785}" destId="{2CA86648-CAC3-4DC4-9FB2-137450F1572F}" srcOrd="0" destOrd="0" presId="urn:microsoft.com/office/officeart/2005/8/layout/cycle7"/>
    <dgm:cxn modelId="{5A2B5772-8DAA-4763-A62D-4CB3468DA816}" type="presOf" srcId="{49BCE14A-0DCF-48D9-B86B-098767D53BE6}" destId="{CC43FD03-29FB-49DB-B919-5E7E232E1008}" srcOrd="0" destOrd="0" presId="urn:microsoft.com/office/officeart/2005/8/layout/cycle7"/>
    <dgm:cxn modelId="{CAB66D6E-1456-402D-94B5-42B3D694AC8B}" srcId="{9AE594DE-9097-40FE-B23D-742B735CC785}" destId="{CED38E07-E578-464F-9F7C-E0634F7EBB0B}" srcOrd="3" destOrd="0" parTransId="{4A011727-EF62-4391-A879-B24B5A428C02}" sibTransId="{841FA7C4-3AEF-41AE-AAB0-AF0159E5A314}"/>
    <dgm:cxn modelId="{C845EF93-4B6B-495C-8965-579BA54F5854}" srcId="{9AE594DE-9097-40FE-B23D-742B735CC785}" destId="{0C9ED5B4-DC30-4873-8774-1CB6FF140119}" srcOrd="1" destOrd="0" parTransId="{45FDF07B-E29F-46F4-BDE6-C64D89ADF950}" sibTransId="{9E0C0829-F866-4E9E-B9E8-9875080934FA}"/>
    <dgm:cxn modelId="{E4AF8C60-9ACA-47F3-8464-F78A5F6AF2E0}" type="presOf" srcId="{841FA7C4-3AEF-41AE-AAB0-AF0159E5A314}" destId="{DDAD597D-EEE9-4B90-93A5-83A1FCE5F462}" srcOrd="0" destOrd="0" presId="urn:microsoft.com/office/officeart/2005/8/layout/cycle7"/>
    <dgm:cxn modelId="{461CCA12-599B-4C4B-8EBF-E1DD54D35A32}" type="presOf" srcId="{401D5B2E-A69E-48AB-9F7D-3731243B11BB}" destId="{3B203829-EC3B-439A-9976-3BD4A53D2BC5}" srcOrd="1" destOrd="0" presId="urn:microsoft.com/office/officeart/2005/8/layout/cycle7"/>
    <dgm:cxn modelId="{4CD0D630-CA39-419B-BD89-90B4030BBFA5}" type="presOf" srcId="{3AC777F4-DEC2-4356-9DE7-A416969DFE99}" destId="{63F9640E-1BED-4098-93E6-4D9530041117}" srcOrd="1" destOrd="0" presId="urn:microsoft.com/office/officeart/2005/8/layout/cycle7"/>
    <dgm:cxn modelId="{E73956D8-909F-4BE4-A037-42B94AE21EB7}" type="presOf" srcId="{DB70E737-FBF7-4544-A862-91D0D59B4235}" destId="{91FC62FD-2AAA-4472-9351-F0C0792992D2}" srcOrd="0" destOrd="0" presId="urn:microsoft.com/office/officeart/2005/8/layout/cycle7"/>
    <dgm:cxn modelId="{E7421508-CBCF-4BA9-984F-711FB74862C1}" type="presOf" srcId="{CED38E07-E578-464F-9F7C-E0634F7EBB0B}" destId="{87D2718A-D2B5-4AC9-A97F-B4A20398E86B}" srcOrd="0" destOrd="0" presId="urn:microsoft.com/office/officeart/2005/8/layout/cycle7"/>
    <dgm:cxn modelId="{DD3B985B-E1A0-41A4-87F8-4FA31356A89D}" type="presOf" srcId="{9E0C0829-F866-4E9E-B9E8-9875080934FA}" destId="{4F1989F0-4CB3-4991-9669-83DA09D6B07A}" srcOrd="1" destOrd="0" presId="urn:microsoft.com/office/officeart/2005/8/layout/cycle7"/>
    <dgm:cxn modelId="{9BC7034F-33A3-43FE-A59C-F4C212922F91}" type="presOf" srcId="{401D5B2E-A69E-48AB-9F7D-3731243B11BB}" destId="{2FE3ACE7-8DB6-430F-B192-17820C0E3BB3}" srcOrd="0" destOrd="0" presId="urn:microsoft.com/office/officeart/2005/8/layout/cycle7"/>
    <dgm:cxn modelId="{7591D7A0-41A0-4C70-8267-B893D7D3CFF9}" srcId="{9AE594DE-9097-40FE-B23D-742B735CC785}" destId="{59F1309C-CA1A-44EC-AC21-37A8E17AC6CD}" srcOrd="0" destOrd="0" parTransId="{68587519-3D46-46DE-986E-AF92AB9C6346}" sibTransId="{3AC777F4-DEC2-4356-9DE7-A416969DFE99}"/>
    <dgm:cxn modelId="{6C84BBCC-0CFC-4E27-BDF7-8CA052285158}" srcId="{9AE594DE-9097-40FE-B23D-742B735CC785}" destId="{49BCE14A-0DCF-48D9-B86B-098767D53BE6}" srcOrd="2" destOrd="0" parTransId="{AA9E992F-CEC4-489C-AEB0-9FA496005B24}" sibTransId="{401D5B2E-A69E-48AB-9F7D-3731243B11BB}"/>
    <dgm:cxn modelId="{A3C284C4-9009-41AA-861D-615B8FD70437}" type="presOf" srcId="{3AC777F4-DEC2-4356-9DE7-A416969DFE99}" destId="{8D311FC9-0DCA-449B-BC8E-287AAE9497F0}" srcOrd="0" destOrd="0" presId="urn:microsoft.com/office/officeart/2005/8/layout/cycle7"/>
    <dgm:cxn modelId="{48ACCCDD-2EAB-46CC-9959-06FC6EA9CBEC}" type="presOf" srcId="{841FA7C4-3AEF-41AE-AAB0-AF0159E5A314}" destId="{7E1937FE-0EC7-453A-AA85-5FB53DCA230B}" srcOrd="1" destOrd="0" presId="urn:microsoft.com/office/officeart/2005/8/layout/cycle7"/>
    <dgm:cxn modelId="{F80144F5-4072-48A1-B278-9503D124FD81}" type="presOf" srcId="{0C9ED5B4-DC30-4873-8774-1CB6FF140119}" destId="{DEDC8EB6-C379-46E0-82D2-A11A8368C8BD}" srcOrd="0" destOrd="0" presId="urn:microsoft.com/office/officeart/2005/8/layout/cycle7"/>
    <dgm:cxn modelId="{5AA8F398-1F84-4D8D-9495-B438C9D7A559}" type="presOf" srcId="{59F1309C-CA1A-44EC-AC21-37A8E17AC6CD}" destId="{DB4F0F33-B049-44FE-843C-8DF47FCCD153}" srcOrd="0" destOrd="0" presId="urn:microsoft.com/office/officeart/2005/8/layout/cycle7"/>
    <dgm:cxn modelId="{669B0292-8001-472C-A1CA-103B62302BF6}" type="presOf" srcId="{380B0D99-3E00-47D6-9022-3DB8DB7278D8}" destId="{0D381B2C-2082-44E8-A518-1C4B6F1CE73B}" srcOrd="1" destOrd="0" presId="urn:microsoft.com/office/officeart/2005/8/layout/cycle7"/>
    <dgm:cxn modelId="{F2256D98-F0D9-4F22-84F1-F8C8F245A9AC}" srcId="{9AE594DE-9097-40FE-B23D-742B735CC785}" destId="{DB70E737-FBF7-4544-A862-91D0D59B4235}" srcOrd="4" destOrd="0" parTransId="{500CFFA0-7496-4A86-8787-4B5B13C60F25}" sibTransId="{380B0D99-3E00-47D6-9022-3DB8DB7278D8}"/>
    <dgm:cxn modelId="{9347F4CA-609A-46C1-9489-51A329D73C24}" type="presOf" srcId="{9E0C0829-F866-4E9E-B9E8-9875080934FA}" destId="{5F9A54BB-778E-4B4D-80CD-A17624C51097}" srcOrd="0" destOrd="0" presId="urn:microsoft.com/office/officeart/2005/8/layout/cycle7"/>
    <dgm:cxn modelId="{CA7C939E-3760-44B8-AC4C-23F30A943129}" type="presOf" srcId="{380B0D99-3E00-47D6-9022-3DB8DB7278D8}" destId="{51BC41D5-1A83-45BC-B1D7-3CD6D5761AD1}" srcOrd="0" destOrd="0" presId="urn:microsoft.com/office/officeart/2005/8/layout/cycle7"/>
    <dgm:cxn modelId="{8D3DCEB5-236C-47BF-80A7-E79399C3FC63}" type="presParOf" srcId="{2CA86648-CAC3-4DC4-9FB2-137450F1572F}" destId="{DB4F0F33-B049-44FE-843C-8DF47FCCD153}" srcOrd="0" destOrd="0" presId="urn:microsoft.com/office/officeart/2005/8/layout/cycle7"/>
    <dgm:cxn modelId="{A8AABC63-D9C0-4C73-B0B9-B5D5995144A0}" type="presParOf" srcId="{2CA86648-CAC3-4DC4-9FB2-137450F1572F}" destId="{8D311FC9-0DCA-449B-BC8E-287AAE9497F0}" srcOrd="1" destOrd="0" presId="urn:microsoft.com/office/officeart/2005/8/layout/cycle7"/>
    <dgm:cxn modelId="{D6113F85-E7D9-4083-A5C8-4BE34969B5C6}" type="presParOf" srcId="{8D311FC9-0DCA-449B-BC8E-287AAE9497F0}" destId="{63F9640E-1BED-4098-93E6-4D9530041117}" srcOrd="0" destOrd="0" presId="urn:microsoft.com/office/officeart/2005/8/layout/cycle7"/>
    <dgm:cxn modelId="{B8579A4B-BDF1-4189-8473-1D1E46ED575A}" type="presParOf" srcId="{2CA86648-CAC3-4DC4-9FB2-137450F1572F}" destId="{DEDC8EB6-C379-46E0-82D2-A11A8368C8BD}" srcOrd="2" destOrd="0" presId="urn:microsoft.com/office/officeart/2005/8/layout/cycle7"/>
    <dgm:cxn modelId="{3E93C737-5814-4B3F-AF94-5429CC6C6991}" type="presParOf" srcId="{2CA86648-CAC3-4DC4-9FB2-137450F1572F}" destId="{5F9A54BB-778E-4B4D-80CD-A17624C51097}" srcOrd="3" destOrd="0" presId="urn:microsoft.com/office/officeart/2005/8/layout/cycle7"/>
    <dgm:cxn modelId="{9D188322-F7EC-40E8-B621-1C532D519214}" type="presParOf" srcId="{5F9A54BB-778E-4B4D-80CD-A17624C51097}" destId="{4F1989F0-4CB3-4991-9669-83DA09D6B07A}" srcOrd="0" destOrd="0" presId="urn:microsoft.com/office/officeart/2005/8/layout/cycle7"/>
    <dgm:cxn modelId="{77815DBB-FD09-4733-BEBB-958B49396A66}" type="presParOf" srcId="{2CA86648-CAC3-4DC4-9FB2-137450F1572F}" destId="{CC43FD03-29FB-49DB-B919-5E7E232E1008}" srcOrd="4" destOrd="0" presId="urn:microsoft.com/office/officeart/2005/8/layout/cycle7"/>
    <dgm:cxn modelId="{761AB2BC-298A-4276-A24E-46EE90120FA9}" type="presParOf" srcId="{2CA86648-CAC3-4DC4-9FB2-137450F1572F}" destId="{2FE3ACE7-8DB6-430F-B192-17820C0E3BB3}" srcOrd="5" destOrd="0" presId="urn:microsoft.com/office/officeart/2005/8/layout/cycle7"/>
    <dgm:cxn modelId="{163B196A-CBA3-49DD-92C9-8D2D234BA694}" type="presParOf" srcId="{2FE3ACE7-8DB6-430F-B192-17820C0E3BB3}" destId="{3B203829-EC3B-439A-9976-3BD4A53D2BC5}" srcOrd="0" destOrd="0" presId="urn:microsoft.com/office/officeart/2005/8/layout/cycle7"/>
    <dgm:cxn modelId="{2DA90FED-F4FF-47FB-BCC2-E99E3274BF70}" type="presParOf" srcId="{2CA86648-CAC3-4DC4-9FB2-137450F1572F}" destId="{87D2718A-D2B5-4AC9-A97F-B4A20398E86B}" srcOrd="6" destOrd="0" presId="urn:microsoft.com/office/officeart/2005/8/layout/cycle7"/>
    <dgm:cxn modelId="{3444E90E-7770-4799-9A4B-68A1201C4C15}" type="presParOf" srcId="{2CA86648-CAC3-4DC4-9FB2-137450F1572F}" destId="{DDAD597D-EEE9-4B90-93A5-83A1FCE5F462}" srcOrd="7" destOrd="0" presId="urn:microsoft.com/office/officeart/2005/8/layout/cycle7"/>
    <dgm:cxn modelId="{4A29286B-AFA5-4B6A-801C-85436620B54F}" type="presParOf" srcId="{DDAD597D-EEE9-4B90-93A5-83A1FCE5F462}" destId="{7E1937FE-0EC7-453A-AA85-5FB53DCA230B}" srcOrd="0" destOrd="0" presId="urn:microsoft.com/office/officeart/2005/8/layout/cycle7"/>
    <dgm:cxn modelId="{A67E0325-CDBD-47F1-A2F3-D86E99E56FA7}" type="presParOf" srcId="{2CA86648-CAC3-4DC4-9FB2-137450F1572F}" destId="{91FC62FD-2AAA-4472-9351-F0C0792992D2}" srcOrd="8" destOrd="0" presId="urn:microsoft.com/office/officeart/2005/8/layout/cycle7"/>
    <dgm:cxn modelId="{CE2F0CE2-48F1-485F-BA35-11D6A899A98F}" type="presParOf" srcId="{2CA86648-CAC3-4DC4-9FB2-137450F1572F}" destId="{51BC41D5-1A83-45BC-B1D7-3CD6D5761AD1}" srcOrd="9" destOrd="0" presId="urn:microsoft.com/office/officeart/2005/8/layout/cycle7"/>
    <dgm:cxn modelId="{A7B8514B-CA6A-4D38-A90F-B423C0EF6E35}" type="presParOf" srcId="{51BC41D5-1A83-45BC-B1D7-3CD6D5761AD1}" destId="{0D381B2C-2082-44E8-A518-1C4B6F1CE73B}" srcOrd="0" destOrd="0" presId="urn:microsoft.com/office/officeart/2005/8/layout/cycle7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8D3480-1678-4BB1-8CB1-396107AFC3CE}" type="datetimeFigureOut">
              <a:rPr lang="en-US" smtClean="0"/>
              <a:pPr/>
              <a:t>1/5/2010</a:t>
            </a:fld>
            <a:endParaRPr lang="en-US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FD5D3-2135-485A-8A17-FD4734C7E73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327E255-4A89-491E-92E1-FFD657F82DF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/>
          </a:p>
        </p:txBody>
      </p:sp>
      <p:sp>
        <p:nvSpPr>
          <p:cNvPr id="1157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w="9525">
            <a:noFill/>
          </a:ln>
        </p:spPr>
      </p:sp>
      <p:sp>
        <p:nvSpPr>
          <p:cNvPr id="115716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5CE9B-0C61-41C7-8B7D-38DBAC50B3A9}" type="datetimeFigureOut">
              <a:rPr lang="en-US" smtClean="0"/>
              <a:pPr/>
              <a:t>1/5/2010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39154-9CCB-43D1-AF12-E16CB6D70C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5CE9B-0C61-41C7-8B7D-38DBAC50B3A9}" type="datetimeFigureOut">
              <a:rPr lang="en-US" smtClean="0"/>
              <a:pPr/>
              <a:t>1/5/2010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39154-9CCB-43D1-AF12-E16CB6D70C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5CE9B-0C61-41C7-8B7D-38DBAC50B3A9}" type="datetimeFigureOut">
              <a:rPr lang="en-US" smtClean="0"/>
              <a:pPr/>
              <a:t>1/5/2010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39154-9CCB-43D1-AF12-E16CB6D70C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5CE9B-0C61-41C7-8B7D-38DBAC50B3A9}" type="datetimeFigureOut">
              <a:rPr lang="en-US" smtClean="0"/>
              <a:pPr/>
              <a:t>1/5/2010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39154-9CCB-43D1-AF12-E16CB6D70C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5CE9B-0C61-41C7-8B7D-38DBAC50B3A9}" type="datetimeFigureOut">
              <a:rPr lang="en-US" smtClean="0"/>
              <a:pPr/>
              <a:t>1/5/2010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39154-9CCB-43D1-AF12-E16CB6D70C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5CE9B-0C61-41C7-8B7D-38DBAC50B3A9}" type="datetimeFigureOut">
              <a:rPr lang="en-US" smtClean="0"/>
              <a:pPr/>
              <a:t>1/5/2010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39154-9CCB-43D1-AF12-E16CB6D70C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5CE9B-0C61-41C7-8B7D-38DBAC50B3A9}" type="datetimeFigureOut">
              <a:rPr lang="en-US" smtClean="0"/>
              <a:pPr/>
              <a:t>1/5/2010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39154-9CCB-43D1-AF12-E16CB6D70C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5CE9B-0C61-41C7-8B7D-38DBAC50B3A9}" type="datetimeFigureOut">
              <a:rPr lang="en-US" smtClean="0"/>
              <a:pPr/>
              <a:t>1/5/2010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39154-9CCB-43D1-AF12-E16CB6D70C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5CE9B-0C61-41C7-8B7D-38DBAC50B3A9}" type="datetimeFigureOut">
              <a:rPr lang="en-US" smtClean="0"/>
              <a:pPr/>
              <a:t>1/5/2010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39154-9CCB-43D1-AF12-E16CB6D70C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5CE9B-0C61-41C7-8B7D-38DBAC50B3A9}" type="datetimeFigureOut">
              <a:rPr lang="en-US" smtClean="0"/>
              <a:pPr/>
              <a:t>1/5/2010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39154-9CCB-43D1-AF12-E16CB6D70C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5CE9B-0C61-41C7-8B7D-38DBAC50B3A9}" type="datetimeFigureOut">
              <a:rPr lang="en-US" smtClean="0"/>
              <a:pPr/>
              <a:t>1/5/2010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39154-9CCB-43D1-AF12-E16CB6D70C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5CE9B-0C61-41C7-8B7D-38DBAC50B3A9}" type="datetimeFigureOut">
              <a:rPr lang="en-US" smtClean="0"/>
              <a:pPr/>
              <a:t>1/5/2010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39154-9CCB-43D1-AF12-E16CB6D70C0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ttt.astro.su.se/~magnusg/large/Boiling_water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dubins.com/wiki/index.php/File:PoisonIvy.jpg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hyperlink" Target="http://pbskids.org/zoom/games/kitchenchemistry/virtual-start.html" TargetMode="Externa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upload.wikimedia.org/wikipedia/commons/9/9c/Atopic_dermatitis.p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470025"/>
          </a:xfrm>
        </p:spPr>
        <p:txBody>
          <a:bodyPr/>
          <a:lstStyle/>
          <a:p>
            <a:r>
              <a:rPr lang="en-US" dirty="0" smtClean="0"/>
              <a:t>Skin Pathology</a:t>
            </a:r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1905000"/>
            <a:ext cx="6400800" cy="1752600"/>
          </a:xfrm>
        </p:spPr>
        <p:txBody>
          <a:bodyPr/>
          <a:lstStyle/>
          <a:p>
            <a:pPr algn="l">
              <a:buClr>
                <a:schemeClr val="accent1">
                  <a:lumMod val="75000"/>
                </a:schemeClr>
              </a:buClr>
              <a:buFont typeface="Wingdings" pitchFamily="2" charset="2"/>
              <a:buChar char="q"/>
              <a:defRPr/>
            </a:pPr>
            <a:r>
              <a:rPr lang="en-US" dirty="0" smtClean="0">
                <a:solidFill>
                  <a:srgbClr val="FF0000"/>
                </a:solidFill>
              </a:rPr>
              <a:t>Clinical and pathologic terms</a:t>
            </a:r>
          </a:p>
          <a:p>
            <a:pPr algn="l">
              <a:buClr>
                <a:schemeClr val="accent1">
                  <a:lumMod val="75000"/>
                </a:schemeClr>
              </a:buClr>
              <a:buFont typeface="Wingdings" pitchFamily="2" charset="2"/>
              <a:buChar char="q"/>
              <a:defRPr/>
            </a:pPr>
            <a:r>
              <a:rPr lang="en-US" dirty="0" smtClean="0">
                <a:solidFill>
                  <a:srgbClr val="FF0000"/>
                </a:solidFill>
              </a:rPr>
              <a:t>Inflammatory Skin Disorder</a:t>
            </a:r>
          </a:p>
          <a:p>
            <a:pPr algn="l">
              <a:buClr>
                <a:schemeClr val="accent1">
                  <a:lumMod val="75000"/>
                </a:schemeClr>
              </a:buClr>
              <a:buFont typeface="Wingdings" pitchFamily="2" charset="2"/>
              <a:buChar char="q"/>
              <a:defRPr/>
            </a:pPr>
            <a:r>
              <a:rPr lang="en-US" dirty="0" smtClean="0">
                <a:solidFill>
                  <a:srgbClr val="FF0000"/>
                </a:solidFill>
              </a:rPr>
              <a:t>Skin Tumors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514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pathologic terms</a:t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D:\00-Normal anatomy\Normal skin of neonate-Subcutaneous fat necrosis of newborn-04.47879\Normal skin of neonate-20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مستطيل 4"/>
          <p:cNvSpPr/>
          <p:nvPr/>
        </p:nvSpPr>
        <p:spPr>
          <a:xfrm>
            <a:off x="5181600" y="2362200"/>
            <a:ext cx="3962400" cy="2819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FF0000"/>
                </a:solidFill>
              </a:rPr>
              <a:t>Epidermis :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Stratum </a:t>
            </a:r>
            <a:r>
              <a:rPr lang="en-US" dirty="0" err="1" smtClean="0">
                <a:solidFill>
                  <a:srgbClr val="002060"/>
                </a:solidFill>
              </a:rPr>
              <a:t>corneum</a:t>
            </a:r>
            <a:r>
              <a:rPr lang="en-US" dirty="0" smtClean="0">
                <a:solidFill>
                  <a:srgbClr val="002060"/>
                </a:solidFill>
              </a:rPr>
              <a:t>( keratin layer )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Stratum </a:t>
            </a:r>
            <a:r>
              <a:rPr lang="en-US" dirty="0" err="1" smtClean="0">
                <a:solidFill>
                  <a:srgbClr val="002060"/>
                </a:solidFill>
              </a:rPr>
              <a:t>granulosum</a:t>
            </a:r>
            <a:r>
              <a:rPr lang="en-US" dirty="0" smtClean="0">
                <a:solidFill>
                  <a:srgbClr val="002060"/>
                </a:solidFill>
              </a:rPr>
              <a:t> ( </a:t>
            </a:r>
            <a:r>
              <a:rPr lang="en-US" dirty="0" err="1" smtClean="0">
                <a:solidFill>
                  <a:srgbClr val="002060"/>
                </a:solidFill>
              </a:rPr>
              <a:t>granuler</a:t>
            </a:r>
            <a:r>
              <a:rPr lang="en-US" dirty="0" smtClean="0">
                <a:solidFill>
                  <a:srgbClr val="002060"/>
                </a:solidFill>
              </a:rPr>
              <a:t> layer )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Stratum </a:t>
            </a:r>
            <a:r>
              <a:rPr lang="en-US" dirty="0" err="1" smtClean="0">
                <a:solidFill>
                  <a:srgbClr val="002060"/>
                </a:solidFill>
              </a:rPr>
              <a:t>spinosum</a:t>
            </a:r>
            <a:r>
              <a:rPr lang="en-US" dirty="0" smtClean="0">
                <a:solidFill>
                  <a:srgbClr val="002060"/>
                </a:solidFill>
              </a:rPr>
              <a:t>( </a:t>
            </a:r>
            <a:r>
              <a:rPr lang="en-US" dirty="0" err="1" smtClean="0">
                <a:solidFill>
                  <a:srgbClr val="002060"/>
                </a:solidFill>
              </a:rPr>
              <a:t>spinous</a:t>
            </a:r>
            <a:r>
              <a:rPr lang="en-US" dirty="0" smtClean="0">
                <a:solidFill>
                  <a:srgbClr val="002060"/>
                </a:solidFill>
              </a:rPr>
              <a:t> layer )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Stratum </a:t>
            </a:r>
            <a:r>
              <a:rPr lang="en-US" dirty="0" err="1" smtClean="0">
                <a:solidFill>
                  <a:srgbClr val="002060"/>
                </a:solidFill>
              </a:rPr>
              <a:t>basalis</a:t>
            </a:r>
            <a:r>
              <a:rPr lang="en-US" dirty="0" smtClean="0">
                <a:solidFill>
                  <a:srgbClr val="002060"/>
                </a:solidFill>
              </a:rPr>
              <a:t> ( basal layer)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Dermis</a:t>
            </a:r>
          </a:p>
          <a:p>
            <a:pPr algn="ctr"/>
            <a:endParaRPr lang="en-US" dirty="0"/>
          </a:p>
        </p:txBody>
      </p:sp>
      <p:cxnSp>
        <p:nvCxnSpPr>
          <p:cNvPr id="7" name="رابط كسهم مستقيم 6"/>
          <p:cNvCxnSpPr/>
          <p:nvPr/>
        </p:nvCxnSpPr>
        <p:spPr>
          <a:xfrm rot="10800000">
            <a:off x="2743200" y="609600"/>
            <a:ext cx="2514600" cy="24384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كسهم مستقيم 13"/>
          <p:cNvCxnSpPr/>
          <p:nvPr/>
        </p:nvCxnSpPr>
        <p:spPr>
          <a:xfrm rot="10800000">
            <a:off x="3124200" y="1981200"/>
            <a:ext cx="2057400" cy="19050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رابط كسهم مستقيم 14"/>
          <p:cNvCxnSpPr/>
          <p:nvPr/>
        </p:nvCxnSpPr>
        <p:spPr>
          <a:xfrm rot="10800000">
            <a:off x="2971800" y="1524000"/>
            <a:ext cx="2286000" cy="21336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رابط كسهم مستقيم 15"/>
          <p:cNvCxnSpPr/>
          <p:nvPr/>
        </p:nvCxnSpPr>
        <p:spPr>
          <a:xfrm rot="10800000">
            <a:off x="2819400" y="990600"/>
            <a:ext cx="2514600" cy="24384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رابط كسهم مستقيم 20"/>
          <p:cNvCxnSpPr/>
          <p:nvPr/>
        </p:nvCxnSpPr>
        <p:spPr>
          <a:xfrm rot="10800000">
            <a:off x="2667000" y="3352800"/>
            <a:ext cx="2590800" cy="10668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مستطيل 10"/>
          <p:cNvSpPr/>
          <p:nvPr/>
        </p:nvSpPr>
        <p:spPr>
          <a:xfrm>
            <a:off x="0" y="0"/>
            <a:ext cx="1767022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pathologic terms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152400" y="1524000"/>
            <a:ext cx="1732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KERATINOCYTES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Thickening of stratum </a:t>
            </a:r>
            <a:r>
              <a:rPr lang="en-US" sz="3200" dirty="0" err="1" smtClean="0"/>
              <a:t>corneum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28600" y="1524000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438400" y="3048000"/>
            <a:ext cx="4711700" cy="3286125"/>
          </a:xfrm>
          <a:noFill/>
          <a:ln>
            <a:miter lim="800000"/>
            <a:headEnd/>
            <a:tailEnd/>
          </a:ln>
        </p:spPr>
      </p:pic>
      <p:pic>
        <p:nvPicPr>
          <p:cNvPr id="1026" name="Picture 2" descr="D:\00-Normal anatomy\Normal skin of neonate-Subcutaneous fat necrosis of newborn-04.47879\Normal skin of neonate-20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4876800"/>
            <a:ext cx="2641600" cy="198120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671958"/>
            <a:ext cx="3721100" cy="2595242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7" name="مستطيل 6"/>
          <p:cNvSpPr/>
          <p:nvPr/>
        </p:nvSpPr>
        <p:spPr>
          <a:xfrm>
            <a:off x="838200" y="1230868"/>
            <a:ext cx="1608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Hyperkeratosis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0" y="1676400"/>
            <a:ext cx="3219450" cy="2615803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9" name="مستطيل 8"/>
          <p:cNvSpPr/>
          <p:nvPr/>
        </p:nvSpPr>
        <p:spPr>
          <a:xfrm>
            <a:off x="6400800" y="1143000"/>
            <a:ext cx="14562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Parakeratosis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3886200" y="4419600"/>
            <a:ext cx="856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normal</a:t>
            </a:r>
            <a:endParaRPr lang="en-US" dirty="0"/>
          </a:p>
        </p:txBody>
      </p:sp>
      <p:sp>
        <p:nvSpPr>
          <p:cNvPr id="11" name="مستطيل 10"/>
          <p:cNvSpPr/>
          <p:nvPr/>
        </p:nvSpPr>
        <p:spPr>
          <a:xfrm>
            <a:off x="6172200" y="1524000"/>
            <a:ext cx="23398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retention of the nuclei </a:t>
            </a:r>
            <a:endParaRPr lang="en-US" dirty="0"/>
          </a:p>
        </p:txBody>
      </p:sp>
      <p:cxnSp>
        <p:nvCxnSpPr>
          <p:cNvPr id="13" name="رابط كسهم مستقيم 12"/>
          <p:cNvCxnSpPr/>
          <p:nvPr/>
        </p:nvCxnSpPr>
        <p:spPr>
          <a:xfrm rot="10800000" flipV="1">
            <a:off x="3352800" y="762000"/>
            <a:ext cx="1981200" cy="1066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كسهم مستقيم 13"/>
          <p:cNvCxnSpPr/>
          <p:nvPr/>
        </p:nvCxnSpPr>
        <p:spPr>
          <a:xfrm rot="5400000">
            <a:off x="3124200" y="2362200"/>
            <a:ext cx="41148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رابط كسهم مستقيم 14"/>
          <p:cNvCxnSpPr/>
          <p:nvPr/>
        </p:nvCxnSpPr>
        <p:spPr>
          <a:xfrm rot="16200000" flipH="1">
            <a:off x="5372100" y="1333500"/>
            <a:ext cx="14478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مستطيل 15"/>
          <p:cNvSpPr/>
          <p:nvPr/>
        </p:nvSpPr>
        <p:spPr>
          <a:xfrm>
            <a:off x="0" y="0"/>
            <a:ext cx="1767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pathologic terms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Acanthosis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Epidermal hyperplasia preferentially involving the stratum </a:t>
            </a:r>
            <a:r>
              <a:rPr lang="en-US" dirty="0" err="1" smtClean="0"/>
              <a:t>spinosum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2819400"/>
            <a:ext cx="5565775" cy="3770312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cxnSp>
        <p:nvCxnSpPr>
          <p:cNvPr id="6" name="رابط كسهم مستقيم 5"/>
          <p:cNvCxnSpPr/>
          <p:nvPr/>
        </p:nvCxnSpPr>
        <p:spPr>
          <a:xfrm rot="16200000" flipH="1">
            <a:off x="1905000" y="2209800"/>
            <a:ext cx="2362200" cy="2057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مستطيل 6"/>
          <p:cNvSpPr/>
          <p:nvPr/>
        </p:nvSpPr>
        <p:spPr>
          <a:xfrm>
            <a:off x="304800" y="381000"/>
            <a:ext cx="1767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pathologic terms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Dyskeratosis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Abnormal </a:t>
            </a:r>
            <a:r>
              <a:rPr lang="en-US" dirty="0" err="1" smtClean="0"/>
              <a:t>keratinization</a:t>
            </a:r>
            <a:r>
              <a:rPr lang="en-US" dirty="0" smtClean="0"/>
              <a:t> occurring prematurely within individual cells below the stratum </a:t>
            </a:r>
            <a:r>
              <a:rPr lang="en-US" dirty="0" err="1" smtClean="0"/>
              <a:t>granulosum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63" y="3143250"/>
            <a:ext cx="5286375" cy="3559175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cxnSp>
        <p:nvCxnSpPr>
          <p:cNvPr id="6" name="رابط كسهم مستقيم 5"/>
          <p:cNvCxnSpPr/>
          <p:nvPr/>
        </p:nvCxnSpPr>
        <p:spPr>
          <a:xfrm rot="16200000" flipH="1">
            <a:off x="3124200" y="2209800"/>
            <a:ext cx="1828800" cy="15240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مستطيل 6"/>
          <p:cNvSpPr/>
          <p:nvPr/>
        </p:nvSpPr>
        <p:spPr>
          <a:xfrm>
            <a:off x="228600" y="609600"/>
            <a:ext cx="1767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pathologic terms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Acantholysis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Loss of cohesion between </a:t>
            </a:r>
            <a:r>
              <a:rPr lang="en-US" dirty="0" err="1" smtClean="0"/>
              <a:t>keratinocytes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1027" name="Picture 3" descr="D:\jung\1 teatching cases\Hailey-Hailey ds-04.54166-F.61-Lt.groin\Hailey-Hailey ds-20-2-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2209800"/>
            <a:ext cx="5689600" cy="4267200"/>
          </a:xfrm>
          <a:prstGeom prst="rect">
            <a:avLst/>
          </a:prstGeom>
          <a:noFill/>
        </p:spPr>
      </p:pic>
      <p:sp>
        <p:nvSpPr>
          <p:cNvPr id="5" name="مستطيل 4"/>
          <p:cNvSpPr/>
          <p:nvPr/>
        </p:nvSpPr>
        <p:spPr>
          <a:xfrm>
            <a:off x="381000" y="533400"/>
            <a:ext cx="1767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pathologic terms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Spongiosis</a:t>
            </a:r>
            <a:endParaRPr lang="en-US" dirty="0"/>
          </a:p>
        </p:txBody>
      </p:sp>
      <p:pic>
        <p:nvPicPr>
          <p:cNvPr id="2050" name="Picture 2" descr="D:\jung\Spongiotic d-BB42-DT97.22382\09-Spongiotic dermatitis-BB42-b-20x-C-spongiotic vesicle-U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  <p:sp>
        <p:nvSpPr>
          <p:cNvPr id="5" name="مستطيل 4"/>
          <p:cNvSpPr/>
          <p:nvPr/>
        </p:nvSpPr>
        <p:spPr>
          <a:xfrm>
            <a:off x="1447800" y="1371600"/>
            <a:ext cx="36134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Intercellular edema of the epidermis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304800" y="381000"/>
            <a:ext cx="1767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pathologic terms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470025"/>
          </a:xfrm>
        </p:spPr>
        <p:txBody>
          <a:bodyPr/>
          <a:lstStyle/>
          <a:p>
            <a:r>
              <a:rPr lang="en-US" dirty="0" smtClean="0"/>
              <a:t>Skin Pathology</a:t>
            </a:r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1905000"/>
            <a:ext cx="6400800" cy="1752600"/>
          </a:xfrm>
        </p:spPr>
        <p:txBody>
          <a:bodyPr/>
          <a:lstStyle/>
          <a:p>
            <a:pPr algn="l">
              <a:buClr>
                <a:schemeClr val="accent1">
                  <a:lumMod val="75000"/>
                </a:schemeClr>
              </a:buClr>
              <a:buFont typeface="Wingdings" pitchFamily="2" charset="2"/>
              <a:buChar char="q"/>
              <a:defRPr/>
            </a:pPr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Clinical and pathologic terms</a:t>
            </a:r>
          </a:p>
          <a:p>
            <a:pPr algn="l">
              <a:buClr>
                <a:schemeClr val="accent1">
                  <a:lumMod val="75000"/>
                </a:schemeClr>
              </a:buClr>
              <a:buFont typeface="Wingdings" pitchFamily="2" charset="2"/>
              <a:buChar char="q"/>
              <a:defRPr/>
            </a:pPr>
            <a:r>
              <a:rPr lang="en-US" dirty="0" smtClean="0">
                <a:solidFill>
                  <a:srgbClr val="FF0000"/>
                </a:solidFill>
              </a:rPr>
              <a:t>Inflammatory Skin Disorder</a:t>
            </a:r>
          </a:p>
          <a:p>
            <a:pPr algn="l">
              <a:buClr>
                <a:schemeClr val="accent1">
                  <a:lumMod val="75000"/>
                </a:schemeClr>
              </a:buClr>
              <a:buFont typeface="Wingdings" pitchFamily="2" charset="2"/>
              <a:buChar char="q"/>
              <a:defRPr/>
            </a:pPr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Skin Tumors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470025"/>
          </a:xfrm>
        </p:spPr>
        <p:txBody>
          <a:bodyPr/>
          <a:lstStyle/>
          <a:p>
            <a:r>
              <a:rPr lang="en-US" dirty="0" smtClean="0"/>
              <a:t>Skin Pathology</a:t>
            </a:r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1905000"/>
            <a:ext cx="6400800" cy="2514600"/>
          </a:xfrm>
        </p:spPr>
        <p:txBody>
          <a:bodyPr>
            <a:normAutofit fontScale="85000" lnSpcReduction="20000"/>
          </a:bodyPr>
          <a:lstStyle/>
          <a:p>
            <a:pPr algn="l">
              <a:buClr>
                <a:schemeClr val="accent1">
                  <a:lumMod val="75000"/>
                </a:schemeClr>
              </a:buClr>
              <a:buFont typeface="Wingdings" pitchFamily="2" charset="2"/>
              <a:buChar char="q"/>
              <a:defRPr/>
            </a:pPr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Clinical and pathologic terms</a:t>
            </a:r>
          </a:p>
          <a:p>
            <a:pPr algn="l">
              <a:buClr>
                <a:schemeClr val="accent1">
                  <a:lumMod val="75000"/>
                </a:schemeClr>
              </a:buClr>
              <a:buFont typeface="Wingdings" pitchFamily="2" charset="2"/>
              <a:buChar char="q"/>
              <a:defRPr/>
            </a:pPr>
            <a:r>
              <a:rPr lang="en-US" dirty="0" smtClean="0">
                <a:solidFill>
                  <a:srgbClr val="FF0000"/>
                </a:solidFill>
              </a:rPr>
              <a:t>Inflammatory Skin Disorder</a:t>
            </a:r>
          </a:p>
          <a:p>
            <a:pPr marL="514350" indent="-514350" algn="l">
              <a:buClr>
                <a:schemeClr val="accent1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en-US" dirty="0" smtClean="0">
                <a:solidFill>
                  <a:schemeClr val="tx1"/>
                </a:solidFill>
              </a:rPr>
              <a:t>Eczema</a:t>
            </a:r>
          </a:p>
          <a:p>
            <a:pPr marL="514350" indent="-514350" algn="l">
              <a:buClr>
                <a:schemeClr val="accent1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en-US" dirty="0" smtClean="0">
                <a:solidFill>
                  <a:schemeClr val="tx1"/>
                </a:solidFill>
              </a:rPr>
              <a:t>Lichen </a:t>
            </a:r>
            <a:r>
              <a:rPr lang="en-US" dirty="0" err="1" smtClean="0">
                <a:solidFill>
                  <a:schemeClr val="tx1"/>
                </a:solidFill>
              </a:rPr>
              <a:t>planus</a:t>
            </a:r>
            <a:endParaRPr lang="en-US" dirty="0" smtClean="0">
              <a:solidFill>
                <a:schemeClr val="tx1"/>
              </a:solidFill>
            </a:endParaRPr>
          </a:p>
          <a:p>
            <a:pPr marL="514350" indent="-514350" algn="l">
              <a:buClr>
                <a:schemeClr val="accent1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en-US" dirty="0" smtClean="0">
                <a:solidFill>
                  <a:schemeClr val="tx1"/>
                </a:solidFill>
              </a:rPr>
              <a:t>Psoriasis</a:t>
            </a:r>
          </a:p>
          <a:p>
            <a:pPr algn="l">
              <a:buClr>
                <a:schemeClr val="accent1">
                  <a:lumMod val="75000"/>
                </a:schemeClr>
              </a:buClr>
              <a:buFont typeface="Wingdings" pitchFamily="2" charset="2"/>
              <a:buChar char="q"/>
              <a:defRPr/>
            </a:pPr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Skin Tumors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Eczema  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word ‘eczema’ comes from the Greek ‘boiling’ a reference to the tiny vesicles that are often seen in the early acute stages of the disorder, but less often in its later stage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مستطيل ذو زوايا قطرية مستديرة 3"/>
          <p:cNvSpPr/>
          <p:nvPr/>
        </p:nvSpPr>
        <p:spPr>
          <a:xfrm>
            <a:off x="3810000" y="5105400"/>
            <a:ext cx="685800" cy="53340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1"/>
            <a:r>
              <a:rPr lang="ar-SA" dirty="0" smtClean="0">
                <a:solidFill>
                  <a:srgbClr val="FF0000"/>
                </a:solidFill>
              </a:rPr>
              <a:t>غليان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3250" name="Picture 2" descr="http://ttt.astro.su.se/~magnusg/small_500/Boiling_water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114800"/>
            <a:ext cx="3251200" cy="2438400"/>
          </a:xfrm>
          <a:prstGeom prst="rect">
            <a:avLst/>
          </a:prstGeom>
          <a:noFill/>
        </p:spPr>
      </p:pic>
      <p:pic>
        <p:nvPicPr>
          <p:cNvPr id="53252" name="Picture 4" descr="poison ivy skin ras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4105275"/>
            <a:ext cx="2133600" cy="2506980"/>
          </a:xfrm>
          <a:prstGeom prst="rect">
            <a:avLst/>
          </a:prstGeom>
          <a:noFill/>
        </p:spPr>
      </p:pic>
      <p:cxnSp>
        <p:nvCxnSpPr>
          <p:cNvPr id="8" name="Straight Arrow Connector 7"/>
          <p:cNvCxnSpPr/>
          <p:nvPr/>
        </p:nvCxnSpPr>
        <p:spPr>
          <a:xfrm rot="16200000" flipH="1">
            <a:off x="457200" y="3581400"/>
            <a:ext cx="2438400" cy="3048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>
            <a:off x="5372100" y="3619500"/>
            <a:ext cx="2362200" cy="1524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Flat lesion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 err="1" smtClean="0"/>
              <a:t>Macule</a:t>
            </a:r>
            <a:r>
              <a:rPr lang="en-US" sz="2400" b="1" dirty="0" smtClean="0"/>
              <a:t> :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chemeClr val="tx2"/>
                </a:solidFill>
              </a:rPr>
              <a:t>Flat, circumscribed area distinguished from surrounding skin by coloration</a:t>
            </a:r>
          </a:p>
          <a:p>
            <a:endParaRPr lang="en-US" dirty="0"/>
          </a:p>
        </p:txBody>
      </p:sp>
      <p:pic>
        <p:nvPicPr>
          <p:cNvPr id="4" name="Picture 4" descr="http://knol.google.com/k/-/-/1tk8ahbegm6gw/4t28k8/lentigo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4600" y="3200400"/>
            <a:ext cx="3810000" cy="2857500"/>
          </a:xfrm>
          <a:prstGeom prst="rect">
            <a:avLst/>
          </a:prstGeom>
          <a:noFill/>
        </p:spPr>
      </p:pic>
      <p:sp>
        <p:nvSpPr>
          <p:cNvPr id="5" name="مستطيل 4"/>
          <p:cNvSpPr/>
          <p:nvPr/>
        </p:nvSpPr>
        <p:spPr>
          <a:xfrm>
            <a:off x="304800" y="381000"/>
            <a:ext cx="16501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  <a:buFont typeface="Wingdings" pitchFamily="2" charset="2"/>
              <a:buChar char="q"/>
              <a:defRPr/>
            </a:pPr>
            <a:r>
              <a:rPr lang="en-US" dirty="0" smtClean="0">
                <a:solidFill>
                  <a:srgbClr val="FF0000"/>
                </a:solidFill>
              </a:rPr>
              <a:t>Clinical terms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Eczema</a:t>
            </a:r>
            <a:br>
              <a:rPr lang="en-US" dirty="0" smtClean="0"/>
            </a:br>
            <a:r>
              <a:rPr lang="en-US" dirty="0" smtClean="0"/>
              <a:t>clinical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4876800" cy="4525963"/>
          </a:xfrm>
        </p:spPr>
        <p:txBody>
          <a:bodyPr>
            <a:normAutofit/>
          </a:bodyPr>
          <a:lstStyle/>
          <a:p>
            <a:r>
              <a:rPr lang="en-US" sz="2200" b="1" dirty="0" smtClean="0"/>
              <a:t>Acute</a:t>
            </a:r>
            <a:r>
              <a:rPr lang="en-US" sz="2200" dirty="0" smtClean="0"/>
              <a:t> : </a:t>
            </a:r>
            <a:r>
              <a:rPr lang="en-US" sz="2200" dirty="0" err="1" smtClean="0"/>
              <a:t>pruritic</a:t>
            </a:r>
            <a:r>
              <a:rPr lang="en-US" sz="2200" dirty="0" smtClean="0"/>
              <a:t> (itchy), edematous, plaques, often containing small and large blisters (vesicles and </a:t>
            </a:r>
            <a:r>
              <a:rPr lang="en-US" sz="2200" dirty="0" err="1" smtClean="0"/>
              <a:t>bullae</a:t>
            </a:r>
            <a:r>
              <a:rPr lang="en-US" sz="2200" dirty="0" smtClean="0"/>
              <a:t>)</a:t>
            </a:r>
          </a:p>
          <a:p>
            <a:endParaRPr lang="en-US" sz="2200" b="1" dirty="0" smtClean="0"/>
          </a:p>
          <a:p>
            <a:endParaRPr lang="en-US" sz="2200" b="1" dirty="0" smtClean="0"/>
          </a:p>
          <a:p>
            <a:endParaRPr lang="en-US" sz="2200" b="1" dirty="0" smtClean="0"/>
          </a:p>
          <a:p>
            <a:r>
              <a:rPr lang="en-US" sz="2200" b="1" dirty="0" smtClean="0"/>
              <a:t>Chronic: </a:t>
            </a:r>
            <a:r>
              <a:rPr lang="en-US" sz="2200" dirty="0" smtClean="0"/>
              <a:t>persistent antigen stimulation, lesions may become less "wet" and progressively scaly as the epidermis thickens.</a:t>
            </a:r>
          </a:p>
          <a:p>
            <a:endParaRPr lang="en-US" sz="2200" b="1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86400" y="4162425"/>
            <a:ext cx="3057525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Straight Arrow Connector 8"/>
          <p:cNvCxnSpPr/>
          <p:nvPr/>
        </p:nvCxnSpPr>
        <p:spPr>
          <a:xfrm>
            <a:off x="4876800" y="4495800"/>
            <a:ext cx="1905000" cy="2286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4" descr="poison ivy skin ras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1371600"/>
            <a:ext cx="2133600" cy="2506980"/>
          </a:xfrm>
          <a:prstGeom prst="rect">
            <a:avLst/>
          </a:prstGeom>
          <a:noFill/>
        </p:spPr>
      </p:pic>
      <p:cxnSp>
        <p:nvCxnSpPr>
          <p:cNvPr id="13" name="Straight Arrow Connector 12"/>
          <p:cNvCxnSpPr/>
          <p:nvPr/>
        </p:nvCxnSpPr>
        <p:spPr>
          <a:xfrm flipV="1">
            <a:off x="4724400" y="1981200"/>
            <a:ext cx="2438400" cy="4572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Histology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Spongiotic</a:t>
            </a:r>
            <a:r>
              <a:rPr lang="en-US" dirty="0" smtClean="0"/>
              <a:t> dermatitis</a:t>
            </a:r>
          </a:p>
          <a:p>
            <a:endParaRPr lang="en-US" dirty="0"/>
          </a:p>
        </p:txBody>
      </p:sp>
      <p:pic>
        <p:nvPicPr>
          <p:cNvPr id="4" name="Picture 277" descr="D:\SCContent\9781416029731\graphics\fullsize\S9781416029731-022-f001.jpg"/>
          <p:cNvPicPr>
            <a:picLocks noChangeAspect="1" noChangeArrowheads="1"/>
          </p:cNvPicPr>
          <p:nvPr/>
        </p:nvPicPr>
        <p:blipFill>
          <a:blip r:embed="rId2"/>
          <a:srcRect b="53757"/>
          <a:stretch>
            <a:fillRect/>
          </a:stretch>
        </p:blipFill>
        <p:spPr bwMode="auto">
          <a:xfrm>
            <a:off x="762000" y="2209800"/>
            <a:ext cx="6934200" cy="4334539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>
          <a:xfrm rot="16200000" flipH="1">
            <a:off x="2362200" y="2286000"/>
            <a:ext cx="1600200" cy="1143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Causes of eczema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0" y="2286000"/>
            <a:ext cx="3438525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8" name="Picture 2" descr="Image:PoisonIvy.jpg">
            <a:hlinkClick r:id="rId3" tooltip="Image:PoisonIvy.jpg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286000"/>
            <a:ext cx="1930400" cy="14478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81000" y="1752601"/>
            <a:ext cx="990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Poison Ivy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934200" y="1905000"/>
            <a:ext cx="1295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acids, bases</a:t>
            </a:r>
            <a:endParaRPr lang="en-US" dirty="0"/>
          </a:p>
        </p:txBody>
      </p:sp>
      <p:pic>
        <p:nvPicPr>
          <p:cNvPr id="50180" name="Picture 4" descr="http://www.mhhe.com/physsci/chemistry/chang7/esp/folder_structure/cr/m3/s3/assets/images/crm3s3_1.jpg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05600" y="2362200"/>
            <a:ext cx="2038350" cy="1455964"/>
          </a:xfrm>
          <a:prstGeom prst="rect">
            <a:avLst/>
          </a:prstGeom>
          <a:noFill/>
        </p:spPr>
      </p:pic>
      <p:cxnSp>
        <p:nvCxnSpPr>
          <p:cNvPr id="10" name="Straight Arrow Connector 9"/>
          <p:cNvCxnSpPr/>
          <p:nvPr/>
        </p:nvCxnSpPr>
        <p:spPr>
          <a:xfrm rot="10800000" flipV="1">
            <a:off x="5257800" y="2971800"/>
            <a:ext cx="1371600" cy="3048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438400" y="2971800"/>
            <a:ext cx="838200" cy="3810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657600" y="6248400"/>
            <a:ext cx="1265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drug , food 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rot="16200000" flipV="1">
            <a:off x="3657600" y="5867400"/>
            <a:ext cx="685800" cy="762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Clinical conditions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71550" lvl="1" indent="-514350">
              <a:buClr>
                <a:schemeClr val="accent1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en-US" dirty="0" smtClean="0"/>
              <a:t>Atopic dermatitis </a:t>
            </a:r>
          </a:p>
          <a:p>
            <a:pPr marL="971550" lvl="1" indent="-514350">
              <a:buClr>
                <a:schemeClr val="accent1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en-US" dirty="0" smtClean="0"/>
              <a:t>Allergic contact dermatitis</a:t>
            </a:r>
          </a:p>
          <a:p>
            <a:pPr marL="971550" lvl="1" indent="-514350">
              <a:buClr>
                <a:schemeClr val="accent1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en-US" dirty="0" smtClean="0"/>
              <a:t>irritant contact dermatitis </a:t>
            </a:r>
          </a:p>
          <a:p>
            <a:pPr marL="971550" lvl="1" indent="-514350">
              <a:buClr>
                <a:schemeClr val="accent1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en-US" dirty="0" smtClean="0"/>
              <a:t>Drug-related</a:t>
            </a:r>
          </a:p>
          <a:p>
            <a:pPr marL="971550" lvl="1" indent="-514350">
              <a:buClr>
                <a:schemeClr val="accent1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en-US" dirty="0" err="1" smtClean="0"/>
              <a:t>Photoallergic</a:t>
            </a:r>
            <a:r>
              <a:rPr lang="en-US" dirty="0" smtClean="0"/>
              <a:t> dermatitis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1447800"/>
            <a:ext cx="2991237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5334000" y="2362200"/>
            <a:ext cx="1066800" cy="1588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5257800" y="2438400"/>
            <a:ext cx="2133600" cy="4572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429000" y="3429000"/>
            <a:ext cx="3200400" cy="6858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 rtl="0">
              <a:spcBef>
                <a:spcPct val="0"/>
              </a:spcBef>
            </a:pPr>
            <a:r>
              <a:rPr lang="en-US" sz="2800" dirty="0" smtClean="0"/>
              <a:t>Atopic dermatitis </a:t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b="1" dirty="0" smtClean="0"/>
              <a:t>Pathogenesis</a:t>
            </a:r>
            <a:r>
              <a:rPr lang="en-US" dirty="0" smtClean="0"/>
              <a:t>:</a:t>
            </a:r>
          </a:p>
          <a:p>
            <a:r>
              <a:rPr lang="en-US" dirty="0" smtClean="0"/>
              <a:t>Immune dysfunction resulting in </a:t>
            </a:r>
            <a:r>
              <a:rPr lang="en-US" dirty="0" err="1" smtClean="0"/>
              <a:t>IgE</a:t>
            </a:r>
            <a:r>
              <a:rPr lang="en-US" dirty="0" smtClean="0"/>
              <a:t> sensitization </a:t>
            </a:r>
            <a:endParaRPr lang="en-US" b="1" dirty="0" smtClean="0"/>
          </a:p>
          <a:p>
            <a:r>
              <a:rPr lang="en-US" dirty="0" smtClean="0"/>
              <a:t>The skin of a patient with atopic dermatitis reacts abnormally and easily to irritants, food, and environmental allergens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Atopic eczema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56388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Cheeks and flexural surfaces of the joints are the most commonly affected regions.</a:t>
            </a:r>
          </a:p>
          <a:p>
            <a:pPr>
              <a:buNone/>
            </a:pPr>
            <a:endParaRPr lang="en-US" sz="2800" dirty="0" smtClean="0"/>
          </a:p>
          <a:p>
            <a:r>
              <a:rPr lang="en-US" sz="2800" dirty="0" smtClean="0"/>
              <a:t>Family history of eczema and bronchial asthma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2" descr="File:Atopic dermatitis.pn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2800" y="1676400"/>
            <a:ext cx="1802892" cy="1981200"/>
          </a:xfrm>
          <a:prstGeom prst="rect">
            <a:avLst/>
          </a:prstGeom>
          <a:noFill/>
        </p:spPr>
      </p:pic>
      <p:pic>
        <p:nvPicPr>
          <p:cNvPr id="37890" name="Picture 2" descr="http://www.innoeyes.com/product/uv/image/allergy-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34150" y="3810000"/>
            <a:ext cx="2609850" cy="1981200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>
          <a:xfrm>
            <a:off x="1828800" y="2438400"/>
            <a:ext cx="6096000" cy="5334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276600" y="2514600"/>
            <a:ext cx="4800600" cy="22860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63" y="0"/>
            <a:ext cx="8229600" cy="92868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FF0000"/>
                </a:solidFill>
              </a:rPr>
              <a:t>Allergic Contact Dermatitis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sz="4000" dirty="0" smtClean="0"/>
              <a:t>Pathogenesis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71736" y="1038220"/>
            <a:ext cx="4038600" cy="71438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en-US" sz="2000" dirty="0" smtClean="0"/>
              <a:t>initial exposure to an environmental contact sensitizing agent</a:t>
            </a:r>
            <a:endParaRPr lang="en-US" sz="2000" dirty="0"/>
          </a:p>
        </p:txBody>
      </p: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2571750" y="1643063"/>
            <a:ext cx="4000500" cy="726443"/>
            <a:chOff x="2571736" y="1643050"/>
            <a:chExt cx="4000528" cy="726603"/>
          </a:xfrm>
        </p:grpSpPr>
        <p:sp>
          <p:nvSpPr>
            <p:cNvPr id="7" name="TextBox 6"/>
            <p:cNvSpPr txBox="1"/>
            <p:nvPr/>
          </p:nvSpPr>
          <p:spPr>
            <a:xfrm>
              <a:off x="2571736" y="2000240"/>
              <a:ext cx="4000528" cy="369413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smtClean="0"/>
                <a:t>processed </a:t>
              </a:r>
              <a:r>
                <a:rPr lang="en-US" dirty="0"/>
                <a:t>by epidermal </a:t>
              </a:r>
              <a:r>
                <a:rPr lang="en-US" dirty="0" err="1"/>
                <a:t>Langerhans</a:t>
              </a:r>
              <a:r>
                <a:rPr lang="en-US" dirty="0"/>
                <a:t> cells</a:t>
              </a:r>
            </a:p>
          </p:txBody>
        </p:sp>
        <p:sp>
          <p:nvSpPr>
            <p:cNvPr id="10" name="Down Arrow 9"/>
            <p:cNvSpPr/>
            <p:nvPr/>
          </p:nvSpPr>
          <p:spPr>
            <a:xfrm flipH="1">
              <a:off x="4429124" y="1643050"/>
              <a:ext cx="314327" cy="357266"/>
            </a:xfrm>
            <a:prstGeom prst="downArrow">
              <a:avLst/>
            </a:prstGeom>
            <a:solidFill>
              <a:srgbClr val="E30F1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2571750" y="2714625"/>
            <a:ext cx="4000500" cy="1003300"/>
            <a:chOff x="2571736" y="1643050"/>
            <a:chExt cx="4000528" cy="1003521"/>
          </a:xfrm>
        </p:grpSpPr>
        <p:sp>
          <p:nvSpPr>
            <p:cNvPr id="8" name="Down Arrow 7"/>
            <p:cNvSpPr/>
            <p:nvPr/>
          </p:nvSpPr>
          <p:spPr>
            <a:xfrm>
              <a:off x="4429124" y="1643050"/>
              <a:ext cx="357191" cy="357267"/>
            </a:xfrm>
            <a:prstGeom prst="downArrow">
              <a:avLst/>
            </a:prstGeom>
            <a:solidFill>
              <a:srgbClr val="E30F1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571736" y="2000240"/>
              <a:ext cx="4000528" cy="646331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smtClean="0"/>
                <a:t>migrate </a:t>
              </a:r>
              <a:r>
                <a:rPr lang="en-US" dirty="0"/>
                <a:t>to draining lymph nodes and present the antigen to </a:t>
              </a:r>
              <a:r>
                <a:rPr lang="en-US" dirty="0" smtClean="0"/>
                <a:t>T </a:t>
              </a:r>
              <a:r>
                <a:rPr lang="en-US" dirty="0"/>
                <a:t>cells</a:t>
              </a:r>
            </a:p>
          </p:txBody>
        </p:sp>
      </p:grpSp>
      <p:grpSp>
        <p:nvGrpSpPr>
          <p:cNvPr id="14" name="Group 18"/>
          <p:cNvGrpSpPr>
            <a:grpSpLocks/>
          </p:cNvGrpSpPr>
          <p:nvPr/>
        </p:nvGrpSpPr>
        <p:grpSpPr bwMode="auto">
          <a:xfrm>
            <a:off x="2786063" y="3714750"/>
            <a:ext cx="3571875" cy="726443"/>
            <a:chOff x="2786050" y="3714752"/>
            <a:chExt cx="3571868" cy="726603"/>
          </a:xfrm>
        </p:grpSpPr>
        <p:sp>
          <p:nvSpPr>
            <p:cNvPr id="9" name="Down Arrow 8"/>
            <p:cNvSpPr/>
            <p:nvPr/>
          </p:nvSpPr>
          <p:spPr>
            <a:xfrm>
              <a:off x="4357672" y="3714752"/>
              <a:ext cx="357186" cy="357267"/>
            </a:xfrm>
            <a:prstGeom prst="downArrow">
              <a:avLst/>
            </a:prstGeom>
            <a:solidFill>
              <a:srgbClr val="E30F1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786050" y="4071942"/>
              <a:ext cx="3571868" cy="369413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smtClean="0"/>
                <a:t>Memory T cell</a:t>
              </a:r>
              <a:endParaRPr lang="en-US" dirty="0"/>
            </a:p>
          </p:txBody>
        </p:sp>
      </p:grpSp>
      <p:grpSp>
        <p:nvGrpSpPr>
          <p:cNvPr id="17" name="Group 19"/>
          <p:cNvGrpSpPr>
            <a:grpSpLocks/>
          </p:cNvGrpSpPr>
          <p:nvPr/>
        </p:nvGrpSpPr>
        <p:grpSpPr bwMode="auto">
          <a:xfrm>
            <a:off x="2428875" y="4714875"/>
            <a:ext cx="4143375" cy="931863"/>
            <a:chOff x="2428860" y="4714884"/>
            <a:chExt cx="4286280" cy="932083"/>
          </a:xfrm>
        </p:grpSpPr>
        <p:sp>
          <p:nvSpPr>
            <p:cNvPr id="5" name="Down Arrow 4"/>
            <p:cNvSpPr/>
            <p:nvPr/>
          </p:nvSpPr>
          <p:spPr>
            <a:xfrm>
              <a:off x="4358508" y="4714884"/>
              <a:ext cx="356368" cy="285817"/>
            </a:xfrm>
            <a:prstGeom prst="downArrow">
              <a:avLst/>
            </a:prstGeom>
            <a:solidFill>
              <a:srgbClr val="E30F1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428860" y="5000636"/>
              <a:ext cx="4286280" cy="646331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/>
                <a:t>on re-exposure to the antigen, CD4+ T lymphocytes migrate to the affected skin</a:t>
              </a:r>
            </a:p>
          </p:txBody>
        </p:sp>
      </p:grpSp>
      <p:grpSp>
        <p:nvGrpSpPr>
          <p:cNvPr id="18" name="Group 20"/>
          <p:cNvGrpSpPr>
            <a:grpSpLocks/>
          </p:cNvGrpSpPr>
          <p:nvPr/>
        </p:nvGrpSpPr>
        <p:grpSpPr bwMode="auto">
          <a:xfrm>
            <a:off x="2500313" y="5715000"/>
            <a:ext cx="4000500" cy="931863"/>
            <a:chOff x="2500298" y="5715016"/>
            <a:chExt cx="4000528" cy="932083"/>
          </a:xfrm>
        </p:grpSpPr>
        <p:sp>
          <p:nvSpPr>
            <p:cNvPr id="15" name="TextBox 14"/>
            <p:cNvSpPr txBox="1"/>
            <p:nvPr/>
          </p:nvSpPr>
          <p:spPr>
            <a:xfrm>
              <a:off x="2500298" y="6000768"/>
              <a:ext cx="4000528" cy="646331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/>
                <a:t>they release cytokines that recruit additional inflammatory cells</a:t>
              </a:r>
            </a:p>
          </p:txBody>
        </p:sp>
        <p:sp>
          <p:nvSpPr>
            <p:cNvPr id="16" name="Down Arrow 15"/>
            <p:cNvSpPr/>
            <p:nvPr/>
          </p:nvSpPr>
          <p:spPr>
            <a:xfrm>
              <a:off x="4286247" y="5715016"/>
              <a:ext cx="357191" cy="285817"/>
            </a:xfrm>
            <a:prstGeom prst="downArrow">
              <a:avLst/>
            </a:prstGeom>
            <a:solidFill>
              <a:srgbClr val="E30F1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23" name="Content Placeholder 8" descr="showimageCAME31O2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50853" r="37312" b="9192"/>
          <a:stretch>
            <a:fillRect/>
          </a:stretch>
        </p:blipFill>
        <p:spPr bwMode="auto">
          <a:xfrm>
            <a:off x="0" y="1357313"/>
            <a:ext cx="2357438" cy="1852612"/>
          </a:xfrm>
          <a:noFill/>
          <a:ln>
            <a:miter lim="800000"/>
            <a:headEnd/>
            <a:tailEnd/>
          </a:ln>
        </p:spPr>
      </p:pic>
      <p:sp>
        <p:nvSpPr>
          <p:cNvPr id="24" name="Oval 23"/>
          <p:cNvSpPr/>
          <p:nvPr/>
        </p:nvSpPr>
        <p:spPr>
          <a:xfrm>
            <a:off x="714348" y="4286256"/>
            <a:ext cx="1500198" cy="928694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LN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T cell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rot="16200000" flipH="1">
            <a:off x="107156" y="3036094"/>
            <a:ext cx="2071688" cy="28575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 flipH="1">
            <a:off x="1785938" y="4714875"/>
            <a:ext cx="71437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1785938" y="4929188"/>
            <a:ext cx="71437" cy="460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1857375" y="4857750"/>
            <a:ext cx="71438" cy="460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1785938" y="4786313"/>
            <a:ext cx="71437" cy="460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33" name="Straight Arrow Connector 32"/>
          <p:cNvCxnSpPr/>
          <p:nvPr/>
        </p:nvCxnSpPr>
        <p:spPr>
          <a:xfrm rot="5400000" flipH="1" flipV="1">
            <a:off x="785813" y="3500438"/>
            <a:ext cx="2428875" cy="142875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مستطيل 33"/>
          <p:cNvSpPr/>
          <p:nvPr/>
        </p:nvSpPr>
        <p:spPr>
          <a:xfrm>
            <a:off x="1828800" y="2133600"/>
            <a:ext cx="6705600" cy="190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DELAYED TYPE HYPERSENSITIVITY</a:t>
            </a:r>
            <a:endParaRPr lang="ar-SA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24" grpId="0" animBg="1"/>
      <p:bldP spid="29" grpId="0" animBg="1"/>
      <p:bldP spid="30" grpId="0" animBg="1"/>
      <p:bldP spid="31" grpId="0" animBg="1"/>
      <p:bldP spid="32" grpId="0" animBg="1"/>
      <p:bldP spid="34" grpId="0" build="allAtOnce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CHRONIC INFLAMMATORY DERMATOSES </a:t>
            </a:r>
            <a:endParaRPr lang="en-US" dirty="0"/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600200"/>
            <a:ext cx="8229600" cy="47085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1"/>
            <a:r>
              <a:rPr lang="en-US" sz="4800" b="1" dirty="0" smtClean="0"/>
              <a:t>Psoriasis </a:t>
            </a:r>
          </a:p>
          <a:p>
            <a:pPr lvl="1"/>
            <a:r>
              <a:rPr lang="en-US" sz="4800" b="1" dirty="0" smtClean="0"/>
              <a:t>Lichen </a:t>
            </a:r>
            <a:r>
              <a:rPr lang="en-US" sz="4800" b="1" dirty="0" err="1" smtClean="0"/>
              <a:t>Planus</a:t>
            </a:r>
            <a:r>
              <a:rPr lang="en-US" sz="4800" b="1" dirty="0" smtClean="0"/>
              <a:t> </a:t>
            </a:r>
            <a:endParaRPr lang="en-US" sz="4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500063" y="0"/>
            <a:ext cx="8229600" cy="1143000"/>
          </a:xfrm>
        </p:spPr>
        <p:txBody>
          <a:bodyPr/>
          <a:lstStyle/>
          <a:p>
            <a:r>
              <a:rPr lang="en-US" sz="6000" dirty="0" smtClean="0"/>
              <a:t>Psoriasis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 bwMode="auto">
          <a:xfrm>
            <a:off x="428625" y="1357313"/>
            <a:ext cx="8229600" cy="3186112"/>
          </a:xfrm>
          <a:noFill/>
          <a:ln>
            <a:solidFill>
              <a:srgbClr val="0070C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A common chronic inflammatory </a:t>
            </a:r>
            <a:r>
              <a:rPr lang="en-US" dirty="0" err="1" smtClean="0"/>
              <a:t>dermatosis</a:t>
            </a:r>
            <a:r>
              <a:rPr lang="en-US" dirty="0" smtClean="0"/>
              <a:t> affecting 2% of people in the United States. </a:t>
            </a:r>
          </a:p>
          <a:p>
            <a:r>
              <a:rPr lang="en-US" dirty="0" smtClean="0"/>
              <a:t>Sometimes, it is associated with arthritis, </a:t>
            </a:r>
            <a:r>
              <a:rPr lang="en-US" dirty="0" err="1" smtClean="0"/>
              <a:t>myopathy</a:t>
            </a:r>
            <a:r>
              <a:rPr lang="en-US" dirty="0" smtClean="0"/>
              <a:t>, </a:t>
            </a:r>
            <a:r>
              <a:rPr lang="en-US" dirty="0" err="1" smtClean="0"/>
              <a:t>enteropathy</a:t>
            </a:r>
            <a:r>
              <a:rPr lang="en-US" dirty="0" smtClean="0"/>
              <a:t>, and heart disease. </a:t>
            </a:r>
          </a:p>
        </p:txBody>
      </p:sp>
      <p:pic>
        <p:nvPicPr>
          <p:cNvPr id="4" name="Picture 7" descr="IMG006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4724400"/>
            <a:ext cx="2235200" cy="1839912"/>
          </a:xfrm>
          <a:prstGeom prst="rect">
            <a:avLst/>
          </a:prstGeom>
          <a:noFill/>
          <a:ln w="9525">
            <a:solidFill>
              <a:srgbClr val="FFFFCC"/>
            </a:solidFill>
            <a:miter lim="800000"/>
            <a:headEnd/>
            <a:tailEnd/>
          </a:ln>
        </p:spPr>
      </p:pic>
      <p:cxnSp>
        <p:nvCxnSpPr>
          <p:cNvPr id="6" name="رابط كسهم مستقيم 5"/>
          <p:cNvCxnSpPr/>
          <p:nvPr/>
        </p:nvCxnSpPr>
        <p:spPr>
          <a:xfrm rot="5400000">
            <a:off x="5372100" y="4229100"/>
            <a:ext cx="2819400" cy="1524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357188" y="928688"/>
            <a:ext cx="8229600" cy="1143000"/>
          </a:xfrm>
        </p:spPr>
        <p:txBody>
          <a:bodyPr/>
          <a:lstStyle/>
          <a:p>
            <a:r>
              <a:rPr lang="en-US" dirty="0" smtClean="0"/>
              <a:t>Pathogenesis of Psoriasis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2571744"/>
            <a:ext cx="8472518" cy="785818"/>
          </a:xfrm>
          <a:noFill/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en-US" sz="2400" dirty="0" smtClean="0"/>
              <a:t>immunologic   +   genetic susceptibility  +  environmental factors</a:t>
            </a:r>
            <a:endParaRPr lang="en-US" sz="24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81000" y="3881438"/>
            <a:ext cx="8229600" cy="10715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Sensitized</a:t>
            </a:r>
            <a:r>
              <a:rPr lang="en-US" sz="2400" dirty="0" smtClean="0"/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 cells secrete cytokines and growth factors that induce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keratinocyte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hyper-proliferation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عنصر نائب للمحتوى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مستطيل 4"/>
          <p:cNvSpPr/>
          <p:nvPr/>
        </p:nvSpPr>
        <p:spPr>
          <a:xfrm>
            <a:off x="6019800" y="3048000"/>
            <a:ext cx="8402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dirty="0"/>
          </a:p>
        </p:txBody>
      </p:sp>
      <p:sp>
        <p:nvSpPr>
          <p:cNvPr id="6" name="مستطيل 5"/>
          <p:cNvSpPr/>
          <p:nvPr/>
        </p:nvSpPr>
        <p:spPr>
          <a:xfrm>
            <a:off x="1676400" y="2133600"/>
            <a:ext cx="1112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= &lt; 5 mm </a:t>
            </a:r>
            <a:endParaRPr lang="en-US" dirty="0"/>
          </a:p>
        </p:txBody>
      </p:sp>
      <p:sp>
        <p:nvSpPr>
          <p:cNvPr id="7" name="مستطيل 6"/>
          <p:cNvSpPr/>
          <p:nvPr/>
        </p:nvSpPr>
        <p:spPr>
          <a:xfrm>
            <a:off x="6096000" y="2133600"/>
            <a:ext cx="1050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&gt;  5 mm </a:t>
            </a:r>
            <a:endParaRPr lang="en-US" dirty="0"/>
          </a:p>
        </p:txBody>
      </p:sp>
      <p:sp>
        <p:nvSpPr>
          <p:cNvPr id="8" name="مستطيل 7"/>
          <p:cNvSpPr/>
          <p:nvPr/>
        </p:nvSpPr>
        <p:spPr>
          <a:xfrm>
            <a:off x="228600" y="381000"/>
            <a:ext cx="16501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  <a:buFont typeface="Wingdings" pitchFamily="2" charset="2"/>
              <a:buChar char="q"/>
              <a:defRPr/>
            </a:pPr>
            <a:r>
              <a:rPr lang="en-US" dirty="0" smtClean="0">
                <a:solidFill>
                  <a:srgbClr val="FF0000"/>
                </a:solidFill>
              </a:rPr>
              <a:t>Clinical terms</a:t>
            </a:r>
          </a:p>
        </p:txBody>
      </p:sp>
      <p:cxnSp>
        <p:nvCxnSpPr>
          <p:cNvPr id="10" name="رابط كسهم مستقيم 9"/>
          <p:cNvCxnSpPr/>
          <p:nvPr/>
        </p:nvCxnSpPr>
        <p:spPr>
          <a:xfrm rot="10800000" flipV="1">
            <a:off x="3124200" y="1981200"/>
            <a:ext cx="1066800" cy="685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كسهم مستقيم 10"/>
          <p:cNvCxnSpPr/>
          <p:nvPr/>
        </p:nvCxnSpPr>
        <p:spPr>
          <a:xfrm>
            <a:off x="5105400" y="1981200"/>
            <a:ext cx="1219200" cy="609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Clinical Features of Psoriasis</a:t>
            </a:r>
            <a:endParaRPr lang="en-US" dirty="0" smtClean="0"/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 bwMode="auto">
          <a:xfrm>
            <a:off x="500063" y="1357313"/>
            <a:ext cx="8229600" cy="47085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Site: </a:t>
            </a:r>
            <a:r>
              <a:rPr lang="en-US" sz="2000" dirty="0" smtClean="0"/>
              <a:t>skin of the </a:t>
            </a:r>
            <a:r>
              <a:rPr lang="en-US" sz="2000" dirty="0" smtClean="0">
                <a:solidFill>
                  <a:srgbClr val="FF0000"/>
                </a:solidFill>
              </a:rPr>
              <a:t>elbows, knees</a:t>
            </a:r>
            <a:r>
              <a:rPr lang="en-US" sz="2000" dirty="0" smtClean="0"/>
              <a:t>, scalp, </a:t>
            </a:r>
            <a:r>
              <a:rPr lang="en-US" sz="2000" dirty="0" err="1" smtClean="0"/>
              <a:t>lumbosacral</a:t>
            </a:r>
            <a:r>
              <a:rPr lang="en-US" sz="2000" dirty="0" smtClean="0"/>
              <a:t> areas, </a:t>
            </a:r>
            <a:r>
              <a:rPr lang="en-US" sz="2000" dirty="0" err="1" smtClean="0"/>
              <a:t>intergluteal</a:t>
            </a:r>
            <a:r>
              <a:rPr lang="en-US" sz="2000" dirty="0" smtClean="0"/>
              <a:t> cleft, and </a:t>
            </a:r>
            <a:r>
              <a:rPr lang="en-US" sz="2000" dirty="0" err="1" smtClean="0"/>
              <a:t>glans</a:t>
            </a:r>
            <a:r>
              <a:rPr lang="en-US" sz="2000" dirty="0" smtClean="0"/>
              <a:t> penis</a:t>
            </a:r>
            <a:endParaRPr lang="en-US" dirty="0" smtClean="0"/>
          </a:p>
          <a:p>
            <a:r>
              <a:rPr lang="en-US" dirty="0" smtClean="0"/>
              <a:t>Appearance: </a:t>
            </a:r>
            <a:r>
              <a:rPr lang="en-US" sz="2000" i="1" dirty="0" smtClean="0"/>
              <a:t>a well-demarcated pink </a:t>
            </a:r>
            <a:r>
              <a:rPr lang="en-US" sz="2000" i="1" dirty="0" smtClean="0">
                <a:solidFill>
                  <a:srgbClr val="FF0000"/>
                </a:solidFill>
              </a:rPr>
              <a:t>plaque</a:t>
            </a:r>
            <a:r>
              <a:rPr lang="en-US" sz="2000" i="1" dirty="0" smtClean="0"/>
              <a:t> covered by loosely adherent silver-white </a:t>
            </a:r>
            <a:r>
              <a:rPr lang="en-US" sz="2000" i="1" dirty="0" smtClean="0">
                <a:solidFill>
                  <a:srgbClr val="FF0000"/>
                </a:solidFill>
              </a:rPr>
              <a:t>scale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4" name="Picture 1" descr="D:\SCContent\9781416029731\graphics\fullsize\S9781416029731-022-f003.jpg"/>
          <p:cNvPicPr>
            <a:picLocks noChangeAspect="1" noChangeArrowheads="1"/>
          </p:cNvPicPr>
          <p:nvPr/>
        </p:nvPicPr>
        <p:blipFill>
          <a:blip r:embed="rId2"/>
          <a:srcRect l="51750" b="9373"/>
          <a:stretch>
            <a:fillRect/>
          </a:stretch>
        </p:blipFill>
        <p:spPr bwMode="auto">
          <a:xfrm>
            <a:off x="2573338" y="3286125"/>
            <a:ext cx="4437062" cy="3000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8917" name="TextBox 4"/>
          <p:cNvSpPr txBox="1">
            <a:spLocks noChangeArrowheads="1"/>
          </p:cNvSpPr>
          <p:nvPr/>
        </p:nvSpPr>
        <p:spPr bwMode="auto">
          <a:xfrm>
            <a:off x="500063" y="5786438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11" name="Picture 6" descr="Case 1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3886200"/>
            <a:ext cx="205192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 rot="16200000" flipH="1">
            <a:off x="5410200" y="3124200"/>
            <a:ext cx="1143000" cy="3810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8"/>
          <p:cNvCxnSpPr/>
          <p:nvPr/>
        </p:nvCxnSpPr>
        <p:spPr>
          <a:xfrm>
            <a:off x="3429000" y="3124200"/>
            <a:ext cx="2286000" cy="19812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1143000"/>
          </a:xfrm>
        </p:spPr>
        <p:txBody>
          <a:bodyPr/>
          <a:lstStyle/>
          <a:p>
            <a:r>
              <a:rPr lang="en-US" i="1" smtClean="0"/>
              <a:t>Clinical Features of Psoriasis</a:t>
            </a:r>
            <a:endParaRPr lang="en-US" smtClean="0"/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 bwMode="auto">
          <a:xfrm>
            <a:off x="500063" y="1285875"/>
            <a:ext cx="8229600" cy="47085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 dirty="0" smtClean="0"/>
              <a:t>Nail changes: occur in 30% of cases of psoriasis</a:t>
            </a:r>
          </a:p>
          <a:p>
            <a:pPr>
              <a:buNone/>
            </a:pPr>
            <a:endParaRPr lang="en-US" dirty="0" smtClean="0"/>
          </a:p>
        </p:txBody>
      </p:sp>
      <p:pic>
        <p:nvPicPr>
          <p:cNvPr id="39940" name="Picture 3" descr="aIH300-psoriasis-nails.jpg"/>
          <p:cNvPicPr>
            <a:picLocks noChangeAspect="1"/>
          </p:cNvPicPr>
          <p:nvPr/>
        </p:nvPicPr>
        <p:blipFill>
          <a:blip r:embed="rId2"/>
          <a:srcRect b="10211"/>
          <a:stretch>
            <a:fillRect/>
          </a:stretch>
        </p:blipFill>
        <p:spPr bwMode="auto">
          <a:xfrm>
            <a:off x="1357313" y="2286000"/>
            <a:ext cx="5267325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D:\jung\Psoriasis-T18-DT95.2462\06-Psoriasis-T18-DT95.2462-10x-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19100"/>
            <a:ext cx="9702800" cy="7277100"/>
          </a:xfrm>
          <a:prstGeom prst="rect">
            <a:avLst/>
          </a:prstGeom>
          <a:noFill/>
        </p:spPr>
      </p:pic>
      <p:sp>
        <p:nvSpPr>
          <p:cNvPr id="5" name="مستطيل 4"/>
          <p:cNvSpPr/>
          <p:nvPr/>
        </p:nvSpPr>
        <p:spPr>
          <a:xfrm>
            <a:off x="0" y="3289280"/>
            <a:ext cx="4572000" cy="3139321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dirty="0" smtClean="0"/>
              <a:t>epidermal thickening </a:t>
            </a:r>
            <a:r>
              <a:rPr lang="en-US" dirty="0" smtClean="0">
                <a:solidFill>
                  <a:srgbClr val="FF0000"/>
                </a:solidFill>
              </a:rPr>
              <a:t>(</a:t>
            </a:r>
            <a:r>
              <a:rPr lang="en-US" b="1" dirty="0" err="1" smtClean="0">
                <a:solidFill>
                  <a:srgbClr val="FF0000"/>
                </a:solidFill>
              </a:rPr>
              <a:t>acanthosis</a:t>
            </a:r>
            <a:r>
              <a:rPr lang="en-US" b="1" dirty="0" smtClean="0">
                <a:solidFill>
                  <a:srgbClr val="FF0000"/>
                </a:solidFill>
              </a:rPr>
              <a:t> )</a:t>
            </a:r>
          </a:p>
          <a:p>
            <a:pPr>
              <a:buFont typeface="Wingdings" pitchFamily="2" charset="2"/>
              <a:buChar char="q"/>
            </a:pPr>
            <a:r>
              <a:rPr lang="en-US" b="1" dirty="0" err="1" smtClean="0">
                <a:solidFill>
                  <a:srgbClr val="FF0000"/>
                </a:solidFill>
              </a:rPr>
              <a:t>parakeratosis</a:t>
            </a:r>
            <a:endParaRPr lang="en-US" dirty="0" smtClean="0"/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solidFill>
                  <a:srgbClr val="FF0000"/>
                </a:solidFill>
              </a:rPr>
              <a:t>thinning of </a:t>
            </a:r>
            <a:r>
              <a:rPr lang="en-US" dirty="0" err="1" smtClean="0">
                <a:solidFill>
                  <a:srgbClr val="FF0000"/>
                </a:solidFill>
              </a:rPr>
              <a:t>suprapapillary</a:t>
            </a:r>
            <a:r>
              <a:rPr lang="en-US" dirty="0" smtClean="0">
                <a:solidFill>
                  <a:srgbClr val="FF0000"/>
                </a:solidFill>
              </a:rPr>
              <a:t> plates) 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The  blood vessels within the papillae are dilated and tortuous. These vessels bleed readily when the scale is removed, giving rise to </a:t>
            </a:r>
            <a:r>
              <a:rPr lang="en-US" dirty="0" smtClean="0">
                <a:solidFill>
                  <a:srgbClr val="FF0000"/>
                </a:solidFill>
              </a:rPr>
              <a:t>multiple </a:t>
            </a:r>
            <a:r>
              <a:rPr lang="en-US" dirty="0" err="1" smtClean="0">
                <a:solidFill>
                  <a:srgbClr val="FF0000"/>
                </a:solidFill>
              </a:rPr>
              <a:t>punctate</a:t>
            </a:r>
            <a:r>
              <a:rPr lang="en-US" dirty="0" smtClean="0">
                <a:solidFill>
                  <a:srgbClr val="FF0000"/>
                </a:solidFill>
              </a:rPr>
              <a:t> bleeding points </a:t>
            </a:r>
            <a:r>
              <a:rPr lang="en-US" dirty="0" smtClean="0"/>
              <a:t>(</a:t>
            </a:r>
            <a:r>
              <a:rPr lang="en-US" b="1" dirty="0" err="1" smtClean="0"/>
              <a:t>Auspitz</a:t>
            </a:r>
            <a:r>
              <a:rPr lang="en-US" b="1" dirty="0" smtClean="0"/>
              <a:t> sign</a:t>
            </a:r>
            <a:r>
              <a:rPr lang="en-US" dirty="0" smtClean="0"/>
              <a:t>). </a:t>
            </a:r>
          </a:p>
          <a:p>
            <a:pPr>
              <a:buFont typeface="Wingdings" pitchFamily="2" charset="2"/>
              <a:buChar char="q"/>
            </a:pPr>
            <a:r>
              <a:rPr lang="en-US" dirty="0" err="1" smtClean="0"/>
              <a:t>Neutrophils</a:t>
            </a:r>
            <a:r>
              <a:rPr lang="en-US" dirty="0" smtClean="0"/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epidermis </a:t>
            </a:r>
            <a:r>
              <a:rPr lang="en-US" dirty="0" smtClean="0">
                <a:solidFill>
                  <a:srgbClr val="FF0000"/>
                </a:solidFill>
              </a:rPr>
              <a:t>(</a:t>
            </a:r>
            <a:r>
              <a:rPr lang="en-US" b="1" dirty="0" smtClean="0">
                <a:solidFill>
                  <a:srgbClr val="FF0000"/>
                </a:solidFill>
              </a:rPr>
              <a:t>pustules of </a:t>
            </a:r>
            <a:r>
              <a:rPr lang="en-US" b="1" dirty="0" err="1" smtClean="0">
                <a:solidFill>
                  <a:srgbClr val="FF0000"/>
                </a:solidFill>
              </a:rPr>
              <a:t>Kogoj</a:t>
            </a:r>
            <a:r>
              <a:rPr lang="en-US" dirty="0" smtClean="0">
                <a:solidFill>
                  <a:srgbClr val="FF0000"/>
                </a:solidFill>
              </a:rPr>
              <a:t>) 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stratum </a:t>
            </a:r>
            <a:r>
              <a:rPr lang="en-US" dirty="0" err="1" smtClean="0"/>
              <a:t>corneum</a:t>
            </a:r>
            <a:r>
              <a:rPr lang="en-US" dirty="0" smtClean="0"/>
              <a:t> (</a:t>
            </a:r>
            <a:r>
              <a:rPr lang="en-US" sz="1600" b="1" dirty="0" smtClean="0">
                <a:solidFill>
                  <a:srgbClr val="FF0000"/>
                </a:solidFill>
              </a:rPr>
              <a:t>Munro </a:t>
            </a:r>
            <a:r>
              <a:rPr lang="en-US" sz="1600" b="1" dirty="0" err="1" smtClean="0">
                <a:solidFill>
                  <a:srgbClr val="FF0000"/>
                </a:solidFill>
              </a:rPr>
              <a:t>microabscesses</a:t>
            </a:r>
            <a:r>
              <a:rPr lang="en-US" sz="1600" dirty="0" smtClean="0">
                <a:solidFill>
                  <a:srgbClr val="FF0000"/>
                </a:solidFill>
              </a:rPr>
              <a:t>). </a:t>
            </a:r>
            <a:r>
              <a:rPr lang="en-US" sz="1600" dirty="0" smtClean="0"/>
              <a:t> </a:t>
            </a:r>
            <a:endParaRPr lang="en-US" dirty="0" smtClean="0"/>
          </a:p>
        </p:txBody>
      </p:sp>
      <p:sp>
        <p:nvSpPr>
          <p:cNvPr id="6" name="مستطيل 5"/>
          <p:cNvSpPr/>
          <p:nvPr/>
        </p:nvSpPr>
        <p:spPr>
          <a:xfrm>
            <a:off x="2057400" y="1981200"/>
            <a:ext cx="1247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acanthosis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6629400" y="152400"/>
            <a:ext cx="151361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parakeratosis</a:t>
            </a:r>
            <a:r>
              <a:rPr lang="en-US" dirty="0" smtClean="0"/>
              <a:t> </a:t>
            </a:r>
          </a:p>
        </p:txBody>
      </p:sp>
      <p:sp>
        <p:nvSpPr>
          <p:cNvPr id="8" name="مستطيل 7"/>
          <p:cNvSpPr/>
          <p:nvPr/>
        </p:nvSpPr>
        <p:spPr>
          <a:xfrm>
            <a:off x="2971800" y="1295400"/>
            <a:ext cx="3329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thinning of </a:t>
            </a:r>
            <a:r>
              <a:rPr lang="en-US" dirty="0" err="1" smtClean="0">
                <a:solidFill>
                  <a:schemeClr val="bg1"/>
                </a:solidFill>
              </a:rPr>
              <a:t>suprapapillary</a:t>
            </a:r>
            <a:r>
              <a:rPr lang="en-US" dirty="0" smtClean="0">
                <a:solidFill>
                  <a:schemeClr val="bg1"/>
                </a:solidFill>
              </a:rPr>
              <a:t> plates) </a:t>
            </a:r>
          </a:p>
        </p:txBody>
      </p:sp>
      <p:cxnSp>
        <p:nvCxnSpPr>
          <p:cNvPr id="10" name="رابط كسهم مستقيم 9"/>
          <p:cNvCxnSpPr/>
          <p:nvPr/>
        </p:nvCxnSpPr>
        <p:spPr>
          <a:xfrm flipV="1">
            <a:off x="2971800" y="2590800"/>
            <a:ext cx="3581400" cy="19050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" descr="D:\SCContent\9781416029731\graphics\fullsize\S9781416029731-022-f003.jpg"/>
          <p:cNvPicPr>
            <a:picLocks noChangeAspect="1" noChangeArrowheads="1"/>
          </p:cNvPicPr>
          <p:nvPr/>
        </p:nvPicPr>
        <p:blipFill>
          <a:blip r:embed="rId3"/>
          <a:srcRect l="51750" b="9373"/>
          <a:stretch>
            <a:fillRect/>
          </a:stretch>
        </p:blipFill>
        <p:spPr bwMode="auto">
          <a:xfrm>
            <a:off x="7086600" y="5181600"/>
            <a:ext cx="2239660" cy="1514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12" name="رابط كسهم مستقيم 9"/>
          <p:cNvCxnSpPr/>
          <p:nvPr/>
        </p:nvCxnSpPr>
        <p:spPr>
          <a:xfrm flipV="1">
            <a:off x="2819400" y="1524000"/>
            <a:ext cx="3886200" cy="24384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رابط كسهم مستقيم 9"/>
          <p:cNvCxnSpPr/>
          <p:nvPr/>
        </p:nvCxnSpPr>
        <p:spPr>
          <a:xfrm rot="5400000" flipH="1" flipV="1">
            <a:off x="762000" y="1600200"/>
            <a:ext cx="4267200" cy="38100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CHRONIC INFLAMMATORY DERMATOSES </a:t>
            </a:r>
            <a:endParaRPr lang="en-US" dirty="0"/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600200"/>
            <a:ext cx="8229600" cy="47085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Persistent inflammatory </a:t>
            </a:r>
            <a:r>
              <a:rPr lang="en-US" dirty="0" err="1" smtClean="0"/>
              <a:t>dermatoses</a:t>
            </a:r>
            <a:r>
              <a:rPr lang="en-US" dirty="0" smtClean="0"/>
              <a:t> that exhibit their most characteristic features over many months to years</a:t>
            </a:r>
          </a:p>
          <a:p>
            <a:pPr lvl="1"/>
            <a:r>
              <a:rPr lang="en-US" sz="4800" b="1" dirty="0" smtClean="0"/>
              <a:t>Psoriasis </a:t>
            </a:r>
          </a:p>
          <a:p>
            <a:pPr lvl="1"/>
            <a:r>
              <a:rPr lang="en-US" sz="4800" b="1" dirty="0" smtClean="0">
                <a:solidFill>
                  <a:srgbClr val="FF0000"/>
                </a:solidFill>
              </a:rPr>
              <a:t>Lichen </a:t>
            </a:r>
            <a:r>
              <a:rPr lang="en-US" sz="4800" b="1" dirty="0" err="1" smtClean="0">
                <a:solidFill>
                  <a:srgbClr val="FF0000"/>
                </a:solidFill>
              </a:rPr>
              <a:t>Planus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endParaRPr lang="en-US" sz="48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Lichen </a:t>
            </a:r>
            <a:r>
              <a:rPr lang="en-US" dirty="0" err="1" smtClean="0"/>
              <a:t>Planus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clinical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295400"/>
            <a:ext cx="8229600" cy="47085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pic>
        <p:nvPicPr>
          <p:cNvPr id="46084" name="Picture 1" descr="D:\SCContent\9781416029731\graphics\fullsize\S9781416029731-022-f004.jpg"/>
          <p:cNvPicPr>
            <a:picLocks noChangeAspect="1" noChangeArrowheads="1"/>
          </p:cNvPicPr>
          <p:nvPr/>
        </p:nvPicPr>
        <p:blipFill>
          <a:blip r:embed="rId2"/>
          <a:srcRect l="51460" b="8163"/>
          <a:stretch>
            <a:fillRect/>
          </a:stretch>
        </p:blipFill>
        <p:spPr bwMode="auto">
          <a:xfrm>
            <a:off x="304800" y="1371600"/>
            <a:ext cx="8153400" cy="55177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مستطيل 4"/>
          <p:cNvSpPr/>
          <p:nvPr/>
        </p:nvSpPr>
        <p:spPr>
          <a:xfrm>
            <a:off x="381000" y="1600200"/>
            <a:ext cx="4572000" cy="1200329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P</a:t>
            </a:r>
            <a:r>
              <a:rPr lang="en-US" dirty="0" err="1" smtClean="0"/>
              <a:t>ruritic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0000"/>
                </a:solidFill>
              </a:rPr>
              <a:t>p</a:t>
            </a:r>
            <a:r>
              <a:rPr lang="en-US" dirty="0" smtClean="0"/>
              <a:t>urple, </a:t>
            </a:r>
            <a:r>
              <a:rPr lang="en-US" dirty="0" smtClean="0">
                <a:solidFill>
                  <a:srgbClr val="FF0000"/>
                </a:solidFill>
              </a:rPr>
              <a:t>p</a:t>
            </a:r>
            <a:r>
              <a:rPr lang="en-US" dirty="0" smtClean="0"/>
              <a:t>olygonal, </a:t>
            </a:r>
            <a:r>
              <a:rPr lang="en-US" dirty="0" smtClean="0">
                <a:solidFill>
                  <a:srgbClr val="FF0000"/>
                </a:solidFill>
              </a:rPr>
              <a:t>p</a:t>
            </a:r>
            <a:r>
              <a:rPr lang="en-US" dirty="0" smtClean="0"/>
              <a:t>apules</a:t>
            </a:r>
          </a:p>
          <a:p>
            <a:r>
              <a:rPr lang="en-US" dirty="0" smtClean="0"/>
              <a:t>white lines, called </a:t>
            </a:r>
            <a:r>
              <a:rPr lang="en-US" dirty="0" smtClean="0">
                <a:solidFill>
                  <a:srgbClr val="FF0000"/>
                </a:solidFill>
              </a:rPr>
              <a:t>Wickham's</a:t>
            </a:r>
            <a:r>
              <a:rPr lang="en-US" dirty="0" smtClean="0"/>
              <a:t> </a:t>
            </a:r>
            <a:r>
              <a:rPr lang="en-US" dirty="0" err="1" smtClean="0"/>
              <a:t>striae</a:t>
            </a:r>
            <a:endParaRPr lang="en-US" dirty="0" smtClean="0"/>
          </a:p>
          <a:p>
            <a:r>
              <a:rPr lang="en-US" dirty="0" smtClean="0"/>
              <a:t>disorder of skin and mucous membrane. </a:t>
            </a:r>
          </a:p>
          <a:p>
            <a:r>
              <a:rPr lang="en-US" dirty="0" smtClean="0"/>
              <a:t> In 70% of cases, </a:t>
            </a:r>
            <a:r>
              <a:rPr lang="en-US" dirty="0" smtClean="0">
                <a:solidFill>
                  <a:srgbClr val="FF0000"/>
                </a:solidFill>
              </a:rPr>
              <a:t>oral lesions </a:t>
            </a:r>
            <a:r>
              <a:rPr lang="en-US" dirty="0" smtClean="0"/>
              <a:t>are present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611188" y="5876925"/>
            <a:ext cx="7848600" cy="215900"/>
          </a:xfrm>
          <a:prstGeom prst="rect">
            <a:avLst/>
          </a:prstGeom>
          <a:solidFill>
            <a:schemeClr val="bg1">
              <a:alpha val="38039"/>
            </a:schemeClr>
          </a:solidFill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endParaRPr lang="en-US" sz="800">
              <a:latin typeface="Calibri" pitchFamily="34" charset="0"/>
            </a:endParaRPr>
          </a:p>
        </p:txBody>
      </p:sp>
      <p:pic>
        <p:nvPicPr>
          <p:cNvPr id="49155" name="Picture 1" descr="D:\SCContent\9781416029731\graphics\fullsize\S9781416029731-022-f004.jpg"/>
          <p:cNvPicPr>
            <a:picLocks noChangeAspect="1" noChangeArrowheads="1"/>
          </p:cNvPicPr>
          <p:nvPr/>
        </p:nvPicPr>
        <p:blipFill>
          <a:blip r:embed="rId3"/>
          <a:srcRect r="51460" b="1360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مستطيل 3"/>
          <p:cNvSpPr/>
          <p:nvPr/>
        </p:nvSpPr>
        <p:spPr>
          <a:xfrm>
            <a:off x="2057400" y="5334000"/>
            <a:ext cx="4572000" cy="95410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Interface dermatitis</a:t>
            </a:r>
            <a:r>
              <a:rPr lang="en-US" dirty="0" smtClean="0"/>
              <a:t>,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basal </a:t>
            </a:r>
            <a:r>
              <a:rPr lang="en-US" dirty="0" err="1" smtClean="0">
                <a:solidFill>
                  <a:srgbClr val="FF0000"/>
                </a:solidFill>
              </a:rPr>
              <a:t>keratinocytes</a:t>
            </a:r>
            <a:r>
              <a:rPr lang="en-US" dirty="0" smtClean="0">
                <a:solidFill>
                  <a:srgbClr val="FF0000"/>
                </a:solidFill>
              </a:rPr>
              <a:t> that show degeneration</a:t>
            </a:r>
            <a:endParaRPr lang="en-US" dirty="0" smtClean="0"/>
          </a:p>
          <a:p>
            <a:r>
              <a:rPr lang="en-US" dirty="0" err="1" smtClean="0">
                <a:solidFill>
                  <a:srgbClr val="FF0000"/>
                </a:solidFill>
              </a:rPr>
              <a:t>sawtoothing</a:t>
            </a:r>
            <a:r>
              <a:rPr lang="en-US" dirty="0" smtClean="0">
                <a:solidFill>
                  <a:srgbClr val="FF0000"/>
                </a:solidFill>
              </a:rPr>
              <a:t>. 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0" y="0"/>
            <a:ext cx="1337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Morphology</a:t>
            </a:r>
            <a:endParaRPr lang="en-US" dirty="0"/>
          </a:p>
        </p:txBody>
      </p:sp>
      <p:pic>
        <p:nvPicPr>
          <p:cNvPr id="35841" name="Picture 1" descr="D:\dermatopathology\jung\Lichen planus-DT07.16250B\02-Lichen planus-a-04x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209800" y="-2209800"/>
            <a:ext cx="15240000" cy="114300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609600" y="4518898"/>
            <a:ext cx="4572000" cy="2339102"/>
          </a:xfrm>
          <a:prstGeom prst="rect">
            <a:avLst/>
          </a:prstGeom>
          <a:solidFill>
            <a:schemeClr val="accent1">
              <a:alpha val="82000"/>
            </a:schemeClr>
          </a:solidFill>
          <a:scene3d>
            <a:camera prst="orthographicFront"/>
            <a:lightRig rig="threePt" dir="t"/>
          </a:scene3d>
          <a:sp3d>
            <a:bevelB prst="relaxedInset"/>
          </a:sp3d>
        </p:spPr>
        <p:txBody>
          <a:bodyPr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Interface dermatitis</a:t>
            </a:r>
            <a:r>
              <a:rPr lang="en-US" b="1" dirty="0" smtClean="0"/>
              <a:t>,</a:t>
            </a:r>
            <a:r>
              <a:rPr lang="en-US" dirty="0" smtClean="0"/>
              <a:t> is characterized by a dense, continuous infiltrate of lymphocytes along the </a:t>
            </a:r>
            <a:r>
              <a:rPr lang="en-US" dirty="0" err="1" smtClean="0"/>
              <a:t>dermoepidermal</a:t>
            </a:r>
            <a:r>
              <a:rPr lang="en-US" dirty="0" smtClean="0"/>
              <a:t> junction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basal </a:t>
            </a:r>
            <a:r>
              <a:rPr lang="en-US" dirty="0" err="1" smtClean="0">
                <a:solidFill>
                  <a:srgbClr val="FF0000"/>
                </a:solidFill>
              </a:rPr>
              <a:t>keratinocytes</a:t>
            </a:r>
            <a:r>
              <a:rPr lang="en-US" dirty="0" smtClean="0">
                <a:solidFill>
                  <a:srgbClr val="FF0000"/>
                </a:solidFill>
              </a:rPr>
              <a:t> show degeneration and apoptosis</a:t>
            </a:r>
            <a:endParaRPr lang="en-US" dirty="0" smtClean="0"/>
          </a:p>
          <a:p>
            <a:r>
              <a:rPr lang="en-US" dirty="0" smtClean="0"/>
              <a:t>This pattern of inflammation causes the </a:t>
            </a:r>
            <a:r>
              <a:rPr lang="en-US" dirty="0" err="1" smtClean="0"/>
              <a:t>dermoepidermal</a:t>
            </a:r>
            <a:r>
              <a:rPr lang="en-US" dirty="0" smtClean="0"/>
              <a:t> interface to assume an angulated contour </a:t>
            </a:r>
            <a:r>
              <a:rPr lang="en-US" dirty="0" smtClean="0">
                <a:solidFill>
                  <a:srgbClr val="FF0000"/>
                </a:solidFill>
              </a:rPr>
              <a:t>("</a:t>
            </a:r>
            <a:r>
              <a:rPr lang="en-US" dirty="0" err="1" smtClean="0">
                <a:solidFill>
                  <a:srgbClr val="FF0000"/>
                </a:solidFill>
              </a:rPr>
              <a:t>sawtoothing</a:t>
            </a:r>
            <a:r>
              <a:rPr lang="en-US" dirty="0" smtClean="0">
                <a:solidFill>
                  <a:srgbClr val="FF0000"/>
                </a:solidFill>
              </a:rPr>
              <a:t>"). 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447800" y="3352800"/>
            <a:ext cx="2057400" cy="12954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6200000" flipV="1">
            <a:off x="304800" y="3429000"/>
            <a:ext cx="1447800" cy="838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 flipH="1" flipV="1">
            <a:off x="1600200" y="2819400"/>
            <a:ext cx="3048000" cy="2286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 flipH="1" flipV="1">
            <a:off x="1866900" y="2476500"/>
            <a:ext cx="3200400" cy="28194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ctrTitle"/>
          </p:nvPr>
        </p:nvSpPr>
        <p:spPr>
          <a:xfrm>
            <a:off x="785813" y="785813"/>
            <a:ext cx="7772400" cy="1470025"/>
          </a:xfrm>
        </p:spPr>
        <p:txBody>
          <a:bodyPr/>
          <a:lstStyle/>
          <a:p>
            <a:r>
              <a:rPr lang="en-US" dirty="0" smtClean="0"/>
              <a:t>Tumors of Skin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357438"/>
            <a:ext cx="6457950" cy="2366962"/>
          </a:xfrm>
          <a:ln>
            <a:solidFill>
              <a:srgbClr val="0070C0"/>
            </a:solidFill>
          </a:ln>
        </p:spPr>
        <p:txBody>
          <a:bodyPr>
            <a:normAutofit fontScale="77500" lnSpcReduction="20000"/>
          </a:bodyPr>
          <a:lstStyle/>
          <a:p>
            <a:pPr>
              <a:buClr>
                <a:schemeClr val="accent1">
                  <a:lumMod val="75000"/>
                </a:schemeClr>
              </a:buClr>
              <a:defRPr/>
            </a:pPr>
            <a:r>
              <a:rPr lang="en-US" sz="3800" b="1" i="1" dirty="0" err="1" smtClean="0">
                <a:solidFill>
                  <a:srgbClr val="FF0000"/>
                </a:solidFill>
              </a:rPr>
              <a:t>Squamous</a:t>
            </a:r>
            <a:r>
              <a:rPr lang="en-US" sz="3800" b="1" i="1" dirty="0" smtClean="0">
                <a:solidFill>
                  <a:srgbClr val="FF0000"/>
                </a:solidFill>
              </a:rPr>
              <a:t> Cell Carcinoma</a:t>
            </a:r>
            <a:endParaRPr lang="en-US" sz="3800" b="1" dirty="0" smtClean="0">
              <a:solidFill>
                <a:srgbClr val="FF0000"/>
              </a:solidFill>
            </a:endParaRPr>
          </a:p>
          <a:p>
            <a:pPr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endParaRPr lang="en-US" sz="3800" b="1" dirty="0" smtClean="0">
              <a:solidFill>
                <a:srgbClr val="FF0000"/>
              </a:solidFill>
            </a:endParaRPr>
          </a:p>
          <a:p>
            <a:pPr>
              <a:buClr>
                <a:schemeClr val="accent1">
                  <a:lumMod val="75000"/>
                </a:schemeClr>
              </a:buClr>
              <a:defRPr/>
            </a:pPr>
            <a:r>
              <a:rPr lang="en-US" sz="3800" b="1" dirty="0" smtClean="0">
                <a:solidFill>
                  <a:srgbClr val="FF0000"/>
                </a:solidFill>
              </a:rPr>
              <a:t>basal cell carcinoma </a:t>
            </a:r>
          </a:p>
          <a:p>
            <a:pPr>
              <a:buClr>
                <a:schemeClr val="accent1">
                  <a:lumMod val="75000"/>
                </a:schemeClr>
              </a:buClr>
              <a:defRPr/>
            </a:pPr>
            <a:endParaRPr lang="en-US" sz="3800" b="1" dirty="0" smtClean="0">
              <a:solidFill>
                <a:srgbClr val="FF0000"/>
              </a:solidFill>
            </a:endParaRPr>
          </a:p>
          <a:p>
            <a:pPr>
              <a:buClr>
                <a:schemeClr val="accent1">
                  <a:lumMod val="75000"/>
                </a:schemeClr>
              </a:buClr>
              <a:defRPr/>
            </a:pPr>
            <a:r>
              <a:rPr lang="en-US" sz="3800" b="1" dirty="0" smtClean="0">
                <a:solidFill>
                  <a:srgbClr val="FF0000"/>
                </a:solidFill>
              </a:rPr>
              <a:t>Melanoma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500066"/>
          </a:xfrm>
          <a:solidFill>
            <a:schemeClr val="tx1"/>
          </a:solidFill>
          <a:ln w="28575">
            <a:solidFill>
              <a:srgbClr val="FF000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>
                <a:solidFill>
                  <a:schemeClr val="bg1"/>
                </a:solidFill>
              </a:rPr>
              <a:t>Premalignant Epithelial Lesions 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 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5301" name="Content Placeholder 2"/>
          <p:cNvSpPr>
            <a:spLocks noGrp="1"/>
          </p:cNvSpPr>
          <p:nvPr>
            <p:ph idx="1"/>
          </p:nvPr>
        </p:nvSpPr>
        <p:spPr bwMode="auto">
          <a:xfrm>
            <a:off x="500063" y="2335213"/>
            <a:ext cx="8229600" cy="17367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dirty="0" smtClean="0"/>
              <a:t>Skin dysplasia results of chronic exposure to sunlight and is associated with hyperkeratosis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14546" y="1142984"/>
            <a:ext cx="4857784" cy="357190"/>
          </a:xfrm>
          <a:prstGeom prst="rect">
            <a:avLst/>
          </a:prstGeom>
          <a:solidFill>
            <a:schemeClr val="tx1"/>
          </a:solidFill>
          <a:ln w="28575">
            <a:solidFill>
              <a:srgbClr val="FF000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800" b="1" i="1" dirty="0">
                <a:solidFill>
                  <a:schemeClr val="bg1"/>
                </a:solidFill>
                <a:latin typeface="+mn-lt"/>
                <a:cs typeface="+mn-cs"/>
              </a:rPr>
              <a:t>Actinic </a:t>
            </a:r>
            <a:r>
              <a:rPr lang="en-US" sz="2800" b="1" i="1" dirty="0" err="1">
                <a:solidFill>
                  <a:schemeClr val="bg1"/>
                </a:solidFill>
                <a:latin typeface="+mn-lt"/>
                <a:cs typeface="+mn-cs"/>
              </a:rPr>
              <a:t>Keratosis</a:t>
            </a:r>
            <a:r>
              <a:rPr lang="en-US" sz="2800" b="1" i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endParaRPr lang="en-US" sz="28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1" descr="D:\SCContent\9781416029731\graphics\fullsize\S9781416029731-022-f016.jpg"/>
          <p:cNvPicPr>
            <a:picLocks noChangeAspect="1" noChangeArrowheads="1"/>
          </p:cNvPicPr>
          <p:nvPr/>
        </p:nvPicPr>
        <p:blipFill>
          <a:blip r:embed="rId2"/>
          <a:srcRect l="27825" r="37300" b="8713"/>
          <a:stretch>
            <a:fillRect/>
          </a:stretch>
        </p:blipFill>
        <p:spPr bwMode="auto">
          <a:xfrm>
            <a:off x="1500166" y="3500437"/>
            <a:ext cx="2928958" cy="29037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smtClean="0"/>
              <a:t>Clinical Features</a:t>
            </a:r>
            <a:endParaRPr lang="en-US" smtClean="0"/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600200"/>
            <a:ext cx="8229600" cy="47085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 dirty="0" smtClean="0"/>
              <a:t>Site: sun-exposed areas (face, arms, dorsum of the hands).</a:t>
            </a:r>
          </a:p>
          <a:p>
            <a:r>
              <a:rPr lang="en-US" sz="2400" dirty="0" smtClean="0"/>
              <a:t>The lesions can be treated with local </a:t>
            </a:r>
            <a:r>
              <a:rPr lang="en-US" sz="2400" dirty="0" err="1" smtClean="0"/>
              <a:t>cryotherapy</a:t>
            </a:r>
            <a:r>
              <a:rPr lang="en-US" sz="2400" dirty="0" smtClean="0"/>
              <a:t> </a:t>
            </a:r>
          </a:p>
          <a:p>
            <a:pPr>
              <a:buFont typeface="Arial" charset="0"/>
              <a:buNone/>
            </a:pPr>
            <a:r>
              <a:rPr lang="en-US" sz="2400" dirty="0" smtClean="0"/>
              <a:t>(superficial freezing) or topical chemotherapeutic </a:t>
            </a:r>
          </a:p>
          <a:p>
            <a:pPr>
              <a:buFont typeface="Arial" charset="0"/>
              <a:buNone/>
            </a:pPr>
            <a:r>
              <a:rPr lang="en-US" sz="2400" dirty="0" smtClean="0"/>
              <a:t>and other agents.</a:t>
            </a:r>
          </a:p>
        </p:txBody>
      </p:sp>
      <p:pic>
        <p:nvPicPr>
          <p:cNvPr id="4" name="Picture 1" descr="D:\SCContent\9781416029731\graphics\fullsize\S9781416029731-022-f016.jpg"/>
          <p:cNvPicPr>
            <a:picLocks noChangeAspect="1" noChangeArrowheads="1"/>
          </p:cNvPicPr>
          <p:nvPr/>
        </p:nvPicPr>
        <p:blipFill>
          <a:blip r:embed="rId2"/>
          <a:srcRect l="27825" r="37300" b="8713"/>
          <a:stretch>
            <a:fillRect/>
          </a:stretch>
        </p:blipFill>
        <p:spPr bwMode="auto">
          <a:xfrm>
            <a:off x="3352800" y="3005245"/>
            <a:ext cx="3886200" cy="38527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209800" y="152400"/>
            <a:ext cx="4857784" cy="357190"/>
          </a:xfrm>
          <a:prstGeom prst="rect">
            <a:avLst/>
          </a:prstGeom>
          <a:solidFill>
            <a:schemeClr val="tx1"/>
          </a:solidFill>
          <a:ln w="28575">
            <a:solidFill>
              <a:srgbClr val="FF000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800" b="1" i="1" dirty="0">
                <a:solidFill>
                  <a:schemeClr val="bg1"/>
                </a:solidFill>
                <a:latin typeface="+mn-lt"/>
                <a:cs typeface="+mn-cs"/>
              </a:rPr>
              <a:t>Actinic </a:t>
            </a:r>
            <a:r>
              <a:rPr lang="en-US" sz="2800" b="1" i="1" dirty="0" err="1">
                <a:solidFill>
                  <a:schemeClr val="bg1"/>
                </a:solidFill>
                <a:latin typeface="+mn-lt"/>
                <a:cs typeface="+mn-cs"/>
              </a:rPr>
              <a:t>Keratosis</a:t>
            </a:r>
            <a:r>
              <a:rPr lang="en-US" sz="2800" b="1" i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endParaRPr lang="en-US" sz="28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Morphology</a:t>
            </a:r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600200"/>
            <a:ext cx="8229600" cy="47085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 dirty="0" smtClean="0"/>
              <a:t>Lower portions of the epidermis show </a:t>
            </a:r>
            <a:r>
              <a:rPr lang="en-US" sz="2400" b="1" dirty="0" err="1" smtClean="0"/>
              <a:t>cytologic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atypia</a:t>
            </a:r>
            <a:r>
              <a:rPr lang="en-US" sz="2400" b="1" dirty="0" smtClean="0"/>
              <a:t>,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 The dermis contains thickened, blue-gray elastic fibers (</a:t>
            </a:r>
            <a:r>
              <a:rPr lang="en-US" sz="2400" b="1" dirty="0" smtClean="0"/>
              <a:t>solar </a:t>
            </a:r>
            <a:r>
              <a:rPr lang="en-US" sz="2400" b="1" dirty="0" err="1" smtClean="0"/>
              <a:t>elastosis</a:t>
            </a:r>
            <a:r>
              <a:rPr lang="en-US" sz="2400" dirty="0" smtClean="0"/>
              <a:t>), the result of chronic sun damage &amp; lymphocytes </a:t>
            </a:r>
          </a:p>
          <a:p>
            <a:r>
              <a:rPr lang="en-US" sz="2400" dirty="0" smtClean="0"/>
              <a:t>The stratum </a:t>
            </a:r>
            <a:r>
              <a:rPr lang="en-US" sz="2400" dirty="0" err="1" smtClean="0"/>
              <a:t>corneum</a:t>
            </a:r>
            <a:r>
              <a:rPr lang="en-US" sz="2400" dirty="0" smtClean="0"/>
              <a:t> …….</a:t>
            </a:r>
            <a:r>
              <a:rPr lang="en-US" sz="2400" dirty="0" err="1" smtClean="0"/>
              <a:t>parakeratosis</a:t>
            </a:r>
            <a:endParaRPr lang="en-US" sz="2400" dirty="0" smtClean="0"/>
          </a:p>
        </p:txBody>
      </p:sp>
      <p:pic>
        <p:nvPicPr>
          <p:cNvPr id="4" name="Picture 1" descr="D:\SCContent\9781416029731\graphics\fullsize\S9781416029731-022-f016.jpg"/>
          <p:cNvPicPr>
            <a:picLocks noChangeAspect="1" noChangeArrowheads="1"/>
          </p:cNvPicPr>
          <p:nvPr/>
        </p:nvPicPr>
        <p:blipFill>
          <a:blip r:embed="rId2"/>
          <a:srcRect l="64125" b="8713"/>
          <a:stretch>
            <a:fillRect/>
          </a:stretch>
        </p:blipFill>
        <p:spPr bwMode="auto">
          <a:xfrm>
            <a:off x="4000500" y="3857625"/>
            <a:ext cx="2816225" cy="2714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1" descr="D:\SCContent\9781416029731\graphics\fullsize\S9781416029731-022-f016.jpg"/>
          <p:cNvPicPr>
            <a:picLocks noChangeAspect="1" noChangeArrowheads="1"/>
          </p:cNvPicPr>
          <p:nvPr/>
        </p:nvPicPr>
        <p:blipFill>
          <a:blip r:embed="rId2"/>
          <a:srcRect r="74275" b="8713"/>
          <a:stretch>
            <a:fillRect/>
          </a:stretch>
        </p:blipFill>
        <p:spPr bwMode="auto">
          <a:xfrm>
            <a:off x="1643063" y="4071938"/>
            <a:ext cx="1928812" cy="2592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9" name="رابط كسهم مستقيم 8"/>
          <p:cNvCxnSpPr/>
          <p:nvPr/>
        </p:nvCxnSpPr>
        <p:spPr>
          <a:xfrm>
            <a:off x="4419600" y="3200400"/>
            <a:ext cx="1219200" cy="8382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كسهم مستقيم 11"/>
          <p:cNvCxnSpPr/>
          <p:nvPr/>
        </p:nvCxnSpPr>
        <p:spPr>
          <a:xfrm rot="16200000" flipH="1">
            <a:off x="533400" y="3886200"/>
            <a:ext cx="3505200" cy="12192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كسهم مستقيم 13"/>
          <p:cNvCxnSpPr/>
          <p:nvPr/>
        </p:nvCxnSpPr>
        <p:spPr>
          <a:xfrm rot="10800000" flipV="1">
            <a:off x="3048000" y="3200400"/>
            <a:ext cx="1371600" cy="12192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رابط كسهم مستقيم 18"/>
          <p:cNvCxnSpPr/>
          <p:nvPr/>
        </p:nvCxnSpPr>
        <p:spPr>
          <a:xfrm rot="5400000">
            <a:off x="4267200" y="3276600"/>
            <a:ext cx="4267200" cy="15240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Plaque:</a:t>
            </a:r>
            <a:r>
              <a:rPr lang="en-US" dirty="0" smtClean="0"/>
              <a:t> Elevated flat-topped area, usually more than 5 mm</a:t>
            </a:r>
          </a:p>
          <a:p>
            <a:endParaRPr lang="en-US" dirty="0"/>
          </a:p>
        </p:txBody>
      </p:sp>
      <p:pic>
        <p:nvPicPr>
          <p:cNvPr id="4" name="Picture 6" descr="http://z.about.com/d/dermatology/1/0/z/6/Psoriasis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2743200"/>
            <a:ext cx="3962400" cy="3962400"/>
          </a:xfrm>
          <a:prstGeom prst="rect">
            <a:avLst/>
          </a:prstGeom>
          <a:noFill/>
        </p:spPr>
      </p:pic>
      <p:sp>
        <p:nvSpPr>
          <p:cNvPr id="5" name="مستطيل 4"/>
          <p:cNvSpPr/>
          <p:nvPr/>
        </p:nvSpPr>
        <p:spPr>
          <a:xfrm>
            <a:off x="0" y="533400"/>
            <a:ext cx="16501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  <a:buFont typeface="Wingdings" pitchFamily="2" charset="2"/>
              <a:buChar char="q"/>
              <a:defRPr/>
            </a:pPr>
            <a:r>
              <a:rPr lang="en-US" dirty="0" smtClean="0">
                <a:solidFill>
                  <a:srgbClr val="FF0000"/>
                </a:solidFill>
              </a:rPr>
              <a:t>Clinical terms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err="1" smtClean="0"/>
              <a:t>Squamous</a:t>
            </a:r>
            <a:r>
              <a:rPr lang="en-US" dirty="0" smtClean="0"/>
              <a:t> Cell Carcinoma</a:t>
            </a:r>
            <a:br>
              <a:rPr lang="en-US" dirty="0" smtClean="0"/>
            </a:br>
            <a:r>
              <a:rPr lang="en-US" dirty="0" smtClean="0"/>
              <a:t>(SCC)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600200"/>
            <a:ext cx="8229600" cy="47085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dirty="0" smtClean="0"/>
              <a:t>sun-exposed sites in older people</a:t>
            </a:r>
          </a:p>
          <a:p>
            <a:r>
              <a:rPr lang="en-US" sz="2800" dirty="0" smtClean="0"/>
              <a:t>lightly pigmented people.</a:t>
            </a:r>
          </a:p>
          <a:p>
            <a:r>
              <a:rPr lang="en-US" sz="2800" dirty="0" smtClean="0"/>
              <a:t>Other predisposing factors include:</a:t>
            </a:r>
          </a:p>
          <a:p>
            <a:pPr marL="914400" lvl="1" indent="-457200">
              <a:buFont typeface="Calibri" pitchFamily="34" charset="0"/>
              <a:buAutoNum type="arabicPeriod"/>
            </a:pPr>
            <a:r>
              <a:rPr lang="en-US" sz="2400" dirty="0" smtClean="0"/>
              <a:t> industrial carcinogens (tars and oils),</a:t>
            </a:r>
          </a:p>
          <a:p>
            <a:pPr marL="914400" lvl="1" indent="-457200">
              <a:buFont typeface="Calibri" pitchFamily="34" charset="0"/>
              <a:buAutoNum type="arabicPeriod"/>
            </a:pPr>
            <a:r>
              <a:rPr lang="en-US" sz="2400" dirty="0" smtClean="0"/>
              <a:t> chronic ulcers</a:t>
            </a:r>
          </a:p>
          <a:p>
            <a:pPr marL="914400" lvl="1" indent="-457200">
              <a:buFont typeface="Calibri" pitchFamily="34" charset="0"/>
              <a:buAutoNum type="arabicPeriod"/>
            </a:pPr>
            <a:r>
              <a:rPr lang="en-US" sz="2400" dirty="0" smtClean="0"/>
              <a:t> old burn scars</a:t>
            </a:r>
          </a:p>
          <a:p>
            <a:pPr marL="914400" lvl="1" indent="-457200">
              <a:buFont typeface="Calibri" pitchFamily="34" charset="0"/>
              <a:buAutoNum type="arabicPeriod"/>
            </a:pPr>
            <a:r>
              <a:rPr lang="en-US" sz="2400" dirty="0" smtClean="0"/>
              <a:t>ionizing radiation.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Pathogenesis of SCC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428625" y="1214438"/>
            <a:ext cx="8229600" cy="47085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 dirty="0" smtClean="0"/>
              <a:t>The most common exogenous cause of </a:t>
            </a:r>
            <a:r>
              <a:rPr lang="en-US" sz="2400" dirty="0" err="1" smtClean="0"/>
              <a:t>cutaneous</a:t>
            </a:r>
            <a:r>
              <a:rPr lang="en-US" sz="2400" dirty="0" smtClean="0"/>
              <a:t> </a:t>
            </a:r>
            <a:r>
              <a:rPr lang="en-US" sz="2400" dirty="0" err="1" smtClean="0"/>
              <a:t>squamous</a:t>
            </a:r>
            <a:r>
              <a:rPr lang="en-US" sz="2400" dirty="0" smtClean="0"/>
              <a:t> cell carcinoma is </a:t>
            </a:r>
            <a:r>
              <a:rPr lang="en-US" sz="2400" dirty="0" smtClean="0">
                <a:solidFill>
                  <a:srgbClr val="FF0000"/>
                </a:solidFill>
              </a:rPr>
              <a:t>UV light exposure</a:t>
            </a:r>
            <a:r>
              <a:rPr lang="en-US" sz="2400" dirty="0" smtClean="0"/>
              <a:t>, 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400" dirty="0" err="1" smtClean="0"/>
              <a:t>immunosuppressed</a:t>
            </a:r>
            <a:r>
              <a:rPr lang="en-US" sz="2400" dirty="0" smtClean="0"/>
              <a:t>  patients as a result of chemotherapy or organ transplantation,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i="1" dirty="0" err="1" smtClean="0"/>
              <a:t>xeroderma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pigmentosum</a:t>
            </a:r>
            <a:r>
              <a:rPr lang="en-US" sz="2400" i="1" dirty="0" smtClean="0"/>
              <a:t> [</a:t>
            </a:r>
            <a:r>
              <a:rPr lang="en-US" sz="2400" dirty="0" smtClean="0"/>
              <a:t>inherited defects  in DNA repair].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 smtClean="0"/>
          </a:p>
          <a:p>
            <a:pPr marL="457200" indent="-457200">
              <a:buNone/>
            </a:pPr>
            <a:endParaRPr lang="en-US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00063" y="2714625"/>
            <a:ext cx="8229600" cy="4708525"/>
          </a:xfrm>
          <a:prstGeom prst="rect">
            <a:avLst/>
          </a:prstGeom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/>
            </a:pPr>
            <a:endParaRPr lang="en-US" sz="2400" dirty="0">
              <a:latin typeface="+mn-lt"/>
              <a:cs typeface="+mn-cs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914400" y="2438400"/>
            <a:ext cx="20449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Increase risk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5486400" y="2057400"/>
            <a:ext cx="2133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lvl="1" indent="-457200"/>
            <a:r>
              <a:rPr lang="en-US" sz="2000" dirty="0" smtClean="0"/>
              <a:t>p53 mutations </a:t>
            </a:r>
          </a:p>
        </p:txBody>
      </p:sp>
      <p:cxnSp>
        <p:nvCxnSpPr>
          <p:cNvPr id="8" name="رابط كسهم مستقيم 7"/>
          <p:cNvCxnSpPr/>
          <p:nvPr/>
        </p:nvCxnSpPr>
        <p:spPr>
          <a:xfrm>
            <a:off x="3962400" y="1905000"/>
            <a:ext cx="19812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Morphology of SCC</a:t>
            </a:r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600200"/>
            <a:ext cx="8229600" cy="47085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Squamous</a:t>
            </a:r>
            <a:r>
              <a:rPr lang="en-US" sz="2400" dirty="0" smtClean="0">
                <a:solidFill>
                  <a:srgbClr val="FF0000"/>
                </a:solidFill>
              </a:rPr>
              <a:t> cell carcinoma in situ </a:t>
            </a:r>
            <a:r>
              <a:rPr lang="en-US" sz="2400" dirty="0" smtClean="0"/>
              <a:t>is characterized by atypical cells at </a:t>
            </a:r>
            <a:r>
              <a:rPr lang="en-US" sz="2400" b="1" dirty="0" smtClean="0"/>
              <a:t>all levels</a:t>
            </a:r>
            <a:r>
              <a:rPr lang="en-US" sz="2400" dirty="0" smtClean="0"/>
              <a:t> of the epidermis, with nuclear crowding and disorganization.</a:t>
            </a:r>
          </a:p>
        </p:txBody>
      </p:sp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813" y="3929063"/>
            <a:ext cx="3609975" cy="275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رابط كسهم مستقيم 5"/>
          <p:cNvCxnSpPr/>
          <p:nvPr/>
        </p:nvCxnSpPr>
        <p:spPr>
          <a:xfrm rot="16200000" flipH="1">
            <a:off x="2247900" y="2933700"/>
            <a:ext cx="2438400" cy="11430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70659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600200"/>
            <a:ext cx="8229600" cy="47085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 smtClean="0"/>
              <a:t>When these cells break through the basement membrane, the process has become invasive</a:t>
            </a:r>
          </a:p>
          <a:p>
            <a:endParaRPr lang="en-US" smtClean="0"/>
          </a:p>
        </p:txBody>
      </p:sp>
      <p:pic>
        <p:nvPicPr>
          <p:cNvPr id="7066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00" y="2857500"/>
            <a:ext cx="4238625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smtClean="0"/>
              <a:t>Clinical Features of SCC</a:t>
            </a:r>
            <a:endParaRPr lang="en-US" smtClean="0"/>
          </a:p>
        </p:txBody>
      </p:sp>
      <p:sp>
        <p:nvSpPr>
          <p:cNvPr id="72707" name="Content Placeholder 2"/>
          <p:cNvSpPr>
            <a:spLocks noGrp="1"/>
          </p:cNvSpPr>
          <p:nvPr>
            <p:ph idx="1"/>
          </p:nvPr>
        </p:nvSpPr>
        <p:spPr bwMode="auto">
          <a:xfrm>
            <a:off x="428625" y="1714500"/>
            <a:ext cx="8229600" cy="47085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 dirty="0" smtClean="0"/>
              <a:t>invasive lesions are nodular, show variable scale, and may ulcerate </a:t>
            </a:r>
          </a:p>
        </p:txBody>
      </p:sp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3276600"/>
            <a:ext cx="4638675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Prognosis of SCC</a:t>
            </a:r>
          </a:p>
        </p:txBody>
      </p:sp>
      <p:sp>
        <p:nvSpPr>
          <p:cNvPr id="74755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600200"/>
            <a:ext cx="8229600" cy="47085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Invasive </a:t>
            </a:r>
            <a:r>
              <a:rPr lang="en-US" dirty="0" err="1" smtClean="0"/>
              <a:t>squamous</a:t>
            </a:r>
            <a:r>
              <a:rPr lang="en-US" dirty="0" smtClean="0"/>
              <a:t> cell carcinomas of the skin are often discovered while small and </a:t>
            </a:r>
            <a:r>
              <a:rPr lang="en-US" dirty="0" err="1" smtClean="0"/>
              <a:t>resectable</a:t>
            </a:r>
            <a:r>
              <a:rPr lang="en-US" dirty="0" smtClean="0"/>
              <a:t>; less than 5% have metastases to regional nodes at diagnosis.</a:t>
            </a:r>
          </a:p>
          <a:p>
            <a:r>
              <a:rPr lang="en-US" dirty="0" smtClean="0"/>
              <a:t> Mucosal </a:t>
            </a:r>
            <a:r>
              <a:rPr lang="en-US" dirty="0" err="1" smtClean="0"/>
              <a:t>squamous</a:t>
            </a:r>
            <a:r>
              <a:rPr lang="en-US" dirty="0" smtClean="0"/>
              <a:t> cell carcinomas (oral, pulmonary, esophageal, etc.) are generally a much more aggressive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ctrTitle"/>
          </p:nvPr>
        </p:nvSpPr>
        <p:spPr>
          <a:xfrm>
            <a:off x="785813" y="785813"/>
            <a:ext cx="7772400" cy="1470025"/>
          </a:xfrm>
        </p:spPr>
        <p:txBody>
          <a:bodyPr/>
          <a:lstStyle/>
          <a:p>
            <a:r>
              <a:rPr lang="en-US" smtClean="0"/>
              <a:t>Tumors of Skin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8750" y="2357438"/>
            <a:ext cx="6400800" cy="1752600"/>
          </a:xfrm>
          <a:ln>
            <a:solidFill>
              <a:srgbClr val="0070C0"/>
            </a:solidFill>
          </a:ln>
        </p:spPr>
        <p:txBody>
          <a:bodyPr>
            <a:normAutofit fontScale="70000" lnSpcReduction="20000"/>
          </a:bodyPr>
          <a:lstStyle/>
          <a:p>
            <a:pPr>
              <a:buClr>
                <a:schemeClr val="accent1">
                  <a:lumMod val="75000"/>
                </a:schemeClr>
              </a:buClr>
              <a:defRPr/>
            </a:pPr>
            <a:r>
              <a:rPr lang="en-US" b="1" i="1" dirty="0" err="1" smtClean="0">
                <a:solidFill>
                  <a:schemeClr val="accent1"/>
                </a:solidFill>
              </a:rPr>
              <a:t>Squamous</a:t>
            </a:r>
            <a:r>
              <a:rPr lang="en-US" b="1" i="1" dirty="0" smtClean="0">
                <a:solidFill>
                  <a:schemeClr val="accent1"/>
                </a:solidFill>
              </a:rPr>
              <a:t> Cell Carcinoma</a:t>
            </a:r>
            <a:endParaRPr lang="en-US" b="1" dirty="0" smtClean="0">
              <a:solidFill>
                <a:schemeClr val="accent1"/>
              </a:solidFill>
            </a:endParaRPr>
          </a:p>
          <a:p>
            <a:pPr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endParaRPr lang="en-US" b="1" dirty="0" smtClean="0">
              <a:solidFill>
                <a:srgbClr val="FF0000"/>
              </a:solidFill>
            </a:endParaRPr>
          </a:p>
          <a:p>
            <a:pPr>
              <a:buClr>
                <a:schemeClr val="accent1">
                  <a:lumMod val="75000"/>
                </a:schemeClr>
              </a:buClr>
              <a:defRPr/>
            </a:pPr>
            <a:r>
              <a:rPr lang="en-US" b="1" dirty="0" smtClean="0">
                <a:solidFill>
                  <a:srgbClr val="FF0000"/>
                </a:solidFill>
              </a:rPr>
              <a:t>basal cell carcinoma </a:t>
            </a:r>
          </a:p>
          <a:p>
            <a:pPr>
              <a:buClr>
                <a:schemeClr val="accent1">
                  <a:lumMod val="75000"/>
                </a:schemeClr>
              </a:buClr>
              <a:defRPr/>
            </a:pPr>
            <a:endParaRPr lang="en-US" b="1" dirty="0" smtClean="0">
              <a:solidFill>
                <a:srgbClr val="FF0000"/>
              </a:solidFill>
            </a:endParaRPr>
          </a:p>
          <a:p>
            <a:pPr>
              <a:buClr>
                <a:schemeClr val="accent1">
                  <a:lumMod val="75000"/>
                </a:schemeClr>
              </a:buClr>
              <a:defRPr/>
            </a:pPr>
            <a:r>
              <a:rPr lang="en-US" b="1" dirty="0" smtClean="0">
                <a:solidFill>
                  <a:schemeClr val="accent1"/>
                </a:solidFill>
              </a:rPr>
              <a:t>Melanoma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Basal cell carcinoma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600200"/>
            <a:ext cx="8229600" cy="47085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000" dirty="0" smtClean="0"/>
              <a:t>The most common human cancer, </a:t>
            </a:r>
          </a:p>
          <a:p>
            <a:r>
              <a:rPr lang="en-US" sz="2000" i="1" dirty="0" smtClean="0"/>
              <a:t>slow-growing tumor that rarely metastasizes.</a:t>
            </a:r>
            <a:r>
              <a:rPr lang="en-US" sz="2000" dirty="0" smtClean="0"/>
              <a:t> </a:t>
            </a:r>
          </a:p>
          <a:p>
            <a:r>
              <a:rPr lang="en-US" sz="2000" dirty="0" smtClean="0"/>
              <a:t>chronic sun exposure and in lightly pigmented people. </a:t>
            </a:r>
          </a:p>
          <a:p>
            <a:endParaRPr lang="en-US" sz="2000" dirty="0" smtClean="0"/>
          </a:p>
          <a:p>
            <a:r>
              <a:rPr lang="en-US" sz="2000" dirty="0" smtClean="0"/>
              <a:t>Increase risk [same as </a:t>
            </a:r>
            <a:r>
              <a:rPr lang="en-US" sz="2000" dirty="0" err="1" smtClean="0"/>
              <a:t>squamous</a:t>
            </a:r>
            <a:r>
              <a:rPr lang="en-US" sz="2000" dirty="0" smtClean="0"/>
              <a:t> cell carcinoma]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err="1" smtClean="0"/>
              <a:t>immunosuppressed</a:t>
            </a:r>
            <a:r>
              <a:rPr lang="en-US" sz="2000" dirty="0" smtClean="0"/>
              <a:t>  patients as a result of chemotherapy or organ transplantation, </a:t>
            </a:r>
          </a:p>
          <a:p>
            <a:r>
              <a:rPr lang="en-US" sz="2000" i="1" dirty="0" err="1" smtClean="0"/>
              <a:t>xeroderma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pigmentosum</a:t>
            </a:r>
            <a:r>
              <a:rPr lang="en-US" sz="2000" i="1" dirty="0" smtClean="0"/>
              <a:t> [</a:t>
            </a:r>
            <a:r>
              <a:rPr lang="en-US" sz="2000" dirty="0" smtClean="0"/>
              <a:t>inherited defects  in DNA repair].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>
          <a:xfrm>
            <a:off x="428625" y="142875"/>
            <a:ext cx="8229600" cy="1143000"/>
          </a:xfrm>
        </p:spPr>
        <p:txBody>
          <a:bodyPr/>
          <a:lstStyle/>
          <a:p>
            <a:r>
              <a:rPr lang="en-US" i="1" smtClean="0"/>
              <a:t>Pathogenesis of BCC</a:t>
            </a:r>
            <a:endParaRPr 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285750" y="1071563"/>
            <a:ext cx="8229600" cy="47085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err="1" smtClean="0"/>
              <a:t>dysregulation</a:t>
            </a:r>
            <a:r>
              <a:rPr lang="en-US" sz="2800" dirty="0" smtClean="0"/>
              <a:t> of </a:t>
            </a:r>
            <a:r>
              <a:rPr lang="en-US" sz="2800" b="1" i="1" dirty="0" smtClean="0">
                <a:solidFill>
                  <a:srgbClr val="FF0000"/>
                </a:solidFill>
              </a:rPr>
              <a:t>PTCH</a:t>
            </a:r>
            <a:r>
              <a:rPr lang="en-US" sz="2800" i="1" dirty="0" smtClean="0"/>
              <a:t> </a:t>
            </a:r>
            <a:r>
              <a:rPr lang="en-US" sz="2800" dirty="0" smtClean="0"/>
              <a:t> pathway. </a:t>
            </a:r>
          </a:p>
          <a:p>
            <a:pPr>
              <a:buFont typeface="Arial" charset="0"/>
              <a:buNone/>
            </a:pPr>
            <a:r>
              <a:rPr lang="en-US" sz="2800" dirty="0" smtClean="0"/>
              <a:t> 	</a:t>
            </a:r>
            <a:r>
              <a:rPr lang="en-US" sz="2000" dirty="0" smtClean="0"/>
              <a:t> </a:t>
            </a:r>
            <a:r>
              <a:rPr lang="en-US" sz="2000" i="1" dirty="0" smtClean="0"/>
              <a:t>PTCH</a:t>
            </a:r>
            <a:r>
              <a:rPr lang="en-US" sz="2000" dirty="0" smtClean="0"/>
              <a:t> functions as a classic tumor suppressor.</a:t>
            </a:r>
          </a:p>
          <a:p>
            <a:pPr>
              <a:buFont typeface="Arial" charset="0"/>
              <a:buNone/>
            </a:pPr>
            <a:endParaRPr lang="en-US" sz="2000" dirty="0" smtClean="0"/>
          </a:p>
          <a:p>
            <a:pPr>
              <a:buFont typeface="Arial" charset="0"/>
              <a:buNone/>
            </a:pPr>
            <a:endParaRPr lang="en-US" sz="2000" dirty="0" smtClean="0"/>
          </a:p>
          <a:p>
            <a:r>
              <a:rPr lang="en-US" sz="2800" dirty="0" smtClean="0"/>
              <a:t>mutations in </a:t>
            </a:r>
            <a:r>
              <a:rPr lang="en-US" sz="2800" i="1" dirty="0" smtClean="0"/>
              <a:t>p53</a:t>
            </a:r>
            <a:r>
              <a:rPr lang="en-US" sz="2800" dirty="0" smtClean="0"/>
              <a:t> are also common. </a:t>
            </a:r>
          </a:p>
        </p:txBody>
      </p:sp>
      <p:sp>
        <p:nvSpPr>
          <p:cNvPr id="5" name="مستطيل 3"/>
          <p:cNvSpPr/>
          <p:nvPr/>
        </p:nvSpPr>
        <p:spPr>
          <a:xfrm>
            <a:off x="2743200" y="3200400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Nevoid Basal Cell Carcinoma Syndrome [</a:t>
            </a:r>
            <a:r>
              <a:rPr lang="en-US" dirty="0" smtClean="0"/>
              <a:t>GORLIN SYNDROM]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smtClean="0"/>
              <a:t>Clinical Features of BCC</a:t>
            </a:r>
            <a:endParaRPr lang="en-US" smtClean="0"/>
          </a:p>
        </p:txBody>
      </p:sp>
      <p:sp>
        <p:nvSpPr>
          <p:cNvPr id="78851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600200"/>
            <a:ext cx="8229600" cy="47085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i="1" dirty="0" smtClean="0"/>
              <a:t>Papule or nodule, often containing prominent, dilated </a:t>
            </a:r>
            <a:r>
              <a:rPr lang="en-US" i="1" dirty="0" err="1" smtClean="0"/>
              <a:t>subepidermal</a:t>
            </a:r>
            <a:r>
              <a:rPr lang="en-US" i="1" dirty="0" smtClean="0"/>
              <a:t> blood vessels (</a:t>
            </a:r>
            <a:r>
              <a:rPr lang="en-US" i="1" dirty="0" err="1" smtClean="0"/>
              <a:t>telangiectasia</a:t>
            </a:r>
            <a:r>
              <a:rPr lang="en-US" i="1" dirty="0" smtClean="0"/>
              <a:t>)</a:t>
            </a:r>
            <a:endParaRPr lang="en-US" dirty="0" smtClean="0"/>
          </a:p>
        </p:txBody>
      </p:sp>
      <p:pic>
        <p:nvPicPr>
          <p:cNvPr id="4" name="Picture 1" descr="D:\SCContent\9781416029731\graphics\fullsize\S9781416029731-022-f018.jpg"/>
          <p:cNvPicPr>
            <a:picLocks noChangeAspect="1" noChangeArrowheads="1"/>
          </p:cNvPicPr>
          <p:nvPr/>
        </p:nvPicPr>
        <p:blipFill>
          <a:blip r:embed="rId2"/>
          <a:srcRect l="64125" b="4826"/>
          <a:stretch>
            <a:fillRect/>
          </a:stretch>
        </p:blipFill>
        <p:spPr bwMode="auto">
          <a:xfrm>
            <a:off x="3121025" y="3214688"/>
            <a:ext cx="2289175" cy="330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Blister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>
                <a:solidFill>
                  <a:schemeClr val="tx2"/>
                </a:solidFill>
              </a:rPr>
              <a:t> Fluid-filled raised area </a:t>
            </a:r>
            <a:endParaRPr lang="en-US" dirty="0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Vesicle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= &lt;  5 mm </a:t>
            </a:r>
          </a:p>
          <a:p>
            <a:pPr>
              <a:buNone/>
            </a:pPr>
            <a:r>
              <a:rPr lang="en-US" dirty="0" smtClean="0">
                <a:solidFill>
                  <a:schemeClr val="tx2"/>
                </a:solidFill>
              </a:rPr>
              <a:t>e.g. Herpes </a:t>
            </a:r>
          </a:p>
          <a:p>
            <a:endParaRPr lang="en-US" dirty="0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Bulla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5562600" y="2174875"/>
            <a:ext cx="3124200" cy="3951288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&gt;  5 mm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7" name="Content Placeholder 4" descr="Herpes_Zoster-crop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3276600"/>
            <a:ext cx="3152775" cy="2485573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pic>
        <p:nvPicPr>
          <p:cNvPr id="8" name="Picture 4" descr="http://missinglink.ucsf.edu/lm/DermatologyGlossary/img/Dermatology%20Glossary/Glossary%20Clinical%20Images/Bullae-Y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3048000"/>
            <a:ext cx="2178711" cy="3413125"/>
          </a:xfrm>
          <a:prstGeom prst="rect">
            <a:avLst/>
          </a:prstGeom>
          <a:noFill/>
        </p:spPr>
      </p:pic>
      <p:sp>
        <p:nvSpPr>
          <p:cNvPr id="9" name="مستطيل 8"/>
          <p:cNvSpPr/>
          <p:nvPr/>
        </p:nvSpPr>
        <p:spPr>
          <a:xfrm>
            <a:off x="304800" y="457200"/>
            <a:ext cx="16501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  <a:buFont typeface="Wingdings" pitchFamily="2" charset="2"/>
              <a:buChar char="q"/>
              <a:defRPr/>
            </a:pPr>
            <a:r>
              <a:rPr lang="en-US" dirty="0" smtClean="0">
                <a:solidFill>
                  <a:srgbClr val="FF0000"/>
                </a:solidFill>
              </a:rPr>
              <a:t>Clinical terms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Morphology of BCC</a:t>
            </a:r>
          </a:p>
        </p:txBody>
      </p:sp>
      <p:sp>
        <p:nvSpPr>
          <p:cNvPr id="80899" name="Content Placeholder 2"/>
          <p:cNvSpPr>
            <a:spLocks noGrp="1"/>
          </p:cNvSpPr>
          <p:nvPr>
            <p:ph idx="1"/>
          </p:nvPr>
        </p:nvSpPr>
        <p:spPr bwMode="auto">
          <a:xfrm>
            <a:off x="428625" y="1285875"/>
            <a:ext cx="8229600" cy="47085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 dirty="0" smtClean="0"/>
              <a:t>Tumor cells resemble the normal epidermal basal cell layer .</a:t>
            </a:r>
          </a:p>
          <a:p>
            <a:r>
              <a:rPr lang="en-US" sz="2400" dirty="0" smtClean="0"/>
              <a:t>Peripheral tumor cell nuclei align in the outermost layer (</a:t>
            </a:r>
            <a:r>
              <a:rPr lang="en-US" sz="2400" dirty="0" err="1" smtClean="0"/>
              <a:t>palisading</a:t>
            </a:r>
            <a:r>
              <a:rPr lang="en-US" sz="2400" dirty="0" smtClean="0"/>
              <a:t>) with separation from the </a:t>
            </a:r>
            <a:r>
              <a:rPr lang="en-US" sz="2400" dirty="0" err="1" smtClean="0"/>
              <a:t>stroma</a:t>
            </a:r>
            <a:endParaRPr lang="en-US" sz="2400" dirty="0" smtClean="0"/>
          </a:p>
        </p:txBody>
      </p:sp>
      <p:pic>
        <p:nvPicPr>
          <p:cNvPr id="4" name="Picture 1" descr="D:\SCContent\9781416029731\graphics\fullsize\S9781416029731-022-f018.jpg"/>
          <p:cNvPicPr>
            <a:picLocks noChangeAspect="1" noChangeArrowheads="1"/>
          </p:cNvPicPr>
          <p:nvPr/>
        </p:nvPicPr>
        <p:blipFill>
          <a:blip r:embed="rId2"/>
          <a:srcRect r="68649" b="13103"/>
          <a:stretch>
            <a:fillRect/>
          </a:stretch>
        </p:blipFill>
        <p:spPr bwMode="auto">
          <a:xfrm>
            <a:off x="1457325" y="2667000"/>
            <a:ext cx="2581275" cy="38910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1" descr="D:\SCContent\9781416029731\graphics\fullsize\S9781416029731-022-f018.jpg"/>
          <p:cNvPicPr>
            <a:picLocks noChangeAspect="1" noChangeArrowheads="1"/>
          </p:cNvPicPr>
          <p:nvPr/>
        </p:nvPicPr>
        <p:blipFill>
          <a:blip r:embed="rId2"/>
          <a:srcRect l="31500" r="35875" b="11313"/>
          <a:stretch>
            <a:fillRect/>
          </a:stretch>
        </p:blipFill>
        <p:spPr bwMode="auto">
          <a:xfrm>
            <a:off x="4648200" y="2667000"/>
            <a:ext cx="2624137" cy="38788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9" name="رابط كسهم مستقيم 8"/>
          <p:cNvCxnSpPr/>
          <p:nvPr/>
        </p:nvCxnSpPr>
        <p:spPr>
          <a:xfrm>
            <a:off x="1676400" y="2362200"/>
            <a:ext cx="3962400" cy="29718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كسهم مستقيم 9"/>
          <p:cNvCxnSpPr/>
          <p:nvPr/>
        </p:nvCxnSpPr>
        <p:spPr>
          <a:xfrm rot="16200000" flipH="1">
            <a:off x="3086100" y="3314700"/>
            <a:ext cx="3200400" cy="14478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0063" y="2286000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Tumors of </a:t>
            </a:r>
            <a:r>
              <a:rPr lang="en-US" dirty="0" err="1" smtClean="0"/>
              <a:t>Melanocytes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Tumors of Melanocytes </a:t>
            </a:r>
          </a:p>
        </p:txBody>
      </p:sp>
      <p:sp>
        <p:nvSpPr>
          <p:cNvPr id="88067" name="Content Placeholder 4"/>
          <p:cNvSpPr>
            <a:spLocks noGrp="1"/>
          </p:cNvSpPr>
          <p:nvPr>
            <p:ph idx="1"/>
          </p:nvPr>
        </p:nvSpPr>
        <p:spPr bwMode="auto">
          <a:xfrm>
            <a:off x="457200" y="1600200"/>
            <a:ext cx="8229600" cy="47085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buFont typeface="Arial" charset="0"/>
              <a:buNone/>
            </a:pPr>
            <a:r>
              <a:rPr lang="en-US" b="1" i="1" dirty="0" err="1" smtClean="0"/>
              <a:t>Melanocytic</a:t>
            </a:r>
            <a:r>
              <a:rPr lang="en-US" b="1" i="1" dirty="0" smtClean="0"/>
              <a:t> Nevi</a:t>
            </a:r>
          </a:p>
          <a:p>
            <a:pPr>
              <a:buFont typeface="Arial" charset="0"/>
              <a:buNone/>
            </a:pPr>
            <a:r>
              <a:rPr lang="en-US" dirty="0" smtClean="0"/>
              <a:t>   Any benign congenital or acquired neoplasm of </a:t>
            </a:r>
            <a:r>
              <a:rPr lang="en-US" dirty="0" err="1" smtClean="0"/>
              <a:t>melanocytes</a:t>
            </a:r>
            <a:r>
              <a:rPr lang="en-US" b="1" i="1" dirty="0" smtClean="0"/>
              <a:t> </a:t>
            </a:r>
            <a:endParaRPr lang="en-US" dirty="0" smtClean="0"/>
          </a:p>
        </p:txBody>
      </p:sp>
      <p:pic>
        <p:nvPicPr>
          <p:cNvPr id="88068" name="Picture 277" descr="d:\SCContent\9781416029731\graphics\fullsize\S9781416029731-022-f019.jpg"/>
          <p:cNvPicPr>
            <a:picLocks noChangeAspect="1" noChangeArrowheads="1"/>
          </p:cNvPicPr>
          <p:nvPr/>
        </p:nvPicPr>
        <p:blipFill>
          <a:blip r:embed="rId2"/>
          <a:srcRect l="51750" b="17279"/>
          <a:stretch>
            <a:fillRect/>
          </a:stretch>
        </p:blipFill>
        <p:spPr bwMode="auto">
          <a:xfrm>
            <a:off x="2500313" y="3643313"/>
            <a:ext cx="3063875" cy="17859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7275" y="1228725"/>
            <a:ext cx="702945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Dysplastic nevi</a:t>
            </a:r>
          </a:p>
        </p:txBody>
      </p:sp>
      <p:pic>
        <p:nvPicPr>
          <p:cNvPr id="4" name="Content Placeholder 3" descr="a dysplastic_nevus_2006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214938" y="1643063"/>
            <a:ext cx="3124200" cy="2667000"/>
          </a:xfrm>
          <a:noFill/>
          <a:ln>
            <a:miter lim="800000"/>
            <a:headEnd/>
            <a:tailEnd/>
          </a:ln>
        </p:spPr>
      </p:pic>
      <p:sp>
        <p:nvSpPr>
          <p:cNvPr id="93188" name="Content Placeholder 4"/>
          <p:cNvSpPr>
            <a:spLocks noGrp="1"/>
          </p:cNvSpPr>
          <p:nvPr>
            <p:ph sz="half" idx="2"/>
          </p:nvPr>
        </p:nvSpPr>
        <p:spPr bwMode="auto">
          <a:xfrm>
            <a:off x="642938" y="1357313"/>
            <a:ext cx="4038600" cy="33670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i="1" dirty="0" smtClean="0">
                <a:solidFill>
                  <a:srgbClr val="FF0000"/>
                </a:solidFill>
              </a:rPr>
              <a:t>Sporadic form </a:t>
            </a:r>
            <a:r>
              <a:rPr lang="en-US" sz="2400" i="1" dirty="0" smtClean="0"/>
              <a:t>Not </a:t>
            </a:r>
            <a:r>
              <a:rPr lang="en-US" sz="2400" dirty="0" smtClean="0"/>
              <a:t>precursors of melanoma</a:t>
            </a:r>
          </a:p>
          <a:p>
            <a:pPr marL="514350" indent="-514350">
              <a:buFont typeface="+mj-lt"/>
              <a:buAutoNum type="arabicPeriod"/>
            </a:pPr>
            <a:endParaRPr lang="en-US" sz="2400" i="1" dirty="0" smtClean="0"/>
          </a:p>
          <a:p>
            <a:pPr marL="514350" indent="-514350">
              <a:buNone/>
            </a:pPr>
            <a:endParaRPr lang="en-US" sz="2400" i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400" i="1" dirty="0" smtClean="0">
                <a:solidFill>
                  <a:srgbClr val="FF0000"/>
                </a:solidFill>
              </a:rPr>
              <a:t>familial form </a:t>
            </a:r>
            <a:r>
              <a:rPr lang="en-US" sz="2400" dirty="0" err="1" smtClean="0"/>
              <a:t>autosomal</a:t>
            </a:r>
            <a:r>
              <a:rPr lang="en-US" sz="2400" dirty="0" smtClean="0"/>
              <a:t> dominant fashion and is considered precursors of melanoma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Clinical Feature of</a:t>
            </a:r>
            <a:r>
              <a:rPr lang="en-US" i="1" smtClean="0"/>
              <a:t> Dysplastic Nevi </a:t>
            </a:r>
            <a:endParaRPr 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828925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US" i="1" dirty="0" smtClean="0"/>
              <a:t>usually larger than most acquired nevi</a:t>
            </a:r>
            <a:r>
              <a:rPr lang="en-US" dirty="0" smtClean="0"/>
              <a:t> (often &gt;5 mm across) and may occur as hundreds of lesions </a:t>
            </a:r>
            <a:r>
              <a:rPr lang="en-US" sz="2800" dirty="0" smtClean="0"/>
              <a:t>on</a:t>
            </a:r>
            <a:r>
              <a:rPr lang="en-US" dirty="0" smtClean="0"/>
              <a:t> the body surface in familial cases</a:t>
            </a:r>
          </a:p>
          <a:p>
            <a:pPr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US" dirty="0" smtClean="0"/>
              <a:t>They usually show variable pigmentation (variegation) and irregular borders</a:t>
            </a:r>
            <a:endParaRPr lang="en-US" dirty="0"/>
          </a:p>
        </p:txBody>
      </p:sp>
      <p:pic>
        <p:nvPicPr>
          <p:cNvPr id="4" name="Picture 1" descr="d:\SCContent\9781416029731\graphics\fullsize\S9781416029731-022-f020.jpg"/>
          <p:cNvPicPr>
            <a:picLocks noChangeAspect="1" noChangeArrowheads="1"/>
          </p:cNvPicPr>
          <p:nvPr/>
        </p:nvPicPr>
        <p:blipFill>
          <a:blip r:embed="rId2"/>
          <a:srcRect l="68625" b="9264"/>
          <a:stretch>
            <a:fillRect/>
          </a:stretch>
        </p:blipFill>
        <p:spPr bwMode="auto">
          <a:xfrm>
            <a:off x="4544762" y="4343400"/>
            <a:ext cx="1813176" cy="2405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Content Placeholder 3" descr="a dysplastic_nevus_200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4419600"/>
            <a:ext cx="2499360" cy="2133600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 rot="10800000" flipV="1">
            <a:off x="2590800" y="3657600"/>
            <a:ext cx="1828800" cy="14478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0800000" flipV="1">
            <a:off x="2209800" y="3581400"/>
            <a:ext cx="2057400" cy="14478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0800000" flipV="1">
            <a:off x="2667000" y="4114800"/>
            <a:ext cx="3276600" cy="15240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 flipV="1">
            <a:off x="2667000" y="4038600"/>
            <a:ext cx="3124200" cy="14478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5400000">
            <a:off x="4876800" y="3352800"/>
            <a:ext cx="2971800" cy="12954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 smtClean="0"/>
              <a:t>Melanoma</a:t>
            </a:r>
            <a:br>
              <a:rPr lang="en-US" i="1" dirty="0" smtClean="0"/>
            </a:br>
            <a:r>
              <a:rPr lang="en-US" sz="2000" i="1" dirty="0" smtClean="0"/>
              <a:t>malignant tumor of </a:t>
            </a:r>
            <a:r>
              <a:rPr lang="en-US" sz="2000" i="1" dirty="0" err="1" smtClean="0"/>
              <a:t>melanocytes</a:t>
            </a:r>
            <a:endParaRPr lang="en-US" sz="2000" dirty="0" smtClean="0"/>
          </a:p>
        </p:txBody>
      </p:sp>
      <p:sp>
        <p:nvSpPr>
          <p:cNvPr id="97283" name="Content Placeholder 2"/>
          <p:cNvSpPr>
            <a:spLocks noGrp="1"/>
          </p:cNvSpPr>
          <p:nvPr>
            <p:ph idx="1"/>
          </p:nvPr>
        </p:nvSpPr>
        <p:spPr bwMode="auto">
          <a:xfrm>
            <a:off x="533400" y="2590800"/>
            <a:ext cx="8229600" cy="1524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Melanoma is less common but much more deadly than basal or </a:t>
            </a:r>
            <a:r>
              <a:rPr lang="en-US" dirty="0" err="1" smtClean="0"/>
              <a:t>squamous</a:t>
            </a:r>
            <a:r>
              <a:rPr lang="en-US" dirty="0" smtClean="0"/>
              <a:t> cell carcinoma.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Melanoma </a:t>
            </a:r>
          </a:p>
        </p:txBody>
      </p:sp>
      <p:sp>
        <p:nvSpPr>
          <p:cNvPr id="98307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600200"/>
            <a:ext cx="8229600" cy="47085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sunlight plays an important role in the development of melanoma</a:t>
            </a:r>
          </a:p>
          <a:p>
            <a:r>
              <a:rPr lang="en-US" dirty="0" smtClean="0"/>
              <a:t>More common in fair skinned persons</a:t>
            </a:r>
          </a:p>
        </p:txBody>
      </p:sp>
      <p:pic>
        <p:nvPicPr>
          <p:cNvPr id="2050" name="Picture 2" descr="Sun Ri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3279710"/>
            <a:ext cx="5362575" cy="3502090"/>
          </a:xfrm>
          <a:prstGeom prst="rect">
            <a:avLst/>
          </a:prstGeom>
          <a:noFill/>
        </p:spPr>
      </p:pic>
      <p:cxnSp>
        <p:nvCxnSpPr>
          <p:cNvPr id="7" name="Straight Arrow Connector 6"/>
          <p:cNvCxnSpPr/>
          <p:nvPr/>
        </p:nvCxnSpPr>
        <p:spPr>
          <a:xfrm rot="16200000" flipH="1">
            <a:off x="952500" y="2552700"/>
            <a:ext cx="2514600" cy="15240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5" name="Picture 7" descr="http://www.derm101.com/images/atlas/at056g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2209800"/>
            <a:ext cx="1535165" cy="1524000"/>
          </a:xfrm>
          <a:prstGeom prst="rect">
            <a:avLst/>
          </a:prstGeom>
          <a:noFill/>
        </p:spPr>
      </p:pic>
      <p:cxnSp>
        <p:nvCxnSpPr>
          <p:cNvPr id="14" name="Straight Arrow Connector 13"/>
          <p:cNvCxnSpPr/>
          <p:nvPr/>
        </p:nvCxnSpPr>
        <p:spPr>
          <a:xfrm flipV="1">
            <a:off x="7239000" y="2895600"/>
            <a:ext cx="609600" cy="762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Clinical feature of Melanoma</a:t>
            </a:r>
          </a:p>
        </p:txBody>
      </p:sp>
      <p:sp>
        <p:nvSpPr>
          <p:cNvPr id="104451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600200"/>
            <a:ext cx="8229600" cy="47085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Site: </a:t>
            </a:r>
          </a:p>
          <a:p>
            <a:pPr lvl="1"/>
            <a:r>
              <a:rPr lang="en-US" dirty="0" smtClean="0"/>
              <a:t>most of these lesions arise in the skin</a:t>
            </a:r>
          </a:p>
          <a:p>
            <a:pPr lvl="1"/>
            <a:r>
              <a:rPr lang="en-US" dirty="0" smtClean="0"/>
              <a:t> other less common sites of origin include :</a:t>
            </a:r>
          </a:p>
          <a:p>
            <a:pPr lvl="2"/>
            <a:r>
              <a:rPr lang="en-US" i="1" dirty="0" smtClean="0"/>
              <a:t>oral</a:t>
            </a:r>
            <a:r>
              <a:rPr lang="en-US" dirty="0" smtClean="0"/>
              <a:t> and </a:t>
            </a:r>
            <a:r>
              <a:rPr lang="en-US" i="1" dirty="0" err="1" smtClean="0"/>
              <a:t>anogenital</a:t>
            </a:r>
            <a:r>
              <a:rPr lang="en-US" i="1" dirty="0" smtClean="0"/>
              <a:t> mucosal surfaces</a:t>
            </a:r>
          </a:p>
          <a:p>
            <a:pPr lvl="2"/>
            <a:r>
              <a:rPr lang="en-US" i="1" dirty="0" smtClean="0"/>
              <a:t>esophagus</a:t>
            </a:r>
          </a:p>
          <a:p>
            <a:pPr lvl="2"/>
            <a:r>
              <a:rPr lang="en-US" i="1" dirty="0" err="1" smtClean="0"/>
              <a:t>meninges</a:t>
            </a:r>
            <a:endParaRPr lang="en-US" i="1" dirty="0" smtClean="0"/>
          </a:p>
          <a:p>
            <a:pPr lvl="2"/>
            <a:r>
              <a:rPr lang="en-US" i="1" dirty="0" smtClean="0"/>
              <a:t>eye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feature of Melanoma</a:t>
            </a:r>
          </a:p>
        </p:txBody>
      </p:sp>
      <p:pic>
        <p:nvPicPr>
          <p:cNvPr id="4" name="Picture 1" descr="d:\SCContent\9781416029731\graphics\fullsize\S9781416029731-022-f02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50589" t="54147" b="4868"/>
          <a:stretch>
            <a:fillRect/>
          </a:stretch>
        </p:blipFill>
        <p:spPr bwMode="auto">
          <a:xfrm>
            <a:off x="5357813" y="4071938"/>
            <a:ext cx="3835400" cy="2786062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5476" name="Content Placeholder 5"/>
          <p:cNvSpPr>
            <a:spLocks noGrp="1"/>
          </p:cNvSpPr>
          <p:nvPr>
            <p:ph sz="half" idx="2"/>
          </p:nvPr>
        </p:nvSpPr>
        <p:spPr bwMode="auto">
          <a:xfrm>
            <a:off x="214313" y="1571625"/>
            <a:ext cx="8001000" cy="45259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i="1" dirty="0" smtClean="0"/>
              <a:t>The most important clinical sign of the disease is a </a:t>
            </a:r>
            <a:r>
              <a:rPr lang="en-US" i="1" dirty="0" smtClean="0">
                <a:solidFill>
                  <a:srgbClr val="FF0000"/>
                </a:solidFill>
              </a:rPr>
              <a:t>change in the color or size </a:t>
            </a:r>
            <a:r>
              <a:rPr lang="en-US" i="1" dirty="0" smtClean="0"/>
              <a:t>of a pigmented lesion.</a:t>
            </a:r>
          </a:p>
          <a:p>
            <a:r>
              <a:rPr lang="en-US" dirty="0" smtClean="0"/>
              <a:t> Unlike benign nevi, melanomas exhibit striking </a:t>
            </a:r>
            <a:r>
              <a:rPr lang="en-US" dirty="0" smtClean="0">
                <a:solidFill>
                  <a:srgbClr val="FF0000"/>
                </a:solidFill>
              </a:rPr>
              <a:t>variations in pigmentation</a:t>
            </a:r>
            <a:r>
              <a:rPr lang="en-US" dirty="0" smtClean="0"/>
              <a:t>,</a:t>
            </a:r>
          </a:p>
          <a:p>
            <a:r>
              <a:rPr lang="en-US" dirty="0" smtClean="0"/>
              <a:t>ABCD principle </a:t>
            </a:r>
          </a:p>
          <a:p>
            <a:r>
              <a:rPr lang="en-US" sz="2400" i="1" dirty="0" smtClean="0">
                <a:solidFill>
                  <a:srgbClr val="FF0000"/>
                </a:solidFill>
              </a:rPr>
              <a:t>a</a:t>
            </a:r>
            <a:r>
              <a:rPr lang="en-US" sz="2400" dirty="0" smtClean="0"/>
              <a:t>symmetry, </a:t>
            </a:r>
            <a:r>
              <a:rPr lang="en-US" sz="2400" i="1" dirty="0" smtClean="0">
                <a:solidFill>
                  <a:srgbClr val="FF0000"/>
                </a:solidFill>
              </a:rPr>
              <a:t>b</a:t>
            </a:r>
            <a:r>
              <a:rPr lang="en-US" sz="2400" dirty="0" smtClean="0"/>
              <a:t>order, </a:t>
            </a:r>
            <a:r>
              <a:rPr lang="en-US" sz="2400" i="1" dirty="0" smtClean="0">
                <a:solidFill>
                  <a:srgbClr val="FF0000"/>
                </a:solidFill>
              </a:rPr>
              <a:t>c</a:t>
            </a:r>
            <a:r>
              <a:rPr lang="en-US" sz="2400" dirty="0" smtClean="0"/>
              <a:t>olor, </a:t>
            </a:r>
            <a:r>
              <a:rPr lang="en-US" sz="2400" i="1" dirty="0" smtClean="0">
                <a:solidFill>
                  <a:srgbClr val="FF0000"/>
                </a:solidFill>
              </a:rPr>
              <a:t>d</a:t>
            </a:r>
            <a:r>
              <a:rPr lang="en-US" sz="2400" dirty="0" smtClean="0"/>
              <a:t>iameter. </a:t>
            </a:r>
          </a:p>
          <a:p>
            <a:pPr>
              <a:buFont typeface="Arial" charset="0"/>
              <a:buNone/>
            </a:pPr>
            <a:r>
              <a:rPr lang="en-US" dirty="0" smtClean="0"/>
              <a:t>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848600" y="4191000"/>
            <a:ext cx="1199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Melanoma</a:t>
            </a:r>
            <a:endParaRPr lang="en-US" dirty="0"/>
          </a:p>
        </p:txBody>
      </p:sp>
      <p:pic>
        <p:nvPicPr>
          <p:cNvPr id="79874" name="Picture 2" descr="http://www.melresproj.com/net/00/00_03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4648200"/>
            <a:ext cx="2952750" cy="1876425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905000" y="4724400"/>
            <a:ext cx="7365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nevus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solidFill>
                  <a:srgbClr val="0070C0"/>
                </a:solidFill>
              </a:rPr>
              <a:t>Pus</a:t>
            </a:r>
            <a:r>
              <a:rPr lang="en-US" b="1" dirty="0" smtClean="0">
                <a:solidFill>
                  <a:srgbClr val="0070C0"/>
                </a:solidFill>
              </a:rPr>
              <a:t>tule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Discrete, pus-filled raised area</a:t>
            </a:r>
          </a:p>
          <a:p>
            <a:endParaRPr lang="en-US" dirty="0"/>
          </a:p>
        </p:txBody>
      </p:sp>
      <p:pic>
        <p:nvPicPr>
          <p:cNvPr id="4" name="Picture 8" descr="http://missinglink.ucsf.edu/lm/DermatologyGlossary/img/Dermatology%20Glossary/Glossary%20Clinical%20Images/Folliculitis-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1400" y="2612989"/>
            <a:ext cx="2743200" cy="3715395"/>
          </a:xfrm>
          <a:prstGeom prst="rect">
            <a:avLst/>
          </a:prstGeom>
          <a:noFill/>
        </p:spPr>
      </p:pic>
      <p:sp>
        <p:nvSpPr>
          <p:cNvPr id="5" name="مستطيل 4"/>
          <p:cNvSpPr/>
          <p:nvPr/>
        </p:nvSpPr>
        <p:spPr>
          <a:xfrm>
            <a:off x="304800" y="457200"/>
            <a:ext cx="16501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  <a:buFont typeface="Wingdings" pitchFamily="2" charset="2"/>
              <a:buChar char="q"/>
              <a:defRPr/>
            </a:pPr>
            <a:r>
              <a:rPr lang="en-US" dirty="0" smtClean="0">
                <a:solidFill>
                  <a:srgbClr val="FF0000"/>
                </a:solidFill>
              </a:rPr>
              <a:t>Clinical terms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Pathogenesis of malignant transformation </a:t>
            </a:r>
            <a:endParaRPr lang="en-US" dirty="0"/>
          </a:p>
        </p:txBody>
      </p:sp>
      <p:sp>
        <p:nvSpPr>
          <p:cNvPr id="99331" name="Content Placeholder 2"/>
          <p:cNvSpPr>
            <a:spLocks noGrp="1"/>
          </p:cNvSpPr>
          <p:nvPr>
            <p:ph idx="1"/>
          </p:nvPr>
        </p:nvSpPr>
        <p:spPr bwMode="auto">
          <a:xfrm>
            <a:off x="500063" y="2149475"/>
            <a:ext cx="8229600" cy="213677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10000"/>
          </a:bodyPr>
          <a:lstStyle/>
          <a:p>
            <a:r>
              <a:rPr lang="en-US" dirty="0" smtClean="0"/>
              <a:t>is a multistep process with activating mutations in proto-</a:t>
            </a:r>
            <a:r>
              <a:rPr lang="en-US" dirty="0" err="1" smtClean="0"/>
              <a:t>oncogenes</a:t>
            </a:r>
            <a:r>
              <a:rPr lang="en-US" dirty="0" smtClean="0"/>
              <a:t> and loss of tumor suppressor genes</a:t>
            </a:r>
          </a:p>
          <a:p>
            <a:r>
              <a:rPr lang="en-US" dirty="0" smtClean="0"/>
              <a:t>Germ-line mutations in the </a:t>
            </a:r>
            <a:r>
              <a:rPr lang="en-US" i="1" dirty="0" smtClean="0"/>
              <a:t>CDKN2A</a:t>
            </a:r>
            <a:r>
              <a:rPr lang="en-US" dirty="0" smtClean="0"/>
              <a:t> gene (located on 9p21) are found in 40% of  individuals with familial   melanoma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le 1"/>
          <p:cNvSpPr>
            <a:spLocks noGrp="1"/>
          </p:cNvSpPr>
          <p:nvPr>
            <p:ph type="title"/>
          </p:nvPr>
        </p:nvSpPr>
        <p:spPr>
          <a:xfrm>
            <a:off x="428625" y="142875"/>
            <a:ext cx="3008313" cy="441325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Morphology</a:t>
            </a:r>
          </a:p>
        </p:txBody>
      </p:sp>
      <p:sp>
        <p:nvSpPr>
          <p:cNvPr id="101380" name="Text Placeholder 4"/>
          <p:cNvSpPr>
            <a:spLocks noGrp="1"/>
          </p:cNvSpPr>
          <p:nvPr>
            <p:ph type="body" sz="half" idx="2"/>
          </p:nvPr>
        </p:nvSpPr>
        <p:spPr bwMode="auto">
          <a:xfrm>
            <a:off x="0" y="642938"/>
            <a:ext cx="3357563" cy="46910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 smtClean="0"/>
              <a:t>Malignant cells grow as poorly formed nests or individual cells at all levels of the epidermis</a:t>
            </a:r>
          </a:p>
        </p:txBody>
      </p:sp>
      <p:pic>
        <p:nvPicPr>
          <p:cNvPr id="101381" name="Picture 1" descr="D:\SCContent\9780723434443\graphics\fullsize\M9780723434443-023-f032.jpg"/>
          <p:cNvPicPr>
            <a:picLocks noChangeAspect="1" noChangeArrowheads="1"/>
          </p:cNvPicPr>
          <p:nvPr/>
        </p:nvPicPr>
        <p:blipFill>
          <a:blip r:embed="rId2"/>
          <a:srcRect b="6042"/>
          <a:stretch>
            <a:fillRect/>
          </a:stretch>
        </p:blipFill>
        <p:spPr bwMode="auto">
          <a:xfrm>
            <a:off x="1185863" y="2286000"/>
            <a:ext cx="7958137" cy="457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495800" y="6488668"/>
            <a:ext cx="16538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vertical growth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10400" y="1905000"/>
            <a:ext cx="14533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en-US" i="1" dirty="0" smtClean="0">
                <a:solidFill>
                  <a:srgbClr val="FF0000"/>
                </a:solidFill>
              </a:rPr>
              <a:t>radial growth</a:t>
            </a:r>
          </a:p>
        </p:txBody>
      </p:sp>
      <p:sp>
        <p:nvSpPr>
          <p:cNvPr id="9" name="Rectangle 8"/>
          <p:cNvSpPr/>
          <p:nvPr/>
        </p:nvSpPr>
        <p:spPr>
          <a:xfrm>
            <a:off x="6781800" y="1524000"/>
            <a:ext cx="1990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rarely metastasized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096000" y="6488668"/>
            <a:ext cx="2458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Commonly metastasized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Morphology of Melanoma</a:t>
            </a:r>
          </a:p>
        </p:txBody>
      </p:sp>
      <p:sp>
        <p:nvSpPr>
          <p:cNvPr id="103427" name="Content Placeholder 2"/>
          <p:cNvSpPr>
            <a:spLocks noGrp="1"/>
          </p:cNvSpPr>
          <p:nvPr>
            <p:ph idx="1"/>
          </p:nvPr>
        </p:nvSpPr>
        <p:spPr bwMode="auto">
          <a:xfrm>
            <a:off x="500063" y="1428750"/>
            <a:ext cx="8229600" cy="47085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Individual melanoma cells are usually considerably larger and more atypical  than nevus cells. </a:t>
            </a:r>
          </a:p>
        </p:txBody>
      </p:sp>
      <p:pic>
        <p:nvPicPr>
          <p:cNvPr id="5" name="Picture 1" descr="d:\SCContent\9781416029731\graphics\fullsize\S9781416029731-022-f021.jpg"/>
          <p:cNvPicPr>
            <a:picLocks noChangeAspect="1" noChangeArrowheads="1"/>
          </p:cNvPicPr>
          <p:nvPr/>
        </p:nvPicPr>
        <p:blipFill>
          <a:blip r:embed="rId2"/>
          <a:srcRect l="50603" b="47363"/>
          <a:stretch>
            <a:fillRect/>
          </a:stretch>
        </p:blipFill>
        <p:spPr bwMode="auto">
          <a:xfrm>
            <a:off x="5357813" y="3457575"/>
            <a:ext cx="3106737" cy="2714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1" descr="d:\SCContent\9781416029731\graphics\fullsize\S9781416029731-022-f021.jpg"/>
          <p:cNvPicPr>
            <a:picLocks noChangeAspect="1" noChangeArrowheads="1"/>
          </p:cNvPicPr>
          <p:nvPr/>
        </p:nvPicPr>
        <p:blipFill>
          <a:blip r:embed="rId3"/>
          <a:srcRect l="54208" t="55550" r="3506"/>
          <a:stretch>
            <a:fillRect/>
          </a:stretch>
        </p:blipFill>
        <p:spPr bwMode="auto">
          <a:xfrm>
            <a:off x="2714625" y="3451225"/>
            <a:ext cx="2122488" cy="2720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1" descr="d:\SCContent\9781416029731\graphics\fullsize\S9781416029731-022-f021.jpg"/>
          <p:cNvPicPr>
            <a:picLocks noChangeAspect="1" noChangeArrowheads="1"/>
          </p:cNvPicPr>
          <p:nvPr/>
        </p:nvPicPr>
        <p:blipFill>
          <a:blip r:embed="rId4"/>
          <a:srcRect r="52769" b="47849"/>
          <a:stretch>
            <a:fillRect/>
          </a:stretch>
        </p:blipFill>
        <p:spPr bwMode="auto">
          <a:xfrm>
            <a:off x="214313" y="3814763"/>
            <a:ext cx="2266950" cy="2052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06499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600200"/>
            <a:ext cx="8229600" cy="47085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The probability of metastasis is predicted by:</a:t>
            </a:r>
          </a:p>
          <a:p>
            <a:pPr marL="914400" lvl="1" indent="-514350">
              <a:buFont typeface="Calibri" pitchFamily="34" charset="0"/>
              <a:buAutoNum type="arabicPeriod"/>
            </a:pPr>
            <a:r>
              <a:rPr lang="en-US" dirty="0" smtClean="0"/>
              <a:t> measuring the depth of invasion in millimeters of vertical growth phase nodule below the top of the granular cell layer of the overlying epidermis (</a:t>
            </a:r>
            <a:r>
              <a:rPr lang="en-US" dirty="0" err="1" smtClean="0">
                <a:solidFill>
                  <a:srgbClr val="FF0000"/>
                </a:solidFill>
              </a:rPr>
              <a:t>Breslow</a:t>
            </a:r>
            <a:r>
              <a:rPr lang="en-US" dirty="0" smtClean="0">
                <a:solidFill>
                  <a:srgbClr val="FF0000"/>
                </a:solidFill>
              </a:rPr>
              <a:t> thickness</a:t>
            </a:r>
            <a:r>
              <a:rPr lang="en-US" dirty="0" smtClean="0"/>
              <a:t>).</a:t>
            </a:r>
          </a:p>
          <a:p>
            <a:pPr marL="914400" lvl="1" indent="-514350">
              <a:buFont typeface="Calibri" pitchFamily="34" charset="0"/>
              <a:buAutoNum type="arabicPeriod"/>
            </a:pPr>
            <a:r>
              <a:rPr lang="en-US" dirty="0" smtClean="0"/>
              <a:t>overlying </a:t>
            </a:r>
            <a:r>
              <a:rPr lang="en-US" dirty="0" smtClean="0">
                <a:solidFill>
                  <a:srgbClr val="FF0000"/>
                </a:solidFill>
              </a:rPr>
              <a:t>ulceration</a:t>
            </a:r>
          </a:p>
          <a:p>
            <a:pPr marL="914400" lvl="1" indent="-514350">
              <a:buFont typeface="Calibri" pitchFamily="34" charset="0"/>
              <a:buAutoNum type="arabicPeriod"/>
            </a:pPr>
            <a:r>
              <a:rPr lang="en-US" dirty="0" smtClean="0"/>
              <a:t>mitotic rate</a:t>
            </a:r>
          </a:p>
        </p:txBody>
      </p:sp>
      <p:pic>
        <p:nvPicPr>
          <p:cNvPr id="5122" name="Picture 2" descr="Figure 1-2. In this higher power view of the lesion in Figure 1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19775" y="3581400"/>
            <a:ext cx="3324225" cy="2943225"/>
          </a:xfrm>
          <a:prstGeom prst="rect">
            <a:avLst/>
          </a:prstGeom>
          <a:noFill/>
        </p:spPr>
      </p:pic>
      <p:cxnSp>
        <p:nvCxnSpPr>
          <p:cNvPr id="7" name="Straight Arrow Connector 6"/>
          <p:cNvCxnSpPr/>
          <p:nvPr/>
        </p:nvCxnSpPr>
        <p:spPr>
          <a:xfrm rot="16200000" flipH="1">
            <a:off x="5981700" y="4686300"/>
            <a:ext cx="2133600" cy="76200"/>
          </a:xfrm>
          <a:prstGeom prst="straightConnector1">
            <a:avLst/>
          </a:prstGeom>
          <a:ln w="34925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Metastases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209800"/>
            <a:ext cx="8229600" cy="2138362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US" dirty="0" smtClean="0"/>
              <a:t>In some cases, metastases may appear for the first time many years after complete surgical excision of the primary tumor, suggesting a long phase of dormancy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Prognosis</a:t>
            </a:r>
          </a:p>
        </p:txBody>
      </p:sp>
      <p:sp>
        <p:nvSpPr>
          <p:cNvPr id="109571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600200"/>
            <a:ext cx="8229600" cy="47085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400" dirty="0" smtClean="0"/>
              <a:t>It is vitally important to recognize melanoma as early as possible. </a:t>
            </a:r>
          </a:p>
          <a:p>
            <a:r>
              <a:rPr lang="en-US" sz="2400" dirty="0" smtClean="0"/>
              <a:t>Depend on </a:t>
            </a:r>
            <a:r>
              <a:rPr lang="en-US" sz="2400" dirty="0" err="1" smtClean="0">
                <a:solidFill>
                  <a:srgbClr val="FF0000"/>
                </a:solidFill>
              </a:rPr>
              <a:t>Breslow</a:t>
            </a:r>
            <a:r>
              <a:rPr lang="en-US" sz="2400" dirty="0" smtClean="0">
                <a:solidFill>
                  <a:srgbClr val="FF0000"/>
                </a:solidFill>
              </a:rPr>
              <a:t> thickness ( </a:t>
            </a:r>
            <a:r>
              <a:rPr lang="en-US" sz="2400" dirty="0" smtClean="0"/>
              <a:t>&gt; 1mm , bad prognosis)</a:t>
            </a:r>
          </a:p>
          <a:p>
            <a:r>
              <a:rPr lang="en-US" sz="2400" dirty="0" smtClean="0"/>
              <a:t>The vast majority of </a:t>
            </a:r>
            <a:r>
              <a:rPr lang="en-US" sz="2400" dirty="0" smtClean="0">
                <a:solidFill>
                  <a:srgbClr val="FF0000"/>
                </a:solidFill>
              </a:rPr>
              <a:t>superficial lesions </a:t>
            </a:r>
            <a:r>
              <a:rPr lang="en-US" sz="2400" dirty="0" smtClean="0"/>
              <a:t>are cured surgically [</a:t>
            </a:r>
            <a:r>
              <a:rPr lang="en-US" sz="2400" i="1" dirty="0" smtClean="0">
                <a:solidFill>
                  <a:srgbClr val="FF0000"/>
                </a:solidFill>
              </a:rPr>
              <a:t>radial growth phase]</a:t>
            </a:r>
            <a:endParaRPr lang="en-US" sz="2400" dirty="0" smtClean="0"/>
          </a:p>
          <a:p>
            <a:r>
              <a:rPr lang="en-US" sz="2400" dirty="0" smtClean="0"/>
              <a:t>melanomas that become metastatic have a virtually uniformly poor prognosis, with no effective therapy in most cases.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3657600"/>
          </a:xfrm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en-US" sz="7200" dirty="0" smtClean="0">
                <a:solidFill>
                  <a:srgbClr val="FF0000"/>
                </a:solidFill>
              </a:rPr>
              <a:t>Break for 5 minutes</a:t>
            </a:r>
          </a:p>
          <a:p>
            <a:pPr algn="ctr">
              <a:buNone/>
            </a:pPr>
            <a:endParaRPr lang="en-US" sz="7200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en-US" sz="7200" dirty="0" smtClean="0">
                <a:solidFill>
                  <a:srgbClr val="FF0000"/>
                </a:solidFill>
              </a:rPr>
              <a:t>Then</a:t>
            </a:r>
          </a:p>
          <a:p>
            <a:pPr algn="ctr">
              <a:buNone/>
            </a:pPr>
            <a:r>
              <a:rPr lang="en-US" sz="7200" dirty="0" smtClean="0">
                <a:solidFill>
                  <a:srgbClr val="FF0000"/>
                </a:solidFill>
              </a:rPr>
              <a:t> </a:t>
            </a:r>
          </a:p>
          <a:p>
            <a:pPr algn="ctr">
              <a:buNone/>
            </a:pPr>
            <a:r>
              <a:rPr lang="en-US" sz="7200" dirty="0" smtClean="0">
                <a:solidFill>
                  <a:srgbClr val="FF0000"/>
                </a:solidFill>
              </a:rPr>
              <a:t>T</a:t>
            </a:r>
            <a:r>
              <a:rPr lang="en-US" sz="7200" dirty="0" smtClean="0">
                <a:solidFill>
                  <a:srgbClr val="FF0000"/>
                </a:solidFill>
              </a:rPr>
              <a:t>est</a:t>
            </a:r>
            <a:endParaRPr lang="en-US" sz="7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124200" cy="395128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err="1" smtClean="0"/>
              <a:t>Macule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Papule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Plaque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Blister  </a:t>
            </a:r>
            <a:r>
              <a:rPr lang="en-US" sz="2000" dirty="0" smtClean="0"/>
              <a:t>Vesicle, Bulla, 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Pustule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Scale</a:t>
            </a:r>
            <a:endParaRPr lang="en-US" dirty="0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3505199" y="2174875"/>
            <a:ext cx="5410201" cy="395128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lphaLcParenR"/>
            </a:pPr>
            <a:r>
              <a:rPr lang="en-US" dirty="0" smtClean="0"/>
              <a:t>Discrete, pus-filled raised area </a:t>
            </a:r>
          </a:p>
          <a:p>
            <a:pPr marL="457200" indent="-457200">
              <a:buFont typeface="+mj-lt"/>
              <a:buAutoNum type="alphaLcParenR"/>
            </a:pPr>
            <a:r>
              <a:rPr lang="en-US" dirty="0" smtClean="0"/>
              <a:t>Elevated solid area = &lt; 5 mm</a:t>
            </a:r>
          </a:p>
          <a:p>
            <a:pPr marL="457200" indent="-457200">
              <a:buFont typeface="+mj-lt"/>
              <a:buAutoNum type="alphaLcParenR"/>
            </a:pPr>
            <a:r>
              <a:rPr lang="en-US" dirty="0" smtClean="0"/>
              <a:t>Elevated flat-topped area</a:t>
            </a:r>
          </a:p>
          <a:p>
            <a:pPr marL="457200" indent="-457200">
              <a:buFont typeface="+mj-lt"/>
              <a:buAutoNum type="alphaLcParenR"/>
            </a:pPr>
            <a:r>
              <a:rPr lang="en-US" dirty="0" smtClean="0"/>
              <a:t>Dry, horny, </a:t>
            </a:r>
            <a:r>
              <a:rPr lang="en-US" dirty="0" err="1" smtClean="0"/>
              <a:t>platelike</a:t>
            </a:r>
            <a:r>
              <a:rPr lang="en-US" dirty="0" smtClean="0"/>
              <a:t> excrescence; </a:t>
            </a:r>
          </a:p>
          <a:p>
            <a:pPr marL="457200" indent="-457200">
              <a:buFont typeface="+mj-lt"/>
              <a:buAutoNum type="alphaLcParenR"/>
            </a:pPr>
            <a:r>
              <a:rPr lang="en-US" dirty="0" smtClean="0"/>
              <a:t>Flat, circumscribed area </a:t>
            </a:r>
          </a:p>
          <a:p>
            <a:pPr marL="457200" indent="-457200">
              <a:buFont typeface="+mj-lt"/>
              <a:buAutoNum type="alphaLcParenR"/>
            </a:pPr>
            <a:r>
              <a:rPr lang="en-US" dirty="0" smtClean="0"/>
              <a:t>Fluid-filled raised area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Hyperkeratosis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err="1" smtClean="0"/>
              <a:t>Parakeratosis</a:t>
            </a:r>
            <a:endParaRPr lang="en-US" sz="24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400" dirty="0" err="1" smtClean="0"/>
              <a:t>Acanthosis</a:t>
            </a:r>
            <a:endParaRPr lang="en-US" sz="24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400" dirty="0" err="1" smtClean="0"/>
              <a:t>Dyskeratosis</a:t>
            </a:r>
            <a:endParaRPr lang="en-US" sz="24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400" dirty="0" err="1" smtClean="0"/>
              <a:t>Acantholysis</a:t>
            </a:r>
            <a:endParaRPr lang="en-US" sz="24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400" dirty="0" err="1" smtClean="0"/>
              <a:t>Spongiosis</a:t>
            </a:r>
            <a:endParaRPr lang="en-US" sz="2400" dirty="0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3810000" y="1600200"/>
            <a:ext cx="4876800" cy="4525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lphaLcParenR"/>
            </a:pPr>
            <a:r>
              <a:rPr lang="en-US" sz="2000" dirty="0" smtClean="0"/>
              <a:t>Epidermal hyperplasia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2000" dirty="0" smtClean="0"/>
              <a:t>Intercellular edema of the epidermis 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2000" dirty="0" smtClean="0"/>
              <a:t>Abnormal </a:t>
            </a:r>
            <a:r>
              <a:rPr lang="en-US" sz="2000" dirty="0" err="1" smtClean="0"/>
              <a:t>keratinization</a:t>
            </a:r>
            <a:r>
              <a:rPr lang="en-US" sz="2000" dirty="0" smtClean="0"/>
              <a:t> occurring prematurely within individual cells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2000" dirty="0" smtClean="0"/>
              <a:t>Thickening of stratum </a:t>
            </a:r>
            <a:r>
              <a:rPr lang="en-US" sz="2000" dirty="0" err="1" smtClean="0"/>
              <a:t>corneum</a:t>
            </a:r>
            <a:endParaRPr lang="en-US" sz="2000" dirty="0" smtClean="0"/>
          </a:p>
          <a:p>
            <a:pPr marL="514350" indent="-514350">
              <a:buFont typeface="+mj-lt"/>
              <a:buAutoNum type="alphaLcParenR"/>
            </a:pPr>
            <a:r>
              <a:rPr lang="en-US" sz="2000" dirty="0" smtClean="0"/>
              <a:t>Hyperkeratosis with </a:t>
            </a:r>
            <a:r>
              <a:rPr lang="en-US" sz="2000" dirty="0" err="1" smtClean="0"/>
              <a:t>retintion</a:t>
            </a:r>
            <a:r>
              <a:rPr lang="en-US" sz="2000" dirty="0" smtClean="0"/>
              <a:t> of nuclei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2000" dirty="0" smtClean="0"/>
              <a:t>Loss of cohesion between </a:t>
            </a:r>
            <a:r>
              <a:rPr lang="en-US" sz="2000" dirty="0" err="1" smtClean="0"/>
              <a:t>keratinocytes</a:t>
            </a:r>
            <a:endParaRPr lang="en-US" sz="2000" dirty="0" smtClean="0"/>
          </a:p>
          <a:p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09800"/>
            <a:ext cx="4038600" cy="3048000"/>
          </a:xfrm>
        </p:spPr>
        <p:txBody>
          <a:bodyPr>
            <a:normAutofit fontScale="40000" lnSpcReduction="20000"/>
          </a:bodyPr>
          <a:lstStyle/>
          <a:p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5000" dirty="0" smtClean="0"/>
              <a:t>associated with arthritis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5000" dirty="0" smtClean="0"/>
              <a:t>Atopic dermatitis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5000" dirty="0" err="1" smtClean="0"/>
              <a:t>Auspitz</a:t>
            </a:r>
            <a:r>
              <a:rPr lang="en-US" sz="5000" dirty="0" smtClean="0"/>
              <a:t> sign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5000" dirty="0" smtClean="0"/>
              <a:t>Nail changes occur in 30% of cases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5000" dirty="0" err="1" smtClean="0"/>
              <a:t>Pruritic</a:t>
            </a:r>
            <a:r>
              <a:rPr lang="en-US" sz="5000" dirty="0" smtClean="0"/>
              <a:t>, purple, polygonal, papules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5000" dirty="0" smtClean="0"/>
              <a:t>elbows</a:t>
            </a:r>
            <a:r>
              <a:rPr lang="en-US" sz="5000" dirty="0" smtClean="0"/>
              <a:t>, </a:t>
            </a:r>
            <a:r>
              <a:rPr lang="en-US" sz="5000" dirty="0" smtClean="0"/>
              <a:t>knees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5000" dirty="0" smtClean="0"/>
              <a:t>Family history bronchial asthma</a:t>
            </a:r>
          </a:p>
          <a:p>
            <a:pPr marL="514350" indent="-514350">
              <a:buFont typeface="+mj-lt"/>
              <a:buAutoNum type="arabicPeriod"/>
            </a:pPr>
            <a:endParaRPr lang="en-US" sz="5000" dirty="0" smtClean="0"/>
          </a:p>
          <a:p>
            <a:pPr marL="514350" indent="-514350">
              <a:buNone/>
            </a:pPr>
            <a:endParaRPr lang="en-US" sz="5000" dirty="0" smtClean="0"/>
          </a:p>
          <a:p>
            <a:endParaRPr lang="en-US" sz="5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2590800"/>
            <a:ext cx="4038600" cy="2133600"/>
          </a:xfrm>
        </p:spPr>
        <p:txBody>
          <a:bodyPr>
            <a:normAutofit fontScale="40000" lnSpcReduction="20000"/>
          </a:bodyPr>
          <a:lstStyle/>
          <a:p>
            <a:pPr marL="1143000" indent="-1143000">
              <a:buClr>
                <a:srgbClr val="FF0000"/>
              </a:buClr>
              <a:buFont typeface="+mj-lt"/>
              <a:buAutoNum type="alphaLcParenR"/>
              <a:defRPr/>
            </a:pPr>
            <a:r>
              <a:rPr lang="en-US" sz="5800" dirty="0" smtClean="0"/>
              <a:t>Eczema</a:t>
            </a:r>
          </a:p>
          <a:p>
            <a:pPr marL="1143000" indent="-1143000">
              <a:buClr>
                <a:srgbClr val="FF0000"/>
              </a:buClr>
              <a:buFont typeface="+mj-lt"/>
              <a:buAutoNum type="alphaLcParenR"/>
              <a:defRPr/>
            </a:pPr>
            <a:endParaRPr lang="en-US" sz="5800" dirty="0" smtClean="0"/>
          </a:p>
          <a:p>
            <a:pPr marL="1143000" indent="-1143000">
              <a:buClr>
                <a:srgbClr val="FF0000"/>
              </a:buClr>
              <a:buFont typeface="+mj-lt"/>
              <a:buAutoNum type="alphaLcParenR"/>
              <a:defRPr/>
            </a:pPr>
            <a:r>
              <a:rPr lang="en-US" sz="5800" dirty="0" smtClean="0"/>
              <a:t>Lichen </a:t>
            </a:r>
            <a:r>
              <a:rPr lang="en-US" sz="5800" dirty="0" err="1" smtClean="0"/>
              <a:t>planus</a:t>
            </a:r>
            <a:endParaRPr lang="en-US" sz="5800" dirty="0" smtClean="0"/>
          </a:p>
          <a:p>
            <a:pPr marL="1143000" indent="-1143000">
              <a:buClr>
                <a:srgbClr val="FF0000"/>
              </a:buClr>
              <a:buFont typeface="+mj-lt"/>
              <a:buAutoNum type="alphaLcParenR"/>
              <a:defRPr/>
            </a:pPr>
            <a:endParaRPr lang="en-US" sz="5800" dirty="0" smtClean="0"/>
          </a:p>
          <a:p>
            <a:pPr marL="1143000" indent="-1143000">
              <a:buClr>
                <a:srgbClr val="FF0000"/>
              </a:buClr>
              <a:buFont typeface="+mj-lt"/>
              <a:buAutoNum type="alphaLcParenR"/>
              <a:defRPr/>
            </a:pPr>
            <a:r>
              <a:rPr lang="en-US" sz="5800" dirty="0" smtClean="0"/>
              <a:t>Psoriasis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Excoriation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A traumatic lesion characterized by breakage of the epidermis, causing a linear area usually due to scratching. </a:t>
            </a:r>
          </a:p>
          <a:p>
            <a:endParaRPr lang="en-US" dirty="0"/>
          </a:p>
        </p:txBody>
      </p:sp>
      <p:pic>
        <p:nvPicPr>
          <p:cNvPr id="4" name="Content Placeholder 5" descr="Excoriations-112.jpg"/>
          <p:cNvPicPr>
            <a:picLocks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32" y="3143248"/>
            <a:ext cx="4352514" cy="3286148"/>
          </a:xfrm>
          <a:prstGeom prst="roundRect">
            <a:avLst>
              <a:gd name="adj" fmla="val 6500"/>
            </a:avLst>
          </a:prstGeom>
          <a:ln w="38100">
            <a:solidFill>
              <a:schemeClr val="tx1"/>
            </a:solidFill>
          </a:ln>
        </p:spPr>
      </p:pic>
      <p:sp>
        <p:nvSpPr>
          <p:cNvPr id="5" name="مستطيل 4"/>
          <p:cNvSpPr/>
          <p:nvPr/>
        </p:nvSpPr>
        <p:spPr>
          <a:xfrm>
            <a:off x="304800" y="304800"/>
            <a:ext cx="16501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  <a:buFont typeface="Wingdings" pitchFamily="2" charset="2"/>
              <a:buChar char="q"/>
              <a:defRPr/>
            </a:pPr>
            <a:r>
              <a:rPr lang="en-US" dirty="0" smtClean="0">
                <a:solidFill>
                  <a:srgbClr val="FF0000"/>
                </a:solidFill>
              </a:rPr>
              <a:t>Clinical terms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Histological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Sawtoothing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Apoptosis in  basal </a:t>
            </a:r>
            <a:r>
              <a:rPr lang="en-US" dirty="0" err="1" smtClean="0"/>
              <a:t>keratinocytes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Spongiotic</a:t>
            </a:r>
            <a:r>
              <a:rPr lang="en-US" dirty="0" smtClean="0"/>
              <a:t> </a:t>
            </a:r>
            <a:r>
              <a:rPr lang="en-US" dirty="0" smtClean="0"/>
              <a:t>dermatitis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Neutrophil</a:t>
            </a:r>
            <a:r>
              <a:rPr lang="en-US" dirty="0" smtClean="0"/>
              <a:t> infiltration of epidermis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Interface </a:t>
            </a:r>
            <a:r>
              <a:rPr lang="en-US" dirty="0" smtClean="0"/>
              <a:t>dermatitis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Dilated blood vessels in papillary dermis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2286000"/>
            <a:ext cx="4038600" cy="1981200"/>
          </a:xfrm>
          <a:effectLst/>
        </p:spPr>
        <p:txBody>
          <a:bodyPr>
            <a:normAutofit/>
          </a:bodyPr>
          <a:lstStyle/>
          <a:p>
            <a:pPr marL="514350" indent="-514350">
              <a:buClr>
                <a:srgbClr val="FF0000"/>
              </a:buClr>
              <a:buFont typeface="+mj-lt"/>
              <a:buAutoNum type="alphaLcParenR"/>
              <a:defRPr/>
            </a:pPr>
            <a:r>
              <a:rPr lang="en-US" dirty="0" smtClean="0"/>
              <a:t>Eczema</a:t>
            </a:r>
          </a:p>
          <a:p>
            <a:pPr marL="514350" indent="-514350">
              <a:buClr>
                <a:srgbClr val="FF0000"/>
              </a:buClr>
              <a:buFont typeface="+mj-lt"/>
              <a:buAutoNum type="alphaLcParenR"/>
              <a:defRPr/>
            </a:pPr>
            <a:r>
              <a:rPr lang="en-US" dirty="0" smtClean="0"/>
              <a:t>Lichen </a:t>
            </a:r>
            <a:r>
              <a:rPr lang="en-US" dirty="0" err="1" smtClean="0"/>
              <a:t>planus</a:t>
            </a:r>
            <a:endParaRPr lang="en-US" dirty="0" smtClean="0"/>
          </a:p>
          <a:p>
            <a:pPr marL="514350" indent="-514350">
              <a:buClr>
                <a:srgbClr val="FF0000"/>
              </a:buClr>
              <a:buFont typeface="+mj-lt"/>
              <a:buAutoNum type="alphaLcParenR"/>
              <a:defRPr/>
            </a:pPr>
            <a:r>
              <a:rPr lang="en-US" dirty="0" smtClean="0"/>
              <a:t>Psoriasis</a:t>
            </a:r>
            <a:endParaRPr lang="en-US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400" dirty="0" smtClean="0"/>
              <a:t>Premalignant Epithelial Lesions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400" dirty="0" err="1" smtClean="0"/>
              <a:t>Breslow</a:t>
            </a:r>
            <a:r>
              <a:rPr lang="en-US" sz="2400" dirty="0" smtClean="0"/>
              <a:t> thickness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400" i="1" dirty="0" smtClean="0"/>
              <a:t>slow-growing tumor that very rarely metastasizes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400" i="1" dirty="0" err="1" smtClean="0"/>
              <a:t>Lentigo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maligna</a:t>
            </a:r>
            <a:r>
              <a:rPr lang="en-US" sz="2400" i="1" dirty="0" smtClean="0"/>
              <a:t> </a:t>
            </a:r>
            <a:endParaRPr lang="en-US" sz="2400" dirty="0" smtClean="0"/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400" dirty="0" smtClean="0"/>
              <a:t>sun-exposed areas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400" dirty="0" err="1" smtClean="0"/>
              <a:t>dysregulation</a:t>
            </a:r>
            <a:r>
              <a:rPr lang="en-US" sz="2400" dirty="0" smtClean="0"/>
              <a:t> of </a:t>
            </a:r>
            <a:r>
              <a:rPr lang="en-US" sz="2400" i="1" dirty="0" smtClean="0"/>
              <a:t>PTCH </a:t>
            </a:r>
            <a:r>
              <a:rPr lang="en-US" sz="2400" dirty="0" smtClean="0"/>
              <a:t> pathway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400" dirty="0" smtClean="0"/>
              <a:t>lightly pigmented people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400" dirty="0" smtClean="0"/>
              <a:t>variations in pigmentation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457200" indent="-457200">
              <a:buClr>
                <a:srgbClr val="FF0000"/>
              </a:buClr>
              <a:buFont typeface="+mj-lt"/>
              <a:buAutoNum type="alphaLcParenR"/>
              <a:defRPr/>
            </a:pPr>
            <a:r>
              <a:rPr lang="en-US" sz="2400" b="1" i="1" dirty="0" smtClean="0"/>
              <a:t>Actinic </a:t>
            </a:r>
            <a:r>
              <a:rPr lang="en-US" sz="2400" b="1" i="1" dirty="0" err="1" smtClean="0"/>
              <a:t>Keratosis</a:t>
            </a:r>
            <a:r>
              <a:rPr lang="en-US" sz="2400" b="1" i="1" dirty="0" smtClean="0"/>
              <a:t> </a:t>
            </a:r>
          </a:p>
          <a:p>
            <a:pPr marL="457200" indent="-457200">
              <a:buClr>
                <a:srgbClr val="FF0000"/>
              </a:buClr>
              <a:buFont typeface="+mj-lt"/>
              <a:buAutoNum type="alphaLcParenR"/>
              <a:defRPr/>
            </a:pPr>
            <a:endParaRPr lang="en-US" sz="2400" b="1" dirty="0" smtClean="0"/>
          </a:p>
          <a:p>
            <a:pPr marL="457200" indent="-457200">
              <a:buClr>
                <a:srgbClr val="FF0000"/>
              </a:buClr>
              <a:buFont typeface="+mj-lt"/>
              <a:buAutoNum type="alphaLcParenR"/>
              <a:defRPr/>
            </a:pPr>
            <a:r>
              <a:rPr lang="en-US" sz="2400" b="1" i="1" dirty="0" err="1" smtClean="0"/>
              <a:t>Squamous</a:t>
            </a:r>
            <a:r>
              <a:rPr lang="en-US" sz="2400" b="1" i="1" dirty="0" smtClean="0"/>
              <a:t> Cell Carcinoma</a:t>
            </a:r>
            <a:endParaRPr lang="en-US" sz="2400" b="1" dirty="0" smtClean="0"/>
          </a:p>
          <a:p>
            <a:pPr marL="457200" indent="-457200">
              <a:buClr>
                <a:srgbClr val="FF0000"/>
              </a:buClr>
              <a:buFont typeface="+mj-lt"/>
              <a:buAutoNum type="alphaLcParenR"/>
              <a:defRPr/>
            </a:pPr>
            <a:endParaRPr lang="en-US" sz="2400" b="1" dirty="0" smtClean="0"/>
          </a:p>
          <a:p>
            <a:pPr marL="457200" indent="-457200">
              <a:buClr>
                <a:srgbClr val="FF0000"/>
              </a:buClr>
              <a:buFont typeface="+mj-lt"/>
              <a:buAutoNum type="alphaLcParenR"/>
              <a:defRPr/>
            </a:pPr>
            <a:r>
              <a:rPr lang="en-US" sz="2400" b="1" dirty="0" smtClean="0"/>
              <a:t>basal cell carcinoma </a:t>
            </a:r>
          </a:p>
          <a:p>
            <a:pPr marL="457200" indent="-457200">
              <a:buClr>
                <a:srgbClr val="FF0000"/>
              </a:buClr>
              <a:buFont typeface="+mj-lt"/>
              <a:buAutoNum type="alphaLcParenR"/>
              <a:defRPr/>
            </a:pPr>
            <a:endParaRPr lang="en-US" sz="2400" b="1" dirty="0" smtClean="0"/>
          </a:p>
          <a:p>
            <a:pPr marL="457200" indent="-457200">
              <a:buClr>
                <a:srgbClr val="FF0000"/>
              </a:buClr>
              <a:buFont typeface="+mj-lt"/>
              <a:buAutoNum type="alphaLcParenR"/>
              <a:defRPr/>
            </a:pPr>
            <a:r>
              <a:rPr lang="en-US" sz="2400" b="1" dirty="0" smtClean="0"/>
              <a:t>Melanoma</a:t>
            </a:r>
          </a:p>
          <a:p>
            <a:pPr marL="457200" indent="-457200">
              <a:buClr>
                <a:srgbClr val="FF0000"/>
              </a:buClr>
              <a:buFont typeface="+mj-lt"/>
              <a:buAutoNum type="alphaLcParenR"/>
              <a:defRPr/>
            </a:pPr>
            <a:endParaRPr lang="en-US" sz="2400" b="1" dirty="0" smtClean="0"/>
          </a:p>
          <a:p>
            <a:pPr marL="457200" indent="-457200">
              <a:buClr>
                <a:srgbClr val="FF0000"/>
              </a:buClr>
              <a:buFont typeface="+mj-lt"/>
              <a:buAutoNum type="alphaLcParenR"/>
              <a:defRPr/>
            </a:pPr>
            <a:r>
              <a:rPr lang="en-US" sz="2400" b="1" i="1" dirty="0" err="1" smtClean="0"/>
              <a:t>Melanocytic</a:t>
            </a:r>
            <a:r>
              <a:rPr lang="en-US" sz="2400" b="1" i="1" dirty="0" smtClean="0"/>
              <a:t> Nevi</a:t>
            </a:r>
          </a:p>
          <a:p>
            <a:pPr marL="457200" indent="-457200">
              <a:buClr>
                <a:schemeClr val="accent1">
                  <a:lumMod val="75000"/>
                </a:schemeClr>
              </a:buClr>
              <a:buFont typeface="+mj-lt"/>
              <a:buAutoNum type="alphaLcParenR"/>
              <a:defRPr/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Describe the lesion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What is your diagnosis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1" descr="D:\SCContent\9781416029731\graphics\fullsize\S9781416029731-022-f00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51750" b="9373"/>
          <a:stretch>
            <a:fillRect/>
          </a:stretch>
        </p:blipFill>
        <p:spPr bwMode="auto">
          <a:xfrm>
            <a:off x="1143000" y="1635829"/>
            <a:ext cx="6934200" cy="46887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3" descr="aIH300-psoriasis-nails.jpg"/>
          <p:cNvPicPr>
            <a:picLocks noChangeAspect="1"/>
          </p:cNvPicPr>
          <p:nvPr/>
        </p:nvPicPr>
        <p:blipFill>
          <a:blip r:embed="rId3"/>
          <a:srcRect b="10211"/>
          <a:stretch>
            <a:fillRect/>
          </a:stretch>
        </p:blipFill>
        <p:spPr bwMode="auto">
          <a:xfrm>
            <a:off x="7078926" y="3124200"/>
            <a:ext cx="1912674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-76200"/>
            <a:ext cx="2286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600" dirty="0" err="1" smtClean="0"/>
              <a:t>Macule</a:t>
            </a:r>
            <a:endParaRPr lang="en-US" sz="16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1600" dirty="0" smtClean="0"/>
              <a:t>Papule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 smtClean="0"/>
              <a:t>Plaque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 smtClean="0"/>
              <a:t>Blister </a:t>
            </a:r>
            <a:r>
              <a:rPr lang="en-US" sz="1400" dirty="0" smtClean="0"/>
              <a:t>Vesicle, Bulla, </a:t>
            </a:r>
            <a:endParaRPr lang="en-US" sz="16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1600" dirty="0" smtClean="0"/>
              <a:t>Pustule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 smtClean="0"/>
              <a:t>Scale</a:t>
            </a:r>
            <a:endParaRPr lang="en-US" dirty="0"/>
          </a:p>
        </p:txBody>
      </p:sp>
      <p:pic>
        <p:nvPicPr>
          <p:cNvPr id="8" name="Picture 2" descr="D:\jung\Psoriasis-T18-DT95.2462\06-Psoriasis-T18-DT95.2462-10x-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37400" y="5257800"/>
            <a:ext cx="2006600" cy="1504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What is your diagnosis?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which area in body you want to examine other than skin?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1" descr="D:\SCContent\9781416029731\graphics\fullsize\S9781416029731-022-f004.jpg"/>
          <p:cNvPicPr>
            <a:picLocks noChangeAspect="1" noChangeArrowheads="1"/>
          </p:cNvPicPr>
          <p:nvPr/>
        </p:nvPicPr>
        <p:blipFill>
          <a:blip r:embed="rId2"/>
          <a:srcRect l="51460" b="8163"/>
          <a:stretch>
            <a:fillRect/>
          </a:stretch>
        </p:blipFill>
        <p:spPr bwMode="auto">
          <a:xfrm>
            <a:off x="304800" y="1371600"/>
            <a:ext cx="8153400" cy="55177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1" descr="D:\SCContent\9781416029731\graphics\fullsize\S9781416029731-022-f01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64125" b="4826"/>
          <a:stretch>
            <a:fillRect/>
          </a:stretch>
        </p:blipFill>
        <p:spPr bwMode="auto">
          <a:xfrm>
            <a:off x="762000" y="1828800"/>
            <a:ext cx="3137511" cy="4525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1" descr="D:\SCContent\9781416029731\graphics\fullsize\S9781416029731-022-f018.jpg"/>
          <p:cNvPicPr>
            <a:picLocks noChangeAspect="1" noChangeArrowheads="1"/>
          </p:cNvPicPr>
          <p:nvPr/>
        </p:nvPicPr>
        <p:blipFill>
          <a:blip r:embed="rId2"/>
          <a:srcRect l="31500" r="35875" b="11313"/>
          <a:stretch>
            <a:fillRect/>
          </a:stretch>
        </p:blipFill>
        <p:spPr bwMode="auto">
          <a:xfrm>
            <a:off x="5638800" y="2133600"/>
            <a:ext cx="2624137" cy="38788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ABCD principle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1" descr="d:\SCContent\9781416029731\graphics\fullsize\S9781416029731-022-f02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50589" t="54147" b="4868"/>
          <a:stretch>
            <a:fillRect/>
          </a:stretch>
        </p:blipFill>
        <p:spPr bwMode="auto">
          <a:xfrm>
            <a:off x="735243" y="1524000"/>
            <a:ext cx="7570557" cy="5149237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2" descr="http://www.melresproj.com/net/00/00_03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91400" y="5744251"/>
            <a:ext cx="1752600" cy="11137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http://knol.google.com/k/-/-/1tk8ahbegm6gw/4t28k8/lentigo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200" y="1600200"/>
            <a:ext cx="3657600" cy="2743200"/>
          </a:xfrm>
          <a:prstGeom prst="rect">
            <a:avLst/>
          </a:prstGeom>
          <a:noFill/>
        </p:spPr>
      </p:pic>
      <p:grpSp>
        <p:nvGrpSpPr>
          <p:cNvPr id="6" name="مجموعة 5"/>
          <p:cNvGrpSpPr/>
          <p:nvPr/>
        </p:nvGrpSpPr>
        <p:grpSpPr>
          <a:xfrm>
            <a:off x="3810000" y="1524000"/>
            <a:ext cx="2723789" cy="2780117"/>
            <a:chOff x="5250448" y="1745845"/>
            <a:chExt cx="2723789" cy="2780117"/>
          </a:xfrm>
        </p:grpSpPr>
        <p:sp>
          <p:nvSpPr>
            <p:cNvPr id="7" name="مستطيل مستدير الزوايا 6"/>
            <p:cNvSpPr/>
            <p:nvPr/>
          </p:nvSpPr>
          <p:spPr>
            <a:xfrm>
              <a:off x="5250448" y="1745845"/>
              <a:ext cx="2723789" cy="2780117"/>
            </a:xfrm>
            <a:prstGeom prst="roundRect">
              <a:avLst>
                <a:gd name="adj" fmla="val 10000"/>
              </a:avLst>
            </a:prstGeom>
            <a:blipFill rotWithShape="0">
              <a:blip r:embed="rId3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مستطيل 7"/>
            <p:cNvSpPr/>
            <p:nvPr/>
          </p:nvSpPr>
          <p:spPr>
            <a:xfrm>
              <a:off x="5330225" y="1825622"/>
              <a:ext cx="2564235" cy="262056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100" kern="1200" dirty="0"/>
            </a:p>
          </p:txBody>
        </p:sp>
      </p:grpSp>
      <p:pic>
        <p:nvPicPr>
          <p:cNvPr id="9" name="Picture 4" descr="http://missinglink.ucsf.edu/lm/DermatologyGlossary/img/Dermatology%20Glossary/Glossary%20Clinical%20Images/Bullae-Y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1800" y="1295400"/>
            <a:ext cx="2178711" cy="3413125"/>
          </a:xfrm>
          <a:prstGeom prst="rect">
            <a:avLst/>
          </a:prstGeom>
          <a:noFill/>
        </p:spPr>
      </p:pic>
      <p:pic>
        <p:nvPicPr>
          <p:cNvPr id="10" name="Content Placeholder 4" descr="Scaling-117.jpg"/>
          <p:cNvPicPr>
            <a:picLocks noChangeAspect="1"/>
          </p:cNvPicPr>
          <p:nvPr isPhoto="1"/>
        </p:nvPicPr>
        <p:blipFill>
          <a:blip r:embed="rId5">
            <a:lum/>
          </a:blip>
          <a:stretch>
            <a:fillRect/>
          </a:stretch>
        </p:blipFill>
        <p:spPr>
          <a:xfrm>
            <a:off x="5231565" y="4857728"/>
            <a:ext cx="3607635" cy="1924072"/>
          </a:xfrm>
          <a:prstGeom prst="roundRect">
            <a:avLst>
              <a:gd name="adj" fmla="val 6500"/>
            </a:avLst>
          </a:prstGeom>
          <a:ln w="28575">
            <a:solidFill>
              <a:schemeClr val="tx1"/>
            </a:solidFill>
          </a:ln>
        </p:spPr>
      </p:pic>
      <p:sp>
        <p:nvSpPr>
          <p:cNvPr id="11" name="مستطيل 10"/>
          <p:cNvSpPr/>
          <p:nvPr/>
        </p:nvSpPr>
        <p:spPr>
          <a:xfrm>
            <a:off x="228600" y="1219200"/>
            <a:ext cx="3706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 </a:t>
            </a:r>
            <a:endParaRPr lang="en-US" dirty="0"/>
          </a:p>
        </p:txBody>
      </p:sp>
      <p:sp>
        <p:nvSpPr>
          <p:cNvPr id="12" name="مستطيل 11"/>
          <p:cNvSpPr/>
          <p:nvPr/>
        </p:nvSpPr>
        <p:spPr>
          <a:xfrm>
            <a:off x="4343400" y="1219200"/>
            <a:ext cx="36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 </a:t>
            </a:r>
            <a:endParaRPr lang="en-US" dirty="0"/>
          </a:p>
        </p:txBody>
      </p:sp>
      <p:sp>
        <p:nvSpPr>
          <p:cNvPr id="13" name="مستطيل 12"/>
          <p:cNvSpPr/>
          <p:nvPr/>
        </p:nvSpPr>
        <p:spPr>
          <a:xfrm>
            <a:off x="7391400" y="838200"/>
            <a:ext cx="360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 </a:t>
            </a:r>
            <a:endParaRPr lang="en-US" dirty="0"/>
          </a:p>
        </p:txBody>
      </p:sp>
      <p:sp>
        <p:nvSpPr>
          <p:cNvPr id="15" name="مستطيل 14"/>
          <p:cNvSpPr/>
          <p:nvPr/>
        </p:nvSpPr>
        <p:spPr>
          <a:xfrm>
            <a:off x="4854266" y="5650468"/>
            <a:ext cx="327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16" name="مستطيل 15"/>
          <p:cNvSpPr/>
          <p:nvPr/>
        </p:nvSpPr>
        <p:spPr>
          <a:xfrm>
            <a:off x="152400" y="4572000"/>
            <a:ext cx="2971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err="1" smtClean="0"/>
              <a:t>Macule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Papule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Plaque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Blister  </a:t>
            </a:r>
            <a:r>
              <a:rPr lang="en-US" sz="1600" dirty="0" smtClean="0"/>
              <a:t>Vesicle, Bulla, 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Pustule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Scale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Lichenification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Thickened skin characterized by prominent skin markings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 usually the result of repeated rubbing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4" name="Content Placeholder 4" descr="Lichenification-2-100.jpg"/>
          <p:cNvPicPr>
            <a:picLocks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514600" y="3465576"/>
            <a:ext cx="3886200" cy="3264408"/>
          </a:xfrm>
          <a:prstGeom prst="roundRect">
            <a:avLst>
              <a:gd name="adj" fmla="val 6500"/>
            </a:avLst>
          </a:prstGeom>
          <a:ln w="28575">
            <a:solidFill>
              <a:schemeClr val="tx1"/>
            </a:solidFill>
          </a:ln>
        </p:spPr>
      </p:pic>
      <p:sp>
        <p:nvSpPr>
          <p:cNvPr id="5" name="مستطيل 4"/>
          <p:cNvSpPr/>
          <p:nvPr/>
        </p:nvSpPr>
        <p:spPr>
          <a:xfrm>
            <a:off x="381000" y="381000"/>
            <a:ext cx="16501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  <a:buFont typeface="Wingdings" pitchFamily="2" charset="2"/>
              <a:buChar char="q"/>
              <a:defRPr/>
            </a:pPr>
            <a:r>
              <a:rPr lang="en-US" dirty="0" smtClean="0">
                <a:solidFill>
                  <a:srgbClr val="FF0000"/>
                </a:solidFill>
              </a:rPr>
              <a:t>Clinical terms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Scale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Dry, horny, plate-like excrescence</a:t>
            </a:r>
          </a:p>
          <a:p>
            <a:endParaRPr lang="en-US" dirty="0"/>
          </a:p>
        </p:txBody>
      </p:sp>
      <p:pic>
        <p:nvPicPr>
          <p:cNvPr id="4" name="Content Placeholder 4" descr="Scaling-117.jpg"/>
          <p:cNvPicPr>
            <a:picLocks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600200" y="2667000"/>
            <a:ext cx="5893635" cy="3143272"/>
          </a:xfrm>
          <a:prstGeom prst="roundRect">
            <a:avLst>
              <a:gd name="adj" fmla="val 6500"/>
            </a:avLst>
          </a:prstGeom>
          <a:ln w="28575">
            <a:solidFill>
              <a:schemeClr val="tx1"/>
            </a:solidFill>
          </a:ln>
        </p:spPr>
      </p:pic>
      <p:sp>
        <p:nvSpPr>
          <p:cNvPr id="5" name="مستطيل 4"/>
          <p:cNvSpPr/>
          <p:nvPr/>
        </p:nvSpPr>
        <p:spPr>
          <a:xfrm>
            <a:off x="228600" y="304800"/>
            <a:ext cx="16501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  <a:buFont typeface="Wingdings" pitchFamily="2" charset="2"/>
              <a:buChar char="q"/>
              <a:defRPr/>
            </a:pPr>
            <a:r>
              <a:rPr lang="en-US" dirty="0" smtClean="0">
                <a:solidFill>
                  <a:srgbClr val="FF0000"/>
                </a:solidFill>
              </a:rPr>
              <a:t>Clinical terms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تدرج الرمادي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2161</TotalTime>
  <Words>1756</Words>
  <Application>Microsoft Office PowerPoint</Application>
  <PresentationFormat>On-screen Show (4:3)</PresentationFormat>
  <Paragraphs>371</Paragraphs>
  <Slides>76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77" baseType="lpstr">
      <vt:lpstr>Office Theme</vt:lpstr>
      <vt:lpstr>Skin Pathology</vt:lpstr>
      <vt:lpstr>Flat lesion</vt:lpstr>
      <vt:lpstr>Slide 3</vt:lpstr>
      <vt:lpstr>Slide 4</vt:lpstr>
      <vt:lpstr>Blister  Fluid-filled raised area </vt:lpstr>
      <vt:lpstr>Pustule</vt:lpstr>
      <vt:lpstr>Excoriation</vt:lpstr>
      <vt:lpstr>Lichenification</vt:lpstr>
      <vt:lpstr>Scale</vt:lpstr>
      <vt:lpstr>pathologic terms </vt:lpstr>
      <vt:lpstr>Slide 11</vt:lpstr>
      <vt:lpstr>   Thickening of stratum corneum   </vt:lpstr>
      <vt:lpstr>Acanthosis</vt:lpstr>
      <vt:lpstr>Dyskeratosis</vt:lpstr>
      <vt:lpstr>Acantholysis</vt:lpstr>
      <vt:lpstr>Spongiosis</vt:lpstr>
      <vt:lpstr>Skin Pathology</vt:lpstr>
      <vt:lpstr>Skin Pathology</vt:lpstr>
      <vt:lpstr>Eczema  </vt:lpstr>
      <vt:lpstr>Eczema clinical features</vt:lpstr>
      <vt:lpstr>Histology</vt:lpstr>
      <vt:lpstr>Causes of eczema</vt:lpstr>
      <vt:lpstr> Clinical conditions </vt:lpstr>
      <vt:lpstr>Atopic dermatitis  </vt:lpstr>
      <vt:lpstr>Atopic eczema</vt:lpstr>
      <vt:lpstr>Allergic Contact Dermatitis   Pathogenesis</vt:lpstr>
      <vt:lpstr>CHRONIC INFLAMMATORY DERMATOSES </vt:lpstr>
      <vt:lpstr>Psoriasis</vt:lpstr>
      <vt:lpstr>Pathogenesis of Psoriasis</vt:lpstr>
      <vt:lpstr>Clinical Features of Psoriasis</vt:lpstr>
      <vt:lpstr>Clinical Features of Psoriasis</vt:lpstr>
      <vt:lpstr>Slide 32</vt:lpstr>
      <vt:lpstr>CHRONIC INFLAMMATORY DERMATOSES </vt:lpstr>
      <vt:lpstr>Lichen Planus  clinical</vt:lpstr>
      <vt:lpstr>Slide 35</vt:lpstr>
      <vt:lpstr>Tumors of Skin</vt:lpstr>
      <vt:lpstr> Premalignant Epithelial Lesions   </vt:lpstr>
      <vt:lpstr>Clinical Features</vt:lpstr>
      <vt:lpstr>Morphology</vt:lpstr>
      <vt:lpstr>Squamous Cell Carcinoma (SCC)</vt:lpstr>
      <vt:lpstr>Pathogenesis of SCC</vt:lpstr>
      <vt:lpstr>Morphology of SCC</vt:lpstr>
      <vt:lpstr>Slide 43</vt:lpstr>
      <vt:lpstr>Clinical Features of SCC</vt:lpstr>
      <vt:lpstr>Prognosis of SCC</vt:lpstr>
      <vt:lpstr>Tumors of Skin</vt:lpstr>
      <vt:lpstr>Basal cell carcinoma</vt:lpstr>
      <vt:lpstr>Pathogenesis of BCC</vt:lpstr>
      <vt:lpstr>Clinical Features of BCC</vt:lpstr>
      <vt:lpstr>Morphology of BCC</vt:lpstr>
      <vt:lpstr>Tumors of Melanocytes </vt:lpstr>
      <vt:lpstr>Tumors of Melanocytes </vt:lpstr>
      <vt:lpstr>Slide 53</vt:lpstr>
      <vt:lpstr>Dysplastic nevi</vt:lpstr>
      <vt:lpstr>Clinical Feature of Dysplastic Nevi </vt:lpstr>
      <vt:lpstr>Melanoma malignant tumor of melanocytes</vt:lpstr>
      <vt:lpstr>Melanoma </vt:lpstr>
      <vt:lpstr>Clinical feature of Melanoma</vt:lpstr>
      <vt:lpstr>Clinical feature of Melanoma</vt:lpstr>
      <vt:lpstr>Pathogenesis of malignant transformation </vt:lpstr>
      <vt:lpstr>Morphology</vt:lpstr>
      <vt:lpstr>Morphology of Melanoma</vt:lpstr>
      <vt:lpstr>Slide 63</vt:lpstr>
      <vt:lpstr>Metastases</vt:lpstr>
      <vt:lpstr>Prognosis</vt:lpstr>
      <vt:lpstr>Slide 66</vt:lpstr>
      <vt:lpstr>Slide 67</vt:lpstr>
      <vt:lpstr>Slide 68</vt:lpstr>
      <vt:lpstr>Clinical features</vt:lpstr>
      <vt:lpstr>Histological features</vt:lpstr>
      <vt:lpstr>Slide 71</vt:lpstr>
      <vt:lpstr>Describe the lesion What is your diagnosis</vt:lpstr>
      <vt:lpstr>What is your diagnosis? which area in body you want to examine other than skin?</vt:lpstr>
      <vt:lpstr>Slide 74</vt:lpstr>
      <vt:lpstr>ABCD principle</vt:lpstr>
      <vt:lpstr>Slide 76</vt:lpstr>
    </vt:vector>
  </TitlesOfParts>
  <Company>KKUH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Dr.AL-Humaidi</dc:creator>
  <cp:lastModifiedBy>Dr.AL-Humaidi</cp:lastModifiedBy>
  <cp:revision>186</cp:revision>
  <dcterms:created xsi:type="dcterms:W3CDTF">2009-12-26T08:10:09Z</dcterms:created>
  <dcterms:modified xsi:type="dcterms:W3CDTF">2010-01-05T04:43:28Z</dcterms:modified>
</cp:coreProperties>
</file>