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5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F232-D30E-4A4A-8DDA-A1F1C2A89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Times New Roman" pitchFamily="18" charset="0"/>
                <a:cs typeface="Times New Roman" pitchFamily="18" charset="0"/>
              </a:rPr>
              <a:t>Limbic system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Brush Script MT" pitchFamily="66" charset="0"/>
              </a:rPr>
              <a:t>By </a:t>
            </a:r>
          </a:p>
          <a:p>
            <a:r>
              <a:rPr lang="en-GB" sz="4000" dirty="0" err="1" smtClean="0">
                <a:latin typeface="Brush Script MT" pitchFamily="66" charset="0"/>
              </a:rPr>
              <a:t>Esssam</a:t>
            </a:r>
            <a:r>
              <a:rPr lang="en-GB" sz="4000" dirty="0" smtClean="0">
                <a:latin typeface="Brush Script MT" pitchFamily="66" charset="0"/>
              </a:rPr>
              <a:t> </a:t>
            </a:r>
            <a:r>
              <a:rPr lang="en-GB" sz="4000" dirty="0" err="1" smtClean="0">
                <a:latin typeface="Brush Script MT" pitchFamily="66" charset="0"/>
              </a:rPr>
              <a:t>Eldin</a:t>
            </a:r>
            <a:r>
              <a:rPr lang="en-GB" sz="4000" dirty="0" smtClean="0">
                <a:latin typeface="Brush Script MT" pitchFamily="66" charset="0"/>
              </a:rPr>
              <a:t> </a:t>
            </a:r>
            <a:r>
              <a:rPr lang="en-GB" sz="4000" dirty="0" err="1" smtClean="0">
                <a:latin typeface="Brush Script MT" pitchFamily="66" charset="0"/>
              </a:rPr>
              <a:t>AbdlHady</a:t>
            </a:r>
            <a:r>
              <a:rPr lang="en-GB" sz="4000" dirty="0" smtClean="0">
                <a:latin typeface="Brush Script MT" pitchFamily="66" charset="0"/>
              </a:rPr>
              <a:t> </a:t>
            </a:r>
            <a:r>
              <a:rPr lang="en-GB" sz="4000" dirty="0" err="1" smtClean="0">
                <a:latin typeface="Brush Script MT" pitchFamily="66" charset="0"/>
              </a:rPr>
              <a:t>Salama</a:t>
            </a:r>
            <a:endParaRPr lang="en-US" sz="40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0"/>
            <a:ext cx="7162799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FUNCTION OF AMYGDALA</a:t>
            </a: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concerned with emotional and behavioral functions.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responsible for strong affective reactions as fear &amp; anger and emotions associated with sexual behavior.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Lesion: lack of emotional responses.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limbicsyste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199" y="2057401"/>
            <a:ext cx="4423447" cy="332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Lies beneath the rostral part of corpus callosum.</a:t>
            </a:r>
          </a:p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Main connections: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hypothalamus through medial forebrain bundle.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habenular nuclei through stria medullaris thalami.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SEPTUM (septal region)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It consists of: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Hippocampus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Dentate gyrus: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lies between hippocampus &amp;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parahippocampal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gyrus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Most of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parahippocampal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gyrus.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HIPPOCAMPAL FORMATION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HIPPOCAMPUS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41947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is formed by infolding of  inferomedial part of the temporal lobe into the lateral ventricle.</a:t>
            </a:r>
          </a:p>
          <a:p>
            <a:pPr eaLnBrk="1" hangingPunct="1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 descr="&#10;kal7f0410.png                                                  00009F31350MHz                         B551EE04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863" y="1524000"/>
            <a:ext cx="5408114" cy="37330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00563" y="0"/>
            <a:ext cx="4186237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HIPPOCAMPUS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principal efferent pathway is called: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FORNIX: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C-shaped group of fibers connecting the hippocampus with mamillary body,                 it consists of: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Fimbria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Body &amp;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Column.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Fornix is an important component of PAPEZ CIRCUIT</a:t>
            </a:r>
          </a:p>
        </p:txBody>
      </p:sp>
      <p:pic>
        <p:nvPicPr>
          <p:cNvPr id="101383" name="Picture 7" descr="Limb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412875"/>
            <a:ext cx="4500562" cy="4056063"/>
          </a:xfrm>
          <a:noFill/>
        </p:spPr>
      </p:pic>
      <p:sp>
        <p:nvSpPr>
          <p:cNvPr id="7" name="Oval 6"/>
          <p:cNvSpPr/>
          <p:nvPr/>
        </p:nvSpPr>
        <p:spPr>
          <a:xfrm>
            <a:off x="7000875" y="3214688"/>
            <a:ext cx="571500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43938" y="2857500"/>
            <a:ext cx="500062" cy="714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72250" y="2428875"/>
            <a:ext cx="857250" cy="642938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29188" y="2428875"/>
            <a:ext cx="571500" cy="642938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1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Papez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circuit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 rot="2700000">
            <a:off x="1835150" y="5086350"/>
            <a:ext cx="14414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00563" y="450850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708400" y="1700213"/>
            <a:ext cx="719138" cy="360362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258888" y="3933825"/>
            <a:ext cx="865187" cy="4318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3708400" y="3357563"/>
            <a:ext cx="914400" cy="914400"/>
          </a:xfrm>
          <a:prstGeom prst="rtTriangl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987675" y="4652963"/>
            <a:ext cx="1439863" cy="7207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4356100" y="4221163"/>
            <a:ext cx="215900" cy="2889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140200" y="19891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1908175" y="1989138"/>
            <a:ext cx="18002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692275" y="4292600"/>
            <a:ext cx="5762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58888" y="566102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Hippocampus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859338" y="4652963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Mammillary body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59338" y="3357563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CCFF"/>
                </a:solidFill>
              </a:rPr>
              <a:t>anterior nucleus of the thalamus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543300" y="121602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Cingulate Gyrus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0" y="3284538"/>
            <a:ext cx="2035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9900CC"/>
                </a:solidFill>
              </a:rPr>
              <a:t>Parahippocampal</a:t>
            </a:r>
            <a:r>
              <a:rPr lang="en-US" dirty="0">
                <a:solidFill>
                  <a:srgbClr val="9900CC"/>
                </a:solidFill>
              </a:rPr>
              <a:t> Gyrus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840288" y="39528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Mammillothalamic tract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348038" y="50847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Fornix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hippocampus &amp; its connections are necessary for consolidation of </a:t>
            </a:r>
            <a:r>
              <a:rPr lang="en-US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new short-term memories.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hippocampi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or the circuit of </a:t>
            </a:r>
            <a:r>
              <a:rPr lang="en-US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Papez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are no longer functional, memories of earlier events are retained.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FUNCTION OF HIPPOCAMPUS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00200"/>
            <a:ext cx="878681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Wernicke's encephalopathy and Korsakoff’s </a:t>
            </a: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psychosis (Retrograde &amp; anterogdrade amnesia)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Temporal lobe epilepsy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Alzheimer’s disease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Schizophrenia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Lesions associated with limbic lobe disorders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Objectives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44958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end of the lecture, you should be able to: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components of the limbic system.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input, general circuitry, and output of the limbic system.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 the function of the limbic system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its relation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memory, visceral function and emotion.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Limbic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limbic system earns its title from its position on the medial rim of the brain.</a:t>
            </a:r>
          </a:p>
          <a:p>
            <a:pPr algn="l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consists of a number of structures with complex and often looped connections that all ultimately project to the hypothalamus.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1620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Function of Limbic System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Controls Mood and attitude.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Stores emotional memories.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Controls appetite and sleep cycles.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0014l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648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Limbic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934200" cy="5334000"/>
          </a:xfrm>
        </p:spPr>
        <p:txBody>
          <a:bodyPr>
            <a:no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Limbic lobe.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Cingulate gyrus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Amygdala.</a:t>
            </a:r>
          </a:p>
          <a:p>
            <a:pPr lvl="1" algn="l"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Septum.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Fornix.</a:t>
            </a:r>
            <a:endParaRPr lang="en-GB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Hippocampal formation.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Thalamus (mainly anterior nuclei).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Hypothalamus (mamillary body).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Limbic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>
            <a:normAutofit/>
          </a:bodyPr>
          <a:lstStyle/>
          <a:p>
            <a:pPr marL="365760" indent="-256032" algn="l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Entry of the information into the limbic system is either:</a:t>
            </a:r>
          </a:p>
          <a:p>
            <a:pPr marL="365760" indent="-256032" algn="l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Directly to the Amygdala.</a:t>
            </a:r>
          </a:p>
          <a:p>
            <a:pPr marL="365760" indent="-256032" algn="l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Indirectly to the hippocampal formation via the entorhinal area.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LIMBIC LOBE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4495800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&#10;14-13ab_1.jpg                                                  00000401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b="4898"/>
          <a:stretch>
            <a:fillRect/>
          </a:stretch>
        </p:blipFill>
        <p:spPr bwMode="auto">
          <a:xfrm>
            <a:off x="457200" y="1715781"/>
            <a:ext cx="8229600" cy="42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>
            <a:noAutofit/>
          </a:bodyPr>
          <a:lstStyle/>
          <a:p>
            <a:pPr algn="ctr"/>
            <a:r>
              <a:rPr lang="en-GB" sz="4000" b="0" dirty="0" smtClean="0">
                <a:latin typeface="Times New Roman" pitchFamily="18" charset="0"/>
                <a:cs typeface="Times New Roman" pitchFamily="18" charset="0"/>
              </a:rPr>
              <a:t>LIMBIC LOBE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52800" cy="4691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Limbic cortex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Located at the medial edge (“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limbus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”) of the cerebral hemispheres.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Cingulate gyrus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strip of limbic cortex lying along the lateral walls of the groove separating the cerebral hemispheres, just above the corpus callosum.</a:t>
            </a:r>
          </a:p>
          <a:p>
            <a:endParaRPr lang="en-US" sz="2400" dirty="0"/>
          </a:p>
        </p:txBody>
      </p:sp>
      <p:pic>
        <p:nvPicPr>
          <p:cNvPr id="5" name="Content Placeholder 3" descr="&#10;kal7f0410.png                                                  00009F31350MHz                         B551EE04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050" y="2186535"/>
            <a:ext cx="5111750" cy="35284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AMYGDALA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9244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lies in the interior of the rostral part of the temporal lobe (pole).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 the inferior horn of lateral ventricle and lentiform nucleus, rostral to tail of caudate.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Containing a set of nuclei as a part of the limbic system.</a:t>
            </a:r>
          </a:p>
        </p:txBody>
      </p:sp>
      <p:pic>
        <p:nvPicPr>
          <p:cNvPr id="13" name="Picture 6" descr="Limbic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638640"/>
            <a:ext cx="4841594" cy="407636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510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Limbic system</vt:lpstr>
      <vt:lpstr>Objectives </vt:lpstr>
      <vt:lpstr>Limbic system</vt:lpstr>
      <vt:lpstr>Function of Limbic System</vt:lpstr>
      <vt:lpstr>Structure of Limbic System</vt:lpstr>
      <vt:lpstr>Limbic system</vt:lpstr>
      <vt:lpstr>LIMBIC LOBE</vt:lpstr>
      <vt:lpstr>LIMBIC LOBE</vt:lpstr>
      <vt:lpstr>AMYGDALA</vt:lpstr>
      <vt:lpstr>FUNCTION OF AMYGDALA</vt:lpstr>
      <vt:lpstr>SEPTUM (septal region)</vt:lpstr>
      <vt:lpstr>HIPPOCAMPAL FORMATION</vt:lpstr>
      <vt:lpstr>THE HIPPOCAMPUS</vt:lpstr>
      <vt:lpstr>HIPPOCAMPUS</vt:lpstr>
      <vt:lpstr>Slide 15</vt:lpstr>
      <vt:lpstr>FUNCTION OF HIPPOCAMPUS</vt:lpstr>
      <vt:lpstr>Lesions associated with limbic lobe disorders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Limbic system</dc:title>
  <dc:creator/>
  <cp:lastModifiedBy> </cp:lastModifiedBy>
  <cp:revision>9</cp:revision>
  <dcterms:created xsi:type="dcterms:W3CDTF">2006-08-16T00:00:00Z</dcterms:created>
  <dcterms:modified xsi:type="dcterms:W3CDTF">2010-05-08T06:47:56Z</dcterms:modified>
</cp:coreProperties>
</file>