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4" r:id="rId14"/>
    <p:sldId id="315" r:id="rId15"/>
    <p:sldId id="312" r:id="rId16"/>
    <p:sldId id="313" r:id="rId17"/>
    <p:sldId id="316" r:id="rId18"/>
    <p:sldId id="284" r:id="rId19"/>
    <p:sldId id="318" r:id="rId20"/>
    <p:sldId id="288" r:id="rId21"/>
    <p:sldId id="317" r:id="rId22"/>
    <p:sldId id="290" r:id="rId23"/>
    <p:sldId id="291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supply of 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>
                <a:latin typeface="Blackadder ITC" pitchFamily="82" charset="0"/>
              </a:rPr>
              <a:t>Essam</a:t>
            </a:r>
            <a:r>
              <a:rPr lang="en-GB" sz="4800" dirty="0" smtClean="0">
                <a:latin typeface="Blackadder ITC" pitchFamily="82" charset="0"/>
              </a:rPr>
              <a:t> </a:t>
            </a:r>
            <a:r>
              <a:rPr lang="en-GB" sz="4800" dirty="0" err="1" smtClean="0">
                <a:latin typeface="Blackadder ITC" pitchFamily="82" charset="0"/>
              </a:rPr>
              <a:t>Ealdin</a:t>
            </a:r>
            <a:r>
              <a:rPr lang="en-GB" sz="4800" dirty="0" smtClean="0">
                <a:latin typeface="Blackadder ITC" pitchFamily="82" charset="0"/>
              </a:rPr>
              <a:t> </a:t>
            </a:r>
            <a:r>
              <a:rPr lang="en-GB" sz="4800" dirty="0" err="1" smtClean="0">
                <a:latin typeface="Blackadder ITC" pitchFamily="82" charset="0"/>
              </a:rPr>
              <a:t>Abdelhady</a:t>
            </a:r>
            <a:r>
              <a:rPr lang="en-GB" sz="4800" dirty="0" smtClean="0">
                <a:latin typeface="Blackadder ITC" pitchFamily="82" charset="0"/>
              </a:rPr>
              <a:t> </a:t>
            </a:r>
            <a:r>
              <a:rPr lang="en-GB" sz="4800" dirty="0" err="1" smtClean="0">
                <a:latin typeface="Blackadder ITC" pitchFamily="82" charset="0"/>
              </a:rPr>
              <a:t>Salama</a:t>
            </a:r>
            <a:endParaRPr lang="en-US" sz="4800" dirty="0">
              <a:latin typeface="Blackadder IT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098550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imes New Roman" pitchFamily="18" charset="0"/>
              </a:rPr>
              <a:t>Posterior cerebral artery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One of two terminal branches of basilar artery.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runs on the side of mid brain.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Cortical branches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supplying;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Tentorial surface.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All aspects of occipital lope.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Lower  inch of superiolateral surface.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5" name="Content Placeholder 4" descr="bl supp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865" y="457200"/>
            <a:ext cx="5128935" cy="314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bl su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657600" cy="260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257800" cy="838200"/>
          </a:xfrm>
        </p:spPr>
        <p:txBody>
          <a:bodyPr/>
          <a:lstStyle/>
          <a:p>
            <a:pPr eaLnBrk="1" hangingPunct="1"/>
            <a:r>
              <a:rPr lang="th-TH" sz="4800" b="1" dirty="0" smtClean="0">
                <a:solidFill>
                  <a:srgbClr val="FF0000"/>
                </a:solidFill>
                <a:latin typeface="Times New Roman" pitchFamily="18" charset="0"/>
              </a:rPr>
              <a:t>Central group</a:t>
            </a:r>
            <a:endParaRPr lang="th-TH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438400"/>
            <a:ext cx="33528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Consist of :</a:t>
            </a:r>
          </a:p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-Anteromedial group</a:t>
            </a:r>
          </a:p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-Posteromedial group</a:t>
            </a:r>
          </a:p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-Poaterolateral group</a:t>
            </a:r>
          </a:p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-Anterolateral group</a:t>
            </a:r>
          </a:p>
          <a:p>
            <a:pPr>
              <a:spcBef>
                <a:spcPct val="50000"/>
              </a:spcBef>
            </a:pPr>
            <a:r>
              <a:rPr lang="th-TH" sz="2400" dirty="0">
                <a:solidFill>
                  <a:srgbClr val="FF0000"/>
                </a:solidFill>
                <a:latin typeface="Times New Roman" pitchFamily="18" charset="0"/>
              </a:rPr>
              <a:t>-Choroidal a.</a:t>
            </a:r>
          </a:p>
        </p:txBody>
      </p:sp>
      <p:pic>
        <p:nvPicPr>
          <p:cNvPr id="88068" name="Picture 4" descr="หลอดเลือดCN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5626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imes New Roman" pitchFamily="18" charset="0"/>
              </a:rPr>
              <a:t>Anteromedial branches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Times New Roman" pitchFamily="18" charset="0"/>
              </a:rPr>
              <a:t>: supply  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H</a:t>
            </a:r>
            <a:r>
              <a:rPr lang="th-TH" sz="2800" dirty="0" smtClean="0">
                <a:latin typeface="Times New Roman" pitchFamily="18" charset="0"/>
              </a:rPr>
              <a:t>ypothalamus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P</a:t>
            </a:r>
            <a:r>
              <a:rPr lang="th-TH" sz="2800" dirty="0" smtClean="0">
                <a:latin typeface="Times New Roman" pitchFamily="18" charset="0"/>
              </a:rPr>
              <a:t>reoptic </a:t>
            </a:r>
            <a:r>
              <a:rPr lang="th-TH" sz="2800" dirty="0" smtClean="0">
                <a:latin typeface="Times New Roman" pitchFamily="18" charset="0"/>
              </a:rPr>
              <a:t>area</a:t>
            </a:r>
            <a:r>
              <a:rPr lang="en-GB" sz="2800" dirty="0" smtClean="0">
                <a:latin typeface="Times New Roman" pitchFamily="18" charset="0"/>
              </a:rPr>
              <a:t>.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S</a:t>
            </a:r>
            <a:r>
              <a:rPr lang="th-TH" sz="2800" dirty="0" smtClean="0">
                <a:latin typeface="Times New Roman" pitchFamily="18" charset="0"/>
              </a:rPr>
              <a:t>upraoptic </a:t>
            </a:r>
            <a:r>
              <a:rPr lang="th-TH" sz="2800" dirty="0" smtClean="0">
                <a:latin typeface="Times New Roman" pitchFamily="18" charset="0"/>
              </a:rPr>
              <a:t>area</a:t>
            </a:r>
            <a:r>
              <a:rPr lang="en-GB" sz="2800" dirty="0" smtClean="0">
                <a:latin typeface="Times New Roman" pitchFamily="18" charset="0"/>
              </a:rPr>
              <a:t>.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h-TH" sz="2800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h-TH" sz="2800" dirty="0" smtClean="0">
              <a:latin typeface="Times New Roman" pitchFamily="18" charset="0"/>
            </a:endParaRPr>
          </a:p>
          <a:p>
            <a:endParaRPr lang="th-TH" sz="2800" dirty="0" smtClean="0">
              <a:latin typeface="Times New Roman" pitchFamily="18" charset="0"/>
            </a:endParaRPr>
          </a:p>
          <a:p>
            <a:endParaRPr lang="th-TH" sz="2800" dirty="0" smtClean="0">
              <a:latin typeface="Times New Roman" pitchFamily="18" charset="0"/>
            </a:endParaRPr>
          </a:p>
          <a:p>
            <a:endParaRPr lang="th-TH" sz="2800" dirty="0" smtClean="0">
              <a:latin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หลอดเลือดCNS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441" y="1752600"/>
            <a:ext cx="5496359" cy="38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1676400"/>
            <a:ext cx="1371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imes New Roman" pitchFamily="18" charset="0"/>
              </a:rPr>
              <a:t>Posteromedial branches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Times New Roman" pitchFamily="18" charset="0"/>
              </a:rPr>
              <a:t>Suppl</a:t>
            </a:r>
            <a:r>
              <a:rPr lang="en-GB" sz="2800" dirty="0" smtClean="0">
                <a:latin typeface="Times New Roman" pitchFamily="18" charset="0"/>
              </a:rPr>
              <a:t>y;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P</a:t>
            </a:r>
            <a:r>
              <a:rPr lang="th-TH" sz="2800" dirty="0" smtClean="0">
                <a:latin typeface="Times New Roman" pitchFamily="18" charset="0"/>
              </a:rPr>
              <a:t>ituitary </a:t>
            </a:r>
            <a:r>
              <a:rPr lang="th-TH" sz="2800" dirty="0" smtClean="0">
                <a:latin typeface="Times New Roman" pitchFamily="18" charset="0"/>
              </a:rPr>
              <a:t>gland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H</a:t>
            </a:r>
            <a:r>
              <a:rPr lang="th-TH" sz="2800" dirty="0" smtClean="0">
                <a:latin typeface="Times New Roman" pitchFamily="18" charset="0"/>
              </a:rPr>
              <a:t>ypothalamus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T</a:t>
            </a:r>
            <a:r>
              <a:rPr lang="th-TH" sz="2800" dirty="0" smtClean="0">
                <a:latin typeface="Times New Roman" pitchFamily="18" charset="0"/>
              </a:rPr>
              <a:t>halamus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M</a:t>
            </a:r>
            <a:r>
              <a:rPr lang="th-TH" sz="2800" dirty="0" smtClean="0">
                <a:latin typeface="Times New Roman" pitchFamily="18" charset="0"/>
              </a:rPr>
              <a:t>idbrain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pic>
        <p:nvPicPr>
          <p:cNvPr id="5" name="Content Placeholder 4" descr="หลอดเลือดCNS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897" y="2121249"/>
            <a:ext cx="5020056" cy="34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3886200"/>
            <a:ext cx="14039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imes New Roman" pitchFamily="18" charset="0"/>
              </a:rPr>
              <a:t>Posterolateral </a:t>
            </a:r>
            <a:r>
              <a:rPr lang="en-GB" sz="3200" dirty="0" smtClean="0">
                <a:latin typeface="Times New Roman" pitchFamily="18" charset="0"/>
              </a:rPr>
              <a:t>(</a:t>
            </a:r>
            <a:r>
              <a:rPr lang="th-TH" sz="3200" dirty="0" smtClean="0">
                <a:latin typeface="Times New Roman" pitchFamily="18" charset="0"/>
              </a:rPr>
              <a:t>thalamogeniculate artery</a:t>
            </a:r>
            <a:r>
              <a:rPr lang="en-GB" sz="3200" dirty="0" smtClean="0">
                <a:latin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5111750" cy="4373563"/>
          </a:xfrm>
        </p:spPr>
        <p:txBody>
          <a:bodyPr/>
          <a:lstStyle/>
          <a:p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Times New Roman" pitchFamily="18" charset="0"/>
              </a:rPr>
              <a:t> supply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P</a:t>
            </a:r>
            <a:r>
              <a:rPr lang="th-TH" sz="2800" dirty="0" smtClean="0">
                <a:latin typeface="Times New Roman" pitchFamily="18" charset="0"/>
              </a:rPr>
              <a:t>osterior half of </a:t>
            </a:r>
            <a:r>
              <a:rPr lang="th-TH" sz="2800" dirty="0" smtClean="0">
                <a:latin typeface="Times New Roman" pitchFamily="18" charset="0"/>
              </a:rPr>
              <a:t>thalamus</a:t>
            </a:r>
            <a:r>
              <a:rPr lang="en-GB" sz="2800" dirty="0" smtClean="0">
                <a:latin typeface="Times New Roman" pitchFamily="18" charset="0"/>
              </a:rPr>
              <a:t>.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G</a:t>
            </a:r>
            <a:r>
              <a:rPr lang="th-TH" sz="2800" dirty="0" smtClean="0">
                <a:latin typeface="Times New Roman" pitchFamily="18" charset="0"/>
              </a:rPr>
              <a:t>eniculate </a:t>
            </a:r>
            <a:r>
              <a:rPr lang="th-TH" sz="2800" dirty="0" smtClean="0">
                <a:latin typeface="Times New Roman" pitchFamily="18" charset="0"/>
              </a:rPr>
              <a:t>body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P</a:t>
            </a:r>
            <a:r>
              <a:rPr lang="th-TH" sz="2800" dirty="0" smtClean="0">
                <a:latin typeface="Times New Roman" pitchFamily="18" charset="0"/>
              </a:rPr>
              <a:t>ulvinar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L</a:t>
            </a:r>
            <a:r>
              <a:rPr lang="th-TH" sz="2800" dirty="0" smtClean="0">
                <a:latin typeface="Times New Roman" pitchFamily="18" charset="0"/>
              </a:rPr>
              <a:t>ateral nuclear </a:t>
            </a:r>
            <a:r>
              <a:rPr lang="th-TH" sz="2800" dirty="0" smtClean="0">
                <a:latin typeface="Times New Roman" pitchFamily="18" charset="0"/>
              </a:rPr>
              <a:t>group</a:t>
            </a:r>
            <a:r>
              <a:rPr lang="en-GB" sz="2800" dirty="0" smtClean="0">
                <a:latin typeface="Times New Roman" pitchFamily="18" charset="0"/>
              </a:rPr>
              <a:t>.</a:t>
            </a:r>
            <a:r>
              <a:rPr lang="th-TH" sz="2800" dirty="0" smtClean="0">
                <a:latin typeface="Times New Roman" pitchFamily="18" charset="0"/>
              </a:rPr>
              <a:t> </a:t>
            </a:r>
            <a:endParaRPr lang="en-GB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</a:rPr>
              <a:t>M</a:t>
            </a:r>
            <a:r>
              <a:rPr lang="th-TH" sz="2800" dirty="0" smtClean="0">
                <a:latin typeface="Times New Roman" pitchFamily="18" charset="0"/>
              </a:rPr>
              <a:t>ost of ventral thalamic </a:t>
            </a:r>
            <a:r>
              <a:rPr lang="th-TH" sz="2800" dirty="0" smtClean="0">
                <a:latin typeface="Times New Roman" pitchFamily="18" charset="0"/>
              </a:rPr>
              <a:t>nuclei</a:t>
            </a:r>
            <a:r>
              <a:rPr lang="en-GB" sz="2800" dirty="0" smtClean="0">
                <a:latin typeface="Times New Roman" pitchFamily="18" charset="0"/>
              </a:rPr>
              <a:t>.</a:t>
            </a:r>
            <a:endParaRPr lang="en-US" sz="2800" dirty="0"/>
          </a:p>
        </p:txBody>
      </p:sp>
      <p:pic>
        <p:nvPicPr>
          <p:cNvPr id="5" name="Picture 4" descr="หลอดเลือดCNS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05000"/>
            <a:ext cx="55626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1400" y="4355068"/>
            <a:ext cx="16325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64135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Times New Roman" pitchFamily="18" charset="0"/>
              </a:rPr>
              <a:t>Anterolateral branches</a:t>
            </a:r>
            <a:r>
              <a:rPr lang="en-GB" sz="3200" dirty="0" smtClean="0">
                <a:latin typeface="Times New Roman" pitchFamily="18" charset="0"/>
              </a:rPr>
              <a:t> (</a:t>
            </a:r>
            <a:r>
              <a:rPr lang="th-TH" sz="3200" dirty="0" smtClean="0">
                <a:latin typeface="Times New Roman" pitchFamily="18" charset="0"/>
              </a:rPr>
              <a:t>striate artery</a:t>
            </a:r>
            <a:r>
              <a:rPr lang="en-GB" sz="3200" dirty="0" smtClean="0">
                <a:latin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8000" cy="46910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Medial striate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arteries;</a:t>
            </a:r>
            <a:r>
              <a:rPr lang="th-TH" sz="2000" dirty="0" smtClean="0">
                <a:latin typeface="Times New Roman" pitchFamily="18" charset="0"/>
              </a:rPr>
              <a:t> </a:t>
            </a:r>
            <a:r>
              <a:rPr lang="th-TH" sz="2000" dirty="0" smtClean="0">
                <a:latin typeface="Times New Roman" pitchFamily="18" charset="0"/>
              </a:rPr>
              <a:t>supply </a:t>
            </a:r>
            <a:r>
              <a:rPr lang="th-TH" sz="2000" dirty="0" smtClean="0">
                <a:latin typeface="Times New Roman" pitchFamily="18" charset="0"/>
              </a:rPr>
              <a:t>to</a:t>
            </a:r>
            <a:r>
              <a:rPr lang="en-GB" sz="2000" dirty="0" smtClean="0">
                <a:latin typeface="Times New Roman" pitchFamily="18" charset="0"/>
              </a:rPr>
              <a:t>;</a:t>
            </a:r>
            <a:r>
              <a:rPr lang="th-TH" sz="2000" dirty="0" smtClean="0">
                <a:latin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H</a:t>
            </a:r>
            <a:r>
              <a:rPr lang="th-TH" sz="2000" dirty="0" smtClean="0">
                <a:latin typeface="Times New Roman" pitchFamily="18" charset="0"/>
              </a:rPr>
              <a:t>ead of caudate </a:t>
            </a:r>
            <a:r>
              <a:rPr lang="th-TH" sz="2000" dirty="0" smtClean="0">
                <a:latin typeface="Times New Roman" pitchFamily="18" charset="0"/>
              </a:rPr>
              <a:t>nucleus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P</a:t>
            </a:r>
            <a:r>
              <a:rPr lang="th-TH" sz="2000" dirty="0" smtClean="0">
                <a:latin typeface="Times New Roman" pitchFamily="18" charset="0"/>
              </a:rPr>
              <a:t>utamen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th-TH" sz="2000" dirty="0" smtClean="0">
                <a:latin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I</a:t>
            </a:r>
            <a:r>
              <a:rPr lang="th-TH" sz="2000" dirty="0" smtClean="0">
                <a:latin typeface="Times New Roman" pitchFamily="18" charset="0"/>
              </a:rPr>
              <a:t>nternal </a:t>
            </a:r>
            <a:r>
              <a:rPr lang="th-TH" sz="2000" dirty="0" smtClean="0">
                <a:latin typeface="Times New Roman" pitchFamily="18" charset="0"/>
              </a:rPr>
              <a:t>capsule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Lateral striate a. supply to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C</a:t>
            </a:r>
            <a:r>
              <a:rPr lang="th-TH" sz="2000" dirty="0" smtClean="0">
                <a:latin typeface="Times New Roman" pitchFamily="18" charset="0"/>
              </a:rPr>
              <a:t>audate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P</a:t>
            </a:r>
            <a:r>
              <a:rPr lang="th-TH" sz="2000" dirty="0" smtClean="0">
                <a:latin typeface="Times New Roman" pitchFamily="18" charset="0"/>
              </a:rPr>
              <a:t>utamen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G</a:t>
            </a:r>
            <a:r>
              <a:rPr lang="th-TH" sz="2000" dirty="0" smtClean="0">
                <a:latin typeface="Times New Roman" pitchFamily="18" charset="0"/>
              </a:rPr>
              <a:t>lobus </a:t>
            </a:r>
            <a:r>
              <a:rPr lang="th-TH" sz="2000" dirty="0" smtClean="0">
                <a:latin typeface="Times New Roman" pitchFamily="18" charset="0"/>
              </a:rPr>
              <a:t>pallidus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th-TH" sz="2000" dirty="0" smtClean="0">
                <a:latin typeface="Times New Roman" pitchFamily="18" charset="0"/>
              </a:rPr>
              <a:t>  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I</a:t>
            </a:r>
            <a:r>
              <a:rPr lang="th-TH" sz="2000" dirty="0" smtClean="0">
                <a:latin typeface="Times New Roman" pitchFamily="18" charset="0"/>
              </a:rPr>
              <a:t>nternal </a:t>
            </a:r>
            <a:r>
              <a:rPr lang="th-TH" sz="2000" dirty="0" smtClean="0">
                <a:latin typeface="Times New Roman" pitchFamily="18" charset="0"/>
              </a:rPr>
              <a:t>capsule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th-TH" sz="20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หลอดเลือดCNS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272908"/>
            <a:ext cx="5111750" cy="31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3276600"/>
            <a:ext cx="1143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962400"/>
            <a:ext cx="1447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02235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Choroid arteries </a:t>
            </a:r>
            <a:br>
              <a:rPr lang="en-GB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h-TH" sz="2800" dirty="0" smtClean="0">
                <a:latin typeface="Times New Roman" pitchFamily="18" charset="0"/>
              </a:rPr>
              <a:t>Anterior choroidal artery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h-TH" sz="2000" dirty="0" smtClean="0">
                <a:latin typeface="Times New Roman" pitchFamily="18" charset="0"/>
              </a:rPr>
              <a:t>: supply to 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choroid plexus in lateral </a:t>
            </a:r>
            <a:r>
              <a:rPr lang="th-TH" sz="2000" dirty="0" smtClean="0">
                <a:latin typeface="Times New Roman" pitchFamily="18" charset="0"/>
              </a:rPr>
              <a:t>ventricle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hippocampal </a:t>
            </a:r>
            <a:r>
              <a:rPr lang="th-TH" sz="2000" dirty="0" smtClean="0">
                <a:latin typeface="Times New Roman" pitchFamily="18" charset="0"/>
              </a:rPr>
              <a:t>formation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th-TH" sz="2000" dirty="0" smtClean="0">
                <a:latin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globus </a:t>
            </a:r>
            <a:r>
              <a:rPr lang="th-TH" sz="2000" dirty="0" smtClean="0">
                <a:latin typeface="Times New Roman" pitchFamily="18" charset="0"/>
              </a:rPr>
              <a:t>pallidus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posterior limb of internal </a:t>
            </a:r>
            <a:r>
              <a:rPr lang="th-TH" sz="2000" dirty="0" smtClean="0">
                <a:latin typeface="Times New Roman" pitchFamily="18" charset="0"/>
              </a:rPr>
              <a:t>capsule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th-TH" sz="2000" dirty="0" smtClean="0">
                <a:latin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amy</a:t>
            </a:r>
            <a:r>
              <a:rPr lang="en-GB" sz="2000" dirty="0" smtClean="0">
                <a:latin typeface="Times New Roman" pitchFamily="18" charset="0"/>
              </a:rPr>
              <a:t>g</a:t>
            </a:r>
            <a:r>
              <a:rPr lang="th-TH" sz="2000" dirty="0" smtClean="0">
                <a:latin typeface="Times New Roman" pitchFamily="18" charset="0"/>
              </a:rPr>
              <a:t>daliod nucleus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tail of caudate </a:t>
            </a:r>
            <a:r>
              <a:rPr lang="th-TH" sz="2000" dirty="0" smtClean="0">
                <a:latin typeface="Times New Roman" pitchFamily="18" charset="0"/>
              </a:rPr>
              <a:t>nucleus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r>
              <a:rPr lang="th-TH" sz="2000" dirty="0" smtClean="0">
                <a:latin typeface="Times New Roman" pitchFamily="18" charset="0"/>
              </a:rPr>
              <a:t> 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dirty="0" smtClean="0">
                <a:latin typeface="Times New Roman" pitchFamily="18" charset="0"/>
              </a:rPr>
              <a:t>ventrolateral </a:t>
            </a:r>
            <a:r>
              <a:rPr lang="en-GB" sz="2000" dirty="0" smtClean="0">
                <a:latin typeface="Times New Roman" pitchFamily="18" charset="0"/>
              </a:rPr>
              <a:t>part </a:t>
            </a:r>
            <a:r>
              <a:rPr lang="th-TH" sz="2000" dirty="0" smtClean="0">
                <a:latin typeface="Times New Roman" pitchFamily="18" charset="0"/>
              </a:rPr>
              <a:t>of </a:t>
            </a:r>
            <a:r>
              <a:rPr lang="th-TH" sz="2000" dirty="0" smtClean="0">
                <a:latin typeface="Times New Roman" pitchFamily="18" charset="0"/>
              </a:rPr>
              <a:t>thalamus 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dirty="0" smtClean="0">
              <a:latin typeface="Times New Roman" pitchFamily="18" charset="0"/>
            </a:endParaRPr>
          </a:p>
          <a:p>
            <a:endParaRPr lang="th-TH" sz="20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หลอดเลือดCNS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453" y="2057400"/>
            <a:ext cx="5519347" cy="343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5029200"/>
            <a:ext cx="152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09855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Choroid arteries  </a:t>
            </a:r>
            <a:br>
              <a:rPr lang="en-GB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200" dirty="0" smtClean="0">
                <a:latin typeface="Times New Roman" pitchFamily="18" charset="0"/>
              </a:rPr>
              <a:t>Pos</a:t>
            </a:r>
            <a:r>
              <a:rPr lang="th-TH" sz="3200" dirty="0" smtClean="0">
                <a:latin typeface="Times New Roman" pitchFamily="18" charset="0"/>
              </a:rPr>
              <a:t>terior choroidal artery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362200" cy="4691063"/>
          </a:xfrm>
        </p:spPr>
        <p:txBody>
          <a:bodyPr>
            <a:normAutofit/>
          </a:bodyPr>
          <a:lstStyle/>
          <a:p>
            <a:r>
              <a:rPr lang="th-TH" sz="2000" dirty="0" smtClean="0">
                <a:latin typeface="Times New Roman" pitchFamily="18" charset="0"/>
              </a:rPr>
              <a:t> Supply to 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T</a:t>
            </a:r>
            <a:r>
              <a:rPr lang="th-TH" sz="2000" dirty="0" smtClean="0">
                <a:latin typeface="Times New Roman" pitchFamily="18" charset="0"/>
              </a:rPr>
              <a:t>halamus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</a:rPr>
              <a:t>C</a:t>
            </a:r>
            <a:r>
              <a:rPr lang="th-TH" sz="2000" dirty="0" smtClean="0">
                <a:latin typeface="Times New Roman" pitchFamily="18" charset="0"/>
              </a:rPr>
              <a:t>horoid plexus of </a:t>
            </a:r>
            <a:r>
              <a:rPr lang="en-GB" sz="2000" dirty="0" smtClean="0">
                <a:latin typeface="Times New Roman" pitchFamily="18" charset="0"/>
              </a:rPr>
              <a:t>third </a:t>
            </a:r>
            <a:r>
              <a:rPr lang="th-TH" sz="2000" dirty="0" smtClean="0">
                <a:latin typeface="Times New Roman" pitchFamily="18" charset="0"/>
              </a:rPr>
              <a:t> and lateral </a:t>
            </a:r>
            <a:r>
              <a:rPr lang="th-TH" sz="2000" dirty="0" smtClean="0">
                <a:latin typeface="Times New Roman" pitchFamily="18" charset="0"/>
              </a:rPr>
              <a:t>ventricle</a:t>
            </a:r>
            <a:r>
              <a:rPr lang="en-GB" sz="2000" dirty="0" smtClean="0">
                <a:latin typeface="Times New Roman" pitchFamily="18" charset="0"/>
              </a:rPr>
              <a:t>.</a:t>
            </a:r>
            <a:endParaRPr lang="th-TH" sz="2000" dirty="0" smtClean="0">
              <a:latin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หลอดเลือดCNS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517" y="1828800"/>
            <a:ext cx="612340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0" y="4114800"/>
            <a:ext cx="18611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>
            <a:normAutofit/>
          </a:bodyPr>
          <a:lstStyle/>
          <a:p>
            <a:pPr eaLnBrk="1" hangingPunct="1"/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Blood supply to Corpus </a:t>
            </a:r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striatum</a:t>
            </a:r>
            <a:endParaRPr lang="th-TH" sz="32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629400" cy="3886200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v"/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Striatum</a:t>
            </a:r>
            <a:r>
              <a:rPr lang="th-TH" dirty="0" smtClean="0">
                <a:latin typeface="Times New Roman" pitchFamily="18" charset="0"/>
              </a:rPr>
              <a:t> : from lateral </a:t>
            </a:r>
            <a:r>
              <a:rPr lang="th-TH" dirty="0" smtClean="0">
                <a:latin typeface="Times New Roman" pitchFamily="18" charset="0"/>
              </a:rPr>
              <a:t>striate</a:t>
            </a:r>
            <a:r>
              <a:rPr lang="en-GB" dirty="0" smtClean="0">
                <a:latin typeface="Times New Roman" pitchFamily="18" charset="0"/>
              </a:rPr>
              <a:t> </a:t>
            </a:r>
            <a:r>
              <a:rPr lang="th-TH" dirty="0" smtClean="0">
                <a:latin typeface="Times New Roman" pitchFamily="18" charset="0"/>
              </a:rPr>
              <a:t>a</a:t>
            </a:r>
            <a:r>
              <a:rPr lang="th-TH" dirty="0" smtClean="0">
                <a:latin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Head of caudate</a:t>
            </a:r>
            <a:r>
              <a:rPr lang="th-TH" dirty="0" smtClean="0">
                <a:latin typeface="Times New Roman" pitchFamily="18" charset="0"/>
              </a:rPr>
              <a:t> : from medial striate a.</a:t>
            </a:r>
          </a:p>
          <a:p>
            <a:pPr algn="l">
              <a:buFont typeface="Wingdings" pitchFamily="2" charset="2"/>
              <a:buChar char="v"/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Tail of caudate and putamen</a:t>
            </a:r>
            <a:r>
              <a:rPr lang="th-TH" dirty="0" smtClean="0">
                <a:latin typeface="Times New Roman" pitchFamily="18" charset="0"/>
              </a:rPr>
              <a:t> : from anterior choroidal a.</a:t>
            </a:r>
          </a:p>
          <a:p>
            <a:pPr algn="l">
              <a:buFont typeface="Wingdings" pitchFamily="2" charset="2"/>
              <a:buChar char="v"/>
            </a:pP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Globus pallidus</a:t>
            </a:r>
            <a:r>
              <a:rPr lang="th-TH" dirty="0" smtClean="0">
                <a:latin typeface="Times New Roman" pitchFamily="18" charset="0"/>
              </a:rPr>
              <a:t> : from lateral </a:t>
            </a:r>
            <a:r>
              <a:rPr lang="th-TH" dirty="0" smtClean="0">
                <a:latin typeface="Times New Roman" pitchFamily="18" charset="0"/>
              </a:rPr>
              <a:t>striate</a:t>
            </a:r>
            <a:r>
              <a:rPr lang="en-GB" dirty="0" smtClean="0">
                <a:latin typeface="Times New Roman" pitchFamily="18" charset="0"/>
              </a:rPr>
              <a:t> a</a:t>
            </a:r>
            <a:r>
              <a:rPr lang="th-TH" dirty="0" smtClean="0">
                <a:latin typeface="Times New Roman" pitchFamily="18" charset="0"/>
              </a:rPr>
              <a:t>, </a:t>
            </a:r>
            <a:r>
              <a:rPr lang="th-TH" dirty="0" smtClean="0">
                <a:latin typeface="Times New Roman" pitchFamily="18" charset="0"/>
              </a:rPr>
              <a:t>anterior choroidal a.  And posterior communicating a.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Blood supply </a:t>
            </a: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to </a:t>
            </a:r>
            <a:r>
              <a:rPr lang="th-TH" dirty="0" smtClean="0">
                <a:solidFill>
                  <a:srgbClr val="FF0000"/>
                </a:solidFill>
                <a:latin typeface="Times New Roman" pitchFamily="18" charset="0"/>
              </a:rPr>
              <a:t>internal capsule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Anterior cerebral 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Middle cerebral </a:t>
            </a:r>
          </a:p>
          <a:p>
            <a:pPr algn="l">
              <a:buFont typeface="Wingdings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Anterior choroid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05800" cy="64135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Arterial supply of the brain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Four arteries enter into the cranial cavity to supply the brain;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Two vertebral arteries. 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Two internal carotid arteries.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ap_fig_diag\Brain artery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050" y="1539132"/>
            <a:ext cx="5111750" cy="47854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33800" y="3505200"/>
            <a:ext cx="9906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1" y="5105400"/>
            <a:ext cx="1295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หลอดเลือด CNS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219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81000" y="2057400"/>
            <a:ext cx="304800" cy="381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620000" y="1219200"/>
            <a:ext cx="228600" cy="3810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57200" y="4800600"/>
            <a:ext cx="228600" cy="3048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001000" y="3505200"/>
            <a:ext cx="457200" cy="2286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066799"/>
          </a:xfrm>
        </p:spPr>
        <p:txBody>
          <a:bodyPr>
            <a:no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Arterial supply of </a:t>
            </a:r>
            <a: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the </a:t>
            </a:r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Midbrain, Pons &amp; Medulla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th-TH" sz="2800" dirty="0" smtClean="0">
                <a:solidFill>
                  <a:srgbClr val="FF0000"/>
                </a:solidFill>
                <a:latin typeface="Times New Roman" pitchFamily="18" charset="0"/>
              </a:rPr>
              <a:t>Midbrain</a:t>
            </a:r>
            <a:r>
              <a:rPr lang="th-TH" sz="2800" dirty="0" smtClean="0">
                <a:latin typeface="Times New Roman" pitchFamily="18" charset="0"/>
              </a:rPr>
              <a:t> : Branches from basilar a</a:t>
            </a:r>
            <a:r>
              <a:rPr lang="th-TH" sz="2800" dirty="0" smtClean="0">
                <a:latin typeface="Times New Roman" pitchFamily="18" charset="0"/>
              </a:rPr>
              <a:t>.</a:t>
            </a:r>
            <a:endParaRPr lang="th-TH" sz="2800" dirty="0" smtClean="0">
              <a:latin typeface="Times New Roman" pitchFamily="18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th-TH" sz="2800" dirty="0" smtClean="0">
                <a:solidFill>
                  <a:srgbClr val="FF0000"/>
                </a:solidFill>
                <a:latin typeface="Times New Roman" pitchFamily="18" charset="0"/>
              </a:rPr>
              <a:t>Pons and Medulla</a:t>
            </a:r>
            <a:r>
              <a:rPr lang="th-TH" sz="2800" dirty="0" smtClean="0">
                <a:latin typeface="Times New Roman" pitchFamily="18" charset="0"/>
              </a:rPr>
              <a:t> : Anterior spinal a., Posterior spinal a., Posterior inferior cerebellar a., basilar a. and Vertebral a.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h-TH" dirty="0" smtClean="0">
                <a:solidFill>
                  <a:schemeClr val="tx2"/>
                </a:solidFill>
                <a:latin typeface="Times New Roman" pitchFamily="18" charset="0"/>
              </a:rPr>
              <a:t>Cerebral veins and Venous sinus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Venules in brain form venous plexus in pia </a:t>
            </a: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mater</a:t>
            </a:r>
            <a:r>
              <a:rPr lang="en-GB" dirty="0" smtClean="0">
                <a:solidFill>
                  <a:srgbClr val="00B0F0"/>
                </a:solidFill>
                <a:latin typeface="Times New Roman" pitchFamily="18" charset="0"/>
              </a:rPr>
              <a:t>.</a:t>
            </a:r>
            <a:endParaRPr lang="th-TH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Then drain  to superficial vein in subarachnoid </a:t>
            </a: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space</a:t>
            </a:r>
            <a:r>
              <a:rPr lang="en-GB" dirty="0" smtClean="0">
                <a:solidFill>
                  <a:srgbClr val="00B0F0"/>
                </a:solidFill>
                <a:latin typeface="Times New Roman" pitchFamily="18" charset="0"/>
              </a:rPr>
              <a:t>.</a:t>
            </a:r>
            <a:endParaRPr lang="th-TH" dirty="0" smtClean="0">
              <a:solidFill>
                <a:srgbClr val="00B0F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And drain to dural venous </a:t>
            </a: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sinus</a:t>
            </a:r>
            <a:r>
              <a:rPr lang="en-GB" dirty="0" smtClean="0">
                <a:solidFill>
                  <a:srgbClr val="00B0F0"/>
                </a:solidFill>
                <a:latin typeface="Times New Roman" pitchFamily="18" charset="0"/>
              </a:rPr>
              <a:t>.</a:t>
            </a:r>
            <a:r>
              <a:rPr lang="th-TH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th-TH" dirty="0" smtClean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หลอดเลือด CNS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th-TH" dirty="0" smtClean="0">
                <a:solidFill>
                  <a:schemeClr val="tx2"/>
                </a:solidFill>
                <a:latin typeface="Times New Roman" pitchFamily="18" charset="0"/>
              </a:rPr>
              <a:t>Classification of cerebral vein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th-TH" sz="3600" b="1" dirty="0" smtClean="0">
                <a:solidFill>
                  <a:schemeClr val="accent1"/>
                </a:solidFill>
                <a:latin typeface="Times New Roman" pitchFamily="18" charset="0"/>
              </a:rPr>
              <a:t>Superficial cerebral veins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Superior cerebral veins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Inferior cerebral veins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Superficial middle cerebral veins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h-TH" sz="3600" b="1" dirty="0" smtClean="0">
                <a:solidFill>
                  <a:schemeClr val="accent1"/>
                </a:solidFill>
                <a:latin typeface="Times New Roman" pitchFamily="18" charset="0"/>
              </a:rPr>
              <a:t>Deep cerebral veins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Internal cerebral vein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Basal vein (Rosenthal)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th-TH" sz="3200" b="1" dirty="0" smtClean="0">
                <a:solidFill>
                  <a:schemeClr val="accent1"/>
                </a:solidFill>
                <a:latin typeface="Times New Roman" pitchFamily="18" charset="0"/>
              </a:rPr>
              <a:t>Great cerebral vein (Of Galen)</a:t>
            </a:r>
          </a:p>
          <a:p>
            <a:pPr lvl="1" eaLnBrk="1" hangingPunct="1"/>
            <a:endParaRPr lang="th-TH" sz="3200" b="1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หลอดเลือด CNS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260068"/>
            <a:ext cx="34613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1154668"/>
            <a:ext cx="228600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6412468"/>
            <a:ext cx="24707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หลอดเลือดCNS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6019800"/>
            <a:ext cx="30803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5498068"/>
            <a:ext cx="17087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897868"/>
            <a:ext cx="19373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23945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059668"/>
            <a:ext cx="201353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หลอดเลือดCNS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หลอดเลือดCNS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หลอดเลือดCNS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64135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Vertebral arteries.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Aries from 1</a:t>
            </a:r>
            <a:r>
              <a:rPr lang="en-GB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part of the  subclavian artery.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Entering the cranial cavity through foramen magnum 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Ventral to pons the  vertebral arteries unite to form the basilar artery.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Branches;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Anterior spinal 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Posterior spinal.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Medullar.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Posterior inferior cerebellar.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ap_fig_diag\Brain artery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850" y="1539132"/>
            <a:ext cx="5111750" cy="478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64135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Basilar artery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Ascends in the basilar groove  of pons.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Ends at upper border of pons by dividing into two posterior cerebral arteries.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Branches;</a:t>
            </a:r>
          </a:p>
          <a:p>
            <a:pPr>
              <a:buFont typeface="Courier New" pitchFamily="49" charset="0"/>
              <a:buChar char="o"/>
            </a:pPr>
            <a:r>
              <a:rPr lang="th-TH" sz="2000" dirty="0" smtClean="0">
                <a:latin typeface="Times New Roman" pitchFamily="18" charset="0"/>
              </a:rPr>
              <a:t>Pontine .</a:t>
            </a:r>
          </a:p>
          <a:p>
            <a:pPr>
              <a:buFont typeface="Courier New" pitchFamily="49" charset="0"/>
              <a:buChar char="o"/>
            </a:pPr>
            <a:r>
              <a:rPr lang="th-TH" sz="2000" dirty="0" smtClean="0">
                <a:latin typeface="Times New Roman" pitchFamily="18" charset="0"/>
              </a:rPr>
              <a:t>Labyrinthine .</a:t>
            </a:r>
          </a:p>
          <a:p>
            <a:pPr>
              <a:buFont typeface="Courier New" pitchFamily="49" charset="0"/>
              <a:buChar char="o"/>
            </a:pPr>
            <a:r>
              <a:rPr lang="th-TH" sz="2000" dirty="0" smtClean="0">
                <a:latin typeface="Times New Roman" pitchFamily="18" charset="0"/>
              </a:rPr>
              <a:t>Anterior inferior cerebellar.</a:t>
            </a:r>
          </a:p>
          <a:p>
            <a:pPr>
              <a:buFont typeface="Courier New" pitchFamily="49" charset="0"/>
              <a:buChar char="o"/>
            </a:pPr>
            <a:r>
              <a:rPr lang="th-TH" sz="2000" dirty="0" smtClean="0">
                <a:latin typeface="Times New Roman" pitchFamily="18" charset="0"/>
              </a:rPr>
              <a:t>Superior cerebellar .</a:t>
            </a:r>
          </a:p>
          <a:p>
            <a:pPr>
              <a:buFont typeface="Courier New" pitchFamily="49" charset="0"/>
              <a:buChar char="o"/>
            </a:pP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Posterior cerebral</a:t>
            </a:r>
            <a:r>
              <a:rPr lang="th-TH" sz="2000" dirty="0" smtClean="0">
                <a:latin typeface="Times New Roman" pitchFamily="18" charset="0"/>
              </a:rPr>
              <a:t> .</a:t>
            </a:r>
          </a:p>
          <a:p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ap_fig_diag\Brain artery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1219200"/>
            <a:ext cx="5145755" cy="481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64135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Internal carotid artery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242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Entering the cranial cavity through the carotid canal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 the lateral side of optic chiasma terminating into 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 cerebral artery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cerebral artery.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Before termination giving 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Posterior  communicating .</a:t>
            </a:r>
          </a:p>
          <a:p>
            <a:pPr>
              <a:buFont typeface="Courier New" pitchFamily="49" charset="0"/>
              <a:buChar char="o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Anterior choroidal.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ap_fig_diag\Brain artery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622" y="1261844"/>
            <a:ext cx="5195978" cy="4864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6413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 of Willis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290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Hexagonal arterial circle lies on the base of the brain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is formed by;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Anterior communicating.</a:t>
            </a:r>
            <a:endParaRPr lang="en-GB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Proximal portion of anterior cerebral.</a:t>
            </a:r>
            <a:endParaRPr lang="en-GB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Internal carotid.</a:t>
            </a:r>
            <a:endParaRPr lang="en-GB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Posterior communicating.</a:t>
            </a:r>
            <a:endParaRPr lang="en-GB" sz="2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Proximal portion of posterior cerebral.</a:t>
            </a:r>
          </a:p>
          <a:p>
            <a:pPr>
              <a:buFont typeface="Wingdings" pitchFamily="2" charset="2"/>
              <a:buChar char="Ø"/>
            </a:pPr>
            <a:endParaRPr lang="th-TH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th-TH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th-TH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th-TH" sz="20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หลอดเลือดCNS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b="1" dirty="0" smtClean="0">
                <a:solidFill>
                  <a:srgbClr val="FF0000"/>
                </a:solidFill>
                <a:latin typeface="Times New Roman" pitchFamily="18" charset="0"/>
              </a:rPr>
              <a:t>Branches of circle of Willis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38200" y="3505200"/>
            <a:ext cx="7391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h-TH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imes New Roman" pitchFamily="18" charset="0"/>
              </a:rPr>
              <a:t>Central branches</a:t>
            </a:r>
            <a:r>
              <a:rPr lang="th-TH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th-TH" sz="20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Anteromedial group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Posteromedial group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Poaterolateral group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Anterolateral group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</a:rPr>
              <a:t>             </a:t>
            </a:r>
            <a:r>
              <a:rPr lang="th-TH" sz="2000" dirty="0" smtClean="0">
                <a:solidFill>
                  <a:srgbClr val="FF0000"/>
                </a:solidFill>
                <a:latin typeface="Times New Roman" pitchFamily="18" charset="0"/>
              </a:rPr>
              <a:t>Choroidal </a:t>
            </a:r>
            <a:endParaRPr lang="th-TH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38200" y="1644650"/>
            <a:ext cx="7239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th-TH" sz="2400" b="1" dirty="0" smtClean="0">
                <a:solidFill>
                  <a:srgbClr val="FF0000"/>
                </a:solidFill>
                <a:latin typeface="Times New Roman" pitchFamily="18" charset="0"/>
              </a:rPr>
              <a:t>Cortical </a:t>
            </a:r>
            <a:r>
              <a:rPr lang="th-TH" sz="2400" b="1" dirty="0">
                <a:solidFill>
                  <a:srgbClr val="FF0000"/>
                </a:solidFill>
                <a:latin typeface="Times New Roman" pitchFamily="18" charset="0"/>
              </a:rPr>
              <a:t>branches</a:t>
            </a:r>
          </a:p>
          <a:p>
            <a:pPr>
              <a:spcBef>
                <a:spcPct val="50000"/>
              </a:spcBef>
            </a:pPr>
            <a:r>
              <a:rPr lang="th-TH" sz="2000" b="1" dirty="0">
                <a:solidFill>
                  <a:srgbClr val="FF0000"/>
                </a:solidFill>
                <a:latin typeface="Times New Roman" pitchFamily="18" charset="0"/>
              </a:rPr>
              <a:t>	Anterior cerebral artery</a:t>
            </a:r>
          </a:p>
          <a:p>
            <a:pPr>
              <a:spcBef>
                <a:spcPct val="50000"/>
              </a:spcBef>
            </a:pPr>
            <a:r>
              <a:rPr lang="th-TH" sz="2000" b="1" dirty="0">
                <a:solidFill>
                  <a:srgbClr val="FF0000"/>
                </a:solidFill>
                <a:latin typeface="Times New Roman" pitchFamily="18" charset="0"/>
              </a:rPr>
              <a:t>	Middle cerebral artery</a:t>
            </a:r>
          </a:p>
          <a:p>
            <a:pPr>
              <a:spcBef>
                <a:spcPct val="50000"/>
              </a:spcBef>
            </a:pPr>
            <a:r>
              <a:rPr lang="th-TH" sz="2000" b="1" dirty="0">
                <a:solidFill>
                  <a:srgbClr val="FF0000"/>
                </a:solidFill>
                <a:latin typeface="Times New Roman" pitchFamily="18" charset="0"/>
              </a:rPr>
              <a:t>	Posterior cerebral artery</a:t>
            </a:r>
            <a:endParaRPr lang="th-TH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autoUpdateAnimBg="0"/>
      <p:bldP spid="645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098550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rgbClr val="FF0000"/>
                </a:solidFill>
                <a:latin typeface="Times New Roman" pitchFamily="18" charset="0"/>
              </a:rPr>
              <a:t>Anterior cerebral artery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One of two terminal branches of internal carotid.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runs on the medial surface above corpus callosum.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Cortical branches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supplying;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Medial part of orbital surface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Media surface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occipital lope.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Upper inch of superiolateral surface.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l supp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953000" cy="339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bl sup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148" y="4191000"/>
            <a:ext cx="30980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74750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solidFill>
                  <a:srgbClr val="FF0000"/>
                </a:solidFill>
                <a:latin typeface="Times New Roman" pitchFamily="18" charset="0"/>
              </a:rPr>
              <a:t>Middle 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GB" sz="36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h-TH" sz="3600" dirty="0" smtClean="0">
                <a:solidFill>
                  <a:srgbClr val="FF0000"/>
                </a:solidFill>
                <a:latin typeface="Times New Roman" pitchFamily="18" charset="0"/>
              </a:rPr>
              <a:t>cerebral </a:t>
            </a:r>
            <a:r>
              <a:rPr lang="th-TH" sz="3600" dirty="0" smtClean="0">
                <a:solidFill>
                  <a:srgbClr val="FF0000"/>
                </a:solidFill>
                <a:latin typeface="Times New Roman" pitchFamily="18" charset="0"/>
              </a:rPr>
              <a:t>artery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One of two terminal branches of internal carotid.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It runs in the stem of the lateral sulcus.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Cortical branches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supplying;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ateral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part of orbital surface 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Temporal pole</a:t>
            </a: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Superiolateral surface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upper and lower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inches,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occipital lobe. </a:t>
            </a:r>
          </a:p>
          <a:p>
            <a:pPr>
              <a:buFont typeface="Wingdings" pitchFamily="2" charset="2"/>
              <a:buChar char="Ø"/>
            </a:pP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bl supp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4551" y="304800"/>
            <a:ext cx="5253250" cy="322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bl sup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6130"/>
            <a:ext cx="3733800" cy="266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694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Blood supply of Brain</vt:lpstr>
      <vt:lpstr>Arterial supply of the brain </vt:lpstr>
      <vt:lpstr>Vertebral arteries.</vt:lpstr>
      <vt:lpstr>Basilar artery</vt:lpstr>
      <vt:lpstr>Internal carotid artery </vt:lpstr>
      <vt:lpstr>Circle of Willis </vt:lpstr>
      <vt:lpstr>Branches of circle of Willis</vt:lpstr>
      <vt:lpstr>Anterior cerebral artery</vt:lpstr>
      <vt:lpstr>Middle  cerebral artery</vt:lpstr>
      <vt:lpstr>Posterior cerebral artery</vt:lpstr>
      <vt:lpstr>Central group</vt:lpstr>
      <vt:lpstr>Anteromedial branches</vt:lpstr>
      <vt:lpstr>Posteromedial branches</vt:lpstr>
      <vt:lpstr>Posterolateral (thalamogeniculate artery)</vt:lpstr>
      <vt:lpstr>Anterolateral branches (striate artery)</vt:lpstr>
      <vt:lpstr>Choroid arteries  Anterior choroidal artery </vt:lpstr>
      <vt:lpstr>Choroid arteries   Posterior choroidal artery </vt:lpstr>
      <vt:lpstr>Blood supply to Corpus striatum</vt:lpstr>
      <vt:lpstr>Blood supply to internal capsule </vt:lpstr>
      <vt:lpstr>Slide 20</vt:lpstr>
      <vt:lpstr>Arterial supply of  the Midbrain, Pons &amp; Medulla</vt:lpstr>
      <vt:lpstr>Cerebral veins and Venous sinus</vt:lpstr>
      <vt:lpstr>Slide 23</vt:lpstr>
      <vt:lpstr>Classification of cerebral vein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of brain</dc:title>
  <dc:creator/>
  <cp:lastModifiedBy> </cp:lastModifiedBy>
  <cp:revision>15</cp:revision>
  <dcterms:created xsi:type="dcterms:W3CDTF">2006-08-16T00:00:00Z</dcterms:created>
  <dcterms:modified xsi:type="dcterms:W3CDTF">2010-05-09T07:59:54Z</dcterms:modified>
</cp:coreProperties>
</file>