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18" r:id="rId3"/>
    <p:sldId id="320" r:id="rId4"/>
    <p:sldId id="319" r:id="rId5"/>
    <p:sldId id="317" r:id="rId6"/>
    <p:sldId id="324" r:id="rId7"/>
    <p:sldId id="327" r:id="rId8"/>
    <p:sldId id="326" r:id="rId9"/>
    <p:sldId id="328" r:id="rId10"/>
    <p:sldId id="310" r:id="rId11"/>
    <p:sldId id="313" r:id="rId12"/>
    <p:sldId id="286" r:id="rId13"/>
    <p:sldId id="257" r:id="rId14"/>
    <p:sldId id="321" r:id="rId15"/>
    <p:sldId id="322" r:id="rId16"/>
    <p:sldId id="323" r:id="rId17"/>
    <p:sldId id="32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25FF7-3974-4F25-ABE1-20131C447E6D}" type="datetimeFigureOut">
              <a:rPr lang="en-US" smtClean="0"/>
              <a:pPr/>
              <a:t>5/21/2010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18734-6943-4428-924D-3D807EABE1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>
            <a:normAutofit/>
          </a:bodyPr>
          <a:lstStyle/>
          <a:p>
            <a:r>
              <a:rPr lang="en-GB" sz="7200" dirty="0" smtClean="0">
                <a:latin typeface="Times New Roman" pitchFamily="18" charset="0"/>
                <a:cs typeface="Times New Roman" pitchFamily="18" charset="0"/>
              </a:rPr>
              <a:t>Auditory pathway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Essam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 </a:t>
            </a:r>
            <a:r>
              <a:rPr lang="en-GB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Eldin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 </a:t>
            </a:r>
            <a:r>
              <a:rPr lang="en-GB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AbdelHady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 </a:t>
            </a:r>
            <a:r>
              <a:rPr lang="en-GB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Salama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761999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auditory pathway (N.B)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143000"/>
            <a:ext cx="7620000" cy="5029200"/>
          </a:xfrm>
        </p:spPr>
        <p:txBody>
          <a:bodyPr>
            <a:normAutofit fontScale="92500"/>
          </a:bodyPr>
          <a:lstStyle/>
          <a:p>
            <a:pPr algn="l">
              <a:buFont typeface="Wingdings" pitchFamily="2" charset="2"/>
              <a:buChar char="Ø"/>
            </a:pPr>
            <a:r>
              <a:rPr lang="en-IE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Olivochoclear fibres have an inhibitory function to modulate the auditory information to the cochlear nerve.</a:t>
            </a:r>
          </a:p>
          <a:p>
            <a:pPr algn="l">
              <a:buFont typeface="Wingdings" pitchFamily="2" charset="2"/>
              <a:buChar char="Ø"/>
            </a:pPr>
            <a:r>
              <a:rPr lang="en-IE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Fibres from Superior olivary nucleus and the nucleus of the lateral lemniscus establish reflex connection with trigeminal and facial nerves (contraction of tensor tympani and stapedius)in response to laude noise.</a:t>
            </a:r>
          </a:p>
          <a:p>
            <a:pPr algn="l">
              <a:buFont typeface="Wingdings" pitchFamily="2" charset="2"/>
              <a:buChar char="Ø"/>
            </a:pPr>
            <a:r>
              <a:rPr lang="en-IE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Tonotopic organisation </a:t>
            </a:r>
            <a:r>
              <a:rPr lang="en-US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has a relationship between position of nerve fibers and frequency.</a:t>
            </a:r>
          </a:p>
          <a:p>
            <a:pPr algn="l"/>
            <a:endParaRPr lang="en-US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685799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auditory pathway (N.B)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7696200" cy="44958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IE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Binaural, is the convergence of the </a:t>
            </a:r>
            <a:r>
              <a:rPr lang="en-IE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inputs from both </a:t>
            </a:r>
            <a:r>
              <a:rPr lang="en-IE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ears.</a:t>
            </a:r>
            <a:endParaRPr lang="en-IE" i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IE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Binaural perceptions, is </a:t>
            </a:r>
            <a:r>
              <a:rPr lang="en-IE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our ability to localise sounds depends on the interaction of information from both ears.</a:t>
            </a:r>
          </a:p>
          <a:p>
            <a:pPr algn="l"/>
            <a:endParaRPr lang="en-IE" i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IE" i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GB" i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1" descr="11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413" y="26988"/>
            <a:ext cx="7369175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i="0" dirty="0"/>
              <a:t>Figure 17.29</a:t>
            </a:r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17.29  Sound and Hearing</a:t>
            </a:r>
          </a:p>
        </p:txBody>
      </p:sp>
      <p:pic>
        <p:nvPicPr>
          <p:cNvPr id="158727" name="Picture 7" descr="17-29_1.jpg                                                    000004D0Sarah                          B9D5FA8B:"/>
          <p:cNvPicPr>
            <a:picLocks noChangeAspect="1" noChangeArrowheads="1"/>
          </p:cNvPicPr>
          <p:nvPr/>
        </p:nvPicPr>
        <p:blipFill>
          <a:blip r:embed="rId2" cstate="print"/>
          <a:srcRect b="3000"/>
          <a:stretch>
            <a:fillRect/>
          </a:stretch>
        </p:blipFill>
        <p:spPr bwMode="auto">
          <a:xfrm>
            <a:off x="914400" y="187177"/>
            <a:ext cx="7416320" cy="657012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Figures\Chapter 09\lowres\Wolfe-Fig-09-1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76200"/>
            <a:ext cx="8966200" cy="67246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Figures\Chapter 09\lowres\Wolfe-Fig-09-1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Figures\Chapter 09\lowres\Wolfe-Fig-09-11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GB" sz="6600" dirty="0" smtClean="0">
                <a:solidFill>
                  <a:srgbClr val="FF0000"/>
                </a:solidFill>
                <a:latin typeface="Brush Script MT" pitchFamily="66" charset="0"/>
              </a:rPr>
              <a:t>Thank you</a:t>
            </a:r>
            <a:endParaRPr lang="en-US" sz="6600" dirty="0">
              <a:solidFill>
                <a:srgbClr val="FF000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5029200" cy="64135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vestibulocochlear nerve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28601" y="1435100"/>
            <a:ext cx="2971800" cy="4691063"/>
          </a:xfrm>
        </p:spPr>
        <p:txBody>
          <a:bodyPr>
            <a:normAutofit/>
          </a:bodyPr>
          <a:lstStyle/>
          <a:p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It is a sensory nerve conveys impulses from the inner ear, it has two component parts;</a:t>
            </a:r>
          </a:p>
          <a:p>
            <a:pPr>
              <a:buFont typeface="Wingdings" pitchFamily="2" charset="2"/>
              <a:buChar char="v"/>
            </a:pPr>
            <a:r>
              <a:rPr lang="en-GB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vestibular nerve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carries information related to position and movements.</a:t>
            </a:r>
          </a:p>
          <a:p>
            <a:pPr>
              <a:buFont typeface="Wingdings" pitchFamily="2" charset="2"/>
              <a:buChar char="v"/>
            </a:pPr>
            <a:r>
              <a:rPr lang="en-GB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cochlear nerve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carries auditory information.</a:t>
            </a:r>
          </a:p>
          <a:p>
            <a:pPr>
              <a:buFont typeface="Wingdings" pitchFamily="2" charset="2"/>
              <a:buChar char="v"/>
            </a:pP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Both (with facial nerve) pass through the internal auditory meatus to join the brain stem at cerebellopontine angle 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/>
          </a:p>
        </p:txBody>
      </p:sp>
      <p:pic>
        <p:nvPicPr>
          <p:cNvPr id="1026" name="Picture 2" descr="C:\Documents and Settings\EssamEldin\My Documents\sources\grant atlas\8. Head and neck\F66122-008-f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1297" y="1371601"/>
            <a:ext cx="5801339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10000" cy="565150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Auditory pathway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" y="1295400"/>
            <a:ext cx="2971800" cy="46910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n-IE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E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 of corti </a:t>
            </a: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is the hearing sense organ.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Lies within the cochlear duct of the inner ear, on the basement membrane (BM).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It consists of supporting cells and hair cells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two groups of hair cells: inner and outer hair cells.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n-IE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7" name="Picture 2" descr="D:\Figures\Chapter 09\lowres\Wolfe-Fig-09-11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1" y="1295401"/>
            <a:ext cx="5892799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3429000" cy="64135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IE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Auditory nerve</a:t>
            </a:r>
            <a:endParaRPr lang="en-GB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IE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Cochlear nerve</a:t>
            </a: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E" sz="2400" dirty="0">
                <a:latin typeface="Times New Roman" pitchFamily="18" charset="0"/>
                <a:cs typeface="Times New Roman" pitchFamily="18" charset="0"/>
              </a:rPr>
              <a:t>the axon fibres of neurons whose cell bodies are in the spiral ganglion of the </a:t>
            </a: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cochlea.</a:t>
            </a:r>
            <a:endParaRPr lang="en-IE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IE" sz="2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endrites </a:t>
            </a:r>
            <a:r>
              <a:rPr lang="en-IE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(afferent neurons) </a:t>
            </a: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IE" sz="2400" dirty="0">
                <a:latin typeface="Times New Roman" pitchFamily="18" charset="0"/>
                <a:cs typeface="Times New Roman" pitchFamily="18" charset="0"/>
              </a:rPr>
              <a:t>these neurons synapse with the hair </a:t>
            </a: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cells.</a:t>
            </a:r>
          </a:p>
          <a:p>
            <a:pPr>
              <a:buFont typeface="Wingdings" pitchFamily="2" charset="2"/>
              <a:buChar char="v"/>
            </a:pP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Its central fibres join the brain stem at rostral medulla. </a:t>
            </a:r>
          </a:p>
          <a:p>
            <a:pPr>
              <a:buFont typeface="Wingdings" pitchFamily="2" charset="2"/>
              <a:buChar char="v"/>
            </a:pPr>
            <a:endParaRPr lang="en-IE" sz="2400" dirty="0">
              <a:latin typeface="Times New Roman" pitchFamily="18" charset="0"/>
              <a:cs typeface="Times New Roman" pitchFamily="18" charset="0"/>
            </a:endParaRPr>
          </a:p>
          <a:p>
            <a:endParaRPr lang="en-IE" sz="2400" dirty="0"/>
          </a:p>
          <a:p>
            <a:pPr>
              <a:buFontTx/>
              <a:buNone/>
            </a:pPr>
            <a:endParaRPr lang="en-IE" sz="2400" dirty="0"/>
          </a:p>
        </p:txBody>
      </p:sp>
      <p:pic>
        <p:nvPicPr>
          <p:cNvPr id="2050" name="Picture 2" descr="C:\Documents and Settings\EssamEldin\My Documents\sources\grant atlas\8. Head and neck\F66122-008-f1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2172710"/>
            <a:ext cx="5408084" cy="346609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2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 AUDITORY PATHWAY: Diagram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95237" name="Picture 5" descr="The image “http://137.222.110.150/calnet/Aud/image/auditory%20pathway-schematic%20diag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45" y="838200"/>
            <a:ext cx="8977263" cy="6019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pathwa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01178"/>
            <a:ext cx="5334000" cy="5871022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1755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Auditory pathway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81400" y="381000"/>
            <a:ext cx="5105400" cy="57451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IE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auditory nerve</a:t>
            </a: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 carries signals from the cochlea to end in </a:t>
            </a:r>
            <a:r>
              <a:rPr lang="en-IE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dorsal and ventral cochlear nuclei</a:t>
            </a: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, in the medulla, close to inferior cerebellar peduncle.</a:t>
            </a:r>
          </a:p>
          <a:p>
            <a:pPr>
              <a:buFont typeface="Wingdings" pitchFamily="2" charset="2"/>
              <a:buChar char="v"/>
            </a:pP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Second order neurone ascend into the Pons.</a:t>
            </a:r>
          </a:p>
          <a:p>
            <a:pPr>
              <a:buFont typeface="Wingdings" pitchFamily="2" charset="2"/>
              <a:buChar char="v"/>
            </a:pP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Decussating of some fibres to the other side forming </a:t>
            </a:r>
            <a:r>
              <a:rPr lang="en-IE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(trapezoid body)</a:t>
            </a: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buFont typeface="Wingdings" pitchFamily="2" charset="2"/>
              <a:buChar char="v"/>
            </a:pP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Finally terminate in </a:t>
            </a:r>
            <a:r>
              <a:rPr lang="en-IE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superior olivary nucleus</a:t>
            </a: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962400" y="5638800"/>
            <a:ext cx="1371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62800" y="3505200"/>
            <a:ext cx="14478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3962400"/>
            <a:ext cx="13716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4800600"/>
            <a:ext cx="13716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29200" y="5105400"/>
            <a:ext cx="13716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pathwa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01178"/>
            <a:ext cx="5334000" cy="5871022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4135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Auditory pathway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81400" y="381000"/>
            <a:ext cx="5105400" cy="57451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46910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The ascending fibres comprise </a:t>
            </a:r>
            <a:r>
              <a:rPr lang="en-IE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lateral lemniscus.</a:t>
            </a:r>
          </a:p>
          <a:p>
            <a:pPr>
              <a:buFont typeface="Wingdings" pitchFamily="2" charset="2"/>
              <a:buChar char="v"/>
            </a:pP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The lateral lemniscus runs through the pontine tegmentum to end in </a:t>
            </a:r>
            <a:r>
              <a:rPr lang="en-IE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inferior colliculus</a:t>
            </a: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 of the midbrain.</a:t>
            </a:r>
          </a:p>
          <a:p>
            <a:pPr>
              <a:buFont typeface="Wingdings" pitchFamily="2" charset="2"/>
              <a:buChar char="v"/>
            </a:pP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Some axons terminate in the nucleus of the lateral lemniscus.</a:t>
            </a:r>
          </a:p>
          <a:p>
            <a:endParaRPr lang="en-IE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962400" y="5638800"/>
            <a:ext cx="1371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39000" y="3200400"/>
            <a:ext cx="14478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39000" y="2514600"/>
            <a:ext cx="1524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pathwa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01178"/>
            <a:ext cx="5334000" cy="5871022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4135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Auditory pathway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81400" y="381000"/>
            <a:ext cx="5105400" cy="57451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46910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The inferior colliculus send axons to </a:t>
            </a:r>
            <a:r>
              <a:rPr lang="en-IE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medial geniculate nucleus </a:t>
            </a: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of thalamus.</a:t>
            </a:r>
          </a:p>
          <a:p>
            <a:pPr>
              <a:buFont typeface="Wingdings" pitchFamily="2" charset="2"/>
              <a:buChar char="v"/>
            </a:pP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Axons from the medial geniculate nucleus pass through </a:t>
            </a:r>
            <a:r>
              <a:rPr lang="en-IE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internal capsule</a:t>
            </a: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 to end in </a:t>
            </a:r>
            <a:r>
              <a:rPr lang="en-IE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primary auditory cortex </a:t>
            </a: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of the temporal lope.</a:t>
            </a:r>
          </a:p>
          <a:p>
            <a:pPr>
              <a:buFont typeface="Wingdings" pitchFamily="2" charset="2"/>
              <a:buChar char="v"/>
            </a:pP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It is situated on the dorsal surface of the superior temporal gyrus (hidden within lateral </a:t>
            </a: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fissure). </a:t>
            </a:r>
            <a:endParaRPr lang="en-IE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962400" y="5638800"/>
            <a:ext cx="1371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39000" y="2057400"/>
            <a:ext cx="1524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39000" y="1371600"/>
            <a:ext cx="14478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1755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Auditory pathway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IE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primary auditory cortex </a:t>
            </a: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IE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hidden </a:t>
            </a: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within lateral </a:t>
            </a:r>
            <a:r>
              <a:rPr lang="en-IE" sz="2000" dirty="0" smtClean="0">
                <a:latin typeface="Times New Roman" pitchFamily="18" charset="0"/>
                <a:cs typeface="Times New Roman" pitchFamily="18" charset="0"/>
              </a:rPr>
              <a:t>fissure. </a:t>
            </a:r>
            <a:endParaRPr lang="en-GB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auditory association cortex (wernicke</a:t>
            </a:r>
            <a:r>
              <a:rPr lang="ar-S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area)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is the region of the temporal lope surrounding the primary auditory cortex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auditory association cortex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is responsible for  interpretation of 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auditory information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processing of language by the brain.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5" name="Picture 10" descr="cortic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89" b="52141"/>
          <a:stretch>
            <a:fillRect/>
          </a:stretch>
        </p:blipFill>
        <p:spPr bwMode="auto">
          <a:xfrm>
            <a:off x="3879850" y="1423837"/>
            <a:ext cx="5111750" cy="355153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487</Words>
  <Application>Microsoft Office PowerPoint</Application>
  <PresentationFormat>On-screen Show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Auditory pathway</vt:lpstr>
      <vt:lpstr>The vestibulocochlear nerve</vt:lpstr>
      <vt:lpstr>Auditory pathway</vt:lpstr>
      <vt:lpstr>Auditory nerve</vt:lpstr>
      <vt:lpstr>THE AUDITORY PATHWAY: Diagram</vt:lpstr>
      <vt:lpstr>Auditory pathway</vt:lpstr>
      <vt:lpstr>Auditory pathway</vt:lpstr>
      <vt:lpstr>Auditory pathway</vt:lpstr>
      <vt:lpstr>Auditory pathway</vt:lpstr>
      <vt:lpstr>The auditory pathway (N.B)</vt:lpstr>
      <vt:lpstr>The auditory pathway (N.B)</vt:lpstr>
      <vt:lpstr>Slide 12</vt:lpstr>
      <vt:lpstr>Figure 17.29  Sound and Hearing</vt:lpstr>
      <vt:lpstr>Slide 14</vt:lpstr>
      <vt:lpstr>Slide 15</vt:lpstr>
      <vt:lpstr>Slide 16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Auditory pathway</dc:title>
  <dc:creator/>
  <cp:lastModifiedBy> </cp:lastModifiedBy>
  <cp:revision>17</cp:revision>
  <dcterms:created xsi:type="dcterms:W3CDTF">2006-08-16T00:00:00Z</dcterms:created>
  <dcterms:modified xsi:type="dcterms:W3CDTF">2010-05-21T17:14:15Z</dcterms:modified>
</cp:coreProperties>
</file>