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31" r:id="rId2"/>
    <p:sldId id="332" r:id="rId3"/>
    <p:sldId id="259" r:id="rId4"/>
    <p:sldId id="260" r:id="rId5"/>
    <p:sldId id="327" r:id="rId6"/>
    <p:sldId id="328" r:id="rId7"/>
    <p:sldId id="329" r:id="rId8"/>
    <p:sldId id="330" r:id="rId9"/>
    <p:sldId id="340" r:id="rId10"/>
    <p:sldId id="333" r:id="rId11"/>
    <p:sldId id="334" r:id="rId12"/>
    <p:sldId id="335" r:id="rId13"/>
    <p:sldId id="341" r:id="rId14"/>
    <p:sldId id="336" r:id="rId15"/>
    <p:sldId id="337" r:id="rId16"/>
    <p:sldId id="342" r:id="rId17"/>
    <p:sldId id="338" r:id="rId18"/>
    <p:sldId id="339" r:id="rId19"/>
    <p:sldId id="34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2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C9C24-9A6F-4015-A400-961E09256411}" type="datetimeFigureOut">
              <a:rPr lang="en-US" smtClean="0"/>
              <a:pPr/>
              <a:t>5/23/2010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240ABF-9A9E-4B05-9A7C-B780730492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dirty="0" smtClean="0">
                <a:effectLst>
                  <a:outerShdw blurRad="38100" dist="38100" dir="2700000" algn="tl">
                    <a:srgbClr val="000000">
                      <a:alpha val="43137"/>
                    </a:srgbClr>
                  </a:outerShdw>
                </a:effectLst>
                <a:latin typeface="Times New Roman" pitchFamily="18" charset="0"/>
                <a:cs typeface="Times New Roman" pitchFamily="18" charset="0"/>
              </a:rPr>
              <a:t>Ascending tracts </a:t>
            </a:r>
            <a:endParaRPr lang="en-US" sz="7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1371600" y="4648200"/>
            <a:ext cx="6400800" cy="990600"/>
          </a:xfrm>
        </p:spPr>
        <p:txBody>
          <a:bodyPr>
            <a:normAutofit/>
          </a:bodyPr>
          <a:lstStyle/>
          <a:p>
            <a:r>
              <a:rPr lang="en-GB" sz="4000" dirty="0" err="1" smtClean="0">
                <a:effectLst>
                  <a:outerShdw blurRad="38100" dist="38100" dir="2700000" algn="tl">
                    <a:srgbClr val="000000">
                      <a:alpha val="43137"/>
                    </a:srgbClr>
                  </a:outerShdw>
                </a:effectLst>
                <a:latin typeface="Blackadder ITC" pitchFamily="82" charset="0"/>
              </a:rPr>
              <a:t>Essam</a:t>
            </a:r>
            <a:r>
              <a:rPr lang="en-GB" sz="4000" dirty="0" smtClean="0">
                <a:effectLst>
                  <a:outerShdw blurRad="38100" dist="38100" dir="2700000" algn="tl">
                    <a:srgbClr val="000000">
                      <a:alpha val="43137"/>
                    </a:srgbClr>
                  </a:outerShdw>
                </a:effectLst>
                <a:latin typeface="Blackadder ITC" pitchFamily="82" charset="0"/>
              </a:rPr>
              <a:t> </a:t>
            </a:r>
            <a:r>
              <a:rPr lang="en-GB" sz="4000" dirty="0" err="1" smtClean="0">
                <a:effectLst>
                  <a:outerShdw blurRad="38100" dist="38100" dir="2700000" algn="tl">
                    <a:srgbClr val="000000">
                      <a:alpha val="43137"/>
                    </a:srgbClr>
                  </a:outerShdw>
                </a:effectLst>
                <a:latin typeface="Blackadder ITC" pitchFamily="82" charset="0"/>
              </a:rPr>
              <a:t>Eldin</a:t>
            </a:r>
            <a:r>
              <a:rPr lang="en-GB" sz="4000" dirty="0" smtClean="0">
                <a:effectLst>
                  <a:outerShdw blurRad="38100" dist="38100" dir="2700000" algn="tl">
                    <a:srgbClr val="000000">
                      <a:alpha val="43137"/>
                    </a:srgbClr>
                  </a:outerShdw>
                </a:effectLst>
                <a:latin typeface="Blackadder ITC" pitchFamily="82" charset="0"/>
              </a:rPr>
              <a:t> </a:t>
            </a:r>
            <a:r>
              <a:rPr lang="en-GB" sz="4000" dirty="0" err="1" smtClean="0">
                <a:effectLst>
                  <a:outerShdw blurRad="38100" dist="38100" dir="2700000" algn="tl">
                    <a:srgbClr val="000000">
                      <a:alpha val="43137"/>
                    </a:srgbClr>
                  </a:outerShdw>
                </a:effectLst>
                <a:latin typeface="Blackadder ITC" pitchFamily="82" charset="0"/>
              </a:rPr>
              <a:t>AbdelHady</a:t>
            </a:r>
            <a:r>
              <a:rPr lang="en-GB" sz="4000" dirty="0" smtClean="0">
                <a:effectLst>
                  <a:outerShdw blurRad="38100" dist="38100" dir="2700000" algn="tl">
                    <a:srgbClr val="000000">
                      <a:alpha val="43137"/>
                    </a:srgbClr>
                  </a:outerShdw>
                </a:effectLst>
                <a:latin typeface="Blackadder ITC" pitchFamily="82" charset="0"/>
              </a:rPr>
              <a:t> </a:t>
            </a:r>
            <a:r>
              <a:rPr lang="en-GB" sz="4000" dirty="0" err="1" smtClean="0">
                <a:effectLst>
                  <a:outerShdw blurRad="38100" dist="38100" dir="2700000" algn="tl">
                    <a:srgbClr val="000000">
                      <a:alpha val="43137"/>
                    </a:srgbClr>
                  </a:outerShdw>
                </a:effectLst>
                <a:latin typeface="Blackadder ITC" pitchFamily="82" charset="0"/>
              </a:rPr>
              <a:t>Salama</a:t>
            </a:r>
            <a:endParaRPr lang="en-US" sz="4000" dirty="0">
              <a:effectLst>
                <a:outerShdw blurRad="38100" dist="38100" dir="2700000" algn="tl">
                  <a:srgbClr val="000000">
                    <a:alpha val="43137"/>
                  </a:srgbClr>
                </a:outerShdw>
              </a:effectLst>
              <a:latin typeface="Blackadder ITC"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267200" cy="641350"/>
          </a:xfrm>
          <a:ln>
            <a:solidFill>
              <a:srgbClr val="FFFF00"/>
            </a:solidFill>
          </a:ln>
        </p:spPr>
        <p:txBody>
          <a:bodyPr>
            <a:normAutofit/>
          </a:bodyPr>
          <a:lstStyle/>
          <a:p>
            <a:r>
              <a:rPr lang="en-US" sz="2800" dirty="0" smtClean="0">
                <a:solidFill>
                  <a:srgbClr val="FF0000"/>
                </a:solidFill>
                <a:latin typeface="Times New Roman" pitchFamily="18" charset="0"/>
                <a:cs typeface="Times New Roman" pitchFamily="18" charset="0"/>
              </a:rPr>
              <a:t>Spinothalamic Pathway</a:t>
            </a:r>
            <a:endParaRPr lang="en-US" sz="2800" dirty="0">
              <a:solidFill>
                <a:srgbClr val="FF0000"/>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457200" y="1435100"/>
            <a:ext cx="4191000" cy="4691063"/>
          </a:xfrm>
        </p:spPr>
        <p:txBody>
          <a:bodyPr>
            <a:normAutofit/>
          </a:bodyPr>
          <a:lstStyle/>
          <a:p>
            <a:pPr>
              <a:buFont typeface="Wingdings" pitchFamily="2" charset="2"/>
              <a:buChar char="Ø"/>
            </a:pPr>
            <a:r>
              <a:rPr lang="en-US" sz="1800" dirty="0" smtClean="0">
                <a:latin typeface="Times New Roman" pitchFamily="18" charset="0"/>
                <a:cs typeface="Times New Roman" pitchFamily="18" charset="0"/>
              </a:rPr>
              <a:t>Located in the </a:t>
            </a:r>
            <a:r>
              <a:rPr lang="en-US" sz="1800" dirty="0" smtClean="0">
                <a:solidFill>
                  <a:srgbClr val="FF0000"/>
                </a:solidFill>
                <a:latin typeface="Times New Roman" pitchFamily="18" charset="0"/>
                <a:cs typeface="Times New Roman" pitchFamily="18" charset="0"/>
              </a:rPr>
              <a:t>anterior and lateral columns.</a:t>
            </a:r>
          </a:p>
          <a:p>
            <a:pPr>
              <a:buFont typeface="Wingdings" pitchFamily="2" charset="2"/>
              <a:buChar char="Ø"/>
            </a:pPr>
            <a:r>
              <a:rPr lang="en-US" sz="1800" dirty="0" smtClean="0">
                <a:latin typeface="Times New Roman" pitchFamily="18" charset="0"/>
                <a:cs typeface="Times New Roman" pitchFamily="18" charset="0"/>
              </a:rPr>
              <a:t>Carries sensations of pain,  temperature, light touch, and pressure.</a:t>
            </a:r>
          </a:p>
          <a:p>
            <a:pPr>
              <a:buFont typeface="Wingdings" pitchFamily="2" charset="2"/>
              <a:buChar char="Ø"/>
            </a:pPr>
            <a:r>
              <a:rPr lang="en-GB" sz="1800" dirty="0" smtClean="0">
                <a:latin typeface="Times New Roman" pitchFamily="18" charset="0"/>
                <a:cs typeface="Times New Roman" pitchFamily="18" charset="0"/>
              </a:rPr>
              <a:t>Cell body of the 1</a:t>
            </a:r>
            <a:r>
              <a:rPr lang="en-GB" sz="1800" baseline="30000" dirty="0" smtClean="0">
                <a:latin typeface="Times New Roman" pitchFamily="18" charset="0"/>
                <a:cs typeface="Times New Roman" pitchFamily="18" charset="0"/>
              </a:rPr>
              <a:t>st</a:t>
            </a:r>
            <a:r>
              <a:rPr lang="en-GB" sz="1800" dirty="0" smtClean="0">
                <a:latin typeface="Times New Roman" pitchFamily="18" charset="0"/>
                <a:cs typeface="Times New Roman" pitchFamily="18" charset="0"/>
              </a:rPr>
              <a:t> order neurone lies in </a:t>
            </a:r>
            <a:r>
              <a:rPr lang="en-GB" sz="1800" dirty="0" smtClean="0">
                <a:solidFill>
                  <a:srgbClr val="FF0000"/>
                </a:solidFill>
                <a:latin typeface="Times New Roman" pitchFamily="18" charset="0"/>
                <a:cs typeface="Times New Roman" pitchFamily="18" charset="0"/>
              </a:rPr>
              <a:t>the dorsal root ganglion </a:t>
            </a:r>
            <a:r>
              <a:rPr lang="en-GB" sz="1800" dirty="0" smtClean="0">
                <a:latin typeface="Times New Roman" pitchFamily="18" charset="0"/>
                <a:cs typeface="Times New Roman" pitchFamily="18" charset="0"/>
              </a:rPr>
              <a:t>.</a:t>
            </a:r>
          </a:p>
          <a:p>
            <a:pPr>
              <a:buFont typeface="Wingdings" pitchFamily="2" charset="2"/>
              <a:buChar char="Ø"/>
            </a:pPr>
            <a:r>
              <a:rPr lang="en-GB" sz="1800" dirty="0" smtClean="0">
                <a:latin typeface="Times New Roman" pitchFamily="18" charset="0"/>
                <a:cs typeface="Times New Roman" pitchFamily="18" charset="0"/>
              </a:rPr>
              <a:t>The central process enters the spinal cord through the dorsal root.</a:t>
            </a:r>
          </a:p>
          <a:p>
            <a:pPr>
              <a:buFont typeface="Wingdings" pitchFamily="2" charset="2"/>
              <a:buChar char="Ø"/>
            </a:pPr>
            <a:r>
              <a:rPr lang="en-GB" sz="1800" dirty="0" smtClean="0">
                <a:latin typeface="Times New Roman" pitchFamily="18" charset="0"/>
                <a:cs typeface="Times New Roman" pitchFamily="18" charset="0"/>
              </a:rPr>
              <a:t>The 2</a:t>
            </a:r>
            <a:r>
              <a:rPr lang="en-GB" sz="1800" baseline="30000" dirty="0" smtClean="0">
                <a:latin typeface="Times New Roman" pitchFamily="18" charset="0"/>
                <a:cs typeface="Times New Roman" pitchFamily="18" charset="0"/>
              </a:rPr>
              <a:t>nd</a:t>
            </a:r>
            <a:r>
              <a:rPr lang="en-GB" sz="1800" dirty="0" smtClean="0">
                <a:latin typeface="Times New Roman" pitchFamily="18" charset="0"/>
                <a:cs typeface="Times New Roman" pitchFamily="18" charset="0"/>
              </a:rPr>
              <a:t> order neuron </a:t>
            </a:r>
            <a:r>
              <a:rPr lang="en-GB" sz="1800" dirty="0" smtClean="0">
                <a:solidFill>
                  <a:srgbClr val="FF0000"/>
                </a:solidFill>
                <a:latin typeface="Times New Roman" pitchFamily="18" charset="0"/>
                <a:cs typeface="Times New Roman" pitchFamily="18" charset="0"/>
              </a:rPr>
              <a:t>cell bodies lie in the contralateral dorsal hone.</a:t>
            </a:r>
          </a:p>
          <a:p>
            <a:pPr>
              <a:buFont typeface="Wingdings" pitchFamily="2" charset="2"/>
              <a:buChar char="Ø"/>
            </a:pPr>
            <a:r>
              <a:rPr lang="en-GB" sz="1800" dirty="0" smtClean="0">
                <a:latin typeface="Times New Roman" pitchFamily="18" charset="0"/>
                <a:cs typeface="Times New Roman" pitchFamily="18" charset="0"/>
              </a:rPr>
              <a:t>The axons </a:t>
            </a:r>
            <a:r>
              <a:rPr lang="en-GB" sz="1800" dirty="0" smtClean="0">
                <a:solidFill>
                  <a:srgbClr val="FF0000"/>
                </a:solidFill>
                <a:latin typeface="Times New Roman" pitchFamily="18" charset="0"/>
                <a:cs typeface="Times New Roman" pitchFamily="18" charset="0"/>
              </a:rPr>
              <a:t>decussate through the ventral white commissure.</a:t>
            </a:r>
          </a:p>
          <a:p>
            <a:pPr>
              <a:buFont typeface="Wingdings" pitchFamily="2" charset="2"/>
              <a:buChar char="Ø"/>
            </a:pPr>
            <a:r>
              <a:rPr lang="en-GB" sz="1800" dirty="0" smtClean="0">
                <a:latin typeface="Times New Roman" pitchFamily="18" charset="0"/>
                <a:cs typeface="Times New Roman" pitchFamily="18" charset="0"/>
              </a:rPr>
              <a:t>The axons  ascending as spinothalamic tract .   </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pic>
        <p:nvPicPr>
          <p:cNvPr id="5" name="Picture 9" descr="npo0000a9"/>
          <p:cNvPicPr>
            <a:picLocks noGrp="1" noChangeAspect="1" noChangeArrowheads="1"/>
          </p:cNvPicPr>
          <p:nvPr>
            <p:ph idx="1"/>
          </p:nvPr>
        </p:nvPicPr>
        <p:blipFill>
          <a:blip r:embed="rId2" cstate="print"/>
          <a:srcRect/>
          <a:stretch>
            <a:fillRect/>
          </a:stretch>
        </p:blipFill>
        <p:spPr bwMode="auto">
          <a:xfrm>
            <a:off x="4968874" y="200133"/>
            <a:ext cx="4022726" cy="6452182"/>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038600" cy="641350"/>
          </a:xfrm>
        </p:spPr>
        <p:txBody>
          <a:bodyPr>
            <a:normAutofit/>
          </a:bodyPr>
          <a:lstStyle/>
          <a:p>
            <a:r>
              <a:rPr lang="en-US" sz="2800" dirty="0" smtClean="0">
                <a:solidFill>
                  <a:srgbClr val="FF0000"/>
                </a:solidFill>
                <a:latin typeface="Times New Roman" pitchFamily="18" charset="0"/>
                <a:cs typeface="Times New Roman" pitchFamily="18" charset="0"/>
              </a:rPr>
              <a:t>Spinothalamic Pathway</a:t>
            </a:r>
            <a:endParaRPr lang="en-US" sz="2800" dirty="0">
              <a:solidFill>
                <a:srgbClr val="FF0000"/>
              </a:solidFill>
            </a:endParaRPr>
          </a:p>
        </p:txBody>
      </p:sp>
      <p:sp>
        <p:nvSpPr>
          <p:cNvPr id="4" name="Text Placeholder 3"/>
          <p:cNvSpPr>
            <a:spLocks noGrp="1"/>
          </p:cNvSpPr>
          <p:nvPr>
            <p:ph type="body" sz="half" idx="2"/>
          </p:nvPr>
        </p:nvSpPr>
        <p:spPr>
          <a:xfrm>
            <a:off x="457200" y="1435100"/>
            <a:ext cx="3962400" cy="4691063"/>
          </a:xfrm>
        </p:spPr>
        <p:txBody>
          <a:bodyPr>
            <a:normAutofit/>
          </a:bodyPr>
          <a:lstStyle/>
          <a:p>
            <a:pPr>
              <a:buFont typeface="Wingdings" pitchFamily="2" charset="2"/>
              <a:buChar char="Ø"/>
            </a:pPr>
            <a:r>
              <a:rPr lang="en-GB" sz="2000" dirty="0" smtClean="0">
                <a:latin typeface="Times New Roman" pitchFamily="18" charset="0"/>
                <a:cs typeface="Times New Roman" pitchFamily="18" charset="0"/>
              </a:rPr>
              <a:t>In the brain stem it is known as </a:t>
            </a:r>
            <a:r>
              <a:rPr lang="en-GB" sz="2000" dirty="0" smtClean="0">
                <a:solidFill>
                  <a:srgbClr val="FF0000"/>
                </a:solidFill>
                <a:latin typeface="Times New Roman" pitchFamily="18" charset="0"/>
                <a:cs typeface="Times New Roman" pitchFamily="18" charset="0"/>
              </a:rPr>
              <a:t>spinal lemniscus</a:t>
            </a:r>
            <a:r>
              <a:rPr lang="en-GB" sz="2000" dirty="0" smtClean="0">
                <a:latin typeface="Times New Roman" pitchFamily="18" charset="0"/>
                <a:cs typeface="Times New Roman" pitchFamily="18" charset="0"/>
              </a:rPr>
              <a:t>, terminate in </a:t>
            </a:r>
          </a:p>
          <a:p>
            <a:pPr>
              <a:buFont typeface="Wingdings" pitchFamily="2" charset="2"/>
              <a:buChar char="Ø"/>
            </a:pPr>
            <a:r>
              <a:rPr lang="en-GB" sz="2000" dirty="0" smtClean="0">
                <a:solidFill>
                  <a:srgbClr val="FF0000"/>
                </a:solidFill>
                <a:latin typeface="Times New Roman" pitchFamily="18" charset="0"/>
                <a:cs typeface="Times New Roman" pitchFamily="18" charset="0"/>
              </a:rPr>
              <a:t>The ventral posterior nucleus of thalamus</a:t>
            </a:r>
            <a:r>
              <a:rPr lang="en-GB" sz="2000" dirty="0" smtClean="0">
                <a:latin typeface="Times New Roman" pitchFamily="18" charset="0"/>
                <a:cs typeface="Times New Roman" pitchFamily="18" charset="0"/>
              </a:rPr>
              <a:t> as the 3</a:t>
            </a:r>
            <a:r>
              <a:rPr lang="en-GB" sz="2000" baseline="30000" dirty="0" smtClean="0">
                <a:latin typeface="Times New Roman" pitchFamily="18" charset="0"/>
                <a:cs typeface="Times New Roman" pitchFamily="18" charset="0"/>
              </a:rPr>
              <a:t>rd</a:t>
            </a:r>
            <a:r>
              <a:rPr lang="en-GB" sz="2000" dirty="0" smtClean="0">
                <a:latin typeface="Times New Roman" pitchFamily="18" charset="0"/>
                <a:cs typeface="Times New Roman" pitchFamily="18" charset="0"/>
              </a:rPr>
              <a:t> order neurone.</a:t>
            </a:r>
          </a:p>
          <a:p>
            <a:pPr>
              <a:buFont typeface="Wingdings" pitchFamily="2" charset="2"/>
              <a:buChar char="Ø"/>
            </a:pPr>
            <a:r>
              <a:rPr lang="en-GB" sz="2000" dirty="0" smtClean="0">
                <a:latin typeface="Times New Roman" pitchFamily="18" charset="0"/>
                <a:cs typeface="Times New Roman" pitchFamily="18" charset="0"/>
              </a:rPr>
              <a:t>Finally project to </a:t>
            </a:r>
            <a:r>
              <a:rPr lang="en-GB" sz="2000" dirty="0" smtClean="0">
                <a:solidFill>
                  <a:srgbClr val="FF0000"/>
                </a:solidFill>
                <a:latin typeface="Times New Roman" pitchFamily="18" charset="0"/>
                <a:cs typeface="Times New Roman" pitchFamily="18" charset="0"/>
              </a:rPr>
              <a:t>somatosensory cortex.  </a:t>
            </a:r>
            <a:endParaRPr lang="en-US" sz="2000" dirty="0">
              <a:solidFill>
                <a:srgbClr val="FF0000"/>
              </a:solidFill>
              <a:latin typeface="Times New Roman" pitchFamily="18" charset="0"/>
              <a:cs typeface="Times New Roman" pitchFamily="18" charset="0"/>
            </a:endParaRPr>
          </a:p>
        </p:txBody>
      </p:sp>
      <p:pic>
        <p:nvPicPr>
          <p:cNvPr id="5" name="Picture 9" descr="npo0000a9"/>
          <p:cNvPicPr>
            <a:picLocks noGrp="1" noChangeAspect="1" noChangeArrowheads="1"/>
          </p:cNvPicPr>
          <p:nvPr>
            <p:ph idx="1"/>
          </p:nvPr>
        </p:nvPicPr>
        <p:blipFill>
          <a:blip r:embed="rId2" cstate="print"/>
          <a:srcRect/>
          <a:stretch>
            <a:fillRect/>
          </a:stretch>
        </p:blipFill>
        <p:spPr bwMode="auto">
          <a:xfrm>
            <a:off x="4968874" y="200133"/>
            <a:ext cx="4022726" cy="6452182"/>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599"/>
          </a:xfrm>
          <a:ln>
            <a:solidFill>
              <a:srgbClr val="FFFF00"/>
            </a:solidFill>
          </a:ln>
        </p:spPr>
        <p:txBody>
          <a:bodyPr/>
          <a:lstStyle/>
          <a:p>
            <a:r>
              <a:rPr lang="en-US" dirty="0" smtClean="0">
                <a:solidFill>
                  <a:srgbClr val="FF0000"/>
                </a:solidFill>
                <a:latin typeface="Times New Roman" pitchFamily="18" charset="0"/>
                <a:cs typeface="Times New Roman" pitchFamily="18" charset="0"/>
              </a:rPr>
              <a:t>Spinoreticulothalamic system </a:t>
            </a:r>
            <a:endParaRPr lang="en-US" dirty="0">
              <a:solidFill>
                <a:srgbClr val="FF0000"/>
              </a:solidFill>
              <a:latin typeface="Times New Roman" pitchFamily="18" charset="0"/>
              <a:cs typeface="Times New Roman" pitchFamily="18" charset="0"/>
            </a:endParaRPr>
          </a:p>
        </p:txBody>
      </p:sp>
      <p:sp>
        <p:nvSpPr>
          <p:cNvPr id="4" name="Text Placeholder 3"/>
          <p:cNvSpPr>
            <a:spLocks noGrp="1"/>
          </p:cNvSpPr>
          <p:nvPr>
            <p:ph type="subTitle" idx="1"/>
          </p:nvPr>
        </p:nvSpPr>
        <p:spPr>
          <a:xfrm>
            <a:off x="609600" y="1295400"/>
            <a:ext cx="7924800" cy="4343400"/>
          </a:xfrm>
        </p:spPr>
        <p:txBody>
          <a:bodyPr>
            <a:normAutofit/>
          </a:bodyPr>
          <a:lstStyle/>
          <a:p>
            <a:pPr algn="l">
              <a:buFont typeface="Wingdings" pitchFamily="2" charset="2"/>
              <a:buChar char="v"/>
            </a:pPr>
            <a:r>
              <a:rPr lang="en-GB" sz="2800" dirty="0" smtClean="0">
                <a:solidFill>
                  <a:schemeClr val="tx1"/>
                </a:solidFill>
                <a:latin typeface="Times New Roman" pitchFamily="18" charset="0"/>
                <a:cs typeface="Times New Roman" pitchFamily="18" charset="0"/>
              </a:rPr>
              <a:t>It is concerned with </a:t>
            </a:r>
            <a:r>
              <a:rPr lang="en-GB" sz="2800" dirty="0" smtClean="0">
                <a:solidFill>
                  <a:srgbClr val="FF0000"/>
                </a:solidFill>
                <a:latin typeface="Times New Roman" pitchFamily="18" charset="0"/>
                <a:cs typeface="Times New Roman" pitchFamily="18" charset="0"/>
              </a:rPr>
              <a:t>dull aching pain</a:t>
            </a:r>
            <a:r>
              <a:rPr lang="en-GB" sz="2800" dirty="0" smtClean="0">
                <a:solidFill>
                  <a:schemeClr val="tx1"/>
                </a:solidFill>
                <a:latin typeface="Times New Roman" pitchFamily="18" charset="0"/>
                <a:cs typeface="Times New Roman" pitchFamily="18" charset="0"/>
              </a:rPr>
              <a:t> (slow pain)  </a:t>
            </a:r>
          </a:p>
          <a:p>
            <a:pPr algn="l">
              <a:buFont typeface="Wingdings" pitchFamily="2" charset="2"/>
              <a:buChar char="v"/>
            </a:pPr>
            <a:r>
              <a:rPr lang="en-GB" sz="2800" dirty="0" smtClean="0">
                <a:solidFill>
                  <a:schemeClr val="tx1"/>
                </a:solidFill>
                <a:latin typeface="Times New Roman" pitchFamily="18" charset="0"/>
                <a:cs typeface="Times New Roman" pitchFamily="18" charset="0"/>
              </a:rPr>
              <a:t>The sensory impulses from the 2</a:t>
            </a:r>
            <a:r>
              <a:rPr lang="en-GB" sz="2800" baseline="30000" dirty="0" smtClean="0">
                <a:solidFill>
                  <a:schemeClr val="tx1"/>
                </a:solidFill>
                <a:latin typeface="Times New Roman" pitchFamily="18" charset="0"/>
                <a:cs typeface="Times New Roman" pitchFamily="18" charset="0"/>
              </a:rPr>
              <a:t>nd</a:t>
            </a:r>
            <a:r>
              <a:rPr lang="en-GB" sz="2800" dirty="0" smtClean="0">
                <a:solidFill>
                  <a:schemeClr val="tx1"/>
                </a:solidFill>
                <a:latin typeface="Times New Roman" pitchFamily="18" charset="0"/>
                <a:cs typeface="Times New Roman" pitchFamily="18" charset="0"/>
              </a:rPr>
              <a:t> neuron ascend and terminate in </a:t>
            </a:r>
            <a:r>
              <a:rPr lang="en-GB" sz="2800" dirty="0" smtClean="0">
                <a:solidFill>
                  <a:srgbClr val="FF0000"/>
                </a:solidFill>
                <a:latin typeface="Times New Roman" pitchFamily="18" charset="0"/>
                <a:cs typeface="Times New Roman" pitchFamily="18" charset="0"/>
              </a:rPr>
              <a:t>brain stem reticular formation.</a:t>
            </a:r>
          </a:p>
          <a:p>
            <a:pPr algn="l">
              <a:buFont typeface="Wingdings" pitchFamily="2" charset="2"/>
              <a:buChar char="v"/>
            </a:pPr>
            <a:r>
              <a:rPr lang="en-GB" sz="2800" dirty="0" smtClean="0">
                <a:solidFill>
                  <a:srgbClr val="FF0000"/>
                </a:solidFill>
                <a:latin typeface="Times New Roman" pitchFamily="18" charset="0"/>
                <a:cs typeface="Times New Roman" pitchFamily="18" charset="0"/>
              </a:rPr>
              <a:t>Reticulothalamic fibres </a:t>
            </a:r>
            <a:r>
              <a:rPr lang="en-GB" sz="2800" dirty="0" smtClean="0">
                <a:solidFill>
                  <a:schemeClr val="tx1"/>
                </a:solidFill>
                <a:latin typeface="Times New Roman" pitchFamily="18" charset="0"/>
                <a:cs typeface="Times New Roman" pitchFamily="18" charset="0"/>
              </a:rPr>
              <a:t>ascend to intralaminar thalamic nuclei, that in turn activate the cerebral cortex      </a:t>
            </a: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normAutofit/>
          </a:bodyPr>
          <a:lstStyle/>
          <a:p>
            <a:r>
              <a:rPr lang="en-US" i="1" dirty="0" smtClean="0">
                <a:solidFill>
                  <a:srgbClr val="FF0000"/>
                </a:solidFill>
                <a:latin typeface="Times New Roman" pitchFamily="18" charset="0"/>
                <a:cs typeface="Times New Roman" pitchFamily="18" charset="0"/>
              </a:rPr>
              <a:t>Spinothalamic tract lesion </a:t>
            </a:r>
            <a:endParaRPr lang="en-US" i="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762000" y="1219200"/>
            <a:ext cx="7543800" cy="4419600"/>
          </a:xfrm>
        </p:spPr>
        <p:txBody>
          <a:bodyPr>
            <a:normAutofit/>
          </a:bodyPr>
          <a:lstStyle/>
          <a:p>
            <a:pPr algn="l">
              <a:buFont typeface="Wingdings" pitchFamily="2" charset="2"/>
              <a:buChar char="v"/>
            </a:pPr>
            <a:r>
              <a:rPr lang="en-GB" sz="2400" b="1" i="1" dirty="0" smtClean="0">
                <a:solidFill>
                  <a:schemeClr val="tx1"/>
                </a:solidFill>
                <a:latin typeface="Times New Roman" pitchFamily="18" charset="0"/>
                <a:cs typeface="Times New Roman" pitchFamily="18" charset="0"/>
              </a:rPr>
              <a:t>Syrigomyelia</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Enlargement of the central canal compressing the adjacent nerve fibres the 2</a:t>
            </a:r>
            <a:r>
              <a:rPr lang="en-GB" sz="2000" i="1" baseline="30000" dirty="0" smtClean="0">
                <a:solidFill>
                  <a:schemeClr val="tx1"/>
                </a:solidFill>
                <a:latin typeface="Times New Roman" pitchFamily="18" charset="0"/>
                <a:cs typeface="Times New Roman" pitchFamily="18" charset="0"/>
              </a:rPr>
              <a:t>nd</a:t>
            </a:r>
            <a:r>
              <a:rPr lang="en-GB" sz="2000" i="1" dirty="0" smtClean="0">
                <a:solidFill>
                  <a:schemeClr val="tx1"/>
                </a:solidFill>
                <a:latin typeface="Times New Roman" pitchFamily="18" charset="0"/>
                <a:cs typeface="Times New Roman" pitchFamily="18" charset="0"/>
              </a:rPr>
              <a:t> order neuron conveying pain and temperature as decussating the ventral white commissure  </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Leads to selective loss of  pain and temperature with retaining of light touch and prorioceptive sensation </a:t>
            </a:r>
            <a:r>
              <a:rPr lang="en-GB" sz="2000" i="1" dirty="0" smtClean="0">
                <a:solidFill>
                  <a:srgbClr val="FF0000"/>
                </a:solidFill>
                <a:latin typeface="Times New Roman" pitchFamily="18" charset="0"/>
                <a:cs typeface="Times New Roman" pitchFamily="18" charset="0"/>
              </a:rPr>
              <a:t>(dissociated sensory loss) </a:t>
            </a:r>
            <a:r>
              <a:rPr lang="en-GB" sz="2000" i="1" dirty="0" smtClean="0">
                <a:solidFill>
                  <a:schemeClr val="tx1"/>
                </a:solidFill>
                <a:latin typeface="Times New Roman" pitchFamily="18" charset="0"/>
                <a:cs typeface="Times New Roman" pitchFamily="18" charset="0"/>
              </a:rPr>
              <a:t>with Charcot</a:t>
            </a:r>
            <a:r>
              <a:rPr lang="ar-SA" sz="2000" i="1" dirty="0" smtClean="0">
                <a:solidFill>
                  <a:schemeClr val="tx1"/>
                </a:solidFill>
                <a:latin typeface="Times New Roman" pitchFamily="18" charset="0"/>
                <a:cs typeface="Times New Roman" pitchFamily="18" charset="0"/>
              </a:rPr>
              <a:t>ُ</a:t>
            </a:r>
            <a:r>
              <a:rPr lang="en-US" sz="2000" i="1" dirty="0" smtClean="0">
                <a:solidFill>
                  <a:schemeClr val="tx1"/>
                </a:solidFill>
                <a:latin typeface="Times New Roman" pitchFamily="18" charset="0"/>
                <a:cs typeface="Times New Roman" pitchFamily="18" charset="0"/>
              </a:rPr>
              <a:t>s joint .</a:t>
            </a:r>
          </a:p>
          <a:p>
            <a:pPr algn="l">
              <a:buFont typeface="Wingdings" pitchFamily="2" charset="2"/>
              <a:buChar char="v"/>
            </a:pPr>
            <a:r>
              <a:rPr lang="en-US" sz="2000" i="1" dirty="0" smtClean="0">
                <a:solidFill>
                  <a:schemeClr val="tx1"/>
                </a:solidFill>
                <a:latin typeface="Times New Roman" pitchFamily="18" charset="0"/>
                <a:cs typeface="Times New Roman" pitchFamily="18" charset="0"/>
              </a:rPr>
              <a:t>Selective cordotomy or tractotomy is performed to relief intractable pain. </a:t>
            </a:r>
            <a:endParaRPr lang="en-US" sz="20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098550"/>
          </a:xfrm>
          <a:ln>
            <a:solidFill>
              <a:srgbClr val="FFFF00"/>
            </a:solidFill>
          </a:ln>
        </p:spPr>
        <p:txBody>
          <a:bodyPr>
            <a:normAutofit/>
          </a:bodyPr>
          <a:lstStyle/>
          <a:p>
            <a:r>
              <a:rPr lang="en-GB" sz="2800" dirty="0" smtClean="0">
                <a:solidFill>
                  <a:srgbClr val="FF0000"/>
                </a:solidFill>
                <a:latin typeface="Times New Roman" pitchFamily="18" charset="0"/>
                <a:cs typeface="Times New Roman" pitchFamily="18" charset="0"/>
              </a:rPr>
              <a:t>Spinocerebellar tracts ventral &amp;dorsal</a:t>
            </a:r>
            <a:endParaRPr lang="en-US" sz="2800" dirty="0">
              <a:solidFill>
                <a:srgbClr val="FF0000"/>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457200" y="1435100"/>
            <a:ext cx="3810000" cy="4691063"/>
          </a:xfrm>
        </p:spPr>
        <p:txBody>
          <a:bodyPr>
            <a:normAutofit/>
          </a:bodyPr>
          <a:lstStyle/>
          <a:p>
            <a:pPr>
              <a:buFont typeface="Wingdings" pitchFamily="2" charset="2"/>
              <a:buChar char="v"/>
            </a:pPr>
            <a:r>
              <a:rPr lang="en-GB" sz="2000" dirty="0" smtClean="0">
                <a:latin typeface="Times New Roman" pitchFamily="18" charset="0"/>
                <a:cs typeface="Times New Roman" pitchFamily="18" charset="0"/>
              </a:rPr>
              <a:t>Carry information from muscle spindle, Golgi tendon organ and tactile receptors to the cerebellum.</a:t>
            </a:r>
          </a:p>
          <a:p>
            <a:pPr>
              <a:buFont typeface="Wingdings" pitchFamily="2" charset="2"/>
              <a:buChar char="v"/>
            </a:pPr>
            <a:r>
              <a:rPr lang="en-GB" sz="2000" dirty="0" smtClean="0">
                <a:latin typeface="Times New Roman" pitchFamily="18" charset="0"/>
                <a:cs typeface="Times New Roman" pitchFamily="18" charset="0"/>
              </a:rPr>
              <a:t>To control posture and coordination of movement.</a:t>
            </a:r>
          </a:p>
          <a:p>
            <a:pPr>
              <a:buFont typeface="Wingdings" pitchFamily="2" charset="2"/>
              <a:buChar char="v"/>
            </a:pPr>
            <a:r>
              <a:rPr lang="en-GB" sz="2000" dirty="0" smtClean="0">
                <a:solidFill>
                  <a:srgbClr val="FF0000"/>
                </a:solidFill>
                <a:latin typeface="Times New Roman" pitchFamily="18" charset="0"/>
                <a:cs typeface="Times New Roman" pitchFamily="18" charset="0"/>
              </a:rPr>
              <a:t>The dorsal root ganglion</a:t>
            </a:r>
            <a:r>
              <a:rPr lang="en-GB" sz="2000" dirty="0" smtClean="0">
                <a:latin typeface="Times New Roman" pitchFamily="18" charset="0"/>
                <a:cs typeface="Times New Roman" pitchFamily="18" charset="0"/>
              </a:rPr>
              <a:t> is        1</a:t>
            </a:r>
            <a:r>
              <a:rPr lang="en-GB" sz="2000" baseline="30000" dirty="0" smtClean="0">
                <a:latin typeface="Times New Roman" pitchFamily="18" charset="0"/>
                <a:cs typeface="Times New Roman" pitchFamily="18" charset="0"/>
              </a:rPr>
              <a:t>st</a:t>
            </a:r>
            <a:r>
              <a:rPr lang="en-GB" sz="2000" dirty="0" smtClean="0">
                <a:latin typeface="Times New Roman" pitchFamily="18" charset="0"/>
                <a:cs typeface="Times New Roman" pitchFamily="18" charset="0"/>
              </a:rPr>
              <a:t> order neuron.</a:t>
            </a:r>
          </a:p>
          <a:p>
            <a:pPr>
              <a:buFont typeface="Wingdings" pitchFamily="2" charset="2"/>
              <a:buChar char="v"/>
            </a:pPr>
            <a:r>
              <a:rPr lang="en-GB" sz="2000" dirty="0" smtClean="0">
                <a:latin typeface="Times New Roman" pitchFamily="18" charset="0"/>
                <a:cs typeface="Times New Roman" pitchFamily="18" charset="0"/>
              </a:rPr>
              <a:t>The 2</a:t>
            </a:r>
            <a:r>
              <a:rPr lang="en-GB" sz="2000" baseline="30000" dirty="0" smtClean="0">
                <a:latin typeface="Times New Roman" pitchFamily="18" charset="0"/>
                <a:cs typeface="Times New Roman" pitchFamily="18" charset="0"/>
              </a:rPr>
              <a:t>nd</a:t>
            </a:r>
            <a:r>
              <a:rPr lang="en-GB" sz="2000" dirty="0" smtClean="0">
                <a:latin typeface="Times New Roman" pitchFamily="18" charset="0"/>
                <a:cs typeface="Times New Roman" pitchFamily="18" charset="0"/>
              </a:rPr>
              <a:t> order neuron </a:t>
            </a:r>
            <a:r>
              <a:rPr lang="en-GB" sz="2000" dirty="0" smtClean="0">
                <a:solidFill>
                  <a:srgbClr val="FF0000"/>
                </a:solidFill>
                <a:latin typeface="Times New Roman" pitchFamily="18" charset="0"/>
                <a:cs typeface="Times New Roman" pitchFamily="18" charset="0"/>
              </a:rPr>
              <a:t>cell bodies lie in the base of dorsal horn</a:t>
            </a:r>
            <a:r>
              <a:rPr lang="en-GB" sz="2000" dirty="0" smtClean="0">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(Clark</a:t>
            </a:r>
            <a:r>
              <a:rPr lang="ar-SA" sz="2000" dirty="0" smtClean="0">
                <a:solidFill>
                  <a:srgbClr val="FF0000"/>
                </a:solidFill>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s) </a:t>
            </a:r>
            <a:r>
              <a:rPr lang="en-GB" sz="2000" dirty="0" smtClean="0">
                <a:latin typeface="Times New Roman" pitchFamily="18" charset="0"/>
                <a:cs typeface="Times New Roman" pitchFamily="18" charset="0"/>
              </a:rPr>
              <a:t>.</a:t>
            </a:r>
          </a:p>
          <a:p>
            <a:pPr>
              <a:buFont typeface="Wingdings" pitchFamily="2" charset="2"/>
              <a:buChar char="v"/>
            </a:pPr>
            <a:r>
              <a:rPr lang="en-GB" sz="2000" dirty="0" smtClean="0">
                <a:latin typeface="Times New Roman" pitchFamily="18" charset="0"/>
                <a:cs typeface="Times New Roman" pitchFamily="18" charset="0"/>
              </a:rPr>
              <a:t>Terminate directly in the cerebellar cortex </a:t>
            </a:r>
            <a:r>
              <a:rPr lang="en-GB" sz="2000" dirty="0" smtClean="0">
                <a:solidFill>
                  <a:srgbClr val="FF0000"/>
                </a:solidFill>
                <a:latin typeface="Times New Roman" pitchFamily="18" charset="0"/>
                <a:cs typeface="Times New Roman" pitchFamily="18" charset="0"/>
              </a:rPr>
              <a:t>(vermis)</a:t>
            </a:r>
            <a:r>
              <a:rPr lang="en-GB"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pic>
        <p:nvPicPr>
          <p:cNvPr id="5" name="Content Placeholder 4"/>
          <p:cNvPicPr>
            <a:picLocks noGrp="1" noChangeAspect="1" noChangeArrowheads="1"/>
          </p:cNvPicPr>
          <p:nvPr>
            <p:ph idx="1"/>
          </p:nvPr>
        </p:nvPicPr>
        <p:blipFill>
          <a:blip r:embed="rId2" cstate="print"/>
          <a:srcRect/>
          <a:stretch>
            <a:fillRect/>
          </a:stretch>
        </p:blipFill>
        <p:spPr bwMode="auto">
          <a:xfrm>
            <a:off x="4384354" y="273050"/>
            <a:ext cx="4607246" cy="64325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733800" cy="1162050"/>
          </a:xfrm>
        </p:spPr>
        <p:txBody>
          <a:bodyPr>
            <a:normAutofit/>
          </a:bodyPr>
          <a:lstStyle/>
          <a:p>
            <a:r>
              <a:rPr lang="en-GB" sz="2800" dirty="0" smtClean="0">
                <a:solidFill>
                  <a:srgbClr val="FF0000"/>
                </a:solidFill>
                <a:latin typeface="Times New Roman" pitchFamily="18" charset="0"/>
                <a:cs typeface="Times New Roman" pitchFamily="18" charset="0"/>
              </a:rPr>
              <a:t>Spinocerebellar tracts ventral &amp;dorsal</a:t>
            </a:r>
            <a:endParaRPr lang="en-US" sz="2800" dirty="0"/>
          </a:p>
        </p:txBody>
      </p:sp>
      <p:sp>
        <p:nvSpPr>
          <p:cNvPr id="4" name="Text Placeholder 3"/>
          <p:cNvSpPr>
            <a:spLocks noGrp="1"/>
          </p:cNvSpPr>
          <p:nvPr>
            <p:ph type="body" sz="half" idx="2"/>
          </p:nvPr>
        </p:nvSpPr>
        <p:spPr>
          <a:xfrm>
            <a:off x="457200" y="1435100"/>
            <a:ext cx="3657600" cy="4691063"/>
          </a:xfrm>
        </p:spPr>
        <p:txBody>
          <a:bodyPr>
            <a:normAutofit/>
          </a:bodyPr>
          <a:lstStyle/>
          <a:p>
            <a:pPr>
              <a:buFont typeface="Wingdings" pitchFamily="2" charset="2"/>
              <a:buChar char="v"/>
            </a:pPr>
            <a:r>
              <a:rPr lang="en-GB" sz="2000" dirty="0" smtClean="0">
                <a:latin typeface="Times New Roman" pitchFamily="18" charset="0"/>
                <a:cs typeface="Times New Roman" pitchFamily="18" charset="0"/>
              </a:rPr>
              <a:t>Fibres of </a:t>
            </a:r>
            <a:r>
              <a:rPr lang="en-GB" sz="2000" dirty="0" smtClean="0">
                <a:solidFill>
                  <a:srgbClr val="FF0000"/>
                </a:solidFill>
                <a:latin typeface="Times New Roman" pitchFamily="18" charset="0"/>
                <a:cs typeface="Times New Roman" pitchFamily="18" charset="0"/>
              </a:rPr>
              <a:t>dorsal spinocerebellar tract</a:t>
            </a:r>
            <a:r>
              <a:rPr lang="en-GB"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ascend ipsilateral</a:t>
            </a:r>
            <a:r>
              <a:rPr lang="en-US" sz="2000" dirty="0" smtClean="0">
                <a:latin typeface="Times New Roman" pitchFamily="18" charset="0"/>
                <a:cs typeface="Times New Roman" pitchFamily="18" charset="0"/>
              </a:rPr>
              <a:t>, and enter the cerebellum through the </a:t>
            </a:r>
            <a:r>
              <a:rPr lang="en-US" sz="2000" dirty="0" smtClean="0">
                <a:solidFill>
                  <a:srgbClr val="FF0000"/>
                </a:solidFill>
                <a:latin typeface="Times New Roman" pitchFamily="18" charset="0"/>
                <a:cs typeface="Times New Roman" pitchFamily="18" charset="0"/>
              </a:rPr>
              <a:t>inferior cerebellar peduncle</a:t>
            </a:r>
            <a:r>
              <a:rPr lang="en-US" sz="2000" dirty="0" smtClean="0">
                <a:latin typeface="Times New Roman" pitchFamily="18" charset="0"/>
                <a:cs typeface="Times New Roman" pitchFamily="18" charset="0"/>
              </a:rPr>
              <a:t>.</a:t>
            </a:r>
          </a:p>
          <a:p>
            <a:pPr>
              <a:buFont typeface="Wingdings" pitchFamily="2" charset="2"/>
              <a:buChar char="v"/>
            </a:pPr>
            <a:r>
              <a:rPr lang="en-GB" sz="2000" dirty="0" smtClean="0">
                <a:latin typeface="Times New Roman" pitchFamily="18" charset="0"/>
                <a:cs typeface="Times New Roman" pitchFamily="18" charset="0"/>
              </a:rPr>
              <a:t>Fibres of </a:t>
            </a:r>
            <a:r>
              <a:rPr lang="en-GB" sz="2000" dirty="0" smtClean="0">
                <a:solidFill>
                  <a:srgbClr val="FF0000"/>
                </a:solidFill>
                <a:latin typeface="Times New Roman" pitchFamily="18" charset="0"/>
                <a:cs typeface="Times New Roman" pitchFamily="18" charset="0"/>
              </a:rPr>
              <a:t>ventral spinocerebellar tract</a:t>
            </a:r>
            <a:r>
              <a:rPr lang="en-GB" sz="2000" dirty="0" smtClean="0">
                <a:latin typeface="Times New Roman" pitchFamily="18" charset="0"/>
                <a:cs typeface="Times New Roman" pitchFamily="18" charset="0"/>
              </a:rPr>
              <a:t> , </a:t>
            </a:r>
            <a:r>
              <a:rPr lang="en-GB" sz="2000" dirty="0" smtClean="0">
                <a:solidFill>
                  <a:srgbClr val="FF0000"/>
                </a:solidFill>
                <a:latin typeface="Times New Roman" pitchFamily="18" charset="0"/>
                <a:cs typeface="Times New Roman" pitchFamily="18" charset="0"/>
              </a:rPr>
              <a:t>decussate and ascend </a:t>
            </a:r>
            <a:r>
              <a:rPr lang="en-GB" sz="2000" dirty="0" smtClean="0">
                <a:latin typeface="Times New Roman" pitchFamily="18" charset="0"/>
                <a:cs typeface="Times New Roman" pitchFamily="18" charset="0"/>
              </a:rPr>
              <a:t>on</a:t>
            </a:r>
            <a:r>
              <a:rPr lang="en-GB" sz="2000" dirty="0" smtClean="0">
                <a:solidFill>
                  <a:srgbClr val="FF0000"/>
                </a:solidFill>
                <a:latin typeface="Times New Roman" pitchFamily="18" charset="0"/>
                <a:cs typeface="Times New Roman" pitchFamily="18" charset="0"/>
              </a:rPr>
              <a:t> contralateral side </a:t>
            </a:r>
            <a:r>
              <a:rPr lang="en-US" sz="2000" dirty="0" smtClean="0">
                <a:latin typeface="Times New Roman" pitchFamily="18" charset="0"/>
                <a:cs typeface="Times New Roman" pitchFamily="18" charset="0"/>
              </a:rPr>
              <a:t>enter the cerebellum via the </a:t>
            </a:r>
            <a:r>
              <a:rPr lang="en-US" sz="2000" dirty="0" smtClean="0">
                <a:solidFill>
                  <a:srgbClr val="FF0000"/>
                </a:solidFill>
                <a:latin typeface="Times New Roman" pitchFamily="18" charset="0"/>
                <a:cs typeface="Times New Roman" pitchFamily="18" charset="0"/>
              </a:rPr>
              <a:t>superior  cerebellar peduncle.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pic>
        <p:nvPicPr>
          <p:cNvPr id="5" name="Content Placeholder 4"/>
          <p:cNvPicPr>
            <a:picLocks noGrp="1" noChangeAspect="1" noChangeArrowheads="1"/>
          </p:cNvPicPr>
          <p:nvPr>
            <p:ph idx="1"/>
          </p:nvPr>
        </p:nvPicPr>
        <p:blipFill>
          <a:blip r:embed="rId2" cstate="print"/>
          <a:srcRect/>
          <a:stretch>
            <a:fillRect/>
          </a:stretch>
        </p:blipFill>
        <p:spPr bwMode="auto">
          <a:xfrm>
            <a:off x="4339610" y="60272"/>
            <a:ext cx="4728190" cy="660141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p:spPr>
        <p:txBody>
          <a:bodyPr>
            <a:noAutofit/>
          </a:bodyPr>
          <a:lstStyle/>
          <a:p>
            <a:r>
              <a:rPr lang="en-GB" sz="3600" i="1" dirty="0" smtClean="0">
                <a:solidFill>
                  <a:srgbClr val="FF0000"/>
                </a:solidFill>
                <a:latin typeface="Times New Roman" pitchFamily="18" charset="0"/>
                <a:cs typeface="Times New Roman" pitchFamily="18" charset="0"/>
              </a:rPr>
              <a:t>Spinocerebellar tracts </a:t>
            </a:r>
            <a:r>
              <a:rPr lang="en-US" sz="3600" i="1" dirty="0" smtClean="0">
                <a:solidFill>
                  <a:srgbClr val="FF0000"/>
                </a:solidFill>
                <a:latin typeface="Times New Roman" pitchFamily="18" charset="0"/>
                <a:cs typeface="Times New Roman" pitchFamily="18" charset="0"/>
              </a:rPr>
              <a:t>lesion </a:t>
            </a:r>
            <a:endParaRPr lang="en-US" sz="3600" i="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1143000"/>
            <a:ext cx="7772400" cy="4495800"/>
          </a:xfrm>
        </p:spPr>
        <p:txBody>
          <a:bodyPr>
            <a:normAutofit/>
          </a:bodyPr>
          <a:lstStyle/>
          <a:p>
            <a:pPr algn="l">
              <a:buFont typeface="Wingdings" pitchFamily="2" charset="2"/>
              <a:buChar char="v"/>
            </a:pPr>
            <a:r>
              <a:rPr lang="en-US" sz="2000" i="1" dirty="0" smtClean="0">
                <a:solidFill>
                  <a:schemeClr val="tx1"/>
                </a:solidFill>
                <a:latin typeface="Times New Roman" pitchFamily="18" charset="0"/>
                <a:cs typeface="Times New Roman" pitchFamily="18" charset="0"/>
              </a:rPr>
              <a:t>Frederic's ataxia</a:t>
            </a:r>
          </a:p>
          <a:p>
            <a:pPr algn="l"/>
            <a:r>
              <a:rPr lang="en-US" sz="2000" i="1" dirty="0" smtClean="0">
                <a:solidFill>
                  <a:schemeClr val="tx1"/>
                </a:solidFill>
                <a:latin typeface="Times New Roman" pitchFamily="18" charset="0"/>
                <a:cs typeface="Times New Roman" pitchFamily="18" charset="0"/>
              </a:rPr>
              <a:t>Inherited degenerative disease affecting the </a:t>
            </a:r>
            <a:r>
              <a:rPr lang="en-GB" sz="2000" i="1" dirty="0" smtClean="0">
                <a:solidFill>
                  <a:schemeClr val="tx1"/>
                </a:solidFill>
                <a:latin typeface="Times New Roman" pitchFamily="18" charset="0"/>
                <a:cs typeface="Times New Roman" pitchFamily="18" charset="0"/>
              </a:rPr>
              <a:t>Spinocerebellar tracts leads to </a:t>
            </a:r>
            <a:r>
              <a:rPr lang="en-GB" sz="2000" i="1" dirty="0" smtClean="0">
                <a:solidFill>
                  <a:srgbClr val="FF0000"/>
                </a:solidFill>
                <a:latin typeface="Times New Roman" pitchFamily="18" charset="0"/>
                <a:cs typeface="Times New Roman" pitchFamily="18" charset="0"/>
              </a:rPr>
              <a:t>intention tremors </a:t>
            </a:r>
            <a:r>
              <a:rPr lang="en-GB" sz="2000" i="1" dirty="0" smtClean="0">
                <a:solidFill>
                  <a:schemeClr val="tx1"/>
                </a:solidFill>
                <a:latin typeface="Times New Roman" pitchFamily="18" charset="0"/>
                <a:cs typeface="Times New Roman" pitchFamily="18" charset="0"/>
              </a:rPr>
              <a:t>,(involuntary) ,ataxia, </a:t>
            </a:r>
            <a:r>
              <a:rPr lang="en-US" sz="2000" i="1" dirty="0" smtClean="0">
                <a:solidFill>
                  <a:schemeClr val="tx1"/>
                </a:solidFill>
                <a:latin typeface="Times New Roman" pitchFamily="18" charset="0"/>
                <a:cs typeface="Times New Roman" pitchFamily="18" charset="0"/>
              </a:rPr>
              <a:t>  </a:t>
            </a:r>
            <a:endParaRPr lang="en-US" sz="20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err="1">
                <a:solidFill>
                  <a:srgbClr val="FF0000"/>
                </a:solidFill>
                <a:latin typeface="Times New Roman" pitchFamily="18" charset="0"/>
                <a:cs typeface="Times New Roman" pitchFamily="18" charset="0"/>
              </a:rPr>
              <a:t>Spino-Olivary</a:t>
            </a:r>
            <a:r>
              <a:rPr lang="en-US" dirty="0">
                <a:solidFill>
                  <a:srgbClr val="FF0000"/>
                </a:solidFill>
                <a:latin typeface="Times New Roman" pitchFamily="18" charset="0"/>
                <a:cs typeface="Times New Roman" pitchFamily="18" charset="0"/>
              </a:rPr>
              <a:t> Tracts</a:t>
            </a:r>
          </a:p>
        </p:txBody>
      </p:sp>
      <p:sp>
        <p:nvSpPr>
          <p:cNvPr id="41987" name="Rectangle 3"/>
          <p:cNvSpPr>
            <a:spLocks noGrp="1" noChangeArrowheads="1"/>
          </p:cNvSpPr>
          <p:nvPr>
            <p:ph type="body" idx="1"/>
          </p:nvPr>
        </p:nvSpPr>
        <p:spPr/>
        <p:txBody>
          <a:bodyPr/>
          <a:lstStyle/>
          <a:p>
            <a:pPr>
              <a:buFont typeface="Wingdings" pitchFamily="2" charset="2"/>
              <a:buChar char="Ø"/>
            </a:pPr>
            <a:r>
              <a:rPr lang="en-US" dirty="0">
                <a:latin typeface="Times New Roman" pitchFamily="18" charset="0"/>
                <a:cs typeface="Times New Roman" pitchFamily="18" charset="0"/>
              </a:rPr>
              <a:t>Project to accessory </a:t>
            </a:r>
            <a:r>
              <a:rPr lang="en-US" dirty="0" err="1">
                <a:latin typeface="Times New Roman" pitchFamily="18" charset="0"/>
                <a:cs typeface="Times New Roman" pitchFamily="18" charset="0"/>
              </a:rPr>
              <a:t>olivary</a:t>
            </a:r>
            <a:r>
              <a:rPr lang="en-US" dirty="0">
                <a:latin typeface="Times New Roman" pitchFamily="18" charset="0"/>
                <a:cs typeface="Times New Roman" pitchFamily="18" charset="0"/>
              </a:rPr>
              <a:t> nuclei and cerebellum.</a:t>
            </a:r>
          </a:p>
          <a:p>
            <a:pPr>
              <a:buFont typeface="Wingdings" pitchFamily="2" charset="2"/>
              <a:buChar char="Ø"/>
            </a:pPr>
            <a:r>
              <a:rPr lang="en-US" dirty="0">
                <a:latin typeface="Times New Roman" pitchFamily="18" charset="0"/>
                <a:cs typeface="Times New Roman" pitchFamily="18" charset="0"/>
              </a:rPr>
              <a:t>Contribute to </a:t>
            </a:r>
            <a:r>
              <a:rPr lang="en-US" dirty="0" smtClean="0">
                <a:solidFill>
                  <a:srgbClr val="FF0000"/>
                </a:solidFill>
                <a:latin typeface="Times New Roman" pitchFamily="18" charset="0"/>
                <a:cs typeface="Times New Roman" pitchFamily="18" charset="0"/>
              </a:rPr>
              <a:t>coordination of movement </a:t>
            </a:r>
            <a:r>
              <a:rPr lang="en-US" dirty="0">
                <a:latin typeface="Times New Roman" pitchFamily="18" charset="0"/>
                <a:cs typeface="Times New Roman" pitchFamily="18" charset="0"/>
              </a:rPr>
              <a:t>associated primarily with </a:t>
            </a:r>
            <a:r>
              <a:rPr lang="en-US" dirty="0">
                <a:solidFill>
                  <a:srgbClr val="FF0000"/>
                </a:solidFill>
                <a:latin typeface="Times New Roman" pitchFamily="18" charset="0"/>
                <a:cs typeface="Times New Roman" pitchFamily="18" charset="0"/>
              </a:rPr>
              <a:t>balance</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err="1">
                <a:solidFill>
                  <a:srgbClr val="FF0000"/>
                </a:solidFill>
                <a:latin typeface="Times New Roman" pitchFamily="18" charset="0"/>
                <a:cs typeface="Times New Roman" pitchFamily="18" charset="0"/>
              </a:rPr>
              <a:t>Spinotectal</a:t>
            </a:r>
            <a:r>
              <a:rPr lang="en-US" dirty="0">
                <a:solidFill>
                  <a:srgbClr val="FF0000"/>
                </a:solidFill>
                <a:latin typeface="Times New Roman" pitchFamily="18" charset="0"/>
                <a:cs typeface="Times New Roman" pitchFamily="18" charset="0"/>
              </a:rPr>
              <a:t> Tracts</a:t>
            </a:r>
          </a:p>
        </p:txBody>
      </p:sp>
      <p:sp>
        <p:nvSpPr>
          <p:cNvPr id="43011" name="Rectangle 3"/>
          <p:cNvSpPr>
            <a:spLocks noGrp="1" noChangeArrowheads="1"/>
          </p:cNvSpPr>
          <p:nvPr>
            <p:ph type="body" idx="1"/>
          </p:nvPr>
        </p:nvSpPr>
        <p:spPr/>
        <p:txBody>
          <a:bodyPr/>
          <a:lstStyle/>
          <a:p>
            <a:pPr>
              <a:buFont typeface="Wingdings" pitchFamily="2" charset="2"/>
              <a:buChar char="Ø"/>
            </a:pPr>
            <a:r>
              <a:rPr lang="en-US" dirty="0">
                <a:latin typeface="Times New Roman" pitchFamily="18" charset="0"/>
                <a:cs typeface="Times New Roman" pitchFamily="18" charset="0"/>
              </a:rPr>
              <a:t>Project to superior colliculi of midbrain.</a:t>
            </a:r>
          </a:p>
          <a:p>
            <a:pPr>
              <a:buFont typeface="Wingdings" pitchFamily="2" charset="2"/>
              <a:buChar char="Ø"/>
            </a:pPr>
            <a:r>
              <a:rPr lang="en-US" dirty="0">
                <a:latin typeface="Times New Roman" pitchFamily="18" charset="0"/>
                <a:cs typeface="Times New Roman" pitchFamily="18" charset="0"/>
              </a:rPr>
              <a:t>Involved in reflexive turning of the head and eyes toward a point of cutaneous stimulation.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normAutofit/>
          </a:bodyPr>
          <a:lstStyle/>
          <a:p>
            <a:r>
              <a:rPr lang="en-US" sz="6600" dirty="0" smtClean="0">
                <a:solidFill>
                  <a:srgbClr val="00B0F0"/>
                </a:solidFill>
                <a:latin typeface="Blackadder ITC" pitchFamily="82" charset="0"/>
              </a:rPr>
              <a:t>Thank you </a:t>
            </a:r>
            <a:endParaRPr lang="en-US" sz="6600" dirty="0">
              <a:solidFill>
                <a:srgbClr val="00B0F0"/>
              </a:solidFill>
              <a:latin typeface="Blackadder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a:ln>
            <a:solidFill>
              <a:srgbClr val="FFFF00"/>
            </a:solidFill>
          </a:ln>
        </p:spPr>
        <p:txBody>
          <a:bodyPr/>
          <a:lstStyle/>
          <a:p>
            <a:r>
              <a:rPr lang="en-US" dirty="0" smtClean="0">
                <a:solidFill>
                  <a:srgbClr val="FF0000"/>
                </a:solidFill>
                <a:latin typeface="Times New Roman" pitchFamily="18" charset="0"/>
                <a:cs typeface="Times New Roman" pitchFamily="18" charset="0"/>
              </a:rPr>
              <a:t>White Matter in the Spinal Cord</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990600" y="1524000"/>
            <a:ext cx="7315200" cy="3962400"/>
          </a:xfrm>
        </p:spPr>
        <p:txBody>
          <a:bodyPr>
            <a:noAutofit/>
          </a:bodyPr>
          <a:lstStyle/>
          <a:p>
            <a:pPr algn="l">
              <a:buFont typeface="Wingdings" pitchFamily="2" charset="2"/>
              <a:buChar char="v"/>
            </a:pPr>
            <a:r>
              <a:rPr lang="en-US" dirty="0" smtClean="0">
                <a:solidFill>
                  <a:srgbClr val="000000"/>
                </a:solidFill>
                <a:latin typeface="Times New Roman" pitchFamily="18" charset="0"/>
                <a:cs typeface="Times New Roman" pitchFamily="18" charset="0"/>
              </a:rPr>
              <a:t>Divided into three funiculi (columns)          posterior, lateral, and anterior</a:t>
            </a:r>
          </a:p>
          <a:p>
            <a:pPr algn="l">
              <a:buFont typeface="Wingdings" pitchFamily="2" charset="2"/>
              <a:buChar char="v"/>
            </a:pPr>
            <a:r>
              <a:rPr lang="en-US" dirty="0" smtClean="0">
                <a:solidFill>
                  <a:srgbClr val="000000"/>
                </a:solidFill>
                <a:latin typeface="Times New Roman" pitchFamily="18" charset="0"/>
                <a:cs typeface="Times New Roman" pitchFamily="18" charset="0"/>
              </a:rPr>
              <a:t>Each column (funiculus) contains either </a:t>
            </a:r>
          </a:p>
          <a:p>
            <a:pPr lvl="2" algn="l">
              <a:buFont typeface="Wingdings" pitchFamily="2" charset="2"/>
              <a:buChar char="Ø"/>
            </a:pPr>
            <a:r>
              <a:rPr lang="en-US" sz="3200" dirty="0" smtClean="0">
                <a:solidFill>
                  <a:srgbClr val="000000"/>
                </a:solidFill>
                <a:latin typeface="Times New Roman" pitchFamily="18" charset="0"/>
                <a:cs typeface="Times New Roman" pitchFamily="18" charset="0"/>
              </a:rPr>
              <a:t>Ascending (sensory) </a:t>
            </a:r>
          </a:p>
          <a:p>
            <a:pPr lvl="2" algn="l">
              <a:buFont typeface="Wingdings" pitchFamily="2" charset="2"/>
              <a:buChar char="Ø"/>
            </a:pPr>
            <a:r>
              <a:rPr lang="en-US" sz="3200" dirty="0" smtClean="0">
                <a:solidFill>
                  <a:srgbClr val="000000"/>
                </a:solidFill>
                <a:latin typeface="Times New Roman" pitchFamily="18" charset="0"/>
                <a:cs typeface="Times New Roman" pitchFamily="18" charset="0"/>
              </a:rPr>
              <a:t>Descending (motor)</a:t>
            </a:r>
          </a:p>
          <a:p>
            <a:pPr lvl="1" algn="l"/>
            <a:endParaRPr lang="en-US" sz="3200" dirty="0" smtClean="0">
              <a:solidFill>
                <a:srgbClr val="000000"/>
              </a:solidFill>
              <a:latin typeface="Times New Roman" pitchFamily="18" charset="0"/>
              <a:cs typeface="Times New Roman" pitchFamily="18" charset="0"/>
            </a:endParaRPr>
          </a:p>
          <a:p>
            <a:pPr algn="l"/>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12-</a:t>
            </a:r>
            <a:fld id="{183F1F60-1A2A-4D2F-A7EC-BD9D7159B70E}" type="slidenum">
              <a:rPr lang="en-US"/>
              <a:pPr/>
              <a:t>3</a:t>
            </a:fld>
            <a:endParaRPr lang="en-US"/>
          </a:p>
        </p:txBody>
      </p:sp>
      <p:sp>
        <p:nvSpPr>
          <p:cNvPr id="130050" name="Rectangle 2"/>
          <p:cNvSpPr>
            <a:spLocks noGrp="1" noChangeArrowheads="1"/>
          </p:cNvSpPr>
          <p:nvPr>
            <p:ph type="title"/>
          </p:nvPr>
        </p:nvSpPr>
        <p:spPr>
          <a:ln>
            <a:solidFill>
              <a:srgbClr val="FFFF00"/>
            </a:solidFill>
          </a:ln>
        </p:spPr>
        <p:txBody>
          <a:bodyPr>
            <a:normAutofit/>
          </a:bodyPr>
          <a:lstStyle/>
          <a:p>
            <a:r>
              <a:rPr lang="en-US" dirty="0" smtClean="0">
                <a:solidFill>
                  <a:srgbClr val="FF0000"/>
                </a:solidFill>
                <a:latin typeface="Times New Roman" pitchFamily="18" charset="0"/>
                <a:cs typeface="Times New Roman" pitchFamily="18" charset="0"/>
              </a:rPr>
              <a:t>White Matter in the Spinal Cord</a:t>
            </a:r>
            <a:endParaRPr lang="en-US" dirty="0">
              <a:solidFill>
                <a:srgbClr val="FF0000"/>
              </a:solidFill>
              <a:latin typeface="Times New Roman" pitchFamily="18" charset="0"/>
              <a:cs typeface="Times New Roman" pitchFamily="18" charset="0"/>
            </a:endParaRPr>
          </a:p>
        </p:txBody>
      </p:sp>
      <p:pic>
        <p:nvPicPr>
          <p:cNvPr id="130052" name="Picture 4"/>
          <p:cNvPicPr>
            <a:picLocks noChangeAspect="1" noChangeArrowheads="1"/>
          </p:cNvPicPr>
          <p:nvPr/>
        </p:nvPicPr>
        <p:blipFill>
          <a:blip r:embed="rId2" cstate="print"/>
          <a:srcRect l="500" t="1724" r="1250" b="6897"/>
          <a:stretch>
            <a:fillRect/>
          </a:stretch>
        </p:blipFill>
        <p:spPr bwMode="auto">
          <a:xfrm>
            <a:off x="152400" y="1828800"/>
            <a:ext cx="8763000" cy="4724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12-</a:t>
            </a:r>
            <a:fld id="{A6B49143-681B-48EA-832D-1E0CFA408432}" type="slidenum">
              <a:rPr lang="en-US"/>
              <a:pPr/>
              <a:t>4</a:t>
            </a:fld>
            <a:endParaRPr lang="en-US"/>
          </a:p>
        </p:txBody>
      </p:sp>
      <p:sp>
        <p:nvSpPr>
          <p:cNvPr id="157698" name="Rectangle 2"/>
          <p:cNvSpPr>
            <a:spLocks noGrp="1" noChangeArrowheads="1"/>
          </p:cNvSpPr>
          <p:nvPr>
            <p:ph type="title"/>
          </p:nvPr>
        </p:nvSpPr>
        <p:spPr>
          <a:xfrm>
            <a:off x="685800" y="228600"/>
            <a:ext cx="7772400" cy="838200"/>
          </a:xfrm>
        </p:spPr>
        <p:txBody>
          <a:bodyPr/>
          <a:lstStyle/>
          <a:p>
            <a:r>
              <a:rPr lang="en-US" dirty="0">
                <a:latin typeface="Times New Roman" pitchFamily="18" charset="0"/>
                <a:cs typeface="Times New Roman" pitchFamily="18" charset="0"/>
              </a:rPr>
              <a:t>Ascending Tracts</a:t>
            </a:r>
          </a:p>
        </p:txBody>
      </p:sp>
      <p:sp>
        <p:nvSpPr>
          <p:cNvPr id="157699" name="Rectangle 3"/>
          <p:cNvSpPr>
            <a:spLocks noGrp="1" noChangeArrowheads="1"/>
          </p:cNvSpPr>
          <p:nvPr>
            <p:ph type="body" idx="1"/>
          </p:nvPr>
        </p:nvSpPr>
        <p:spPr>
          <a:xfrm>
            <a:off x="381000" y="1295400"/>
            <a:ext cx="8458200" cy="4800600"/>
          </a:xfrm>
        </p:spPr>
        <p:txBody>
          <a:bodyPr/>
          <a:lstStyle/>
          <a:p>
            <a:pPr>
              <a:buFont typeface="Wingdings" pitchFamily="2" charset="2"/>
              <a:buChar char="v"/>
            </a:pPr>
            <a:r>
              <a:rPr lang="en-US" dirty="0">
                <a:latin typeface="Times New Roman" pitchFamily="18" charset="0"/>
                <a:cs typeface="Times New Roman" pitchFamily="18" charset="0"/>
              </a:rPr>
              <a:t>Carry sensory </a:t>
            </a:r>
            <a:r>
              <a:rPr lang="en-US" dirty="0">
                <a:solidFill>
                  <a:srgbClr val="FF0000"/>
                </a:solidFill>
                <a:latin typeface="Times New Roman" pitchFamily="18" charset="0"/>
                <a:cs typeface="Times New Roman" pitchFamily="18" charset="0"/>
              </a:rPr>
              <a:t>signals up to the spinal </a:t>
            </a:r>
            <a:r>
              <a:rPr lang="en-US" dirty="0" smtClean="0">
                <a:solidFill>
                  <a:srgbClr val="FF0000"/>
                </a:solidFill>
                <a:latin typeface="Times New Roman" pitchFamily="18" charset="0"/>
                <a:cs typeface="Times New Roman" pitchFamily="18" charset="0"/>
              </a:rPr>
              <a:t>cord.</a:t>
            </a:r>
            <a:endParaRPr lang="en-US" dirty="0">
              <a:solidFill>
                <a:srgbClr val="FF0000"/>
              </a:solidFill>
              <a:latin typeface="Times New Roman" pitchFamily="18" charset="0"/>
              <a:cs typeface="Times New Roman" pitchFamily="18" charset="0"/>
            </a:endParaRPr>
          </a:p>
          <a:p>
            <a:pPr>
              <a:buFont typeface="Wingdings" pitchFamily="2" charset="2"/>
              <a:buChar char="v"/>
            </a:pPr>
            <a:r>
              <a:rPr lang="en-US" dirty="0">
                <a:latin typeface="Times New Roman" pitchFamily="18" charset="0"/>
                <a:cs typeface="Times New Roman" pitchFamily="18" charset="0"/>
              </a:rPr>
              <a:t>Typically uses </a:t>
            </a:r>
            <a:r>
              <a:rPr lang="en-US" dirty="0">
                <a:solidFill>
                  <a:srgbClr val="FF0000"/>
                </a:solidFill>
                <a:latin typeface="Times New Roman" pitchFamily="18" charset="0"/>
                <a:cs typeface="Times New Roman" pitchFamily="18" charset="0"/>
              </a:rPr>
              <a:t>3 neurons</a:t>
            </a:r>
          </a:p>
          <a:p>
            <a:pPr lvl="1">
              <a:buFont typeface="Wingdings" pitchFamily="2" charset="2"/>
              <a:buChar char="Ø"/>
            </a:pPr>
            <a:r>
              <a:rPr lang="en-US" dirty="0">
                <a:solidFill>
                  <a:srgbClr val="FF0000"/>
                </a:solidFill>
                <a:latin typeface="Times New Roman" pitchFamily="18" charset="0"/>
                <a:cs typeface="Times New Roman" pitchFamily="18" charset="0"/>
              </a:rPr>
              <a:t>1st order </a:t>
            </a:r>
            <a:r>
              <a:rPr lang="en-US" dirty="0" smtClean="0">
                <a:solidFill>
                  <a:srgbClr val="FF0000"/>
                </a:solidFill>
                <a:latin typeface="Times New Roman" pitchFamily="18" charset="0"/>
                <a:cs typeface="Times New Roman" pitchFamily="18" charset="0"/>
              </a:rPr>
              <a:t>neuron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detects stimulus and carries it to spinal </a:t>
            </a:r>
            <a:r>
              <a:rPr lang="en-US" dirty="0" smtClean="0">
                <a:latin typeface="Times New Roman" pitchFamily="18" charset="0"/>
                <a:cs typeface="Times New Roman" pitchFamily="18" charset="0"/>
              </a:rPr>
              <a:t>cord.</a:t>
            </a:r>
            <a:endParaRPr lang="en-US" dirty="0">
              <a:latin typeface="Times New Roman" pitchFamily="18" charset="0"/>
              <a:cs typeface="Times New Roman" pitchFamily="18" charset="0"/>
            </a:endParaRPr>
          </a:p>
          <a:p>
            <a:pPr lvl="1">
              <a:buFont typeface="Wingdings" pitchFamily="2" charset="2"/>
              <a:buChar char="Ø"/>
            </a:pPr>
            <a:r>
              <a:rPr lang="en-US" dirty="0">
                <a:solidFill>
                  <a:srgbClr val="FF0000"/>
                </a:solidFill>
                <a:latin typeface="Times New Roman" pitchFamily="18" charset="0"/>
                <a:cs typeface="Times New Roman" pitchFamily="18" charset="0"/>
              </a:rPr>
              <a:t>2nd order </a:t>
            </a:r>
            <a:r>
              <a:rPr lang="en-US" dirty="0" smtClean="0">
                <a:solidFill>
                  <a:srgbClr val="FF0000"/>
                </a:solidFill>
                <a:latin typeface="Times New Roman" pitchFamily="18" charset="0"/>
                <a:cs typeface="Times New Roman" pitchFamily="18" charset="0"/>
              </a:rPr>
              <a:t>neuron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continues </a:t>
            </a:r>
            <a:r>
              <a:rPr lang="en-US" dirty="0" smtClean="0">
                <a:latin typeface="Times New Roman" pitchFamily="18" charset="0"/>
                <a:cs typeface="Times New Roman" pitchFamily="18" charset="0"/>
              </a:rPr>
              <a:t>within spinal cord to </a:t>
            </a:r>
            <a:r>
              <a:rPr lang="en-US" dirty="0">
                <a:latin typeface="Times New Roman" pitchFamily="18" charset="0"/>
                <a:cs typeface="Times New Roman" pitchFamily="18" charset="0"/>
              </a:rPr>
              <a:t>the thalamus (the sensory relay station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1">
              <a:buFont typeface="Wingdings" pitchFamily="2" charset="2"/>
              <a:buChar char="Ø"/>
            </a:pPr>
            <a:r>
              <a:rPr lang="en-US" dirty="0">
                <a:solidFill>
                  <a:srgbClr val="FF0000"/>
                </a:solidFill>
                <a:latin typeface="Times New Roman" pitchFamily="18" charset="0"/>
                <a:cs typeface="Times New Roman" pitchFamily="18" charset="0"/>
              </a:rPr>
              <a:t>3rd order </a:t>
            </a:r>
            <a:r>
              <a:rPr lang="en-US" dirty="0" smtClean="0">
                <a:solidFill>
                  <a:srgbClr val="FF0000"/>
                </a:solidFill>
                <a:latin typeface="Times New Roman" pitchFamily="18" charset="0"/>
                <a:cs typeface="Times New Roman" pitchFamily="18" charset="0"/>
              </a:rPr>
              <a:t>neuron</a:t>
            </a:r>
            <a:r>
              <a:rPr lang="en-US" dirty="0" smtClean="0">
                <a:latin typeface="Times New Roman" pitchFamily="18" charset="0"/>
                <a:cs typeface="Times New Roman" pitchFamily="18" charset="0"/>
              </a:rPr>
              <a:t>, carries </a:t>
            </a:r>
            <a:r>
              <a:rPr lang="en-US" dirty="0">
                <a:latin typeface="Times New Roman" pitchFamily="18" charset="0"/>
                <a:cs typeface="Times New Roman" pitchFamily="18" charset="0"/>
              </a:rPr>
              <a:t>signal from thalamus to sensory region of cerebral </a:t>
            </a:r>
            <a:r>
              <a:rPr lang="en-US" dirty="0" smtClean="0">
                <a:latin typeface="Times New Roman" pitchFamily="18" charset="0"/>
                <a:cs typeface="Times New Roman" pitchFamily="18" charset="0"/>
              </a:rPr>
              <a:t>cortex.</a:t>
            </a:r>
            <a:endParaRPr lang="en-US" dirty="0">
              <a:latin typeface="Times New Roman" pitchFamily="18" charset="0"/>
              <a:cs typeface="Times New Roman" pitchFamily="18" charset="0"/>
            </a:endParaRPr>
          </a:p>
          <a:p>
            <a:pPr>
              <a:buFont typeface="Wingdings" pitchFamily="2" charset="2"/>
              <a:buChar char="v"/>
            </a:pPr>
            <a:r>
              <a:rPr lang="en-US" dirty="0">
                <a:latin typeface="Times New Roman" pitchFamily="18" charset="0"/>
                <a:cs typeface="Times New Roman" pitchFamily="18" charset="0"/>
              </a:rPr>
              <a:t>Most have names with prefix </a:t>
            </a:r>
            <a:r>
              <a:rPr lang="en-US" i="1" dirty="0" err="1">
                <a:solidFill>
                  <a:srgbClr val="FF0000"/>
                </a:solidFill>
                <a:latin typeface="Times New Roman" pitchFamily="18" charset="0"/>
                <a:cs typeface="Times New Roman" pitchFamily="18" charset="0"/>
              </a:rPr>
              <a:t>spino</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r>
              <a:rPr lang="en-US" i="1" dirty="0" smtClean="0">
                <a:solidFill>
                  <a:srgbClr val="FF0000"/>
                </a:solidFill>
                <a:latin typeface="Times New Roman" pitchFamily="18" charset="0"/>
                <a:cs typeface="Times New Roman" pitchFamily="18" charset="0"/>
              </a:rPr>
              <a:t>Ascending Tracts</a:t>
            </a:r>
            <a:endParaRPr lang="en-US" i="1" dirty="0">
              <a:solidFill>
                <a:srgbClr val="FF0000"/>
              </a:solidFill>
            </a:endParaRPr>
          </a:p>
        </p:txBody>
      </p:sp>
      <p:sp>
        <p:nvSpPr>
          <p:cNvPr id="3" name="Subtitle 2"/>
          <p:cNvSpPr>
            <a:spLocks noGrp="1"/>
          </p:cNvSpPr>
          <p:nvPr>
            <p:ph type="subTitle" idx="1"/>
          </p:nvPr>
        </p:nvSpPr>
        <p:spPr>
          <a:xfrm>
            <a:off x="762000" y="1143000"/>
            <a:ext cx="7696200" cy="5105400"/>
          </a:xfrm>
        </p:spPr>
        <p:txBody>
          <a:bodyPr>
            <a:noAutofit/>
          </a:bodyPr>
          <a:lstStyle/>
          <a:p>
            <a:pPr algn="l">
              <a:buFont typeface="Wingdings" pitchFamily="2" charset="2"/>
              <a:buChar char="v"/>
            </a:pPr>
            <a:r>
              <a:rPr lang="en-GB" sz="2400" i="1" u="sng" dirty="0" smtClean="0">
                <a:solidFill>
                  <a:srgbClr val="FF0000"/>
                </a:solidFill>
                <a:latin typeface="Times New Roman" pitchFamily="18" charset="0"/>
                <a:cs typeface="Times New Roman" pitchFamily="18" charset="0"/>
              </a:rPr>
              <a:t>The first order neurone ,</a:t>
            </a:r>
            <a:r>
              <a:rPr lang="en-GB" sz="2400" i="1" dirty="0" smtClean="0">
                <a:solidFill>
                  <a:schemeClr val="tx1"/>
                </a:solidFill>
                <a:latin typeface="Times New Roman" pitchFamily="18" charset="0"/>
                <a:cs typeface="Times New Roman" pitchFamily="18" charset="0"/>
              </a:rPr>
              <a:t>enters the spinal cord through the dorsal root, its cell body lies in </a:t>
            </a:r>
            <a:r>
              <a:rPr lang="en-GB" sz="2400" i="1" dirty="0" smtClean="0">
                <a:solidFill>
                  <a:srgbClr val="FF0000"/>
                </a:solidFill>
                <a:latin typeface="Times New Roman" pitchFamily="18" charset="0"/>
                <a:cs typeface="Times New Roman" pitchFamily="18" charset="0"/>
              </a:rPr>
              <a:t>the dorsal root ganglion</a:t>
            </a:r>
            <a:r>
              <a:rPr lang="en-GB" sz="2400" i="1" dirty="0" smtClean="0">
                <a:solidFill>
                  <a:schemeClr val="tx1"/>
                </a:solidFill>
                <a:latin typeface="Times New Roman" pitchFamily="18" charset="0"/>
                <a:cs typeface="Times New Roman" pitchFamily="18" charset="0"/>
              </a:rPr>
              <a:t>.</a:t>
            </a:r>
          </a:p>
          <a:p>
            <a:pPr algn="l">
              <a:buFont typeface="Wingdings" pitchFamily="2" charset="2"/>
              <a:buChar char="v"/>
            </a:pPr>
            <a:r>
              <a:rPr lang="en-GB" sz="2400" i="1" dirty="0" smtClean="0">
                <a:solidFill>
                  <a:schemeClr val="tx1"/>
                </a:solidFill>
                <a:latin typeface="Times New Roman" pitchFamily="18" charset="0"/>
                <a:cs typeface="Times New Roman" pitchFamily="18" charset="0"/>
              </a:rPr>
              <a:t>The central process may make synaptic connections that mediate intersegmental coordination, the main fibres on the ipsilateral side terminate in synaptic contact with the second neurone in the spinal gray matter or in the medulla of brain stem. </a:t>
            </a:r>
          </a:p>
          <a:p>
            <a:pPr algn="l">
              <a:buFont typeface="Wingdings" pitchFamily="2" charset="2"/>
              <a:buChar char="v"/>
            </a:pPr>
            <a:r>
              <a:rPr lang="en-GB" sz="2400" i="1" u="sng" dirty="0" smtClean="0">
                <a:solidFill>
                  <a:srgbClr val="FF0000"/>
                </a:solidFill>
                <a:latin typeface="Times New Roman" pitchFamily="18" charset="0"/>
                <a:cs typeface="Times New Roman" pitchFamily="18" charset="0"/>
              </a:rPr>
              <a:t>The second order neurone </a:t>
            </a:r>
            <a:r>
              <a:rPr lang="en-GB" sz="2400" i="1" dirty="0" smtClean="0">
                <a:solidFill>
                  <a:srgbClr val="FF0000"/>
                </a:solidFill>
                <a:latin typeface="Times New Roman" pitchFamily="18" charset="0"/>
                <a:cs typeface="Times New Roman" pitchFamily="18" charset="0"/>
              </a:rPr>
              <a:t>, </a:t>
            </a:r>
            <a:r>
              <a:rPr lang="en-GB" sz="2400" i="1" dirty="0" smtClean="0">
                <a:solidFill>
                  <a:schemeClr val="tx1"/>
                </a:solidFill>
                <a:latin typeface="Times New Roman" pitchFamily="18" charset="0"/>
                <a:cs typeface="Times New Roman" pitchFamily="18" charset="0"/>
              </a:rPr>
              <a:t>its </a:t>
            </a:r>
            <a:r>
              <a:rPr lang="en-GB" sz="2400" i="1" dirty="0" smtClean="0">
                <a:solidFill>
                  <a:srgbClr val="FF0000"/>
                </a:solidFill>
                <a:latin typeface="Times New Roman" pitchFamily="18" charset="0"/>
                <a:cs typeface="Times New Roman" pitchFamily="18" charset="0"/>
              </a:rPr>
              <a:t>cell body in the spinal cord or the medulla</a:t>
            </a:r>
            <a:r>
              <a:rPr lang="en-GB" sz="2400" i="1" dirty="0" smtClean="0">
                <a:solidFill>
                  <a:schemeClr val="tx1"/>
                </a:solidFill>
                <a:latin typeface="Times New Roman" pitchFamily="18" charset="0"/>
                <a:cs typeface="Times New Roman" pitchFamily="18" charset="0"/>
              </a:rPr>
              <a:t> the axons decussate and ascend to the thalamus where terminate upon the third neurone. </a:t>
            </a:r>
          </a:p>
          <a:p>
            <a:pPr algn="l">
              <a:buFont typeface="Wingdings" pitchFamily="2" charset="2"/>
              <a:buChar char="v"/>
            </a:pPr>
            <a:r>
              <a:rPr lang="en-GB" sz="2400" i="1" u="sng" dirty="0" smtClean="0">
                <a:solidFill>
                  <a:srgbClr val="FF0000"/>
                </a:solidFill>
                <a:latin typeface="Times New Roman" pitchFamily="18" charset="0"/>
                <a:cs typeface="Times New Roman" pitchFamily="18" charset="0"/>
              </a:rPr>
              <a:t>The third neurone , </a:t>
            </a:r>
            <a:r>
              <a:rPr lang="en-GB" sz="2400" i="1" dirty="0" smtClean="0">
                <a:solidFill>
                  <a:schemeClr val="tx1"/>
                </a:solidFill>
                <a:latin typeface="Times New Roman" pitchFamily="18" charset="0"/>
                <a:cs typeface="Times New Roman" pitchFamily="18" charset="0"/>
              </a:rPr>
              <a:t>has its </a:t>
            </a:r>
            <a:r>
              <a:rPr lang="en-GB" sz="2400" i="1" dirty="0" smtClean="0">
                <a:solidFill>
                  <a:srgbClr val="FF0000"/>
                </a:solidFill>
                <a:latin typeface="Times New Roman" pitchFamily="18" charset="0"/>
                <a:cs typeface="Times New Roman" pitchFamily="18" charset="0"/>
              </a:rPr>
              <a:t>cell body in the thalamus</a:t>
            </a:r>
            <a:r>
              <a:rPr lang="en-GB" sz="2400" i="1" dirty="0" smtClean="0">
                <a:solidFill>
                  <a:schemeClr val="tx1"/>
                </a:solidFill>
                <a:latin typeface="Times New Roman" pitchFamily="18" charset="0"/>
                <a:cs typeface="Times New Roman" pitchFamily="18" charset="0"/>
              </a:rPr>
              <a:t>, the axons pass to the somatosensory cortex of cerebral hemisphere.           </a:t>
            </a:r>
            <a:endParaRPr lang="en-US" sz="2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normAutofit/>
          </a:bodyPr>
          <a:lstStyle/>
          <a:p>
            <a:r>
              <a:rPr lang="en-GB" sz="3200" dirty="0" smtClean="0">
                <a:solidFill>
                  <a:srgbClr val="FF0000"/>
                </a:solidFill>
                <a:latin typeface="Times New Roman" pitchFamily="18" charset="0"/>
                <a:cs typeface="Times New Roman" pitchFamily="18" charset="0"/>
              </a:rPr>
              <a:t>Dorsal column</a:t>
            </a:r>
            <a:endParaRPr lang="en-US" sz="3200" dirty="0">
              <a:solidFill>
                <a:srgbClr val="FF0000"/>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457200" y="1435100"/>
            <a:ext cx="3962400" cy="4691063"/>
          </a:xfrm>
        </p:spPr>
        <p:txBody>
          <a:bodyPr>
            <a:noAutofit/>
          </a:bodyPr>
          <a:lstStyle/>
          <a:p>
            <a:pPr>
              <a:buFont typeface="Wingdings" pitchFamily="2" charset="2"/>
              <a:buChar char="Ø"/>
            </a:pPr>
            <a:r>
              <a:rPr lang="en-GB" sz="2000" dirty="0" smtClean="0">
                <a:latin typeface="Times New Roman" pitchFamily="18" charset="0"/>
                <a:cs typeface="Times New Roman" pitchFamily="18" charset="0"/>
              </a:rPr>
              <a:t>Two tract are recognised </a:t>
            </a:r>
          </a:p>
          <a:p>
            <a:r>
              <a:rPr lang="en-US" sz="2000" dirty="0" smtClean="0">
                <a:solidFill>
                  <a:srgbClr val="FF0000"/>
                </a:solidFill>
                <a:latin typeface="Times New Roman" pitchFamily="18" charset="0"/>
                <a:cs typeface="Times New Roman" pitchFamily="18" charset="0"/>
              </a:rPr>
              <a:t>Fasciculus gracilis</a:t>
            </a:r>
          </a:p>
          <a:p>
            <a:r>
              <a:rPr lang="en-US" sz="2000" dirty="0" smtClean="0">
                <a:solidFill>
                  <a:srgbClr val="FF0000"/>
                </a:solidFill>
                <a:latin typeface="Times New Roman" pitchFamily="18" charset="0"/>
                <a:cs typeface="Times New Roman" pitchFamily="18" charset="0"/>
              </a:rPr>
              <a:t>Fasciculus cuneatus</a:t>
            </a:r>
          </a:p>
          <a:p>
            <a:pPr>
              <a:buFont typeface="Wingdings" pitchFamily="2" charset="2"/>
              <a:buChar char="Ø"/>
            </a:pPr>
            <a:r>
              <a:rPr lang="en-GB" sz="2000" smtClean="0">
                <a:latin typeface="Times New Roman" pitchFamily="18" charset="0"/>
                <a:cs typeface="Times New Roman" pitchFamily="18" charset="0"/>
              </a:rPr>
              <a:t>They </a:t>
            </a:r>
            <a:r>
              <a:rPr lang="en-GB" sz="2000" smtClean="0">
                <a:latin typeface="Times New Roman" pitchFamily="18" charset="0"/>
                <a:cs typeface="Times New Roman" pitchFamily="18" charset="0"/>
              </a:rPr>
              <a:t>carry</a:t>
            </a:r>
            <a:r>
              <a:rPr lang="en-US" sz="200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vibration, and </a:t>
            </a:r>
            <a:r>
              <a:rPr lang="en-GB" sz="2000" dirty="0" smtClean="0">
                <a:latin typeface="Times New Roman" pitchFamily="18" charset="0"/>
                <a:cs typeface="Times New Roman" pitchFamily="18" charset="0"/>
              </a:rPr>
              <a:t>proprioception and discriminative touch</a:t>
            </a:r>
          </a:p>
          <a:p>
            <a:pPr>
              <a:buFont typeface="Wingdings" pitchFamily="2" charset="2"/>
              <a:buChar char="Ø"/>
            </a:pPr>
            <a:r>
              <a:rPr lang="en-GB" sz="2000" dirty="0" smtClean="0">
                <a:latin typeface="Times New Roman" pitchFamily="18" charset="0"/>
                <a:cs typeface="Times New Roman" pitchFamily="18" charset="0"/>
              </a:rPr>
              <a:t>Receptors are free never ending, muscle spindle , and joint receptors.</a:t>
            </a:r>
          </a:p>
          <a:p>
            <a:pPr>
              <a:buFont typeface="Wingdings" pitchFamily="2" charset="2"/>
              <a:buChar char="Ø"/>
            </a:pPr>
            <a:r>
              <a:rPr lang="en-GB" sz="2000" dirty="0" smtClean="0">
                <a:latin typeface="Times New Roman" pitchFamily="18" charset="0"/>
                <a:cs typeface="Times New Roman" pitchFamily="18" charset="0"/>
              </a:rPr>
              <a:t>Cell body of the 1</a:t>
            </a:r>
            <a:r>
              <a:rPr lang="en-GB" sz="2000" baseline="30000" dirty="0" smtClean="0">
                <a:latin typeface="Times New Roman" pitchFamily="18" charset="0"/>
                <a:cs typeface="Times New Roman" pitchFamily="18" charset="0"/>
              </a:rPr>
              <a:t>st</a:t>
            </a:r>
            <a:r>
              <a:rPr lang="en-GB" sz="2000" dirty="0" smtClean="0">
                <a:latin typeface="Times New Roman" pitchFamily="18" charset="0"/>
                <a:cs typeface="Times New Roman" pitchFamily="18" charset="0"/>
              </a:rPr>
              <a:t> order neurone lies in </a:t>
            </a:r>
            <a:r>
              <a:rPr lang="en-GB" sz="2000" dirty="0" smtClean="0">
                <a:solidFill>
                  <a:srgbClr val="FF0000"/>
                </a:solidFill>
                <a:latin typeface="Times New Roman" pitchFamily="18" charset="0"/>
                <a:cs typeface="Times New Roman" pitchFamily="18" charset="0"/>
              </a:rPr>
              <a:t>the dorsal root ganglion </a:t>
            </a:r>
            <a:r>
              <a:rPr lang="en-GB" sz="2000" dirty="0" smtClean="0">
                <a:latin typeface="Times New Roman" pitchFamily="18" charset="0"/>
                <a:cs typeface="Times New Roman" pitchFamily="18" charset="0"/>
              </a:rPr>
              <a:t>.</a:t>
            </a:r>
          </a:p>
          <a:p>
            <a:pPr>
              <a:buFont typeface="Wingdings" pitchFamily="2" charset="2"/>
              <a:buChar char="Ø"/>
            </a:pPr>
            <a:r>
              <a:rPr lang="en-GB" sz="2000" dirty="0" smtClean="0">
                <a:latin typeface="Times New Roman" pitchFamily="18" charset="0"/>
                <a:cs typeface="Times New Roman" pitchFamily="18" charset="0"/>
              </a:rPr>
              <a:t>The central process enters the spinal cord through the dorsal root . </a:t>
            </a:r>
            <a:endParaRPr lang="en-US" sz="2000" dirty="0" smtClean="0">
              <a:latin typeface="Times New Roman" pitchFamily="18" charset="0"/>
              <a:cs typeface="Times New Roman" pitchFamily="18" charset="0"/>
            </a:endParaRPr>
          </a:p>
          <a:p>
            <a:pPr lvl="1"/>
            <a:endParaRPr lang="en-US"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pic>
        <p:nvPicPr>
          <p:cNvPr id="5" name="Picture 13" descr="npo0000a7"/>
          <p:cNvPicPr>
            <a:picLocks noGrp="1" noChangeAspect="1" noChangeArrowheads="1"/>
          </p:cNvPicPr>
          <p:nvPr>
            <p:ph idx="1"/>
          </p:nvPr>
        </p:nvPicPr>
        <p:blipFill>
          <a:blip r:embed="rId2" cstate="print"/>
          <a:srcRect/>
          <a:stretch>
            <a:fillRect/>
          </a:stretch>
        </p:blipFill>
        <p:spPr bwMode="auto">
          <a:xfrm>
            <a:off x="4887912" y="203295"/>
            <a:ext cx="4103688" cy="6575096"/>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normAutofit/>
          </a:bodyPr>
          <a:lstStyle/>
          <a:p>
            <a:r>
              <a:rPr lang="en-GB" sz="3200" dirty="0" smtClean="0">
                <a:solidFill>
                  <a:srgbClr val="FF0000"/>
                </a:solidFill>
                <a:latin typeface="Times New Roman" pitchFamily="18" charset="0"/>
                <a:cs typeface="Times New Roman" pitchFamily="18" charset="0"/>
              </a:rPr>
              <a:t>Dorsal column</a:t>
            </a:r>
            <a:endParaRPr lang="en-US" sz="3200" dirty="0">
              <a:solidFill>
                <a:srgbClr val="FF0000"/>
              </a:solidFill>
            </a:endParaRPr>
          </a:p>
        </p:txBody>
      </p:sp>
      <p:sp>
        <p:nvSpPr>
          <p:cNvPr id="4" name="Text Placeholder 3"/>
          <p:cNvSpPr>
            <a:spLocks noGrp="1"/>
          </p:cNvSpPr>
          <p:nvPr>
            <p:ph type="body" sz="half" idx="2"/>
          </p:nvPr>
        </p:nvSpPr>
        <p:spPr>
          <a:xfrm>
            <a:off x="457200" y="1435100"/>
            <a:ext cx="3962400" cy="4691063"/>
          </a:xfrm>
        </p:spPr>
        <p:txBody>
          <a:bodyPr>
            <a:noAutofit/>
          </a:bodyPr>
          <a:lstStyle/>
          <a:p>
            <a:pPr>
              <a:buFont typeface="Wingdings" pitchFamily="2" charset="2"/>
              <a:buChar char="Ø"/>
            </a:pPr>
            <a:r>
              <a:rPr lang="en-US" sz="2000" dirty="0" smtClean="0">
                <a:solidFill>
                  <a:srgbClr val="FF0000"/>
                </a:solidFill>
                <a:latin typeface="Times New Roman" pitchFamily="18" charset="0"/>
                <a:cs typeface="Times New Roman" pitchFamily="18" charset="0"/>
              </a:rPr>
              <a:t>Fasciculus</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gracilis</a:t>
            </a:r>
            <a:r>
              <a:rPr lang="en-US" sz="2000" dirty="0" smtClean="0">
                <a:latin typeface="Times New Roman" pitchFamily="18" charset="0"/>
                <a:cs typeface="Times New Roman" pitchFamily="18" charset="0"/>
              </a:rPr>
              <a:t> carries sensation from </a:t>
            </a:r>
            <a:r>
              <a:rPr lang="en-US" sz="2000" dirty="0" smtClean="0">
                <a:solidFill>
                  <a:srgbClr val="FF0000"/>
                </a:solidFill>
                <a:latin typeface="Times New Roman" pitchFamily="18" charset="0"/>
                <a:cs typeface="Times New Roman" pitchFamily="18" charset="0"/>
              </a:rPr>
              <a:t>below T6 </a:t>
            </a:r>
          </a:p>
          <a:p>
            <a:pPr>
              <a:buFont typeface="Wingdings" pitchFamily="2" charset="2"/>
              <a:buChar char="Ø"/>
            </a:pPr>
            <a:r>
              <a:rPr lang="en-US" sz="2000" dirty="0" smtClean="0">
                <a:solidFill>
                  <a:srgbClr val="FF0000"/>
                </a:solidFill>
                <a:latin typeface="Times New Roman" pitchFamily="18" charset="0"/>
                <a:cs typeface="Times New Roman" pitchFamily="18" charset="0"/>
              </a:rPr>
              <a:t>Fasciculus</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cuneatus</a:t>
            </a:r>
            <a:r>
              <a:rPr lang="en-US" sz="2000" dirty="0" smtClean="0">
                <a:latin typeface="Times New Roman" pitchFamily="18" charset="0"/>
                <a:cs typeface="Times New Roman" pitchFamily="18" charset="0"/>
              </a:rPr>
              <a:t> carries sensation </a:t>
            </a:r>
            <a:r>
              <a:rPr lang="en-US" sz="2000" dirty="0" smtClean="0">
                <a:solidFill>
                  <a:srgbClr val="FF0000"/>
                </a:solidFill>
                <a:latin typeface="Times New Roman" pitchFamily="18" charset="0"/>
                <a:cs typeface="Times New Roman" pitchFamily="18" charset="0"/>
              </a:rPr>
              <a:t>from T6 or higher</a:t>
            </a:r>
            <a:r>
              <a:rPr lang="en-US" sz="2000" dirty="0" smtClean="0">
                <a:latin typeface="Times New Roman" pitchFamily="18" charset="0"/>
                <a:cs typeface="Times New Roman" pitchFamily="18" charset="0"/>
              </a:rPr>
              <a:t>.</a:t>
            </a:r>
          </a:p>
          <a:p>
            <a:pPr>
              <a:buFont typeface="Wingdings" pitchFamily="2" charset="2"/>
              <a:buChar char="Ø"/>
            </a:pPr>
            <a:r>
              <a:rPr lang="en-GB" sz="2000" dirty="0" smtClean="0">
                <a:latin typeface="Times New Roman" pitchFamily="18" charset="0"/>
                <a:cs typeface="Times New Roman" pitchFamily="18" charset="0"/>
              </a:rPr>
              <a:t>They ascend in the spinal cord to relay in;</a:t>
            </a:r>
          </a:p>
          <a:p>
            <a:pPr>
              <a:buFont typeface="Wingdings" pitchFamily="2" charset="2"/>
              <a:buChar char="Ø"/>
            </a:pPr>
            <a:r>
              <a:rPr lang="en-GB" sz="2000" dirty="0" smtClean="0">
                <a:latin typeface="Times New Roman" pitchFamily="18" charset="0"/>
                <a:cs typeface="Times New Roman" pitchFamily="18" charset="0"/>
              </a:rPr>
              <a:t>The 2</a:t>
            </a:r>
            <a:r>
              <a:rPr lang="en-GB" sz="2000" baseline="30000" dirty="0" smtClean="0">
                <a:latin typeface="Times New Roman" pitchFamily="18" charset="0"/>
                <a:cs typeface="Times New Roman" pitchFamily="18" charset="0"/>
              </a:rPr>
              <a:t>nd</a:t>
            </a:r>
            <a:r>
              <a:rPr lang="en-GB" sz="2000" dirty="0" smtClean="0">
                <a:latin typeface="Times New Roman" pitchFamily="18" charset="0"/>
                <a:cs typeface="Times New Roman" pitchFamily="18" charset="0"/>
              </a:rPr>
              <a:t> order neurone are </a:t>
            </a:r>
            <a:r>
              <a:rPr lang="en-GB" sz="2000" dirty="0" smtClean="0">
                <a:solidFill>
                  <a:srgbClr val="FF0000"/>
                </a:solidFill>
                <a:latin typeface="Times New Roman" pitchFamily="18" charset="0"/>
                <a:cs typeface="Times New Roman" pitchFamily="18" charset="0"/>
              </a:rPr>
              <a:t>nucleus </a:t>
            </a:r>
            <a:r>
              <a:rPr lang="en-US" sz="2000" dirty="0" smtClean="0">
                <a:solidFill>
                  <a:srgbClr val="FF0000"/>
                </a:solidFill>
                <a:latin typeface="Times New Roman" pitchFamily="18" charset="0"/>
                <a:cs typeface="Times New Roman" pitchFamily="18" charset="0"/>
              </a:rPr>
              <a:t>gracilis and </a:t>
            </a:r>
            <a:r>
              <a:rPr lang="en-GB" sz="2000" dirty="0" smtClean="0">
                <a:solidFill>
                  <a:srgbClr val="FF0000"/>
                </a:solidFill>
                <a:latin typeface="Times New Roman" pitchFamily="18" charset="0"/>
                <a:cs typeface="Times New Roman" pitchFamily="18" charset="0"/>
              </a:rPr>
              <a:t>nucleus </a:t>
            </a:r>
            <a:r>
              <a:rPr lang="en-US" sz="2000" dirty="0" smtClean="0">
                <a:solidFill>
                  <a:srgbClr val="FF0000"/>
                </a:solidFill>
                <a:latin typeface="Times New Roman" pitchFamily="18" charset="0"/>
                <a:cs typeface="Times New Roman" pitchFamily="18" charset="0"/>
              </a:rPr>
              <a:t>cuneatus, </a:t>
            </a:r>
          </a:p>
          <a:p>
            <a:pPr>
              <a:buFont typeface="Wingdings" pitchFamily="2" charset="2"/>
              <a:buChar char="Ø"/>
            </a:pPr>
            <a:r>
              <a:rPr lang="en-US" sz="2000" dirty="0" smtClean="0">
                <a:latin typeface="Times New Roman" pitchFamily="18" charset="0"/>
                <a:cs typeface="Times New Roman" pitchFamily="18" charset="0"/>
              </a:rPr>
              <a:t>Their axons decussate forming the </a:t>
            </a:r>
            <a:r>
              <a:rPr lang="en-US" sz="2000" dirty="0" smtClean="0">
                <a:solidFill>
                  <a:srgbClr val="FF0000"/>
                </a:solidFill>
                <a:latin typeface="Times New Roman" pitchFamily="18" charset="0"/>
                <a:cs typeface="Times New Roman" pitchFamily="18" charset="0"/>
              </a:rPr>
              <a:t>internal arcuate fibers </a:t>
            </a:r>
            <a:r>
              <a:rPr lang="en-US" sz="2000" dirty="0" smtClean="0">
                <a:latin typeface="Times New Roman" pitchFamily="18" charset="0"/>
                <a:cs typeface="Times New Roman" pitchFamily="18" charset="0"/>
              </a:rPr>
              <a:t>and ascend as </a:t>
            </a:r>
            <a:r>
              <a:rPr lang="en-US" sz="2000" dirty="0" smtClean="0">
                <a:solidFill>
                  <a:srgbClr val="FF0000"/>
                </a:solidFill>
                <a:latin typeface="Times New Roman" pitchFamily="18" charset="0"/>
                <a:cs typeface="Times New Roman" pitchFamily="18" charset="0"/>
              </a:rPr>
              <a:t>the medial lemniscus</a:t>
            </a:r>
          </a:p>
          <a:p>
            <a:endParaRPr lang="en-US" sz="2000" dirty="0">
              <a:latin typeface="Times New Roman" pitchFamily="18" charset="0"/>
              <a:cs typeface="Times New Roman" pitchFamily="18" charset="0"/>
            </a:endParaRPr>
          </a:p>
        </p:txBody>
      </p:sp>
      <p:pic>
        <p:nvPicPr>
          <p:cNvPr id="5" name="Picture 13" descr="npo0000a7"/>
          <p:cNvPicPr>
            <a:picLocks noGrp="1" noChangeAspect="1" noChangeArrowheads="1"/>
          </p:cNvPicPr>
          <p:nvPr>
            <p:ph idx="1"/>
          </p:nvPr>
        </p:nvPicPr>
        <p:blipFill>
          <a:blip r:embed="rId2" cstate="print"/>
          <a:srcRect/>
          <a:stretch>
            <a:fillRect/>
          </a:stretch>
        </p:blipFill>
        <p:spPr bwMode="auto">
          <a:xfrm>
            <a:off x="4964112" y="81203"/>
            <a:ext cx="4103688" cy="6575097"/>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normAutofit/>
          </a:bodyPr>
          <a:lstStyle/>
          <a:p>
            <a:r>
              <a:rPr lang="en-GB" sz="3200" dirty="0" smtClean="0">
                <a:solidFill>
                  <a:srgbClr val="FF0000"/>
                </a:solidFill>
                <a:latin typeface="Times New Roman" pitchFamily="18" charset="0"/>
                <a:cs typeface="Times New Roman" pitchFamily="18" charset="0"/>
              </a:rPr>
              <a:t>Dorsal column</a:t>
            </a:r>
            <a:endParaRPr lang="en-US" sz="3200" dirty="0">
              <a:solidFill>
                <a:srgbClr val="FF0000"/>
              </a:solidFill>
            </a:endParaRPr>
          </a:p>
        </p:txBody>
      </p:sp>
      <p:sp>
        <p:nvSpPr>
          <p:cNvPr id="4" name="Text Placeholder 3"/>
          <p:cNvSpPr>
            <a:spLocks noGrp="1"/>
          </p:cNvSpPr>
          <p:nvPr>
            <p:ph type="body" sz="half" idx="2"/>
          </p:nvPr>
        </p:nvSpPr>
        <p:spPr>
          <a:xfrm>
            <a:off x="457200" y="1435100"/>
            <a:ext cx="3352800" cy="4691063"/>
          </a:xfrm>
        </p:spPr>
        <p:txBody>
          <a:bodyPr>
            <a:normAutofit/>
          </a:bodyPr>
          <a:lstStyle/>
          <a:p>
            <a:pPr>
              <a:buFont typeface="Wingdings" pitchFamily="2" charset="2"/>
              <a:buChar char="Ø"/>
            </a:pPr>
            <a:r>
              <a:rPr lang="en-US" sz="2000" dirty="0" smtClean="0">
                <a:latin typeface="Times New Roman" pitchFamily="18" charset="0"/>
                <a:cs typeface="Times New Roman" pitchFamily="18" charset="0"/>
              </a:rPr>
              <a:t>The </a:t>
            </a:r>
            <a:r>
              <a:rPr lang="en-US" sz="2000" dirty="0" smtClean="0">
                <a:solidFill>
                  <a:srgbClr val="FF0000"/>
                </a:solidFill>
                <a:latin typeface="Times New Roman" pitchFamily="18" charset="0"/>
                <a:cs typeface="Times New Roman" pitchFamily="18" charset="0"/>
              </a:rPr>
              <a:t>medial lemniscus </a:t>
            </a:r>
            <a:r>
              <a:rPr lang="en-US" sz="2000" dirty="0" smtClean="0">
                <a:latin typeface="Times New Roman" pitchFamily="18" charset="0"/>
                <a:cs typeface="Times New Roman" pitchFamily="18" charset="0"/>
              </a:rPr>
              <a:t>ascends through the brainstem to relay in ;</a:t>
            </a:r>
          </a:p>
          <a:p>
            <a:pPr>
              <a:buFont typeface="Wingdings" pitchFamily="2" charset="2"/>
              <a:buChar char="Ø"/>
            </a:pPr>
            <a:r>
              <a:rPr lang="en-GB" sz="2000" dirty="0" smtClean="0">
                <a:solidFill>
                  <a:srgbClr val="FF0000"/>
                </a:solidFill>
                <a:latin typeface="Times New Roman" pitchFamily="18" charset="0"/>
                <a:cs typeface="Times New Roman" pitchFamily="18" charset="0"/>
              </a:rPr>
              <a:t>Ventral posterior (VP) nucleus of thalamus</a:t>
            </a:r>
            <a:r>
              <a:rPr lang="en-GB" sz="2000" dirty="0" smtClean="0">
                <a:latin typeface="Times New Roman" pitchFamily="18" charset="0"/>
                <a:cs typeface="Times New Roman" pitchFamily="18" charset="0"/>
              </a:rPr>
              <a:t> (the </a:t>
            </a:r>
            <a:r>
              <a:rPr lang="en-US" sz="2000" dirty="0" smtClean="0">
                <a:latin typeface="Times New Roman" pitchFamily="18" charset="0"/>
                <a:cs typeface="Times New Roman" pitchFamily="18" charset="0"/>
              </a:rPr>
              <a:t>3</a:t>
            </a:r>
            <a:r>
              <a:rPr lang="en-US" sz="2000" baseline="30000" dirty="0" smtClean="0">
                <a:latin typeface="Times New Roman" pitchFamily="18" charset="0"/>
                <a:cs typeface="Times New Roman" pitchFamily="18" charset="0"/>
              </a:rPr>
              <a:t>rd</a:t>
            </a:r>
            <a:r>
              <a:rPr lang="en-US" sz="2000" dirty="0" smtClean="0">
                <a:latin typeface="Times New Roman" pitchFamily="18" charset="0"/>
                <a:cs typeface="Times New Roman" pitchFamily="18" charset="0"/>
              </a:rPr>
              <a:t> order neuron) then project to </a:t>
            </a:r>
            <a:r>
              <a:rPr lang="en-GB" sz="2000" dirty="0" smtClean="0">
                <a:latin typeface="Times New Roman" pitchFamily="18" charset="0"/>
                <a:cs typeface="Times New Roman" pitchFamily="18" charset="0"/>
              </a:rPr>
              <a:t> the </a:t>
            </a:r>
            <a:r>
              <a:rPr lang="en-GB" sz="2000" dirty="0" smtClean="0">
                <a:solidFill>
                  <a:srgbClr val="FF0000"/>
                </a:solidFill>
                <a:latin typeface="Times New Roman" pitchFamily="18" charset="0"/>
                <a:cs typeface="Times New Roman" pitchFamily="18" charset="0"/>
              </a:rPr>
              <a:t>somatosensory cortex </a:t>
            </a:r>
            <a:r>
              <a:rPr lang="en-GB" sz="2000" dirty="0" smtClean="0">
                <a:latin typeface="Times New Roman" pitchFamily="18" charset="0"/>
                <a:cs typeface="Times New Roman" pitchFamily="18" charset="0"/>
              </a:rPr>
              <a:t>of cerebral hemisphere.</a:t>
            </a:r>
            <a:endParaRPr lang="en-US" sz="2000" dirty="0" smtClean="0"/>
          </a:p>
          <a:p>
            <a:endParaRPr lang="en-US" sz="2000" dirty="0"/>
          </a:p>
        </p:txBody>
      </p:sp>
      <p:pic>
        <p:nvPicPr>
          <p:cNvPr id="5" name="Picture 13" descr="npo0000a7"/>
          <p:cNvPicPr>
            <a:picLocks noGrp="1" noChangeAspect="1" noChangeArrowheads="1"/>
          </p:cNvPicPr>
          <p:nvPr>
            <p:ph idx="1"/>
          </p:nvPr>
        </p:nvPicPr>
        <p:blipFill>
          <a:blip r:embed="rId2" cstate="print"/>
          <a:srcRect/>
          <a:stretch>
            <a:fillRect/>
          </a:stretch>
        </p:blipFill>
        <p:spPr bwMode="auto">
          <a:xfrm>
            <a:off x="4980901" y="203295"/>
            <a:ext cx="4010699" cy="6426105"/>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rmAutofit fontScale="90000"/>
          </a:bodyPr>
          <a:lstStyle/>
          <a:p>
            <a:r>
              <a:rPr lang="en-US" i="1" dirty="0" smtClean="0">
                <a:solidFill>
                  <a:srgbClr val="FF0000"/>
                </a:solidFill>
                <a:latin typeface="Times New Roman" pitchFamily="18" charset="0"/>
                <a:cs typeface="Times New Roman" pitchFamily="18" charset="0"/>
              </a:rPr>
              <a:t>Lesion of the posterior column</a:t>
            </a:r>
            <a:endParaRPr lang="en-US" i="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762000" y="1143000"/>
            <a:ext cx="7620000" cy="4495800"/>
          </a:xfrm>
        </p:spPr>
        <p:txBody>
          <a:bodyPr>
            <a:normAutofit fontScale="92500" lnSpcReduction="10000"/>
          </a:bodyPr>
          <a:lstStyle/>
          <a:p>
            <a:pPr algn="l">
              <a:buFont typeface="Wingdings" pitchFamily="2" charset="2"/>
              <a:buChar char="v"/>
            </a:pPr>
            <a:r>
              <a:rPr lang="en-GB" sz="2400" b="1" i="1" dirty="0" smtClean="0">
                <a:solidFill>
                  <a:schemeClr val="tx1"/>
                </a:solidFill>
                <a:latin typeface="Times New Roman" pitchFamily="18" charset="0"/>
                <a:cs typeface="Times New Roman" pitchFamily="18" charset="0"/>
              </a:rPr>
              <a:t>Tables dorsalis</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Late manifestation of syphilitic CNS </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Affects lumbosacral dorsal spinal roots and dorsal column of spinal cord.</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Loss of proprioception leads to unsteady gait </a:t>
            </a:r>
            <a:r>
              <a:rPr lang="en-GB" sz="2000" i="1" dirty="0" smtClean="0">
                <a:solidFill>
                  <a:srgbClr val="FF0000"/>
                </a:solidFill>
                <a:latin typeface="Times New Roman" pitchFamily="18" charset="0"/>
                <a:cs typeface="Times New Roman" pitchFamily="18" charset="0"/>
              </a:rPr>
              <a:t>(sensory ataxia) </a:t>
            </a:r>
            <a:r>
              <a:rPr lang="en-GB" sz="2000" i="1" dirty="0" smtClean="0">
                <a:solidFill>
                  <a:schemeClr val="tx1"/>
                </a:solidFill>
                <a:latin typeface="Times New Roman" pitchFamily="18" charset="0"/>
                <a:cs typeface="Times New Roman" pitchFamily="18" charset="0"/>
              </a:rPr>
              <a:t>exacerbated with closing of eyes.</a:t>
            </a:r>
          </a:p>
          <a:p>
            <a:pPr algn="l">
              <a:buFont typeface="Wingdings" pitchFamily="2" charset="2"/>
              <a:buChar char="v"/>
            </a:pPr>
            <a:r>
              <a:rPr lang="en-GB" sz="2400" b="1" i="1" dirty="0" smtClean="0">
                <a:solidFill>
                  <a:schemeClr val="tx1"/>
                </a:solidFill>
                <a:latin typeface="Times New Roman" pitchFamily="18" charset="0"/>
                <a:cs typeface="Times New Roman" pitchFamily="18" charset="0"/>
              </a:rPr>
              <a:t>Subacute combined degeneration.</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Systemic disease due to vitamin B12 deficiency </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Degeneration of dorsal column causes </a:t>
            </a:r>
            <a:r>
              <a:rPr lang="en-GB" sz="2000" i="1" dirty="0" smtClean="0">
                <a:solidFill>
                  <a:srgbClr val="FF0000"/>
                </a:solidFill>
                <a:latin typeface="Times New Roman" pitchFamily="18" charset="0"/>
                <a:cs typeface="Times New Roman" pitchFamily="18" charset="0"/>
              </a:rPr>
              <a:t>sensory ataxia </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Combined with lateral column causes </a:t>
            </a:r>
            <a:r>
              <a:rPr lang="en-GB" sz="2000" i="1" dirty="0" smtClean="0">
                <a:solidFill>
                  <a:srgbClr val="FF0000"/>
                </a:solidFill>
                <a:latin typeface="Times New Roman" pitchFamily="18" charset="0"/>
                <a:cs typeface="Times New Roman" pitchFamily="18" charset="0"/>
              </a:rPr>
              <a:t>weakness and spasticity of limbs  </a:t>
            </a:r>
            <a:endParaRPr lang="en-GB" sz="2400" b="1" i="1" dirty="0" smtClean="0">
              <a:solidFill>
                <a:srgbClr val="FF0000"/>
              </a:solidFill>
              <a:latin typeface="Times New Roman" pitchFamily="18" charset="0"/>
              <a:cs typeface="Times New Roman" pitchFamily="18" charset="0"/>
            </a:endParaRPr>
          </a:p>
          <a:p>
            <a:pPr algn="l">
              <a:buFont typeface="Wingdings" pitchFamily="2" charset="2"/>
              <a:buChar char="v"/>
            </a:pPr>
            <a:r>
              <a:rPr lang="en-GB" sz="2400" b="1" i="1" dirty="0" smtClean="0">
                <a:solidFill>
                  <a:schemeClr val="tx1"/>
                </a:solidFill>
                <a:latin typeface="Times New Roman" pitchFamily="18" charset="0"/>
                <a:cs typeface="Times New Roman" pitchFamily="18" charset="0"/>
              </a:rPr>
              <a:t>Multiple sclerosis </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Immune disease affects fasciculus cuneatus of cervical region </a:t>
            </a:r>
          </a:p>
          <a:p>
            <a:pPr algn="l">
              <a:buFont typeface="Wingdings" pitchFamily="2" charset="2"/>
              <a:buChar char="Ø"/>
            </a:pPr>
            <a:r>
              <a:rPr lang="en-GB" sz="2000" i="1" dirty="0" smtClean="0">
                <a:solidFill>
                  <a:schemeClr val="tx1"/>
                </a:solidFill>
                <a:latin typeface="Times New Roman" pitchFamily="18" charset="0"/>
                <a:cs typeface="Times New Roman" pitchFamily="18" charset="0"/>
              </a:rPr>
              <a:t>Leads to loss of proprioception in hands and fingers </a:t>
            </a:r>
            <a:r>
              <a:rPr lang="en-GB" sz="2000" i="1" dirty="0" smtClean="0">
                <a:solidFill>
                  <a:srgbClr val="FF0000"/>
                </a:solidFill>
                <a:latin typeface="Times New Roman" pitchFamily="18" charset="0"/>
                <a:cs typeface="Times New Roman" pitchFamily="18" charset="0"/>
              </a:rPr>
              <a:t>(asteriognosis)   </a:t>
            </a:r>
          </a:p>
          <a:p>
            <a:pPr algn="l"/>
            <a:r>
              <a:rPr lang="en-GB" sz="2000" i="1" dirty="0" smtClean="0">
                <a:solidFill>
                  <a:schemeClr val="tx1"/>
                </a:solidFill>
                <a:latin typeface="Times New Roman" pitchFamily="18" charset="0"/>
                <a:cs typeface="Times New Roman" pitchFamily="18" charset="0"/>
              </a:rPr>
              <a:t> </a:t>
            </a:r>
            <a:endParaRPr lang="en-US" sz="20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875</Words>
  <Application>Microsoft Office PowerPoint</Application>
  <PresentationFormat>On-screen Show (4:3)</PresentationFormat>
  <Paragraphs>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Ascending tracts </vt:lpstr>
      <vt:lpstr>White Matter in the Spinal Cord</vt:lpstr>
      <vt:lpstr>White Matter in the Spinal Cord</vt:lpstr>
      <vt:lpstr>Ascending Tracts</vt:lpstr>
      <vt:lpstr>Ascending Tracts</vt:lpstr>
      <vt:lpstr>Dorsal column</vt:lpstr>
      <vt:lpstr>Dorsal column</vt:lpstr>
      <vt:lpstr>Dorsal column</vt:lpstr>
      <vt:lpstr>Lesion of the posterior column</vt:lpstr>
      <vt:lpstr>Spinothalamic Pathway</vt:lpstr>
      <vt:lpstr>Spinothalamic Pathway</vt:lpstr>
      <vt:lpstr>Spinoreticulothalamic system </vt:lpstr>
      <vt:lpstr>Spinothalamic tract lesion </vt:lpstr>
      <vt:lpstr>Spinocerebellar tracts ventral &amp;dorsal</vt:lpstr>
      <vt:lpstr>Spinocerebellar tracts ventral &amp;dorsal</vt:lpstr>
      <vt:lpstr>Spinocerebellar tracts lesion </vt:lpstr>
      <vt:lpstr>Spino-Olivary Tracts</vt:lpstr>
      <vt:lpstr>Spinotectal Tracts</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Ascending tracts</dc:title>
  <dc:creator/>
  <cp:lastModifiedBy>KSU</cp:lastModifiedBy>
  <cp:revision>22</cp:revision>
  <dcterms:created xsi:type="dcterms:W3CDTF">2006-08-16T00:00:00Z</dcterms:created>
  <dcterms:modified xsi:type="dcterms:W3CDTF">2010-05-23T10:26:06Z</dcterms:modified>
</cp:coreProperties>
</file>