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97" r:id="rId4"/>
    <p:sldId id="298" r:id="rId5"/>
    <p:sldId id="258" r:id="rId6"/>
    <p:sldId id="259" r:id="rId7"/>
    <p:sldId id="260" r:id="rId8"/>
    <p:sldId id="261" r:id="rId9"/>
    <p:sldId id="262" r:id="rId10"/>
    <p:sldId id="263" r:id="rId11"/>
    <p:sldId id="285" r:id="rId12"/>
    <p:sldId id="287" r:id="rId13"/>
    <p:sldId id="289" r:id="rId14"/>
    <p:sldId id="291" r:id="rId15"/>
    <p:sldId id="293" r:id="rId16"/>
    <p:sldId id="295" r:id="rId17"/>
    <p:sldId id="266" r:id="rId18"/>
    <p:sldId id="264" r:id="rId19"/>
    <p:sldId id="267" r:id="rId20"/>
    <p:sldId id="268" r:id="rId21"/>
    <p:sldId id="299" r:id="rId22"/>
    <p:sldId id="269" r:id="rId23"/>
    <p:sldId id="270" r:id="rId24"/>
    <p:sldId id="271" r:id="rId25"/>
    <p:sldId id="272" r:id="rId26"/>
    <p:sldId id="273" r:id="rId27"/>
    <p:sldId id="27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4/6/2010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4/6/2010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randomBar dir="vert"/>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81000"/>
            <a:ext cx="8534400" cy="5678019"/>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Plasma Proteins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Over 300 proteins have been detected in plasma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concentration of many of these are affected by 	pathological processes; they are therefore measured.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They contain disulphide bonds.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Functions of plasma proteins include: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Transport</a:t>
            </a:r>
          </a:p>
          <a:p>
            <a:pPr lvl="2"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Maintaining plasma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oncotic</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pressure</a:t>
            </a:r>
          </a:p>
          <a:p>
            <a:pPr lvl="2"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Buffering pH changes</a:t>
            </a:r>
          </a:p>
          <a:p>
            <a:pPr lvl="2" eaLnBrk="0" fontAlgn="base" hangingPunct="0">
              <a:spcBef>
                <a:spcPct val="0"/>
              </a:spcBef>
              <a:spcAft>
                <a:spcPct val="0"/>
              </a:spcAft>
              <a:buFontTx/>
              <a:buChar char="•"/>
            </a:pP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Humoral</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immunity</a:t>
            </a:r>
          </a:p>
          <a:p>
            <a:pPr lvl="2"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Enzyme activity</a:t>
            </a:r>
          </a:p>
          <a:p>
            <a:pPr lvl="2"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Clotting</a:t>
            </a:r>
          </a:p>
          <a:p>
            <a:pPr lvl="2"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acute inflammatory response.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001000" cy="5509200"/>
          </a:xfrm>
          <a:prstGeom prst="rect">
            <a:avLst/>
          </a:prstGeom>
        </p:spPr>
        <p:txBody>
          <a:bodyPr wrap="square">
            <a:spAutoFit/>
          </a:bodyPr>
          <a:lstStyle/>
          <a:p>
            <a:pPr lvl="0"/>
            <a:r>
              <a:rPr lang="en-US" sz="2800" dirty="0" smtClean="0"/>
              <a:t>Increased volume of distribution:</a:t>
            </a:r>
          </a:p>
          <a:p>
            <a:pPr lvl="0"/>
            <a:endParaRPr lang="en-US" sz="2800" dirty="0" smtClean="0"/>
          </a:p>
          <a:p>
            <a:pPr lvl="1"/>
            <a:r>
              <a:rPr lang="en-US" sz="2400" dirty="0" smtClean="0"/>
              <a:t>Increased plasma water: </a:t>
            </a:r>
            <a:r>
              <a:rPr lang="en-US" sz="2400" dirty="0" err="1" smtClean="0"/>
              <a:t>overhydration</a:t>
            </a:r>
            <a:endParaRPr lang="en-US" sz="2400" dirty="0" smtClean="0"/>
          </a:p>
          <a:p>
            <a:pPr lvl="1"/>
            <a:r>
              <a:rPr lang="en-US" sz="2400" dirty="0" smtClean="0"/>
              <a:t>Redistribution of Albumin:</a:t>
            </a:r>
          </a:p>
          <a:p>
            <a:pPr lvl="2"/>
            <a:r>
              <a:rPr lang="en-US" sz="2400" dirty="0" smtClean="0"/>
              <a:t>Liver cirrhosis due to ascites</a:t>
            </a:r>
          </a:p>
          <a:p>
            <a:pPr lvl="2"/>
            <a:endParaRPr lang="en-US" sz="2400" dirty="0" smtClean="0"/>
          </a:p>
          <a:p>
            <a:pPr lvl="0"/>
            <a:r>
              <a:rPr lang="en-US" sz="2800" dirty="0" smtClean="0"/>
              <a:t>Increased Loss:</a:t>
            </a:r>
          </a:p>
          <a:p>
            <a:pPr lvl="0"/>
            <a:endParaRPr lang="en-US" sz="2800" dirty="0" smtClean="0"/>
          </a:p>
          <a:p>
            <a:pPr lvl="1"/>
            <a:r>
              <a:rPr lang="en-US" sz="2400" dirty="0" smtClean="0"/>
              <a:t>From the Kidney: Nephrotic syndrome</a:t>
            </a:r>
          </a:p>
          <a:p>
            <a:pPr lvl="1"/>
            <a:r>
              <a:rPr lang="en-US" sz="2400" dirty="0" smtClean="0"/>
              <a:t>From GIT: Protein losing </a:t>
            </a:r>
            <a:r>
              <a:rPr lang="en-US" sz="2400" dirty="0" err="1" smtClean="0"/>
              <a:t>enterpathies</a:t>
            </a:r>
            <a:endParaRPr lang="en-US" sz="2400" dirty="0" smtClean="0"/>
          </a:p>
          <a:p>
            <a:pPr lvl="1"/>
            <a:r>
              <a:rPr lang="en-US" sz="2400" dirty="0" err="1" smtClean="0"/>
              <a:t>Incresed</a:t>
            </a:r>
            <a:r>
              <a:rPr lang="en-US" sz="2400" dirty="0" smtClean="0"/>
              <a:t> </a:t>
            </a:r>
            <a:r>
              <a:rPr lang="en-US" sz="2400" dirty="0" err="1" smtClean="0"/>
              <a:t>Catabolismm</a:t>
            </a:r>
            <a:r>
              <a:rPr lang="en-US" sz="2400" dirty="0" smtClean="0"/>
              <a:t>:</a:t>
            </a:r>
          </a:p>
          <a:p>
            <a:pPr lvl="2"/>
            <a:r>
              <a:rPr lang="en-US" sz="2400" dirty="0" smtClean="0"/>
              <a:t>Surgery</a:t>
            </a:r>
          </a:p>
          <a:p>
            <a:pPr lvl="2"/>
            <a:r>
              <a:rPr lang="en-US" sz="2400" dirty="0" smtClean="0"/>
              <a:t>Trauma</a:t>
            </a:r>
          </a:p>
          <a:p>
            <a:pPr lvl="2"/>
            <a:r>
              <a:rPr lang="en-US" sz="2400" dirty="0" smtClean="0"/>
              <a:t>Infection</a:t>
            </a:r>
            <a:endParaRPr lang="en-US" sz="2400" dirty="0"/>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85000" lnSpcReduction="10000"/>
          </a:bodyPr>
          <a:lstStyle/>
          <a:p>
            <a:r>
              <a:rPr lang="en-US" sz="3800" b="1" dirty="0" smtClean="0">
                <a:sym typeface="Symbol"/>
              </a:rPr>
              <a:t></a:t>
            </a:r>
            <a:r>
              <a:rPr lang="en-US" sz="3800" b="1" dirty="0" smtClean="0"/>
              <a:t>1-Antitrypsin:</a:t>
            </a:r>
          </a:p>
          <a:p>
            <a:endParaRPr lang="en-US" sz="3600" b="1" dirty="0" smtClean="0"/>
          </a:p>
          <a:p>
            <a:r>
              <a:rPr lang="en-US" sz="2400" b="1" dirty="0" smtClean="0"/>
              <a:t>It is synthesized by the liver and macrophages</a:t>
            </a:r>
            <a:endParaRPr lang="en-US" sz="2400" dirty="0" smtClean="0"/>
          </a:p>
          <a:p>
            <a:pPr lvl="0"/>
            <a:r>
              <a:rPr lang="en-US" sz="2800" dirty="0" smtClean="0"/>
              <a:t>It inhibits proteases</a:t>
            </a:r>
          </a:p>
          <a:p>
            <a:pPr lvl="0"/>
            <a:r>
              <a:rPr lang="en-US" sz="2800" dirty="0" smtClean="0"/>
              <a:t>Proteases arise from several sources including endogenous production, leukocytes and bacteria.</a:t>
            </a:r>
          </a:p>
          <a:p>
            <a:pPr lvl="0"/>
            <a:r>
              <a:rPr lang="en-US" sz="2800" dirty="0" smtClean="0"/>
              <a:t>Digestive enzymes such as </a:t>
            </a:r>
            <a:r>
              <a:rPr lang="en-US" sz="2800" dirty="0" err="1" smtClean="0"/>
              <a:t>trypsin</a:t>
            </a:r>
            <a:r>
              <a:rPr lang="en-US" sz="2800" dirty="0" smtClean="0"/>
              <a:t> and </a:t>
            </a:r>
            <a:r>
              <a:rPr lang="en-US" sz="2800" dirty="0" err="1" smtClean="0"/>
              <a:t>chymotrypsin</a:t>
            </a:r>
            <a:r>
              <a:rPr lang="en-US" sz="2800" dirty="0" smtClean="0"/>
              <a:t> are released into the circulation in small amounts and other endogenous proteases include </a:t>
            </a:r>
            <a:r>
              <a:rPr lang="en-US" sz="2800" dirty="0" err="1" smtClean="0"/>
              <a:t>elastase</a:t>
            </a:r>
            <a:r>
              <a:rPr lang="en-US" sz="2800" dirty="0" smtClean="0"/>
              <a:t> and thrombin.</a:t>
            </a:r>
          </a:p>
          <a:p>
            <a:pPr lvl="0"/>
            <a:r>
              <a:rPr lang="en-US" sz="2800" dirty="0" smtClean="0"/>
              <a:t>Infection leads to protease release from bacteria and from leucocytes</a:t>
            </a:r>
          </a:p>
          <a:p>
            <a:pPr lvl="0"/>
            <a:r>
              <a:rPr lang="en-US" sz="2800" dirty="0" smtClean="0"/>
              <a:t>Deficiency of </a:t>
            </a:r>
            <a:r>
              <a:rPr lang="en-US" sz="2800" dirty="0" smtClean="0">
                <a:sym typeface="Symbol"/>
              </a:rPr>
              <a:t></a:t>
            </a:r>
            <a:r>
              <a:rPr lang="en-US" sz="2800" dirty="0" smtClean="0"/>
              <a:t>1-Antitrypsin occurs as an inherited condition.</a:t>
            </a:r>
          </a:p>
          <a:p>
            <a:r>
              <a:rPr lang="en-US" sz="2800" dirty="0" smtClean="0"/>
              <a:t>It may be detected by noting the absence of an </a:t>
            </a:r>
            <a:r>
              <a:rPr lang="en-US" sz="2800" dirty="0" smtClean="0">
                <a:sym typeface="Symbol"/>
              </a:rPr>
              <a:t></a:t>
            </a:r>
            <a:r>
              <a:rPr lang="en-US" sz="2800" dirty="0" smtClean="0"/>
              <a:t>1 band on protein E/P or by measuring the protein specifically. </a:t>
            </a:r>
          </a:p>
          <a:p>
            <a:endParaRPr lang="en-US" sz="2800" dirty="0"/>
          </a:p>
        </p:txBody>
      </p:sp>
    </p:spTree>
  </p:cSld>
  <p:clrMapOvr>
    <a:masterClrMapping/>
  </p:clrMapOvr>
  <p:transition>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229600" cy="5410200"/>
          </a:xfrm>
        </p:spPr>
        <p:txBody>
          <a:bodyPr>
            <a:normAutofit/>
          </a:bodyPr>
          <a:lstStyle/>
          <a:p>
            <a:r>
              <a:rPr lang="en-US" b="1" dirty="0" smtClean="0"/>
              <a:t>Genetic Polymorphisms of </a:t>
            </a:r>
            <a:r>
              <a:rPr lang="en-US" b="1" dirty="0" smtClean="0">
                <a:sym typeface="Symbol"/>
              </a:rPr>
              <a:t></a:t>
            </a:r>
            <a:r>
              <a:rPr lang="en-US" b="1" dirty="0" smtClean="0"/>
              <a:t>1-Antitrypsin</a:t>
            </a:r>
          </a:p>
          <a:p>
            <a:endParaRPr lang="en-US" dirty="0" smtClean="0"/>
          </a:p>
          <a:p>
            <a:pPr lvl="0"/>
            <a:r>
              <a:rPr lang="en-US" sz="2400" dirty="0" smtClean="0"/>
              <a:t>Several variants of </a:t>
            </a:r>
            <a:r>
              <a:rPr lang="en-US" sz="2400" dirty="0" smtClean="0">
                <a:sym typeface="Symbol"/>
              </a:rPr>
              <a:t></a:t>
            </a:r>
            <a:r>
              <a:rPr lang="en-US" sz="2400" dirty="0" smtClean="0"/>
              <a:t>1-Antitrypsin occur, the phenotypes being designed by the prefix Pi (Protease inhibitor) and over 30 alleles have been described, these being designed by a letter. The most common type is M.</a:t>
            </a:r>
          </a:p>
          <a:p>
            <a:pPr lvl="0"/>
            <a:endParaRPr lang="en-US" sz="2400" dirty="0" smtClean="0"/>
          </a:p>
          <a:p>
            <a:pPr lvl="0"/>
            <a:r>
              <a:rPr lang="en-US" sz="2400" dirty="0" smtClean="0"/>
              <a:t>Deficiency of </a:t>
            </a:r>
            <a:r>
              <a:rPr lang="en-US" sz="2400" dirty="0" smtClean="0">
                <a:sym typeface="Symbol"/>
              </a:rPr>
              <a:t></a:t>
            </a:r>
            <a:r>
              <a:rPr lang="en-US" sz="2400" dirty="0" smtClean="0"/>
              <a:t>1-Antitrypsin is most commonly found in the </a:t>
            </a:r>
            <a:r>
              <a:rPr lang="en-US" sz="2400" dirty="0" err="1" smtClean="0"/>
              <a:t>PiZZ</a:t>
            </a:r>
            <a:r>
              <a:rPr lang="en-US" sz="2400" dirty="0" smtClean="0"/>
              <a:t> phenotype.</a:t>
            </a:r>
          </a:p>
          <a:p>
            <a:pPr lvl="0"/>
            <a:endParaRPr lang="en-US" sz="2400" dirty="0" smtClean="0"/>
          </a:p>
          <a:p>
            <a:r>
              <a:rPr lang="en-US" sz="2400" dirty="0" smtClean="0"/>
              <a:t>Synthesis of the defective </a:t>
            </a:r>
            <a:r>
              <a:rPr lang="en-US" sz="2400" dirty="0" smtClean="0">
                <a:sym typeface="Symbol"/>
              </a:rPr>
              <a:t></a:t>
            </a:r>
            <a:r>
              <a:rPr lang="en-US" sz="2400" dirty="0" smtClean="0"/>
              <a:t>1-Antitrypsin occurs in the liver but there is a failure to secrete the protein , So it accumulates in </a:t>
            </a:r>
            <a:r>
              <a:rPr lang="en-US" sz="2400" dirty="0" err="1" smtClean="0"/>
              <a:t>hepatocytes</a:t>
            </a:r>
            <a:r>
              <a:rPr lang="en-US" sz="2400" dirty="0" smtClean="0"/>
              <a:t> and is deficient in plasma. </a:t>
            </a:r>
          </a:p>
          <a:p>
            <a:endParaRPr lang="en-US" sz="2400" dirty="0"/>
          </a:p>
        </p:txBody>
      </p:sp>
    </p:spTree>
  </p:cSld>
  <p:clrMapOvr>
    <a:masterClrMapping/>
  </p:clrMapOvr>
  <p:transition>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70000" lnSpcReduction="20000"/>
          </a:bodyPr>
          <a:lstStyle/>
          <a:p>
            <a:r>
              <a:rPr lang="en-US" sz="4500" b="1" dirty="0" smtClean="0"/>
              <a:t>Clinical Consequences of </a:t>
            </a:r>
            <a:r>
              <a:rPr lang="en-US" sz="4500" b="1" dirty="0" smtClean="0">
                <a:sym typeface="Symbol"/>
              </a:rPr>
              <a:t></a:t>
            </a:r>
            <a:r>
              <a:rPr lang="en-US" sz="4500" b="1" dirty="0" smtClean="0"/>
              <a:t>1-Antitrypsin deficiency:</a:t>
            </a:r>
          </a:p>
          <a:p>
            <a:endParaRPr lang="en-US" dirty="0" smtClean="0"/>
          </a:p>
          <a:p>
            <a:r>
              <a:rPr lang="en-US" dirty="0" smtClean="0"/>
              <a:t>Neonatal hepatitis with evidence of </a:t>
            </a:r>
            <a:r>
              <a:rPr lang="en-US" dirty="0" err="1" smtClean="0"/>
              <a:t>cholestasis</a:t>
            </a:r>
            <a:r>
              <a:rPr lang="en-US" dirty="0" smtClean="0"/>
              <a:t>, childhood cirrhosis and emphysema in young adults result from </a:t>
            </a:r>
            <a:r>
              <a:rPr lang="en-US" dirty="0" smtClean="0">
                <a:sym typeface="Symbol"/>
              </a:rPr>
              <a:t></a:t>
            </a:r>
            <a:r>
              <a:rPr lang="en-US" dirty="0" smtClean="0"/>
              <a:t>1-Antitrypsin deficiency.</a:t>
            </a:r>
          </a:p>
          <a:p>
            <a:pPr>
              <a:buNone/>
            </a:pPr>
            <a:r>
              <a:rPr lang="en-US" dirty="0" smtClean="0"/>
              <a:t> </a:t>
            </a:r>
          </a:p>
          <a:p>
            <a:r>
              <a:rPr lang="en-US" sz="4500" b="1" dirty="0" smtClean="0">
                <a:sym typeface="Symbol"/>
              </a:rPr>
              <a:t></a:t>
            </a:r>
            <a:r>
              <a:rPr lang="en-US" sz="4500" b="1" dirty="0" smtClean="0"/>
              <a:t>1-Fetoprotein: (AFT)</a:t>
            </a:r>
          </a:p>
          <a:p>
            <a:endParaRPr lang="en-US" dirty="0" smtClean="0"/>
          </a:p>
          <a:p>
            <a:pPr lvl="0"/>
            <a:r>
              <a:rPr lang="en-US" dirty="0" smtClean="0"/>
              <a:t>Is synthesized in the developing embryo and fetus and then by the </a:t>
            </a:r>
            <a:r>
              <a:rPr lang="en-US" dirty="0" err="1" smtClean="0"/>
              <a:t>parenchymal</a:t>
            </a:r>
            <a:r>
              <a:rPr lang="en-US" dirty="0" smtClean="0"/>
              <a:t> cells of the liver . AFT levels decreases gradually after birth, reaching adult levels by 8-12 months. However , AFT has no known function in normal adults.</a:t>
            </a:r>
          </a:p>
          <a:p>
            <a:r>
              <a:rPr lang="en-US" dirty="0" smtClean="0"/>
              <a:t>The physiological function of AFT has not been completely identified but it has been proposed that the AFT protects the fetus from immunologic attack by the mother. </a:t>
            </a:r>
          </a:p>
          <a:p>
            <a:endParaRPr lang="en-US" dirty="0"/>
          </a:p>
        </p:txBody>
      </p:sp>
    </p:spTree>
  </p:cSld>
  <p:clrMapOvr>
    <a:masterClrMapping/>
  </p:clrMapOvr>
  <p:transition>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a:buNone/>
            </a:pPr>
            <a:r>
              <a:rPr lang="en-US" dirty="0" smtClean="0"/>
              <a:t> </a:t>
            </a:r>
          </a:p>
          <a:p>
            <a:pPr lvl="0"/>
            <a:r>
              <a:rPr lang="en-US" sz="2400" b="1" dirty="0" smtClean="0"/>
              <a:t>Conditions associated with an elevated maternal  AFT levels  include:</a:t>
            </a:r>
            <a:endParaRPr lang="en-US" sz="3000" b="1" dirty="0" smtClean="0"/>
          </a:p>
          <a:p>
            <a:pPr lvl="0"/>
            <a:r>
              <a:rPr lang="en-US" sz="1900" dirty="0" smtClean="0"/>
              <a:t>Neural tube defects</a:t>
            </a:r>
          </a:p>
          <a:p>
            <a:pPr lvl="0"/>
            <a:r>
              <a:rPr lang="en-US" sz="1900" dirty="0" err="1" smtClean="0"/>
              <a:t>Spina</a:t>
            </a:r>
            <a:r>
              <a:rPr lang="en-US" sz="1900" dirty="0" smtClean="0"/>
              <a:t> bifida</a:t>
            </a:r>
          </a:p>
          <a:p>
            <a:pPr lvl="0"/>
            <a:r>
              <a:rPr lang="en-US" sz="1900" dirty="0" smtClean="0"/>
              <a:t>Anencephaly</a:t>
            </a:r>
          </a:p>
          <a:p>
            <a:pPr lvl="0"/>
            <a:r>
              <a:rPr lang="en-US" sz="1900" dirty="0" smtClean="0"/>
              <a:t>Low levels of maternal AFT indicates an increased risk for Down syndrome.</a:t>
            </a:r>
          </a:p>
          <a:p>
            <a:pPr lvl="0"/>
            <a:r>
              <a:rPr lang="en-US" sz="1900" dirty="0" smtClean="0"/>
              <a:t>AFT is a tumor marker for </a:t>
            </a:r>
            <a:r>
              <a:rPr lang="en-US" sz="1900" dirty="0" err="1" smtClean="0"/>
              <a:t>hepatoma</a:t>
            </a:r>
            <a:r>
              <a:rPr lang="en-US" sz="1900" dirty="0" smtClean="0"/>
              <a:t>.</a:t>
            </a:r>
          </a:p>
          <a:p>
            <a:pPr lvl="0"/>
            <a:endParaRPr lang="en-US" sz="1900" dirty="0" smtClean="0"/>
          </a:p>
          <a:p>
            <a:r>
              <a:rPr lang="en-US" sz="3200" b="1" dirty="0" smtClean="0">
                <a:sym typeface="Symbol"/>
              </a:rPr>
              <a:t></a:t>
            </a:r>
            <a:r>
              <a:rPr lang="en-US" sz="3200" b="1" dirty="0" smtClean="0"/>
              <a:t>1-acid glycoprotein (</a:t>
            </a:r>
            <a:r>
              <a:rPr lang="en-US" sz="3200" b="1" dirty="0" err="1" smtClean="0"/>
              <a:t>Orosomucoid</a:t>
            </a:r>
            <a:r>
              <a:rPr lang="en-US" sz="3200" b="1" dirty="0" smtClean="0"/>
              <a:t>):</a:t>
            </a:r>
            <a:endParaRPr lang="en-US" sz="3200" dirty="0" smtClean="0"/>
          </a:p>
          <a:p>
            <a:r>
              <a:rPr lang="en-US" sz="1900" dirty="0" smtClean="0"/>
              <a:t>This protein is produced by the liver and is an acute phase reactant.</a:t>
            </a:r>
          </a:p>
          <a:p>
            <a:pPr lvl="0"/>
            <a:r>
              <a:rPr lang="en-US" sz="1900" dirty="0" smtClean="0"/>
              <a:t>It is suggested that </a:t>
            </a:r>
            <a:r>
              <a:rPr lang="en-US" sz="1900" dirty="0" smtClean="0">
                <a:sym typeface="Symbol"/>
              </a:rPr>
              <a:t></a:t>
            </a:r>
            <a:r>
              <a:rPr lang="en-US" sz="1900" dirty="0" smtClean="0"/>
              <a:t>1-Acid glycoprotein regulates immune responses.</a:t>
            </a:r>
          </a:p>
          <a:p>
            <a:endParaRPr lang="en-US" sz="1900" dirty="0" smtClean="0"/>
          </a:p>
          <a:p>
            <a:pPr lvl="0"/>
            <a:endParaRPr lang="en-US" sz="2400" dirty="0" smtClean="0"/>
          </a:p>
          <a:p>
            <a:endParaRPr lang="en-US" dirty="0"/>
          </a:p>
        </p:txBody>
      </p:sp>
    </p:spTree>
  </p:cSld>
  <p:clrMapOvr>
    <a:masterClrMapping/>
  </p:clrMapOvr>
  <p:transition>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486400"/>
          </a:xfrm>
        </p:spPr>
        <p:txBody>
          <a:bodyPr>
            <a:normAutofit fontScale="92500"/>
          </a:bodyPr>
          <a:lstStyle/>
          <a:p>
            <a:r>
              <a:rPr lang="en-US" sz="3500" b="1" dirty="0" err="1" smtClean="0"/>
              <a:t>Ceruloplasmin</a:t>
            </a:r>
            <a:r>
              <a:rPr lang="en-US" sz="3500" b="1" dirty="0" smtClean="0"/>
              <a:t>:</a:t>
            </a:r>
          </a:p>
          <a:p>
            <a:endParaRPr lang="en-US" dirty="0" smtClean="0"/>
          </a:p>
          <a:p>
            <a:pPr lvl="0"/>
            <a:r>
              <a:rPr lang="en-US" sz="2200" dirty="0" smtClean="0"/>
              <a:t>Synthesized in the liver</a:t>
            </a:r>
          </a:p>
          <a:p>
            <a:pPr lvl="0"/>
            <a:r>
              <a:rPr lang="en-US" sz="2200" dirty="0" smtClean="0"/>
              <a:t>Its function is not clear.</a:t>
            </a:r>
          </a:p>
          <a:p>
            <a:pPr lvl="0"/>
            <a:r>
              <a:rPr lang="en-US" sz="2200" dirty="0" smtClean="0"/>
              <a:t>Contains over 90% of serum copper – the metal is tightly bound and does not exchange readily.</a:t>
            </a:r>
          </a:p>
          <a:p>
            <a:pPr lvl="0"/>
            <a:r>
              <a:rPr lang="en-US" sz="2200" dirty="0" smtClean="0"/>
              <a:t>It is an </a:t>
            </a:r>
            <a:r>
              <a:rPr lang="en-US" sz="2200" dirty="0" err="1" smtClean="0"/>
              <a:t>oxidoreductase</a:t>
            </a:r>
            <a:r>
              <a:rPr lang="en-US" sz="2200" dirty="0" smtClean="0"/>
              <a:t>  and this  property is important in acute phase response as it is able to inactivate  reactive O2 species (ROS) that produce tissue damage. It is important for iron absorption from the intestine.</a:t>
            </a:r>
          </a:p>
          <a:p>
            <a:pPr lvl="0"/>
            <a:r>
              <a:rPr lang="en-US" sz="2200" dirty="0" smtClean="0"/>
              <a:t>Plasma levels are usually low in Wilson’s disease in which copper is accumulated in the liver leading to cirrhosis , and in the basal ganglia of the brain leading to </a:t>
            </a:r>
            <a:r>
              <a:rPr lang="en-US" sz="2200" dirty="0" err="1" smtClean="0"/>
              <a:t>choreoathetosis</a:t>
            </a:r>
            <a:r>
              <a:rPr lang="en-US" sz="2200" dirty="0" smtClean="0"/>
              <a:t>.</a:t>
            </a:r>
          </a:p>
          <a:p>
            <a:r>
              <a:rPr lang="en-US" sz="2200" dirty="0" smtClean="0"/>
              <a:t>Plasma level of  </a:t>
            </a:r>
            <a:r>
              <a:rPr lang="en-US" sz="2200" dirty="0" err="1" smtClean="0"/>
              <a:t>ceruloplasmin</a:t>
            </a:r>
            <a:r>
              <a:rPr lang="en-US" sz="2200" dirty="0" smtClean="0"/>
              <a:t> are very sensitive to the effects of estrogens and rise during pregnancy and in response to oral estrogens </a:t>
            </a:r>
          </a:p>
          <a:p>
            <a:endParaRPr lang="en-US" dirty="0"/>
          </a:p>
        </p:txBody>
      </p:sp>
    </p:spTree>
  </p:cSld>
  <p:clrMapOvr>
    <a:masterClrMapping/>
  </p:clrMapOvr>
  <p:transition>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334000"/>
          </a:xfrm>
        </p:spPr>
        <p:txBody>
          <a:bodyPr>
            <a:normAutofit lnSpcReduction="10000"/>
          </a:bodyPr>
          <a:lstStyle/>
          <a:p>
            <a:r>
              <a:rPr lang="en-US" sz="3600" b="1" dirty="0" err="1" smtClean="0"/>
              <a:t>Haptoglobin</a:t>
            </a:r>
            <a:r>
              <a:rPr lang="en-US" sz="3600" b="1" dirty="0" smtClean="0"/>
              <a:t>:</a:t>
            </a:r>
          </a:p>
          <a:p>
            <a:pPr>
              <a:buNone/>
            </a:pPr>
            <a:endParaRPr lang="en-US" b="1" dirty="0" smtClean="0"/>
          </a:p>
          <a:p>
            <a:r>
              <a:rPr lang="en-US" b="1" dirty="0" smtClean="0"/>
              <a:t>It is synthesized by the liver</a:t>
            </a:r>
          </a:p>
          <a:p>
            <a:endParaRPr lang="en-US" dirty="0" smtClean="0"/>
          </a:p>
          <a:p>
            <a:pPr lvl="0"/>
            <a:r>
              <a:rPr lang="en-US" sz="2800" dirty="0" smtClean="0"/>
              <a:t>It binds free hemoglobin to form complexes that are metabolized in the RES, this has the effect of limiting Iron losses which may occur as </a:t>
            </a:r>
            <a:r>
              <a:rPr lang="en-US" sz="2800" dirty="0" err="1" smtClean="0"/>
              <a:t>Hb</a:t>
            </a:r>
            <a:r>
              <a:rPr lang="en-US" sz="2800" dirty="0" smtClean="0"/>
              <a:t> is small enough to be filtered by the </a:t>
            </a:r>
            <a:r>
              <a:rPr lang="en-US" sz="2800" dirty="0" err="1" smtClean="0"/>
              <a:t>glomerulus</a:t>
            </a:r>
            <a:r>
              <a:rPr lang="en-US" sz="2800" dirty="0" smtClean="0"/>
              <a:t>.</a:t>
            </a:r>
          </a:p>
          <a:p>
            <a:pPr lvl="0"/>
            <a:endParaRPr lang="en-US" sz="2800" dirty="0" smtClean="0"/>
          </a:p>
          <a:p>
            <a:r>
              <a:rPr lang="en-US" sz="2800" dirty="0" smtClean="0"/>
              <a:t>Its plasma level decreases during </a:t>
            </a:r>
            <a:r>
              <a:rPr lang="en-US" sz="2800" dirty="0" err="1" smtClean="0"/>
              <a:t>hemolysis</a:t>
            </a:r>
            <a:r>
              <a:rPr lang="en-US" sz="2800" dirty="0" smtClean="0"/>
              <a:t> and increases in acute inflammatory conditions (acute phase reactant). </a:t>
            </a:r>
          </a:p>
          <a:p>
            <a:endParaRPr lang="en-US" dirty="0"/>
          </a:p>
        </p:txBody>
      </p:sp>
    </p:spTree>
  </p:cSld>
  <p:clrMapOvr>
    <a:masterClrMapping/>
  </p:clrMapOvr>
  <p:transition>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05400"/>
          </a:xfrm>
        </p:spPr>
        <p:txBody>
          <a:bodyPr>
            <a:normAutofit fontScale="92500"/>
          </a:bodyPr>
          <a:lstStyle/>
          <a:p>
            <a:pPr>
              <a:buNone/>
            </a:pPr>
            <a:r>
              <a:rPr lang="en-US" b="1" dirty="0" smtClean="0">
                <a:sym typeface="Symbol"/>
              </a:rPr>
              <a:t>     </a:t>
            </a:r>
            <a:r>
              <a:rPr lang="en-US" sz="3900" b="1" dirty="0" smtClean="0">
                <a:sym typeface="Symbol"/>
              </a:rPr>
              <a:t></a:t>
            </a:r>
            <a:r>
              <a:rPr lang="en-US" sz="3900" b="1" dirty="0" smtClean="0"/>
              <a:t>2-Macroglobulin</a:t>
            </a:r>
            <a:r>
              <a:rPr lang="en-US" b="1" dirty="0" smtClean="0"/>
              <a:t>:</a:t>
            </a:r>
          </a:p>
          <a:p>
            <a:pPr>
              <a:buNone/>
            </a:pPr>
            <a:endParaRPr lang="en-US" dirty="0" smtClean="0"/>
          </a:p>
          <a:p>
            <a:pPr lvl="0"/>
            <a:r>
              <a:rPr lang="en-US" dirty="0" smtClean="0"/>
              <a:t>Synthesized in the liver &amp; macrophages</a:t>
            </a:r>
          </a:p>
          <a:p>
            <a:pPr lvl="0">
              <a:buNone/>
            </a:pPr>
            <a:endParaRPr lang="en-US" dirty="0" smtClean="0"/>
          </a:p>
          <a:p>
            <a:pPr lvl="0"/>
            <a:r>
              <a:rPr lang="en-US" dirty="0" smtClean="0"/>
              <a:t>It is a protease inhibitor for </a:t>
            </a:r>
            <a:r>
              <a:rPr lang="en-US" dirty="0" err="1" smtClean="0"/>
              <a:t>trypsin</a:t>
            </a:r>
            <a:r>
              <a:rPr lang="en-US" dirty="0" smtClean="0"/>
              <a:t>, thrombin and </a:t>
            </a:r>
            <a:r>
              <a:rPr lang="en-US" dirty="0" err="1" smtClean="0"/>
              <a:t>plasmin</a:t>
            </a:r>
            <a:endParaRPr lang="en-US" dirty="0" smtClean="0"/>
          </a:p>
          <a:p>
            <a:pPr lvl="0"/>
            <a:endParaRPr lang="en-US" dirty="0" smtClean="0"/>
          </a:p>
          <a:p>
            <a:pPr lvl="0"/>
            <a:r>
              <a:rPr lang="en-US" dirty="0" smtClean="0"/>
              <a:t>It is a carrier for cytokines.</a:t>
            </a:r>
          </a:p>
          <a:p>
            <a:pPr lvl="0">
              <a:buNone/>
            </a:pPr>
            <a:endParaRPr lang="en-US" dirty="0" smtClean="0"/>
          </a:p>
          <a:p>
            <a:r>
              <a:rPr lang="en-US" dirty="0" smtClean="0"/>
              <a:t>The plasma level of </a:t>
            </a:r>
            <a:r>
              <a:rPr lang="en-US" dirty="0" smtClean="0">
                <a:sym typeface="Symbol"/>
              </a:rPr>
              <a:t></a:t>
            </a:r>
            <a:r>
              <a:rPr lang="en-US" dirty="0" smtClean="0"/>
              <a:t>2-macroglobulin increases in nephritic syndrome because its large size aids in its retention and also due to increased hepatic synthesis</a:t>
            </a:r>
            <a:endParaRPr lang="en-US" dirty="0"/>
          </a:p>
        </p:txBody>
      </p:sp>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914400" y="479435"/>
            <a:ext cx="70866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3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Transferrin</a:t>
            </a: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major iron-</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tansporting</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protein in the plasma binding up to 2 atoms of iron per molecule of protein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pPr>
            <a:endParaRPr lang="en-US" dirty="0" smtClean="0">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Normally , 30% saturated with iron.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pPr>
            <a:endParaRPr lang="en-US" dirty="0" smtClean="0">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Its function is to transport iron from the intestine and between sites of synthesis and degradation of hemoglobin and other iron-containing proteins.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lang="en-US" dirty="0" smtClean="0">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Concentrations are reduced in malnutrition, liver disease, inflammatory conditions and malignancy.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pPr>
            <a:endParaRPr lang="en-US" dirty="0" smtClean="0">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Iron deficiency results in increased hepatic synthesis.</a:t>
            </a:r>
          </a:p>
          <a:p>
            <a:pPr marL="457200" marR="0" lvl="1" indent="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1" eaLnBrk="0" fontAlgn="base" hangingPunct="0">
              <a:spcBef>
                <a:spcPct val="0"/>
              </a:spcBef>
              <a:spcAft>
                <a:spcPct val="0"/>
              </a:spcAft>
              <a:buFont typeface="Arial" pitchFamily="34" charset="0"/>
              <a:buChar char="•"/>
            </a:pPr>
            <a:r>
              <a:rPr lang="en-US" dirty="0" smtClean="0">
                <a:latin typeface="Arial" pitchFamily="34" charset="0"/>
                <a:ea typeface="Times New Roman" pitchFamily="18" charset="0"/>
                <a:cs typeface="Arial" pitchFamily="34" charset="0"/>
              </a:rPr>
              <a:t> It is a negative acute phase protein</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029200"/>
          </a:xfrm>
        </p:spPr>
        <p:txBody>
          <a:bodyPr>
            <a:normAutofit fontScale="47500" lnSpcReduction="20000"/>
          </a:bodyPr>
          <a:lstStyle/>
          <a:p>
            <a:r>
              <a:rPr lang="en-US" sz="7600" b="1" dirty="0" smtClean="0">
                <a:sym typeface="Symbol"/>
              </a:rPr>
              <a:t></a:t>
            </a:r>
            <a:r>
              <a:rPr lang="en-US" sz="7600" b="1" dirty="0" smtClean="0"/>
              <a:t>2 – </a:t>
            </a:r>
            <a:r>
              <a:rPr lang="en-US" sz="7600" b="1" dirty="0" err="1" smtClean="0"/>
              <a:t>Microglobulin</a:t>
            </a:r>
            <a:r>
              <a:rPr lang="en-US" sz="7600" b="1" dirty="0" smtClean="0"/>
              <a:t>:</a:t>
            </a:r>
          </a:p>
          <a:p>
            <a:endParaRPr lang="en-US" sz="3600" dirty="0" smtClean="0"/>
          </a:p>
          <a:p>
            <a:pPr lvl="0"/>
            <a:r>
              <a:rPr lang="en-US" sz="4200" dirty="0" smtClean="0"/>
              <a:t>It is a component of human leukocyte Antigen (HLA).</a:t>
            </a:r>
          </a:p>
          <a:p>
            <a:pPr lvl="0">
              <a:buNone/>
            </a:pPr>
            <a:endParaRPr lang="en-US" sz="4200" dirty="0" smtClean="0"/>
          </a:p>
          <a:p>
            <a:pPr lvl="0"/>
            <a:r>
              <a:rPr lang="en-US" sz="4200" dirty="0" smtClean="0"/>
              <a:t>Found on the surface of most nucleated cells and present in high concentration on lymphocytes.</a:t>
            </a:r>
          </a:p>
          <a:p>
            <a:pPr lvl="0">
              <a:buNone/>
            </a:pPr>
            <a:endParaRPr lang="en-US" sz="4200" dirty="0" smtClean="0"/>
          </a:p>
          <a:p>
            <a:pPr lvl="0"/>
            <a:r>
              <a:rPr lang="en-US" sz="4200" dirty="0" smtClean="0"/>
              <a:t>Because of its small size, it is filtered by the renal </a:t>
            </a:r>
            <a:r>
              <a:rPr lang="en-US" sz="4200" dirty="0" err="1" smtClean="0"/>
              <a:t>glomeruli</a:t>
            </a:r>
            <a:r>
              <a:rPr lang="en-US" sz="4200" dirty="0" smtClean="0"/>
              <a:t> but most (&gt;99%) is reabsorbed and </a:t>
            </a:r>
            <a:r>
              <a:rPr lang="en-US" sz="4200" dirty="0" err="1" smtClean="0"/>
              <a:t>catabolized</a:t>
            </a:r>
            <a:r>
              <a:rPr lang="en-US" sz="4200" dirty="0" smtClean="0"/>
              <a:t> in the proximal tubules.</a:t>
            </a:r>
          </a:p>
          <a:p>
            <a:pPr lvl="0">
              <a:buNone/>
            </a:pPr>
            <a:endParaRPr lang="en-US" sz="4200" dirty="0" smtClean="0"/>
          </a:p>
          <a:p>
            <a:pPr lvl="0"/>
            <a:r>
              <a:rPr lang="en-US" sz="4200" dirty="0" smtClean="0"/>
              <a:t>Elevated serum levels are the result of impaired clearance by the kidney or overproduction of the protein that occurs in a number of inflammatory diseases such as rheumatoid arthritis and systemic lupus </a:t>
            </a:r>
            <a:r>
              <a:rPr lang="en-US" sz="4200" dirty="0" err="1" smtClean="0"/>
              <a:t>erythrematosus</a:t>
            </a:r>
            <a:r>
              <a:rPr lang="en-US" sz="4200" dirty="0" smtClean="0"/>
              <a:t> (SLE).</a:t>
            </a:r>
          </a:p>
          <a:p>
            <a:pPr lvl="0">
              <a:buNone/>
            </a:pPr>
            <a:endParaRPr lang="en-US" sz="4200" dirty="0" smtClean="0"/>
          </a:p>
          <a:p>
            <a:r>
              <a:rPr lang="en-US" sz="4200" dirty="0" smtClean="0"/>
              <a:t>It may be used as a tumor marker for leukemia, lymphomas and multiple myeloma. </a:t>
            </a:r>
          </a:p>
          <a:p>
            <a:endParaRPr lang="en-US" dirty="0"/>
          </a:p>
        </p:txBody>
      </p:sp>
    </p:spTree>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4525963"/>
          </a:xfrm>
        </p:spPr>
        <p:txBody>
          <a:bodyPr>
            <a:normAutofit fontScale="85000" lnSpcReduction="20000"/>
          </a:bodyPr>
          <a:lstStyle/>
          <a:p>
            <a:r>
              <a:rPr lang="en-US" sz="4000" b="1" dirty="0" smtClean="0"/>
              <a:t>Metabolism of Plasma Proteins:</a:t>
            </a:r>
          </a:p>
          <a:p>
            <a:endParaRPr lang="en-US" dirty="0" smtClean="0"/>
          </a:p>
          <a:p>
            <a:r>
              <a:rPr lang="en-US" dirty="0" smtClean="0"/>
              <a:t>The concentration of plasma proteins  (PP) is determined by 3 main factors:</a:t>
            </a:r>
          </a:p>
          <a:p>
            <a:pPr lvl="0"/>
            <a:r>
              <a:rPr lang="en-US" dirty="0" smtClean="0"/>
              <a:t>Rate of synthesis</a:t>
            </a:r>
          </a:p>
          <a:p>
            <a:pPr lvl="0"/>
            <a:r>
              <a:rPr lang="en-US" dirty="0" smtClean="0"/>
              <a:t>Rate of catabolism</a:t>
            </a:r>
          </a:p>
          <a:p>
            <a:pPr lvl="0"/>
            <a:r>
              <a:rPr lang="en-US" dirty="0" smtClean="0"/>
              <a:t>The volume of fluid in which proteins are distributed.</a:t>
            </a:r>
          </a:p>
          <a:p>
            <a:pPr>
              <a:buNone/>
            </a:pPr>
            <a:r>
              <a:rPr lang="en-US" dirty="0" smtClean="0"/>
              <a:t> </a:t>
            </a:r>
          </a:p>
          <a:p>
            <a:r>
              <a:rPr lang="en-US" sz="4000" b="1" dirty="0" smtClean="0"/>
              <a:t>A) Synthesis:</a:t>
            </a:r>
          </a:p>
          <a:p>
            <a:pPr>
              <a:buNone/>
            </a:pPr>
            <a:endParaRPr lang="en-US" dirty="0" smtClean="0"/>
          </a:p>
          <a:p>
            <a:r>
              <a:rPr lang="en-US" dirty="0" smtClean="0"/>
              <a:t>Most plasma proteins are synthesized in the liver, although some of them are produced  in other sites e.g.  </a:t>
            </a:r>
            <a:r>
              <a:rPr lang="en-US" dirty="0" err="1" smtClean="0"/>
              <a:t>immunoglobulinss</a:t>
            </a:r>
            <a:r>
              <a:rPr lang="en-US" dirty="0" smtClean="0"/>
              <a:t>  by lymphocytes.</a:t>
            </a:r>
          </a:p>
          <a:p>
            <a:endParaRPr lang="en-US" dirty="0"/>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a:bodyPr>
          <a:lstStyle/>
          <a:p>
            <a:r>
              <a:rPr lang="en-US" sz="3600" b="1" dirty="0" smtClean="0"/>
              <a:t>C-Reactive Protein:</a:t>
            </a:r>
          </a:p>
          <a:p>
            <a:pPr>
              <a:buNone/>
            </a:pPr>
            <a:endParaRPr lang="en-US" sz="2800" dirty="0" smtClean="0"/>
          </a:p>
          <a:p>
            <a:pPr lvl="0"/>
            <a:r>
              <a:rPr lang="en-US" sz="1800" dirty="0" smtClean="0"/>
              <a:t>It is so named as it binds to the C polysaccharide of pneumococcal cell walls.</a:t>
            </a:r>
          </a:p>
          <a:p>
            <a:endParaRPr lang="en-US" sz="1800" dirty="0" smtClean="0"/>
          </a:p>
          <a:p>
            <a:pPr lvl="0"/>
            <a:r>
              <a:rPr lang="en-US" sz="1800" dirty="0" smtClean="0"/>
              <a:t>It is synthesized by liver</a:t>
            </a:r>
          </a:p>
          <a:p>
            <a:pPr lvl="0">
              <a:buNone/>
            </a:pPr>
            <a:endParaRPr lang="en-US" sz="1800" dirty="0" smtClean="0"/>
          </a:p>
          <a:p>
            <a:r>
              <a:rPr lang="en-US" sz="1800" dirty="0" smtClean="0"/>
              <a:t>It is important for </a:t>
            </a:r>
            <a:r>
              <a:rPr lang="en-US" sz="1800" dirty="0" err="1" smtClean="0"/>
              <a:t>phagocytosis</a:t>
            </a:r>
            <a:r>
              <a:rPr lang="en-US" sz="1800" dirty="0" smtClean="0"/>
              <a:t> </a:t>
            </a:r>
          </a:p>
          <a:p>
            <a:pPr lvl="0">
              <a:buNone/>
            </a:pPr>
            <a:endParaRPr lang="en-US" sz="1800" dirty="0" smtClean="0"/>
          </a:p>
          <a:p>
            <a:r>
              <a:rPr lang="en-US" sz="1800" dirty="0" smtClean="0"/>
              <a:t>Very large increases  in plasma C-reactive protein occur in many inflammatory conditions and is measured to detect and monitor diseases e.g. rheumatoid arthritis. </a:t>
            </a:r>
          </a:p>
          <a:p>
            <a:endParaRPr lang="en-US" sz="1800" dirty="0" smtClean="0"/>
          </a:p>
          <a:p>
            <a:r>
              <a:rPr lang="en-US" sz="1800" dirty="0" smtClean="0"/>
              <a:t>It is an acute-phase protein</a:t>
            </a:r>
          </a:p>
          <a:p>
            <a:endParaRPr lang="en-US" sz="2400" dirty="0" smtClean="0"/>
          </a:p>
          <a:p>
            <a:endParaRPr lang="en-US" sz="2400" dirty="0"/>
          </a:p>
        </p:txBody>
      </p:sp>
    </p:spTree>
  </p:cSld>
  <p:clrMapOvr>
    <a:masterClrMapping/>
  </p:clrMapOvr>
  <p:transition>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r>
              <a:rPr lang="en-US" sz="2800" b="1" dirty="0" smtClean="0"/>
              <a:t>Fibrinogen:</a:t>
            </a:r>
          </a:p>
          <a:p>
            <a:endParaRPr lang="en-US" sz="2800" dirty="0" smtClean="0"/>
          </a:p>
          <a:p>
            <a:pPr lvl="0"/>
            <a:r>
              <a:rPr lang="en-US" sz="2000" dirty="0" smtClean="0"/>
              <a:t>Is one of the largest proteins in the plasma.</a:t>
            </a:r>
          </a:p>
          <a:p>
            <a:pPr lvl="0"/>
            <a:r>
              <a:rPr lang="en-US" sz="2000" dirty="0" smtClean="0"/>
              <a:t>Synthesized in the liver.</a:t>
            </a:r>
          </a:p>
          <a:p>
            <a:pPr lvl="0"/>
            <a:r>
              <a:rPr lang="en-US" sz="2000" dirty="0" smtClean="0"/>
              <a:t>On plasma E/P, fibrinogen is seen as a distinct band between the </a:t>
            </a:r>
            <a:r>
              <a:rPr lang="en-US" sz="2000" dirty="0" smtClean="0">
                <a:sym typeface="Symbol"/>
              </a:rPr>
              <a:t></a:t>
            </a:r>
            <a:r>
              <a:rPr lang="en-US" sz="2000" dirty="0" smtClean="0"/>
              <a:t> and </a:t>
            </a:r>
            <a:r>
              <a:rPr lang="en-US" sz="2000" dirty="0" smtClean="0">
                <a:sym typeface="Symbol"/>
              </a:rPr>
              <a:t></a:t>
            </a:r>
            <a:r>
              <a:rPr lang="en-US" sz="2000" dirty="0" smtClean="0"/>
              <a:t> globulins.</a:t>
            </a:r>
          </a:p>
          <a:p>
            <a:pPr lvl="0"/>
            <a:r>
              <a:rPr lang="en-US" sz="2000" dirty="0" smtClean="0"/>
              <a:t>Its function is to form a fibrin clot when activated by thrombin  therefore fibrinogen is virtually all removed in the clotting process and is not seen in serum.</a:t>
            </a:r>
          </a:p>
          <a:p>
            <a:pPr lvl="0"/>
            <a:r>
              <a:rPr lang="en-US" sz="2000" dirty="0" smtClean="0"/>
              <a:t>It is one of the acute phase reactants.</a:t>
            </a:r>
          </a:p>
          <a:p>
            <a:pPr lvl="0"/>
            <a:r>
              <a:rPr lang="en-US" sz="2000" dirty="0" smtClean="0"/>
              <a:t>Its level rises with pregnancy and the use of oral contraceptives.</a:t>
            </a:r>
          </a:p>
          <a:p>
            <a:r>
              <a:rPr lang="en-US" sz="2000" dirty="0" smtClean="0"/>
              <a:t>Decreased values generally reflects extensive coagulation during which the fibrinogen is consumed. </a:t>
            </a:r>
          </a:p>
          <a:p>
            <a:endParaRPr lang="en-US" sz="2000" dirty="0"/>
          </a:p>
        </p:txBody>
      </p:sp>
    </p:spTree>
  </p:cSld>
  <p:clrMapOvr>
    <a:masterClrMapping/>
  </p:clrMapOvr>
  <p:transition>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5486400"/>
          </a:xfrm>
        </p:spPr>
        <p:txBody>
          <a:bodyPr/>
          <a:lstStyle/>
          <a:p>
            <a:r>
              <a:rPr lang="en-US" sz="3600" b="1" dirty="0" err="1" smtClean="0"/>
              <a:t>Immunoglobulins</a:t>
            </a:r>
            <a:r>
              <a:rPr lang="en-US" sz="3600" b="1" dirty="0" smtClean="0"/>
              <a:t>: (</a:t>
            </a:r>
            <a:r>
              <a:rPr lang="en-US" sz="3600" b="1" dirty="0" err="1" smtClean="0"/>
              <a:t>Igs</a:t>
            </a:r>
            <a:r>
              <a:rPr lang="en-US" sz="3600" b="1" dirty="0" smtClean="0"/>
              <a:t>)</a:t>
            </a:r>
          </a:p>
          <a:p>
            <a:pPr>
              <a:buNone/>
            </a:pPr>
            <a:endParaRPr lang="en-US" dirty="0" smtClean="0"/>
          </a:p>
          <a:p>
            <a:pPr lvl="0"/>
            <a:r>
              <a:rPr lang="en-US" sz="2400" dirty="0" err="1" smtClean="0"/>
              <a:t>Igs</a:t>
            </a:r>
            <a:r>
              <a:rPr lang="en-US" sz="2400" dirty="0" smtClean="0"/>
              <a:t> which are antibodies are a heterogeneous group of plasma proteins produced by B lymphocytes.</a:t>
            </a:r>
          </a:p>
          <a:p>
            <a:pPr lvl="0">
              <a:buNone/>
            </a:pPr>
            <a:endParaRPr lang="en-US" sz="2400" dirty="0" smtClean="0"/>
          </a:p>
          <a:p>
            <a:pPr lvl="0"/>
            <a:r>
              <a:rPr lang="en-US" sz="2400" dirty="0" smtClean="0"/>
              <a:t>Most are found in the </a:t>
            </a:r>
            <a:r>
              <a:rPr lang="en-US" sz="2400" dirty="0" smtClean="0">
                <a:sym typeface="Symbol"/>
              </a:rPr>
              <a:t></a:t>
            </a:r>
            <a:r>
              <a:rPr lang="en-US" sz="2400" dirty="0" smtClean="0"/>
              <a:t> region on E/P although some occur in the </a:t>
            </a:r>
            <a:r>
              <a:rPr lang="en-US" sz="2400" dirty="0" smtClean="0">
                <a:sym typeface="Symbol"/>
              </a:rPr>
              <a:t></a:t>
            </a:r>
            <a:r>
              <a:rPr lang="en-US" sz="2400" dirty="0" smtClean="0"/>
              <a:t> &amp; </a:t>
            </a:r>
            <a:r>
              <a:rPr lang="en-US" sz="2400" dirty="0" smtClean="0">
                <a:sym typeface="Symbol"/>
              </a:rPr>
              <a:t></a:t>
            </a:r>
            <a:r>
              <a:rPr lang="en-US" sz="2400" dirty="0" smtClean="0"/>
              <a:t>2 regions.</a:t>
            </a:r>
          </a:p>
          <a:p>
            <a:pPr lvl="0">
              <a:buNone/>
            </a:pPr>
            <a:endParaRPr lang="en-US" sz="2400" dirty="0" smtClean="0"/>
          </a:p>
          <a:p>
            <a:pPr lvl="0"/>
            <a:r>
              <a:rPr lang="en-US" sz="2400" dirty="0" smtClean="0"/>
              <a:t>Five classes of </a:t>
            </a:r>
            <a:r>
              <a:rPr lang="en-US" sz="2400" dirty="0" err="1" smtClean="0"/>
              <a:t>Igs</a:t>
            </a:r>
            <a:r>
              <a:rPr lang="en-US" sz="2400" dirty="0" smtClean="0"/>
              <a:t> are recognized (M, A, G, E &amp; D)</a:t>
            </a:r>
          </a:p>
          <a:p>
            <a:endParaRPr lang="en-US" dirty="0"/>
          </a:p>
        </p:txBody>
      </p:sp>
    </p:spTree>
  </p:cSld>
  <p:clrMapOvr>
    <a:masterClrMapping/>
  </p:clrMapOvr>
  <p:transition>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525963"/>
          </a:xfrm>
        </p:spPr>
        <p:txBody>
          <a:bodyPr>
            <a:normAutofit fontScale="85000" lnSpcReduction="10000"/>
          </a:bodyPr>
          <a:lstStyle/>
          <a:p>
            <a:r>
              <a:rPr lang="en-US" sz="4000" b="1" dirty="0" err="1" smtClean="0"/>
              <a:t>Hypergammaglobulinemia</a:t>
            </a:r>
            <a:r>
              <a:rPr lang="en-US" sz="4000" b="1" dirty="0" smtClean="0"/>
              <a:t>;</a:t>
            </a:r>
          </a:p>
          <a:p>
            <a:pPr>
              <a:buNone/>
            </a:pPr>
            <a:endParaRPr lang="en-US" dirty="0" smtClean="0"/>
          </a:p>
          <a:p>
            <a:pPr lvl="0"/>
            <a:r>
              <a:rPr lang="en-US" dirty="0" smtClean="0"/>
              <a:t>Increases </a:t>
            </a:r>
            <a:r>
              <a:rPr lang="en-US" dirty="0" err="1" smtClean="0"/>
              <a:t>Ig</a:t>
            </a:r>
            <a:r>
              <a:rPr lang="en-US" dirty="0" smtClean="0"/>
              <a:t> levels may result from stimulation of many clones of B cells (Polyclonal </a:t>
            </a:r>
            <a:r>
              <a:rPr lang="en-US" dirty="0" err="1" smtClean="0"/>
              <a:t>hypergammaglobulinemia</a:t>
            </a:r>
            <a:r>
              <a:rPr lang="en-US" dirty="0" smtClean="0"/>
              <a:t>) or monoclonal proliferation (</a:t>
            </a:r>
            <a:r>
              <a:rPr lang="en-US" dirty="0" err="1" smtClean="0"/>
              <a:t>Paraproteinemia</a:t>
            </a:r>
            <a:r>
              <a:rPr lang="en-US" dirty="0" smtClean="0"/>
              <a:t>).</a:t>
            </a:r>
          </a:p>
          <a:p>
            <a:pPr>
              <a:buNone/>
            </a:pPr>
            <a:r>
              <a:rPr lang="en-US" dirty="0" smtClean="0"/>
              <a:t> </a:t>
            </a:r>
          </a:p>
          <a:p>
            <a:r>
              <a:rPr lang="en-US" sz="3800" b="1" dirty="0" smtClean="0"/>
              <a:t>Polyclonal </a:t>
            </a:r>
            <a:r>
              <a:rPr lang="en-US" sz="3800" b="1" dirty="0" err="1" smtClean="0"/>
              <a:t>Hypergammaglobulinemia</a:t>
            </a:r>
            <a:r>
              <a:rPr lang="en-US" sz="3800" b="1" dirty="0" smtClean="0"/>
              <a:t>:</a:t>
            </a:r>
          </a:p>
          <a:p>
            <a:pPr>
              <a:buNone/>
            </a:pPr>
            <a:endParaRPr lang="en-US" dirty="0" smtClean="0"/>
          </a:p>
          <a:p>
            <a:pPr lvl="0"/>
            <a:r>
              <a:rPr lang="en-US" dirty="0" smtClean="0"/>
              <a:t>Stimulation of many clones of B cells produce a wide range of antibodies that appear as diffuse increase in </a:t>
            </a:r>
            <a:r>
              <a:rPr lang="en-US" dirty="0" smtClean="0">
                <a:sym typeface="Symbol"/>
              </a:rPr>
              <a:t></a:t>
            </a:r>
            <a:r>
              <a:rPr lang="en-US" dirty="0" smtClean="0"/>
              <a:t>-globulin on E/P.</a:t>
            </a:r>
          </a:p>
          <a:p>
            <a:r>
              <a:rPr lang="en-US" dirty="0" smtClean="0"/>
              <a:t>Acute and chronic infections , autoimmune diseases  and chronic liver diseases  produce this type of response</a:t>
            </a:r>
          </a:p>
          <a:p>
            <a:endParaRPr lang="en-US" dirty="0"/>
          </a:p>
        </p:txBody>
      </p:sp>
    </p:spTree>
  </p:cSld>
  <p:clrMapOvr>
    <a:masterClrMapping/>
  </p:clrMapOvr>
  <p:transition>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525963"/>
          </a:xfrm>
        </p:spPr>
        <p:txBody>
          <a:bodyPr>
            <a:normAutofit fontScale="92500" lnSpcReduction="20000"/>
          </a:bodyPr>
          <a:lstStyle/>
          <a:p>
            <a:r>
              <a:rPr lang="en-US" sz="3900" b="1" dirty="0" smtClean="0"/>
              <a:t>Monoclonal </a:t>
            </a:r>
            <a:r>
              <a:rPr lang="en-US" sz="3900" b="1" dirty="0" err="1" smtClean="0"/>
              <a:t>Hypergammaglobulinemia</a:t>
            </a:r>
            <a:r>
              <a:rPr lang="en-US" sz="3900" b="1" dirty="0" smtClean="0"/>
              <a:t>:</a:t>
            </a:r>
          </a:p>
          <a:p>
            <a:pPr>
              <a:buNone/>
            </a:pPr>
            <a:endParaRPr lang="en-US" sz="2800" dirty="0" smtClean="0"/>
          </a:p>
          <a:p>
            <a:pPr lvl="0"/>
            <a:r>
              <a:rPr lang="en-US" sz="2400" dirty="0" smtClean="0"/>
              <a:t>Proliferation of a single B-cell clone produces a single </a:t>
            </a:r>
            <a:r>
              <a:rPr lang="en-US" sz="2400" dirty="0" err="1" smtClean="0"/>
              <a:t>Ig</a:t>
            </a:r>
            <a:r>
              <a:rPr lang="en-US" sz="2400" dirty="0" smtClean="0"/>
              <a:t> which appears as a discrete densely stained band (</a:t>
            </a:r>
            <a:r>
              <a:rPr lang="en-US" sz="2400" dirty="0" err="1" smtClean="0"/>
              <a:t>Paraprotein</a:t>
            </a:r>
            <a:r>
              <a:rPr lang="en-US" sz="2400" dirty="0" smtClean="0"/>
              <a:t> or M band) on E/P.</a:t>
            </a:r>
          </a:p>
          <a:p>
            <a:pPr lvl="0">
              <a:buNone/>
            </a:pPr>
            <a:endParaRPr lang="en-US" sz="2400" dirty="0" smtClean="0"/>
          </a:p>
          <a:p>
            <a:pPr lvl="0"/>
            <a:r>
              <a:rPr lang="en-US" sz="2400" dirty="0" err="1" smtClean="0"/>
              <a:t>Paraproteins</a:t>
            </a:r>
            <a:r>
              <a:rPr lang="en-US" sz="2400" dirty="0" smtClean="0"/>
              <a:t> are characteristic of malignant B-cell proliferation.</a:t>
            </a:r>
          </a:p>
          <a:p>
            <a:pPr lvl="0"/>
            <a:endParaRPr lang="en-US" sz="2400" dirty="0" smtClean="0"/>
          </a:p>
          <a:p>
            <a:pPr lvl="0"/>
            <a:r>
              <a:rPr lang="en-US" sz="2400" dirty="0" smtClean="0"/>
              <a:t>Multiple  myeloma  is  the commonest  cause of </a:t>
            </a:r>
            <a:r>
              <a:rPr lang="en-US" sz="2400" dirty="0" err="1" smtClean="0"/>
              <a:t>paraproteinemia</a:t>
            </a:r>
            <a:endParaRPr lang="en-US" sz="2400" dirty="0" smtClean="0"/>
          </a:p>
          <a:p>
            <a:pPr lvl="0">
              <a:buNone/>
            </a:pPr>
            <a:endParaRPr lang="en-US" sz="2400" dirty="0" smtClean="0"/>
          </a:p>
          <a:p>
            <a:r>
              <a:rPr lang="en-US" sz="2400" dirty="0" err="1" smtClean="0"/>
              <a:t>Paraproteinemia</a:t>
            </a:r>
            <a:r>
              <a:rPr lang="en-US" sz="2400" dirty="0" smtClean="0"/>
              <a:t> is rare in chronic </a:t>
            </a:r>
            <a:r>
              <a:rPr lang="en-US" sz="2400" dirty="0" err="1" smtClean="0"/>
              <a:t>lymphayic</a:t>
            </a:r>
            <a:r>
              <a:rPr lang="en-US" sz="2400" dirty="0" smtClean="0"/>
              <a:t> leukemia and lymphomas. </a:t>
            </a:r>
          </a:p>
          <a:p>
            <a:endParaRPr lang="en-US" dirty="0"/>
          </a:p>
        </p:txBody>
      </p:sp>
    </p:spTree>
  </p:cSld>
  <p:clrMapOvr>
    <a:masterClrMapping/>
  </p:clrMapOvr>
  <p:transition>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fontScale="32500" lnSpcReduction="20000"/>
          </a:bodyPr>
          <a:lstStyle/>
          <a:p>
            <a:r>
              <a:rPr lang="en-US" sz="11100" b="1" dirty="0" smtClean="0"/>
              <a:t>Acute phase reactants:</a:t>
            </a:r>
          </a:p>
          <a:p>
            <a:pPr>
              <a:buNone/>
            </a:pPr>
            <a:endParaRPr lang="en-US" sz="3300" dirty="0" smtClean="0"/>
          </a:p>
          <a:p>
            <a:pPr lvl="0"/>
            <a:r>
              <a:rPr lang="en-US" sz="5500" dirty="0" smtClean="0"/>
              <a:t>Stresses increases plasma protein as MI, inflammation , malignancy, trauma or major surgery.</a:t>
            </a:r>
          </a:p>
          <a:p>
            <a:pPr lvl="0">
              <a:buNone/>
            </a:pPr>
            <a:endParaRPr lang="en-US" sz="5500" dirty="0" smtClean="0"/>
          </a:p>
          <a:p>
            <a:pPr lvl="0"/>
            <a:r>
              <a:rPr lang="en-US" sz="5500" dirty="0" smtClean="0"/>
              <a:t>These proteins are termed acute phase reactants and their synthesis is a part of body’s response to injury.</a:t>
            </a:r>
          </a:p>
          <a:p>
            <a:pPr lvl="0">
              <a:buNone/>
            </a:pPr>
            <a:endParaRPr lang="en-US" sz="5500" dirty="0" smtClean="0"/>
          </a:p>
          <a:p>
            <a:pPr lvl="0"/>
            <a:r>
              <a:rPr lang="en-US" sz="5500" dirty="0" smtClean="0"/>
              <a:t>They include;</a:t>
            </a:r>
          </a:p>
          <a:p>
            <a:pPr lvl="0">
              <a:buNone/>
            </a:pPr>
            <a:endParaRPr lang="en-US" sz="5500" dirty="0" smtClean="0"/>
          </a:p>
          <a:p>
            <a:pPr lvl="0"/>
            <a:r>
              <a:rPr lang="en-US" sz="5500" dirty="0" smtClean="0">
                <a:sym typeface="Symbol"/>
              </a:rPr>
              <a:t></a:t>
            </a:r>
            <a:r>
              <a:rPr lang="en-US" sz="5500" dirty="0" smtClean="0"/>
              <a:t>1-Antitypsin  (</a:t>
            </a:r>
            <a:r>
              <a:rPr lang="en-US" sz="5500" dirty="0" smtClean="0">
                <a:latin typeface="Symbol" pitchFamily="18" charset="2"/>
              </a:rPr>
              <a:t>a</a:t>
            </a:r>
            <a:r>
              <a:rPr lang="en-US" sz="5500" dirty="0" smtClean="0"/>
              <a:t>1-acid glycoprotein)</a:t>
            </a:r>
          </a:p>
          <a:p>
            <a:pPr lvl="0">
              <a:buNone/>
            </a:pPr>
            <a:endParaRPr lang="en-US" sz="5500" dirty="0" smtClean="0"/>
          </a:p>
          <a:p>
            <a:pPr lvl="0"/>
            <a:r>
              <a:rPr lang="en-US" sz="5500" dirty="0" err="1" smtClean="0"/>
              <a:t>Haptoglobin</a:t>
            </a:r>
            <a:endParaRPr lang="en-US" sz="5500" dirty="0" smtClean="0"/>
          </a:p>
          <a:p>
            <a:pPr lvl="0">
              <a:buNone/>
            </a:pPr>
            <a:endParaRPr lang="en-US" sz="5500" dirty="0" smtClean="0"/>
          </a:p>
          <a:p>
            <a:pPr lvl="0"/>
            <a:r>
              <a:rPr lang="en-US" sz="5500" dirty="0" err="1" smtClean="0"/>
              <a:t>Ceruloplasmin</a:t>
            </a:r>
            <a:endParaRPr lang="en-US" sz="5500" dirty="0" smtClean="0"/>
          </a:p>
          <a:p>
            <a:pPr lvl="0">
              <a:buNone/>
            </a:pPr>
            <a:endParaRPr lang="en-US" sz="5500" dirty="0" smtClean="0"/>
          </a:p>
          <a:p>
            <a:r>
              <a:rPr lang="en-US" sz="5500" dirty="0" smtClean="0"/>
              <a:t>Fibrinogen</a:t>
            </a:r>
          </a:p>
          <a:p>
            <a:pPr>
              <a:buNone/>
            </a:pPr>
            <a:endParaRPr lang="en-US" sz="5500" dirty="0" smtClean="0"/>
          </a:p>
          <a:p>
            <a:pPr lvl="0"/>
            <a:r>
              <a:rPr lang="en-US" sz="5500" dirty="0" smtClean="0"/>
              <a:t>C-reactive protein, </a:t>
            </a:r>
          </a:p>
          <a:p>
            <a:endParaRPr lang="en-US" sz="5500" dirty="0"/>
          </a:p>
        </p:txBody>
      </p:sp>
    </p:spTree>
  </p:cSld>
  <p:clrMapOvr>
    <a:masterClrMapping/>
  </p:clrMapOvr>
  <p:transition>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lvl="0"/>
            <a:r>
              <a:rPr lang="en-US" sz="2800" dirty="0" smtClean="0"/>
              <a:t>These acute phase reactants are increased within 24 h of injury in response to </a:t>
            </a:r>
            <a:r>
              <a:rPr lang="en-US" sz="2800" dirty="0" err="1" smtClean="0"/>
              <a:t>humoral</a:t>
            </a:r>
            <a:r>
              <a:rPr lang="en-US" sz="2800" dirty="0" smtClean="0"/>
              <a:t> mediators (Cytokines – IL-1, IL-6, tumor necrosis factors </a:t>
            </a:r>
            <a:r>
              <a:rPr lang="en-US" sz="2800" dirty="0" smtClean="0">
                <a:sym typeface="Symbol"/>
              </a:rPr>
              <a:t></a:t>
            </a:r>
            <a:r>
              <a:rPr lang="en-US" sz="2800" dirty="0" smtClean="0"/>
              <a:t> and </a:t>
            </a:r>
            <a:r>
              <a:rPr lang="en-US" sz="2800" dirty="0" smtClean="0">
                <a:sym typeface="Symbol"/>
              </a:rPr>
              <a:t></a:t>
            </a:r>
            <a:r>
              <a:rPr lang="en-US" sz="2800" dirty="0" smtClean="0"/>
              <a:t> , the </a:t>
            </a:r>
            <a:r>
              <a:rPr lang="en-US" sz="2800" dirty="0" err="1" smtClean="0"/>
              <a:t>interferons</a:t>
            </a:r>
            <a:r>
              <a:rPr lang="en-US" sz="2800" dirty="0" smtClean="0"/>
              <a:t>, and platelet activating factors) which are produced by tissue macrophages, </a:t>
            </a:r>
            <a:r>
              <a:rPr lang="en-US" sz="2800" dirty="0" err="1" smtClean="0"/>
              <a:t>monocytes</a:t>
            </a:r>
            <a:r>
              <a:rPr lang="en-US" sz="2800" dirty="0" smtClean="0"/>
              <a:t> and endothelial cells.</a:t>
            </a:r>
          </a:p>
          <a:p>
            <a:pPr lvl="0">
              <a:buNone/>
            </a:pPr>
            <a:endParaRPr lang="en-US" sz="2800" dirty="0" smtClean="0"/>
          </a:p>
          <a:p>
            <a:pPr lvl="0"/>
            <a:r>
              <a:rPr lang="en-US" sz="3600" b="1" dirty="0" smtClean="0"/>
              <a:t>Functions:</a:t>
            </a:r>
          </a:p>
          <a:p>
            <a:pPr lvl="0"/>
            <a:endParaRPr lang="en-US" dirty="0" smtClean="0"/>
          </a:p>
          <a:p>
            <a:pPr lvl="0"/>
            <a:r>
              <a:rPr lang="en-US" sz="2800" dirty="0" smtClean="0"/>
              <a:t>Binding to polysaccharides in bacterial walls</a:t>
            </a:r>
          </a:p>
          <a:p>
            <a:pPr lvl="0"/>
            <a:r>
              <a:rPr lang="en-US" sz="2800" dirty="0" smtClean="0"/>
              <a:t>Activating  complement</a:t>
            </a:r>
          </a:p>
          <a:p>
            <a:pPr lvl="0"/>
            <a:r>
              <a:rPr lang="en-US" sz="2800" dirty="0" smtClean="0"/>
              <a:t>Stimulating </a:t>
            </a:r>
            <a:r>
              <a:rPr lang="en-US" sz="2800" dirty="0" err="1" smtClean="0"/>
              <a:t>phagocytosis</a:t>
            </a:r>
            <a:endParaRPr lang="en-US" sz="2800" dirty="0" smtClean="0"/>
          </a:p>
          <a:p>
            <a:endParaRPr lang="en-US" dirty="0"/>
          </a:p>
        </p:txBody>
      </p:sp>
    </p:spTree>
  </p:cSld>
  <p:clrMapOvr>
    <a:masterClrMapping/>
  </p:clrMapOvr>
  <p:transition>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638800"/>
          </a:xfrm>
        </p:spPr>
        <p:txBody>
          <a:bodyPr>
            <a:normAutofit/>
          </a:bodyPr>
          <a:lstStyle/>
          <a:p>
            <a:pPr lvl="0"/>
            <a:r>
              <a:rPr lang="en-US" sz="2800" dirty="0" err="1" smtClean="0"/>
              <a:t>Humoral</a:t>
            </a:r>
            <a:r>
              <a:rPr lang="en-US" sz="2800" dirty="0" smtClean="0"/>
              <a:t> effects of IL-1 and IL-6 include increased production of ACTH and hence  </a:t>
            </a:r>
            <a:r>
              <a:rPr lang="en-US" sz="2800" dirty="0" err="1" smtClean="0"/>
              <a:t>cortisol</a:t>
            </a:r>
            <a:r>
              <a:rPr lang="en-US" sz="2800" dirty="0" smtClean="0"/>
              <a:t> and inhibition of hepatic synthesis of proteins such as  albumin, </a:t>
            </a:r>
            <a:r>
              <a:rPr lang="en-US" sz="2800" dirty="0" err="1" smtClean="0"/>
              <a:t>prealbumin</a:t>
            </a:r>
            <a:r>
              <a:rPr lang="en-US" sz="2800" dirty="0" smtClean="0"/>
              <a:t> and </a:t>
            </a:r>
            <a:r>
              <a:rPr lang="en-US" sz="2800" dirty="0" err="1" smtClean="0"/>
              <a:t>transferrin</a:t>
            </a:r>
            <a:r>
              <a:rPr lang="en-US" sz="2800" dirty="0" smtClean="0"/>
              <a:t> (negative acute phase proteins)</a:t>
            </a:r>
          </a:p>
          <a:p>
            <a:pPr lvl="0"/>
            <a:endParaRPr lang="en-US" sz="2800" dirty="0" smtClean="0"/>
          </a:p>
          <a:p>
            <a:pPr lvl="0"/>
            <a:r>
              <a:rPr lang="en-US" sz="2800" dirty="0" smtClean="0"/>
              <a:t>The protease inhibitors probably inactivate enzymes released from </a:t>
            </a:r>
            <a:r>
              <a:rPr lang="en-US" sz="2800" dirty="0" err="1" smtClean="0"/>
              <a:t>lysosomes</a:t>
            </a:r>
            <a:r>
              <a:rPr lang="en-US" sz="2800" dirty="0" smtClean="0"/>
              <a:t> and minimize damage that these may cause.</a:t>
            </a:r>
          </a:p>
          <a:p>
            <a:endParaRPr lang="en-US" dirty="0"/>
          </a:p>
        </p:txBody>
      </p:sp>
    </p:spTree>
  </p:cSld>
  <p:clrMapOvr>
    <a:masterClrMapping/>
  </p:clrMapOvr>
  <p:transition>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lnSpcReduction="10000"/>
          </a:bodyPr>
          <a:lstStyle/>
          <a:p>
            <a:r>
              <a:rPr lang="en-US" sz="3000" b="1" dirty="0" smtClean="0"/>
              <a:t>B) Distribution:</a:t>
            </a:r>
          </a:p>
          <a:p>
            <a:endParaRPr lang="en-US" sz="3000" dirty="0" smtClean="0"/>
          </a:p>
          <a:p>
            <a:pPr lvl="0"/>
            <a:r>
              <a:rPr lang="en-US" sz="2200" dirty="0" smtClean="0"/>
              <a:t>In health, the total concentration of proteins in plasma is around 70 g/L in  normal adult males</a:t>
            </a:r>
          </a:p>
          <a:p>
            <a:pPr lvl="0"/>
            <a:r>
              <a:rPr lang="en-US" sz="2200" dirty="0" smtClean="0"/>
              <a:t>Water passes more freely through capillary walls than proteins and therefore the concentration of proteins in the vascular space is affected by fluid distribution.</a:t>
            </a:r>
          </a:p>
          <a:p>
            <a:pPr lvl="0"/>
            <a:r>
              <a:rPr lang="en-US" sz="2200" dirty="0" smtClean="0"/>
              <a:t>Application of a tourniquet for extended periods leads to fluid loss from the occluded veins; increasing apparently plasma protein concentrations.</a:t>
            </a:r>
          </a:p>
          <a:p>
            <a:r>
              <a:rPr lang="en-US" sz="2200" b="1" dirty="0" smtClean="0"/>
              <a:t>C) Catabolism:</a:t>
            </a:r>
            <a:endParaRPr lang="en-US" sz="2200" dirty="0" smtClean="0"/>
          </a:p>
          <a:p>
            <a:r>
              <a:rPr lang="en-US" sz="2200" dirty="0" smtClean="0"/>
              <a:t>PP are degraded throughout the body.</a:t>
            </a:r>
          </a:p>
          <a:p>
            <a:r>
              <a:rPr lang="en-US" sz="2200" dirty="0" smtClean="0"/>
              <a:t>Most proteins are degraded after being taken up by cells within the body.</a:t>
            </a:r>
            <a:endParaRPr lang="en-US" sz="2200" dirty="0"/>
          </a:p>
        </p:txBody>
      </p:sp>
    </p:spTree>
  </p:cSld>
  <p:clrMapOvr>
    <a:masterClrMapping/>
  </p:clrMapOvr>
  <p:transition>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r>
              <a:rPr lang="en-US" sz="2800" b="1" dirty="0" smtClean="0"/>
              <a:t>Assessment of PP:</a:t>
            </a:r>
          </a:p>
          <a:p>
            <a:endParaRPr lang="en-US" sz="2800" dirty="0" smtClean="0"/>
          </a:p>
          <a:p>
            <a:r>
              <a:rPr lang="en-US" sz="2000" dirty="0" smtClean="0"/>
              <a:t>2 types of techniques are used:</a:t>
            </a:r>
          </a:p>
          <a:p>
            <a:pPr lvl="0"/>
            <a:r>
              <a:rPr lang="en-US" sz="2000" dirty="0" smtClean="0"/>
              <a:t>Quantitative measurement of individual proteins or groups of proteins</a:t>
            </a:r>
          </a:p>
          <a:p>
            <a:pPr lvl="0"/>
            <a:r>
              <a:rPr lang="en-US" sz="2000" dirty="0" err="1" smtClean="0"/>
              <a:t>Semiquantitative</a:t>
            </a:r>
            <a:r>
              <a:rPr lang="en-US" sz="2000" dirty="0" smtClean="0"/>
              <a:t> assessment of the proportions of different proteins present in plasma or serum.</a:t>
            </a:r>
          </a:p>
          <a:p>
            <a:pPr lvl="0"/>
            <a:endParaRPr lang="en-US" sz="2000" dirty="0" smtClean="0"/>
          </a:p>
          <a:p>
            <a:r>
              <a:rPr lang="en-US" sz="2800" b="1" dirty="0" smtClean="0"/>
              <a:t>A) Quantitative measurement:</a:t>
            </a:r>
            <a:endParaRPr lang="en-US" sz="2800" dirty="0" smtClean="0"/>
          </a:p>
          <a:p>
            <a:r>
              <a:rPr lang="en-US" sz="2000" dirty="0" smtClean="0"/>
              <a:t>By chemical methods depending on the reaction of peptide bonds with a chemical reagent. Individual proteins are usually determined by methods which use either chemical or immunological reactions.</a:t>
            </a:r>
          </a:p>
          <a:p>
            <a:endParaRPr lang="en-US" sz="2000" dirty="0"/>
          </a:p>
        </p:txBody>
      </p:sp>
    </p:spTree>
  </p:cSld>
  <p:clrMapOvr>
    <a:masterClrMapping/>
  </p:clrMapOvr>
  <p:transition>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85000" lnSpcReduction="20000"/>
          </a:bodyPr>
          <a:lstStyle/>
          <a:p>
            <a:r>
              <a:rPr lang="en-US" sz="4000" b="1" dirty="0" smtClean="0"/>
              <a:t>B) </a:t>
            </a:r>
            <a:r>
              <a:rPr lang="en-US" sz="4000" b="1" dirty="0" err="1" smtClean="0"/>
              <a:t>Semiquantitative</a:t>
            </a:r>
            <a:r>
              <a:rPr lang="en-US" sz="4000" b="1" dirty="0" smtClean="0"/>
              <a:t> assessment:</a:t>
            </a:r>
          </a:p>
          <a:p>
            <a:pPr>
              <a:buNone/>
            </a:pPr>
            <a:endParaRPr lang="en-US" dirty="0" smtClean="0"/>
          </a:p>
          <a:p>
            <a:pPr lvl="0"/>
            <a:r>
              <a:rPr lang="en-US" dirty="0" smtClean="0"/>
              <a:t>Proteins are separated from each other on the basis of their electrical charge. </a:t>
            </a:r>
          </a:p>
          <a:p>
            <a:pPr lvl="0"/>
            <a:r>
              <a:rPr lang="en-US" dirty="0" smtClean="0"/>
              <a:t>In the technique of electrophoresis , serum is applied to a support medium, usually cellulose acetate or a gel, and an electrical current applied. After a suitable period the medium is stained with a dye that visualizes the proteins. In normal subjects 5 discrete bands of proteins are seen and altered patterns  occur in various diseases.</a:t>
            </a:r>
          </a:p>
          <a:p>
            <a:pPr lvl="0"/>
            <a:r>
              <a:rPr lang="en-US" dirty="0" smtClean="0"/>
              <a:t>The most important abnormalities detected by electrophoresis are densely staining bands in the </a:t>
            </a:r>
            <a:r>
              <a:rPr lang="en-US" dirty="0" smtClean="0">
                <a:sym typeface="Symbol"/>
              </a:rPr>
              <a:t></a:t>
            </a:r>
            <a:r>
              <a:rPr lang="en-US" dirty="0" smtClean="0"/>
              <a:t>2-</a:t>
            </a:r>
            <a:r>
              <a:rPr lang="en-US" dirty="0" smtClean="0">
                <a:sym typeface="Symbol"/>
              </a:rPr>
              <a:t></a:t>
            </a:r>
            <a:r>
              <a:rPr lang="en-US" dirty="0" smtClean="0"/>
              <a:t> region – these are </a:t>
            </a:r>
            <a:r>
              <a:rPr lang="en-US" dirty="0" err="1" smtClean="0"/>
              <a:t>paraproteins</a:t>
            </a:r>
            <a:r>
              <a:rPr lang="en-US" dirty="0" smtClean="0"/>
              <a:t> which result from monoclonal proliferations of B lymphocytes.</a:t>
            </a:r>
          </a:p>
          <a:p>
            <a:endParaRPr lang="en-US" dirty="0"/>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4525963"/>
          </a:xfrm>
        </p:spPr>
        <p:txBody>
          <a:bodyPr>
            <a:normAutofit fontScale="85000" lnSpcReduction="20000"/>
          </a:bodyPr>
          <a:lstStyle/>
          <a:p>
            <a:r>
              <a:rPr lang="en-US" sz="4000" b="1" u="sng" dirty="0" smtClean="0"/>
              <a:t>Specific Plasma Proteins</a:t>
            </a:r>
            <a:endParaRPr lang="en-US" sz="4000" dirty="0" smtClean="0"/>
          </a:p>
          <a:p>
            <a:pPr>
              <a:buNone/>
            </a:pPr>
            <a:r>
              <a:rPr lang="en-US" dirty="0" smtClean="0"/>
              <a:t> </a:t>
            </a:r>
          </a:p>
          <a:p>
            <a:r>
              <a:rPr lang="en-US" sz="3800" b="1" dirty="0" err="1" smtClean="0"/>
              <a:t>Prealbumin</a:t>
            </a:r>
            <a:endParaRPr lang="en-US" sz="3800" b="1" dirty="0" smtClean="0"/>
          </a:p>
          <a:p>
            <a:pPr>
              <a:buNone/>
            </a:pPr>
            <a:endParaRPr lang="en-US" dirty="0" smtClean="0"/>
          </a:p>
          <a:p>
            <a:pPr lvl="0"/>
            <a:r>
              <a:rPr lang="en-US" dirty="0" err="1" smtClean="0"/>
              <a:t>Prealbumin</a:t>
            </a:r>
            <a:r>
              <a:rPr lang="en-US" dirty="0" smtClean="0"/>
              <a:t> migrates faster than albumin in the classic E/P.</a:t>
            </a:r>
          </a:p>
          <a:p>
            <a:pPr lvl="0"/>
            <a:r>
              <a:rPr lang="en-US" dirty="0" smtClean="0"/>
              <a:t>It can also be separated by high-resolution E/P or </a:t>
            </a:r>
            <a:r>
              <a:rPr lang="en-US" dirty="0" err="1" smtClean="0"/>
              <a:t>immunoelectrophoresis</a:t>
            </a:r>
            <a:r>
              <a:rPr lang="en-US" dirty="0" smtClean="0"/>
              <a:t> techniques.</a:t>
            </a:r>
          </a:p>
          <a:p>
            <a:pPr lvl="0"/>
            <a:r>
              <a:rPr lang="en-US" dirty="0" err="1" smtClean="0"/>
              <a:t>Prealbumin</a:t>
            </a:r>
            <a:r>
              <a:rPr lang="en-US" dirty="0" smtClean="0"/>
              <a:t> is the transport protein for thyroid hormones and it also  binds with retinol-binding protein to form a complex that transports retinol (vitamin A).</a:t>
            </a:r>
          </a:p>
          <a:p>
            <a:pPr lvl="0"/>
            <a:r>
              <a:rPr lang="en-US" dirty="0" err="1" smtClean="0"/>
              <a:t>Prealbumin</a:t>
            </a:r>
            <a:r>
              <a:rPr lang="en-US" dirty="0" smtClean="0"/>
              <a:t> is decreased in liver  disease , </a:t>
            </a:r>
            <a:r>
              <a:rPr lang="en-US" dirty="0" err="1" smtClean="0"/>
              <a:t>nephrotic</a:t>
            </a:r>
            <a:r>
              <a:rPr lang="en-US" dirty="0" smtClean="0"/>
              <a:t> syndrome, acute phase inflammatory response and malnutrition.</a:t>
            </a:r>
          </a:p>
          <a:p>
            <a:r>
              <a:rPr lang="en-US" dirty="0" smtClean="0"/>
              <a:t>It has a short half-life of approximately 2 days. </a:t>
            </a:r>
          </a:p>
          <a:p>
            <a:endParaRPr lang="en-US" dirty="0"/>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fontScale="92500" lnSpcReduction="20000"/>
          </a:bodyPr>
          <a:lstStyle/>
          <a:p>
            <a:r>
              <a:rPr lang="en-US" sz="3600" b="1" dirty="0" smtClean="0"/>
              <a:t>Albumin</a:t>
            </a:r>
          </a:p>
          <a:p>
            <a:pPr>
              <a:buNone/>
            </a:pPr>
            <a:endParaRPr lang="en-US" dirty="0" smtClean="0"/>
          </a:p>
          <a:p>
            <a:pPr lvl="0"/>
            <a:r>
              <a:rPr lang="en-US" dirty="0" smtClean="0"/>
              <a:t>Albumin is present in higher concentrations than other plasma proteins ( approximately 40 g/L in normal adults). Albumin has a molecular weight of approximately 66000 Daltons. Very small amounts cross the </a:t>
            </a:r>
            <a:r>
              <a:rPr lang="en-US" dirty="0" err="1" smtClean="0"/>
              <a:t>glomerular</a:t>
            </a:r>
            <a:r>
              <a:rPr lang="en-US" dirty="0" smtClean="0"/>
              <a:t> capillary wall.</a:t>
            </a:r>
          </a:p>
          <a:p>
            <a:pPr lvl="0"/>
            <a:r>
              <a:rPr lang="en-US" dirty="0" smtClean="0"/>
              <a:t>Albumin is synthesized in the liver and has  a half-life of approximately 20 days . Its synthesis is highly dependant on the supply of AA and therefore the production rate falls during periods of protein depletion.</a:t>
            </a:r>
          </a:p>
          <a:p>
            <a:r>
              <a:rPr lang="en-US" dirty="0" smtClean="0"/>
              <a:t>The rate of catabolism of albumin increases as a result of injury, infection and surgery. </a:t>
            </a:r>
          </a:p>
          <a:p>
            <a:endParaRPr lang="en-US" dirty="0"/>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fontScale="70000" lnSpcReduction="20000"/>
          </a:bodyPr>
          <a:lstStyle/>
          <a:p>
            <a:r>
              <a:rPr lang="en-US" sz="4500" b="1" u="sng" dirty="0" smtClean="0"/>
              <a:t>Functions:</a:t>
            </a:r>
            <a:endParaRPr lang="en-US" sz="4500" u="sng" dirty="0" smtClean="0"/>
          </a:p>
          <a:p>
            <a:pPr>
              <a:buNone/>
            </a:pPr>
            <a:endParaRPr lang="en-US" sz="4500" dirty="0" smtClean="0"/>
          </a:p>
          <a:p>
            <a:r>
              <a:rPr lang="en-US" dirty="0" smtClean="0"/>
              <a:t>The main function of albumin is maintenance of plasma </a:t>
            </a:r>
            <a:r>
              <a:rPr lang="en-US" dirty="0" err="1" smtClean="0"/>
              <a:t>oncotic</a:t>
            </a:r>
            <a:r>
              <a:rPr lang="en-US" dirty="0" smtClean="0"/>
              <a:t> pressure, transport and buffering pH changes.</a:t>
            </a:r>
          </a:p>
          <a:p>
            <a:pPr lvl="0"/>
            <a:r>
              <a:rPr lang="en-US" dirty="0" err="1" smtClean="0"/>
              <a:t>Oncotic</a:t>
            </a:r>
            <a:r>
              <a:rPr lang="en-US" dirty="0" smtClean="0"/>
              <a:t> pressure: Albumin is responsible for approx. 80% of the plasma </a:t>
            </a:r>
            <a:r>
              <a:rPr lang="en-US" dirty="0" err="1" smtClean="0"/>
              <a:t>oncotic</a:t>
            </a:r>
            <a:r>
              <a:rPr lang="en-US" dirty="0" smtClean="0"/>
              <a:t> pressure. This is a major determinant of the distribution of fluids between intravascular and </a:t>
            </a:r>
            <a:r>
              <a:rPr lang="en-US" dirty="0" err="1" smtClean="0"/>
              <a:t>extravascular</a:t>
            </a:r>
            <a:r>
              <a:rPr lang="en-US" dirty="0" smtClean="0"/>
              <a:t> compartments.  </a:t>
            </a:r>
            <a:r>
              <a:rPr lang="en-US" dirty="0" err="1" smtClean="0"/>
              <a:t>Hypoalbuminemia</a:t>
            </a:r>
            <a:r>
              <a:rPr lang="en-US" dirty="0" smtClean="0"/>
              <a:t> leads to edema.</a:t>
            </a:r>
          </a:p>
          <a:p>
            <a:pPr lvl="0"/>
            <a:r>
              <a:rPr lang="en-US" dirty="0" smtClean="0"/>
              <a:t>Buffering.</a:t>
            </a:r>
          </a:p>
          <a:p>
            <a:pPr lvl="0"/>
            <a:r>
              <a:rPr lang="en-US" dirty="0" smtClean="0"/>
              <a:t>Transport: Many substances are transported in the blood bound to albumin e.g. lipid-soluble substances, hormones e.g.  </a:t>
            </a:r>
            <a:r>
              <a:rPr lang="en-US" dirty="0" err="1" smtClean="0"/>
              <a:t>thyroxine</a:t>
            </a:r>
            <a:r>
              <a:rPr lang="en-US" dirty="0" smtClean="0"/>
              <a:t>, calcium, drugs e.g. </a:t>
            </a:r>
            <a:r>
              <a:rPr lang="en-US" dirty="0" err="1" smtClean="0"/>
              <a:t>salicylates</a:t>
            </a:r>
            <a:r>
              <a:rPr lang="en-US" dirty="0" smtClean="0"/>
              <a:t>, </a:t>
            </a:r>
            <a:r>
              <a:rPr lang="en-US" dirty="0" err="1" smtClean="0"/>
              <a:t>nonesterified</a:t>
            </a:r>
            <a:r>
              <a:rPr lang="en-US" dirty="0" smtClean="0"/>
              <a:t> fatty acids (NEFA) and </a:t>
            </a:r>
            <a:r>
              <a:rPr lang="en-US" dirty="0" err="1" smtClean="0"/>
              <a:t>bilirubin</a:t>
            </a:r>
            <a:r>
              <a:rPr lang="en-US" dirty="0" smtClean="0"/>
              <a:t>.</a:t>
            </a:r>
          </a:p>
          <a:p>
            <a:r>
              <a:rPr lang="en-US" dirty="0" smtClean="0"/>
              <a:t> </a:t>
            </a:r>
          </a:p>
          <a:p>
            <a:r>
              <a:rPr lang="en-US" dirty="0" smtClean="0"/>
              <a:t>Reduced serum albumin levels are common in many conditions. </a:t>
            </a:r>
            <a:r>
              <a:rPr lang="en-US" dirty="0" err="1" smtClean="0"/>
              <a:t>Hyperalbuminemia</a:t>
            </a:r>
            <a:r>
              <a:rPr lang="en-US" dirty="0" smtClean="0"/>
              <a:t> is rare and is usually caused by dehydration.</a:t>
            </a:r>
          </a:p>
          <a:p>
            <a:endParaRPr lang="en-US" dirty="0"/>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5105400"/>
          </a:xfrm>
        </p:spPr>
        <p:txBody>
          <a:bodyPr>
            <a:normAutofit fontScale="70000" lnSpcReduction="20000"/>
          </a:bodyPr>
          <a:lstStyle/>
          <a:p>
            <a:r>
              <a:rPr lang="en-US" sz="3600" b="1" u="sng" dirty="0" smtClean="0"/>
              <a:t>Causes of </a:t>
            </a:r>
            <a:r>
              <a:rPr lang="en-US" sz="3600" b="1" u="sng" dirty="0" err="1" smtClean="0"/>
              <a:t>Hypoalbuminemia</a:t>
            </a:r>
            <a:r>
              <a:rPr lang="en-US" sz="3600" b="1" u="sng" dirty="0" smtClean="0"/>
              <a:t>:</a:t>
            </a:r>
          </a:p>
          <a:p>
            <a:endParaRPr lang="en-US" sz="3600" dirty="0" smtClean="0"/>
          </a:p>
          <a:p>
            <a:pPr lvl="0"/>
            <a:r>
              <a:rPr lang="en-US" dirty="0" err="1" smtClean="0"/>
              <a:t>Artefacual</a:t>
            </a:r>
            <a:r>
              <a:rPr lang="en-US" dirty="0" smtClean="0"/>
              <a:t> : diluted specimens</a:t>
            </a:r>
          </a:p>
          <a:p>
            <a:pPr lvl="0"/>
            <a:endParaRPr lang="en-US" dirty="0" smtClean="0"/>
          </a:p>
          <a:p>
            <a:pPr lvl="0"/>
            <a:r>
              <a:rPr lang="en-US" dirty="0" smtClean="0"/>
              <a:t>Physiological:</a:t>
            </a:r>
          </a:p>
          <a:p>
            <a:pPr lvl="0"/>
            <a:endParaRPr lang="en-US" dirty="0" smtClean="0"/>
          </a:p>
          <a:p>
            <a:pPr lvl="1"/>
            <a:r>
              <a:rPr lang="en-US" dirty="0" smtClean="0"/>
              <a:t>Pregnancy </a:t>
            </a:r>
          </a:p>
          <a:p>
            <a:pPr lvl="1"/>
            <a:r>
              <a:rPr lang="en-US" dirty="0" smtClean="0"/>
              <a:t>Recumbency</a:t>
            </a:r>
          </a:p>
          <a:p>
            <a:pPr lvl="1"/>
            <a:endParaRPr lang="en-US" dirty="0" smtClean="0"/>
          </a:p>
          <a:p>
            <a:pPr lvl="0"/>
            <a:r>
              <a:rPr lang="en-US" dirty="0" smtClean="0"/>
              <a:t>Pathological:</a:t>
            </a:r>
          </a:p>
          <a:p>
            <a:pPr lvl="0"/>
            <a:endParaRPr lang="en-US" dirty="0" smtClean="0"/>
          </a:p>
          <a:p>
            <a:pPr lvl="1"/>
            <a:r>
              <a:rPr lang="en-US" dirty="0" smtClean="0"/>
              <a:t>Decreased production:</a:t>
            </a:r>
          </a:p>
          <a:p>
            <a:pPr lvl="2"/>
            <a:r>
              <a:rPr lang="en-US" dirty="0" smtClean="0"/>
              <a:t>Reduced availability of AA</a:t>
            </a:r>
          </a:p>
          <a:p>
            <a:pPr lvl="2"/>
            <a:r>
              <a:rPr lang="en-US" dirty="0" err="1" smtClean="0"/>
              <a:t>Manlnutrition</a:t>
            </a:r>
            <a:endParaRPr lang="en-US" dirty="0" smtClean="0"/>
          </a:p>
          <a:p>
            <a:pPr lvl="2"/>
            <a:r>
              <a:rPr lang="en-US" dirty="0" err="1" smtClean="0"/>
              <a:t>Malabsorption</a:t>
            </a:r>
            <a:endParaRPr lang="en-US" dirty="0" smtClean="0"/>
          </a:p>
          <a:p>
            <a:pPr lvl="2"/>
            <a:endParaRPr lang="en-US" dirty="0" smtClean="0"/>
          </a:p>
          <a:p>
            <a:pPr lvl="1"/>
            <a:r>
              <a:rPr lang="en-US" dirty="0" smtClean="0"/>
              <a:t>Defective  synthesis:</a:t>
            </a:r>
          </a:p>
          <a:p>
            <a:pPr lvl="2"/>
            <a:r>
              <a:rPr lang="en-US" dirty="0" err="1" smtClean="0"/>
              <a:t>Analbuminemia</a:t>
            </a:r>
            <a:endParaRPr lang="en-US" dirty="0" smtClean="0"/>
          </a:p>
          <a:p>
            <a:pPr lvl="2"/>
            <a:r>
              <a:rPr lang="en-US" dirty="0" smtClean="0"/>
              <a:t>Chronic liver diseases</a:t>
            </a:r>
          </a:p>
          <a:p>
            <a:endParaRPr lang="en-US" dirty="0"/>
          </a:p>
        </p:txBody>
      </p:sp>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TotalTime>
  <Words>1685</Words>
  <Application>Microsoft Office PowerPoint</Application>
  <PresentationFormat>On-screen Show (4:3)</PresentationFormat>
  <Paragraphs>256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Biochem</cp:lastModifiedBy>
  <cp:revision>58</cp:revision>
  <dcterms:created xsi:type="dcterms:W3CDTF">2006-08-16T00:00:00Z</dcterms:created>
  <dcterms:modified xsi:type="dcterms:W3CDTF">2010-04-06T08:47:22Z</dcterms:modified>
</cp:coreProperties>
</file>