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6" r:id="rId2"/>
    <p:sldId id="366" r:id="rId3"/>
    <p:sldId id="367" r:id="rId4"/>
    <p:sldId id="257" r:id="rId5"/>
    <p:sldId id="337" r:id="rId6"/>
    <p:sldId id="379" r:id="rId7"/>
    <p:sldId id="389" r:id="rId8"/>
    <p:sldId id="338" r:id="rId9"/>
    <p:sldId id="339" r:id="rId10"/>
    <p:sldId id="392" r:id="rId11"/>
    <p:sldId id="391" r:id="rId12"/>
    <p:sldId id="393" r:id="rId13"/>
    <p:sldId id="259" r:id="rId14"/>
    <p:sldId id="260" r:id="rId15"/>
    <p:sldId id="261" r:id="rId16"/>
    <p:sldId id="266" r:id="rId17"/>
    <p:sldId id="363" r:id="rId18"/>
    <p:sldId id="340" r:id="rId19"/>
    <p:sldId id="390" r:id="rId20"/>
    <p:sldId id="382" r:id="rId21"/>
    <p:sldId id="380" r:id="rId22"/>
    <p:sldId id="341" r:id="rId23"/>
    <p:sldId id="342" r:id="rId24"/>
    <p:sldId id="343" r:id="rId25"/>
    <p:sldId id="345" r:id="rId26"/>
    <p:sldId id="360" r:id="rId27"/>
    <p:sldId id="358" r:id="rId28"/>
    <p:sldId id="347" r:id="rId29"/>
    <p:sldId id="348" r:id="rId30"/>
    <p:sldId id="349" r:id="rId31"/>
    <p:sldId id="350" r:id="rId32"/>
    <p:sldId id="351" r:id="rId33"/>
    <p:sldId id="362" r:id="rId34"/>
    <p:sldId id="361" r:id="rId35"/>
    <p:sldId id="352" r:id="rId36"/>
    <p:sldId id="383" r:id="rId37"/>
    <p:sldId id="300" r:id="rId38"/>
    <p:sldId id="313" r:id="rId39"/>
    <p:sldId id="301" r:id="rId40"/>
    <p:sldId id="302" r:id="rId41"/>
    <p:sldId id="304" r:id="rId42"/>
    <p:sldId id="303" r:id="rId43"/>
    <p:sldId id="305" r:id="rId44"/>
    <p:sldId id="388" r:id="rId45"/>
    <p:sldId id="365" r:id="rId46"/>
    <p:sldId id="308" r:id="rId47"/>
    <p:sldId id="384" r:id="rId48"/>
    <p:sldId id="316" r:id="rId49"/>
    <p:sldId id="319" r:id="rId50"/>
    <p:sldId id="385" r:id="rId51"/>
    <p:sldId id="368" r:id="rId52"/>
    <p:sldId id="386" r:id="rId53"/>
    <p:sldId id="369" r:id="rId54"/>
    <p:sldId id="370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8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AD6"/>
    <a:srgbClr val="FFD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ABAEF-DC12-4A4E-BB25-2A9B3D203F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C83682-EA61-43BE-A2A7-27E5021707C6}">
      <dgm:prSet phldrT="[Text]"/>
      <dgm:spPr/>
      <dgm:t>
        <a:bodyPr/>
        <a:lstStyle/>
        <a:p>
          <a:r>
            <a:rPr lang="en-US" dirty="0" smtClean="0"/>
            <a:t>Types</a:t>
          </a:r>
          <a:endParaRPr lang="en-US" dirty="0"/>
        </a:p>
      </dgm:t>
    </dgm:pt>
    <dgm:pt modelId="{30A782A2-86FD-447E-B5FD-1ABC3004BF9F}" type="parTrans" cxnId="{A1A09B7E-101A-4063-B00C-E8E31850142B}">
      <dgm:prSet/>
      <dgm:spPr/>
      <dgm:t>
        <a:bodyPr/>
        <a:lstStyle/>
        <a:p>
          <a:endParaRPr lang="en-US"/>
        </a:p>
      </dgm:t>
    </dgm:pt>
    <dgm:pt modelId="{1BA17711-75DB-4A27-B01E-2D6973DCF102}" type="sibTrans" cxnId="{A1A09B7E-101A-4063-B00C-E8E31850142B}">
      <dgm:prSet/>
      <dgm:spPr/>
      <dgm:t>
        <a:bodyPr/>
        <a:lstStyle/>
        <a:p>
          <a:endParaRPr lang="en-US"/>
        </a:p>
      </dgm:t>
    </dgm:pt>
    <dgm:pt modelId="{C0950D77-AC7E-42F7-8AF6-D37EA395EC35}">
      <dgm:prSet phldrT="[Text]"/>
      <dgm:spPr/>
      <dgm:t>
        <a:bodyPr/>
        <a:lstStyle/>
        <a:p>
          <a:r>
            <a:rPr lang="en-US" dirty="0" smtClean="0">
              <a:latin typeface="Tahoma" pitchFamily="34" charset="0"/>
              <a:cs typeface="Tahoma" pitchFamily="34" charset="0"/>
            </a:rPr>
            <a:t>   1.	Extrinsic asthma: Type 1 Hypersensitivity reaction,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IgE</a:t>
          </a:r>
          <a:r>
            <a:rPr lang="en-US" dirty="0" smtClean="0">
              <a:latin typeface="Tahoma" pitchFamily="34" charset="0"/>
              <a:cs typeface="Tahoma" pitchFamily="34" charset="0"/>
            </a:rPr>
            <a:t>,    	childhood, family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Hx</a:t>
          </a:r>
          <a:r>
            <a:rPr lang="en-US" dirty="0" smtClean="0">
              <a:latin typeface="Tahoma" pitchFamily="34" charset="0"/>
              <a:cs typeface="Tahoma" pitchFamily="34" charset="0"/>
            </a:rPr>
            <a:t> of allergy.</a:t>
          </a:r>
          <a:endParaRPr lang="en-US" dirty="0"/>
        </a:p>
      </dgm:t>
    </dgm:pt>
    <dgm:pt modelId="{8F8D1F95-02D9-4166-9327-377DF5ED13DD}" type="parTrans" cxnId="{0555ED1C-268B-416E-89B6-237A5046BCEA}">
      <dgm:prSet/>
      <dgm:spPr/>
      <dgm:t>
        <a:bodyPr/>
        <a:lstStyle/>
        <a:p>
          <a:endParaRPr lang="en-US"/>
        </a:p>
      </dgm:t>
    </dgm:pt>
    <dgm:pt modelId="{881C0A7A-3AF2-4535-9E57-C36802CC114D}" type="sibTrans" cxnId="{0555ED1C-268B-416E-89B6-237A5046BCEA}">
      <dgm:prSet/>
      <dgm:spPr/>
      <dgm:t>
        <a:bodyPr/>
        <a:lstStyle/>
        <a:p>
          <a:endParaRPr lang="en-US"/>
        </a:p>
      </dgm:t>
    </dgm:pt>
    <dgm:pt modelId="{024615F0-84DE-42FA-9CB1-DC9F3FEEBB06}">
      <dgm:prSet phldrT="[Text]"/>
      <dgm:spPr/>
      <dgm:t>
        <a:bodyPr/>
        <a:lstStyle/>
        <a:p>
          <a:r>
            <a:rPr lang="en-US" dirty="0" smtClean="0"/>
            <a:t>Morphology</a:t>
          </a:r>
          <a:endParaRPr lang="en-US" dirty="0"/>
        </a:p>
      </dgm:t>
    </dgm:pt>
    <dgm:pt modelId="{B3CE8665-09AC-404A-BCFC-FD6FE7B58BBD}" type="parTrans" cxnId="{68FCC87E-BA64-4D9A-A01B-2711F3691100}">
      <dgm:prSet/>
      <dgm:spPr/>
      <dgm:t>
        <a:bodyPr/>
        <a:lstStyle/>
        <a:p>
          <a:endParaRPr lang="en-US"/>
        </a:p>
      </dgm:t>
    </dgm:pt>
    <dgm:pt modelId="{EBEE78B2-950E-4FDB-B443-A64FD4F0E573}" type="sibTrans" cxnId="{68FCC87E-BA64-4D9A-A01B-2711F3691100}">
      <dgm:prSet/>
      <dgm:spPr/>
      <dgm:t>
        <a:bodyPr/>
        <a:lstStyle/>
        <a:p>
          <a:endParaRPr lang="en-US"/>
        </a:p>
      </dgm:t>
    </dgm:pt>
    <dgm:pt modelId="{0222E519-929D-4DD7-B274-C8FF73761EC7}">
      <dgm:prSet phldrT="[Text]"/>
      <dgm:spPr/>
      <dgm:t>
        <a:bodyPr/>
        <a:lstStyle/>
        <a:p>
          <a:r>
            <a:rPr lang="en-US" dirty="0" smtClean="0"/>
            <a:t>Hypertrophy of bronchial smooth muscle &amp; hyperplasia of goblet cells e </a:t>
          </a:r>
          <a:r>
            <a:rPr lang="en-US" dirty="0" err="1" smtClean="0"/>
            <a:t>eosinophils</a:t>
          </a:r>
          <a:endParaRPr lang="en-US" dirty="0"/>
        </a:p>
      </dgm:t>
    </dgm:pt>
    <dgm:pt modelId="{6135C83B-EEA7-4978-BDBE-1A068CA1DD5F}" type="parTrans" cxnId="{9E9DD531-5F9C-462D-8861-5CA3781BC3B8}">
      <dgm:prSet/>
      <dgm:spPr/>
      <dgm:t>
        <a:bodyPr/>
        <a:lstStyle/>
        <a:p>
          <a:endParaRPr lang="en-US"/>
        </a:p>
      </dgm:t>
    </dgm:pt>
    <dgm:pt modelId="{BFAC9557-D9DF-4494-B4B6-D0E0CD7233C5}" type="sibTrans" cxnId="{9E9DD531-5F9C-462D-8861-5CA3781BC3B8}">
      <dgm:prSet/>
      <dgm:spPr/>
      <dgm:t>
        <a:bodyPr/>
        <a:lstStyle/>
        <a:p>
          <a:endParaRPr lang="en-US"/>
        </a:p>
      </dgm:t>
    </dgm:pt>
    <dgm:pt modelId="{0327B52C-86E6-4AC7-801C-412FCC33A541}">
      <dgm:prSet phldrT="[Text]"/>
      <dgm:spPr/>
      <dgm:t>
        <a:bodyPr/>
        <a:lstStyle/>
        <a:p>
          <a:r>
            <a:rPr lang="en-US" dirty="0" smtClean="0"/>
            <a:t>Mucous plug e </a:t>
          </a:r>
          <a:r>
            <a:rPr lang="en-US" dirty="0" err="1" smtClean="0"/>
            <a:t>Curschmann</a:t>
          </a:r>
          <a:r>
            <a:rPr lang="en-US" dirty="0" smtClean="0"/>
            <a:t> spirals &amp; Charcot-Leyden crystals.</a:t>
          </a:r>
          <a:endParaRPr lang="en-US" dirty="0"/>
        </a:p>
      </dgm:t>
    </dgm:pt>
    <dgm:pt modelId="{0F24F249-F86F-4B82-B4CC-286BF9F3DA52}" type="parTrans" cxnId="{2C8F582D-3978-4757-B048-39700141B2DD}">
      <dgm:prSet/>
      <dgm:spPr/>
      <dgm:t>
        <a:bodyPr/>
        <a:lstStyle/>
        <a:p>
          <a:endParaRPr lang="en-US"/>
        </a:p>
      </dgm:t>
    </dgm:pt>
    <dgm:pt modelId="{C07358C7-32DC-4325-BEBC-058272430D6E}" type="sibTrans" cxnId="{2C8F582D-3978-4757-B048-39700141B2DD}">
      <dgm:prSet/>
      <dgm:spPr/>
      <dgm:t>
        <a:bodyPr/>
        <a:lstStyle/>
        <a:p>
          <a:endParaRPr lang="en-US"/>
        </a:p>
      </dgm:t>
    </dgm:pt>
    <dgm:pt modelId="{9764E3D9-AEDA-47A2-8460-D679C3DF5711}">
      <dgm:prSet phldrT="[Text]"/>
      <dgm:spPr/>
      <dgm:t>
        <a:bodyPr/>
        <a:lstStyle/>
        <a:p>
          <a:r>
            <a:rPr lang="en-US" dirty="0" smtClean="0"/>
            <a:t>Complication</a:t>
          </a:r>
          <a:endParaRPr lang="en-US" dirty="0"/>
        </a:p>
      </dgm:t>
    </dgm:pt>
    <dgm:pt modelId="{08BB8029-EA4E-4479-B158-ED8DE7083A81}" type="parTrans" cxnId="{8E964842-86A5-457B-BE85-384119D76C50}">
      <dgm:prSet/>
      <dgm:spPr/>
      <dgm:t>
        <a:bodyPr/>
        <a:lstStyle/>
        <a:p>
          <a:endParaRPr lang="en-US"/>
        </a:p>
      </dgm:t>
    </dgm:pt>
    <dgm:pt modelId="{301EF411-3F3A-4554-AF3B-8B7B28F7D3B4}" type="sibTrans" cxnId="{8E964842-86A5-457B-BE85-384119D76C50}">
      <dgm:prSet/>
      <dgm:spPr/>
      <dgm:t>
        <a:bodyPr/>
        <a:lstStyle/>
        <a:p>
          <a:endParaRPr lang="en-US"/>
        </a:p>
      </dgm:t>
    </dgm:pt>
    <dgm:pt modelId="{3DC26CFD-7A20-436E-A87B-1922AE2B312A}">
      <dgm:prSet phldrT="[Text]"/>
      <dgm:spPr/>
      <dgm:t>
        <a:bodyPr/>
        <a:lstStyle/>
        <a:p>
          <a:r>
            <a:rPr lang="en-US" dirty="0" smtClean="0"/>
            <a:t>Superimposed infection</a:t>
          </a:r>
          <a:endParaRPr lang="en-US" dirty="0"/>
        </a:p>
      </dgm:t>
    </dgm:pt>
    <dgm:pt modelId="{67F97652-F07C-413D-B4ED-44EE908B20EB}" type="parTrans" cxnId="{CC50F124-6C89-41A2-A60D-6978A498CFB6}">
      <dgm:prSet/>
      <dgm:spPr/>
      <dgm:t>
        <a:bodyPr/>
        <a:lstStyle/>
        <a:p>
          <a:endParaRPr lang="en-US"/>
        </a:p>
      </dgm:t>
    </dgm:pt>
    <dgm:pt modelId="{8B28439D-6CE8-4B85-BA6E-EF015D574154}" type="sibTrans" cxnId="{CC50F124-6C89-41A2-A60D-6978A498CFB6}">
      <dgm:prSet/>
      <dgm:spPr/>
      <dgm:t>
        <a:bodyPr/>
        <a:lstStyle/>
        <a:p>
          <a:endParaRPr lang="en-US"/>
        </a:p>
      </dgm:t>
    </dgm:pt>
    <dgm:pt modelId="{3BADF230-2DC3-4927-8B06-7977ACCAD045}">
      <dgm:prSet/>
      <dgm:spPr/>
      <dgm:t>
        <a:bodyPr/>
        <a:lstStyle/>
        <a:p>
          <a:r>
            <a:rPr lang="en-US" dirty="0" smtClean="0">
              <a:latin typeface="Tahoma" pitchFamily="34" charset="0"/>
              <a:cs typeface="Tahoma" pitchFamily="34" charset="0"/>
            </a:rPr>
            <a:t>   2.	Intrinsic asthma: associated e bronchial asthma, aspirin, 	exercise, cold induced. No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Hx</a:t>
          </a:r>
          <a:r>
            <a:rPr lang="en-US" dirty="0" smtClean="0">
              <a:latin typeface="Tahoma" pitchFamily="34" charset="0"/>
              <a:cs typeface="Tahoma" pitchFamily="34" charset="0"/>
            </a:rPr>
            <a:t> of allergy</a:t>
          </a:r>
          <a:endParaRPr lang="en-US" dirty="0">
            <a:latin typeface="Tahoma" pitchFamily="34" charset="0"/>
            <a:cs typeface="Tahoma" pitchFamily="34" charset="0"/>
          </a:endParaRPr>
        </a:p>
      </dgm:t>
    </dgm:pt>
    <dgm:pt modelId="{1B776E3D-38C9-499C-9241-4E135A4EEFB3}" type="parTrans" cxnId="{B8C9A5D7-C0E1-433F-BA65-71C248D1BEA8}">
      <dgm:prSet/>
      <dgm:spPr/>
      <dgm:t>
        <a:bodyPr/>
        <a:lstStyle/>
        <a:p>
          <a:endParaRPr lang="en-US"/>
        </a:p>
      </dgm:t>
    </dgm:pt>
    <dgm:pt modelId="{B3F1E7F7-671C-45E0-935B-BD08766EBDC6}" type="sibTrans" cxnId="{B8C9A5D7-C0E1-433F-BA65-71C248D1BEA8}">
      <dgm:prSet/>
      <dgm:spPr/>
      <dgm:t>
        <a:bodyPr/>
        <a:lstStyle/>
        <a:p>
          <a:endParaRPr lang="en-US"/>
        </a:p>
      </dgm:t>
    </dgm:pt>
    <dgm:pt modelId="{65E4E581-D1B4-45A5-A04E-340970E8AD4B}">
      <dgm:prSet phldrT="[Text]"/>
      <dgm:spPr/>
      <dgm:t>
        <a:bodyPr/>
        <a:lstStyle/>
        <a:p>
          <a:r>
            <a:rPr lang="en-US" dirty="0" smtClean="0"/>
            <a:t>Chronic bronchitis</a:t>
          </a:r>
          <a:endParaRPr lang="en-US" dirty="0"/>
        </a:p>
      </dgm:t>
    </dgm:pt>
    <dgm:pt modelId="{E014DFB6-6F98-4AF3-B985-9120A6CB52AF}" type="parTrans" cxnId="{0255FAE6-9DF4-4D8D-B036-93330CBC4B6D}">
      <dgm:prSet/>
      <dgm:spPr/>
      <dgm:t>
        <a:bodyPr/>
        <a:lstStyle/>
        <a:p>
          <a:endParaRPr lang="en-US"/>
        </a:p>
      </dgm:t>
    </dgm:pt>
    <dgm:pt modelId="{459418C5-0A4D-40E6-B18F-F5F2C06552BA}" type="sibTrans" cxnId="{0255FAE6-9DF4-4D8D-B036-93330CBC4B6D}">
      <dgm:prSet/>
      <dgm:spPr/>
      <dgm:t>
        <a:bodyPr/>
        <a:lstStyle/>
        <a:p>
          <a:endParaRPr lang="en-US"/>
        </a:p>
      </dgm:t>
    </dgm:pt>
    <dgm:pt modelId="{74053312-014F-45D7-B847-B0A43E6D530F}">
      <dgm:prSet phldrT="[Text]"/>
      <dgm:spPr/>
      <dgm:t>
        <a:bodyPr/>
        <a:lstStyle/>
        <a:p>
          <a:r>
            <a:rPr lang="en-US" dirty="0" smtClean="0"/>
            <a:t>Pulmonary emphysema</a:t>
          </a:r>
          <a:endParaRPr lang="en-US" dirty="0"/>
        </a:p>
      </dgm:t>
    </dgm:pt>
    <dgm:pt modelId="{1FBD70DC-660D-4EFF-B5DF-3EA1075F0743}" type="parTrans" cxnId="{36B67047-07CA-4FAF-9BC6-69797B4F9BE4}">
      <dgm:prSet/>
      <dgm:spPr/>
      <dgm:t>
        <a:bodyPr/>
        <a:lstStyle/>
        <a:p>
          <a:endParaRPr lang="en-US"/>
        </a:p>
      </dgm:t>
    </dgm:pt>
    <dgm:pt modelId="{4C86EE7E-1E5D-4E90-BCA9-D82B3CDC698A}" type="sibTrans" cxnId="{36B67047-07CA-4FAF-9BC6-69797B4F9BE4}">
      <dgm:prSet/>
      <dgm:spPr/>
      <dgm:t>
        <a:bodyPr/>
        <a:lstStyle/>
        <a:p>
          <a:endParaRPr lang="en-US"/>
        </a:p>
      </dgm:t>
    </dgm:pt>
    <dgm:pt modelId="{23DFB964-CB1F-4996-99DD-0BE9A278FA61}">
      <dgm:prSet phldrT="[Text]"/>
      <dgm:spPr/>
      <dgm:t>
        <a:bodyPr/>
        <a:lstStyle/>
        <a:p>
          <a:r>
            <a:rPr lang="en-US" dirty="0" smtClean="0"/>
            <a:t>Status </a:t>
          </a:r>
          <a:r>
            <a:rPr lang="en-US" dirty="0" err="1" smtClean="0"/>
            <a:t>asthmaticus</a:t>
          </a:r>
          <a:endParaRPr lang="en-US" dirty="0"/>
        </a:p>
      </dgm:t>
    </dgm:pt>
    <dgm:pt modelId="{7BF680EE-048A-4CB5-95C8-2D82D14EF3C4}" type="parTrans" cxnId="{8B3C77CE-5C0D-41A2-A63E-F12BB1A5207E}">
      <dgm:prSet/>
      <dgm:spPr/>
      <dgm:t>
        <a:bodyPr/>
        <a:lstStyle/>
        <a:p>
          <a:endParaRPr lang="en-US"/>
        </a:p>
      </dgm:t>
    </dgm:pt>
    <dgm:pt modelId="{61340838-EBC4-4562-BA17-EF14F88269E2}" type="sibTrans" cxnId="{8B3C77CE-5C0D-41A2-A63E-F12BB1A5207E}">
      <dgm:prSet/>
      <dgm:spPr/>
      <dgm:t>
        <a:bodyPr/>
        <a:lstStyle/>
        <a:p>
          <a:endParaRPr lang="en-US"/>
        </a:p>
      </dgm:t>
    </dgm:pt>
    <dgm:pt modelId="{41943EB4-1114-4411-8088-3E609AF2CDAF}" type="pres">
      <dgm:prSet presAssocID="{2EAABAEF-DC12-4A4E-BB25-2A9B3D203F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53A6B-7B85-4009-B5F2-82CEF6C4C47E}" type="pres">
      <dgm:prSet presAssocID="{F7C83682-EA61-43BE-A2A7-27E5021707C6}" presName="linNode" presStyleCnt="0"/>
      <dgm:spPr/>
    </dgm:pt>
    <dgm:pt modelId="{FE74B238-02DE-44E3-BC57-168E47C7C459}" type="pres">
      <dgm:prSet presAssocID="{F7C83682-EA61-43BE-A2A7-27E5021707C6}" presName="parentText" presStyleLbl="node1" presStyleIdx="0" presStyleCnt="3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7B4DD-9F48-4BD8-954B-4D592EE28D11}" type="pres">
      <dgm:prSet presAssocID="{F7C83682-EA61-43BE-A2A7-27E5021707C6}" presName="descendantText" presStyleLbl="alignAccFollowNode1" presStyleIdx="0" presStyleCnt="3" custScaleX="127166" custLinFactNeighborX="-827" custLinFactNeighborY="-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8855-C3AD-41CE-BAC4-C47B0667D074}" type="pres">
      <dgm:prSet presAssocID="{1BA17711-75DB-4A27-B01E-2D6973DCF102}" presName="sp" presStyleCnt="0"/>
      <dgm:spPr/>
    </dgm:pt>
    <dgm:pt modelId="{EB55A3CE-B517-4EE3-AF01-31C3291B3141}" type="pres">
      <dgm:prSet presAssocID="{024615F0-84DE-42FA-9CB1-DC9F3FEEBB06}" presName="linNode" presStyleCnt="0"/>
      <dgm:spPr/>
    </dgm:pt>
    <dgm:pt modelId="{34B77269-1564-4D72-8E85-DA7FCE2A5DEA}" type="pres">
      <dgm:prSet presAssocID="{024615F0-84DE-42FA-9CB1-DC9F3FEEBB06}" presName="parentText" presStyleLbl="node1" presStyleIdx="1" presStyleCnt="3" custScaleX="888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CB02E-D641-4460-928B-B23ABEA650C1}" type="pres">
      <dgm:prSet presAssocID="{024615F0-84DE-42FA-9CB1-DC9F3FEEBB06}" presName="descendantText" presStyleLbl="alignAccFollowNode1" presStyleIdx="1" presStyleCnt="3" custScaleX="14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23D13-A3BC-4B5D-89E3-858B8880A544}" type="pres">
      <dgm:prSet presAssocID="{EBEE78B2-950E-4FDB-B443-A64FD4F0E573}" presName="sp" presStyleCnt="0"/>
      <dgm:spPr/>
    </dgm:pt>
    <dgm:pt modelId="{318C9E4B-8CBD-4272-8DFB-4AA0AF496631}" type="pres">
      <dgm:prSet presAssocID="{9764E3D9-AEDA-47A2-8460-D679C3DF5711}" presName="linNode" presStyleCnt="0"/>
      <dgm:spPr/>
    </dgm:pt>
    <dgm:pt modelId="{85D452CE-91B7-4F10-A856-C61C7C2BD761}" type="pres">
      <dgm:prSet presAssocID="{9764E3D9-AEDA-47A2-8460-D679C3DF5711}" presName="parentText" presStyleLbl="node1" presStyleIdx="2" presStyleCnt="3" custScaleX="72075" custLinFactNeighborX="-23" custLinFactNeighborY="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83A5-14D6-4B29-8E63-5FC6F0215F53}" type="pres">
      <dgm:prSet presAssocID="{9764E3D9-AEDA-47A2-8460-D679C3DF5711}" presName="descendantText" presStyleLbl="alignAccFollowNode1" presStyleIdx="2" presStyleCnt="3" custScaleX="11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A2D41-58E0-4C46-A13E-76E8C9894562}" type="presOf" srcId="{23DFB964-CB1F-4996-99DD-0BE9A278FA61}" destId="{BAA983A5-14D6-4B29-8E63-5FC6F0215F53}" srcOrd="0" destOrd="3" presId="urn:microsoft.com/office/officeart/2005/8/layout/vList5"/>
    <dgm:cxn modelId="{36B67047-07CA-4FAF-9BC6-69797B4F9BE4}" srcId="{9764E3D9-AEDA-47A2-8460-D679C3DF5711}" destId="{74053312-014F-45D7-B847-B0A43E6D530F}" srcOrd="2" destOrd="0" parTransId="{1FBD70DC-660D-4EFF-B5DF-3EA1075F0743}" sibTransId="{4C86EE7E-1E5D-4E90-BCA9-D82B3CDC698A}"/>
    <dgm:cxn modelId="{68FCC87E-BA64-4D9A-A01B-2711F3691100}" srcId="{2EAABAEF-DC12-4A4E-BB25-2A9B3D203FF2}" destId="{024615F0-84DE-42FA-9CB1-DC9F3FEEBB06}" srcOrd="1" destOrd="0" parTransId="{B3CE8665-09AC-404A-BCFC-FD6FE7B58BBD}" sibTransId="{EBEE78B2-950E-4FDB-B443-A64FD4F0E573}"/>
    <dgm:cxn modelId="{455D969F-0BD9-4D04-B55C-7B19370B223A}" type="presOf" srcId="{C0950D77-AC7E-42F7-8AF6-D37EA395EC35}" destId="{D2C7B4DD-9F48-4BD8-954B-4D592EE28D11}" srcOrd="0" destOrd="0" presId="urn:microsoft.com/office/officeart/2005/8/layout/vList5"/>
    <dgm:cxn modelId="{A067C260-754E-4C59-BCE3-157733CC4B11}" type="presOf" srcId="{0327B52C-86E6-4AC7-801C-412FCC33A541}" destId="{86DCB02E-D641-4460-928B-B23ABEA650C1}" srcOrd="0" destOrd="1" presId="urn:microsoft.com/office/officeart/2005/8/layout/vList5"/>
    <dgm:cxn modelId="{2FDD1A45-3C2C-4465-B20A-04A67B047EC3}" type="presOf" srcId="{024615F0-84DE-42FA-9CB1-DC9F3FEEBB06}" destId="{34B77269-1564-4D72-8E85-DA7FCE2A5DEA}" srcOrd="0" destOrd="0" presId="urn:microsoft.com/office/officeart/2005/8/layout/vList5"/>
    <dgm:cxn modelId="{CC50F124-6C89-41A2-A60D-6978A498CFB6}" srcId="{9764E3D9-AEDA-47A2-8460-D679C3DF5711}" destId="{3DC26CFD-7A20-436E-A87B-1922AE2B312A}" srcOrd="0" destOrd="0" parTransId="{67F97652-F07C-413D-B4ED-44EE908B20EB}" sibTransId="{8B28439D-6CE8-4B85-BA6E-EF015D574154}"/>
    <dgm:cxn modelId="{E73D0B9B-0D66-4707-BC1A-48A25AEBF1CE}" type="presOf" srcId="{65E4E581-D1B4-45A5-A04E-340970E8AD4B}" destId="{BAA983A5-14D6-4B29-8E63-5FC6F0215F53}" srcOrd="0" destOrd="1" presId="urn:microsoft.com/office/officeart/2005/8/layout/vList5"/>
    <dgm:cxn modelId="{8E964842-86A5-457B-BE85-384119D76C50}" srcId="{2EAABAEF-DC12-4A4E-BB25-2A9B3D203FF2}" destId="{9764E3D9-AEDA-47A2-8460-D679C3DF5711}" srcOrd="2" destOrd="0" parTransId="{08BB8029-EA4E-4479-B158-ED8DE7083A81}" sibTransId="{301EF411-3F3A-4554-AF3B-8B7B28F7D3B4}"/>
    <dgm:cxn modelId="{9C6FA6DC-BCBF-4269-882B-B933EBFC706B}" type="presOf" srcId="{9764E3D9-AEDA-47A2-8460-D679C3DF5711}" destId="{85D452CE-91B7-4F10-A856-C61C7C2BD761}" srcOrd="0" destOrd="0" presId="urn:microsoft.com/office/officeart/2005/8/layout/vList5"/>
    <dgm:cxn modelId="{2C8F582D-3978-4757-B048-39700141B2DD}" srcId="{024615F0-84DE-42FA-9CB1-DC9F3FEEBB06}" destId="{0327B52C-86E6-4AC7-801C-412FCC33A541}" srcOrd="1" destOrd="0" parTransId="{0F24F249-F86F-4B82-B4CC-286BF9F3DA52}" sibTransId="{C07358C7-32DC-4325-BEBC-058272430D6E}"/>
    <dgm:cxn modelId="{B8C9A5D7-C0E1-433F-BA65-71C248D1BEA8}" srcId="{F7C83682-EA61-43BE-A2A7-27E5021707C6}" destId="{3BADF230-2DC3-4927-8B06-7977ACCAD045}" srcOrd="1" destOrd="0" parTransId="{1B776E3D-38C9-499C-9241-4E135A4EEFB3}" sibTransId="{B3F1E7F7-671C-45E0-935B-BD08766EBDC6}"/>
    <dgm:cxn modelId="{5F105265-A541-478C-A2C3-FA927B3534DD}" type="presOf" srcId="{2EAABAEF-DC12-4A4E-BB25-2A9B3D203FF2}" destId="{41943EB4-1114-4411-8088-3E609AF2CDAF}" srcOrd="0" destOrd="0" presId="urn:microsoft.com/office/officeart/2005/8/layout/vList5"/>
    <dgm:cxn modelId="{2F1B647B-025A-400F-AA9A-674ACE35ED45}" type="presOf" srcId="{74053312-014F-45D7-B847-B0A43E6D530F}" destId="{BAA983A5-14D6-4B29-8E63-5FC6F0215F53}" srcOrd="0" destOrd="2" presId="urn:microsoft.com/office/officeart/2005/8/layout/vList5"/>
    <dgm:cxn modelId="{A6023CDA-10F0-470A-9F56-E5F9CE6600C4}" type="presOf" srcId="{3BADF230-2DC3-4927-8B06-7977ACCAD045}" destId="{D2C7B4DD-9F48-4BD8-954B-4D592EE28D11}" srcOrd="0" destOrd="1" presId="urn:microsoft.com/office/officeart/2005/8/layout/vList5"/>
    <dgm:cxn modelId="{8B3C77CE-5C0D-41A2-A63E-F12BB1A5207E}" srcId="{9764E3D9-AEDA-47A2-8460-D679C3DF5711}" destId="{23DFB964-CB1F-4996-99DD-0BE9A278FA61}" srcOrd="3" destOrd="0" parTransId="{7BF680EE-048A-4CB5-95C8-2D82D14EF3C4}" sibTransId="{61340838-EBC4-4562-BA17-EF14F88269E2}"/>
    <dgm:cxn modelId="{0255FAE6-9DF4-4D8D-B036-93330CBC4B6D}" srcId="{9764E3D9-AEDA-47A2-8460-D679C3DF5711}" destId="{65E4E581-D1B4-45A5-A04E-340970E8AD4B}" srcOrd="1" destOrd="0" parTransId="{E014DFB6-6F98-4AF3-B985-9120A6CB52AF}" sibTransId="{459418C5-0A4D-40E6-B18F-F5F2C06552BA}"/>
    <dgm:cxn modelId="{A4062B93-B9B4-4B44-9F98-68C53C46C949}" type="presOf" srcId="{3DC26CFD-7A20-436E-A87B-1922AE2B312A}" destId="{BAA983A5-14D6-4B29-8E63-5FC6F0215F53}" srcOrd="0" destOrd="0" presId="urn:microsoft.com/office/officeart/2005/8/layout/vList5"/>
    <dgm:cxn modelId="{9E9DD531-5F9C-462D-8861-5CA3781BC3B8}" srcId="{024615F0-84DE-42FA-9CB1-DC9F3FEEBB06}" destId="{0222E519-929D-4DD7-B274-C8FF73761EC7}" srcOrd="0" destOrd="0" parTransId="{6135C83B-EEA7-4978-BDBE-1A068CA1DD5F}" sibTransId="{BFAC9557-D9DF-4494-B4B6-D0E0CD7233C5}"/>
    <dgm:cxn modelId="{0555ED1C-268B-416E-89B6-237A5046BCEA}" srcId="{F7C83682-EA61-43BE-A2A7-27E5021707C6}" destId="{C0950D77-AC7E-42F7-8AF6-D37EA395EC35}" srcOrd="0" destOrd="0" parTransId="{8F8D1F95-02D9-4166-9327-377DF5ED13DD}" sibTransId="{881C0A7A-3AF2-4535-9E57-C36802CC114D}"/>
    <dgm:cxn modelId="{FD0E07AE-6882-4A24-988F-318837174E9B}" type="presOf" srcId="{0222E519-929D-4DD7-B274-C8FF73761EC7}" destId="{86DCB02E-D641-4460-928B-B23ABEA650C1}" srcOrd="0" destOrd="0" presId="urn:microsoft.com/office/officeart/2005/8/layout/vList5"/>
    <dgm:cxn modelId="{57F24578-479E-4D02-8721-1219F9E478EB}" type="presOf" srcId="{F7C83682-EA61-43BE-A2A7-27E5021707C6}" destId="{FE74B238-02DE-44E3-BC57-168E47C7C459}" srcOrd="0" destOrd="0" presId="urn:microsoft.com/office/officeart/2005/8/layout/vList5"/>
    <dgm:cxn modelId="{A1A09B7E-101A-4063-B00C-E8E31850142B}" srcId="{2EAABAEF-DC12-4A4E-BB25-2A9B3D203FF2}" destId="{F7C83682-EA61-43BE-A2A7-27E5021707C6}" srcOrd="0" destOrd="0" parTransId="{30A782A2-86FD-447E-B5FD-1ABC3004BF9F}" sibTransId="{1BA17711-75DB-4A27-B01E-2D6973DCF102}"/>
    <dgm:cxn modelId="{6536A375-F363-4569-A2B7-AFA2945F42CA}" type="presParOf" srcId="{41943EB4-1114-4411-8088-3E609AF2CDAF}" destId="{C4853A6B-7B85-4009-B5F2-82CEF6C4C47E}" srcOrd="0" destOrd="0" presId="urn:microsoft.com/office/officeart/2005/8/layout/vList5"/>
    <dgm:cxn modelId="{D643E226-F3C3-4896-87D2-DF216044B6D0}" type="presParOf" srcId="{C4853A6B-7B85-4009-B5F2-82CEF6C4C47E}" destId="{FE74B238-02DE-44E3-BC57-168E47C7C459}" srcOrd="0" destOrd="0" presId="urn:microsoft.com/office/officeart/2005/8/layout/vList5"/>
    <dgm:cxn modelId="{931D381C-311A-4E08-9E89-F5BD15FA05E7}" type="presParOf" srcId="{C4853A6B-7B85-4009-B5F2-82CEF6C4C47E}" destId="{D2C7B4DD-9F48-4BD8-954B-4D592EE28D11}" srcOrd="1" destOrd="0" presId="urn:microsoft.com/office/officeart/2005/8/layout/vList5"/>
    <dgm:cxn modelId="{2A38CABE-AA73-4A65-B41C-99749FB6A205}" type="presParOf" srcId="{41943EB4-1114-4411-8088-3E609AF2CDAF}" destId="{39D58855-C3AD-41CE-BAC4-C47B0667D074}" srcOrd="1" destOrd="0" presId="urn:microsoft.com/office/officeart/2005/8/layout/vList5"/>
    <dgm:cxn modelId="{E4D53DC7-ABE3-4436-B148-5A70E06000D7}" type="presParOf" srcId="{41943EB4-1114-4411-8088-3E609AF2CDAF}" destId="{EB55A3CE-B517-4EE3-AF01-31C3291B3141}" srcOrd="2" destOrd="0" presId="urn:microsoft.com/office/officeart/2005/8/layout/vList5"/>
    <dgm:cxn modelId="{649E39B2-0BDE-4BA3-A960-B7F6C310C4F7}" type="presParOf" srcId="{EB55A3CE-B517-4EE3-AF01-31C3291B3141}" destId="{34B77269-1564-4D72-8E85-DA7FCE2A5DEA}" srcOrd="0" destOrd="0" presId="urn:microsoft.com/office/officeart/2005/8/layout/vList5"/>
    <dgm:cxn modelId="{EA43F568-C159-464D-A262-D367C9A5973F}" type="presParOf" srcId="{EB55A3CE-B517-4EE3-AF01-31C3291B3141}" destId="{86DCB02E-D641-4460-928B-B23ABEA650C1}" srcOrd="1" destOrd="0" presId="urn:microsoft.com/office/officeart/2005/8/layout/vList5"/>
    <dgm:cxn modelId="{1474C4DC-7EC4-4A1B-B65A-49F9941E6642}" type="presParOf" srcId="{41943EB4-1114-4411-8088-3E609AF2CDAF}" destId="{F7623D13-A3BC-4B5D-89E3-858B8880A544}" srcOrd="3" destOrd="0" presId="urn:microsoft.com/office/officeart/2005/8/layout/vList5"/>
    <dgm:cxn modelId="{DEA6C789-1CA8-4FDF-9AEE-EBDC55B25E42}" type="presParOf" srcId="{41943EB4-1114-4411-8088-3E609AF2CDAF}" destId="{318C9E4B-8CBD-4272-8DFB-4AA0AF496631}" srcOrd="4" destOrd="0" presId="urn:microsoft.com/office/officeart/2005/8/layout/vList5"/>
    <dgm:cxn modelId="{18E07DAC-44FD-47E2-83C6-3DB845712FED}" type="presParOf" srcId="{318C9E4B-8CBD-4272-8DFB-4AA0AF496631}" destId="{85D452CE-91B7-4F10-A856-C61C7C2BD761}" srcOrd="0" destOrd="0" presId="urn:microsoft.com/office/officeart/2005/8/layout/vList5"/>
    <dgm:cxn modelId="{2AFE462F-6892-448A-8EC3-0EAE0E58B5D7}" type="presParOf" srcId="{318C9E4B-8CBD-4272-8DFB-4AA0AF496631}" destId="{BAA983A5-14D6-4B29-8E63-5FC6F0215F53}" srcOrd="1" destOrd="0" presId="urn:microsoft.com/office/officeart/2005/8/layout/vList5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05535-D2C6-4152-90EF-D8228A8AA396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50BF43-8A47-4178-BFB3-660A573F3830}">
      <dgm:prSet phldrT="[Text]"/>
      <dgm:spPr/>
      <dgm:t>
        <a:bodyPr/>
        <a:lstStyle/>
        <a:p>
          <a:r>
            <a:rPr lang="en-US" dirty="0" smtClean="0"/>
            <a:t>Causes </a:t>
          </a:r>
          <a:endParaRPr lang="en-US" dirty="0"/>
        </a:p>
      </dgm:t>
    </dgm:pt>
    <dgm:pt modelId="{7A1A6CA2-88FC-4398-9807-D1AE1257B213}" type="parTrans" cxnId="{CACC563C-ADFB-442E-9C6E-FC877B3255A6}">
      <dgm:prSet/>
      <dgm:spPr/>
      <dgm:t>
        <a:bodyPr/>
        <a:lstStyle/>
        <a:p>
          <a:endParaRPr lang="en-US"/>
        </a:p>
      </dgm:t>
    </dgm:pt>
    <dgm:pt modelId="{82593CEF-0ACB-4349-8BA7-013A6F3565A3}" type="sibTrans" cxnId="{CACC563C-ADFB-442E-9C6E-FC877B3255A6}">
      <dgm:prSet/>
      <dgm:spPr/>
      <dgm:t>
        <a:bodyPr/>
        <a:lstStyle/>
        <a:p>
          <a:endParaRPr lang="en-US"/>
        </a:p>
      </dgm:t>
    </dgm:pt>
    <dgm:pt modelId="{065E2F7A-A24D-4B4F-9568-F029187826DE}">
      <dgm:prSet phldrT="[Text]" custT="1"/>
      <dgm:spPr/>
      <dgm:t>
        <a:bodyPr/>
        <a:lstStyle/>
        <a:p>
          <a:r>
            <a:rPr lang="en-US" sz="2800" dirty="0" smtClean="0"/>
            <a:t>Infection</a:t>
          </a:r>
          <a:endParaRPr lang="en-US" sz="2800" dirty="0"/>
        </a:p>
      </dgm:t>
    </dgm:pt>
    <dgm:pt modelId="{1E8E965B-DD6A-45D3-B692-1B7484EC8AAB}" type="parTrans" cxnId="{0249F2CC-67F0-46A4-9B70-E3D45D9D997C}">
      <dgm:prSet/>
      <dgm:spPr/>
      <dgm:t>
        <a:bodyPr/>
        <a:lstStyle/>
        <a:p>
          <a:endParaRPr lang="en-US"/>
        </a:p>
      </dgm:t>
    </dgm:pt>
    <dgm:pt modelId="{F13D2A9E-00A3-4768-9E06-2C46FCCDBAC1}" type="sibTrans" cxnId="{0249F2CC-67F0-46A4-9B70-E3D45D9D997C}">
      <dgm:prSet/>
      <dgm:spPr/>
      <dgm:t>
        <a:bodyPr/>
        <a:lstStyle/>
        <a:p>
          <a:endParaRPr lang="en-US"/>
        </a:p>
      </dgm:t>
    </dgm:pt>
    <dgm:pt modelId="{FD921779-2727-4A0B-8DD4-E18624F4B5C3}">
      <dgm:prSet phldrT="[Text]" custT="1"/>
      <dgm:spPr/>
      <dgm:t>
        <a:bodyPr/>
        <a:lstStyle/>
        <a:p>
          <a:r>
            <a:rPr lang="en-US" sz="2800" dirty="0" smtClean="0"/>
            <a:t>Congenital </a:t>
          </a:r>
          <a:r>
            <a:rPr lang="en-US" sz="1800" dirty="0" smtClean="0"/>
            <a:t>(Cystic fibrosis, </a:t>
          </a:r>
          <a:r>
            <a:rPr lang="en-US" sz="1800" dirty="0" err="1" smtClean="0"/>
            <a:t>Kartagener’s</a:t>
          </a:r>
          <a:r>
            <a:rPr lang="en-US" sz="1800" dirty="0" smtClean="0"/>
            <a:t> Syndrome)</a:t>
          </a:r>
          <a:endParaRPr lang="en-US" sz="1800" dirty="0"/>
        </a:p>
      </dgm:t>
    </dgm:pt>
    <dgm:pt modelId="{EA61E45C-C700-46C4-9F9C-2BD796CD9931}" type="parTrans" cxnId="{A090D041-7DDB-44BD-8E50-C4466306A775}">
      <dgm:prSet/>
      <dgm:spPr/>
      <dgm:t>
        <a:bodyPr/>
        <a:lstStyle/>
        <a:p>
          <a:endParaRPr lang="en-US"/>
        </a:p>
      </dgm:t>
    </dgm:pt>
    <dgm:pt modelId="{140E8E87-1B09-48D1-ACEA-C97C25D62FF5}" type="sibTrans" cxnId="{A090D041-7DDB-44BD-8E50-C4466306A775}">
      <dgm:prSet/>
      <dgm:spPr/>
      <dgm:t>
        <a:bodyPr/>
        <a:lstStyle/>
        <a:p>
          <a:endParaRPr lang="en-US"/>
        </a:p>
      </dgm:t>
    </dgm:pt>
    <dgm:pt modelId="{4D97FA0B-B34D-46CA-8E13-BDF42ECE15F6}">
      <dgm:prSet phldrT="[Text]"/>
      <dgm:spPr/>
      <dgm:t>
        <a:bodyPr/>
        <a:lstStyle/>
        <a:p>
          <a:r>
            <a:rPr lang="en-US" dirty="0" smtClean="0"/>
            <a:t>Clinical features</a:t>
          </a:r>
          <a:endParaRPr lang="en-US" dirty="0"/>
        </a:p>
      </dgm:t>
    </dgm:pt>
    <dgm:pt modelId="{5FDB8762-D618-4F26-987B-FB973B1314B9}" type="parTrans" cxnId="{BF464DFA-E36A-474F-871E-8B80AD564EE2}">
      <dgm:prSet/>
      <dgm:spPr/>
      <dgm:t>
        <a:bodyPr/>
        <a:lstStyle/>
        <a:p>
          <a:endParaRPr lang="en-US"/>
        </a:p>
      </dgm:t>
    </dgm:pt>
    <dgm:pt modelId="{AD2FF4F8-4E5C-4FF2-919B-19E36BF50141}" type="sibTrans" cxnId="{BF464DFA-E36A-474F-871E-8B80AD564EE2}">
      <dgm:prSet/>
      <dgm:spPr/>
      <dgm:t>
        <a:bodyPr/>
        <a:lstStyle/>
        <a:p>
          <a:endParaRPr lang="en-US"/>
        </a:p>
      </dgm:t>
    </dgm:pt>
    <dgm:pt modelId="{2688C572-73B7-4C68-8A7D-62FD041E3DAB}">
      <dgm:prSet phldrT="[Text]"/>
      <dgm:spPr/>
      <dgm:t>
        <a:bodyPr/>
        <a:lstStyle/>
        <a:p>
          <a:r>
            <a:rPr lang="en-US" dirty="0" smtClean="0"/>
            <a:t>Sever persistent cough with sputum (</a:t>
          </a:r>
          <a:r>
            <a:rPr lang="en-US" dirty="0" err="1" smtClean="0"/>
            <a:t>mucopurulent</a:t>
          </a:r>
          <a:r>
            <a:rPr lang="en-US" dirty="0" smtClean="0"/>
            <a:t> sputum) sometime with blood.</a:t>
          </a:r>
          <a:endParaRPr lang="en-US" dirty="0"/>
        </a:p>
      </dgm:t>
    </dgm:pt>
    <dgm:pt modelId="{207A407C-FF5D-45F4-A0E6-9A590AE90348}" type="parTrans" cxnId="{F98C1B5E-287A-4BB1-A6AD-DCAC8DDDBDE7}">
      <dgm:prSet/>
      <dgm:spPr/>
      <dgm:t>
        <a:bodyPr/>
        <a:lstStyle/>
        <a:p>
          <a:endParaRPr lang="en-US"/>
        </a:p>
      </dgm:t>
    </dgm:pt>
    <dgm:pt modelId="{944A928F-F66E-49A2-A2AB-54CF51A19353}" type="sibTrans" cxnId="{F98C1B5E-287A-4BB1-A6AD-DCAC8DDDBDE7}">
      <dgm:prSet/>
      <dgm:spPr/>
      <dgm:t>
        <a:bodyPr/>
        <a:lstStyle/>
        <a:p>
          <a:endParaRPr lang="en-US"/>
        </a:p>
      </dgm:t>
    </dgm:pt>
    <dgm:pt modelId="{FC61C7C2-7098-4DED-84B2-9A8B68D9892B}">
      <dgm:prSet phldrT="[Text]"/>
      <dgm:spPr/>
      <dgm:t>
        <a:bodyPr/>
        <a:lstStyle/>
        <a:p>
          <a:r>
            <a:rPr lang="en-US" dirty="0" smtClean="0"/>
            <a:t>complications</a:t>
          </a:r>
          <a:endParaRPr lang="en-US" dirty="0"/>
        </a:p>
      </dgm:t>
    </dgm:pt>
    <dgm:pt modelId="{BD898351-C830-4F04-AAEF-E5656CC165AF}" type="parTrans" cxnId="{45B8E0BD-58AF-4C0C-A181-BDC983B78996}">
      <dgm:prSet/>
      <dgm:spPr/>
      <dgm:t>
        <a:bodyPr/>
        <a:lstStyle/>
        <a:p>
          <a:endParaRPr lang="en-US"/>
        </a:p>
      </dgm:t>
    </dgm:pt>
    <dgm:pt modelId="{37766EA0-E96C-4752-9427-7A407F50C99B}" type="sibTrans" cxnId="{45B8E0BD-58AF-4C0C-A181-BDC983B78996}">
      <dgm:prSet/>
      <dgm:spPr/>
      <dgm:t>
        <a:bodyPr/>
        <a:lstStyle/>
        <a:p>
          <a:endParaRPr lang="en-US"/>
        </a:p>
      </dgm:t>
    </dgm:pt>
    <dgm:pt modelId="{546BDA9F-62FE-47E8-BAA1-D0F0BA6B347D}">
      <dgm:prSet phldrT="[Text]" custT="1"/>
      <dgm:spPr/>
      <dgm:t>
        <a:bodyPr/>
        <a:lstStyle/>
        <a:p>
          <a:r>
            <a:rPr lang="en-US" sz="2400" dirty="0" smtClean="0"/>
            <a:t>Rare complications: metastatic brain abscess and </a:t>
          </a:r>
          <a:r>
            <a:rPr lang="en-US" sz="2400" dirty="0" err="1" smtClean="0"/>
            <a:t>amyloidosis</a:t>
          </a:r>
          <a:r>
            <a:rPr lang="en-US" sz="1800" dirty="0" smtClean="0"/>
            <a:t>.</a:t>
          </a:r>
          <a:endParaRPr lang="en-US" sz="1800" dirty="0"/>
        </a:p>
      </dgm:t>
    </dgm:pt>
    <dgm:pt modelId="{826116CC-010A-4CC4-B6F9-6BF64C60BA43}" type="parTrans" cxnId="{8AD94E4F-BF1D-435A-803E-58FBF6A6CB55}">
      <dgm:prSet/>
      <dgm:spPr/>
      <dgm:t>
        <a:bodyPr/>
        <a:lstStyle/>
        <a:p>
          <a:endParaRPr lang="en-US"/>
        </a:p>
      </dgm:t>
    </dgm:pt>
    <dgm:pt modelId="{3C3E7362-7822-48EA-9694-D5C86DF376DA}" type="sibTrans" cxnId="{8AD94E4F-BF1D-435A-803E-58FBF6A6CB55}">
      <dgm:prSet/>
      <dgm:spPr/>
      <dgm:t>
        <a:bodyPr/>
        <a:lstStyle/>
        <a:p>
          <a:endParaRPr lang="en-US"/>
        </a:p>
      </dgm:t>
    </dgm:pt>
    <dgm:pt modelId="{126C9A76-2DEB-473F-B970-713A336FEE34}">
      <dgm:prSet phldrT="[Text]" custT="1"/>
      <dgm:spPr/>
      <dgm:t>
        <a:bodyPr/>
        <a:lstStyle/>
        <a:p>
          <a:r>
            <a:rPr lang="en-US" sz="2800" dirty="0" smtClean="0"/>
            <a:t>Obstruction</a:t>
          </a:r>
          <a:endParaRPr lang="en-US" sz="2800" dirty="0"/>
        </a:p>
      </dgm:t>
    </dgm:pt>
    <dgm:pt modelId="{8614BD17-ED5D-49D3-B81F-0D48C56D1F2F}" type="parTrans" cxnId="{24646786-CA14-4BF7-A515-85798DF22252}">
      <dgm:prSet/>
      <dgm:spPr/>
      <dgm:t>
        <a:bodyPr/>
        <a:lstStyle/>
        <a:p>
          <a:endParaRPr lang="en-US"/>
        </a:p>
      </dgm:t>
    </dgm:pt>
    <dgm:pt modelId="{F007FBD7-AFBE-4F75-8A8D-4950D159EF06}" type="sibTrans" cxnId="{24646786-CA14-4BF7-A515-85798DF22252}">
      <dgm:prSet/>
      <dgm:spPr/>
      <dgm:t>
        <a:bodyPr/>
        <a:lstStyle/>
        <a:p>
          <a:endParaRPr lang="en-US"/>
        </a:p>
      </dgm:t>
    </dgm:pt>
    <dgm:pt modelId="{FCB2BDDA-DD17-4A8B-AAF4-0F768696EF00}">
      <dgm:prSet/>
      <dgm:spPr/>
      <dgm:t>
        <a:bodyPr/>
        <a:lstStyle/>
        <a:p>
          <a:r>
            <a:rPr lang="en-US" smtClean="0"/>
            <a:t>Clubbing of fingers.</a:t>
          </a:r>
          <a:endParaRPr lang="en-US" dirty="0"/>
        </a:p>
      </dgm:t>
    </dgm:pt>
    <dgm:pt modelId="{FA027CE0-ABCD-4235-8603-E21AFD96B1CC}" type="parTrans" cxnId="{00D2AB51-9C4A-487A-BABE-EE60839C5986}">
      <dgm:prSet/>
      <dgm:spPr/>
      <dgm:t>
        <a:bodyPr/>
        <a:lstStyle/>
        <a:p>
          <a:endParaRPr lang="en-US"/>
        </a:p>
      </dgm:t>
    </dgm:pt>
    <dgm:pt modelId="{5EC1852B-5BFA-401D-816C-F3FAE21A19B6}" type="sibTrans" cxnId="{00D2AB51-9C4A-487A-BABE-EE60839C5986}">
      <dgm:prSet/>
      <dgm:spPr/>
      <dgm:t>
        <a:bodyPr/>
        <a:lstStyle/>
        <a:p>
          <a:endParaRPr lang="en-US"/>
        </a:p>
      </dgm:t>
    </dgm:pt>
    <dgm:pt modelId="{C8136C0C-A5F3-4DD2-A546-05C037661495}">
      <dgm:prSet custT="1"/>
      <dgm:spPr/>
      <dgm:t>
        <a:bodyPr/>
        <a:lstStyle/>
        <a:p>
          <a:r>
            <a:rPr lang="en-US" sz="2400" dirty="0" smtClean="0"/>
            <a:t>Lung Abscess</a:t>
          </a:r>
          <a:endParaRPr lang="en-US" sz="2400" dirty="0"/>
        </a:p>
      </dgm:t>
    </dgm:pt>
    <dgm:pt modelId="{A15900B8-9246-4257-9800-99F41DC632FA}" type="parTrans" cxnId="{A94DBB86-CAE7-48D3-A3F8-1F628BBAB2EF}">
      <dgm:prSet/>
      <dgm:spPr/>
      <dgm:t>
        <a:bodyPr/>
        <a:lstStyle/>
        <a:p>
          <a:endParaRPr lang="en-US"/>
        </a:p>
      </dgm:t>
    </dgm:pt>
    <dgm:pt modelId="{BDBC1A96-8136-4F21-ADF6-F5FC2AAC9C78}" type="sibTrans" cxnId="{A94DBB86-CAE7-48D3-A3F8-1F628BBAB2EF}">
      <dgm:prSet/>
      <dgm:spPr/>
      <dgm:t>
        <a:bodyPr/>
        <a:lstStyle/>
        <a:p>
          <a:endParaRPr lang="en-US"/>
        </a:p>
      </dgm:t>
    </dgm:pt>
    <dgm:pt modelId="{75E2FDFD-A5DB-49FA-B9A9-33A251FFC683}">
      <dgm:prSet phldrT="[Text]" custT="1"/>
      <dgm:spPr/>
      <dgm:t>
        <a:bodyPr/>
        <a:lstStyle/>
        <a:p>
          <a:r>
            <a:rPr lang="en-US" sz="2000" dirty="0" smtClean="0"/>
            <a:t>If sever, obstructive pulmonary function develop.</a:t>
          </a:r>
        </a:p>
      </dgm:t>
    </dgm:pt>
    <dgm:pt modelId="{F858C41D-902A-4CA9-AA79-D6B15018731C}" type="parTrans" cxnId="{7496C738-8393-4B11-AB26-07EB9CEC842A}">
      <dgm:prSet/>
      <dgm:spPr/>
    </dgm:pt>
    <dgm:pt modelId="{AE6A3521-98C6-4FE2-989D-ADDC16187F1B}" type="sibTrans" cxnId="{7496C738-8393-4B11-AB26-07EB9CEC842A}">
      <dgm:prSet/>
      <dgm:spPr/>
    </dgm:pt>
    <dgm:pt modelId="{62A49AC4-5A01-4341-9AEB-D8B2EB4D9F4D}" type="pres">
      <dgm:prSet presAssocID="{28B05535-D2C6-4152-90EF-D8228A8AA3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8AEFDE-1767-4FFD-95A7-3666D3076767}" type="pres">
      <dgm:prSet presAssocID="{F050BF43-8A47-4178-BFB3-660A573F3830}" presName="linNode" presStyleCnt="0"/>
      <dgm:spPr/>
    </dgm:pt>
    <dgm:pt modelId="{2B7EDEB7-E40E-4ED2-9A01-C0DFAD9F2683}" type="pres">
      <dgm:prSet presAssocID="{F050BF43-8A47-4178-BFB3-660A573F3830}" presName="parentText" presStyleLbl="node1" presStyleIdx="0" presStyleCnt="3" custScaleX="7592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E2F15-1914-4AF7-A5D4-70DF96DDC086}" type="pres">
      <dgm:prSet presAssocID="{F050BF43-8A47-4178-BFB3-660A573F3830}" presName="descendantText" presStyleLbl="alignAccFollowNode1" presStyleIdx="0" presStyleCnt="3" custScaleX="125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FD3B1-1284-4238-8DEA-265D22EDE1F4}" type="pres">
      <dgm:prSet presAssocID="{82593CEF-0ACB-4349-8BA7-013A6F3565A3}" presName="sp" presStyleCnt="0"/>
      <dgm:spPr/>
    </dgm:pt>
    <dgm:pt modelId="{6C9A0D76-51CE-41BD-AD4D-BFDF649BECB0}" type="pres">
      <dgm:prSet presAssocID="{4D97FA0B-B34D-46CA-8E13-BDF42ECE15F6}" presName="linNode" presStyleCnt="0"/>
      <dgm:spPr/>
    </dgm:pt>
    <dgm:pt modelId="{7645726F-8267-4A5F-B445-B4F49ED84212}" type="pres">
      <dgm:prSet presAssocID="{4D97FA0B-B34D-46CA-8E13-BDF42ECE15F6}" presName="parentText" presStyleLbl="node1" presStyleIdx="1" presStyleCnt="3" custScaleX="71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0D341-AEFA-4C19-8329-26113570050C}" type="pres">
      <dgm:prSet presAssocID="{4D97FA0B-B34D-46CA-8E13-BDF42ECE15F6}" presName="descendantText" presStyleLbl="alignAccFollowNode1" presStyleIdx="1" presStyleCnt="3" custScaleX="118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344F3-483A-4CF3-B03C-7D4164C73184}" type="pres">
      <dgm:prSet presAssocID="{AD2FF4F8-4E5C-4FF2-919B-19E36BF50141}" presName="sp" presStyleCnt="0"/>
      <dgm:spPr/>
    </dgm:pt>
    <dgm:pt modelId="{3911DBE8-3EF2-43C8-9A09-0E52514E06E8}" type="pres">
      <dgm:prSet presAssocID="{FC61C7C2-7098-4DED-84B2-9A8B68D9892B}" presName="linNode" presStyleCnt="0"/>
      <dgm:spPr/>
    </dgm:pt>
    <dgm:pt modelId="{ED1E6EE3-0F67-4FD1-9CC5-72FC0C805351}" type="pres">
      <dgm:prSet presAssocID="{FC61C7C2-7098-4DED-84B2-9A8B68D9892B}" presName="parentText" presStyleLbl="node1" presStyleIdx="2" presStyleCnt="3" custScaleX="759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E4226-F198-4E79-8242-B747F51D57B7}" type="pres">
      <dgm:prSet presAssocID="{FC61C7C2-7098-4DED-84B2-9A8B68D9892B}" presName="descendantText" presStyleLbl="alignAccFollowNode1" presStyleIdx="2" presStyleCnt="3" custScaleX="111455" custScaleY="114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6C738-8393-4B11-AB26-07EB9CEC842A}" srcId="{FC61C7C2-7098-4DED-84B2-9A8B68D9892B}" destId="{75E2FDFD-A5DB-49FA-B9A9-33A251FFC683}" srcOrd="0" destOrd="0" parTransId="{F858C41D-902A-4CA9-AA79-D6B15018731C}" sibTransId="{AE6A3521-98C6-4FE2-989D-ADDC16187F1B}"/>
    <dgm:cxn modelId="{8AD94E4F-BF1D-435A-803E-58FBF6A6CB55}" srcId="{FC61C7C2-7098-4DED-84B2-9A8B68D9892B}" destId="{546BDA9F-62FE-47E8-BAA1-D0F0BA6B347D}" srcOrd="2" destOrd="0" parTransId="{826116CC-010A-4CC4-B6F9-6BF64C60BA43}" sibTransId="{3C3E7362-7822-48EA-9694-D5C86DF376DA}"/>
    <dgm:cxn modelId="{BF464DFA-E36A-474F-871E-8B80AD564EE2}" srcId="{28B05535-D2C6-4152-90EF-D8228A8AA396}" destId="{4D97FA0B-B34D-46CA-8E13-BDF42ECE15F6}" srcOrd="1" destOrd="0" parTransId="{5FDB8762-D618-4F26-987B-FB973B1314B9}" sibTransId="{AD2FF4F8-4E5C-4FF2-919B-19E36BF50141}"/>
    <dgm:cxn modelId="{6DC5CA23-E267-408B-8C8B-A7A5997BBBB1}" type="presOf" srcId="{126C9A76-2DEB-473F-B970-713A336FEE34}" destId="{937E2F15-1914-4AF7-A5D4-70DF96DDC086}" srcOrd="0" destOrd="1" presId="urn:microsoft.com/office/officeart/2005/8/layout/vList5"/>
    <dgm:cxn modelId="{5D7C7080-B53D-4633-A1CA-83F3280B767F}" type="presOf" srcId="{28B05535-D2C6-4152-90EF-D8228A8AA396}" destId="{62A49AC4-5A01-4341-9AEB-D8B2EB4D9F4D}" srcOrd="0" destOrd="0" presId="urn:microsoft.com/office/officeart/2005/8/layout/vList5"/>
    <dgm:cxn modelId="{1DC78C61-DE6F-4775-AAFE-7AE8AA1DFF0C}" type="presOf" srcId="{FC61C7C2-7098-4DED-84B2-9A8B68D9892B}" destId="{ED1E6EE3-0F67-4FD1-9CC5-72FC0C805351}" srcOrd="0" destOrd="0" presId="urn:microsoft.com/office/officeart/2005/8/layout/vList5"/>
    <dgm:cxn modelId="{8630ED06-1A42-459F-83D7-680881586AA8}" type="presOf" srcId="{C8136C0C-A5F3-4DD2-A546-05C037661495}" destId="{09FE4226-F198-4E79-8242-B747F51D57B7}" srcOrd="0" destOrd="1" presId="urn:microsoft.com/office/officeart/2005/8/layout/vList5"/>
    <dgm:cxn modelId="{24646786-CA14-4BF7-A515-85798DF22252}" srcId="{F050BF43-8A47-4178-BFB3-660A573F3830}" destId="{126C9A76-2DEB-473F-B970-713A336FEE34}" srcOrd="1" destOrd="0" parTransId="{8614BD17-ED5D-49D3-B81F-0D48C56D1F2F}" sibTransId="{F007FBD7-AFBE-4F75-8A8D-4950D159EF06}"/>
    <dgm:cxn modelId="{43F8591A-CD28-4FF6-A556-C601A0F1B000}" type="presOf" srcId="{75E2FDFD-A5DB-49FA-B9A9-33A251FFC683}" destId="{09FE4226-F198-4E79-8242-B747F51D57B7}" srcOrd="0" destOrd="0" presId="urn:microsoft.com/office/officeart/2005/8/layout/vList5"/>
    <dgm:cxn modelId="{F98C1B5E-287A-4BB1-A6AD-DCAC8DDDBDE7}" srcId="{4D97FA0B-B34D-46CA-8E13-BDF42ECE15F6}" destId="{2688C572-73B7-4C68-8A7D-62FD041E3DAB}" srcOrd="0" destOrd="0" parTransId="{207A407C-FF5D-45F4-A0E6-9A590AE90348}" sibTransId="{944A928F-F66E-49A2-A2AB-54CF51A19353}"/>
    <dgm:cxn modelId="{784AE39E-DEE6-4ECB-A71C-89DCE08FF910}" type="presOf" srcId="{065E2F7A-A24D-4B4F-9568-F029187826DE}" destId="{937E2F15-1914-4AF7-A5D4-70DF96DDC086}" srcOrd="0" destOrd="0" presId="urn:microsoft.com/office/officeart/2005/8/layout/vList5"/>
    <dgm:cxn modelId="{25DFA366-FCBE-4317-AB4A-702FC57DEF06}" type="presOf" srcId="{FCB2BDDA-DD17-4A8B-AAF4-0F768696EF00}" destId="{DBD0D341-AEFA-4C19-8329-26113570050C}" srcOrd="0" destOrd="1" presId="urn:microsoft.com/office/officeart/2005/8/layout/vList5"/>
    <dgm:cxn modelId="{A94DBB86-CAE7-48D3-A3F8-1F628BBAB2EF}" srcId="{FC61C7C2-7098-4DED-84B2-9A8B68D9892B}" destId="{C8136C0C-A5F3-4DD2-A546-05C037661495}" srcOrd="1" destOrd="0" parTransId="{A15900B8-9246-4257-9800-99F41DC632FA}" sibTransId="{BDBC1A96-8136-4F21-ADF6-F5FC2AAC9C78}"/>
    <dgm:cxn modelId="{9FAB1110-DAC6-420B-B3A8-ED49FC1DD60C}" type="presOf" srcId="{2688C572-73B7-4C68-8A7D-62FD041E3DAB}" destId="{DBD0D341-AEFA-4C19-8329-26113570050C}" srcOrd="0" destOrd="0" presId="urn:microsoft.com/office/officeart/2005/8/layout/vList5"/>
    <dgm:cxn modelId="{B4ADB93A-B723-47E9-B392-87225FDBDA93}" type="presOf" srcId="{546BDA9F-62FE-47E8-BAA1-D0F0BA6B347D}" destId="{09FE4226-F198-4E79-8242-B747F51D57B7}" srcOrd="0" destOrd="2" presId="urn:microsoft.com/office/officeart/2005/8/layout/vList5"/>
    <dgm:cxn modelId="{D996E3F0-933D-4E12-9BDC-1358EE4F17AA}" type="presOf" srcId="{F050BF43-8A47-4178-BFB3-660A573F3830}" destId="{2B7EDEB7-E40E-4ED2-9A01-C0DFAD9F2683}" srcOrd="0" destOrd="0" presId="urn:microsoft.com/office/officeart/2005/8/layout/vList5"/>
    <dgm:cxn modelId="{B8B5757A-FD25-4EE7-9769-25E91AA60F3F}" type="presOf" srcId="{4D97FA0B-B34D-46CA-8E13-BDF42ECE15F6}" destId="{7645726F-8267-4A5F-B445-B4F49ED84212}" srcOrd="0" destOrd="0" presId="urn:microsoft.com/office/officeart/2005/8/layout/vList5"/>
    <dgm:cxn modelId="{0249F2CC-67F0-46A4-9B70-E3D45D9D997C}" srcId="{F050BF43-8A47-4178-BFB3-660A573F3830}" destId="{065E2F7A-A24D-4B4F-9568-F029187826DE}" srcOrd="0" destOrd="0" parTransId="{1E8E965B-DD6A-45D3-B692-1B7484EC8AAB}" sibTransId="{F13D2A9E-00A3-4768-9E06-2C46FCCDBAC1}"/>
    <dgm:cxn modelId="{CACC563C-ADFB-442E-9C6E-FC877B3255A6}" srcId="{28B05535-D2C6-4152-90EF-D8228A8AA396}" destId="{F050BF43-8A47-4178-BFB3-660A573F3830}" srcOrd="0" destOrd="0" parTransId="{7A1A6CA2-88FC-4398-9807-D1AE1257B213}" sibTransId="{82593CEF-0ACB-4349-8BA7-013A6F3565A3}"/>
    <dgm:cxn modelId="{00D2AB51-9C4A-487A-BABE-EE60839C5986}" srcId="{4D97FA0B-B34D-46CA-8E13-BDF42ECE15F6}" destId="{FCB2BDDA-DD17-4A8B-AAF4-0F768696EF00}" srcOrd="1" destOrd="0" parTransId="{FA027CE0-ABCD-4235-8603-E21AFD96B1CC}" sibTransId="{5EC1852B-5BFA-401D-816C-F3FAE21A19B6}"/>
    <dgm:cxn modelId="{E63BEFCB-3983-4109-8D12-BAA980DDE82F}" type="presOf" srcId="{FD921779-2727-4A0B-8DD4-E18624F4B5C3}" destId="{937E2F15-1914-4AF7-A5D4-70DF96DDC086}" srcOrd="0" destOrd="2" presId="urn:microsoft.com/office/officeart/2005/8/layout/vList5"/>
    <dgm:cxn modelId="{45B8E0BD-58AF-4C0C-A181-BDC983B78996}" srcId="{28B05535-D2C6-4152-90EF-D8228A8AA396}" destId="{FC61C7C2-7098-4DED-84B2-9A8B68D9892B}" srcOrd="2" destOrd="0" parTransId="{BD898351-C830-4F04-AAEF-E5656CC165AF}" sibTransId="{37766EA0-E96C-4752-9427-7A407F50C99B}"/>
    <dgm:cxn modelId="{A090D041-7DDB-44BD-8E50-C4466306A775}" srcId="{F050BF43-8A47-4178-BFB3-660A573F3830}" destId="{FD921779-2727-4A0B-8DD4-E18624F4B5C3}" srcOrd="2" destOrd="0" parTransId="{EA61E45C-C700-46C4-9F9C-2BD796CD9931}" sibTransId="{140E8E87-1B09-48D1-ACEA-C97C25D62FF5}"/>
    <dgm:cxn modelId="{F72E4F04-012C-4334-B298-D6A119599CA7}" type="presParOf" srcId="{62A49AC4-5A01-4341-9AEB-D8B2EB4D9F4D}" destId="{6D8AEFDE-1767-4FFD-95A7-3666D3076767}" srcOrd="0" destOrd="0" presId="urn:microsoft.com/office/officeart/2005/8/layout/vList5"/>
    <dgm:cxn modelId="{5BC4D2C3-5B10-4EF4-8782-A4BF35213A52}" type="presParOf" srcId="{6D8AEFDE-1767-4FFD-95A7-3666D3076767}" destId="{2B7EDEB7-E40E-4ED2-9A01-C0DFAD9F2683}" srcOrd="0" destOrd="0" presId="urn:microsoft.com/office/officeart/2005/8/layout/vList5"/>
    <dgm:cxn modelId="{16FDC188-23AE-4D29-AA6E-D57184BC03EC}" type="presParOf" srcId="{6D8AEFDE-1767-4FFD-95A7-3666D3076767}" destId="{937E2F15-1914-4AF7-A5D4-70DF96DDC086}" srcOrd="1" destOrd="0" presId="urn:microsoft.com/office/officeart/2005/8/layout/vList5"/>
    <dgm:cxn modelId="{CE73EA83-8978-47BC-AD0C-810CC118B4B4}" type="presParOf" srcId="{62A49AC4-5A01-4341-9AEB-D8B2EB4D9F4D}" destId="{B1AFD3B1-1284-4238-8DEA-265D22EDE1F4}" srcOrd="1" destOrd="0" presId="urn:microsoft.com/office/officeart/2005/8/layout/vList5"/>
    <dgm:cxn modelId="{D10968C8-CC44-490A-9124-C0F9535B57DB}" type="presParOf" srcId="{62A49AC4-5A01-4341-9AEB-D8B2EB4D9F4D}" destId="{6C9A0D76-51CE-41BD-AD4D-BFDF649BECB0}" srcOrd="2" destOrd="0" presId="urn:microsoft.com/office/officeart/2005/8/layout/vList5"/>
    <dgm:cxn modelId="{A38645ED-1433-4FBB-ABC0-8B1FE743356C}" type="presParOf" srcId="{6C9A0D76-51CE-41BD-AD4D-BFDF649BECB0}" destId="{7645726F-8267-4A5F-B445-B4F49ED84212}" srcOrd="0" destOrd="0" presId="urn:microsoft.com/office/officeart/2005/8/layout/vList5"/>
    <dgm:cxn modelId="{70C43C86-7ED9-423D-ADC5-B7D0AA268D4A}" type="presParOf" srcId="{6C9A0D76-51CE-41BD-AD4D-BFDF649BECB0}" destId="{DBD0D341-AEFA-4C19-8329-26113570050C}" srcOrd="1" destOrd="0" presId="urn:microsoft.com/office/officeart/2005/8/layout/vList5"/>
    <dgm:cxn modelId="{30D1E0EF-E608-40FE-827A-2EA192CB90A4}" type="presParOf" srcId="{62A49AC4-5A01-4341-9AEB-D8B2EB4D9F4D}" destId="{4B8344F3-483A-4CF3-B03C-7D4164C73184}" srcOrd="3" destOrd="0" presId="urn:microsoft.com/office/officeart/2005/8/layout/vList5"/>
    <dgm:cxn modelId="{54ED5D7D-FDC3-4255-AA11-4818395039D0}" type="presParOf" srcId="{62A49AC4-5A01-4341-9AEB-D8B2EB4D9F4D}" destId="{3911DBE8-3EF2-43C8-9A09-0E52514E06E8}" srcOrd="4" destOrd="0" presId="urn:microsoft.com/office/officeart/2005/8/layout/vList5"/>
    <dgm:cxn modelId="{81768E5B-02CE-4625-BE75-F3B4631AA289}" type="presParOf" srcId="{3911DBE8-3EF2-43C8-9A09-0E52514E06E8}" destId="{ED1E6EE3-0F67-4FD1-9CC5-72FC0C805351}" srcOrd="0" destOrd="0" presId="urn:microsoft.com/office/officeart/2005/8/layout/vList5"/>
    <dgm:cxn modelId="{D853EC3D-ABD5-49DF-898A-125533F38F1A}" type="presParOf" srcId="{3911DBE8-3EF2-43C8-9A09-0E52514E06E8}" destId="{09FE4226-F198-4E79-8242-B747F51D57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3DEDF-897A-4D65-BA74-13B7A1D40C41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E4694-16F9-49B7-911E-578F37871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.Maha\Desktop\respiratory%20animations\How%20Lungs%20Function2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.Maha\Desktop\respiratory%20animations\How%20Lungs%20Function%20bronchodilator.wmv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.Maha\Desktop\respiratory%20animations\How%20Lungs%20Function.wmv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Diseases of the 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Bronchial Asthma</a:t>
            </a:r>
          </a:p>
          <a:p>
            <a:r>
              <a:rPr lang="en-US" dirty="0" smtClean="0"/>
              <a:t>Obstructive Lung Diseases</a:t>
            </a:r>
          </a:p>
          <a:p>
            <a:r>
              <a:rPr lang="en-US" dirty="0" smtClean="0"/>
              <a:t>Restrictive Pulmonary Diseases</a:t>
            </a:r>
          </a:p>
          <a:p>
            <a:r>
              <a:rPr lang="en-US" dirty="0" smtClean="0"/>
              <a:t>Pulmonary infection</a:t>
            </a:r>
          </a:p>
          <a:p>
            <a:r>
              <a:rPr lang="en-US" dirty="0" smtClean="0"/>
              <a:t>Lung Tumors</a:t>
            </a:r>
          </a:p>
          <a:p>
            <a:r>
              <a:rPr lang="en-US" dirty="0" smtClean="0"/>
              <a:t>Diseases of the Pleura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Flow volume loop</a:t>
            </a:r>
            <a:endParaRPr lang="en-US" dirty="0"/>
          </a:p>
        </p:txBody>
      </p:sp>
      <p:pic>
        <p:nvPicPr>
          <p:cNvPr id="4" name="Content Placeholder 3" descr="Flow-volume-loo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81225" y="1662112"/>
            <a:ext cx="5238750" cy="4143375"/>
          </a:xfrm>
        </p:spPr>
      </p:pic>
      <p:sp>
        <p:nvSpPr>
          <p:cNvPr id="5" name="TextBox 4"/>
          <p:cNvSpPr txBox="1"/>
          <p:nvPr/>
        </p:nvSpPr>
        <p:spPr>
          <a:xfrm>
            <a:off x="571472" y="5786454"/>
            <a:ext cx="658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FEV</a:t>
            </a:r>
            <a:r>
              <a:rPr lang="en-US" baseline="-25000" dirty="0" smtClean="0"/>
              <a:t>1</a:t>
            </a:r>
            <a:r>
              <a:rPr lang="en-US" dirty="0" smtClean="0"/>
              <a:t>/FVC ratio is used in classifying lung diseases.</a:t>
            </a:r>
          </a:p>
          <a:p>
            <a:r>
              <a:rPr lang="en-US" dirty="0" smtClean="0"/>
              <a:t> (FEV</a:t>
            </a:r>
            <a:r>
              <a:rPr lang="en-US" baseline="-25000" dirty="0" smtClean="0"/>
              <a:t>1</a:t>
            </a:r>
            <a:r>
              <a:rPr lang="en-US" dirty="0" smtClean="0"/>
              <a:t> = forced expiratory volume at 1 second; FVC = forced vital capacity)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9144000" cy="838200"/>
          </a:xfrm>
        </p:spPr>
        <p:txBody>
          <a:bodyPr/>
          <a:lstStyle/>
          <a:p>
            <a:r>
              <a:rPr lang="en-US" sz="3200" b="1" dirty="0"/>
              <a:t>Obstructive and Restrictive Pulmonary Dise</a:t>
            </a:r>
            <a:r>
              <a:rPr lang="en-US" sz="3200" dirty="0"/>
              <a:t>a</a:t>
            </a:r>
            <a:r>
              <a:rPr lang="en-US" sz="3200" b="1" dirty="0"/>
              <a:t>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7924800" cy="6019800"/>
          </a:xfrm>
        </p:spPr>
        <p:txBody>
          <a:bodyPr/>
          <a:lstStyle/>
          <a:p>
            <a:pPr>
              <a:tabLst>
                <a:tab pos="912813" algn="l"/>
              </a:tabLst>
            </a:pPr>
            <a:r>
              <a:rPr lang="en-US" sz="2400" dirty="0">
                <a:latin typeface="Tahoma" pitchFamily="34" charset="0"/>
              </a:rPr>
              <a:t>Diffuse pulmonary diseases are divided into: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sz="2400" dirty="0">
                <a:latin typeface="Tahoma" pitchFamily="34" charset="0"/>
              </a:rPr>
              <a:t>	</a:t>
            </a:r>
            <a:endParaRPr lang="en-US" sz="2000" dirty="0">
              <a:latin typeface="Tahoma" pitchFamily="34" charset="0"/>
            </a:endParaRPr>
          </a:p>
          <a:p>
            <a:pPr>
              <a:buFontTx/>
              <a:buNone/>
              <a:tabLst>
                <a:tab pos="912813" algn="l"/>
              </a:tabLst>
            </a:pPr>
            <a:endParaRPr lang="en-US" sz="2000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785926"/>
            <a:ext cx="3962400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  <a:tabLst>
                <a:tab pos="912813" algn="l"/>
              </a:tabLst>
            </a:pPr>
            <a:r>
              <a:rPr lang="en-US" sz="2000" dirty="0" smtClean="0">
                <a:latin typeface="Tahoma" pitchFamily="34" charset="0"/>
              </a:rPr>
              <a:t> 1. 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</a:rPr>
              <a:t>Obstructive disease: 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characterized by limitation of airflow owing to partial or complete obstruction at any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level from trachea to respiratory bronchioles.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Pulmonary function test: 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limitation of maximal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airflow rate during forced expiration (FEVI).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1785926"/>
            <a:ext cx="4267200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  <a:tabLst>
                <a:tab pos="912813" algn="l"/>
              </a:tabLst>
            </a:pPr>
            <a:r>
              <a:rPr lang="en-US" sz="2000" dirty="0" smtClean="0">
                <a:latin typeface="Tahoma" pitchFamily="34" charset="0"/>
              </a:rPr>
              <a:t>	2. 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</a:rPr>
              <a:t>Restrictive disease: </a:t>
            </a:r>
            <a:r>
              <a:rPr lang="en-US" dirty="0" smtClean="0">
                <a:latin typeface="Tahoma" pitchFamily="34" charset="0"/>
              </a:rPr>
              <a:t>characterized by reduced expansion of lung parenchyma with decreased total lung capacity while the expiratory flow rate is near normal.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 Occur in: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 1.  Chest wall disorder.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 2. Acute or chronic, interstitial  and    infiltrative diseases,         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e.g.  ARDS and pneumoconiosis.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Flow-volume-loo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0"/>
            <a:ext cx="3522603" cy="278605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536536" cy="40613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428868"/>
            <a:ext cx="3610706" cy="3878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14480" y="2571744"/>
            <a:ext cx="216258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</a:rPr>
              <a:t>Obstructive disease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2643182"/>
            <a:ext cx="205581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lt1"/>
                </a:solidFill>
                <a:latin typeface="Tahoma" pitchFamily="34" charset="0"/>
              </a:rPr>
              <a:t>Restrictive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14400"/>
          </a:xfrm>
        </p:spPr>
        <p:txBody>
          <a:bodyPr/>
          <a:lstStyle/>
          <a:p>
            <a:r>
              <a:rPr lang="en-US" b="1" dirty="0"/>
              <a:t>Pathology of lung diseases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696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ahoma" pitchFamily="34" charset="0"/>
                <a:cs typeface="Tahoma" pitchFamily="34" charset="0"/>
              </a:rPr>
              <a:t>Very important in clinical medicine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Complication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of air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pollution 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Common symptoms: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Dyspnea: difficulty with breathing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Decrease compliance, fibrosis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Increased airway resistance 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bronchitis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Chest wall disease: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kyphoscoliosis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obesity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Fluid accumulation, left sided heart failure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Cough	</a:t>
            </a: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Postnasal discharge, GERD, Br. Asthma,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Bronchitis, pneumonia,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bronchiectasis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drug induced</a:t>
            </a:r>
          </a:p>
          <a:p>
            <a:pPr lvl="1"/>
            <a:r>
              <a:rPr lang="en-US" dirty="0" err="1" smtClean="0">
                <a:latin typeface="Tahoma" pitchFamily="34" charset="0"/>
                <a:cs typeface="Tahoma" pitchFamily="34" charset="0"/>
              </a:rPr>
              <a:t>Hemoptysis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dirty="0" smtClean="0">
                <a:latin typeface="Tahoma" pitchFamily="34" charset="0"/>
                <a:cs typeface="Tahoma" pitchFamily="34" charset="0"/>
              </a:rPr>
              <a:t>Ch. Bronchitis, pneumonia, TB,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bronchiectasis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aspergilloma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Atelectasis</a:t>
            </a:r>
            <a:r>
              <a:rPr lang="en-US" b="1" dirty="0"/>
              <a:t> (collapse)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6858000" cy="3505200"/>
          </a:xfrm>
        </p:spPr>
        <p:txBody>
          <a:bodyPr/>
          <a:lstStyle/>
          <a:p>
            <a:r>
              <a:rPr lang="en-US" sz="2800" dirty="0">
                <a:latin typeface="Tahoma" pitchFamily="34" charset="0"/>
                <a:cs typeface="Tahoma" pitchFamily="34" charset="0"/>
              </a:rPr>
              <a:t>Incomplete expansion of the lungs or collapse of previously inflated lung substance.</a:t>
            </a: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Significant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atelectasis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reduce oxygenation and predispose to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Types of </a:t>
            </a:r>
            <a:r>
              <a:rPr lang="en-US" sz="3600" b="1" dirty="0" err="1"/>
              <a:t>Atelectasis</a:t>
            </a:r>
            <a:endParaRPr lang="en-US" sz="3600" b="1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Resorption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atelectasis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609600" indent="-609600">
              <a:buFontTx/>
              <a:buAutoNum type="arabicPeriod"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Compression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atelectasis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609600" indent="-609600">
              <a:buFontTx/>
              <a:buAutoNum type="arabicPeriod" startAt="2"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609600" indent="-609600">
              <a:buFontTx/>
              <a:buAutoNum type="arabicPeriod" startAt="2"/>
            </a:pP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Contraction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atelectasis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1638300" cy="25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462" y="762000"/>
            <a:ext cx="2014538" cy="276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429000"/>
            <a:ext cx="2133600" cy="32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Atelectasis</a:t>
            </a:r>
            <a:endParaRPr 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Tahoma" pitchFamily="34" charset="0"/>
              </a:rPr>
              <a:t>Atelectatic</a:t>
            </a:r>
            <a:r>
              <a:rPr lang="en-US" sz="2400" dirty="0">
                <a:latin typeface="Tahoma" pitchFamily="34" charset="0"/>
              </a:rPr>
              <a:t> lung is prone to develop superimposed infection.</a:t>
            </a:r>
          </a:p>
          <a:p>
            <a:endParaRPr lang="en-US" sz="2400" dirty="0">
              <a:latin typeface="Tahoma" pitchFamily="34" charset="0"/>
            </a:endParaRPr>
          </a:p>
          <a:p>
            <a:r>
              <a:rPr lang="en-US" sz="2400" dirty="0">
                <a:latin typeface="Tahoma" pitchFamily="34" charset="0"/>
              </a:rPr>
              <a:t>It is reversible disorder except for contraction </a:t>
            </a:r>
            <a:r>
              <a:rPr lang="en-US" sz="2400" dirty="0" err="1">
                <a:latin typeface="Tahoma" pitchFamily="34" charset="0"/>
              </a:rPr>
              <a:t>atelectasis</a:t>
            </a:r>
            <a:r>
              <a:rPr lang="en-US" sz="2400" dirty="0" smtClean="0">
                <a:latin typeface="Tahoma" pitchFamily="34" charset="0"/>
              </a:rPr>
              <a:t>.</a:t>
            </a:r>
          </a:p>
          <a:p>
            <a:r>
              <a:rPr lang="en-US" sz="2400" dirty="0" smtClean="0">
                <a:latin typeface="Tahoma" pitchFamily="34" charset="0"/>
              </a:rPr>
              <a:t>It should be treated promptly to prevent hypoxemia.</a:t>
            </a:r>
            <a:endParaRPr lang="en-US" sz="24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1828800"/>
            <a:ext cx="22860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48400" y="4495800"/>
            <a:ext cx="21336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1000" y="4648200"/>
            <a:ext cx="21336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2209800" y="38862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762000"/>
            <a:ext cx="6969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153400" cy="5334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Bronchial asthma</a:t>
            </a: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Chronic relapsing inflammatory disorder characterized by hyperactive airways leading to episodic, reversible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bronchoconstriction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owing to increased responsiveness of the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tracheobronchial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tree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to various stimuli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800" i="1" dirty="0" smtClean="0"/>
              <a:t>triad of: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i="1" dirty="0" smtClean="0"/>
              <a:t> intermittent and reversible airway obstruction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i="1" dirty="0" smtClean="0"/>
              <a:t> chronic bronchial inflammation with </a:t>
            </a:r>
            <a:r>
              <a:rPr lang="en-US" i="1" dirty="0" err="1" smtClean="0"/>
              <a:t>eosinophils</a:t>
            </a:r>
            <a:endParaRPr lang="en-US" i="1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i="1" dirty="0" smtClean="0"/>
              <a:t> bronchial smooth muscle cell hypertrophy and </a:t>
            </a:r>
            <a:r>
              <a:rPr lang="en-US" i="1" dirty="0" err="1" smtClean="0"/>
              <a:t>hyperreactivity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Bronchial 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triggered by environmental antigens, such as:</a:t>
            </a:r>
          </a:p>
          <a:p>
            <a:pPr lvl="1"/>
            <a:r>
              <a:rPr lang="en-US" dirty="0" smtClean="0"/>
              <a:t> dusts</a:t>
            </a:r>
          </a:p>
          <a:p>
            <a:pPr lvl="1"/>
            <a:r>
              <a:rPr lang="en-US" dirty="0" smtClean="0"/>
              <a:t>Pollen</a:t>
            </a:r>
          </a:p>
          <a:p>
            <a:pPr lvl="1"/>
            <a:r>
              <a:rPr lang="en-US" dirty="0" smtClean="0"/>
              <a:t>animal dander</a:t>
            </a:r>
          </a:p>
          <a:p>
            <a:pPr lvl="1"/>
            <a:r>
              <a:rPr lang="en-US" dirty="0" smtClean="0"/>
              <a:t>Foods</a:t>
            </a:r>
          </a:p>
          <a:p>
            <a:pPr lvl="1"/>
            <a:r>
              <a:rPr lang="en-US" dirty="0" smtClean="0"/>
              <a:t>potentially any antigen is implicated</a:t>
            </a:r>
          </a:p>
          <a:p>
            <a:pPr lvl="1"/>
            <a:r>
              <a:rPr lang="en-US" dirty="0" smtClean="0"/>
              <a:t>Drugs, </a:t>
            </a:r>
            <a:r>
              <a:rPr lang="en-US" i="1" dirty="0" smtClean="0"/>
              <a:t>aspirin</a:t>
            </a:r>
            <a:r>
              <a:rPr lang="en-US" dirty="0" smtClean="0"/>
              <a:t> </a:t>
            </a:r>
          </a:p>
          <a:p>
            <a:pPr lvl="1"/>
            <a:r>
              <a:rPr lang="en-US" dirty="0" smtClean="0"/>
              <a:t>sulfur dioxide, ozone, and nitrogen dioxide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Bronchial Asthma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ow Lungs Function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990599"/>
            <a:ext cx="9157854" cy="5036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1534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rgbClr val="FF0000"/>
                </a:solidFill>
              </a:rPr>
              <a:t>Bronchial </a:t>
            </a:r>
            <a:r>
              <a:rPr lang="en-US" sz="3600" b="1" dirty="0" smtClean="0">
                <a:solidFill>
                  <a:srgbClr val="FF0000"/>
                </a:solidFill>
              </a:rPr>
              <a:t>asthma</a:t>
            </a:r>
          </a:p>
          <a:p>
            <a:pPr algn="ctr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It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has been divided into two basic types:</a:t>
            </a:r>
          </a:p>
          <a:p>
            <a:pPr>
              <a:buFontTx/>
              <a:buNone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	1.	Extrinsic asthma.</a:t>
            </a:r>
          </a:p>
          <a:p>
            <a:pPr>
              <a:buFontTx/>
              <a:buNone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	2.	Intrinsic asthma.</a:t>
            </a:r>
          </a:p>
          <a:p>
            <a:pPr>
              <a:buFontTx/>
              <a:buNone/>
            </a:pP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1295400"/>
            <a:ext cx="4572000" cy="556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800600" y="1295400"/>
            <a:ext cx="4343400" cy="556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3810000" cy="1143000"/>
          </a:xfrm>
        </p:spPr>
        <p:txBody>
          <a:bodyPr/>
          <a:lstStyle/>
          <a:p>
            <a:r>
              <a:rPr lang="en-US" sz="3600" b="1" dirty="0"/>
              <a:t>Extrinsic </a:t>
            </a:r>
            <a:r>
              <a:rPr lang="en-US" sz="3600" b="1" dirty="0" smtClean="0"/>
              <a:t>Asthma </a:t>
            </a:r>
            <a:r>
              <a:rPr lang="en-US" sz="2400" b="1" dirty="0" smtClean="0">
                <a:solidFill>
                  <a:srgbClr val="FF0000"/>
                </a:solidFill>
              </a:rPr>
              <a:t>70%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4724400" cy="4114800"/>
          </a:xfrm>
        </p:spPr>
        <p:txBody>
          <a:bodyPr/>
          <a:lstStyle/>
          <a:p>
            <a:r>
              <a:rPr lang="en-US" sz="2400" dirty="0">
                <a:latin typeface="Tahoma" pitchFamily="34" charset="0"/>
              </a:rPr>
              <a:t>Initiated by type 1 </a:t>
            </a:r>
            <a:r>
              <a:rPr lang="en-US" sz="2400" dirty="0" err="1">
                <a:latin typeface="Tahoma" pitchFamily="34" charset="0"/>
              </a:rPr>
              <a:t>hypersensivity</a:t>
            </a:r>
            <a:r>
              <a:rPr lang="en-US" sz="2400" dirty="0">
                <a:latin typeface="Tahoma" pitchFamily="34" charset="0"/>
              </a:rPr>
              <a:t> reaction induced by exposure to extrinsic antigen.</a:t>
            </a:r>
          </a:p>
          <a:p>
            <a:r>
              <a:rPr lang="en-US" sz="2400" dirty="0">
                <a:latin typeface="Tahoma" pitchFamily="34" charset="0"/>
              </a:rPr>
              <a:t>Subtypes include: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</a:rPr>
              <a:t>	a.	atopic (allergic) asthma.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</a:rPr>
              <a:t>	b.	occupational asthma.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</a:rPr>
              <a:t>	c.	allergic </a:t>
            </a:r>
            <a:r>
              <a:rPr lang="en-US" sz="2400" dirty="0" err="1">
                <a:latin typeface="Tahoma" pitchFamily="34" charset="0"/>
              </a:rPr>
              <a:t>bronchopulmonary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aspergillosis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r>
              <a:rPr lang="en-US" sz="2400" dirty="0">
                <a:latin typeface="Tahoma" pitchFamily="34" charset="0"/>
              </a:rPr>
              <a:t>Develop early in life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857442" y="1295400"/>
            <a:ext cx="4097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Intrinsic </a:t>
            </a:r>
            <a:r>
              <a:rPr lang="en-US" sz="3200" b="1" dirty="0" smtClean="0">
                <a:solidFill>
                  <a:schemeClr val="tx2"/>
                </a:solidFill>
              </a:rPr>
              <a:t>Asthma </a:t>
            </a:r>
            <a:r>
              <a:rPr lang="en-US" sz="2400" b="1" dirty="0" smtClean="0">
                <a:solidFill>
                  <a:srgbClr val="FF0000"/>
                </a:solidFill>
              </a:rPr>
              <a:t>30%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953000" y="1905000"/>
            <a:ext cx="40386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ahoma" pitchFamily="34" charset="0"/>
              </a:rPr>
              <a:t> Initiated by diverse,      non-immune mechanisms, </a:t>
            </a:r>
            <a:r>
              <a:rPr lang="en-US" sz="2400" dirty="0" smtClean="0">
                <a:latin typeface="Tahoma" pitchFamily="34" charset="0"/>
              </a:rPr>
              <a:t>including: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</a:rPr>
              <a:t>ingestion of </a:t>
            </a:r>
            <a:r>
              <a:rPr lang="en-US" sz="2000" dirty="0" smtClean="0">
                <a:latin typeface="Tahoma" pitchFamily="34" charset="0"/>
              </a:rPr>
              <a:t>aspirin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</a:rPr>
              <a:t>pulmonary infections</a:t>
            </a:r>
            <a:r>
              <a:rPr lang="en-US" sz="2000" dirty="0" smtClean="0">
                <a:latin typeface="Tahoma" pitchFamily="34" charset="0"/>
              </a:rPr>
              <a:t>,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</a:rPr>
              <a:t> cold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</a:rPr>
              <a:t>inhaled irritant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</a:rPr>
              <a:t>stress 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</a:rPr>
              <a:t>exercise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ahoma" pitchFamily="34" charset="0"/>
              </a:rPr>
              <a:t> No personal or family history of allergic reaction.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ahoma" pitchFamily="34" charset="0"/>
              </a:rPr>
              <a:t> Develop later in life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24000" y="609600"/>
            <a:ext cx="6237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CLASSIFICATION OF ASTHMA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Extrinsic Asthma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Atopic (allergic) asthma is the most common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form, begins in childhood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Other allergic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manifestation: allergic rhinitis,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urticaria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, eczema.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Skin test with antigen result in an immediate wheel and flare reaction 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Other family member is also affected</a:t>
            </a: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Serum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IgE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eosinophil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are increased</a:t>
            </a: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immune related, 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 subset of CD4+ T cells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000" b="1" dirty="0"/>
              <a:t>Pathogenesis of Bronchial Asthma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382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EXAGGERATED BROCHOCONTRICTION 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Two components:</a:t>
            </a:r>
          </a:p>
          <a:p>
            <a:pPr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	1.	Chronic airway inflammation.</a:t>
            </a:r>
          </a:p>
          <a:p>
            <a:pPr>
              <a:buFontTx/>
              <a:buNone/>
            </a:pPr>
            <a:r>
              <a:rPr lang="en-US" dirty="0">
                <a:latin typeface="Tahoma" pitchFamily="34" charset="0"/>
                <a:cs typeface="Tahoma" pitchFamily="34" charset="0"/>
              </a:rPr>
              <a:t>	2.	Bronchial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hyperresponsiveness</a:t>
            </a:r>
            <a:r>
              <a:rPr lang="en-US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The mechanisms have been best studied in atopic asthma.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838200"/>
          </a:xfrm>
        </p:spPr>
        <p:txBody>
          <a:bodyPr/>
          <a:lstStyle/>
          <a:p>
            <a:r>
              <a:rPr lang="en-US" sz="3600" b="1" dirty="0"/>
              <a:t>Pathogenesis of Atopic Asthma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76800"/>
          </a:xfrm>
        </p:spPr>
        <p:txBody>
          <a:bodyPr/>
          <a:lstStyle/>
          <a:p>
            <a:r>
              <a:rPr lang="en-US" sz="2800" dirty="0">
                <a:latin typeface="Tahoma" pitchFamily="34" charset="0"/>
                <a:cs typeface="Tahoma" pitchFamily="34" charset="0"/>
              </a:rPr>
              <a:t>A classic example of type 1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IgE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-mediated hypersensitivity reaction.</a:t>
            </a:r>
          </a:p>
          <a:p>
            <a:r>
              <a:rPr lang="en-US" sz="2800" dirty="0">
                <a:latin typeface="Tahoma" pitchFamily="34" charset="0"/>
                <a:cs typeface="Tahoma" pitchFamily="34" charset="0"/>
              </a:rPr>
              <a:t>In the airway – initial sensitization to antigen (allergen) with stimulation of 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2 type T cells and production of cytokines (IL-4, IL- 5, and IL-13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6575"/>
          <a:stretch>
            <a:fillRect/>
          </a:stretch>
        </p:blipFill>
        <p:spPr>
          <a:xfrm>
            <a:off x="3505200" y="3641663"/>
            <a:ext cx="5105400" cy="3216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343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Cytokines promote:</a:t>
            </a:r>
          </a:p>
          <a:p>
            <a:pP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IgE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production by B cell.</a:t>
            </a:r>
          </a:p>
          <a:p>
            <a:pP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2. Growth of mast cells.</a:t>
            </a:r>
          </a:p>
          <a:p>
            <a:pP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3. Growth and activation of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eosinophils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Pathogenesis of Atopic 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IgE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-mediated reaction to inhaled allergens elicits:</a:t>
            </a:r>
          </a:p>
          <a:p>
            <a:pPr lvl="1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1. acute response (within minutes) </a:t>
            </a:r>
          </a:p>
          <a:p>
            <a:pPr lvl="1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2. a late phase reaction (after 4-8 hours)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algn="ctr"/>
            <a:r>
              <a:rPr lang="en-US" sz="3600" b="1" dirty="0"/>
              <a:t>Pathogenesis of Atopic Asthma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763000" cy="5486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Acute-phase response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2800" dirty="0"/>
              <a:t>Begin 30 to 60 minutes after inhalation of antigen.</a:t>
            </a:r>
          </a:p>
          <a:p>
            <a:r>
              <a:rPr lang="en-US" sz="2800" dirty="0"/>
              <a:t>Mast cells on the mucosal surface are activated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Mediator produced are</a:t>
            </a:r>
            <a:r>
              <a:rPr lang="en-US" sz="2400" dirty="0" smtClean="0"/>
              <a:t> :</a:t>
            </a:r>
          </a:p>
          <a:p>
            <a:pPr lvl="1"/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Leukotrienes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C4, D4 &amp; E4 (induce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bronchospasm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, vascular permeability &amp; mucous production)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Prostaglandins D2, E2, F2 (induce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bronchospasm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and vasodilatation)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Histamine ( induce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bronchospasm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 and increased vascular permeability)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Platelet-activating factor (cause aggregation of platelets and release of histamine)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Mast cell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tryptase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(inactivate normal bronchodilator)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sz="28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800" dirty="0" smtClean="0"/>
              <a:t>Mediators induce </a:t>
            </a:r>
            <a:r>
              <a:rPr lang="en-US" sz="2800" dirty="0" err="1" smtClean="0"/>
              <a:t>bronchospasm</a:t>
            </a:r>
            <a:r>
              <a:rPr lang="en-US" sz="2800" dirty="0" smtClean="0"/>
              <a:t>, vascular permeability &amp; mucous production.</a:t>
            </a:r>
          </a:p>
          <a:p>
            <a:pPr lvl="1"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9144000" cy="609600"/>
          </a:xfrm>
        </p:spPr>
        <p:txBody>
          <a:bodyPr/>
          <a:lstStyle/>
          <a:p>
            <a:pPr algn="ctr"/>
            <a:r>
              <a:rPr lang="en-US" sz="3600" b="1" dirty="0"/>
              <a:t>Pathogenesis of Atopic Asthma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495800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Late phase reaction:</a:t>
            </a:r>
          </a:p>
          <a:p>
            <a:pPr lvl="1"/>
            <a:r>
              <a:rPr lang="en-US" sz="2400" dirty="0"/>
              <a:t>recruitment of leukocytes mediated by product of mast cells including: </a:t>
            </a:r>
          </a:p>
          <a:p>
            <a:pPr>
              <a:buFontTx/>
              <a:buNone/>
            </a:pPr>
            <a:r>
              <a:rPr lang="en-US" sz="2800" dirty="0"/>
              <a:t>	1.  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Eosinophil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neutophil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chemotactic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factors</a:t>
            </a:r>
          </a:p>
          <a:p>
            <a:pPr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   2 .   IL-4 &amp; IL-5 and induceT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2 subset ofCD4+ T cells</a:t>
            </a:r>
          </a:p>
          <a:p>
            <a:pPr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	3.    Platelet-activating factor</a:t>
            </a:r>
          </a:p>
          <a:p>
            <a:pPr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   4.   Tumor necrosis factor.</a:t>
            </a:r>
          </a:p>
          <a:p>
            <a:r>
              <a:rPr lang="en-US" sz="2400" dirty="0"/>
              <a:t>Other cell types are involved: activated epithelial cells, macrophages and smooth muscle</a:t>
            </a:r>
            <a:r>
              <a:rPr lang="en-US" sz="24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67600" cy="1143000"/>
          </a:xfrm>
        </p:spPr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sz="2500" dirty="0" smtClean="0">
                <a:latin typeface="Tahoma" pitchFamily="34" charset="0"/>
                <a:cs typeface="Tahoma" pitchFamily="34" charset="0"/>
              </a:rPr>
              <a:t>1. Introduction to respiratory system</a:t>
            </a:r>
          </a:p>
          <a:p>
            <a:pPr lvl="1"/>
            <a:r>
              <a:rPr lang="en-US" dirty="0" smtClean="0"/>
              <a:t>Contrast obstructive </a:t>
            </a:r>
            <a:r>
              <a:rPr lang="en-US" dirty="0" err="1" smtClean="0"/>
              <a:t>vs</a:t>
            </a:r>
            <a:r>
              <a:rPr lang="en-US" dirty="0" smtClean="0"/>
              <a:t> restrictive lung disease. Understand the use of the FEV</a:t>
            </a:r>
            <a:r>
              <a:rPr lang="en-US" baseline="-25000" dirty="0" smtClean="0"/>
              <a:t>1</a:t>
            </a:r>
            <a:r>
              <a:rPr lang="en-US" dirty="0" smtClean="0"/>
              <a:t>/FVC ratio in classifying lung diseases. </a:t>
            </a:r>
          </a:p>
          <a:p>
            <a:pPr lvl="2">
              <a:buNone/>
            </a:pPr>
            <a:r>
              <a:rPr lang="en-US" dirty="0" smtClean="0"/>
              <a:t>(FEV</a:t>
            </a:r>
            <a:r>
              <a:rPr lang="en-US" baseline="-25000" dirty="0" smtClean="0"/>
              <a:t>1</a:t>
            </a:r>
            <a:r>
              <a:rPr lang="en-US" dirty="0" smtClean="0"/>
              <a:t> = forced expiratory volume at 1 second; FVC = forced vital capacity)</a:t>
            </a:r>
          </a:p>
          <a:p>
            <a:r>
              <a:rPr lang="en-US" sz="2500" dirty="0" smtClean="0">
                <a:latin typeface="Tahoma" pitchFamily="34" charset="0"/>
                <a:cs typeface="Tahoma" pitchFamily="34" charset="0"/>
              </a:rPr>
              <a:t>2. Asthma</a:t>
            </a:r>
          </a:p>
          <a:p>
            <a:pPr lvl="1"/>
            <a:r>
              <a:rPr lang="en-US" dirty="0" smtClean="0"/>
              <a:t>a. Define asthma.</a:t>
            </a:r>
          </a:p>
          <a:p>
            <a:pPr lvl="1"/>
            <a:r>
              <a:rPr lang="en-US" dirty="0" smtClean="0"/>
              <a:t>b. Compare and contrast immune-mediated and </a:t>
            </a:r>
            <a:r>
              <a:rPr lang="en-US" dirty="0" err="1" smtClean="0"/>
              <a:t>nonimmune</a:t>
            </a:r>
            <a:r>
              <a:rPr lang="en-US" dirty="0" smtClean="0"/>
              <a:t>-mediated forms of asthma in terms of initiating factors and pathogenic mechanisms.</a:t>
            </a:r>
          </a:p>
          <a:p>
            <a:pPr lvl="1"/>
            <a:r>
              <a:rPr lang="en-US" dirty="0" smtClean="0"/>
              <a:t>c. Understand the term bronchial </a:t>
            </a:r>
            <a:r>
              <a:rPr lang="en-US" dirty="0" err="1" smtClean="0"/>
              <a:t>hyperresponsiveness</a:t>
            </a:r>
            <a:r>
              <a:rPr lang="en-US" dirty="0" smtClean="0"/>
              <a:t> and its relationship to types of asthma.</a:t>
            </a:r>
          </a:p>
          <a:p>
            <a:pPr lvl="1"/>
            <a:r>
              <a:rPr lang="en-US" dirty="0" smtClean="0"/>
              <a:t>d. Describe the morphologic changes in chronic asthma, and discuss the clinical course.</a:t>
            </a:r>
          </a:p>
          <a:p>
            <a:r>
              <a:rPr lang="en-US" sz="2500" dirty="0" smtClean="0">
                <a:latin typeface="Tahoma" pitchFamily="34" charset="0"/>
                <a:cs typeface="Tahoma" pitchFamily="34" charset="0"/>
              </a:rPr>
              <a:t>3. Define </a:t>
            </a:r>
            <a:r>
              <a:rPr lang="en-US" sz="2500" dirty="0" err="1" smtClean="0">
                <a:latin typeface="Tahoma" pitchFamily="34" charset="0"/>
                <a:cs typeface="Tahoma" pitchFamily="34" charset="0"/>
              </a:rPr>
              <a:t>bronchiectasis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. Describe the gross anatomic lesion, and list the conditions that predispose to its development.</a:t>
            </a:r>
          </a:p>
          <a:p>
            <a:r>
              <a:rPr lang="en-US" sz="2500" dirty="0" smtClean="0">
                <a:latin typeface="Tahoma" pitchFamily="34" charset="0"/>
                <a:cs typeface="Tahoma" pitchFamily="34" charset="0"/>
              </a:rPr>
              <a:t>4.Define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atelectasis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b="1" dirty="0"/>
              <a:t>Pathogenesis of Atopic Asthma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9248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</a:rPr>
              <a:t>Late phase reaction:</a:t>
            </a:r>
          </a:p>
          <a:p>
            <a:r>
              <a:rPr lang="en-US" sz="2000" dirty="0">
                <a:latin typeface="Tahoma" pitchFamily="34" charset="0"/>
                <a:cs typeface="Tahoma" pitchFamily="34" charset="0"/>
              </a:rPr>
              <a:t>The arrival of leukocytes at the site of mast cell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degranulation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lead to: </a:t>
            </a:r>
          </a:p>
          <a:p>
            <a:pPr lvl="1"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1. Release of more mediators to activate more mast cells</a:t>
            </a:r>
          </a:p>
          <a:p>
            <a:pPr lvl="1"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2. Cause epithelial cell damage .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sz="2000" dirty="0" err="1">
                <a:latin typeface="Tahoma" pitchFamily="34" charset="0"/>
                <a:cs typeface="Tahoma" pitchFamily="34" charset="0"/>
              </a:rPr>
              <a:t>Eosinophils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produce major basic protein,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eosinophilic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cationic protein and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eosinophil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peroxidase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( toxic to epithelial cells).</a:t>
            </a:r>
          </a:p>
          <a:p>
            <a:endParaRPr lang="en-US" sz="2000" dirty="0">
              <a:latin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These amplify and sustains injury without additional antigen. </a:t>
            </a:r>
          </a:p>
          <a:p>
            <a:pPr lvl="1"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Non-Atopic Asthma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sz="2400" dirty="0">
                <a:latin typeface="Tahoma" pitchFamily="34" charset="0"/>
                <a:cs typeface="Tahoma" pitchFamily="34" charset="0"/>
              </a:rPr>
              <a:t>Triggered by respiratory tract infection including viruses and inhaled air pollutants e.g. sulfur dioxide, ozone.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Positive family history is uncommon.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Serum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IgE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– normal.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No other associated allergies.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Skin test – negative.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Hyperirritability of bronchial tree.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Subtypes: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	1.   Drug-induced asthma.</a:t>
            </a:r>
          </a:p>
          <a:p>
            <a:pPr>
              <a:buFontTx/>
              <a:buNone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   2.   Occupational asthma.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Morphology of Asthma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4876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Grossly: </a:t>
            </a:r>
            <a:r>
              <a:rPr lang="en-US" sz="2400" dirty="0"/>
              <a:t>-   lung </a:t>
            </a:r>
            <a:r>
              <a:rPr lang="en-US" sz="2400" dirty="0" smtClean="0"/>
              <a:t>over distended </a:t>
            </a:r>
            <a:r>
              <a:rPr lang="en-US" sz="2400" dirty="0"/>
              <a:t>(over inflation), occlusion of bronchi and bronchioles by thick mucous.</a:t>
            </a:r>
            <a:endParaRPr lang="en-US" sz="2400" dirty="0">
              <a:solidFill>
                <a:srgbClr val="FFCCCC"/>
              </a:solidFill>
            </a:endParaRPr>
          </a:p>
          <a:p>
            <a:r>
              <a:rPr lang="en-US" sz="2400" dirty="0" err="1">
                <a:solidFill>
                  <a:srgbClr val="C00000"/>
                </a:solidFill>
              </a:rPr>
              <a:t>Histologic</a:t>
            </a:r>
            <a:r>
              <a:rPr lang="en-US" sz="2400" dirty="0">
                <a:solidFill>
                  <a:srgbClr val="C00000"/>
                </a:solidFill>
              </a:rPr>
              <a:t> finding:</a:t>
            </a:r>
          </a:p>
          <a:p>
            <a:pPr lvl="1"/>
            <a:r>
              <a:rPr lang="en-US" sz="2400" dirty="0" smtClean="0"/>
              <a:t>Thick </a:t>
            </a:r>
            <a:r>
              <a:rPr lang="en-US" sz="2400" dirty="0"/>
              <a:t>BM.</a:t>
            </a:r>
          </a:p>
          <a:p>
            <a:pPr lvl="1"/>
            <a:r>
              <a:rPr lang="en-US" sz="2400" dirty="0"/>
              <a:t>Edema and inflammatory infiltrate in bronchial wall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 </a:t>
            </a:r>
            <a:r>
              <a:rPr lang="en-US" dirty="0" smtClean="0"/>
              <a:t>mucous contain </a:t>
            </a:r>
            <a:r>
              <a:rPr lang="en-US" dirty="0" err="1" smtClean="0"/>
              <a:t>Curschmann</a:t>
            </a:r>
            <a:r>
              <a:rPr lang="en-US" dirty="0" smtClean="0"/>
              <a:t> spirals, </a:t>
            </a:r>
            <a:r>
              <a:rPr lang="en-US" dirty="0" err="1" smtClean="0"/>
              <a:t>eosinophil</a:t>
            </a:r>
            <a:r>
              <a:rPr lang="en-US" dirty="0" smtClean="0"/>
              <a:t> and Charcot-Leyden crystals.</a:t>
            </a:r>
            <a:endParaRPr lang="en-US" sz="2400" dirty="0"/>
          </a:p>
          <a:p>
            <a:pPr lvl="1"/>
            <a:r>
              <a:rPr lang="en-US" sz="2400" dirty="0" err="1"/>
              <a:t>Submucosal</a:t>
            </a:r>
            <a:r>
              <a:rPr lang="en-US" sz="2400" dirty="0"/>
              <a:t> glands increased.</a:t>
            </a:r>
          </a:p>
          <a:p>
            <a:pPr lvl="1"/>
            <a:r>
              <a:rPr lang="en-US" sz="2400" dirty="0"/>
              <a:t>Hypertrophy of the bronchial wall muscle</a:t>
            </a:r>
            <a:r>
              <a:rPr lang="en-US" sz="1800" dirty="0"/>
              <a:t>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0" y="1295400"/>
            <a:ext cx="4349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Curschmann</a:t>
            </a:r>
            <a:r>
              <a:rPr lang="en-US" sz="5400" dirty="0" smtClean="0"/>
              <a:t> spirals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Coiled, basophilic plugs of mucus formed in the lower airways and found in sputum and tracheal washings</a:t>
            </a:r>
          </a:p>
          <a:p>
            <a:endParaRPr lang="en-US" dirty="0"/>
          </a:p>
        </p:txBody>
      </p:sp>
      <p:pic>
        <p:nvPicPr>
          <p:cNvPr id="5" name="Picture 4" descr="05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505200"/>
            <a:ext cx="3657600" cy="252706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Charcot-Leyden crystals.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Eosinophilic</a:t>
            </a:r>
            <a:r>
              <a:rPr lang="en-US" dirty="0" smtClean="0"/>
              <a:t> needle-shaped crystalline structures.</a:t>
            </a:r>
            <a:endParaRPr lang="en-US" dirty="0"/>
          </a:p>
        </p:txBody>
      </p:sp>
      <p:pic>
        <p:nvPicPr>
          <p:cNvPr id="4" name="Picture 3" descr="Charcot-Leyden_Crystals.jpg"/>
          <p:cNvPicPr>
            <a:picLocks noChangeAspect="1"/>
          </p:cNvPicPr>
          <p:nvPr/>
        </p:nvPicPr>
        <p:blipFill>
          <a:blip r:embed="rId2" cstate="print">
            <a:lum bright="25000" contrast="-9000"/>
          </a:blip>
          <a:stretch>
            <a:fillRect/>
          </a:stretch>
        </p:blipFill>
        <p:spPr>
          <a:xfrm>
            <a:off x="2145223" y="2514599"/>
            <a:ext cx="5398577" cy="366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algn="ctr"/>
            <a:r>
              <a:rPr lang="en-US" b="1" dirty="0"/>
              <a:t>Clinical Coarse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itchFamily="34" charset="0"/>
              </a:rPr>
              <a:t>Classic asthmatic attack – </a:t>
            </a:r>
            <a:r>
              <a:rPr lang="en-US" sz="2400" dirty="0" err="1">
                <a:latin typeface="Tahoma" pitchFamily="34" charset="0"/>
              </a:rPr>
              <a:t>dyspnea</a:t>
            </a:r>
            <a:r>
              <a:rPr lang="en-US" sz="2400" dirty="0">
                <a:latin typeface="Tahoma" pitchFamily="34" charset="0"/>
              </a:rPr>
              <a:t>, cough, difficult expiration, progressive hyperinflation of lung and mucous plug in bronchi. This may resolve spontaneously or with Rx.</a:t>
            </a:r>
          </a:p>
          <a:p>
            <a:r>
              <a:rPr lang="en-US" dirty="0">
                <a:latin typeface="Tahoma" pitchFamily="34" charset="0"/>
              </a:rPr>
              <a:t>Status </a:t>
            </a:r>
            <a:r>
              <a:rPr lang="en-US" dirty="0" err="1">
                <a:latin typeface="Tahoma" pitchFamily="34" charset="0"/>
              </a:rPr>
              <a:t>asthmaticus</a:t>
            </a:r>
            <a:r>
              <a:rPr lang="en-US" dirty="0">
                <a:latin typeface="Tahoma" pitchFamily="34" charset="0"/>
              </a:rPr>
              <a:t> – </a:t>
            </a:r>
            <a:r>
              <a:rPr lang="en-US" sz="2400" dirty="0">
                <a:latin typeface="Tahoma" pitchFamily="34" charset="0"/>
              </a:rPr>
              <a:t>severe cyanosis and persistent </a:t>
            </a:r>
            <a:r>
              <a:rPr lang="en-US" sz="2400" dirty="0" err="1">
                <a:latin typeface="Tahoma" pitchFamily="34" charset="0"/>
              </a:rPr>
              <a:t>dyspnea</a:t>
            </a:r>
            <a:r>
              <a:rPr lang="en-US" sz="2400" dirty="0">
                <a:latin typeface="Tahoma" pitchFamily="34" charset="0"/>
              </a:rPr>
              <a:t>, may be </a:t>
            </a:r>
            <a:r>
              <a:rPr lang="en-US" sz="2400" dirty="0" smtClean="0">
                <a:latin typeface="Tahoma" pitchFamily="34" charset="0"/>
              </a:rPr>
              <a:t>fatal</a:t>
            </a:r>
          </a:p>
          <a:p>
            <a:r>
              <a:rPr lang="en-US" sz="2400" dirty="0" smtClean="0">
                <a:latin typeface="Tahoma" pitchFamily="34" charset="0"/>
              </a:rPr>
              <a:t>Superimposed bacterial infection</a:t>
            </a:r>
            <a:endParaRPr lang="en-US" sz="2400" dirty="0">
              <a:latin typeface="Tahoma" pitchFamily="34" charset="0"/>
            </a:endParaRPr>
          </a:p>
          <a:p>
            <a:r>
              <a:rPr lang="en-US" dirty="0">
                <a:latin typeface="Tahoma" pitchFamily="34" charset="0"/>
              </a:rPr>
              <a:t>May progress to </a:t>
            </a:r>
            <a:r>
              <a:rPr lang="en-US" dirty="0" smtClean="0">
                <a:latin typeface="Tahoma" pitchFamily="34" charset="0"/>
              </a:rPr>
              <a:t>emphysema or chronic bronchitis</a:t>
            </a:r>
            <a:endParaRPr lang="en-US" dirty="0">
              <a:latin typeface="Tahoma" pitchFamily="34" charset="0"/>
            </a:endParaRPr>
          </a:p>
          <a:p>
            <a:r>
              <a:rPr lang="en-US" dirty="0" smtClean="0"/>
              <a:t>Asthmatic bronchitis: </a:t>
            </a:r>
            <a:r>
              <a:rPr lang="en-US" dirty="0" smtClean="0">
                <a:latin typeface="Tahoma" pitchFamily="34" charset="0"/>
              </a:rPr>
              <a:t>chronic</a:t>
            </a:r>
            <a:r>
              <a:rPr lang="en-US" dirty="0" smtClean="0"/>
              <a:t> bronchitis with superimposed asthma</a:t>
            </a: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ow Lungs Function bronchodilato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9144000" cy="5191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1828800"/>
            <a:ext cx="22860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48400" y="44958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1000" y="46482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2133600" y="38100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762000"/>
            <a:ext cx="6969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necrotizing infection of the bronchi and bronchioles leading to or associated with abnormal dilatation of these airways.</a:t>
            </a:r>
          </a:p>
          <a:p>
            <a:r>
              <a:rPr lang="en-US" dirty="0"/>
              <a:t>Bronchial dilatation should be </a:t>
            </a:r>
            <a:r>
              <a:rPr lang="en-US" sz="3600" dirty="0">
                <a:solidFill>
                  <a:srgbClr val="FF0000"/>
                </a:solidFill>
              </a:rPr>
              <a:t>permanent.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990600"/>
          </a:xfrm>
        </p:spPr>
        <p:txBody>
          <a:bodyPr/>
          <a:lstStyle/>
          <a:p>
            <a:r>
              <a:rPr lang="en-US" dirty="0" smtClean="0"/>
              <a:t>Introduction:  </a:t>
            </a:r>
            <a:r>
              <a:rPr lang="en-US" sz="3600" dirty="0" smtClean="0"/>
              <a:t>Anatomy </a:t>
            </a:r>
            <a:endParaRPr lang="en-US" sz="3600" dirty="0"/>
          </a:p>
        </p:txBody>
      </p:sp>
      <p:pic>
        <p:nvPicPr>
          <p:cNvPr id="4" name="Content Placeholder 3" descr="Res tr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143001"/>
            <a:ext cx="5943599" cy="4822806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65008"/>
          <a:stretch>
            <a:fillRect/>
          </a:stretch>
        </p:blipFill>
        <p:spPr bwMode="auto">
          <a:xfrm>
            <a:off x="4322621" y="5181600"/>
            <a:ext cx="4821379" cy="150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pPr algn="ctr"/>
            <a:r>
              <a:rPr lang="en-US" sz="2800" b="1" dirty="0"/>
              <a:t>Conditions associated with </a:t>
            </a:r>
            <a:r>
              <a:rPr lang="en-US" sz="2800" b="1" dirty="0" err="1" smtClean="0"/>
              <a:t>Bronchiectasis</a:t>
            </a:r>
            <a:endParaRPr lang="en-US" sz="2800" b="1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u="sng" dirty="0" smtClean="0">
                <a:solidFill>
                  <a:srgbClr val="C00000"/>
                </a:solidFill>
                <a:latin typeface="Tahoma" pitchFamily="34" charset="0"/>
              </a:rPr>
              <a:t>Bronchial obstruction</a:t>
            </a:r>
          </a:p>
          <a:p>
            <a:pPr marL="609600" indent="-609600">
              <a:buFontTx/>
              <a:buAutoNum type="arabicPeriod"/>
            </a:pPr>
            <a:endParaRPr lang="en-US" sz="20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0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0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0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000" u="sng" dirty="0" smtClean="0">
                <a:solidFill>
                  <a:srgbClr val="C00000"/>
                </a:solidFill>
                <a:latin typeface="Tahoma" pitchFamily="34" charset="0"/>
              </a:rPr>
              <a:t>Congenital </a:t>
            </a:r>
            <a:r>
              <a:rPr lang="en-US" sz="2000" u="sng" dirty="0">
                <a:solidFill>
                  <a:srgbClr val="C00000"/>
                </a:solidFill>
                <a:latin typeface="Tahoma" pitchFamily="34" charset="0"/>
              </a:rPr>
              <a:t>or hereditary conditions</a:t>
            </a:r>
            <a:r>
              <a:rPr lang="en-US" sz="2000" u="sng" dirty="0" smtClean="0">
                <a:solidFill>
                  <a:srgbClr val="C00000"/>
                </a:solidFill>
                <a:latin typeface="Tahoma" pitchFamily="34" charset="0"/>
              </a:rPr>
              <a:t>:</a:t>
            </a:r>
          </a:p>
          <a:p>
            <a:pPr marL="609600" indent="-609600">
              <a:buFontTx/>
              <a:buAutoNum type="arabicPeriod"/>
            </a:pPr>
            <a:endParaRPr lang="en-US" sz="20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0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buFontTx/>
              <a:buAutoNum type="arabicPeriod"/>
            </a:pPr>
            <a:endParaRPr lang="en-US" sz="2000" u="sng" dirty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buFontTx/>
              <a:buNone/>
            </a:pPr>
            <a:r>
              <a:rPr lang="en-US" sz="2000" dirty="0">
                <a:latin typeface="Tahoma" pitchFamily="34" charset="0"/>
              </a:rPr>
              <a:t>	</a:t>
            </a:r>
          </a:p>
          <a:p>
            <a:pPr marL="609600" indent="-609600">
              <a:buFontTx/>
              <a:buAutoNum type="arabicPeriod" startAt="3"/>
            </a:pPr>
            <a:r>
              <a:rPr lang="en-US" sz="2000" u="sng" dirty="0">
                <a:solidFill>
                  <a:srgbClr val="C00000"/>
                </a:solidFill>
                <a:latin typeface="Tahoma" pitchFamily="34" charset="0"/>
              </a:rPr>
              <a:t>Necrotizing </a:t>
            </a:r>
            <a:r>
              <a:rPr lang="en-US" sz="2000" u="sng" dirty="0" smtClean="0">
                <a:solidFill>
                  <a:srgbClr val="C00000"/>
                </a:solidFill>
                <a:latin typeface="Tahoma" pitchFamily="34" charset="0"/>
              </a:rPr>
              <a:t>pneumonia</a:t>
            </a:r>
            <a:endParaRPr lang="en-US" sz="2000" u="sng" dirty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buFontTx/>
              <a:buNone/>
            </a:pPr>
            <a:r>
              <a:rPr lang="en-US" sz="2000" dirty="0">
                <a:latin typeface="Tahoma" pitchFamily="34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1295400"/>
            <a:ext cx="5534657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609600" indent="-609600">
              <a:buFontTx/>
              <a:buNone/>
            </a:pPr>
            <a:r>
              <a:rPr lang="en-US" dirty="0" smtClean="0"/>
              <a:t> </a:t>
            </a:r>
            <a:r>
              <a:rPr lang="en-US" u="sng" dirty="0" smtClean="0">
                <a:latin typeface="Tahoma" pitchFamily="34" charset="0"/>
              </a:rPr>
              <a:t>Localized</a:t>
            </a:r>
            <a:r>
              <a:rPr lang="en-US" dirty="0" smtClean="0">
                <a:latin typeface="Tahoma" pitchFamily="34" charset="0"/>
              </a:rPr>
              <a:t>:</a:t>
            </a:r>
          </a:p>
          <a:p>
            <a:pPr marL="609600" indent="-609600">
              <a:buFontTx/>
              <a:buNone/>
            </a:pPr>
            <a:r>
              <a:rPr lang="en-US" dirty="0" smtClean="0">
                <a:latin typeface="Tahoma" pitchFamily="34" charset="0"/>
              </a:rPr>
              <a:t>	-	tumor, foreign bodies or  mucous impaction</a:t>
            </a:r>
          </a:p>
          <a:p>
            <a:pPr marL="609600" indent="-609600">
              <a:buFontTx/>
              <a:buNone/>
            </a:pPr>
            <a:r>
              <a:rPr lang="en-US" u="sng" dirty="0" smtClean="0">
                <a:latin typeface="Tahoma" pitchFamily="34" charset="0"/>
              </a:rPr>
              <a:t>Generalized:</a:t>
            </a:r>
            <a:r>
              <a:rPr lang="en-US" dirty="0" smtClean="0">
                <a:latin typeface="Tahoma" pitchFamily="34" charset="0"/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dirty="0" smtClean="0">
                <a:latin typeface="Tahoma" pitchFamily="34" charset="0"/>
              </a:rPr>
              <a:t>	-	bronchial asthma</a:t>
            </a:r>
          </a:p>
          <a:p>
            <a:pPr marL="609600" indent="-609600">
              <a:buFontTx/>
              <a:buNone/>
            </a:pPr>
            <a:r>
              <a:rPr lang="en-US" dirty="0" smtClean="0">
                <a:latin typeface="Tahoma" pitchFamily="34" charset="0"/>
              </a:rPr>
              <a:t>	-	chronic bronchitis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429000"/>
            <a:ext cx="504343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609600" indent="-609600">
              <a:buFontTx/>
              <a:buNone/>
            </a:pPr>
            <a:r>
              <a:rPr lang="en-US" dirty="0" smtClean="0">
                <a:latin typeface="Tahoma" pitchFamily="34" charset="0"/>
              </a:rPr>
              <a:t>	-	Congenital </a:t>
            </a:r>
            <a:r>
              <a:rPr lang="en-US" dirty="0" err="1" smtClean="0">
                <a:latin typeface="Tahoma" pitchFamily="34" charset="0"/>
              </a:rPr>
              <a:t>bronchiactasis</a:t>
            </a:r>
            <a:endParaRPr lang="en-US" dirty="0" smtClean="0">
              <a:latin typeface="Tahoma" pitchFamily="34" charset="0"/>
            </a:endParaRPr>
          </a:p>
          <a:p>
            <a:pPr marL="609600" indent="-609600">
              <a:buFontTx/>
              <a:buNone/>
            </a:pPr>
            <a:r>
              <a:rPr lang="en-US" dirty="0" smtClean="0">
                <a:latin typeface="Tahoma" pitchFamily="34" charset="0"/>
              </a:rPr>
              <a:t>	-	Cystic fibrosis.</a:t>
            </a:r>
          </a:p>
          <a:p>
            <a:pPr marL="609600" indent="-609600">
              <a:buFontTx/>
              <a:buNone/>
            </a:pPr>
            <a:r>
              <a:rPr lang="en-US" dirty="0" smtClean="0">
                <a:latin typeface="Tahoma" pitchFamily="34" charset="0"/>
              </a:rPr>
              <a:t>	-	</a:t>
            </a:r>
            <a:r>
              <a:rPr lang="en-US" dirty="0" err="1" smtClean="0">
                <a:latin typeface="Tahoma" pitchFamily="34" charset="0"/>
              </a:rPr>
              <a:t>Intralobar</a:t>
            </a:r>
            <a:r>
              <a:rPr lang="en-US" dirty="0" smtClean="0">
                <a:latin typeface="Tahoma" pitchFamily="34" charset="0"/>
              </a:rPr>
              <a:t> sequestration of the lung.</a:t>
            </a:r>
          </a:p>
          <a:p>
            <a:pPr marL="609600" indent="-609600">
              <a:buFontTx/>
              <a:buNone/>
            </a:pPr>
            <a:r>
              <a:rPr lang="en-US" dirty="0" smtClean="0">
                <a:latin typeface="Tahoma" pitchFamily="34" charset="0"/>
              </a:rPr>
              <a:t>	-	Immunodeficiency status.</a:t>
            </a:r>
          </a:p>
          <a:p>
            <a:pPr marL="609600" indent="-609600">
              <a:buFontTx/>
              <a:buNone/>
            </a:pPr>
            <a:r>
              <a:rPr lang="en-US" dirty="0" smtClean="0">
                <a:latin typeface="Tahoma" pitchFamily="34" charset="0"/>
              </a:rPr>
              <a:t>	-	Immotile cilia and </a:t>
            </a:r>
            <a:r>
              <a:rPr lang="en-US" dirty="0" err="1" smtClean="0">
                <a:latin typeface="Tahoma" pitchFamily="34" charset="0"/>
              </a:rPr>
              <a:t>kartagner</a:t>
            </a:r>
            <a:r>
              <a:rPr lang="en-US" dirty="0" smtClean="0">
                <a:latin typeface="Tahoma" pitchFamily="34" charset="0"/>
              </a:rPr>
              <a:t> syndrome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257800"/>
            <a:ext cx="50346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</a:rPr>
              <a:t>Caused by TB, staphylococci or mixed infection.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b="1" dirty="0" err="1"/>
              <a:t>Kartagener</a:t>
            </a:r>
            <a:r>
              <a:rPr lang="en-US" b="1" dirty="0"/>
              <a:t> Syndrome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/>
              <a:t>Inherited as autosomal recessive trait.</a:t>
            </a:r>
          </a:p>
          <a:p>
            <a:r>
              <a:rPr lang="en-US"/>
              <a:t>Patient develop bronchiactasis, sinusitis and situs invertus.</a:t>
            </a:r>
          </a:p>
          <a:p>
            <a:r>
              <a:rPr lang="en-US"/>
              <a:t>Defect in ciliary motility due to absent or irregular dynein arms.</a:t>
            </a:r>
          </a:p>
          <a:p>
            <a:r>
              <a:rPr lang="en-US"/>
              <a:t>Lack of ciliary activity interferers with bronchial clearance.</a:t>
            </a:r>
          </a:p>
          <a:p>
            <a:r>
              <a:rPr lang="en-US"/>
              <a:t>Males have infertility.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90600"/>
          </a:xfrm>
        </p:spPr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Etiology and pathogenesis</a:t>
            </a:r>
          </a:p>
          <a:p>
            <a:r>
              <a:rPr lang="en-US" dirty="0"/>
              <a:t>Obstruction and infection.</a:t>
            </a:r>
          </a:p>
          <a:p>
            <a:pPr>
              <a:buFontTx/>
              <a:buNone/>
            </a:pPr>
            <a:r>
              <a:rPr lang="en-US" dirty="0"/>
              <a:t>	Bronchial obstruction (</a:t>
            </a:r>
            <a:r>
              <a:rPr lang="en-US" dirty="0" err="1"/>
              <a:t>athelectasis</a:t>
            </a:r>
            <a:r>
              <a:rPr lang="en-US" dirty="0"/>
              <a:t> of airway distal to obstruction) – bronchial wall inflammation.</a:t>
            </a:r>
          </a:p>
          <a:p>
            <a:r>
              <a:rPr lang="en-US" dirty="0"/>
              <a:t>These changes become irreversible:</a:t>
            </a:r>
          </a:p>
          <a:p>
            <a:pPr>
              <a:buFontTx/>
              <a:buNone/>
            </a:pPr>
            <a:r>
              <a:rPr lang="en-US" dirty="0"/>
              <a:t>	1.	If obstruction persist.</a:t>
            </a:r>
          </a:p>
          <a:p>
            <a:pPr>
              <a:buFontTx/>
              <a:buNone/>
            </a:pPr>
            <a:r>
              <a:rPr lang="en-US" dirty="0"/>
              <a:t>	2.	If there is added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Morphology of </a:t>
            </a:r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affects lower lobes bilaterally (vertical airways).</a:t>
            </a:r>
          </a:p>
          <a:p>
            <a:r>
              <a:rPr lang="en-US" dirty="0"/>
              <a:t>Dilated airways up to four times of normal, reaching the pleura.</a:t>
            </a:r>
          </a:p>
          <a:p>
            <a:r>
              <a:rPr lang="en-US" dirty="0" smtClean="0"/>
              <a:t>Acute </a:t>
            </a:r>
            <a:r>
              <a:rPr lang="en-US" dirty="0"/>
              <a:t>and chronic inflammation, extensive ulceration of lining epithelium with fibrosis.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Maha\Documents\Downloads\bronchiec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4038600" cy="572271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124200" cy="410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dirty="0"/>
          </a:p>
        </p:txBody>
      </p:sp>
      <p:pic>
        <p:nvPicPr>
          <p:cNvPr id="4" name="Content Placeholder 3" descr="bronchiecta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688" y="1935163"/>
            <a:ext cx="627062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Clinical course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Sever </a:t>
            </a:r>
            <a:r>
              <a:rPr lang="en-US" dirty="0"/>
              <a:t>persistent cough with sputum (</a:t>
            </a:r>
            <a:r>
              <a:rPr lang="en-US" dirty="0" err="1"/>
              <a:t>mucopurulent</a:t>
            </a:r>
            <a:r>
              <a:rPr lang="en-US" dirty="0"/>
              <a:t>, fetid sputum) sometime with </a:t>
            </a:r>
            <a:r>
              <a:rPr lang="en-US" dirty="0" err="1"/>
              <a:t>with</a:t>
            </a:r>
            <a:r>
              <a:rPr lang="en-US" dirty="0"/>
              <a:t> blood.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Clubbing of fingers.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sever, obstructive pulmonary function develop.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Rare complications: metastatic brain abscess and </a:t>
            </a:r>
            <a:r>
              <a:rPr lang="en-US" dirty="0" err="1"/>
              <a:t>amyloidosis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057400"/>
            <a:ext cx="4876800" cy="4389120"/>
          </a:xfrm>
        </p:spPr>
        <p:txBody>
          <a:bodyPr/>
          <a:lstStyle/>
          <a:p>
            <a:pPr algn="ctr"/>
            <a:r>
              <a:rPr lang="en-US" sz="2800" dirty="0" smtClean="0"/>
              <a:t>Asthma</a:t>
            </a:r>
          </a:p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458200" cy="1143000"/>
          </a:xfrm>
        </p:spPr>
        <p:txBody>
          <a:bodyPr>
            <a:noAutofit/>
          </a:bodyPr>
          <a:lstStyle/>
          <a:p>
            <a:pPr lvl="0"/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Asthma: Dyspnea and wheezing</a:t>
            </a:r>
            <a:br>
              <a:rPr lang="en-US" sz="4500" dirty="0" smtClean="0"/>
            </a:br>
            <a:endParaRPr lang="en-US" sz="45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Bronchiectasis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762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Chronic necrotizing infection of the bronchi </a:t>
            </a:r>
          </a:p>
          <a:p>
            <a:r>
              <a:rPr lang="en-US" dirty="0" smtClean="0"/>
              <a:t>and bronchioles leading to </a:t>
            </a:r>
            <a:r>
              <a:rPr lang="en-US" dirty="0" err="1" smtClean="0"/>
              <a:t>permenant</a:t>
            </a:r>
            <a:r>
              <a:rPr lang="en-US" dirty="0" smtClean="0"/>
              <a:t> dilatation of these airways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</a:t>
            </a:r>
            <a:r>
              <a:rPr lang="en-US" sz="4000" dirty="0" smtClean="0"/>
              <a:t>Physiology </a:t>
            </a:r>
            <a:endParaRPr lang="en-US" dirty="0"/>
          </a:p>
        </p:txBody>
      </p:sp>
      <p:pic>
        <p:nvPicPr>
          <p:cNvPr id="4" name="Content Placeholder 3" descr="lungani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903622"/>
            <a:ext cx="3352800" cy="4452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triggers an attack of asthma?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67600" cy="1143000"/>
          </a:xfrm>
        </p:spPr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What triggers an attack of asthma? </a:t>
            </a:r>
          </a:p>
          <a:p>
            <a:pPr marL="342900" indent="-342900">
              <a:buAutoNum type="alphaLcPeriod"/>
            </a:pPr>
            <a:r>
              <a:rPr lang="en-US" sz="1800" dirty="0" smtClean="0"/>
              <a:t>Extrinsic, or allergic, asthma is triggered by environmental allergens, including dusts, pollens, dander, foods, etc. </a:t>
            </a:r>
          </a:p>
          <a:p>
            <a:pPr marL="342900" indent="-342900">
              <a:buAutoNum type="alphaLcPeriod"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b. </a:t>
            </a:r>
            <a:r>
              <a:rPr lang="en-US" sz="1800" dirty="0" smtClean="0"/>
              <a:t>The most common provocative agents of intrinsic (</a:t>
            </a:r>
            <a:r>
              <a:rPr lang="en-US" sz="1800" dirty="0" err="1" smtClean="0"/>
              <a:t>nonimmune</a:t>
            </a:r>
            <a:r>
              <a:rPr lang="en-US" sz="1800" dirty="0" smtClean="0"/>
              <a:t>) or idiosyncratic asthma are infections of the respiratory tract, especially viral. </a:t>
            </a:r>
          </a:p>
          <a:p>
            <a:pPr lvl="1"/>
            <a:r>
              <a:rPr lang="en-US" sz="1600" dirty="0" smtClean="0"/>
              <a:t>Other types of intrinsic asthma include drug-induced asthma (many drugs, especially aspirin); occupational asthma, provoked by fumes, organics, chemicals; and exercise-, cold-, and emotional stress-induced asthma.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mechanism of the early symptoms, and what are the causes of effects that appear several hours after exposure to an allergen?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What is the mechanism of the early symptoms, and what are the causes of effects that appear several hours after exposure to an allergen?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Acute early-phase reaction: </a:t>
            </a:r>
          </a:p>
          <a:p>
            <a:pPr lvl="1"/>
            <a:r>
              <a:rPr lang="en-US" dirty="0" smtClean="0"/>
              <a:t>Exposure of </a:t>
            </a:r>
            <a:r>
              <a:rPr lang="en-US" dirty="0" err="1" smtClean="0"/>
              <a:t>presensitized</a:t>
            </a:r>
            <a:r>
              <a:rPr lang="en-US" dirty="0" smtClean="0"/>
              <a:t> </a:t>
            </a:r>
            <a:r>
              <a:rPr lang="en-US" dirty="0" err="1" smtClean="0"/>
              <a:t>IgE</a:t>
            </a:r>
            <a:r>
              <a:rPr lang="en-US" dirty="0" smtClean="0"/>
              <a:t>-coated mast cells to the same or cross-reacting antigens results in an acute early-phase reaction from the release of:</a:t>
            </a:r>
          </a:p>
          <a:p>
            <a:pPr lvl="2"/>
            <a:r>
              <a:rPr lang="en-US" dirty="0" smtClean="0"/>
              <a:t> histamine (which causes </a:t>
            </a:r>
            <a:r>
              <a:rPr lang="en-US" dirty="0" err="1" smtClean="0"/>
              <a:t>bronchospasm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leukotrienes</a:t>
            </a:r>
            <a:r>
              <a:rPr lang="en-US" dirty="0" smtClean="0"/>
              <a:t> (which attract leukocytes and </a:t>
            </a:r>
            <a:r>
              <a:rPr lang="en-US" dirty="0" err="1" smtClean="0"/>
              <a:t>eosinophils</a:t>
            </a:r>
            <a:r>
              <a:rPr lang="en-US" dirty="0" smtClean="0"/>
              <a:t> and release mucus)</a:t>
            </a:r>
          </a:p>
          <a:p>
            <a:pPr lvl="2"/>
            <a:r>
              <a:rPr lang="en-US" dirty="0" smtClean="0"/>
              <a:t>platelet activating factor (which causes more release of histamine and serotonin from platelets). </a:t>
            </a:r>
          </a:p>
          <a:p>
            <a:r>
              <a:rPr lang="en-US" dirty="0" smtClean="0"/>
              <a:t>Late-phase effects: </a:t>
            </a:r>
          </a:p>
          <a:p>
            <a:pPr lvl="1"/>
            <a:r>
              <a:rPr lang="en-US" dirty="0" smtClean="0"/>
              <a:t>Cytokines released by leukocytes, </a:t>
            </a:r>
            <a:r>
              <a:rPr lang="en-US" dirty="0" err="1" smtClean="0"/>
              <a:t>eosinophils</a:t>
            </a:r>
            <a:r>
              <a:rPr lang="en-US" dirty="0" smtClean="0"/>
              <a:t>, and </a:t>
            </a:r>
            <a:r>
              <a:rPr lang="en-US" dirty="0" err="1" smtClean="0"/>
              <a:t>basophils</a:t>
            </a:r>
            <a:r>
              <a:rPr lang="en-US" dirty="0" smtClean="0"/>
              <a:t> recruited during the early phase contribute to the late-phase effects. </a:t>
            </a:r>
          </a:p>
          <a:p>
            <a:pPr lvl="1"/>
            <a:r>
              <a:rPr lang="en-US" dirty="0" smtClean="0"/>
              <a:t>Histamine from </a:t>
            </a:r>
            <a:r>
              <a:rPr lang="en-US" dirty="0" err="1" smtClean="0"/>
              <a:t>basophils</a:t>
            </a:r>
            <a:r>
              <a:rPr lang="en-US" dirty="0" smtClean="0"/>
              <a:t> causes </a:t>
            </a:r>
            <a:r>
              <a:rPr lang="en-US" dirty="0" err="1" smtClean="0"/>
              <a:t>bronchoconstriction</a:t>
            </a:r>
            <a:r>
              <a:rPr lang="en-US" dirty="0" smtClean="0"/>
              <a:t> and edema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neutrophils</a:t>
            </a:r>
            <a:r>
              <a:rPr lang="en-US" dirty="0" smtClean="0"/>
              <a:t> cause inflammatory </a:t>
            </a:r>
            <a:r>
              <a:rPr lang="en-US" smtClean="0"/>
              <a:t>damage;</a:t>
            </a:r>
          </a:p>
          <a:p>
            <a:pPr lvl="1"/>
            <a:r>
              <a:rPr lang="en-US" smtClean="0"/>
              <a:t> </a:t>
            </a:r>
            <a:r>
              <a:rPr lang="en-US" dirty="0" smtClean="0"/>
              <a:t>and the major basic protein of </a:t>
            </a:r>
            <a:r>
              <a:rPr lang="en-US" dirty="0" err="1" smtClean="0"/>
              <a:t>eosinophils</a:t>
            </a:r>
            <a:r>
              <a:rPr lang="en-US" dirty="0" smtClean="0"/>
              <a:t> causes epithelial damage and shedding and contributes to </a:t>
            </a:r>
            <a:r>
              <a:rPr lang="en-US" dirty="0" err="1" smtClean="0"/>
              <a:t>bronchoconstriction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all forms of asthma associated with type I hypersensitivity reactions?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No. Intrinsic asthma is not triggered by type I hypersensitivity. The precise causes of </a:t>
            </a:r>
            <a:r>
              <a:rPr lang="en-US" dirty="0" err="1" smtClean="0"/>
              <a:t>hyperreactive</a:t>
            </a:r>
            <a:r>
              <a:rPr lang="en-US" dirty="0" smtClean="0"/>
              <a:t> airways in intrinsic asthma are not known.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responsible for the accumulation of </a:t>
            </a:r>
            <a:r>
              <a:rPr lang="en-US" dirty="0" err="1" smtClean="0"/>
              <a:t>eosinophils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Eosinophils</a:t>
            </a:r>
            <a:r>
              <a:rPr lang="en-US" dirty="0" smtClean="0"/>
              <a:t> are attracted by </a:t>
            </a:r>
            <a:r>
              <a:rPr lang="en-US" dirty="0" err="1" smtClean="0"/>
              <a:t>chemotactic</a:t>
            </a:r>
            <a:r>
              <a:rPr lang="en-US" dirty="0" smtClean="0"/>
              <a:t> factors released by mast cells and also by the </a:t>
            </a:r>
            <a:r>
              <a:rPr lang="en-US" dirty="0" err="1" smtClean="0"/>
              <a:t>chemokine</a:t>
            </a:r>
            <a:r>
              <a:rPr lang="en-US" dirty="0" smtClean="0"/>
              <a:t> </a:t>
            </a:r>
            <a:r>
              <a:rPr lang="en-US" dirty="0" err="1" smtClean="0"/>
              <a:t>eotaxin</a:t>
            </a:r>
            <a:r>
              <a:rPr lang="en-US" dirty="0" smtClean="0"/>
              <a:t>. The latter is produced by bronchial epithelial cells. </a:t>
            </a:r>
            <a:r>
              <a:rPr lang="en-US" dirty="0" err="1" smtClean="0"/>
              <a:t>Eosinophil</a:t>
            </a:r>
            <a:r>
              <a:rPr lang="en-US" dirty="0" smtClean="0"/>
              <a:t> accumulation is also favored by IL-5, a T-cell-derived cytokine.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role do </a:t>
            </a:r>
            <a:r>
              <a:rPr lang="en-US" dirty="0" err="1" smtClean="0"/>
              <a:t>eosinophils</a:t>
            </a:r>
            <a:r>
              <a:rPr lang="en-US" dirty="0" smtClean="0"/>
              <a:t> play in causing tissue damage? </a:t>
            </a:r>
            <a:br>
              <a:rPr lang="en-US" dirty="0" smtClean="0"/>
            </a:br>
            <a:r>
              <a:rPr lang="en-US" dirty="0" smtClean="0"/>
              <a:t>Major basic protein of </a:t>
            </a:r>
            <a:r>
              <a:rPr lang="en-US" dirty="0" err="1" smtClean="0"/>
              <a:t>eosinophils</a:t>
            </a:r>
            <a:r>
              <a:rPr lang="en-US" dirty="0" smtClean="0"/>
              <a:t> causes epithelial damage and shedding.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Are mucous plugs diagnostic of bronchial asthma?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What are the causes of </a:t>
            </a:r>
            <a:r>
              <a:rPr lang="en-US" dirty="0" err="1" smtClean="0"/>
              <a:t>bronchiectasis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The most common conditions are:</a:t>
            </a:r>
          </a:p>
          <a:p>
            <a:pPr lvl="1"/>
            <a:r>
              <a:rPr lang="en-US" dirty="0" smtClean="0"/>
              <a:t> a. Bronchial obstruction (tumors; foreign bodies), diffuse obstructive airway diseases (atopic asthma; chronic bronchitis) </a:t>
            </a:r>
          </a:p>
          <a:p>
            <a:pPr lvl="1"/>
            <a:r>
              <a:rPr lang="en-US" dirty="0" smtClean="0"/>
              <a:t>b. Congenital or hereditary conditions (congenital </a:t>
            </a:r>
            <a:r>
              <a:rPr lang="en-US" dirty="0" err="1" smtClean="0"/>
              <a:t>bronchiectasis</a:t>
            </a:r>
            <a:r>
              <a:rPr lang="en-US" dirty="0" smtClean="0"/>
              <a:t>; cystic fibrosis) </a:t>
            </a:r>
          </a:p>
          <a:p>
            <a:pPr lvl="1"/>
            <a:r>
              <a:rPr lang="en-US" dirty="0" smtClean="0"/>
              <a:t>c. Necrotizing or </a:t>
            </a:r>
            <a:r>
              <a:rPr lang="en-US" dirty="0" err="1" smtClean="0"/>
              <a:t>suppurative</a:t>
            </a:r>
            <a:r>
              <a:rPr lang="en-US" dirty="0" smtClean="0"/>
              <a:t> pneumonias.</a:t>
            </a:r>
          </a:p>
          <a:p>
            <a:endParaRPr lang="en-US" dirty="0" smtClean="0"/>
          </a:p>
          <a:p>
            <a:r>
              <a:rPr lang="en-US" dirty="0" smtClean="0"/>
              <a:t>Those conditions predispose to chronic necrotizing infections and consequent destruction of muscle and elastic support tissue of bronchi and bronchioles.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Why does it seem to affect the lower lobes preferentially?</a:t>
            </a:r>
          </a:p>
          <a:p>
            <a:r>
              <a:rPr lang="en-US" dirty="0" smtClean="0"/>
              <a:t> Inhaled materials and secretions tend to gravitate to the lower lobes.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ow Lungs Funct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type of inflammatory cells might you expect? Compare with asthma. </a:t>
            </a:r>
          </a:p>
          <a:p>
            <a:r>
              <a:rPr lang="en-US" dirty="0" smtClean="0"/>
              <a:t>Acute inflammatory cells, especially PMNs, are present, although evidence of chronic inflammation is also likely to be present.</a:t>
            </a:r>
          </a:p>
          <a:p>
            <a:r>
              <a:rPr lang="en-US" dirty="0" smtClean="0"/>
              <a:t> By comparison, in asthma, the inflammatory cells are composed of CD4+ lymphocytes, </a:t>
            </a:r>
            <a:r>
              <a:rPr lang="en-US" dirty="0" err="1" smtClean="0"/>
              <a:t>eosinophils</a:t>
            </a:r>
            <a:r>
              <a:rPr lang="en-US" dirty="0" smtClean="0"/>
              <a:t>, mast cells, and a few </a:t>
            </a:r>
            <a:r>
              <a:rPr lang="en-US" dirty="0" err="1" smtClean="0"/>
              <a:t>neutrophils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definition of asthmatic bronchitis? </a:t>
            </a:r>
          </a:p>
          <a:p>
            <a:r>
              <a:rPr lang="en-US" dirty="0" smtClean="0"/>
              <a:t>Some patients with a clinical definition of chronic bronchitis have </a:t>
            </a:r>
            <a:r>
              <a:rPr lang="en-US" dirty="0" err="1" smtClean="0"/>
              <a:t>hyperresponsive</a:t>
            </a:r>
            <a:r>
              <a:rPr lang="en-US" dirty="0" smtClean="0"/>
              <a:t> airways with intermittent </a:t>
            </a:r>
            <a:r>
              <a:rPr lang="en-US" dirty="0" err="1" smtClean="0"/>
              <a:t>bronchospasm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END OF LECTURE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aha\Documents\Downloads\spirome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38214"/>
            <a:ext cx="8229600" cy="3619786"/>
          </a:xfrm>
          <a:prstGeom prst="rect">
            <a:avLst/>
          </a:prstGeom>
          <a:noFill/>
        </p:spPr>
      </p:pic>
      <p:pic>
        <p:nvPicPr>
          <p:cNvPr id="2051" name="Picture 3" descr="C:\Users\Dr.Maha\Documents\Downloads\welch_allyn_spirometer_without_calibration_syri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0"/>
            <a:ext cx="35052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9144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Spirometer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is an equipments used for measuring the volume of air inspired and expired by the lungs ( Pulmonary Function Tests)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</a:t>
            </a:r>
            <a:r>
              <a:rPr lang="en-US" sz="4000" dirty="0" smtClean="0"/>
              <a:t>Physiology </a:t>
            </a:r>
            <a:endParaRPr lang="en-US" sz="4000" dirty="0"/>
          </a:p>
        </p:txBody>
      </p:sp>
      <p:pic>
        <p:nvPicPr>
          <p:cNvPr id="6" name="Picture 5" descr="spirogr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34" y="1600200"/>
            <a:ext cx="7940842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</a:t>
            </a:r>
            <a:r>
              <a:rPr lang="en-US" sz="4000" dirty="0" smtClean="0"/>
              <a:t>Physiology </a:t>
            </a:r>
            <a:endParaRPr lang="en-US" sz="4000" dirty="0"/>
          </a:p>
        </p:txBody>
      </p:sp>
      <p:pic>
        <p:nvPicPr>
          <p:cNvPr id="4" name="Content Placeholder 3" descr="FEV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370888"/>
            <a:ext cx="4191000" cy="5248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917</TotalTime>
  <Words>1922</Words>
  <Application>Microsoft Office PowerPoint</Application>
  <PresentationFormat>On-screen Show (4:3)</PresentationFormat>
  <Paragraphs>329</Paragraphs>
  <Slides>62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Flow</vt:lpstr>
      <vt:lpstr>The Diseases of the Respiratory System</vt:lpstr>
      <vt:lpstr>Bronchial Asthma</vt:lpstr>
      <vt:lpstr>Objective </vt:lpstr>
      <vt:lpstr>Introduction:  Anatomy </vt:lpstr>
      <vt:lpstr>Introduction: Physiology </vt:lpstr>
      <vt:lpstr>Slide 6</vt:lpstr>
      <vt:lpstr>Slide 7</vt:lpstr>
      <vt:lpstr>Introduction: Physiology </vt:lpstr>
      <vt:lpstr>Introduction: Physiology </vt:lpstr>
      <vt:lpstr>Flow volume loop</vt:lpstr>
      <vt:lpstr>Obstructive and Restrictive Pulmonary Diseases</vt:lpstr>
      <vt:lpstr>Slide 12</vt:lpstr>
      <vt:lpstr>Pathology of lung diseases</vt:lpstr>
      <vt:lpstr>Atelectasis (collapse)</vt:lpstr>
      <vt:lpstr>Types of Atelectasis</vt:lpstr>
      <vt:lpstr>Atelectasis</vt:lpstr>
      <vt:lpstr>Slide 17</vt:lpstr>
      <vt:lpstr>Slide 18</vt:lpstr>
      <vt:lpstr>    Bronchial asthma</vt:lpstr>
      <vt:lpstr>Slide 20</vt:lpstr>
      <vt:lpstr>Slide 21</vt:lpstr>
      <vt:lpstr>Extrinsic Asthma 70%</vt:lpstr>
      <vt:lpstr>Extrinsic Asthma</vt:lpstr>
      <vt:lpstr>Pathogenesis of Bronchial Asthma</vt:lpstr>
      <vt:lpstr>Pathogenesis of Atopic Asthma</vt:lpstr>
      <vt:lpstr>Pathogenesis of Atopic Asthma</vt:lpstr>
      <vt:lpstr>Slide 27</vt:lpstr>
      <vt:lpstr>Pathogenesis of Atopic Asthma</vt:lpstr>
      <vt:lpstr>Pathogenesis of Atopic Asthma</vt:lpstr>
      <vt:lpstr>Pathogenesis of Atopic Asthma</vt:lpstr>
      <vt:lpstr>Non-Atopic Asthma</vt:lpstr>
      <vt:lpstr>Morphology of Asthma</vt:lpstr>
      <vt:lpstr>Curschmann spirals</vt:lpstr>
      <vt:lpstr>Charcot-Leyden crystals.</vt:lpstr>
      <vt:lpstr>Clinical Coarse</vt:lpstr>
      <vt:lpstr>Slide 36</vt:lpstr>
      <vt:lpstr>Bronchiectasis</vt:lpstr>
      <vt:lpstr>Slide 38</vt:lpstr>
      <vt:lpstr>Bronchiectasis</vt:lpstr>
      <vt:lpstr>Conditions associated with Bronchiectasis</vt:lpstr>
      <vt:lpstr>Kartagener Syndrome</vt:lpstr>
      <vt:lpstr>Bronchiectasis</vt:lpstr>
      <vt:lpstr>Morphology of Bronchiectasis</vt:lpstr>
      <vt:lpstr>Slide 44</vt:lpstr>
      <vt:lpstr>Bronchiectasis</vt:lpstr>
      <vt:lpstr>Bronchiectasis</vt:lpstr>
      <vt:lpstr>Summary</vt:lpstr>
      <vt:lpstr>   Asthma: Dyspnea and wheezing </vt:lpstr>
      <vt:lpstr>Bronchiectasis: </vt:lpstr>
      <vt:lpstr>Questions</vt:lpstr>
      <vt:lpstr>Questions 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Diseases of the Respiratory System</dc:title>
  <dc:creator>Dr.Maha</dc:creator>
  <cp:lastModifiedBy>Dr.Maha</cp:lastModifiedBy>
  <cp:revision>75</cp:revision>
  <dcterms:created xsi:type="dcterms:W3CDTF">2006-08-16T00:00:00Z</dcterms:created>
  <dcterms:modified xsi:type="dcterms:W3CDTF">2010-03-01T18:42:25Z</dcterms:modified>
</cp:coreProperties>
</file>