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2"/>
  </p:notesMasterIdLst>
  <p:sldIdLst>
    <p:sldId id="256" r:id="rId2"/>
    <p:sldId id="259" r:id="rId3"/>
    <p:sldId id="304" r:id="rId4"/>
    <p:sldId id="322" r:id="rId5"/>
    <p:sldId id="258" r:id="rId6"/>
    <p:sldId id="332" r:id="rId7"/>
    <p:sldId id="323" r:id="rId8"/>
    <p:sldId id="324" r:id="rId9"/>
    <p:sldId id="326" r:id="rId10"/>
    <p:sldId id="327" r:id="rId11"/>
    <p:sldId id="331" r:id="rId12"/>
    <p:sldId id="328" r:id="rId13"/>
    <p:sldId id="329" r:id="rId14"/>
    <p:sldId id="330" r:id="rId15"/>
    <p:sldId id="325" r:id="rId16"/>
    <p:sldId id="260" r:id="rId17"/>
    <p:sldId id="261" r:id="rId18"/>
    <p:sldId id="262" r:id="rId19"/>
    <p:sldId id="263" r:id="rId20"/>
    <p:sldId id="264" r:id="rId21"/>
    <p:sldId id="265" r:id="rId22"/>
    <p:sldId id="266" r:id="rId23"/>
    <p:sldId id="286" r:id="rId24"/>
    <p:sldId id="267" r:id="rId25"/>
    <p:sldId id="320" r:id="rId26"/>
    <p:sldId id="268" r:id="rId27"/>
    <p:sldId id="269" r:id="rId28"/>
    <p:sldId id="270" r:id="rId29"/>
    <p:sldId id="317" r:id="rId30"/>
    <p:sldId id="271" r:id="rId31"/>
    <p:sldId id="319" r:id="rId32"/>
    <p:sldId id="272" r:id="rId33"/>
    <p:sldId id="318" r:id="rId34"/>
    <p:sldId id="321" r:id="rId35"/>
    <p:sldId id="279" r:id="rId36"/>
    <p:sldId id="280" r:id="rId37"/>
    <p:sldId id="281" r:id="rId38"/>
    <p:sldId id="282" r:id="rId39"/>
    <p:sldId id="284" r:id="rId40"/>
    <p:sldId id="283" r:id="rId41"/>
    <p:sldId id="302" r:id="rId42"/>
    <p:sldId id="306" r:id="rId43"/>
    <p:sldId id="307" r:id="rId44"/>
    <p:sldId id="308" r:id="rId45"/>
    <p:sldId id="309" r:id="rId46"/>
    <p:sldId id="311" r:id="rId47"/>
    <p:sldId id="312" r:id="rId48"/>
    <p:sldId id="315" r:id="rId49"/>
    <p:sldId id="316" r:id="rId50"/>
    <p:sldId id="303"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44" d="100"/>
          <a:sy n="44" d="100"/>
        </p:scale>
        <p:origin x="-65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0B6E17-7C7B-41CF-ABA8-D921A48A6234}"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8B656DBB-B18A-44D5-BF55-0809CEAB3BA8}">
      <dgm:prSet phldrT="[Text]"/>
      <dgm:spPr/>
      <dgm:t>
        <a:bodyPr/>
        <a:lstStyle/>
        <a:p>
          <a:r>
            <a:rPr lang="en-US" dirty="0" smtClean="0"/>
            <a:t>forms:</a:t>
          </a:r>
          <a:endParaRPr lang="en-US" dirty="0"/>
        </a:p>
      </dgm:t>
    </dgm:pt>
    <dgm:pt modelId="{B18AE050-3473-4559-BE67-C81F2E5DDD5F}" type="parTrans" cxnId="{692F52CE-2D64-4D27-9451-1582F259B3CE}">
      <dgm:prSet/>
      <dgm:spPr/>
      <dgm:t>
        <a:bodyPr/>
        <a:lstStyle/>
        <a:p>
          <a:endParaRPr lang="en-US"/>
        </a:p>
      </dgm:t>
    </dgm:pt>
    <dgm:pt modelId="{FA2EF697-4BAD-4315-A14E-35CFF9A572BC}" type="sibTrans" cxnId="{692F52CE-2D64-4D27-9451-1582F259B3CE}">
      <dgm:prSet/>
      <dgm:spPr/>
      <dgm:t>
        <a:bodyPr/>
        <a:lstStyle/>
        <a:p>
          <a:endParaRPr lang="en-US"/>
        </a:p>
      </dgm:t>
    </dgm:pt>
    <dgm:pt modelId="{C6EDDD69-0CBC-4F5E-BCE5-7BCE4AE065BB}">
      <dgm:prSet phldrT="[Text]" custT="1"/>
      <dgm:spPr/>
      <dgm:t>
        <a:bodyPr/>
        <a:lstStyle/>
        <a:p>
          <a:r>
            <a:rPr lang="en-US" sz="1600" dirty="0" smtClean="0"/>
            <a:t>    1</a:t>
          </a:r>
          <a:r>
            <a:rPr lang="en-US" sz="1800" dirty="0" smtClean="0"/>
            <a:t>.      Simple chronic bronchitis.</a:t>
          </a:r>
          <a:endParaRPr lang="en-US" sz="1800" dirty="0"/>
        </a:p>
      </dgm:t>
    </dgm:pt>
    <dgm:pt modelId="{1CECA567-6974-4E80-9F26-EEDF2A257F15}" type="parTrans" cxnId="{E4CB0910-6A40-4072-BAD3-C2A4E4313437}">
      <dgm:prSet/>
      <dgm:spPr/>
      <dgm:t>
        <a:bodyPr/>
        <a:lstStyle/>
        <a:p>
          <a:endParaRPr lang="en-US"/>
        </a:p>
      </dgm:t>
    </dgm:pt>
    <dgm:pt modelId="{517C85F0-7C66-4BC4-97E5-16FA8C868DA7}" type="sibTrans" cxnId="{E4CB0910-6A40-4072-BAD3-C2A4E4313437}">
      <dgm:prSet/>
      <dgm:spPr/>
      <dgm:t>
        <a:bodyPr/>
        <a:lstStyle/>
        <a:p>
          <a:endParaRPr lang="en-US"/>
        </a:p>
      </dgm:t>
    </dgm:pt>
    <dgm:pt modelId="{E2037DC4-15B5-42BA-A86D-E6BDBF7F7459}">
      <dgm:prSet phldrT="[Text]"/>
      <dgm:spPr/>
      <dgm:t>
        <a:bodyPr/>
        <a:lstStyle/>
        <a:p>
          <a:r>
            <a:rPr lang="en-US" dirty="0" smtClean="0"/>
            <a:t>Morphology</a:t>
          </a:r>
          <a:endParaRPr lang="en-US" dirty="0"/>
        </a:p>
      </dgm:t>
    </dgm:pt>
    <dgm:pt modelId="{586250B0-378D-4D4C-98B1-B9271CD51A0E}" type="parTrans" cxnId="{27BE8FE0-414B-44B1-B04B-0ADDACB3002B}">
      <dgm:prSet/>
      <dgm:spPr/>
      <dgm:t>
        <a:bodyPr/>
        <a:lstStyle/>
        <a:p>
          <a:endParaRPr lang="en-US"/>
        </a:p>
      </dgm:t>
    </dgm:pt>
    <dgm:pt modelId="{CBF60765-39B1-494C-B99D-9550636409DF}" type="sibTrans" cxnId="{27BE8FE0-414B-44B1-B04B-0ADDACB3002B}">
      <dgm:prSet/>
      <dgm:spPr/>
      <dgm:t>
        <a:bodyPr/>
        <a:lstStyle/>
        <a:p>
          <a:endParaRPr lang="en-US"/>
        </a:p>
      </dgm:t>
    </dgm:pt>
    <dgm:pt modelId="{20F46E1B-C922-484F-8BDE-E7B4CD5EAE22}">
      <dgm:prSet phldrT="[Text]" custT="1"/>
      <dgm:spPr/>
      <dgm:t>
        <a:bodyPr/>
        <a:lstStyle/>
        <a:p>
          <a:r>
            <a:rPr lang="en-US" sz="1600" dirty="0" smtClean="0"/>
            <a:t>Enlargement of the mucus glands, increased number of goblet cells, loss of ciliated epithelial cells, </a:t>
          </a:r>
          <a:r>
            <a:rPr lang="en-US" sz="1600" dirty="0" err="1" smtClean="0"/>
            <a:t>squamous</a:t>
          </a:r>
          <a:r>
            <a:rPr lang="en-US" sz="1600" dirty="0" smtClean="0"/>
            <a:t> </a:t>
          </a:r>
          <a:r>
            <a:rPr lang="en-US" sz="1600" dirty="0" err="1" smtClean="0"/>
            <a:t>metaplasia</a:t>
          </a:r>
          <a:r>
            <a:rPr lang="en-US" sz="1600" dirty="0" smtClean="0"/>
            <a:t>, dysplastic changes and </a:t>
          </a:r>
          <a:r>
            <a:rPr lang="en-US" sz="1600" dirty="0" err="1" smtClean="0"/>
            <a:t>bronchogenic</a:t>
          </a:r>
          <a:r>
            <a:rPr lang="en-US" sz="1600" dirty="0" smtClean="0"/>
            <a:t> carcinoma.</a:t>
          </a:r>
          <a:endParaRPr lang="en-US" sz="1600" dirty="0"/>
        </a:p>
      </dgm:t>
    </dgm:pt>
    <dgm:pt modelId="{6F69DEFB-00FD-4461-9F71-74E9DBA7B024}" type="parTrans" cxnId="{45E6CD05-0B7E-4AF4-AB43-B7B249A03050}">
      <dgm:prSet/>
      <dgm:spPr/>
      <dgm:t>
        <a:bodyPr/>
        <a:lstStyle/>
        <a:p>
          <a:endParaRPr lang="en-US"/>
        </a:p>
      </dgm:t>
    </dgm:pt>
    <dgm:pt modelId="{B0F9A11B-40FE-49AE-B3C1-3B3ED4790EB6}" type="sibTrans" cxnId="{45E6CD05-0B7E-4AF4-AB43-B7B249A03050}">
      <dgm:prSet/>
      <dgm:spPr/>
      <dgm:t>
        <a:bodyPr/>
        <a:lstStyle/>
        <a:p>
          <a:endParaRPr lang="en-US"/>
        </a:p>
      </dgm:t>
    </dgm:pt>
    <dgm:pt modelId="{B22857FC-411D-48D1-9DAA-2E2956902754}">
      <dgm:prSet phldrT="[Text]"/>
      <dgm:spPr/>
      <dgm:t>
        <a:bodyPr/>
        <a:lstStyle/>
        <a:p>
          <a:r>
            <a:rPr lang="en-US" dirty="0" smtClean="0"/>
            <a:t>Clinical features</a:t>
          </a:r>
          <a:endParaRPr lang="en-US" dirty="0"/>
        </a:p>
      </dgm:t>
    </dgm:pt>
    <dgm:pt modelId="{D6F5285A-611C-437B-9A36-C7A7C19A90DE}" type="parTrans" cxnId="{290DCD63-4B17-4232-8965-D583F0CF5CE2}">
      <dgm:prSet/>
      <dgm:spPr/>
      <dgm:t>
        <a:bodyPr/>
        <a:lstStyle/>
        <a:p>
          <a:endParaRPr lang="en-US"/>
        </a:p>
      </dgm:t>
    </dgm:pt>
    <dgm:pt modelId="{A5748BDD-52CB-499C-A5FA-5B0DBAFFD456}" type="sibTrans" cxnId="{290DCD63-4B17-4232-8965-D583F0CF5CE2}">
      <dgm:prSet/>
      <dgm:spPr/>
      <dgm:t>
        <a:bodyPr/>
        <a:lstStyle/>
        <a:p>
          <a:endParaRPr lang="en-US"/>
        </a:p>
      </dgm:t>
    </dgm:pt>
    <dgm:pt modelId="{66A546C5-157F-421B-806A-19E085BE81F0}">
      <dgm:prSet phldrT="[Text]" custT="1"/>
      <dgm:spPr/>
      <dgm:t>
        <a:bodyPr/>
        <a:lstStyle/>
        <a:p>
          <a:r>
            <a:rPr lang="en-US" sz="1800" dirty="0" smtClean="0"/>
            <a:t>Prominent cough and the production of sputum.</a:t>
          </a:r>
          <a:endParaRPr lang="en-US" sz="1800" dirty="0"/>
        </a:p>
      </dgm:t>
    </dgm:pt>
    <dgm:pt modelId="{8C99466E-8F30-48BB-8B5B-CACB29DA7027}" type="parTrans" cxnId="{660F3CBD-AD06-4EB2-8E9B-F28DBADF1A0E}">
      <dgm:prSet/>
      <dgm:spPr/>
      <dgm:t>
        <a:bodyPr/>
        <a:lstStyle/>
        <a:p>
          <a:endParaRPr lang="en-US"/>
        </a:p>
      </dgm:t>
    </dgm:pt>
    <dgm:pt modelId="{C433FE82-F6F8-4C08-A18E-A8DE214B38C0}" type="sibTrans" cxnId="{660F3CBD-AD06-4EB2-8E9B-F28DBADF1A0E}">
      <dgm:prSet/>
      <dgm:spPr/>
      <dgm:t>
        <a:bodyPr/>
        <a:lstStyle/>
        <a:p>
          <a:endParaRPr lang="en-US"/>
        </a:p>
      </dgm:t>
    </dgm:pt>
    <dgm:pt modelId="{1F2D26CE-5ADB-42B0-A1CC-B21C19CFBF8F}">
      <dgm:prSet custT="1"/>
      <dgm:spPr/>
      <dgm:t>
        <a:bodyPr/>
        <a:lstStyle/>
        <a:p>
          <a:r>
            <a:rPr lang="en-US" sz="1800" dirty="0" smtClean="0"/>
            <a:t>2.	Chronic </a:t>
          </a:r>
          <a:r>
            <a:rPr lang="en-US" sz="1800" dirty="0" err="1" smtClean="0"/>
            <a:t>mucopurulent</a:t>
          </a:r>
          <a:r>
            <a:rPr lang="en-US" sz="1800" dirty="0" smtClean="0"/>
            <a:t> bronchitis.</a:t>
          </a:r>
          <a:endParaRPr lang="en-US" sz="1800" dirty="0"/>
        </a:p>
      </dgm:t>
    </dgm:pt>
    <dgm:pt modelId="{37E4380E-D5B4-43CE-8571-99C284763A16}" type="parTrans" cxnId="{BF61633D-76FD-4847-96AC-A43E0628F331}">
      <dgm:prSet/>
      <dgm:spPr/>
      <dgm:t>
        <a:bodyPr/>
        <a:lstStyle/>
        <a:p>
          <a:endParaRPr lang="en-US"/>
        </a:p>
      </dgm:t>
    </dgm:pt>
    <dgm:pt modelId="{86BC266F-7A79-45FB-8F30-B16B6AADD45E}" type="sibTrans" cxnId="{BF61633D-76FD-4847-96AC-A43E0628F331}">
      <dgm:prSet/>
      <dgm:spPr/>
      <dgm:t>
        <a:bodyPr/>
        <a:lstStyle/>
        <a:p>
          <a:endParaRPr lang="en-US"/>
        </a:p>
      </dgm:t>
    </dgm:pt>
    <dgm:pt modelId="{61F7A3B1-42E0-4FC3-9B0F-A474303D1B26}">
      <dgm:prSet custT="1"/>
      <dgm:spPr/>
      <dgm:t>
        <a:bodyPr/>
        <a:lstStyle/>
        <a:p>
          <a:r>
            <a:rPr lang="en-US" sz="1800" dirty="0" smtClean="0"/>
            <a:t>3.	Chronic asthmatic bronchitis.</a:t>
          </a:r>
          <a:endParaRPr lang="en-US" sz="1800" dirty="0"/>
        </a:p>
      </dgm:t>
    </dgm:pt>
    <dgm:pt modelId="{C2B7E62D-F884-48D3-8956-110B32723C3C}" type="parTrans" cxnId="{3DDC7C74-2D68-49E0-B4AE-AA7285B098CA}">
      <dgm:prSet/>
      <dgm:spPr/>
      <dgm:t>
        <a:bodyPr/>
        <a:lstStyle/>
        <a:p>
          <a:endParaRPr lang="en-US"/>
        </a:p>
      </dgm:t>
    </dgm:pt>
    <dgm:pt modelId="{0D824880-C174-4DD5-9CD9-A17B468E4BDE}" type="sibTrans" cxnId="{3DDC7C74-2D68-49E0-B4AE-AA7285B098CA}">
      <dgm:prSet/>
      <dgm:spPr/>
      <dgm:t>
        <a:bodyPr/>
        <a:lstStyle/>
        <a:p>
          <a:endParaRPr lang="en-US"/>
        </a:p>
      </dgm:t>
    </dgm:pt>
    <dgm:pt modelId="{9DDCBBCB-2B67-4345-A316-BCD9924D60C9}">
      <dgm:prSet custT="1"/>
      <dgm:spPr/>
      <dgm:t>
        <a:bodyPr/>
        <a:lstStyle/>
        <a:p>
          <a:r>
            <a:rPr lang="en-US" sz="1800" dirty="0" smtClean="0"/>
            <a:t>4.	Chronic obstructive bronchitis.</a:t>
          </a:r>
          <a:endParaRPr lang="en-US" sz="1800" dirty="0"/>
        </a:p>
      </dgm:t>
    </dgm:pt>
    <dgm:pt modelId="{8F0C9E3C-1D5B-4A59-966B-DD2A7128C577}" type="parTrans" cxnId="{F3C71511-69E3-4E4F-A704-AC997248D27C}">
      <dgm:prSet/>
      <dgm:spPr/>
      <dgm:t>
        <a:bodyPr/>
        <a:lstStyle/>
        <a:p>
          <a:endParaRPr lang="en-US"/>
        </a:p>
      </dgm:t>
    </dgm:pt>
    <dgm:pt modelId="{A5A0B245-6F85-4CD5-86DC-5C4BD3EE487B}" type="sibTrans" cxnId="{F3C71511-69E3-4E4F-A704-AC997248D27C}">
      <dgm:prSet/>
      <dgm:spPr/>
      <dgm:t>
        <a:bodyPr/>
        <a:lstStyle/>
        <a:p>
          <a:endParaRPr lang="en-US"/>
        </a:p>
      </dgm:t>
    </dgm:pt>
    <dgm:pt modelId="{BFBF9973-F24C-4C1D-8360-29E0E6A54405}">
      <dgm:prSet custT="1"/>
      <dgm:spPr/>
      <dgm:t>
        <a:bodyPr/>
        <a:lstStyle/>
        <a:p>
          <a:r>
            <a:rPr lang="en-US" sz="1600" dirty="0" smtClean="0"/>
            <a:t>Inflammation, fibrosis and resultant narrowing of bronchioles.</a:t>
          </a:r>
          <a:endParaRPr lang="en-US" sz="1600" dirty="0"/>
        </a:p>
      </dgm:t>
    </dgm:pt>
    <dgm:pt modelId="{D5F6173F-5467-4580-A66A-D6BC180B7864}" type="parTrans" cxnId="{138404C3-DEC5-4B1F-8FFA-4E8B191B7597}">
      <dgm:prSet/>
      <dgm:spPr/>
      <dgm:t>
        <a:bodyPr/>
        <a:lstStyle/>
        <a:p>
          <a:endParaRPr lang="en-US"/>
        </a:p>
      </dgm:t>
    </dgm:pt>
    <dgm:pt modelId="{7D2DA4EC-D2C0-4CA5-9D5D-D7A14C181F90}" type="sibTrans" cxnId="{138404C3-DEC5-4B1F-8FFA-4E8B191B7597}">
      <dgm:prSet/>
      <dgm:spPr/>
      <dgm:t>
        <a:bodyPr/>
        <a:lstStyle/>
        <a:p>
          <a:endParaRPr lang="en-US"/>
        </a:p>
      </dgm:t>
    </dgm:pt>
    <dgm:pt modelId="{2C1DD137-AA25-4AF9-89EB-0C9934465CD1}">
      <dgm:prSet custT="1"/>
      <dgm:spPr/>
      <dgm:t>
        <a:bodyPr/>
        <a:lstStyle/>
        <a:p>
          <a:r>
            <a:rPr lang="en-US" sz="1600" dirty="0" smtClean="0"/>
            <a:t>Coexistent emphysema</a:t>
          </a:r>
          <a:endParaRPr lang="en-US" sz="1600" dirty="0"/>
        </a:p>
      </dgm:t>
    </dgm:pt>
    <dgm:pt modelId="{22301EA9-71FF-4849-88F4-1D3EE746BDCD}" type="parTrans" cxnId="{BD02FE99-85D6-4BA5-B702-07DEB6F1D9E8}">
      <dgm:prSet/>
      <dgm:spPr/>
      <dgm:t>
        <a:bodyPr/>
        <a:lstStyle/>
        <a:p>
          <a:endParaRPr lang="en-US"/>
        </a:p>
      </dgm:t>
    </dgm:pt>
    <dgm:pt modelId="{E2FF4D11-7901-4AEE-83F3-4C6C5B82EEEC}" type="sibTrans" cxnId="{BD02FE99-85D6-4BA5-B702-07DEB6F1D9E8}">
      <dgm:prSet/>
      <dgm:spPr/>
      <dgm:t>
        <a:bodyPr/>
        <a:lstStyle/>
        <a:p>
          <a:endParaRPr lang="en-US"/>
        </a:p>
      </dgm:t>
    </dgm:pt>
    <dgm:pt modelId="{FEEFBA60-33C3-43BD-8738-639D44CCCFAF}">
      <dgm:prSet custT="1"/>
      <dgm:spPr/>
      <dgm:t>
        <a:bodyPr/>
        <a:lstStyle/>
        <a:p>
          <a:r>
            <a:rPr lang="en-US" sz="1800" dirty="0" smtClean="0"/>
            <a:t>COPD with </a:t>
          </a:r>
          <a:r>
            <a:rPr lang="en-US" sz="1800" dirty="0" err="1" smtClean="0"/>
            <a:t>hypercapnia</a:t>
          </a:r>
          <a:r>
            <a:rPr lang="en-US" sz="1800" dirty="0" smtClean="0"/>
            <a:t>, hypoxemia and cyanosis.</a:t>
          </a:r>
          <a:endParaRPr lang="en-US" sz="1800" dirty="0"/>
        </a:p>
      </dgm:t>
    </dgm:pt>
    <dgm:pt modelId="{1C5C7216-39C9-438B-B9CB-80924BCE77ED}" type="parTrans" cxnId="{3CCFF47E-36DA-428C-AE91-14B8FC99AB89}">
      <dgm:prSet/>
      <dgm:spPr/>
      <dgm:t>
        <a:bodyPr/>
        <a:lstStyle/>
        <a:p>
          <a:endParaRPr lang="en-US"/>
        </a:p>
      </dgm:t>
    </dgm:pt>
    <dgm:pt modelId="{4919C6D9-CC62-4D83-943B-2A74B00E3486}" type="sibTrans" cxnId="{3CCFF47E-36DA-428C-AE91-14B8FC99AB89}">
      <dgm:prSet/>
      <dgm:spPr/>
      <dgm:t>
        <a:bodyPr/>
        <a:lstStyle/>
        <a:p>
          <a:endParaRPr lang="en-US"/>
        </a:p>
      </dgm:t>
    </dgm:pt>
    <dgm:pt modelId="{DF01517B-00B4-452F-9BA7-AE0D0A00254B}">
      <dgm:prSet custT="1"/>
      <dgm:spPr/>
      <dgm:t>
        <a:bodyPr/>
        <a:lstStyle/>
        <a:p>
          <a:r>
            <a:rPr lang="en-US" sz="1800" dirty="0" smtClean="0"/>
            <a:t>Cardiac failure</a:t>
          </a:r>
          <a:endParaRPr lang="en-US" sz="1800" dirty="0"/>
        </a:p>
      </dgm:t>
    </dgm:pt>
    <dgm:pt modelId="{05C8ED99-791D-4EBB-8C02-09CAE13BA243}" type="parTrans" cxnId="{2B82D582-D9E1-4136-85D3-09B049E69A65}">
      <dgm:prSet/>
      <dgm:spPr/>
      <dgm:t>
        <a:bodyPr/>
        <a:lstStyle/>
        <a:p>
          <a:endParaRPr lang="en-US"/>
        </a:p>
      </dgm:t>
    </dgm:pt>
    <dgm:pt modelId="{39C0CE95-783A-48DB-B976-205EA9B2441D}" type="sibTrans" cxnId="{2B82D582-D9E1-4136-85D3-09B049E69A65}">
      <dgm:prSet/>
      <dgm:spPr/>
      <dgm:t>
        <a:bodyPr/>
        <a:lstStyle/>
        <a:p>
          <a:endParaRPr lang="en-US"/>
        </a:p>
      </dgm:t>
    </dgm:pt>
    <dgm:pt modelId="{55C16684-53A9-4CE8-853C-9C878D0510C4}" type="pres">
      <dgm:prSet presAssocID="{810B6E17-7C7B-41CF-ABA8-D921A48A6234}" presName="Name0" presStyleCnt="0">
        <dgm:presLayoutVars>
          <dgm:dir/>
          <dgm:animLvl val="lvl"/>
          <dgm:resizeHandles val="exact"/>
        </dgm:presLayoutVars>
      </dgm:prSet>
      <dgm:spPr/>
      <dgm:t>
        <a:bodyPr/>
        <a:lstStyle/>
        <a:p>
          <a:endParaRPr lang="en-US"/>
        </a:p>
      </dgm:t>
    </dgm:pt>
    <dgm:pt modelId="{31464FAE-C7B3-4596-9E6B-2A97FDC66962}" type="pres">
      <dgm:prSet presAssocID="{8B656DBB-B18A-44D5-BF55-0809CEAB3BA8}" presName="linNode" presStyleCnt="0"/>
      <dgm:spPr/>
    </dgm:pt>
    <dgm:pt modelId="{86B2A0A6-A649-46D0-8D50-AA5A86E1F36F}" type="pres">
      <dgm:prSet presAssocID="{8B656DBB-B18A-44D5-BF55-0809CEAB3BA8}" presName="parentText" presStyleLbl="node1" presStyleIdx="0" presStyleCnt="3" custScaleX="65815">
        <dgm:presLayoutVars>
          <dgm:chMax val="1"/>
          <dgm:bulletEnabled val="1"/>
        </dgm:presLayoutVars>
      </dgm:prSet>
      <dgm:spPr/>
      <dgm:t>
        <a:bodyPr/>
        <a:lstStyle/>
        <a:p>
          <a:endParaRPr lang="en-US"/>
        </a:p>
      </dgm:t>
    </dgm:pt>
    <dgm:pt modelId="{3B8A85BC-5BFA-4896-98BB-BFAEDD9CAF0D}" type="pres">
      <dgm:prSet presAssocID="{8B656DBB-B18A-44D5-BF55-0809CEAB3BA8}" presName="descendantText" presStyleLbl="alignAccFollowNode1" presStyleIdx="0" presStyleCnt="3" custScaleX="116488">
        <dgm:presLayoutVars>
          <dgm:bulletEnabled val="1"/>
        </dgm:presLayoutVars>
      </dgm:prSet>
      <dgm:spPr/>
      <dgm:t>
        <a:bodyPr/>
        <a:lstStyle/>
        <a:p>
          <a:endParaRPr lang="en-US"/>
        </a:p>
      </dgm:t>
    </dgm:pt>
    <dgm:pt modelId="{1F023127-BCC8-4EE2-AE4B-F61E6213702E}" type="pres">
      <dgm:prSet presAssocID="{FA2EF697-4BAD-4315-A14E-35CFF9A572BC}" presName="sp" presStyleCnt="0"/>
      <dgm:spPr/>
    </dgm:pt>
    <dgm:pt modelId="{C7E75BD8-86CC-41F5-B9BF-4001E7B1F1E0}" type="pres">
      <dgm:prSet presAssocID="{E2037DC4-15B5-42BA-A86D-E6BDBF7F7459}" presName="linNode" presStyleCnt="0"/>
      <dgm:spPr/>
    </dgm:pt>
    <dgm:pt modelId="{2F7CDF2F-8E6B-47C6-B583-CAF460823C44}" type="pres">
      <dgm:prSet presAssocID="{E2037DC4-15B5-42BA-A86D-E6BDBF7F7459}" presName="parentText" presStyleLbl="node1" presStyleIdx="1" presStyleCnt="3" custScaleX="85381">
        <dgm:presLayoutVars>
          <dgm:chMax val="1"/>
          <dgm:bulletEnabled val="1"/>
        </dgm:presLayoutVars>
      </dgm:prSet>
      <dgm:spPr/>
      <dgm:t>
        <a:bodyPr/>
        <a:lstStyle/>
        <a:p>
          <a:endParaRPr lang="en-US"/>
        </a:p>
      </dgm:t>
    </dgm:pt>
    <dgm:pt modelId="{2C43F0B2-1BBC-4135-BBCD-B3697965EFB9}" type="pres">
      <dgm:prSet presAssocID="{E2037DC4-15B5-42BA-A86D-E6BDBF7F7459}" presName="descendantText" presStyleLbl="alignAccFollowNode1" presStyleIdx="1" presStyleCnt="3" custScaleX="161892" custLinFactNeighborX="-9338" custLinFactNeighborY="5245">
        <dgm:presLayoutVars>
          <dgm:bulletEnabled val="1"/>
        </dgm:presLayoutVars>
      </dgm:prSet>
      <dgm:spPr/>
      <dgm:t>
        <a:bodyPr/>
        <a:lstStyle/>
        <a:p>
          <a:endParaRPr lang="en-US"/>
        </a:p>
      </dgm:t>
    </dgm:pt>
    <dgm:pt modelId="{C77A27B9-62AB-45C6-B709-D48664953DC3}" type="pres">
      <dgm:prSet presAssocID="{CBF60765-39B1-494C-B99D-9550636409DF}" presName="sp" presStyleCnt="0"/>
      <dgm:spPr/>
    </dgm:pt>
    <dgm:pt modelId="{76CEF999-85C8-455C-AE4F-6E1DEA284787}" type="pres">
      <dgm:prSet presAssocID="{B22857FC-411D-48D1-9DAA-2E2956902754}" presName="linNode" presStyleCnt="0"/>
      <dgm:spPr/>
    </dgm:pt>
    <dgm:pt modelId="{41B1D246-4DC6-458F-A41E-AB7C6C80878E}" type="pres">
      <dgm:prSet presAssocID="{B22857FC-411D-48D1-9DAA-2E2956902754}" presName="parentText" presStyleLbl="node1" presStyleIdx="2" presStyleCnt="3" custScaleX="60819">
        <dgm:presLayoutVars>
          <dgm:chMax val="1"/>
          <dgm:bulletEnabled val="1"/>
        </dgm:presLayoutVars>
      </dgm:prSet>
      <dgm:spPr/>
      <dgm:t>
        <a:bodyPr/>
        <a:lstStyle/>
        <a:p>
          <a:endParaRPr lang="en-US"/>
        </a:p>
      </dgm:t>
    </dgm:pt>
    <dgm:pt modelId="{4E55FFB2-8379-42FF-A6B3-83FF6D1AAB60}" type="pres">
      <dgm:prSet presAssocID="{B22857FC-411D-48D1-9DAA-2E2956902754}" presName="descendantText" presStyleLbl="alignAccFollowNode1" presStyleIdx="2" presStyleCnt="3" custScaleX="116186" custLinFactNeighborX="2534" custLinFactNeighborY="-690">
        <dgm:presLayoutVars>
          <dgm:bulletEnabled val="1"/>
        </dgm:presLayoutVars>
      </dgm:prSet>
      <dgm:spPr/>
      <dgm:t>
        <a:bodyPr/>
        <a:lstStyle/>
        <a:p>
          <a:endParaRPr lang="en-US"/>
        </a:p>
      </dgm:t>
    </dgm:pt>
  </dgm:ptLst>
  <dgm:cxnLst>
    <dgm:cxn modelId="{45E6CD05-0B7E-4AF4-AB43-B7B249A03050}" srcId="{E2037DC4-15B5-42BA-A86D-E6BDBF7F7459}" destId="{20F46E1B-C922-484F-8BDE-E7B4CD5EAE22}" srcOrd="0" destOrd="0" parTransId="{6F69DEFB-00FD-4461-9F71-74E9DBA7B024}" sibTransId="{B0F9A11B-40FE-49AE-B3C1-3B3ED4790EB6}"/>
    <dgm:cxn modelId="{138404C3-DEC5-4B1F-8FFA-4E8B191B7597}" srcId="{E2037DC4-15B5-42BA-A86D-E6BDBF7F7459}" destId="{BFBF9973-F24C-4C1D-8360-29E0E6A54405}" srcOrd="1" destOrd="0" parTransId="{D5F6173F-5467-4580-A66A-D6BC180B7864}" sibTransId="{7D2DA4EC-D2C0-4CA5-9D5D-D7A14C181F90}"/>
    <dgm:cxn modelId="{290DCD63-4B17-4232-8965-D583F0CF5CE2}" srcId="{810B6E17-7C7B-41CF-ABA8-D921A48A6234}" destId="{B22857FC-411D-48D1-9DAA-2E2956902754}" srcOrd="2" destOrd="0" parTransId="{D6F5285A-611C-437B-9A36-C7A7C19A90DE}" sibTransId="{A5748BDD-52CB-499C-A5FA-5B0DBAFFD456}"/>
    <dgm:cxn modelId="{DF728149-F2B3-46D2-BD11-DED14B93EA1A}" type="presOf" srcId="{9DDCBBCB-2B67-4345-A316-BCD9924D60C9}" destId="{3B8A85BC-5BFA-4896-98BB-BFAEDD9CAF0D}" srcOrd="0" destOrd="3" presId="urn:microsoft.com/office/officeart/2005/8/layout/vList5"/>
    <dgm:cxn modelId="{BD02FE99-85D6-4BA5-B702-07DEB6F1D9E8}" srcId="{E2037DC4-15B5-42BA-A86D-E6BDBF7F7459}" destId="{2C1DD137-AA25-4AF9-89EB-0C9934465CD1}" srcOrd="2" destOrd="0" parTransId="{22301EA9-71FF-4849-88F4-1D3EE746BDCD}" sibTransId="{E2FF4D11-7901-4AEE-83F3-4C6C5B82EEEC}"/>
    <dgm:cxn modelId="{8C300F51-8AD1-4280-A232-37E9BCEFDE72}" type="presOf" srcId="{810B6E17-7C7B-41CF-ABA8-D921A48A6234}" destId="{55C16684-53A9-4CE8-853C-9C878D0510C4}" srcOrd="0" destOrd="0" presId="urn:microsoft.com/office/officeart/2005/8/layout/vList5"/>
    <dgm:cxn modelId="{6D2B3FE4-A5CC-4C3B-A4BC-753AB0162EB9}" type="presOf" srcId="{61F7A3B1-42E0-4FC3-9B0F-A474303D1B26}" destId="{3B8A85BC-5BFA-4896-98BB-BFAEDD9CAF0D}" srcOrd="0" destOrd="2" presId="urn:microsoft.com/office/officeart/2005/8/layout/vList5"/>
    <dgm:cxn modelId="{70C90A7B-D5E7-449C-9600-E83C6CCA8161}" type="presOf" srcId="{BFBF9973-F24C-4C1D-8360-29E0E6A54405}" destId="{2C43F0B2-1BBC-4135-BBCD-B3697965EFB9}" srcOrd="0" destOrd="1" presId="urn:microsoft.com/office/officeart/2005/8/layout/vList5"/>
    <dgm:cxn modelId="{863CC732-53A5-482C-838E-D0DF0CAF095A}" type="presOf" srcId="{20F46E1B-C922-484F-8BDE-E7B4CD5EAE22}" destId="{2C43F0B2-1BBC-4135-BBCD-B3697965EFB9}" srcOrd="0" destOrd="0" presId="urn:microsoft.com/office/officeart/2005/8/layout/vList5"/>
    <dgm:cxn modelId="{6B979CB1-EC8D-4F44-BBA1-1D0B9E3A190E}" type="presOf" srcId="{C6EDDD69-0CBC-4F5E-BCE5-7BCE4AE065BB}" destId="{3B8A85BC-5BFA-4896-98BB-BFAEDD9CAF0D}" srcOrd="0" destOrd="0" presId="urn:microsoft.com/office/officeart/2005/8/layout/vList5"/>
    <dgm:cxn modelId="{3DDC7C74-2D68-49E0-B4AE-AA7285B098CA}" srcId="{C6EDDD69-0CBC-4F5E-BCE5-7BCE4AE065BB}" destId="{61F7A3B1-42E0-4FC3-9B0F-A474303D1B26}" srcOrd="1" destOrd="0" parTransId="{C2B7E62D-F884-48D3-8956-110B32723C3C}" sibTransId="{0D824880-C174-4DD5-9CD9-A17B468E4BDE}"/>
    <dgm:cxn modelId="{D69E268C-90BE-499F-A2CD-35C1A2B58234}" type="presOf" srcId="{DF01517B-00B4-452F-9BA7-AE0D0A00254B}" destId="{4E55FFB2-8379-42FF-A6B3-83FF6D1AAB60}" srcOrd="0" destOrd="2" presId="urn:microsoft.com/office/officeart/2005/8/layout/vList5"/>
    <dgm:cxn modelId="{46DA6B3E-DC9B-404D-89CA-46FD094C4983}" type="presOf" srcId="{FEEFBA60-33C3-43BD-8738-639D44CCCFAF}" destId="{4E55FFB2-8379-42FF-A6B3-83FF6D1AAB60}" srcOrd="0" destOrd="1" presId="urn:microsoft.com/office/officeart/2005/8/layout/vList5"/>
    <dgm:cxn modelId="{660F3CBD-AD06-4EB2-8E9B-F28DBADF1A0E}" srcId="{B22857FC-411D-48D1-9DAA-2E2956902754}" destId="{66A546C5-157F-421B-806A-19E085BE81F0}" srcOrd="0" destOrd="0" parTransId="{8C99466E-8F30-48BB-8B5B-CACB29DA7027}" sibTransId="{C433FE82-F6F8-4C08-A18E-A8DE214B38C0}"/>
    <dgm:cxn modelId="{692F52CE-2D64-4D27-9451-1582F259B3CE}" srcId="{810B6E17-7C7B-41CF-ABA8-D921A48A6234}" destId="{8B656DBB-B18A-44D5-BF55-0809CEAB3BA8}" srcOrd="0" destOrd="0" parTransId="{B18AE050-3473-4559-BE67-C81F2E5DDD5F}" sibTransId="{FA2EF697-4BAD-4315-A14E-35CFF9A572BC}"/>
    <dgm:cxn modelId="{9A744291-F95B-4CFD-AA87-4F78726D63FD}" type="presOf" srcId="{B22857FC-411D-48D1-9DAA-2E2956902754}" destId="{41B1D246-4DC6-458F-A41E-AB7C6C80878E}" srcOrd="0" destOrd="0" presId="urn:microsoft.com/office/officeart/2005/8/layout/vList5"/>
    <dgm:cxn modelId="{56897965-D9B8-469F-B239-CE89729BD080}" type="presOf" srcId="{8B656DBB-B18A-44D5-BF55-0809CEAB3BA8}" destId="{86B2A0A6-A649-46D0-8D50-AA5A86E1F36F}" srcOrd="0" destOrd="0" presId="urn:microsoft.com/office/officeart/2005/8/layout/vList5"/>
    <dgm:cxn modelId="{E4CB0910-6A40-4072-BAD3-C2A4E4313437}" srcId="{8B656DBB-B18A-44D5-BF55-0809CEAB3BA8}" destId="{C6EDDD69-0CBC-4F5E-BCE5-7BCE4AE065BB}" srcOrd="0" destOrd="0" parTransId="{1CECA567-6974-4E80-9F26-EEDF2A257F15}" sibTransId="{517C85F0-7C66-4BC4-97E5-16FA8C868DA7}"/>
    <dgm:cxn modelId="{DBC92928-74B6-48A8-9457-81DDA86B6E69}" type="presOf" srcId="{2C1DD137-AA25-4AF9-89EB-0C9934465CD1}" destId="{2C43F0B2-1BBC-4135-BBCD-B3697965EFB9}" srcOrd="0" destOrd="2" presId="urn:microsoft.com/office/officeart/2005/8/layout/vList5"/>
    <dgm:cxn modelId="{F3C71511-69E3-4E4F-A704-AC997248D27C}" srcId="{C6EDDD69-0CBC-4F5E-BCE5-7BCE4AE065BB}" destId="{9DDCBBCB-2B67-4345-A316-BCD9924D60C9}" srcOrd="2" destOrd="0" parTransId="{8F0C9E3C-1D5B-4A59-966B-DD2A7128C577}" sibTransId="{A5A0B245-6F85-4CD5-86DC-5C4BD3EE487B}"/>
    <dgm:cxn modelId="{BF61633D-76FD-4847-96AC-A43E0628F331}" srcId="{C6EDDD69-0CBC-4F5E-BCE5-7BCE4AE065BB}" destId="{1F2D26CE-5ADB-42B0-A1CC-B21C19CFBF8F}" srcOrd="0" destOrd="0" parTransId="{37E4380E-D5B4-43CE-8571-99C284763A16}" sibTransId="{86BC266F-7A79-45FB-8F30-B16B6AADD45E}"/>
    <dgm:cxn modelId="{793938F1-B2A5-4444-A0A3-F44E708AB8B3}" type="presOf" srcId="{E2037DC4-15B5-42BA-A86D-E6BDBF7F7459}" destId="{2F7CDF2F-8E6B-47C6-B583-CAF460823C44}" srcOrd="0" destOrd="0" presId="urn:microsoft.com/office/officeart/2005/8/layout/vList5"/>
    <dgm:cxn modelId="{3CCFF47E-36DA-428C-AE91-14B8FC99AB89}" srcId="{B22857FC-411D-48D1-9DAA-2E2956902754}" destId="{FEEFBA60-33C3-43BD-8738-639D44CCCFAF}" srcOrd="1" destOrd="0" parTransId="{1C5C7216-39C9-438B-B9CB-80924BCE77ED}" sibTransId="{4919C6D9-CC62-4D83-943B-2A74B00E3486}"/>
    <dgm:cxn modelId="{C59BF509-A2E2-4E5D-806C-2BAEB0A77A76}" type="presOf" srcId="{1F2D26CE-5ADB-42B0-A1CC-B21C19CFBF8F}" destId="{3B8A85BC-5BFA-4896-98BB-BFAEDD9CAF0D}" srcOrd="0" destOrd="1" presId="urn:microsoft.com/office/officeart/2005/8/layout/vList5"/>
    <dgm:cxn modelId="{6FCE26C8-B269-4090-82B7-B3134D7B13F6}" type="presOf" srcId="{66A546C5-157F-421B-806A-19E085BE81F0}" destId="{4E55FFB2-8379-42FF-A6B3-83FF6D1AAB60}" srcOrd="0" destOrd="0" presId="urn:microsoft.com/office/officeart/2005/8/layout/vList5"/>
    <dgm:cxn modelId="{27BE8FE0-414B-44B1-B04B-0ADDACB3002B}" srcId="{810B6E17-7C7B-41CF-ABA8-D921A48A6234}" destId="{E2037DC4-15B5-42BA-A86D-E6BDBF7F7459}" srcOrd="1" destOrd="0" parTransId="{586250B0-378D-4D4C-98B1-B9271CD51A0E}" sibTransId="{CBF60765-39B1-494C-B99D-9550636409DF}"/>
    <dgm:cxn modelId="{2B82D582-D9E1-4136-85D3-09B049E69A65}" srcId="{B22857FC-411D-48D1-9DAA-2E2956902754}" destId="{DF01517B-00B4-452F-9BA7-AE0D0A00254B}" srcOrd="2" destOrd="0" parTransId="{05C8ED99-791D-4EBB-8C02-09CAE13BA243}" sibTransId="{39C0CE95-783A-48DB-B976-205EA9B2441D}"/>
    <dgm:cxn modelId="{44808F0E-28F9-4478-B38C-B5CCEDDF0FB6}" type="presParOf" srcId="{55C16684-53A9-4CE8-853C-9C878D0510C4}" destId="{31464FAE-C7B3-4596-9E6B-2A97FDC66962}" srcOrd="0" destOrd="0" presId="urn:microsoft.com/office/officeart/2005/8/layout/vList5"/>
    <dgm:cxn modelId="{A4935463-DEB6-4F65-ADBD-3F5E120C7EE9}" type="presParOf" srcId="{31464FAE-C7B3-4596-9E6B-2A97FDC66962}" destId="{86B2A0A6-A649-46D0-8D50-AA5A86E1F36F}" srcOrd="0" destOrd="0" presId="urn:microsoft.com/office/officeart/2005/8/layout/vList5"/>
    <dgm:cxn modelId="{35532A12-5F18-484F-B2D1-75510C9C0129}" type="presParOf" srcId="{31464FAE-C7B3-4596-9E6B-2A97FDC66962}" destId="{3B8A85BC-5BFA-4896-98BB-BFAEDD9CAF0D}" srcOrd="1" destOrd="0" presId="urn:microsoft.com/office/officeart/2005/8/layout/vList5"/>
    <dgm:cxn modelId="{1A812E1C-1D4D-4D5F-A940-60CC45B82253}" type="presParOf" srcId="{55C16684-53A9-4CE8-853C-9C878D0510C4}" destId="{1F023127-BCC8-4EE2-AE4B-F61E6213702E}" srcOrd="1" destOrd="0" presId="urn:microsoft.com/office/officeart/2005/8/layout/vList5"/>
    <dgm:cxn modelId="{88B67715-5807-45C1-9C8E-B1D9BD04F871}" type="presParOf" srcId="{55C16684-53A9-4CE8-853C-9C878D0510C4}" destId="{C7E75BD8-86CC-41F5-B9BF-4001E7B1F1E0}" srcOrd="2" destOrd="0" presId="urn:microsoft.com/office/officeart/2005/8/layout/vList5"/>
    <dgm:cxn modelId="{86497A35-7026-498F-9185-17F29FA12E01}" type="presParOf" srcId="{C7E75BD8-86CC-41F5-B9BF-4001E7B1F1E0}" destId="{2F7CDF2F-8E6B-47C6-B583-CAF460823C44}" srcOrd="0" destOrd="0" presId="urn:microsoft.com/office/officeart/2005/8/layout/vList5"/>
    <dgm:cxn modelId="{8C7E877B-F153-451B-9604-4C7EFADDFA6D}" type="presParOf" srcId="{C7E75BD8-86CC-41F5-B9BF-4001E7B1F1E0}" destId="{2C43F0B2-1BBC-4135-BBCD-B3697965EFB9}" srcOrd="1" destOrd="0" presId="urn:microsoft.com/office/officeart/2005/8/layout/vList5"/>
    <dgm:cxn modelId="{96951602-BB49-46C1-8FFD-B3EC09DC24CA}" type="presParOf" srcId="{55C16684-53A9-4CE8-853C-9C878D0510C4}" destId="{C77A27B9-62AB-45C6-B709-D48664953DC3}" srcOrd="3" destOrd="0" presId="urn:microsoft.com/office/officeart/2005/8/layout/vList5"/>
    <dgm:cxn modelId="{F044D7CA-EB35-49A2-9639-1FD63AF1E342}" type="presParOf" srcId="{55C16684-53A9-4CE8-853C-9C878D0510C4}" destId="{76CEF999-85C8-455C-AE4F-6E1DEA284787}" srcOrd="4" destOrd="0" presId="urn:microsoft.com/office/officeart/2005/8/layout/vList5"/>
    <dgm:cxn modelId="{A6F85AD2-6DFB-44FB-B8A3-A4D5DE1AA381}" type="presParOf" srcId="{76CEF999-85C8-455C-AE4F-6E1DEA284787}" destId="{41B1D246-4DC6-458F-A41E-AB7C6C80878E}" srcOrd="0" destOrd="0" presId="urn:microsoft.com/office/officeart/2005/8/layout/vList5"/>
    <dgm:cxn modelId="{EF98074E-28CF-4E60-91C2-9AB30716FA70}" type="presParOf" srcId="{76CEF999-85C8-455C-AE4F-6E1DEA284787}" destId="{4E55FFB2-8379-42FF-A6B3-83FF6D1AAB60}"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89C744-D4B9-4C95-816C-823F3CA4DC2A}"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F35BAAFA-E231-42D3-9CEF-28E52950BC6B}">
      <dgm:prSet phldrT="[Text]"/>
      <dgm:spPr/>
      <dgm:t>
        <a:bodyPr/>
        <a:lstStyle/>
        <a:p>
          <a:r>
            <a:rPr lang="en-US" dirty="0" smtClean="0"/>
            <a:t>Types</a:t>
          </a:r>
          <a:endParaRPr lang="en-US" dirty="0"/>
        </a:p>
      </dgm:t>
    </dgm:pt>
    <dgm:pt modelId="{24ADE419-2BBA-47D8-A47A-7119E2043216}" type="parTrans" cxnId="{3B181B1A-6AB5-4965-B0D9-04416F311E74}">
      <dgm:prSet/>
      <dgm:spPr/>
      <dgm:t>
        <a:bodyPr/>
        <a:lstStyle/>
        <a:p>
          <a:endParaRPr lang="en-US"/>
        </a:p>
      </dgm:t>
    </dgm:pt>
    <dgm:pt modelId="{5A8AAACD-14C7-4292-9985-2ACD6252E711}" type="sibTrans" cxnId="{3B181B1A-6AB5-4965-B0D9-04416F311E74}">
      <dgm:prSet/>
      <dgm:spPr/>
      <dgm:t>
        <a:bodyPr/>
        <a:lstStyle/>
        <a:p>
          <a:endParaRPr lang="en-US"/>
        </a:p>
      </dgm:t>
    </dgm:pt>
    <dgm:pt modelId="{C1167E93-DADD-4ACE-9673-7CD66B409CD0}">
      <dgm:prSet phldrT="[Text]"/>
      <dgm:spPr/>
      <dgm:t>
        <a:bodyPr/>
        <a:lstStyle/>
        <a:p>
          <a:r>
            <a:rPr lang="en-US" dirty="0" err="1" smtClean="0"/>
            <a:t>Centriacinar</a:t>
          </a:r>
          <a:r>
            <a:rPr lang="en-US" dirty="0" smtClean="0"/>
            <a:t>: Smoking</a:t>
          </a:r>
          <a:endParaRPr lang="en-US" dirty="0"/>
        </a:p>
      </dgm:t>
    </dgm:pt>
    <dgm:pt modelId="{3E42FCF7-ADB4-40CA-B558-EC9473D70C29}" type="parTrans" cxnId="{39AD0B20-EA45-4633-846D-DE9198AE37E0}">
      <dgm:prSet/>
      <dgm:spPr/>
      <dgm:t>
        <a:bodyPr/>
        <a:lstStyle/>
        <a:p>
          <a:endParaRPr lang="en-US"/>
        </a:p>
      </dgm:t>
    </dgm:pt>
    <dgm:pt modelId="{E5B8902D-A45C-43A4-A45A-D3C336693E05}" type="sibTrans" cxnId="{39AD0B20-EA45-4633-846D-DE9198AE37E0}">
      <dgm:prSet/>
      <dgm:spPr/>
      <dgm:t>
        <a:bodyPr/>
        <a:lstStyle/>
        <a:p>
          <a:endParaRPr lang="en-US"/>
        </a:p>
      </dgm:t>
    </dgm:pt>
    <dgm:pt modelId="{EF8906E7-2EB7-4A00-80BE-31BA925FD8AF}">
      <dgm:prSet phldrT="[Text]"/>
      <dgm:spPr/>
      <dgm:t>
        <a:bodyPr/>
        <a:lstStyle/>
        <a:p>
          <a:r>
            <a:rPr lang="en-US" dirty="0" smtClean="0"/>
            <a:t>Clinical features</a:t>
          </a:r>
          <a:endParaRPr lang="en-US" dirty="0"/>
        </a:p>
      </dgm:t>
    </dgm:pt>
    <dgm:pt modelId="{5D21D319-28D6-4FB6-8A89-94CDA3BE674C}" type="parTrans" cxnId="{D004BF16-2E4B-4B8F-AAAB-2665FFA49DBA}">
      <dgm:prSet/>
      <dgm:spPr/>
      <dgm:t>
        <a:bodyPr/>
        <a:lstStyle/>
        <a:p>
          <a:endParaRPr lang="en-US"/>
        </a:p>
      </dgm:t>
    </dgm:pt>
    <dgm:pt modelId="{ABBB00A1-7648-489A-8978-803AF1B9D71B}" type="sibTrans" cxnId="{D004BF16-2E4B-4B8F-AAAB-2665FFA49DBA}">
      <dgm:prSet/>
      <dgm:spPr/>
      <dgm:t>
        <a:bodyPr/>
        <a:lstStyle/>
        <a:p>
          <a:endParaRPr lang="en-US"/>
        </a:p>
      </dgm:t>
    </dgm:pt>
    <dgm:pt modelId="{4EC8C46B-491A-4DAA-9C74-37758F2A4C3F}">
      <dgm:prSet phldrT="[Text]"/>
      <dgm:spPr/>
      <dgm:t>
        <a:bodyPr/>
        <a:lstStyle/>
        <a:p>
          <a:endParaRPr lang="en-US" dirty="0"/>
        </a:p>
      </dgm:t>
    </dgm:pt>
    <dgm:pt modelId="{A4192DB9-E733-4053-9326-6A1A48EBE6F2}" type="parTrans" cxnId="{B20FE821-B580-4245-8A7D-427F588A305F}">
      <dgm:prSet/>
      <dgm:spPr/>
      <dgm:t>
        <a:bodyPr/>
        <a:lstStyle/>
        <a:p>
          <a:endParaRPr lang="en-US"/>
        </a:p>
      </dgm:t>
    </dgm:pt>
    <dgm:pt modelId="{922FAF5C-50DD-460C-82B6-AE296333EA4A}" type="sibTrans" cxnId="{B20FE821-B580-4245-8A7D-427F588A305F}">
      <dgm:prSet/>
      <dgm:spPr/>
      <dgm:t>
        <a:bodyPr/>
        <a:lstStyle/>
        <a:p>
          <a:endParaRPr lang="en-US"/>
        </a:p>
      </dgm:t>
    </dgm:pt>
    <dgm:pt modelId="{3A57EE74-97C3-44C4-9378-0FC4AC9520DE}">
      <dgm:prSet phldrT="[Text]"/>
      <dgm:spPr/>
      <dgm:t>
        <a:bodyPr/>
        <a:lstStyle/>
        <a:p>
          <a:r>
            <a:rPr lang="en-US" dirty="0" smtClean="0"/>
            <a:t>Cough and wheezing. Respiratory acidosis</a:t>
          </a:r>
          <a:endParaRPr lang="en-US" dirty="0"/>
        </a:p>
      </dgm:t>
    </dgm:pt>
    <dgm:pt modelId="{5ABAE125-B4A3-4DD5-9721-8AFF8CCE0772}" type="parTrans" cxnId="{BAE88797-B794-47EB-8A80-ED814C41217B}">
      <dgm:prSet/>
      <dgm:spPr/>
      <dgm:t>
        <a:bodyPr/>
        <a:lstStyle/>
        <a:p>
          <a:endParaRPr lang="en-US"/>
        </a:p>
      </dgm:t>
    </dgm:pt>
    <dgm:pt modelId="{8253BC98-A929-44EB-84DF-2B27D1382374}" type="sibTrans" cxnId="{BAE88797-B794-47EB-8A80-ED814C41217B}">
      <dgm:prSet/>
      <dgm:spPr/>
      <dgm:t>
        <a:bodyPr/>
        <a:lstStyle/>
        <a:p>
          <a:endParaRPr lang="en-US"/>
        </a:p>
      </dgm:t>
    </dgm:pt>
    <dgm:pt modelId="{F8ECB017-4B63-4106-9731-0A9CBDAC3C1C}">
      <dgm:prSet phldrT="[Text]"/>
      <dgm:spPr/>
      <dgm:t>
        <a:bodyPr/>
        <a:lstStyle/>
        <a:p>
          <a:r>
            <a:rPr lang="en-US" dirty="0" smtClean="0"/>
            <a:t>Complications</a:t>
          </a:r>
          <a:endParaRPr lang="en-US" dirty="0"/>
        </a:p>
      </dgm:t>
    </dgm:pt>
    <dgm:pt modelId="{CC19E322-01C1-45CB-9761-0448B4C17B70}" type="parTrans" cxnId="{19C0B666-C48D-4645-9604-F784EED25D6B}">
      <dgm:prSet/>
      <dgm:spPr/>
      <dgm:t>
        <a:bodyPr/>
        <a:lstStyle/>
        <a:p>
          <a:endParaRPr lang="en-US"/>
        </a:p>
      </dgm:t>
    </dgm:pt>
    <dgm:pt modelId="{C12EC0A6-1656-4140-B5CF-059BE725DF1E}" type="sibTrans" cxnId="{19C0B666-C48D-4645-9604-F784EED25D6B}">
      <dgm:prSet/>
      <dgm:spPr/>
      <dgm:t>
        <a:bodyPr/>
        <a:lstStyle/>
        <a:p>
          <a:endParaRPr lang="en-US"/>
        </a:p>
      </dgm:t>
    </dgm:pt>
    <dgm:pt modelId="{FB4E2CCC-AF3B-43C5-B96A-BD2B760A7D2E}">
      <dgm:prSet phldrT="[Text]" custT="1"/>
      <dgm:spPr/>
      <dgm:t>
        <a:bodyPr/>
        <a:lstStyle/>
        <a:p>
          <a:r>
            <a:rPr lang="en-US" sz="1800" dirty="0" err="1" smtClean="0"/>
            <a:t>Pneumothorax</a:t>
          </a:r>
          <a:endParaRPr lang="en-US" sz="1800" dirty="0"/>
        </a:p>
      </dgm:t>
    </dgm:pt>
    <dgm:pt modelId="{89332393-6A72-449D-821F-86386B8B2169}" type="parTrans" cxnId="{03AB8CA6-AE91-468E-A360-79067535F898}">
      <dgm:prSet/>
      <dgm:spPr/>
      <dgm:t>
        <a:bodyPr/>
        <a:lstStyle/>
        <a:p>
          <a:endParaRPr lang="en-US"/>
        </a:p>
      </dgm:t>
    </dgm:pt>
    <dgm:pt modelId="{6DC4980F-EFEB-40E4-AB49-3A3DE12D8120}" type="sibTrans" cxnId="{03AB8CA6-AE91-468E-A360-79067535F898}">
      <dgm:prSet/>
      <dgm:spPr/>
      <dgm:t>
        <a:bodyPr/>
        <a:lstStyle/>
        <a:p>
          <a:endParaRPr lang="en-US"/>
        </a:p>
      </dgm:t>
    </dgm:pt>
    <dgm:pt modelId="{5C4E7ADA-ACFB-48F5-B755-7A2B92AFDFB1}">
      <dgm:prSet phldrT="[Text]"/>
      <dgm:spPr/>
      <dgm:t>
        <a:bodyPr/>
        <a:lstStyle/>
        <a:p>
          <a:r>
            <a:rPr lang="en-US" dirty="0" err="1" smtClean="0"/>
            <a:t>Panacinar</a:t>
          </a:r>
          <a:r>
            <a:rPr lang="en-US" dirty="0" smtClean="0"/>
            <a:t>: deficiency of </a:t>
          </a:r>
          <a:r>
            <a:rPr lang="el-GR" dirty="0" smtClean="0">
              <a:latin typeface="Times New Roman"/>
              <a:cs typeface="Times New Roman"/>
            </a:rPr>
            <a:t>α</a:t>
          </a:r>
          <a:r>
            <a:rPr lang="en-US" dirty="0" smtClean="0">
              <a:latin typeface="Times New Roman"/>
              <a:cs typeface="Times New Roman"/>
            </a:rPr>
            <a:t>1 AT</a:t>
          </a:r>
          <a:endParaRPr lang="en-US" dirty="0"/>
        </a:p>
      </dgm:t>
    </dgm:pt>
    <dgm:pt modelId="{9FB5385D-E0DB-4CEF-A16A-4649B694462A}" type="parTrans" cxnId="{F3BA3441-408E-4096-854D-488EC02D9FAE}">
      <dgm:prSet/>
      <dgm:spPr/>
      <dgm:t>
        <a:bodyPr/>
        <a:lstStyle/>
        <a:p>
          <a:endParaRPr lang="en-US"/>
        </a:p>
      </dgm:t>
    </dgm:pt>
    <dgm:pt modelId="{D229B145-78BA-40A4-A668-A7D73125499C}" type="sibTrans" cxnId="{F3BA3441-408E-4096-854D-488EC02D9FAE}">
      <dgm:prSet/>
      <dgm:spPr/>
      <dgm:t>
        <a:bodyPr/>
        <a:lstStyle/>
        <a:p>
          <a:endParaRPr lang="en-US"/>
        </a:p>
      </dgm:t>
    </dgm:pt>
    <dgm:pt modelId="{F977E55A-E571-4A7E-809D-1FD5933D0D13}">
      <dgm:prSet phldrT="[Text]"/>
      <dgm:spPr/>
      <dgm:t>
        <a:bodyPr/>
        <a:lstStyle/>
        <a:p>
          <a:r>
            <a:rPr lang="en-US" dirty="0" err="1" smtClean="0"/>
            <a:t>Paraseptal</a:t>
          </a:r>
          <a:endParaRPr lang="en-US" dirty="0"/>
        </a:p>
      </dgm:t>
    </dgm:pt>
    <dgm:pt modelId="{BFDB7711-0B0D-43D7-A6D9-31B4A6A9C71B}" type="parTrans" cxnId="{E972D5FE-33F2-46F6-8749-FF4D7C19DD2A}">
      <dgm:prSet/>
      <dgm:spPr/>
      <dgm:t>
        <a:bodyPr/>
        <a:lstStyle/>
        <a:p>
          <a:endParaRPr lang="en-US"/>
        </a:p>
      </dgm:t>
    </dgm:pt>
    <dgm:pt modelId="{2BF062E6-12C0-4BCC-BB7E-D7DAD8D5CBAB}" type="sibTrans" cxnId="{E972D5FE-33F2-46F6-8749-FF4D7C19DD2A}">
      <dgm:prSet/>
      <dgm:spPr/>
      <dgm:t>
        <a:bodyPr/>
        <a:lstStyle/>
        <a:p>
          <a:endParaRPr lang="en-US"/>
        </a:p>
      </dgm:t>
    </dgm:pt>
    <dgm:pt modelId="{EFE29FED-41AB-443A-9236-B04E457BDCD2}">
      <dgm:prSet phldrT="[Text]"/>
      <dgm:spPr/>
      <dgm:t>
        <a:bodyPr/>
        <a:lstStyle/>
        <a:p>
          <a:r>
            <a:rPr lang="en-US" dirty="0" smtClean="0"/>
            <a:t>Irregular:  scar</a:t>
          </a:r>
          <a:endParaRPr lang="en-US" dirty="0"/>
        </a:p>
      </dgm:t>
    </dgm:pt>
    <dgm:pt modelId="{8F5EBC01-3953-463C-8F3E-E73CB319EB26}" type="parTrans" cxnId="{88D377B8-7F6C-48BE-9453-BC8BDB47B4CF}">
      <dgm:prSet/>
      <dgm:spPr/>
      <dgm:t>
        <a:bodyPr/>
        <a:lstStyle/>
        <a:p>
          <a:endParaRPr lang="en-US"/>
        </a:p>
      </dgm:t>
    </dgm:pt>
    <dgm:pt modelId="{2096D092-3CDA-44BE-A89C-F790529B6A01}" type="sibTrans" cxnId="{88D377B8-7F6C-48BE-9453-BC8BDB47B4CF}">
      <dgm:prSet/>
      <dgm:spPr/>
      <dgm:t>
        <a:bodyPr/>
        <a:lstStyle/>
        <a:p>
          <a:endParaRPr lang="en-US"/>
        </a:p>
      </dgm:t>
    </dgm:pt>
    <dgm:pt modelId="{D2EFE0ED-0FE3-44A2-A1BF-53EF64C1A051}">
      <dgm:prSet/>
      <dgm:spPr/>
      <dgm:t>
        <a:bodyPr/>
        <a:lstStyle/>
        <a:p>
          <a:r>
            <a:rPr lang="en-US" dirty="0" smtClean="0"/>
            <a:t>Weight loss.</a:t>
          </a:r>
          <a:endParaRPr lang="en-US" dirty="0"/>
        </a:p>
      </dgm:t>
    </dgm:pt>
    <dgm:pt modelId="{97D926EA-9549-4D68-8DD5-F8A74B365839}" type="parTrans" cxnId="{B1E015F8-60C0-41AF-A8E8-039E3341BD3E}">
      <dgm:prSet/>
      <dgm:spPr/>
      <dgm:t>
        <a:bodyPr/>
        <a:lstStyle/>
        <a:p>
          <a:endParaRPr lang="en-US"/>
        </a:p>
      </dgm:t>
    </dgm:pt>
    <dgm:pt modelId="{94DABA36-ECE7-49C5-A4E1-6AFA77EE3716}" type="sibTrans" cxnId="{B1E015F8-60C0-41AF-A8E8-039E3341BD3E}">
      <dgm:prSet/>
      <dgm:spPr/>
      <dgm:t>
        <a:bodyPr/>
        <a:lstStyle/>
        <a:p>
          <a:endParaRPr lang="en-US"/>
        </a:p>
      </dgm:t>
    </dgm:pt>
    <dgm:pt modelId="{4F2E1B0A-8B71-4FDD-A252-EC87DAAE79C0}">
      <dgm:prSet/>
      <dgm:spPr/>
      <dgm:t>
        <a:bodyPr/>
        <a:lstStyle/>
        <a:p>
          <a:r>
            <a:rPr lang="en-US" dirty="0" smtClean="0"/>
            <a:t>Pulmonary function tests reveal reduced FEV1.</a:t>
          </a:r>
          <a:endParaRPr lang="en-US" dirty="0"/>
        </a:p>
      </dgm:t>
    </dgm:pt>
    <dgm:pt modelId="{79EB8059-2CB6-432B-8AFC-7C55A20F6029}" type="parTrans" cxnId="{BEB4E734-B1E4-40C7-AE91-E07B01EEB3BF}">
      <dgm:prSet/>
      <dgm:spPr/>
      <dgm:t>
        <a:bodyPr/>
        <a:lstStyle/>
        <a:p>
          <a:endParaRPr lang="en-US"/>
        </a:p>
      </dgm:t>
    </dgm:pt>
    <dgm:pt modelId="{A13A3CDF-49DC-400A-8847-A07A96710F33}" type="sibTrans" cxnId="{BEB4E734-B1E4-40C7-AE91-E07B01EEB3BF}">
      <dgm:prSet/>
      <dgm:spPr/>
      <dgm:t>
        <a:bodyPr/>
        <a:lstStyle/>
        <a:p>
          <a:endParaRPr lang="en-US"/>
        </a:p>
      </dgm:t>
    </dgm:pt>
    <dgm:pt modelId="{C205E9E8-62A2-49A3-9D68-DE5EC372ED32}">
      <dgm:prSet/>
      <dgm:spPr/>
      <dgm:t>
        <a:bodyPr/>
        <a:lstStyle/>
        <a:p>
          <a:r>
            <a:rPr lang="en-US" sz="1500" dirty="0" smtClean="0"/>
            <a:t>Pulmonary failure with respiratory acidosis, hypoxia and coma.</a:t>
          </a:r>
          <a:endParaRPr lang="en-US" sz="1500" dirty="0"/>
        </a:p>
      </dgm:t>
    </dgm:pt>
    <dgm:pt modelId="{03902C61-7CD8-4705-9C33-AF4E923E460B}" type="parTrans" cxnId="{AE63BEC0-B7EE-47FA-B2B6-15DD5470D8BE}">
      <dgm:prSet/>
      <dgm:spPr/>
      <dgm:t>
        <a:bodyPr/>
        <a:lstStyle/>
        <a:p>
          <a:endParaRPr lang="en-US"/>
        </a:p>
      </dgm:t>
    </dgm:pt>
    <dgm:pt modelId="{BEB5DB7C-4341-48F0-AF80-940411B798F0}" type="sibTrans" cxnId="{AE63BEC0-B7EE-47FA-B2B6-15DD5470D8BE}">
      <dgm:prSet/>
      <dgm:spPr/>
      <dgm:t>
        <a:bodyPr/>
        <a:lstStyle/>
        <a:p>
          <a:endParaRPr lang="en-US"/>
        </a:p>
      </dgm:t>
    </dgm:pt>
    <dgm:pt modelId="{8D4CEDAD-6183-43F0-993B-6D58F740062B}">
      <dgm:prSet/>
      <dgm:spPr/>
      <dgm:t>
        <a:bodyPr/>
        <a:lstStyle/>
        <a:p>
          <a:r>
            <a:rPr lang="en-US" sz="1500" dirty="0" smtClean="0"/>
            <a:t>Right-sided heart failure ( </a:t>
          </a:r>
          <a:r>
            <a:rPr lang="en-US" sz="1500" dirty="0" err="1" smtClean="0"/>
            <a:t>Cor</a:t>
          </a:r>
          <a:r>
            <a:rPr lang="en-US" sz="1500" dirty="0" smtClean="0"/>
            <a:t> </a:t>
          </a:r>
          <a:r>
            <a:rPr lang="en-US" sz="1500" dirty="0" err="1" smtClean="0"/>
            <a:t>pulmnale</a:t>
          </a:r>
          <a:r>
            <a:rPr lang="en-US" sz="1500" dirty="0" smtClean="0"/>
            <a:t>)</a:t>
          </a:r>
          <a:endParaRPr lang="en-US" sz="1500" dirty="0"/>
        </a:p>
      </dgm:t>
    </dgm:pt>
    <dgm:pt modelId="{D579F37F-4213-4203-A284-1477E9041261}" type="parTrans" cxnId="{0717E869-1269-4691-A11E-B61188E63497}">
      <dgm:prSet/>
      <dgm:spPr/>
      <dgm:t>
        <a:bodyPr/>
        <a:lstStyle/>
        <a:p>
          <a:endParaRPr lang="en-US"/>
        </a:p>
      </dgm:t>
    </dgm:pt>
    <dgm:pt modelId="{622DABEB-306F-4193-B768-810925E92A15}" type="sibTrans" cxnId="{0717E869-1269-4691-A11E-B61188E63497}">
      <dgm:prSet/>
      <dgm:spPr/>
      <dgm:t>
        <a:bodyPr/>
        <a:lstStyle/>
        <a:p>
          <a:endParaRPr lang="en-US"/>
        </a:p>
      </dgm:t>
    </dgm:pt>
    <dgm:pt modelId="{BFBED7FE-4B0B-4576-97FA-4129E0FB916E}">
      <dgm:prSet phldrT="[Text]" custT="1"/>
      <dgm:spPr/>
      <dgm:t>
        <a:bodyPr/>
        <a:lstStyle/>
        <a:p>
          <a:r>
            <a:rPr lang="en-US" sz="1800" dirty="0" smtClean="0"/>
            <a:t>Death from emphysema is related to:</a:t>
          </a:r>
          <a:endParaRPr lang="en-US" sz="1800" dirty="0"/>
        </a:p>
      </dgm:t>
    </dgm:pt>
    <dgm:pt modelId="{1EF9E32C-D9CE-4223-94D2-393C7392D268}" type="parTrans" cxnId="{2EFC9B30-107D-4D9D-B917-F1925EA1E3B6}">
      <dgm:prSet/>
      <dgm:spPr/>
    </dgm:pt>
    <dgm:pt modelId="{CECDB6FC-3AA8-4A33-8E35-0A38723DA385}" type="sibTrans" cxnId="{2EFC9B30-107D-4D9D-B917-F1925EA1E3B6}">
      <dgm:prSet/>
      <dgm:spPr/>
    </dgm:pt>
    <dgm:pt modelId="{9FD3D4DB-2CAB-4FDF-ACCA-6228DC9AB3AF}" type="pres">
      <dgm:prSet presAssocID="{F489C744-D4B9-4C95-816C-823F3CA4DC2A}" presName="Name0" presStyleCnt="0">
        <dgm:presLayoutVars>
          <dgm:dir/>
          <dgm:animLvl val="lvl"/>
          <dgm:resizeHandles val="exact"/>
        </dgm:presLayoutVars>
      </dgm:prSet>
      <dgm:spPr/>
      <dgm:t>
        <a:bodyPr/>
        <a:lstStyle/>
        <a:p>
          <a:endParaRPr lang="en-US"/>
        </a:p>
      </dgm:t>
    </dgm:pt>
    <dgm:pt modelId="{B858514C-D4FE-4524-98AD-2705047DF130}" type="pres">
      <dgm:prSet presAssocID="{F35BAAFA-E231-42D3-9CEF-28E52950BC6B}" presName="linNode" presStyleCnt="0"/>
      <dgm:spPr/>
    </dgm:pt>
    <dgm:pt modelId="{72CADBB7-C491-4D59-BF17-CC5936F18FAE}" type="pres">
      <dgm:prSet presAssocID="{F35BAAFA-E231-42D3-9CEF-28E52950BC6B}" presName="parentText" presStyleLbl="node1" presStyleIdx="0" presStyleCnt="3" custScaleX="90402" custLinFactNeighborX="-19" custLinFactNeighborY="-4925">
        <dgm:presLayoutVars>
          <dgm:chMax val="1"/>
          <dgm:bulletEnabled val="1"/>
        </dgm:presLayoutVars>
      </dgm:prSet>
      <dgm:spPr/>
      <dgm:t>
        <a:bodyPr/>
        <a:lstStyle/>
        <a:p>
          <a:endParaRPr lang="en-US"/>
        </a:p>
      </dgm:t>
    </dgm:pt>
    <dgm:pt modelId="{81CABD08-B0F0-4A6E-95DE-137CB1AE257B}" type="pres">
      <dgm:prSet presAssocID="{F35BAAFA-E231-42D3-9CEF-28E52950BC6B}" presName="descendantText" presStyleLbl="alignAccFollowNode1" presStyleIdx="0" presStyleCnt="3" custScaleY="125251">
        <dgm:presLayoutVars>
          <dgm:bulletEnabled val="1"/>
        </dgm:presLayoutVars>
      </dgm:prSet>
      <dgm:spPr/>
      <dgm:t>
        <a:bodyPr/>
        <a:lstStyle/>
        <a:p>
          <a:endParaRPr lang="en-US"/>
        </a:p>
      </dgm:t>
    </dgm:pt>
    <dgm:pt modelId="{A11CAB56-9924-48CE-9397-3AB21B93DDFE}" type="pres">
      <dgm:prSet presAssocID="{5A8AAACD-14C7-4292-9985-2ACD6252E711}" presName="sp" presStyleCnt="0"/>
      <dgm:spPr/>
    </dgm:pt>
    <dgm:pt modelId="{CF6601ED-8DCD-42AB-833C-369044A921B9}" type="pres">
      <dgm:prSet presAssocID="{EF8906E7-2EB7-4A00-80BE-31BA925FD8AF}" presName="linNode" presStyleCnt="0"/>
      <dgm:spPr/>
    </dgm:pt>
    <dgm:pt modelId="{28995E55-9B65-4507-B8CA-137BF2C24715}" type="pres">
      <dgm:prSet presAssocID="{EF8906E7-2EB7-4A00-80BE-31BA925FD8AF}" presName="parentText" presStyleLbl="node1" presStyleIdx="1" presStyleCnt="3" custScaleX="90356">
        <dgm:presLayoutVars>
          <dgm:chMax val="1"/>
          <dgm:bulletEnabled val="1"/>
        </dgm:presLayoutVars>
      </dgm:prSet>
      <dgm:spPr/>
      <dgm:t>
        <a:bodyPr/>
        <a:lstStyle/>
        <a:p>
          <a:endParaRPr lang="en-US"/>
        </a:p>
      </dgm:t>
    </dgm:pt>
    <dgm:pt modelId="{DD3C25BD-7668-46CC-BC77-412444EEBD21}" type="pres">
      <dgm:prSet presAssocID="{EF8906E7-2EB7-4A00-80BE-31BA925FD8AF}" presName="descendantText" presStyleLbl="alignAccFollowNode1" presStyleIdx="1" presStyleCnt="3">
        <dgm:presLayoutVars>
          <dgm:bulletEnabled val="1"/>
        </dgm:presLayoutVars>
      </dgm:prSet>
      <dgm:spPr/>
      <dgm:t>
        <a:bodyPr/>
        <a:lstStyle/>
        <a:p>
          <a:endParaRPr lang="en-US"/>
        </a:p>
      </dgm:t>
    </dgm:pt>
    <dgm:pt modelId="{58FC59EC-3FA3-4CDF-AA86-9963D7588DB2}" type="pres">
      <dgm:prSet presAssocID="{ABBB00A1-7648-489A-8978-803AF1B9D71B}" presName="sp" presStyleCnt="0"/>
      <dgm:spPr/>
    </dgm:pt>
    <dgm:pt modelId="{A67D5EE2-E85C-4F5C-9D36-37438F308C15}" type="pres">
      <dgm:prSet presAssocID="{F8ECB017-4B63-4106-9731-0A9CBDAC3C1C}" presName="linNode" presStyleCnt="0"/>
      <dgm:spPr/>
    </dgm:pt>
    <dgm:pt modelId="{CE1B88BA-9D72-4D5E-91EF-468E476EC122}" type="pres">
      <dgm:prSet presAssocID="{F8ECB017-4B63-4106-9731-0A9CBDAC3C1C}" presName="parentText" presStyleLbl="node1" presStyleIdx="2" presStyleCnt="3">
        <dgm:presLayoutVars>
          <dgm:chMax val="1"/>
          <dgm:bulletEnabled val="1"/>
        </dgm:presLayoutVars>
      </dgm:prSet>
      <dgm:spPr/>
      <dgm:t>
        <a:bodyPr/>
        <a:lstStyle/>
        <a:p>
          <a:endParaRPr lang="en-US"/>
        </a:p>
      </dgm:t>
    </dgm:pt>
    <dgm:pt modelId="{0B0B631D-A47B-4F68-A39D-A87963731440}" type="pres">
      <dgm:prSet presAssocID="{F8ECB017-4B63-4106-9731-0A9CBDAC3C1C}" presName="descendantText" presStyleLbl="alignAccFollowNode1" presStyleIdx="2" presStyleCnt="3" custScaleX="114467" custScaleY="113193">
        <dgm:presLayoutVars>
          <dgm:bulletEnabled val="1"/>
        </dgm:presLayoutVars>
      </dgm:prSet>
      <dgm:spPr/>
      <dgm:t>
        <a:bodyPr/>
        <a:lstStyle/>
        <a:p>
          <a:endParaRPr lang="en-US"/>
        </a:p>
      </dgm:t>
    </dgm:pt>
  </dgm:ptLst>
  <dgm:cxnLst>
    <dgm:cxn modelId="{68AB21D9-B134-4EAA-B9B2-AB164E8F6760}" type="presOf" srcId="{EF8906E7-2EB7-4A00-80BE-31BA925FD8AF}" destId="{28995E55-9B65-4507-B8CA-137BF2C24715}" srcOrd="0" destOrd="0" presId="urn:microsoft.com/office/officeart/2005/8/layout/vList5"/>
    <dgm:cxn modelId="{BAE88797-B794-47EB-8A80-ED814C41217B}" srcId="{EF8906E7-2EB7-4A00-80BE-31BA925FD8AF}" destId="{3A57EE74-97C3-44C4-9378-0FC4AC9520DE}" srcOrd="1" destOrd="0" parTransId="{5ABAE125-B4A3-4DD5-9721-8AFF8CCE0772}" sibTransId="{8253BC98-A929-44EB-84DF-2B27D1382374}"/>
    <dgm:cxn modelId="{0C8BCD37-0B9E-4ED7-86CD-EE1F9326A886}" type="presOf" srcId="{EFE29FED-41AB-443A-9236-B04E457BDCD2}" destId="{81CABD08-B0F0-4A6E-95DE-137CB1AE257B}" srcOrd="0" destOrd="3" presId="urn:microsoft.com/office/officeart/2005/8/layout/vList5"/>
    <dgm:cxn modelId="{D004BF16-2E4B-4B8F-AAAB-2665FFA49DBA}" srcId="{F489C744-D4B9-4C95-816C-823F3CA4DC2A}" destId="{EF8906E7-2EB7-4A00-80BE-31BA925FD8AF}" srcOrd="1" destOrd="0" parTransId="{5D21D319-28D6-4FB6-8A89-94CDA3BE674C}" sibTransId="{ABBB00A1-7648-489A-8978-803AF1B9D71B}"/>
    <dgm:cxn modelId="{23EE1803-1ECB-49F5-8FE5-5CAB727C15B7}" type="presOf" srcId="{F489C744-D4B9-4C95-816C-823F3CA4DC2A}" destId="{9FD3D4DB-2CAB-4FDF-ACCA-6228DC9AB3AF}" srcOrd="0" destOrd="0" presId="urn:microsoft.com/office/officeart/2005/8/layout/vList5"/>
    <dgm:cxn modelId="{E972D5FE-33F2-46F6-8749-FF4D7C19DD2A}" srcId="{F35BAAFA-E231-42D3-9CEF-28E52950BC6B}" destId="{F977E55A-E571-4A7E-809D-1FD5933D0D13}" srcOrd="2" destOrd="0" parTransId="{BFDB7711-0B0D-43D7-A6D9-31B4A6A9C71B}" sibTransId="{2BF062E6-12C0-4BCC-BB7E-D7DAD8D5CBAB}"/>
    <dgm:cxn modelId="{88D377B8-7F6C-48BE-9453-BC8BDB47B4CF}" srcId="{F35BAAFA-E231-42D3-9CEF-28E52950BC6B}" destId="{EFE29FED-41AB-443A-9236-B04E457BDCD2}" srcOrd="3" destOrd="0" parTransId="{8F5EBC01-3953-463C-8F3E-E73CB319EB26}" sibTransId="{2096D092-3CDA-44BE-A89C-F790529B6A01}"/>
    <dgm:cxn modelId="{912C1D0C-1F70-4B46-A603-45A3547CB7D6}" type="presOf" srcId="{3A57EE74-97C3-44C4-9378-0FC4AC9520DE}" destId="{DD3C25BD-7668-46CC-BC77-412444EEBD21}" srcOrd="0" destOrd="1" presId="urn:microsoft.com/office/officeart/2005/8/layout/vList5"/>
    <dgm:cxn modelId="{AE63BEC0-B7EE-47FA-B2B6-15DD5470D8BE}" srcId="{BFBED7FE-4B0B-4576-97FA-4129E0FB916E}" destId="{C205E9E8-62A2-49A3-9D68-DE5EC372ED32}" srcOrd="0" destOrd="0" parTransId="{03902C61-7CD8-4705-9C33-AF4E923E460B}" sibTransId="{BEB5DB7C-4341-48F0-AF80-940411B798F0}"/>
    <dgm:cxn modelId="{76249509-ABEA-4D54-8ACB-17C9F85D1DE9}" type="presOf" srcId="{F8ECB017-4B63-4106-9731-0A9CBDAC3C1C}" destId="{CE1B88BA-9D72-4D5E-91EF-468E476EC122}" srcOrd="0" destOrd="0" presId="urn:microsoft.com/office/officeart/2005/8/layout/vList5"/>
    <dgm:cxn modelId="{B20FE821-B580-4245-8A7D-427F588A305F}" srcId="{EF8906E7-2EB7-4A00-80BE-31BA925FD8AF}" destId="{4EC8C46B-491A-4DAA-9C74-37758F2A4C3F}" srcOrd="0" destOrd="0" parTransId="{A4192DB9-E733-4053-9326-6A1A48EBE6F2}" sibTransId="{922FAF5C-50DD-460C-82B6-AE296333EA4A}"/>
    <dgm:cxn modelId="{03AB8CA6-AE91-468E-A360-79067535F898}" srcId="{F8ECB017-4B63-4106-9731-0A9CBDAC3C1C}" destId="{FB4E2CCC-AF3B-43C5-B96A-BD2B760A7D2E}" srcOrd="0" destOrd="0" parTransId="{89332393-6A72-449D-821F-86386B8B2169}" sibTransId="{6DC4980F-EFEB-40E4-AB49-3A3DE12D8120}"/>
    <dgm:cxn modelId="{A894B0F7-768E-4B0B-985A-62CF722C8E3C}" type="presOf" srcId="{8D4CEDAD-6183-43F0-993B-6D58F740062B}" destId="{0B0B631D-A47B-4F68-A39D-A87963731440}" srcOrd="0" destOrd="3" presId="urn:microsoft.com/office/officeart/2005/8/layout/vList5"/>
    <dgm:cxn modelId="{4C45FD25-6538-4566-BEAF-2AFCB559D72F}" type="presOf" srcId="{C1167E93-DADD-4ACE-9673-7CD66B409CD0}" destId="{81CABD08-B0F0-4A6E-95DE-137CB1AE257B}" srcOrd="0" destOrd="0" presId="urn:microsoft.com/office/officeart/2005/8/layout/vList5"/>
    <dgm:cxn modelId="{2EFC9B30-107D-4D9D-B917-F1925EA1E3B6}" srcId="{F8ECB017-4B63-4106-9731-0A9CBDAC3C1C}" destId="{BFBED7FE-4B0B-4576-97FA-4129E0FB916E}" srcOrd="1" destOrd="0" parTransId="{1EF9E32C-D9CE-4223-94D2-393C7392D268}" sibTransId="{CECDB6FC-3AA8-4A33-8E35-0A38723DA385}"/>
    <dgm:cxn modelId="{2FD0DA9A-3AC9-4595-A889-92A8F18C7701}" type="presOf" srcId="{5C4E7ADA-ACFB-48F5-B755-7A2B92AFDFB1}" destId="{81CABD08-B0F0-4A6E-95DE-137CB1AE257B}" srcOrd="0" destOrd="1" presId="urn:microsoft.com/office/officeart/2005/8/layout/vList5"/>
    <dgm:cxn modelId="{B1E015F8-60C0-41AF-A8E8-039E3341BD3E}" srcId="{EF8906E7-2EB7-4A00-80BE-31BA925FD8AF}" destId="{D2EFE0ED-0FE3-44A2-A1BF-53EF64C1A051}" srcOrd="2" destOrd="0" parTransId="{97D926EA-9549-4D68-8DD5-F8A74B365839}" sibTransId="{94DABA36-ECE7-49C5-A4E1-6AFA77EE3716}"/>
    <dgm:cxn modelId="{BAEF6BCD-F878-4D9B-B60A-0E95AFE5CEC8}" type="presOf" srcId="{F977E55A-E571-4A7E-809D-1FD5933D0D13}" destId="{81CABD08-B0F0-4A6E-95DE-137CB1AE257B}" srcOrd="0" destOrd="2" presId="urn:microsoft.com/office/officeart/2005/8/layout/vList5"/>
    <dgm:cxn modelId="{39AD0B20-EA45-4633-846D-DE9198AE37E0}" srcId="{F35BAAFA-E231-42D3-9CEF-28E52950BC6B}" destId="{C1167E93-DADD-4ACE-9673-7CD66B409CD0}" srcOrd="0" destOrd="0" parTransId="{3E42FCF7-ADB4-40CA-B558-EC9473D70C29}" sibTransId="{E5B8902D-A45C-43A4-A45A-D3C336693E05}"/>
    <dgm:cxn modelId="{03EC0B5C-FC08-4A00-BF3B-2D98F9997779}" type="presOf" srcId="{FB4E2CCC-AF3B-43C5-B96A-BD2B760A7D2E}" destId="{0B0B631D-A47B-4F68-A39D-A87963731440}" srcOrd="0" destOrd="0" presId="urn:microsoft.com/office/officeart/2005/8/layout/vList5"/>
    <dgm:cxn modelId="{B9A44784-03DB-46F1-9771-2EAA08B2663C}" type="presOf" srcId="{BFBED7FE-4B0B-4576-97FA-4129E0FB916E}" destId="{0B0B631D-A47B-4F68-A39D-A87963731440}" srcOrd="0" destOrd="1" presId="urn:microsoft.com/office/officeart/2005/8/layout/vList5"/>
    <dgm:cxn modelId="{F3BA3441-408E-4096-854D-488EC02D9FAE}" srcId="{F35BAAFA-E231-42D3-9CEF-28E52950BC6B}" destId="{5C4E7ADA-ACFB-48F5-B755-7A2B92AFDFB1}" srcOrd="1" destOrd="0" parTransId="{9FB5385D-E0DB-4CEF-A16A-4649B694462A}" sibTransId="{D229B145-78BA-40A4-A668-A7D73125499C}"/>
    <dgm:cxn modelId="{44E3971E-2ABE-4941-B7D4-C38B53B5FBCF}" type="presOf" srcId="{4F2E1B0A-8B71-4FDD-A252-EC87DAAE79C0}" destId="{DD3C25BD-7668-46CC-BC77-412444EEBD21}" srcOrd="0" destOrd="3" presId="urn:microsoft.com/office/officeart/2005/8/layout/vList5"/>
    <dgm:cxn modelId="{3B181B1A-6AB5-4965-B0D9-04416F311E74}" srcId="{F489C744-D4B9-4C95-816C-823F3CA4DC2A}" destId="{F35BAAFA-E231-42D3-9CEF-28E52950BC6B}" srcOrd="0" destOrd="0" parTransId="{24ADE419-2BBA-47D8-A47A-7119E2043216}" sibTransId="{5A8AAACD-14C7-4292-9985-2ACD6252E711}"/>
    <dgm:cxn modelId="{BEB4E734-B1E4-40C7-AE91-E07B01EEB3BF}" srcId="{EF8906E7-2EB7-4A00-80BE-31BA925FD8AF}" destId="{4F2E1B0A-8B71-4FDD-A252-EC87DAAE79C0}" srcOrd="3" destOrd="0" parTransId="{79EB8059-2CB6-432B-8AFC-7C55A20F6029}" sibTransId="{A13A3CDF-49DC-400A-8847-A07A96710F33}"/>
    <dgm:cxn modelId="{93D2894A-9A7F-4755-BE67-99927771C7AC}" type="presOf" srcId="{4EC8C46B-491A-4DAA-9C74-37758F2A4C3F}" destId="{DD3C25BD-7668-46CC-BC77-412444EEBD21}" srcOrd="0" destOrd="0" presId="urn:microsoft.com/office/officeart/2005/8/layout/vList5"/>
    <dgm:cxn modelId="{C37B895F-28C8-4682-8F09-5C03683E1FCA}" type="presOf" srcId="{C205E9E8-62A2-49A3-9D68-DE5EC372ED32}" destId="{0B0B631D-A47B-4F68-A39D-A87963731440}" srcOrd="0" destOrd="2" presId="urn:microsoft.com/office/officeart/2005/8/layout/vList5"/>
    <dgm:cxn modelId="{9E947AE0-B425-4CBF-BEBB-FFDD60925DA4}" type="presOf" srcId="{F35BAAFA-E231-42D3-9CEF-28E52950BC6B}" destId="{72CADBB7-C491-4D59-BF17-CC5936F18FAE}" srcOrd="0" destOrd="0" presId="urn:microsoft.com/office/officeart/2005/8/layout/vList5"/>
    <dgm:cxn modelId="{19C0B666-C48D-4645-9604-F784EED25D6B}" srcId="{F489C744-D4B9-4C95-816C-823F3CA4DC2A}" destId="{F8ECB017-4B63-4106-9731-0A9CBDAC3C1C}" srcOrd="2" destOrd="0" parTransId="{CC19E322-01C1-45CB-9761-0448B4C17B70}" sibTransId="{C12EC0A6-1656-4140-B5CF-059BE725DF1E}"/>
    <dgm:cxn modelId="{1CE00F7B-5B4E-4651-BD6D-3095A2132BFC}" type="presOf" srcId="{D2EFE0ED-0FE3-44A2-A1BF-53EF64C1A051}" destId="{DD3C25BD-7668-46CC-BC77-412444EEBD21}" srcOrd="0" destOrd="2" presId="urn:microsoft.com/office/officeart/2005/8/layout/vList5"/>
    <dgm:cxn modelId="{0717E869-1269-4691-A11E-B61188E63497}" srcId="{BFBED7FE-4B0B-4576-97FA-4129E0FB916E}" destId="{8D4CEDAD-6183-43F0-993B-6D58F740062B}" srcOrd="1" destOrd="0" parTransId="{D579F37F-4213-4203-A284-1477E9041261}" sibTransId="{622DABEB-306F-4193-B768-810925E92A15}"/>
    <dgm:cxn modelId="{1F0ED5FA-792F-4853-A77F-51EFE7FCECD1}" type="presParOf" srcId="{9FD3D4DB-2CAB-4FDF-ACCA-6228DC9AB3AF}" destId="{B858514C-D4FE-4524-98AD-2705047DF130}" srcOrd="0" destOrd="0" presId="urn:microsoft.com/office/officeart/2005/8/layout/vList5"/>
    <dgm:cxn modelId="{79FEA6EB-7036-4C04-8112-7506AECCBA89}" type="presParOf" srcId="{B858514C-D4FE-4524-98AD-2705047DF130}" destId="{72CADBB7-C491-4D59-BF17-CC5936F18FAE}" srcOrd="0" destOrd="0" presId="urn:microsoft.com/office/officeart/2005/8/layout/vList5"/>
    <dgm:cxn modelId="{F34DB88A-6E70-4654-B35B-B3421A0DDFCF}" type="presParOf" srcId="{B858514C-D4FE-4524-98AD-2705047DF130}" destId="{81CABD08-B0F0-4A6E-95DE-137CB1AE257B}" srcOrd="1" destOrd="0" presId="urn:microsoft.com/office/officeart/2005/8/layout/vList5"/>
    <dgm:cxn modelId="{DB1C5C31-E477-4F97-A2E5-EDC7549BC0C4}" type="presParOf" srcId="{9FD3D4DB-2CAB-4FDF-ACCA-6228DC9AB3AF}" destId="{A11CAB56-9924-48CE-9397-3AB21B93DDFE}" srcOrd="1" destOrd="0" presId="urn:microsoft.com/office/officeart/2005/8/layout/vList5"/>
    <dgm:cxn modelId="{8779CF7E-DA4F-405E-8D43-B99813DD5CE4}" type="presParOf" srcId="{9FD3D4DB-2CAB-4FDF-ACCA-6228DC9AB3AF}" destId="{CF6601ED-8DCD-42AB-833C-369044A921B9}" srcOrd="2" destOrd="0" presId="urn:microsoft.com/office/officeart/2005/8/layout/vList5"/>
    <dgm:cxn modelId="{3C11DB16-1849-449B-BE28-9181487971F5}" type="presParOf" srcId="{CF6601ED-8DCD-42AB-833C-369044A921B9}" destId="{28995E55-9B65-4507-B8CA-137BF2C24715}" srcOrd="0" destOrd="0" presId="urn:microsoft.com/office/officeart/2005/8/layout/vList5"/>
    <dgm:cxn modelId="{D813BEF7-A4C0-48C3-B2E4-A7B79D78D032}" type="presParOf" srcId="{CF6601ED-8DCD-42AB-833C-369044A921B9}" destId="{DD3C25BD-7668-46CC-BC77-412444EEBD21}" srcOrd="1" destOrd="0" presId="urn:microsoft.com/office/officeart/2005/8/layout/vList5"/>
    <dgm:cxn modelId="{3A8827E0-5153-49D2-983D-6F81EC935472}" type="presParOf" srcId="{9FD3D4DB-2CAB-4FDF-ACCA-6228DC9AB3AF}" destId="{58FC59EC-3FA3-4CDF-AA86-9963D7588DB2}" srcOrd="3" destOrd="0" presId="urn:microsoft.com/office/officeart/2005/8/layout/vList5"/>
    <dgm:cxn modelId="{E9F1660C-3D18-4ECA-B26D-B0E7F8603049}" type="presParOf" srcId="{9FD3D4DB-2CAB-4FDF-ACCA-6228DC9AB3AF}" destId="{A67D5EE2-E85C-4F5C-9D36-37438F308C15}" srcOrd="4" destOrd="0" presId="urn:microsoft.com/office/officeart/2005/8/layout/vList5"/>
    <dgm:cxn modelId="{872DA129-BD3B-4922-A351-1BCAF2FC8AFA}" type="presParOf" srcId="{A67D5EE2-E85C-4F5C-9D36-37438F308C15}" destId="{CE1B88BA-9D72-4D5E-91EF-468E476EC122}" srcOrd="0" destOrd="0" presId="urn:microsoft.com/office/officeart/2005/8/layout/vList5"/>
    <dgm:cxn modelId="{4D108BED-CD84-427B-BE0E-D045BCDDC1CC}" type="presParOf" srcId="{A67D5EE2-E85C-4F5C-9D36-37438F308C15}" destId="{0B0B631D-A47B-4F68-A39D-A87963731440}"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8A85BC-5BFA-4896-98BB-BFAEDD9CAF0D}">
      <dsp:nvSpPr>
        <dsp:cNvPr id="0" name=""/>
        <dsp:cNvSpPr/>
      </dsp:nvSpPr>
      <dsp:spPr>
        <a:xfrm rot="5400000">
          <a:off x="4937780" y="-2608022"/>
          <a:ext cx="1276945" cy="6817064"/>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    1</a:t>
          </a:r>
          <a:r>
            <a:rPr lang="en-US" sz="1800" kern="1200" dirty="0" smtClean="0"/>
            <a:t>.      Simple chronic bronchitis.</a:t>
          </a:r>
          <a:endParaRPr lang="en-US" sz="1800" kern="1200" dirty="0"/>
        </a:p>
        <a:p>
          <a:pPr marL="342900" lvl="2" indent="-171450" algn="l" defTabSz="800100">
            <a:lnSpc>
              <a:spcPct val="90000"/>
            </a:lnSpc>
            <a:spcBef>
              <a:spcPct val="0"/>
            </a:spcBef>
            <a:spcAft>
              <a:spcPct val="15000"/>
            </a:spcAft>
            <a:buChar char="••"/>
          </a:pPr>
          <a:r>
            <a:rPr lang="en-US" sz="1800" kern="1200" dirty="0" smtClean="0"/>
            <a:t>2.	Chronic </a:t>
          </a:r>
          <a:r>
            <a:rPr lang="en-US" sz="1800" kern="1200" dirty="0" err="1" smtClean="0"/>
            <a:t>mucopurulent</a:t>
          </a:r>
          <a:r>
            <a:rPr lang="en-US" sz="1800" kern="1200" dirty="0" smtClean="0"/>
            <a:t> bronchitis.</a:t>
          </a:r>
          <a:endParaRPr lang="en-US" sz="1800" kern="1200" dirty="0"/>
        </a:p>
        <a:p>
          <a:pPr marL="342900" lvl="2" indent="-171450" algn="l" defTabSz="800100">
            <a:lnSpc>
              <a:spcPct val="90000"/>
            </a:lnSpc>
            <a:spcBef>
              <a:spcPct val="0"/>
            </a:spcBef>
            <a:spcAft>
              <a:spcPct val="15000"/>
            </a:spcAft>
            <a:buChar char="••"/>
          </a:pPr>
          <a:r>
            <a:rPr lang="en-US" sz="1800" kern="1200" dirty="0" smtClean="0"/>
            <a:t>3.	Chronic asthmatic bronchitis.</a:t>
          </a:r>
          <a:endParaRPr lang="en-US" sz="1800" kern="1200" dirty="0"/>
        </a:p>
        <a:p>
          <a:pPr marL="342900" lvl="2" indent="-171450" algn="l" defTabSz="800100">
            <a:lnSpc>
              <a:spcPct val="90000"/>
            </a:lnSpc>
            <a:spcBef>
              <a:spcPct val="0"/>
            </a:spcBef>
            <a:spcAft>
              <a:spcPct val="15000"/>
            </a:spcAft>
            <a:buChar char="••"/>
          </a:pPr>
          <a:r>
            <a:rPr lang="en-US" sz="1800" kern="1200" dirty="0" smtClean="0"/>
            <a:t>4.	Chronic obstructive bronchitis.</a:t>
          </a:r>
          <a:endParaRPr lang="en-US" sz="1800" kern="1200" dirty="0"/>
        </a:p>
      </dsp:txBody>
      <dsp:txXfrm rot="5400000">
        <a:off x="4937780" y="-2608022"/>
        <a:ext cx="1276945" cy="6817064"/>
      </dsp:txXfrm>
    </dsp:sp>
    <dsp:sp modelId="{86B2A0A6-A649-46D0-8D50-AA5A86E1F36F}">
      <dsp:nvSpPr>
        <dsp:cNvPr id="0" name=""/>
        <dsp:cNvSpPr/>
      </dsp:nvSpPr>
      <dsp:spPr>
        <a:xfrm>
          <a:off x="1196" y="2418"/>
          <a:ext cx="2166524" cy="1596181"/>
        </a:xfrm>
        <a:prstGeom prst="roundRect">
          <a:avLst/>
        </a:prstGeom>
        <a:blipFill rotWithShape="0">
          <a:blip xmlns:r="http://schemas.openxmlformats.org/officeDocument/2006/relationships" r:embed="rId1">
            <a:duotone>
              <a:schemeClr val="accent3">
                <a:hueOff val="0"/>
                <a:satOff val="0"/>
                <a:lumOff val="0"/>
                <a:alphaOff val="0"/>
                <a:shade val="22000"/>
                <a:satMod val="160000"/>
              </a:schemeClr>
              <a:schemeClr val="accent3">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3">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forms:</a:t>
          </a:r>
          <a:endParaRPr lang="en-US" sz="2900" kern="1200" dirty="0"/>
        </a:p>
      </dsp:txBody>
      <dsp:txXfrm>
        <a:off x="1196" y="2418"/>
        <a:ext cx="2166524" cy="1596181"/>
      </dsp:txXfrm>
    </dsp:sp>
    <dsp:sp modelId="{2C43F0B2-1BBC-4135-BBCD-B3697965EFB9}">
      <dsp:nvSpPr>
        <dsp:cNvPr id="0" name=""/>
        <dsp:cNvSpPr/>
      </dsp:nvSpPr>
      <dsp:spPr>
        <a:xfrm rot="5400000">
          <a:off x="4750527" y="-981585"/>
          <a:ext cx="1276945" cy="7050121"/>
        </a:xfrm>
        <a:prstGeom prst="round2SameRect">
          <a:avLst/>
        </a:prstGeom>
        <a:solidFill>
          <a:schemeClr val="accent3">
            <a:tint val="40000"/>
            <a:alpha val="90000"/>
            <a:hueOff val="586318"/>
            <a:satOff val="15576"/>
            <a:lumOff val="1015"/>
            <a:alphaOff val="0"/>
          </a:schemeClr>
        </a:solidFill>
        <a:ln w="9525" cap="flat" cmpd="sng" algn="ctr">
          <a:solidFill>
            <a:schemeClr val="accent3">
              <a:tint val="40000"/>
              <a:alpha val="90000"/>
              <a:hueOff val="586318"/>
              <a:satOff val="15576"/>
              <a:lumOff val="1015"/>
              <a:alphaOff val="0"/>
            </a:schemeClr>
          </a:solidFill>
          <a:prstDash val="solid"/>
        </a:ln>
        <a:effectLst>
          <a:outerShdw blurRad="38100" dist="25400" dir="5400000" algn="t"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Enlargement of the mucus glands, increased number of goblet cells, loss of ciliated epithelial cells, </a:t>
          </a:r>
          <a:r>
            <a:rPr lang="en-US" sz="1600" kern="1200" dirty="0" err="1" smtClean="0"/>
            <a:t>squamous</a:t>
          </a:r>
          <a:r>
            <a:rPr lang="en-US" sz="1600" kern="1200" dirty="0" smtClean="0"/>
            <a:t> </a:t>
          </a:r>
          <a:r>
            <a:rPr lang="en-US" sz="1600" kern="1200" dirty="0" err="1" smtClean="0"/>
            <a:t>metaplasia</a:t>
          </a:r>
          <a:r>
            <a:rPr lang="en-US" sz="1600" kern="1200" dirty="0" smtClean="0"/>
            <a:t>, dysplastic changes and </a:t>
          </a:r>
          <a:r>
            <a:rPr lang="en-US" sz="1600" kern="1200" dirty="0" err="1" smtClean="0"/>
            <a:t>bronchogenic</a:t>
          </a:r>
          <a:r>
            <a:rPr lang="en-US" sz="1600" kern="1200" dirty="0" smtClean="0"/>
            <a:t> carcinoma.</a:t>
          </a:r>
          <a:endParaRPr lang="en-US" sz="1600" kern="1200" dirty="0"/>
        </a:p>
        <a:p>
          <a:pPr marL="171450" lvl="1" indent="-171450" algn="l" defTabSz="711200">
            <a:lnSpc>
              <a:spcPct val="90000"/>
            </a:lnSpc>
            <a:spcBef>
              <a:spcPct val="0"/>
            </a:spcBef>
            <a:spcAft>
              <a:spcPct val="15000"/>
            </a:spcAft>
            <a:buChar char="••"/>
          </a:pPr>
          <a:r>
            <a:rPr lang="en-US" sz="1600" kern="1200" dirty="0" smtClean="0"/>
            <a:t>Inflammation, fibrosis and resultant narrowing of bronchioles.</a:t>
          </a:r>
          <a:endParaRPr lang="en-US" sz="1600" kern="1200" dirty="0"/>
        </a:p>
        <a:p>
          <a:pPr marL="171450" lvl="1" indent="-171450" algn="l" defTabSz="711200">
            <a:lnSpc>
              <a:spcPct val="90000"/>
            </a:lnSpc>
            <a:spcBef>
              <a:spcPct val="0"/>
            </a:spcBef>
            <a:spcAft>
              <a:spcPct val="15000"/>
            </a:spcAft>
            <a:buChar char="••"/>
          </a:pPr>
          <a:r>
            <a:rPr lang="en-US" sz="1600" kern="1200" dirty="0" smtClean="0"/>
            <a:t>Coexistent emphysema</a:t>
          </a:r>
          <a:endParaRPr lang="en-US" sz="1600" kern="1200" dirty="0"/>
        </a:p>
      </dsp:txBody>
      <dsp:txXfrm rot="5400000">
        <a:off x="4750527" y="-981585"/>
        <a:ext cx="1276945" cy="7050121"/>
      </dsp:txXfrm>
    </dsp:sp>
    <dsp:sp modelId="{2F7CDF2F-8E6B-47C6-B583-CAF460823C44}">
      <dsp:nvSpPr>
        <dsp:cNvPr id="0" name=""/>
        <dsp:cNvSpPr/>
      </dsp:nvSpPr>
      <dsp:spPr>
        <a:xfrm>
          <a:off x="1196" y="1678408"/>
          <a:ext cx="2091486" cy="1596181"/>
        </a:xfrm>
        <a:prstGeom prst="roundRect">
          <a:avLst/>
        </a:prstGeom>
        <a:blipFill rotWithShape="0">
          <a:blip xmlns:r="http://schemas.openxmlformats.org/officeDocument/2006/relationships" r:embed="rId1">
            <a:duotone>
              <a:schemeClr val="accent3">
                <a:hueOff val="593285"/>
                <a:satOff val="11162"/>
                <a:lumOff val="2941"/>
                <a:alphaOff val="0"/>
                <a:shade val="22000"/>
                <a:satMod val="160000"/>
              </a:schemeClr>
              <a:schemeClr val="accent3">
                <a:hueOff val="593285"/>
                <a:satOff val="11162"/>
                <a:lumOff val="2941"/>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3">
              <a:hueOff val="593285"/>
              <a:satOff val="11162"/>
              <a:lumOff val="2941"/>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Morphology</a:t>
          </a:r>
          <a:endParaRPr lang="en-US" sz="2900" kern="1200" dirty="0"/>
        </a:p>
      </dsp:txBody>
      <dsp:txXfrm>
        <a:off x="1196" y="1678408"/>
        <a:ext cx="2091486" cy="1596181"/>
      </dsp:txXfrm>
    </dsp:sp>
    <dsp:sp modelId="{4E55FFB2-8379-42FF-A6B3-83FF6D1AAB60}">
      <dsp:nvSpPr>
        <dsp:cNvPr id="0" name=""/>
        <dsp:cNvSpPr/>
      </dsp:nvSpPr>
      <dsp:spPr>
        <a:xfrm rot="5400000">
          <a:off x="4847898" y="743983"/>
          <a:ext cx="1276945" cy="6799390"/>
        </a:xfrm>
        <a:prstGeom prst="round2SameRect">
          <a:avLst/>
        </a:prstGeom>
        <a:solidFill>
          <a:schemeClr val="accent3">
            <a:tint val="40000"/>
            <a:alpha val="90000"/>
            <a:hueOff val="1172635"/>
            <a:satOff val="31151"/>
            <a:lumOff val="2030"/>
            <a:alphaOff val="0"/>
          </a:schemeClr>
        </a:solidFill>
        <a:ln w="9525" cap="flat" cmpd="sng" algn="ctr">
          <a:solidFill>
            <a:schemeClr val="accent3">
              <a:tint val="40000"/>
              <a:alpha val="90000"/>
              <a:hueOff val="1172635"/>
              <a:satOff val="31151"/>
              <a:lumOff val="2030"/>
              <a:alphaOff val="0"/>
            </a:schemeClr>
          </a:solidFill>
          <a:prstDash val="solid"/>
        </a:ln>
        <a:effectLst>
          <a:outerShdw blurRad="38100" dist="25400" dir="5400000" algn="t"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Prominent cough and the production of sputum.</a:t>
          </a:r>
          <a:endParaRPr lang="en-US" sz="1800" kern="1200" dirty="0"/>
        </a:p>
        <a:p>
          <a:pPr marL="171450" lvl="1" indent="-171450" algn="l" defTabSz="800100">
            <a:lnSpc>
              <a:spcPct val="90000"/>
            </a:lnSpc>
            <a:spcBef>
              <a:spcPct val="0"/>
            </a:spcBef>
            <a:spcAft>
              <a:spcPct val="15000"/>
            </a:spcAft>
            <a:buChar char="••"/>
          </a:pPr>
          <a:r>
            <a:rPr lang="en-US" sz="1800" kern="1200" dirty="0" smtClean="0"/>
            <a:t>COPD with </a:t>
          </a:r>
          <a:r>
            <a:rPr lang="en-US" sz="1800" kern="1200" dirty="0" err="1" smtClean="0"/>
            <a:t>hypercapnia</a:t>
          </a:r>
          <a:r>
            <a:rPr lang="en-US" sz="1800" kern="1200" dirty="0" smtClean="0"/>
            <a:t>, hypoxemia and cyanosis.</a:t>
          </a:r>
          <a:endParaRPr lang="en-US" sz="1800" kern="1200" dirty="0"/>
        </a:p>
        <a:p>
          <a:pPr marL="171450" lvl="1" indent="-171450" algn="l" defTabSz="800100">
            <a:lnSpc>
              <a:spcPct val="90000"/>
            </a:lnSpc>
            <a:spcBef>
              <a:spcPct val="0"/>
            </a:spcBef>
            <a:spcAft>
              <a:spcPct val="15000"/>
            </a:spcAft>
            <a:buChar char="••"/>
          </a:pPr>
          <a:r>
            <a:rPr lang="en-US" sz="1800" kern="1200" dirty="0" smtClean="0"/>
            <a:t>Cardiac failure</a:t>
          </a:r>
          <a:endParaRPr lang="en-US" sz="1800" kern="1200" dirty="0"/>
        </a:p>
      </dsp:txBody>
      <dsp:txXfrm rot="5400000">
        <a:off x="4847898" y="743983"/>
        <a:ext cx="1276945" cy="6799390"/>
      </dsp:txXfrm>
    </dsp:sp>
    <dsp:sp modelId="{41B1D246-4DC6-458F-A41E-AB7C6C80878E}">
      <dsp:nvSpPr>
        <dsp:cNvPr id="0" name=""/>
        <dsp:cNvSpPr/>
      </dsp:nvSpPr>
      <dsp:spPr>
        <a:xfrm>
          <a:off x="1196" y="3354399"/>
          <a:ext cx="2002064" cy="1596181"/>
        </a:xfrm>
        <a:prstGeom prst="roundRect">
          <a:avLst/>
        </a:prstGeom>
        <a:blipFill rotWithShape="0">
          <a:blip xmlns:r="http://schemas.openxmlformats.org/officeDocument/2006/relationships" r:embed="rId1">
            <a:duotone>
              <a:schemeClr val="accent3">
                <a:hueOff val="1186571"/>
                <a:satOff val="22323"/>
                <a:lumOff val="5883"/>
                <a:alphaOff val="0"/>
                <a:shade val="22000"/>
                <a:satMod val="160000"/>
              </a:schemeClr>
              <a:schemeClr val="accent3">
                <a:hueOff val="1186571"/>
                <a:satOff val="22323"/>
                <a:lumOff val="5883"/>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3">
              <a:hueOff val="1186571"/>
              <a:satOff val="22323"/>
              <a:lumOff val="5883"/>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Clinical features</a:t>
          </a:r>
          <a:endParaRPr lang="en-US" sz="2900" kern="1200" dirty="0"/>
        </a:p>
      </dsp:txBody>
      <dsp:txXfrm>
        <a:off x="1196" y="3354399"/>
        <a:ext cx="2002064" cy="159618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CABD08-B0F0-4A6E-95DE-137CB1AE257B}">
      <dsp:nvSpPr>
        <dsp:cNvPr id="0" name=""/>
        <dsp:cNvSpPr/>
      </dsp:nvSpPr>
      <dsp:spPr>
        <a:xfrm rot="5400000">
          <a:off x="4895460" y="-2022512"/>
          <a:ext cx="1599386" cy="5646044"/>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err="1" smtClean="0"/>
            <a:t>Centriacinar</a:t>
          </a:r>
          <a:r>
            <a:rPr lang="en-US" sz="1800" kern="1200" dirty="0" smtClean="0"/>
            <a:t>: Smoking</a:t>
          </a:r>
          <a:endParaRPr lang="en-US" sz="1800" kern="1200" dirty="0"/>
        </a:p>
        <a:p>
          <a:pPr marL="171450" lvl="1" indent="-171450" algn="l" defTabSz="800100">
            <a:lnSpc>
              <a:spcPct val="90000"/>
            </a:lnSpc>
            <a:spcBef>
              <a:spcPct val="0"/>
            </a:spcBef>
            <a:spcAft>
              <a:spcPct val="15000"/>
            </a:spcAft>
            <a:buChar char="••"/>
          </a:pPr>
          <a:r>
            <a:rPr lang="en-US" sz="1800" kern="1200" dirty="0" err="1" smtClean="0"/>
            <a:t>Panacinar</a:t>
          </a:r>
          <a:r>
            <a:rPr lang="en-US" sz="1800" kern="1200" dirty="0" smtClean="0"/>
            <a:t>: deficiency of </a:t>
          </a:r>
          <a:r>
            <a:rPr lang="el-GR" sz="1800" kern="1200" dirty="0" smtClean="0">
              <a:latin typeface="Times New Roman"/>
              <a:cs typeface="Times New Roman"/>
            </a:rPr>
            <a:t>α</a:t>
          </a:r>
          <a:r>
            <a:rPr lang="en-US" sz="1800" kern="1200" dirty="0" smtClean="0">
              <a:latin typeface="Times New Roman"/>
              <a:cs typeface="Times New Roman"/>
            </a:rPr>
            <a:t>1 AT</a:t>
          </a:r>
          <a:endParaRPr lang="en-US" sz="1800" kern="1200" dirty="0"/>
        </a:p>
        <a:p>
          <a:pPr marL="171450" lvl="1" indent="-171450" algn="l" defTabSz="800100">
            <a:lnSpc>
              <a:spcPct val="90000"/>
            </a:lnSpc>
            <a:spcBef>
              <a:spcPct val="0"/>
            </a:spcBef>
            <a:spcAft>
              <a:spcPct val="15000"/>
            </a:spcAft>
            <a:buChar char="••"/>
          </a:pPr>
          <a:r>
            <a:rPr lang="en-US" sz="1800" kern="1200" dirty="0" err="1" smtClean="0"/>
            <a:t>Paraseptal</a:t>
          </a:r>
          <a:endParaRPr lang="en-US" sz="1800" kern="1200" dirty="0"/>
        </a:p>
        <a:p>
          <a:pPr marL="171450" lvl="1" indent="-171450" algn="l" defTabSz="800100">
            <a:lnSpc>
              <a:spcPct val="90000"/>
            </a:lnSpc>
            <a:spcBef>
              <a:spcPct val="0"/>
            </a:spcBef>
            <a:spcAft>
              <a:spcPct val="15000"/>
            </a:spcAft>
            <a:buChar char="••"/>
          </a:pPr>
          <a:r>
            <a:rPr lang="en-US" sz="1800" kern="1200" dirty="0" smtClean="0"/>
            <a:t>Irregular:  scar</a:t>
          </a:r>
          <a:endParaRPr lang="en-US" sz="1800" kern="1200" dirty="0"/>
        </a:p>
      </dsp:txBody>
      <dsp:txXfrm rot="5400000">
        <a:off x="4895460" y="-2022512"/>
        <a:ext cx="1599386" cy="5646044"/>
      </dsp:txXfrm>
    </dsp:sp>
    <dsp:sp modelId="{72CADBB7-C491-4D59-BF17-CC5936F18FAE}">
      <dsp:nvSpPr>
        <dsp:cNvPr id="0" name=""/>
        <dsp:cNvSpPr/>
      </dsp:nvSpPr>
      <dsp:spPr>
        <a:xfrm>
          <a:off x="0" y="0"/>
          <a:ext cx="2871077" cy="159618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t>Types</a:t>
          </a:r>
          <a:endParaRPr lang="en-US" sz="3500" kern="1200" dirty="0"/>
        </a:p>
      </dsp:txBody>
      <dsp:txXfrm>
        <a:off x="0" y="0"/>
        <a:ext cx="2871077" cy="1596181"/>
      </dsp:txXfrm>
    </dsp:sp>
    <dsp:sp modelId="{DD3C25BD-7668-46CC-BC77-412444EEBD21}">
      <dsp:nvSpPr>
        <dsp:cNvPr id="0" name=""/>
        <dsp:cNvSpPr/>
      </dsp:nvSpPr>
      <dsp:spPr>
        <a:xfrm rot="5400000">
          <a:off x="5066354" y="-350441"/>
          <a:ext cx="1276945" cy="5657088"/>
        </a:xfrm>
        <a:prstGeom prst="round2SameRect">
          <a:avLst/>
        </a:prstGeom>
        <a:solidFill>
          <a:schemeClr val="accent3">
            <a:tint val="40000"/>
            <a:alpha val="90000"/>
            <a:hueOff val="586318"/>
            <a:satOff val="15576"/>
            <a:lumOff val="1015"/>
            <a:alphaOff val="0"/>
          </a:schemeClr>
        </a:solidFill>
        <a:ln w="12700" cap="flat" cmpd="sng" algn="ctr">
          <a:solidFill>
            <a:schemeClr val="accent3">
              <a:tint val="40000"/>
              <a:alpha val="90000"/>
              <a:hueOff val="586318"/>
              <a:satOff val="15576"/>
              <a:lumOff val="10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smtClean="0"/>
            <a:t>Cough and wheezing. Respiratory acidosis</a:t>
          </a:r>
          <a:endParaRPr lang="en-US" sz="1800" kern="1200" dirty="0"/>
        </a:p>
        <a:p>
          <a:pPr marL="171450" lvl="1" indent="-171450" algn="l" defTabSz="800100">
            <a:lnSpc>
              <a:spcPct val="90000"/>
            </a:lnSpc>
            <a:spcBef>
              <a:spcPct val="0"/>
            </a:spcBef>
            <a:spcAft>
              <a:spcPct val="15000"/>
            </a:spcAft>
            <a:buChar char="••"/>
          </a:pPr>
          <a:r>
            <a:rPr lang="en-US" sz="1800" kern="1200" dirty="0" smtClean="0"/>
            <a:t>Weight loss.</a:t>
          </a:r>
          <a:endParaRPr lang="en-US" sz="1800" kern="1200" dirty="0"/>
        </a:p>
        <a:p>
          <a:pPr marL="171450" lvl="1" indent="-171450" algn="l" defTabSz="800100">
            <a:lnSpc>
              <a:spcPct val="90000"/>
            </a:lnSpc>
            <a:spcBef>
              <a:spcPct val="0"/>
            </a:spcBef>
            <a:spcAft>
              <a:spcPct val="15000"/>
            </a:spcAft>
            <a:buChar char="••"/>
          </a:pPr>
          <a:r>
            <a:rPr lang="en-US" sz="1800" kern="1200" dirty="0" smtClean="0"/>
            <a:t>Pulmonary function tests reveal reduced FEV1.</a:t>
          </a:r>
          <a:endParaRPr lang="en-US" sz="1800" kern="1200" dirty="0"/>
        </a:p>
      </dsp:txBody>
      <dsp:txXfrm rot="5400000">
        <a:off x="5066354" y="-350441"/>
        <a:ext cx="1276945" cy="5657088"/>
      </dsp:txXfrm>
    </dsp:sp>
    <dsp:sp modelId="{28995E55-9B65-4507-B8CA-137BF2C24715}">
      <dsp:nvSpPr>
        <dsp:cNvPr id="0" name=""/>
        <dsp:cNvSpPr/>
      </dsp:nvSpPr>
      <dsp:spPr>
        <a:xfrm>
          <a:off x="1054" y="1680011"/>
          <a:ext cx="2875229" cy="1596181"/>
        </a:xfrm>
        <a:prstGeom prst="roundRect">
          <a:avLst/>
        </a:prstGeom>
        <a:solidFill>
          <a:schemeClr val="accent3">
            <a:hueOff val="593285"/>
            <a:satOff val="11162"/>
            <a:lumOff val="294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t>Clinical features</a:t>
          </a:r>
          <a:endParaRPr lang="en-US" sz="3500" kern="1200" dirty="0"/>
        </a:p>
      </dsp:txBody>
      <dsp:txXfrm>
        <a:off x="1054" y="1680011"/>
        <a:ext cx="2875229" cy="1596181"/>
      </dsp:txXfrm>
    </dsp:sp>
    <dsp:sp modelId="{0B0B631D-A47B-4F68-A39D-A87963731440}">
      <dsp:nvSpPr>
        <dsp:cNvPr id="0" name=""/>
        <dsp:cNvSpPr/>
      </dsp:nvSpPr>
      <dsp:spPr>
        <a:xfrm rot="5400000">
          <a:off x="5152772" y="1191426"/>
          <a:ext cx="1445412" cy="5925334"/>
        </a:xfrm>
        <a:prstGeom prst="round2SameRect">
          <a:avLst/>
        </a:prstGeom>
        <a:solidFill>
          <a:schemeClr val="accent3">
            <a:tint val="40000"/>
            <a:alpha val="90000"/>
            <a:hueOff val="1172635"/>
            <a:satOff val="31151"/>
            <a:lumOff val="2030"/>
            <a:alphaOff val="0"/>
          </a:schemeClr>
        </a:solidFill>
        <a:ln w="12700" cap="flat" cmpd="sng" algn="ctr">
          <a:solidFill>
            <a:schemeClr val="accent3">
              <a:tint val="40000"/>
              <a:alpha val="90000"/>
              <a:hueOff val="1172635"/>
              <a:satOff val="31151"/>
              <a:lumOff val="20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err="1" smtClean="0"/>
            <a:t>Pneumothorax</a:t>
          </a:r>
          <a:endParaRPr lang="en-US" sz="1800" kern="1200" dirty="0"/>
        </a:p>
        <a:p>
          <a:pPr marL="171450" lvl="1" indent="-171450" algn="l" defTabSz="800100">
            <a:lnSpc>
              <a:spcPct val="90000"/>
            </a:lnSpc>
            <a:spcBef>
              <a:spcPct val="0"/>
            </a:spcBef>
            <a:spcAft>
              <a:spcPct val="15000"/>
            </a:spcAft>
            <a:buChar char="••"/>
          </a:pPr>
          <a:r>
            <a:rPr lang="en-US" sz="1800" kern="1200" dirty="0" smtClean="0"/>
            <a:t>Death from emphysema is related to:</a:t>
          </a:r>
          <a:endParaRPr lang="en-US" sz="1800" kern="1200" dirty="0"/>
        </a:p>
        <a:p>
          <a:pPr marL="228600" lvl="2" indent="-114300" algn="l" defTabSz="666750">
            <a:lnSpc>
              <a:spcPct val="90000"/>
            </a:lnSpc>
            <a:spcBef>
              <a:spcPct val="0"/>
            </a:spcBef>
            <a:spcAft>
              <a:spcPct val="15000"/>
            </a:spcAft>
            <a:buChar char="••"/>
          </a:pPr>
          <a:r>
            <a:rPr lang="en-US" sz="1500" kern="1200" dirty="0" smtClean="0"/>
            <a:t>Pulmonary failure with respiratory acidosis, hypoxia and coma.</a:t>
          </a:r>
          <a:endParaRPr lang="en-US" sz="1500" kern="1200" dirty="0"/>
        </a:p>
        <a:p>
          <a:pPr marL="228600" lvl="2" indent="-114300" algn="l" defTabSz="666750">
            <a:lnSpc>
              <a:spcPct val="90000"/>
            </a:lnSpc>
            <a:spcBef>
              <a:spcPct val="0"/>
            </a:spcBef>
            <a:spcAft>
              <a:spcPct val="15000"/>
            </a:spcAft>
            <a:buChar char="••"/>
          </a:pPr>
          <a:r>
            <a:rPr lang="en-US" sz="1500" kern="1200" dirty="0" smtClean="0"/>
            <a:t>Right-sided heart failure ( </a:t>
          </a:r>
          <a:r>
            <a:rPr lang="en-US" sz="1500" kern="1200" dirty="0" err="1" smtClean="0"/>
            <a:t>Cor</a:t>
          </a:r>
          <a:r>
            <a:rPr lang="en-US" sz="1500" kern="1200" dirty="0" smtClean="0"/>
            <a:t> </a:t>
          </a:r>
          <a:r>
            <a:rPr lang="en-US" sz="1500" kern="1200" dirty="0" err="1" smtClean="0"/>
            <a:t>pulmnale</a:t>
          </a:r>
          <a:r>
            <a:rPr lang="en-US" sz="1500" kern="1200" dirty="0" smtClean="0"/>
            <a:t>)</a:t>
          </a:r>
          <a:endParaRPr lang="en-US" sz="1500" kern="1200" dirty="0"/>
        </a:p>
      </dsp:txBody>
      <dsp:txXfrm rot="5400000">
        <a:off x="5152772" y="1191426"/>
        <a:ext cx="1445412" cy="5925334"/>
      </dsp:txXfrm>
    </dsp:sp>
    <dsp:sp modelId="{CE1B88BA-9D72-4D5E-91EF-468E476EC122}">
      <dsp:nvSpPr>
        <dsp:cNvPr id="0" name=""/>
        <dsp:cNvSpPr/>
      </dsp:nvSpPr>
      <dsp:spPr>
        <a:xfrm>
          <a:off x="1054" y="3356002"/>
          <a:ext cx="2911756" cy="1596181"/>
        </a:xfrm>
        <a:prstGeom prst="roundRect">
          <a:avLst/>
        </a:prstGeom>
        <a:solidFill>
          <a:schemeClr val="accent3">
            <a:hueOff val="1186571"/>
            <a:satOff val="22323"/>
            <a:lumOff val="588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t>Complications</a:t>
          </a:r>
          <a:endParaRPr lang="en-US" sz="3500" kern="1200" dirty="0"/>
        </a:p>
      </dsp:txBody>
      <dsp:txXfrm>
        <a:off x="1054" y="3356002"/>
        <a:ext cx="2911756" cy="159618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65A18E-3E3D-4C08-BB9C-B33D7D76B116}" type="datetimeFigureOut">
              <a:rPr lang="en-US" smtClean="0"/>
              <a:pPr/>
              <a:t>1/3/2010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45986D-57C4-4A53-8123-E403CB62B61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CE4694-16F9-49B7-911E-578F37871237}"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CE4694-16F9-49B7-911E-578F37871237}"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DB0BE7B-BB72-401D-BD65-6A040ECBC868}" type="datetimeFigureOut">
              <a:rPr lang="en-US" smtClean="0"/>
              <a:pPr/>
              <a:t>1/3/2010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C41DB7C-DE6B-43CC-8715-D1B0D0865E9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B0BE7B-BB72-401D-BD65-6A040ECBC868}" type="datetimeFigureOut">
              <a:rPr lang="en-US" smtClean="0"/>
              <a:pPr/>
              <a:t>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1DB7C-DE6B-43CC-8715-D1B0D0865E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B0BE7B-BB72-401D-BD65-6A040ECBC868}" type="datetimeFigureOut">
              <a:rPr lang="en-US" smtClean="0"/>
              <a:pPr/>
              <a:t>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1DB7C-DE6B-43CC-8715-D1B0D0865E9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CF6EED67-8969-43D0-A518-F084AFA415B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DB0BE7B-BB72-401D-BD65-6A040ECBC868}" type="datetimeFigureOut">
              <a:rPr lang="en-US" smtClean="0"/>
              <a:pPr/>
              <a:t>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1DB7C-DE6B-43CC-8715-D1B0D0865E9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DB0BE7B-BB72-401D-BD65-6A040ECBC868}" type="datetimeFigureOut">
              <a:rPr lang="en-US" smtClean="0"/>
              <a:pPr/>
              <a:t>1/3/2010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5C41DB7C-DE6B-43CC-8715-D1B0D0865E9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DB0BE7B-BB72-401D-BD65-6A040ECBC868}" type="datetimeFigureOut">
              <a:rPr lang="en-US" smtClean="0"/>
              <a:pPr/>
              <a:t>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41DB7C-DE6B-43CC-8715-D1B0D0865E9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DB0BE7B-BB72-401D-BD65-6A040ECBC868}" type="datetimeFigureOut">
              <a:rPr lang="en-US" smtClean="0"/>
              <a:pPr/>
              <a:t>1/3/2010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41DB7C-DE6B-43CC-8715-D1B0D0865E9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DB0BE7B-BB72-401D-BD65-6A040ECBC868}" type="datetimeFigureOut">
              <a:rPr lang="en-US" smtClean="0"/>
              <a:pPr/>
              <a:t>1/3/2010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41DB7C-DE6B-43CC-8715-D1B0D0865E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B0BE7B-BB72-401D-BD65-6A040ECBC868}" type="datetimeFigureOut">
              <a:rPr lang="en-US" smtClean="0"/>
              <a:pPr/>
              <a:t>1/3/2010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41DB7C-DE6B-43CC-8715-D1B0D0865E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DB0BE7B-BB72-401D-BD65-6A040ECBC868}" type="datetimeFigureOut">
              <a:rPr lang="en-US" smtClean="0"/>
              <a:pPr/>
              <a:t>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41DB7C-DE6B-43CC-8715-D1B0D0865E9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DB0BE7B-BB72-401D-BD65-6A040ECBC868}" type="datetimeFigureOut">
              <a:rPr lang="en-US" smtClean="0"/>
              <a:pPr/>
              <a:t>1/3/2010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5C41DB7C-DE6B-43CC-8715-D1B0D0865E9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DB0BE7B-BB72-401D-BD65-6A040ECBC868}" type="datetimeFigureOut">
              <a:rPr lang="en-US" smtClean="0"/>
              <a:pPr/>
              <a:t>1/3/2010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C41DB7C-DE6B-43CC-8715-D1B0D0865E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Users\Dr.Maha\Desktop\respiratory%20animations\How%20Lungs%20Function2.wmv" TargetMode="Externa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C:\Users\Dr.Maha\Desktop\respiratory%20animations\How%20Lungs%20Function%20COPD.wmv"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normAutofit fontScale="90000"/>
          </a:bodyPr>
          <a:lstStyle/>
          <a:p>
            <a:r>
              <a:rPr lang="en-US" b="1" dirty="0" smtClean="0"/>
              <a:t>Chronic Obstructive Pulmonary Dise</a:t>
            </a:r>
            <a:r>
              <a:rPr lang="en-US" dirty="0" smtClean="0"/>
              <a:t>a</a:t>
            </a:r>
            <a:r>
              <a:rPr lang="en-US" b="1" dirty="0" smtClean="0"/>
              <a:t>ses</a:t>
            </a:r>
            <a:br>
              <a:rPr lang="en-US" b="1" dirty="0" smtClean="0"/>
            </a:br>
            <a:r>
              <a:rPr lang="en-US" b="1" dirty="0" smtClean="0"/>
              <a:t>(COPD)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381000"/>
            <a:ext cx="7772400" cy="838200"/>
          </a:xfrm>
        </p:spPr>
        <p:txBody>
          <a:bodyPr/>
          <a:lstStyle/>
          <a:p>
            <a:pPr algn="ctr"/>
            <a:r>
              <a:rPr lang="en-US" sz="3600" b="1" dirty="0" smtClean="0"/>
              <a:t>Chronic </a:t>
            </a:r>
            <a:r>
              <a:rPr lang="en-US" sz="3600" b="1" dirty="0"/>
              <a:t>bronchitis</a:t>
            </a:r>
          </a:p>
        </p:txBody>
      </p:sp>
      <p:sp>
        <p:nvSpPr>
          <p:cNvPr id="40963" name="Rectangle 3"/>
          <p:cNvSpPr>
            <a:spLocks noGrp="1" noChangeArrowheads="1"/>
          </p:cNvSpPr>
          <p:nvPr>
            <p:ph sz="quarter" idx="1"/>
          </p:nvPr>
        </p:nvSpPr>
        <p:spPr>
          <a:xfrm>
            <a:off x="357158" y="1785926"/>
            <a:ext cx="8534400" cy="5562600"/>
          </a:xfrm>
        </p:spPr>
        <p:txBody>
          <a:bodyPr>
            <a:normAutofit/>
          </a:bodyPr>
          <a:lstStyle/>
          <a:p>
            <a:r>
              <a:rPr lang="en-US" sz="3200" dirty="0" smtClean="0"/>
              <a:t>Causative factor are:</a:t>
            </a:r>
          </a:p>
          <a:p>
            <a:pPr lvl="1"/>
            <a:r>
              <a:rPr lang="en-US" sz="3000" dirty="0" smtClean="0"/>
              <a:t> cigarette smoking and pollutants.</a:t>
            </a:r>
          </a:p>
          <a:p>
            <a:pPr lvl="1"/>
            <a:r>
              <a:rPr lang="en-US" sz="3000" dirty="0" smtClean="0"/>
              <a:t>Infection </a:t>
            </a:r>
            <a:endParaRPr lang="en-US" sz="3000" dirty="0"/>
          </a:p>
          <a:p>
            <a:pPr>
              <a:buFontTx/>
              <a:buNone/>
            </a:pP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381000"/>
            <a:ext cx="7772400" cy="838200"/>
          </a:xfrm>
        </p:spPr>
        <p:txBody>
          <a:bodyPr/>
          <a:lstStyle/>
          <a:p>
            <a:pPr algn="ctr"/>
            <a:r>
              <a:rPr lang="en-US" sz="3600" b="1" dirty="0"/>
              <a:t>Chronic bronchitis</a:t>
            </a:r>
          </a:p>
        </p:txBody>
      </p:sp>
      <p:sp>
        <p:nvSpPr>
          <p:cNvPr id="40963" name="Rectangle 3"/>
          <p:cNvSpPr>
            <a:spLocks noGrp="1" noChangeArrowheads="1"/>
          </p:cNvSpPr>
          <p:nvPr>
            <p:ph sz="quarter" idx="1"/>
          </p:nvPr>
        </p:nvSpPr>
        <p:spPr>
          <a:xfrm>
            <a:off x="304800" y="1295400"/>
            <a:ext cx="8534400" cy="5562600"/>
          </a:xfrm>
        </p:spPr>
        <p:txBody>
          <a:bodyPr>
            <a:normAutofit/>
          </a:bodyPr>
          <a:lstStyle/>
          <a:p>
            <a:pPr>
              <a:buFontTx/>
              <a:buNone/>
            </a:pPr>
            <a:r>
              <a:rPr lang="en-US" sz="2400" b="1" u="sng" dirty="0"/>
              <a:t>Pathogenesis</a:t>
            </a:r>
          </a:p>
          <a:p>
            <a:r>
              <a:rPr lang="en-US" sz="2400" dirty="0" err="1"/>
              <a:t>Hypersecretion</a:t>
            </a:r>
            <a:r>
              <a:rPr lang="en-US" sz="2400" dirty="0"/>
              <a:t> of mucus that starts in the large airways.</a:t>
            </a:r>
          </a:p>
          <a:p>
            <a:r>
              <a:rPr lang="en-US" sz="2400" dirty="0" smtClean="0"/>
              <a:t>Inflammation</a:t>
            </a:r>
            <a:endParaRPr lang="en-US" sz="2400" dirty="0"/>
          </a:p>
          <a:p>
            <a:pPr>
              <a:buFontTx/>
              <a:buNone/>
            </a:pPr>
            <a:r>
              <a:rPr lang="en-US" sz="2400" b="1" u="sng" dirty="0"/>
              <a:t>Morphology</a:t>
            </a:r>
          </a:p>
          <a:p>
            <a:r>
              <a:rPr lang="en-US" sz="2400" dirty="0" smtClean="0"/>
              <a:t>Enlargement and marked hyperplasia </a:t>
            </a:r>
            <a:r>
              <a:rPr lang="en-US" sz="2400" dirty="0"/>
              <a:t>of the mucus-secreting glands, increased number of goblet cells, loss of ciliated epithelial cells, </a:t>
            </a:r>
            <a:r>
              <a:rPr lang="en-US" sz="2400" dirty="0" err="1"/>
              <a:t>squamous</a:t>
            </a:r>
            <a:r>
              <a:rPr lang="en-US" sz="2400" dirty="0"/>
              <a:t> metaplasia, dysplastic changes and </a:t>
            </a:r>
            <a:r>
              <a:rPr lang="en-US" sz="2400" dirty="0" err="1"/>
              <a:t>bronchogenic</a:t>
            </a:r>
            <a:r>
              <a:rPr lang="en-US" sz="2400" dirty="0"/>
              <a:t> carcinoma.</a:t>
            </a:r>
          </a:p>
          <a:p>
            <a:r>
              <a:rPr lang="en-US" sz="2400" dirty="0"/>
              <a:t>Inflammation, fibrosis and resultant narrowing of bronchioles.</a:t>
            </a:r>
          </a:p>
          <a:p>
            <a:r>
              <a:rPr lang="en-US" sz="2400" dirty="0"/>
              <a:t>Coexistent emphysema</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876800"/>
            <a:ext cx="6400800" cy="1143000"/>
          </a:xfrm>
        </p:spPr>
        <p:txBody>
          <a:bodyPr/>
          <a:lstStyle/>
          <a:p>
            <a:r>
              <a:rPr lang="en-US" dirty="0" smtClean="0"/>
              <a:t>Reid Index &gt; 0.4</a:t>
            </a:r>
            <a:endParaRPr lang="en-US" dirty="0"/>
          </a:p>
        </p:txBody>
      </p:sp>
      <p:pic>
        <p:nvPicPr>
          <p:cNvPr id="4" name="Content Placeholder 3" descr="ch. bronchitis.jpg"/>
          <p:cNvPicPr>
            <a:picLocks noGrp="1" noChangeAspect="1"/>
          </p:cNvPicPr>
          <p:nvPr>
            <p:ph sz="quarter" idx="1"/>
          </p:nvPr>
        </p:nvPicPr>
        <p:blipFill>
          <a:blip r:embed="rId2" cstate="print"/>
          <a:srcRect b="3850"/>
          <a:stretch>
            <a:fillRect/>
          </a:stretch>
        </p:blipFill>
        <p:spPr>
          <a:xfrm>
            <a:off x="1371600" y="914400"/>
            <a:ext cx="6259447" cy="4220404"/>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381000"/>
            <a:ext cx="7772400" cy="838200"/>
          </a:xfrm>
        </p:spPr>
        <p:txBody>
          <a:bodyPr/>
          <a:lstStyle/>
          <a:p>
            <a:pPr algn="ctr"/>
            <a:r>
              <a:rPr lang="en-US" sz="3600" b="1" dirty="0"/>
              <a:t>Chronic bronchitis</a:t>
            </a:r>
          </a:p>
        </p:txBody>
      </p:sp>
      <p:sp>
        <p:nvSpPr>
          <p:cNvPr id="40963" name="Rectangle 3"/>
          <p:cNvSpPr>
            <a:spLocks noGrp="1" noChangeArrowheads="1"/>
          </p:cNvSpPr>
          <p:nvPr>
            <p:ph sz="quarter" idx="1"/>
          </p:nvPr>
        </p:nvSpPr>
        <p:spPr>
          <a:xfrm>
            <a:off x="609600" y="1981200"/>
            <a:ext cx="8534400" cy="2514600"/>
          </a:xfrm>
        </p:spPr>
        <p:txBody>
          <a:bodyPr>
            <a:normAutofit/>
          </a:bodyPr>
          <a:lstStyle/>
          <a:p>
            <a:pPr>
              <a:buFontTx/>
              <a:buNone/>
            </a:pPr>
            <a:r>
              <a:rPr lang="en-US" sz="2400" b="1" dirty="0" smtClean="0"/>
              <a:t>Clinical </a:t>
            </a:r>
            <a:r>
              <a:rPr lang="en-US" sz="2400" b="1" dirty="0"/>
              <a:t>Course</a:t>
            </a:r>
          </a:p>
          <a:p>
            <a:r>
              <a:rPr lang="en-US" sz="2400" dirty="0"/>
              <a:t>Prominent cough and the production of sputum.</a:t>
            </a:r>
          </a:p>
          <a:p>
            <a:r>
              <a:rPr lang="en-US" sz="2400" dirty="0"/>
              <a:t>COPD with </a:t>
            </a:r>
            <a:r>
              <a:rPr lang="en-US" sz="2400" dirty="0" err="1"/>
              <a:t>hypercapnia</a:t>
            </a:r>
            <a:r>
              <a:rPr lang="en-US" sz="2400" dirty="0"/>
              <a:t>, hypoxemia and cyanosis.</a:t>
            </a:r>
          </a:p>
          <a:p>
            <a:r>
              <a:rPr lang="en-US" sz="2400" dirty="0"/>
              <a:t>Cardiac </a:t>
            </a:r>
            <a:r>
              <a:rPr lang="en-US" sz="2400" dirty="0" smtClean="0"/>
              <a:t>failure (</a:t>
            </a:r>
            <a:r>
              <a:rPr lang="en-US" sz="2400" dirty="0" err="1" smtClean="0"/>
              <a:t>Cor</a:t>
            </a:r>
            <a:r>
              <a:rPr lang="en-US" sz="2400" dirty="0" smtClean="0"/>
              <a:t> </a:t>
            </a:r>
            <a:r>
              <a:rPr lang="en-US" sz="2400" dirty="0" err="1" smtClean="0"/>
              <a:t>pulmonale</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Cor</a:t>
            </a:r>
            <a:r>
              <a:rPr lang="en-US" dirty="0" smtClean="0"/>
              <a:t> </a:t>
            </a:r>
            <a:r>
              <a:rPr lang="en-US" dirty="0" err="1" smtClean="0"/>
              <a:t>pulmonale</a:t>
            </a:r>
            <a:endParaRPr lang="en-US" dirty="0"/>
          </a:p>
        </p:txBody>
      </p:sp>
      <p:sp>
        <p:nvSpPr>
          <p:cNvPr id="3" name="Content Placeholder 2"/>
          <p:cNvSpPr>
            <a:spLocks noGrp="1"/>
          </p:cNvSpPr>
          <p:nvPr>
            <p:ph sz="quarter" idx="1"/>
          </p:nvPr>
        </p:nvSpPr>
        <p:spPr>
          <a:xfrm>
            <a:off x="914400" y="1447800"/>
            <a:ext cx="7872442" cy="4572000"/>
          </a:xfrm>
        </p:spPr>
        <p:txBody>
          <a:bodyPr>
            <a:normAutofit lnSpcReduction="10000"/>
          </a:bodyPr>
          <a:lstStyle/>
          <a:p>
            <a:r>
              <a:rPr lang="en-US" dirty="0" smtClean="0"/>
              <a:t> is right ventricular dilation and hypertrophy-(right heart failure )-develops following pulmonary hypertension caused by diseases of the lung or pulmonary vasculature. </a:t>
            </a:r>
          </a:p>
          <a:p>
            <a:r>
              <a:rPr lang="en-US" dirty="0" smtClean="0"/>
              <a:t>Usually there are changes in the pulmonary arteries and arterioles </a:t>
            </a:r>
          </a:p>
          <a:p>
            <a:r>
              <a:rPr lang="en-US" dirty="0" smtClean="0"/>
              <a:t>It is manifested by distended neck veins and enlarged tender liver. </a:t>
            </a:r>
          </a:p>
          <a:p>
            <a:r>
              <a:rPr lang="en-US" dirty="0" smtClean="0"/>
              <a:t>It is a manifestation of typical features of severe chronic bronchitis : (blue bloater)	</a:t>
            </a:r>
          </a:p>
          <a:p>
            <a:pPr lvl="2"/>
            <a:r>
              <a:rPr lang="en-US" dirty="0" smtClean="0"/>
              <a:t> Increased sleepiness reflects CO2 narcosis; cyanosis reflects very poor oxygenation; and elevated red cell counts (secondary </a:t>
            </a:r>
            <a:r>
              <a:rPr lang="en-US" dirty="0" err="1" smtClean="0"/>
              <a:t>polycythemia</a:t>
            </a:r>
            <a:r>
              <a:rPr lang="en-US" dirty="0" smtClean="0"/>
              <a:t>) result from chronic hypoxemia.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743200" y="3124200"/>
            <a:ext cx="3505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Chronic Obstructive Pulmonary Disease</a:t>
            </a:r>
            <a:endParaRPr lang="en-US" dirty="0"/>
          </a:p>
        </p:txBody>
      </p:sp>
      <p:cxnSp>
        <p:nvCxnSpPr>
          <p:cNvPr id="18" name="Straight Arrow Connector 17"/>
          <p:cNvCxnSpPr/>
          <p:nvPr/>
        </p:nvCxnSpPr>
        <p:spPr>
          <a:xfrm rot="5400000" flipH="1" flipV="1">
            <a:off x="5676900" y="2476500"/>
            <a:ext cx="7620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362200" y="2362200"/>
            <a:ext cx="10668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6019800" y="1752600"/>
            <a:ext cx="2133600" cy="6858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Emphysema</a:t>
            </a:r>
            <a:endParaRPr lang="en-US" dirty="0"/>
          </a:p>
        </p:txBody>
      </p:sp>
      <p:sp>
        <p:nvSpPr>
          <p:cNvPr id="26" name="Oval 25"/>
          <p:cNvSpPr/>
          <p:nvPr/>
        </p:nvSpPr>
        <p:spPr>
          <a:xfrm>
            <a:off x="152400" y="1828800"/>
            <a:ext cx="2286000" cy="6858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Bronchiectasis</a:t>
            </a:r>
            <a:endParaRPr lang="en-US" dirty="0"/>
          </a:p>
        </p:txBody>
      </p:sp>
      <p:sp>
        <p:nvSpPr>
          <p:cNvPr id="27" name="Oval 26"/>
          <p:cNvSpPr/>
          <p:nvPr/>
        </p:nvSpPr>
        <p:spPr>
          <a:xfrm>
            <a:off x="6248400" y="4495800"/>
            <a:ext cx="2133600" cy="6858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Chronic Bronchitis</a:t>
            </a:r>
            <a:endParaRPr lang="en-US" dirty="0"/>
          </a:p>
        </p:txBody>
      </p:sp>
      <p:sp>
        <p:nvSpPr>
          <p:cNvPr id="28" name="Oval 27"/>
          <p:cNvSpPr/>
          <p:nvPr/>
        </p:nvSpPr>
        <p:spPr>
          <a:xfrm>
            <a:off x="381000" y="4648200"/>
            <a:ext cx="2133600" cy="6858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Asthma</a:t>
            </a:r>
            <a:endParaRPr lang="en-US" dirty="0"/>
          </a:p>
        </p:txBody>
      </p:sp>
      <p:cxnSp>
        <p:nvCxnSpPr>
          <p:cNvPr id="33" name="Straight Arrow Connector 32"/>
          <p:cNvCxnSpPr>
            <a:stCxn id="4" idx="5"/>
          </p:cNvCxnSpPr>
          <p:nvPr/>
        </p:nvCxnSpPr>
        <p:spPr>
          <a:xfrm rot="16200000" flipH="1">
            <a:off x="5636721" y="3807920"/>
            <a:ext cx="786233" cy="589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0800000" flipV="1">
            <a:off x="2362202" y="3657600"/>
            <a:ext cx="1066798"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447800" y="762000"/>
            <a:ext cx="6969152" cy="800219"/>
          </a:xfrm>
          <a:prstGeom prst="rect">
            <a:avLst/>
          </a:prstGeom>
          <a:noFill/>
        </p:spPr>
        <p:txBody>
          <a:bodyPr wrap="none" rtlCol="0">
            <a:spAutoFit/>
          </a:bodyPr>
          <a:lstStyle/>
          <a:p>
            <a:r>
              <a:rPr lang="en-US" sz="2800" b="1" dirty="0" smtClean="0"/>
              <a:t>Chronic Obstructive Pulmonary Disease</a:t>
            </a:r>
            <a:endParaRPr lang="en-US" sz="2800"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145410" name="Rectangle 2"/>
          <p:cNvSpPr>
            <a:spLocks noGrp="1" noChangeArrowheads="1"/>
          </p:cNvSpPr>
          <p:nvPr>
            <p:ph type="ctrTitle"/>
          </p:nvPr>
        </p:nvSpPr>
        <p:spPr/>
        <p:txBody>
          <a:bodyPr/>
          <a:lstStyle/>
          <a:p>
            <a:pPr algn="ctr"/>
            <a:r>
              <a:rPr lang="en-US" b="1" dirty="0"/>
              <a:t>Emphysema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 y="0"/>
            <a:ext cx="7772400" cy="1143000"/>
          </a:xfrm>
        </p:spPr>
        <p:txBody>
          <a:bodyPr>
            <a:normAutofit/>
          </a:bodyPr>
          <a:lstStyle/>
          <a:p>
            <a:pPr algn="ctr"/>
            <a:r>
              <a:rPr lang="en-US" sz="4400" b="1" dirty="0"/>
              <a:t>Emphysema</a:t>
            </a:r>
          </a:p>
        </p:txBody>
      </p:sp>
      <p:sp>
        <p:nvSpPr>
          <p:cNvPr id="28675" name="Rectangle 3"/>
          <p:cNvSpPr>
            <a:spLocks noGrp="1" noChangeArrowheads="1"/>
          </p:cNvSpPr>
          <p:nvPr>
            <p:ph sz="quarter" idx="1"/>
          </p:nvPr>
        </p:nvSpPr>
        <p:spPr>
          <a:xfrm>
            <a:off x="0" y="1066800"/>
            <a:ext cx="8305800" cy="5257800"/>
          </a:xfrm>
        </p:spPr>
        <p:txBody>
          <a:bodyPr/>
          <a:lstStyle/>
          <a:p>
            <a:r>
              <a:rPr lang="en-US" sz="2800" dirty="0"/>
              <a:t>Is characterized by permanent enlargement of the airspaces distal to the terminal bronchioles accompanied by destruction of their walls, without obvious fibrosis.</a:t>
            </a:r>
          </a:p>
          <a:p>
            <a:r>
              <a:rPr lang="en-US" sz="2800" dirty="0"/>
              <a:t>Over inflation.</a:t>
            </a:r>
          </a:p>
          <a:p>
            <a:r>
              <a:rPr lang="en-US" sz="2800" dirty="0"/>
              <a:t>Types of emphysema:</a:t>
            </a:r>
          </a:p>
          <a:p>
            <a:pPr>
              <a:buFontTx/>
              <a:buNone/>
            </a:pPr>
            <a:r>
              <a:rPr lang="en-US" sz="2800" dirty="0"/>
              <a:t>	1. </a:t>
            </a:r>
            <a:r>
              <a:rPr lang="en-US" sz="2800" dirty="0" err="1">
                <a:solidFill>
                  <a:schemeClr val="accent2"/>
                </a:solidFill>
              </a:rPr>
              <a:t>Centriacinar</a:t>
            </a:r>
            <a:r>
              <a:rPr lang="en-US" sz="2800" dirty="0">
                <a:solidFill>
                  <a:schemeClr val="accent2"/>
                </a:solidFill>
              </a:rPr>
              <a:t> </a:t>
            </a:r>
            <a:r>
              <a:rPr lang="en-US" sz="2800" dirty="0" smtClean="0">
                <a:solidFill>
                  <a:schemeClr val="accent2"/>
                </a:solidFill>
              </a:rPr>
              <a:t>(20x)</a:t>
            </a:r>
            <a:endParaRPr lang="en-US" sz="2800" dirty="0">
              <a:solidFill>
                <a:schemeClr val="accent2"/>
              </a:solidFill>
            </a:endParaRPr>
          </a:p>
          <a:p>
            <a:pPr>
              <a:buFontTx/>
              <a:buNone/>
            </a:pPr>
            <a:r>
              <a:rPr lang="en-US" sz="2800" dirty="0">
                <a:solidFill>
                  <a:schemeClr val="accent2"/>
                </a:solidFill>
              </a:rPr>
              <a:t>	2. </a:t>
            </a:r>
            <a:r>
              <a:rPr lang="en-US" sz="2800" dirty="0" err="1">
                <a:solidFill>
                  <a:schemeClr val="accent2"/>
                </a:solidFill>
              </a:rPr>
              <a:t>Panacinar</a:t>
            </a:r>
            <a:endParaRPr lang="en-US" sz="2800" dirty="0">
              <a:solidFill>
                <a:schemeClr val="accent2"/>
              </a:solidFill>
            </a:endParaRPr>
          </a:p>
          <a:p>
            <a:pPr>
              <a:buFontTx/>
              <a:buNone/>
            </a:pPr>
            <a:r>
              <a:rPr lang="en-US" sz="2800" dirty="0"/>
              <a:t>   3. </a:t>
            </a:r>
            <a:r>
              <a:rPr lang="en-US" sz="2800" dirty="0" smtClean="0"/>
              <a:t>Distal </a:t>
            </a:r>
            <a:r>
              <a:rPr lang="en-US" sz="2800" dirty="0" err="1" smtClean="0"/>
              <a:t>acinar</a:t>
            </a:r>
            <a:endParaRPr lang="en-US" sz="2800" dirty="0"/>
          </a:p>
          <a:p>
            <a:pPr>
              <a:buFontTx/>
              <a:buNone/>
            </a:pPr>
            <a:r>
              <a:rPr lang="en-US" sz="2800" dirty="0"/>
              <a:t>	4. </a:t>
            </a:r>
            <a:r>
              <a:rPr lang="en-US" sz="2800" dirty="0" smtClean="0"/>
              <a:t>Irregular</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mphysema.jpg"/>
          <p:cNvPicPr>
            <a:picLocks noGrp="1" noChangeAspect="1"/>
          </p:cNvPicPr>
          <p:nvPr>
            <p:ph sz="quarter" idx="1"/>
          </p:nvPr>
        </p:nvPicPr>
        <p:blipFill>
          <a:blip r:embed="rId2" cstate="print"/>
          <a:stretch>
            <a:fillRect/>
          </a:stretch>
        </p:blipFill>
        <p:spPr>
          <a:xfrm>
            <a:off x="1256212" y="762000"/>
            <a:ext cx="6723018" cy="60960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533400"/>
            <a:ext cx="7772400" cy="914400"/>
          </a:xfrm>
        </p:spPr>
        <p:txBody>
          <a:bodyPr/>
          <a:lstStyle/>
          <a:p>
            <a:pPr algn="ctr"/>
            <a:r>
              <a:rPr lang="en-US" b="1" dirty="0"/>
              <a:t>Emphysema</a:t>
            </a:r>
          </a:p>
        </p:txBody>
      </p:sp>
      <p:sp>
        <p:nvSpPr>
          <p:cNvPr id="32771" name="Rectangle 3"/>
          <p:cNvSpPr>
            <a:spLocks noGrp="1" noChangeArrowheads="1"/>
          </p:cNvSpPr>
          <p:nvPr>
            <p:ph sz="quarter" idx="1"/>
          </p:nvPr>
        </p:nvSpPr>
        <p:spPr>
          <a:xfrm>
            <a:off x="685800" y="1447800"/>
            <a:ext cx="7772400" cy="4114800"/>
          </a:xfrm>
        </p:spPr>
        <p:txBody>
          <a:bodyPr/>
          <a:lstStyle/>
          <a:p>
            <a:pPr>
              <a:buFontTx/>
              <a:buNone/>
            </a:pPr>
            <a:r>
              <a:rPr lang="en-US" u="sng">
                <a:latin typeface="Tahoma" pitchFamily="34" charset="0"/>
              </a:rPr>
              <a:t>Incidence</a:t>
            </a:r>
          </a:p>
          <a:p>
            <a:r>
              <a:rPr lang="en-US">
                <a:latin typeface="Tahoma" pitchFamily="34" charset="0"/>
              </a:rPr>
              <a:t>Emphysema is present in approximately 50% of adults who come to autopsy.</a:t>
            </a:r>
          </a:p>
          <a:p>
            <a:r>
              <a:rPr lang="en-US">
                <a:latin typeface="Tahoma" pitchFamily="34" charset="0"/>
              </a:rPr>
              <a:t>Pulmonary disease was considered to be responsible for death in 6.5% of these patients.</a:t>
            </a:r>
          </a:p>
          <a:p>
            <a:endParaRPr lang="en-US"/>
          </a:p>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743200" y="3124200"/>
            <a:ext cx="3505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Chronic Obstructive Pulmonary Disease</a:t>
            </a:r>
            <a:endParaRPr lang="en-US" dirty="0"/>
          </a:p>
        </p:txBody>
      </p:sp>
      <p:cxnSp>
        <p:nvCxnSpPr>
          <p:cNvPr id="18" name="Straight Arrow Connector 17"/>
          <p:cNvCxnSpPr/>
          <p:nvPr/>
        </p:nvCxnSpPr>
        <p:spPr>
          <a:xfrm rot="5400000" flipH="1" flipV="1">
            <a:off x="5676900" y="2476500"/>
            <a:ext cx="7620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362200" y="2362200"/>
            <a:ext cx="10668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6019800" y="1752600"/>
            <a:ext cx="2133600" cy="685800"/>
          </a:xfrm>
          <a:prstGeom prst="ellipse">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Emphysema</a:t>
            </a:r>
            <a:endParaRPr lang="en-US" dirty="0"/>
          </a:p>
        </p:txBody>
      </p:sp>
      <p:sp>
        <p:nvSpPr>
          <p:cNvPr id="26" name="Oval 25"/>
          <p:cNvSpPr/>
          <p:nvPr/>
        </p:nvSpPr>
        <p:spPr>
          <a:xfrm>
            <a:off x="152400" y="1828800"/>
            <a:ext cx="2286000" cy="685800"/>
          </a:xfrm>
          <a:prstGeom prst="ellipse">
            <a:avLst/>
          </a:prstGeom>
          <a:solidFill>
            <a:srgbClr val="002060"/>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Bronchiectasis</a:t>
            </a:r>
            <a:endParaRPr lang="en-US" dirty="0"/>
          </a:p>
        </p:txBody>
      </p:sp>
      <p:sp>
        <p:nvSpPr>
          <p:cNvPr id="27" name="Oval 26"/>
          <p:cNvSpPr/>
          <p:nvPr/>
        </p:nvSpPr>
        <p:spPr>
          <a:xfrm>
            <a:off x="6248400" y="4495800"/>
            <a:ext cx="2133600" cy="685800"/>
          </a:xfrm>
          <a:prstGeom prst="ellipse">
            <a:avLst/>
          </a:prstGeom>
          <a:solidFill>
            <a:srgbClr val="00206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Chronic Bronchitis</a:t>
            </a:r>
            <a:endParaRPr lang="en-US" dirty="0"/>
          </a:p>
        </p:txBody>
      </p:sp>
      <p:sp>
        <p:nvSpPr>
          <p:cNvPr id="28" name="Oval 27"/>
          <p:cNvSpPr/>
          <p:nvPr/>
        </p:nvSpPr>
        <p:spPr>
          <a:xfrm>
            <a:off x="381000" y="4648200"/>
            <a:ext cx="2133600" cy="685800"/>
          </a:xfrm>
          <a:prstGeom prst="ellipse">
            <a:avLst/>
          </a:prstGeom>
          <a:solidFill>
            <a:srgbClr val="00206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Asthma</a:t>
            </a:r>
            <a:endParaRPr lang="en-US" dirty="0"/>
          </a:p>
        </p:txBody>
      </p:sp>
      <p:cxnSp>
        <p:nvCxnSpPr>
          <p:cNvPr id="33" name="Straight Arrow Connector 32"/>
          <p:cNvCxnSpPr>
            <a:stCxn id="4" idx="5"/>
          </p:cNvCxnSpPr>
          <p:nvPr/>
        </p:nvCxnSpPr>
        <p:spPr>
          <a:xfrm rot="16200000" flipH="1">
            <a:off x="5636721" y="3807920"/>
            <a:ext cx="786233" cy="589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4" idx="3"/>
          </p:cNvCxnSpPr>
          <p:nvPr/>
        </p:nvCxnSpPr>
        <p:spPr>
          <a:xfrm rot="5400000" flipH="1" flipV="1">
            <a:off x="2304315" y="3762675"/>
            <a:ext cx="1005317" cy="8991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28600" y="5638800"/>
            <a:ext cx="8534400" cy="892552"/>
          </a:xfrm>
          <a:prstGeom prst="rect">
            <a:avLst/>
          </a:prstGeom>
          <a:solidFill>
            <a:schemeClr val="accent3">
              <a:lumMod val="40000"/>
              <a:lumOff val="60000"/>
            </a:schemeClr>
          </a:solidFill>
          <a:ln>
            <a:solidFill>
              <a:srgbClr val="0070C0"/>
            </a:solidFill>
          </a:ln>
          <a:scene3d>
            <a:camera prst="orthographicFront"/>
            <a:lightRig rig="threePt" dir="t"/>
          </a:scene3d>
          <a:sp3d>
            <a:bevelT w="114300" prst="artDeco"/>
          </a:sp3d>
        </p:spPr>
        <p:txBody>
          <a:bodyPr wrap="square" rtlCol="0">
            <a:spAutoFit/>
          </a:bodyPr>
          <a:lstStyle/>
          <a:p>
            <a:pPr>
              <a:buClr>
                <a:schemeClr val="accent2">
                  <a:lumMod val="75000"/>
                </a:schemeClr>
              </a:buClr>
              <a:buFont typeface="Wingdings" pitchFamily="2" charset="2"/>
              <a:buChar char="Ø"/>
            </a:pPr>
            <a:r>
              <a:rPr lang="en-US" sz="2400" dirty="0" smtClean="0"/>
              <a:t> A group of conditions characterized by limitation of airflow</a:t>
            </a:r>
          </a:p>
          <a:p>
            <a:pPr>
              <a:buClr>
                <a:schemeClr val="accent2">
                  <a:lumMod val="75000"/>
                </a:schemeClr>
              </a:buClr>
              <a:buFont typeface="Wingdings" pitchFamily="2" charset="2"/>
              <a:buChar char="Ø"/>
            </a:pPr>
            <a:r>
              <a:rPr lang="en-US" sz="2400" dirty="0" smtClean="0"/>
              <a:t> Emphysema and chronic bronchitis often co-exist</a:t>
            </a:r>
            <a:r>
              <a:rPr lang="en-US" sz="2800" dirty="0" smtClean="0"/>
              <a:t>.</a:t>
            </a:r>
            <a:endParaRPr lang="en-US" dirty="0"/>
          </a:p>
        </p:txBody>
      </p:sp>
      <p:sp>
        <p:nvSpPr>
          <p:cNvPr id="39" name="TextBox 38"/>
          <p:cNvSpPr txBox="1"/>
          <p:nvPr/>
        </p:nvSpPr>
        <p:spPr>
          <a:xfrm>
            <a:off x="1447800" y="762000"/>
            <a:ext cx="6969152" cy="800219"/>
          </a:xfrm>
          <a:prstGeom prst="rect">
            <a:avLst/>
          </a:prstGeom>
          <a:noFill/>
        </p:spPr>
        <p:txBody>
          <a:bodyPr wrap="none" rtlCol="0">
            <a:spAutoFit/>
          </a:bodyPr>
          <a:lstStyle/>
          <a:p>
            <a:r>
              <a:rPr lang="en-US" sz="2800" b="1" dirty="0" smtClean="0"/>
              <a:t>Chronic Obstructive Pulmonary Disease</a:t>
            </a:r>
            <a:endParaRPr lang="en-US" sz="2800"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762000"/>
            <a:ext cx="7772400" cy="609600"/>
          </a:xfrm>
        </p:spPr>
        <p:txBody>
          <a:bodyPr>
            <a:normAutofit fontScale="90000"/>
          </a:bodyPr>
          <a:lstStyle/>
          <a:p>
            <a:pPr algn="ctr"/>
            <a:r>
              <a:rPr lang="en-US" sz="3200" b="1" dirty="0" err="1"/>
              <a:t>Centriacinar</a:t>
            </a:r>
            <a:r>
              <a:rPr lang="en-US" sz="3200" b="1" dirty="0"/>
              <a:t> (</a:t>
            </a:r>
            <a:r>
              <a:rPr lang="en-US" sz="3200" b="1" dirty="0" err="1"/>
              <a:t>centrilobular</a:t>
            </a:r>
            <a:r>
              <a:rPr lang="en-US" sz="3200" b="1" dirty="0"/>
              <a:t>) emphysema</a:t>
            </a:r>
          </a:p>
        </p:txBody>
      </p:sp>
      <p:sp>
        <p:nvSpPr>
          <p:cNvPr id="29699" name="Rectangle 3"/>
          <p:cNvSpPr>
            <a:spLocks noGrp="1" noChangeArrowheads="1"/>
          </p:cNvSpPr>
          <p:nvPr>
            <p:ph sz="quarter" idx="1"/>
          </p:nvPr>
        </p:nvSpPr>
        <p:spPr>
          <a:xfrm>
            <a:off x="152400" y="1524000"/>
            <a:ext cx="7772400" cy="4495800"/>
          </a:xfrm>
        </p:spPr>
        <p:txBody>
          <a:bodyPr/>
          <a:lstStyle/>
          <a:p>
            <a:r>
              <a:rPr lang="en-US" sz="2400" dirty="0">
                <a:latin typeface="Tahoma" pitchFamily="34" charset="0"/>
              </a:rPr>
              <a:t>Occur in heavy smoker in association with chronic </a:t>
            </a:r>
            <a:r>
              <a:rPr lang="en-US" sz="2400" dirty="0" smtClean="0">
                <a:latin typeface="Tahoma" pitchFamily="34" charset="0"/>
              </a:rPr>
              <a:t>bronchitis</a:t>
            </a:r>
            <a:endParaRPr lang="en-US" sz="2400" dirty="0">
              <a:latin typeface="Tahoma" pitchFamily="34" charset="0"/>
            </a:endParaRPr>
          </a:p>
          <a:p>
            <a:r>
              <a:rPr lang="en-US" sz="2400" dirty="0">
                <a:latin typeface="Tahoma" pitchFamily="34" charset="0"/>
              </a:rPr>
              <a:t>The central or proximal parts of the </a:t>
            </a:r>
            <a:r>
              <a:rPr lang="en-US" sz="2400" dirty="0" err="1">
                <a:latin typeface="Tahoma" pitchFamily="34" charset="0"/>
              </a:rPr>
              <a:t>acini</a:t>
            </a:r>
            <a:r>
              <a:rPr lang="en-US" sz="2400" dirty="0">
                <a:latin typeface="Tahoma" pitchFamily="34" charset="0"/>
              </a:rPr>
              <a:t> are affected, while distal alveoli are </a:t>
            </a:r>
            <a:r>
              <a:rPr lang="en-US" sz="2400" dirty="0" smtClean="0">
                <a:latin typeface="Tahoma" pitchFamily="34" charset="0"/>
              </a:rPr>
              <a:t>spared</a:t>
            </a:r>
            <a:endParaRPr lang="en-US" sz="2400" dirty="0">
              <a:latin typeface="Tahoma" pitchFamily="34" charset="0"/>
            </a:endParaRPr>
          </a:p>
          <a:p>
            <a:r>
              <a:rPr lang="en-US" sz="2000" dirty="0">
                <a:latin typeface="Tahoma" pitchFamily="34" charset="0"/>
              </a:rPr>
              <a:t>More common and severe in upper                                    lobes (apical segments)</a:t>
            </a:r>
          </a:p>
          <a:p>
            <a:r>
              <a:rPr lang="en-US" sz="2000" dirty="0">
                <a:latin typeface="Tahoma" pitchFamily="34" charset="0"/>
              </a:rPr>
              <a:t>The walls of the emphysematous           </a:t>
            </a:r>
            <a:endParaRPr lang="en-US" sz="2000" dirty="0" smtClean="0">
              <a:latin typeface="Tahoma" pitchFamily="34" charset="0"/>
            </a:endParaRPr>
          </a:p>
          <a:p>
            <a:pPr>
              <a:buNone/>
            </a:pPr>
            <a:r>
              <a:rPr lang="en-US" sz="2000" dirty="0" smtClean="0">
                <a:latin typeface="Tahoma" pitchFamily="34" charset="0"/>
              </a:rPr>
              <a:t>space </a:t>
            </a:r>
            <a:r>
              <a:rPr lang="en-US" sz="2000" dirty="0">
                <a:latin typeface="Tahoma" pitchFamily="34" charset="0"/>
              </a:rPr>
              <a:t>contain black pigment.</a:t>
            </a:r>
          </a:p>
          <a:p>
            <a:r>
              <a:rPr lang="en-US" sz="2000" dirty="0">
                <a:latin typeface="Tahoma" pitchFamily="34" charset="0"/>
              </a:rPr>
              <a:t>Inflammation around bronchi &amp;                               bronchioles.</a:t>
            </a:r>
          </a:p>
        </p:txBody>
      </p:sp>
      <p:pic>
        <p:nvPicPr>
          <p:cNvPr id="29700" name="Picture 4"/>
          <p:cNvPicPr>
            <a:picLocks noChangeAspect="1" noChangeArrowheads="1"/>
          </p:cNvPicPr>
          <p:nvPr/>
        </p:nvPicPr>
        <p:blipFill>
          <a:blip r:embed="rId2" cstate="print"/>
          <a:srcRect/>
          <a:stretch>
            <a:fillRect/>
          </a:stretch>
        </p:blipFill>
        <p:spPr bwMode="auto">
          <a:xfrm>
            <a:off x="4572000" y="2819400"/>
            <a:ext cx="4343400" cy="35941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9700"/>
                                        </p:tgtEl>
                                        <p:attrNameLst>
                                          <p:attrName>style.visibility</p:attrName>
                                        </p:attrNameLst>
                                      </p:cBhvr>
                                      <p:to>
                                        <p:strVal val="visible"/>
                                      </p:to>
                                    </p:set>
                                    <p:anim calcmode="lin" valueType="num">
                                      <p:cBhvr additive="base">
                                        <p:cTn id="7" dur="500" fill="hold"/>
                                        <p:tgtEl>
                                          <p:spTgt spid="29700"/>
                                        </p:tgtEl>
                                        <p:attrNameLst>
                                          <p:attrName>ppt_x</p:attrName>
                                        </p:attrNameLst>
                                      </p:cBhvr>
                                      <p:tavLst>
                                        <p:tav tm="0">
                                          <p:val>
                                            <p:strVal val="0-#ppt_w/2"/>
                                          </p:val>
                                        </p:tav>
                                        <p:tav tm="100000">
                                          <p:val>
                                            <p:strVal val="#ppt_x"/>
                                          </p:val>
                                        </p:tav>
                                      </p:tavLst>
                                    </p:anim>
                                    <p:anim calcmode="lin" valueType="num">
                                      <p:cBhvr additive="base">
                                        <p:cTn id="8" dur="500" fill="hold"/>
                                        <p:tgtEl>
                                          <p:spTgt spid="2970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04800" y="228600"/>
            <a:ext cx="8610600" cy="1143000"/>
          </a:xfrm>
        </p:spPr>
        <p:txBody>
          <a:bodyPr/>
          <a:lstStyle/>
          <a:p>
            <a:pPr algn="ctr"/>
            <a:r>
              <a:rPr lang="en-US" sz="4000" b="1" dirty="0" err="1"/>
              <a:t>Panacinar</a:t>
            </a:r>
            <a:r>
              <a:rPr lang="en-US" sz="4000" b="1" dirty="0"/>
              <a:t> (</a:t>
            </a:r>
            <a:r>
              <a:rPr lang="en-US" sz="4000" b="1" dirty="0" err="1"/>
              <a:t>panlobular</a:t>
            </a:r>
            <a:r>
              <a:rPr lang="en-US" sz="4000" b="1" dirty="0"/>
              <a:t>) emphysema</a:t>
            </a:r>
          </a:p>
        </p:txBody>
      </p:sp>
      <p:sp>
        <p:nvSpPr>
          <p:cNvPr id="30723" name="Rectangle 3"/>
          <p:cNvSpPr>
            <a:spLocks noGrp="1" noChangeArrowheads="1"/>
          </p:cNvSpPr>
          <p:nvPr>
            <p:ph sz="quarter" idx="1"/>
          </p:nvPr>
        </p:nvSpPr>
        <p:spPr>
          <a:xfrm>
            <a:off x="228600" y="1447800"/>
            <a:ext cx="3657600" cy="4114800"/>
          </a:xfrm>
        </p:spPr>
        <p:txBody>
          <a:bodyPr/>
          <a:lstStyle/>
          <a:p>
            <a:r>
              <a:rPr lang="en-US" sz="2400" dirty="0" smtClean="0">
                <a:latin typeface="Tahoma" pitchFamily="34" charset="0"/>
              </a:rPr>
              <a:t>Occurs in </a:t>
            </a:r>
            <a:r>
              <a:rPr lang="en-US" sz="2400" dirty="0" smtClean="0">
                <a:latin typeface="Tahoma" pitchFamily="34" charset="0"/>
                <a:sym typeface="Symbol" pitchFamily="18" charset="2"/>
              </a:rPr>
              <a:t></a:t>
            </a:r>
            <a:r>
              <a:rPr lang="en-US" sz="2400" baseline="-25000" dirty="0" smtClean="0">
                <a:latin typeface="Tahoma" pitchFamily="34" charset="0"/>
                <a:sym typeface="Symbol" pitchFamily="18" charset="2"/>
              </a:rPr>
              <a:t>1</a:t>
            </a:r>
            <a:r>
              <a:rPr lang="en-US" sz="2400" dirty="0" smtClean="0">
                <a:latin typeface="Tahoma" pitchFamily="34" charset="0"/>
                <a:sym typeface="Symbol" pitchFamily="18" charset="2"/>
              </a:rPr>
              <a:t>-anti-trypsin deficiency.</a:t>
            </a:r>
            <a:endParaRPr lang="en-US" sz="2400" dirty="0" smtClean="0">
              <a:latin typeface="Tahoma" pitchFamily="34" charset="0"/>
            </a:endParaRPr>
          </a:p>
          <a:p>
            <a:r>
              <a:rPr lang="en-US" sz="2400" dirty="0" err="1" smtClean="0">
                <a:latin typeface="Tahoma" pitchFamily="34" charset="0"/>
              </a:rPr>
              <a:t>Acini</a:t>
            </a:r>
            <a:r>
              <a:rPr lang="en-US" sz="2400" dirty="0" smtClean="0">
                <a:latin typeface="Tahoma" pitchFamily="34" charset="0"/>
              </a:rPr>
              <a:t> </a:t>
            </a:r>
            <a:r>
              <a:rPr lang="en-US" sz="2400" dirty="0">
                <a:latin typeface="Tahoma" pitchFamily="34" charset="0"/>
              </a:rPr>
              <a:t>are uniformly enlarged from the level of the respiratory bronchiole to the terminal blind alveoli.</a:t>
            </a:r>
          </a:p>
          <a:p>
            <a:r>
              <a:rPr lang="en-US" sz="2400" dirty="0">
                <a:latin typeface="Tahoma" pitchFamily="34" charset="0"/>
              </a:rPr>
              <a:t>More commonly in the lower lung zones</a:t>
            </a:r>
            <a:r>
              <a:rPr lang="en-US" sz="2400" dirty="0" smtClean="0">
                <a:latin typeface="Tahoma" pitchFamily="34" charset="0"/>
              </a:rPr>
              <a:t>.</a:t>
            </a:r>
            <a:endParaRPr lang="en-US" sz="2400" dirty="0">
              <a:latin typeface="Tahoma" pitchFamily="34" charset="0"/>
            </a:endParaRPr>
          </a:p>
        </p:txBody>
      </p:sp>
      <p:pic>
        <p:nvPicPr>
          <p:cNvPr id="30724" name="Picture 4"/>
          <p:cNvPicPr>
            <a:picLocks noChangeAspect="1" noChangeArrowheads="1"/>
          </p:cNvPicPr>
          <p:nvPr/>
        </p:nvPicPr>
        <p:blipFill>
          <a:blip r:embed="rId2" cstate="print"/>
          <a:srcRect/>
          <a:stretch>
            <a:fillRect/>
          </a:stretch>
        </p:blipFill>
        <p:spPr bwMode="auto">
          <a:xfrm>
            <a:off x="3733800" y="2286000"/>
            <a:ext cx="5257800" cy="3711575"/>
          </a:xfrm>
          <a:prstGeom prst="rect">
            <a:avLst/>
          </a:prstGeom>
          <a:noFill/>
          <a:ln w="9525">
            <a:noFill/>
            <a:miter lim="800000"/>
            <a:headEnd/>
            <a:tailEnd/>
          </a:ln>
          <a:effectLst/>
        </p:spPr>
      </p:pic>
      <p:sp>
        <p:nvSpPr>
          <p:cNvPr id="6" name="Down Arrow 5"/>
          <p:cNvSpPr/>
          <p:nvPr/>
        </p:nvSpPr>
        <p:spPr>
          <a:xfrm>
            <a:off x="5410200" y="2209800"/>
            <a:ext cx="1524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7315200" y="2514600"/>
            <a:ext cx="1524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30724"/>
                                        </p:tgtEl>
                                        <p:attrNameLst>
                                          <p:attrName>style.visibility</p:attrName>
                                        </p:attrNameLst>
                                      </p:cBhvr>
                                      <p:to>
                                        <p:strVal val="visible"/>
                                      </p:to>
                                    </p:set>
                                    <p:anim calcmode="lin" valueType="num">
                                      <p:cBhvr additive="base">
                                        <p:cTn id="7" dur="500" fill="hold"/>
                                        <p:tgtEl>
                                          <p:spTgt spid="30724"/>
                                        </p:tgtEl>
                                        <p:attrNameLst>
                                          <p:attrName>ppt_x</p:attrName>
                                        </p:attrNameLst>
                                      </p:cBhvr>
                                      <p:tavLst>
                                        <p:tav tm="0">
                                          <p:val>
                                            <p:strVal val="0-#ppt_w/2"/>
                                          </p:val>
                                        </p:tav>
                                        <p:tav tm="100000">
                                          <p:val>
                                            <p:strVal val="#ppt_x"/>
                                          </p:val>
                                        </p:tav>
                                      </p:tavLst>
                                    </p:anim>
                                    <p:anim calcmode="lin" valueType="num">
                                      <p:cBhvr additive="base">
                                        <p:cTn id="8" dur="500" fill="hold"/>
                                        <p:tgtEl>
                                          <p:spTgt spid="307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utoUpdateAnimBg="0"/>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228600"/>
            <a:ext cx="7772400" cy="1143000"/>
          </a:xfrm>
        </p:spPr>
        <p:txBody>
          <a:bodyPr/>
          <a:lstStyle/>
          <a:p>
            <a:r>
              <a:rPr lang="en-US" sz="3600" b="1" u="sng"/>
              <a:t>Distal acinar (paraseptal) emphysema</a:t>
            </a:r>
          </a:p>
        </p:txBody>
      </p:sp>
      <p:sp>
        <p:nvSpPr>
          <p:cNvPr id="31747" name="Rectangle 3"/>
          <p:cNvSpPr>
            <a:spLocks noGrp="1" noChangeArrowheads="1"/>
          </p:cNvSpPr>
          <p:nvPr>
            <p:ph sz="quarter" idx="1"/>
          </p:nvPr>
        </p:nvSpPr>
        <p:spPr>
          <a:xfrm>
            <a:off x="0" y="1447800"/>
            <a:ext cx="4953000" cy="4876800"/>
          </a:xfrm>
        </p:spPr>
        <p:txBody>
          <a:bodyPr/>
          <a:lstStyle/>
          <a:p>
            <a:r>
              <a:rPr lang="en-US" sz="2400" dirty="0">
                <a:latin typeface="Tahoma" pitchFamily="34" charset="0"/>
              </a:rPr>
              <a:t>The proximal portion of the </a:t>
            </a:r>
            <a:r>
              <a:rPr lang="en-US" sz="2400" dirty="0" err="1">
                <a:latin typeface="Tahoma" pitchFamily="34" charset="0"/>
              </a:rPr>
              <a:t>acinus</a:t>
            </a:r>
            <a:r>
              <a:rPr lang="en-US" sz="2400" dirty="0">
                <a:latin typeface="Tahoma" pitchFamily="34" charset="0"/>
              </a:rPr>
              <a:t> is normal but the distal part is dominantly involved.</a:t>
            </a:r>
          </a:p>
          <a:p>
            <a:r>
              <a:rPr lang="en-US" sz="2400" dirty="0">
                <a:latin typeface="Tahoma" pitchFamily="34" charset="0"/>
              </a:rPr>
              <a:t>Occurs adjacent to areas of fibrosis, scarring or </a:t>
            </a:r>
            <a:r>
              <a:rPr lang="en-US" sz="2400" dirty="0" err="1">
                <a:latin typeface="Tahoma" pitchFamily="34" charset="0"/>
              </a:rPr>
              <a:t>atelectasis</a:t>
            </a:r>
            <a:r>
              <a:rPr lang="en-US" sz="2400" dirty="0">
                <a:latin typeface="Tahoma" pitchFamily="34" charset="0"/>
              </a:rPr>
              <a:t>.</a:t>
            </a:r>
          </a:p>
          <a:p>
            <a:r>
              <a:rPr lang="en-US" sz="2400" dirty="0">
                <a:latin typeface="Tahoma" pitchFamily="34" charset="0"/>
              </a:rPr>
              <a:t>More severe in the upper half of the lungs.</a:t>
            </a:r>
          </a:p>
          <a:p>
            <a:r>
              <a:rPr lang="en-US" sz="2400" dirty="0">
                <a:latin typeface="Tahoma" pitchFamily="34" charset="0"/>
              </a:rPr>
              <a:t>Sometimes forming </a:t>
            </a:r>
            <a:r>
              <a:rPr lang="en-US" sz="2400" dirty="0" smtClean="0">
                <a:latin typeface="Tahoma" pitchFamily="34" charset="0"/>
              </a:rPr>
              <a:t>multiple cyst-like </a:t>
            </a:r>
            <a:r>
              <a:rPr lang="en-US" sz="2400" dirty="0">
                <a:latin typeface="Tahoma" pitchFamily="34" charset="0"/>
              </a:rPr>
              <a:t>structures with spontaneous </a:t>
            </a:r>
            <a:r>
              <a:rPr lang="en-US" sz="2400" dirty="0" err="1">
                <a:latin typeface="Tahoma" pitchFamily="34" charset="0"/>
              </a:rPr>
              <a:t>pneumothorax</a:t>
            </a:r>
            <a:r>
              <a:rPr lang="en-US" sz="2400" dirty="0">
                <a:latin typeface="Tahoma" pitchFamily="34" charset="0"/>
              </a:rPr>
              <a:t>.</a:t>
            </a:r>
          </a:p>
        </p:txBody>
      </p:sp>
      <p:pic>
        <p:nvPicPr>
          <p:cNvPr id="31748" name="Picture 4"/>
          <p:cNvPicPr>
            <a:picLocks noChangeAspect="1" noChangeArrowheads="1"/>
          </p:cNvPicPr>
          <p:nvPr/>
        </p:nvPicPr>
        <p:blipFill>
          <a:blip r:embed="rId2" cstate="print"/>
          <a:srcRect/>
          <a:stretch>
            <a:fillRect/>
          </a:stretch>
        </p:blipFill>
        <p:spPr bwMode="auto">
          <a:xfrm>
            <a:off x="5105400" y="1447800"/>
            <a:ext cx="3886200" cy="5181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31748"/>
                                        </p:tgtEl>
                                        <p:attrNameLst>
                                          <p:attrName>style.visibility</p:attrName>
                                        </p:attrNameLst>
                                      </p:cBhvr>
                                      <p:to>
                                        <p:strVal val="visible"/>
                                      </p:to>
                                    </p:set>
                                    <p:anim calcmode="lin" valueType="num">
                                      <p:cBhvr additive="base">
                                        <p:cTn id="7" dur="500" fill="hold"/>
                                        <p:tgtEl>
                                          <p:spTgt spid="31748"/>
                                        </p:tgtEl>
                                        <p:attrNameLst>
                                          <p:attrName>ppt_x</p:attrName>
                                        </p:attrNameLst>
                                      </p:cBhvr>
                                      <p:tavLst>
                                        <p:tav tm="0">
                                          <p:val>
                                            <p:strVal val="0-#ppt_w/2"/>
                                          </p:val>
                                        </p:tav>
                                        <p:tav tm="100000">
                                          <p:val>
                                            <p:strVal val="#ppt_x"/>
                                          </p:val>
                                        </p:tav>
                                      </p:tavLst>
                                    </p:anim>
                                    <p:anim calcmode="lin" valueType="num">
                                      <p:cBhvr additive="base">
                                        <p:cTn id="8" dur="500" fill="hold"/>
                                        <p:tgtEl>
                                          <p:spTgt spid="3174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mphysema 2.jpg"/>
          <p:cNvPicPr>
            <a:picLocks noGrp="1" noChangeAspect="1"/>
          </p:cNvPicPr>
          <p:nvPr>
            <p:ph sz="quarter" idx="1"/>
          </p:nvPr>
        </p:nvPicPr>
        <p:blipFill>
          <a:blip r:embed="rId2" cstate="print"/>
          <a:stretch>
            <a:fillRect/>
          </a:stretch>
        </p:blipFill>
        <p:spPr>
          <a:xfrm>
            <a:off x="1546507" y="1447800"/>
            <a:ext cx="6508185" cy="45720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b="1" u="sng"/>
              <a:t>Irregular Emphysema</a:t>
            </a:r>
          </a:p>
        </p:txBody>
      </p:sp>
      <p:sp>
        <p:nvSpPr>
          <p:cNvPr id="33795" name="Rectangle 3"/>
          <p:cNvSpPr>
            <a:spLocks noGrp="1" noChangeArrowheads="1"/>
          </p:cNvSpPr>
          <p:nvPr>
            <p:ph sz="quarter" idx="1"/>
          </p:nvPr>
        </p:nvSpPr>
        <p:spPr>
          <a:xfrm>
            <a:off x="685800" y="2514600"/>
            <a:ext cx="7772400" cy="3048000"/>
          </a:xfrm>
        </p:spPr>
        <p:txBody>
          <a:bodyPr/>
          <a:lstStyle/>
          <a:p>
            <a:r>
              <a:rPr lang="en-US"/>
              <a:t>The acinus is irregularly involved, associated with scarring.</a:t>
            </a:r>
          </a:p>
          <a:p>
            <a:r>
              <a:rPr lang="en-US"/>
              <a:t>Most common form found in autopsy.</a:t>
            </a:r>
          </a:p>
          <a:p>
            <a:r>
              <a:rPr lang="en-US"/>
              <a:t>Asymptomatic.</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857232"/>
            <a:ext cx="7772400" cy="1143000"/>
          </a:xfrm>
        </p:spPr>
        <p:txBody>
          <a:bodyPr>
            <a:normAutofit fontScale="90000"/>
          </a:bodyPr>
          <a:lstStyle/>
          <a:p>
            <a:r>
              <a:rPr lang="en-US" b="1" dirty="0" smtClean="0"/>
              <a:t>Why is emphysema considered to be an obstructive airway disease?</a:t>
            </a:r>
            <a:br>
              <a:rPr lang="en-US" b="1" dirty="0" smtClean="0"/>
            </a:br>
            <a:r>
              <a:rPr lang="en-US" b="1" dirty="0" smtClean="0"/>
              <a:t> (Is there any mechanical obstruction?)</a:t>
            </a:r>
            <a:endParaRPr lang="en-US" b="1" dirty="0"/>
          </a:p>
        </p:txBody>
      </p:sp>
      <p:sp>
        <p:nvSpPr>
          <p:cNvPr id="3" name="Content Placeholder 2"/>
          <p:cNvSpPr>
            <a:spLocks noGrp="1"/>
          </p:cNvSpPr>
          <p:nvPr>
            <p:ph idx="1"/>
          </p:nvPr>
        </p:nvSpPr>
        <p:spPr>
          <a:xfrm>
            <a:off x="428596" y="2286000"/>
            <a:ext cx="7772400" cy="3714768"/>
          </a:xfrm>
        </p:spPr>
        <p:txBody>
          <a:bodyPr>
            <a:normAutofit/>
          </a:bodyPr>
          <a:lstStyle/>
          <a:p>
            <a:r>
              <a:rPr lang="en-US" dirty="0" smtClean="0"/>
              <a:t>Because emphysema affects the peripheral airways, it is not, anatomically speaking, an obstructive disease, and there is no mechanical obstruction. However, it is functionally an obstructive disease, because destruction of the </a:t>
            </a:r>
            <a:r>
              <a:rPr lang="en-US" dirty="0" err="1" smtClean="0"/>
              <a:t>septal</a:t>
            </a:r>
            <a:r>
              <a:rPr lang="en-US" dirty="0" smtClean="0"/>
              <a:t> walls prevents the elastic recoil that is necessary to push air out of the lungs. Thus, in effect, there is limitation of airflow, just as there would be if there were mechanical obstruction.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3400" y="609600"/>
            <a:ext cx="7772400" cy="685800"/>
          </a:xfrm>
        </p:spPr>
        <p:txBody>
          <a:bodyPr>
            <a:normAutofit fontScale="90000"/>
          </a:bodyPr>
          <a:lstStyle/>
          <a:p>
            <a:pPr algn="ctr"/>
            <a:r>
              <a:rPr lang="en-US" b="1" dirty="0"/>
              <a:t>Pathogenesis of Emphysema</a:t>
            </a:r>
          </a:p>
        </p:txBody>
      </p:sp>
      <p:sp>
        <p:nvSpPr>
          <p:cNvPr id="34819" name="Rectangle 3"/>
          <p:cNvSpPr>
            <a:spLocks noGrp="1" noChangeArrowheads="1"/>
          </p:cNvSpPr>
          <p:nvPr>
            <p:ph sz="quarter" idx="1"/>
          </p:nvPr>
        </p:nvSpPr>
        <p:spPr>
          <a:xfrm>
            <a:off x="381000" y="1295400"/>
            <a:ext cx="8305800" cy="5105400"/>
          </a:xfrm>
        </p:spPr>
        <p:txBody>
          <a:bodyPr/>
          <a:lstStyle/>
          <a:p>
            <a:r>
              <a:rPr lang="en-US" sz="2000" dirty="0">
                <a:latin typeface="Tahoma" pitchFamily="34" charset="0"/>
              </a:rPr>
              <a:t>Is not completely understood.</a:t>
            </a:r>
          </a:p>
          <a:p>
            <a:r>
              <a:rPr lang="en-US" sz="2000" dirty="0">
                <a:latin typeface="Tahoma" pitchFamily="34" charset="0"/>
              </a:rPr>
              <a:t>Alveolar wall destruction and airspace enlargement invokes excess protease or </a:t>
            </a:r>
            <a:r>
              <a:rPr lang="en-US" sz="2000" dirty="0" err="1">
                <a:latin typeface="Tahoma" pitchFamily="34" charset="0"/>
              </a:rPr>
              <a:t>elastase</a:t>
            </a:r>
            <a:r>
              <a:rPr lang="en-US" sz="2000" dirty="0">
                <a:latin typeface="Tahoma" pitchFamily="34" charset="0"/>
              </a:rPr>
              <a:t> activity unopposed by appropriate </a:t>
            </a:r>
            <a:r>
              <a:rPr lang="en-US" sz="2000" dirty="0" err="1">
                <a:latin typeface="Tahoma" pitchFamily="34" charset="0"/>
              </a:rPr>
              <a:t>antiprotease</a:t>
            </a:r>
            <a:r>
              <a:rPr lang="en-US" sz="2000" dirty="0">
                <a:latin typeface="Tahoma" pitchFamily="34" charset="0"/>
              </a:rPr>
              <a:t> regulation (protease-</a:t>
            </a:r>
            <a:r>
              <a:rPr lang="en-US" sz="2000" dirty="0" err="1">
                <a:latin typeface="Tahoma" pitchFamily="34" charset="0"/>
              </a:rPr>
              <a:t>antiprotease</a:t>
            </a:r>
            <a:r>
              <a:rPr lang="en-US" sz="2000" dirty="0">
                <a:latin typeface="Tahoma" pitchFamily="34" charset="0"/>
              </a:rPr>
              <a:t> hypothesis</a:t>
            </a:r>
            <a:r>
              <a:rPr lang="en-US" sz="2000" dirty="0" smtClean="0">
                <a:latin typeface="Tahoma" pitchFamily="34" charset="0"/>
              </a:rPr>
              <a:t>)</a:t>
            </a:r>
          </a:p>
          <a:p>
            <a:r>
              <a:rPr lang="en-US" sz="2000" dirty="0" smtClean="0">
                <a:latin typeface="Tahoma" pitchFamily="34" charset="0"/>
              </a:rPr>
              <a:t>2 key mechanisms:</a:t>
            </a:r>
          </a:p>
          <a:p>
            <a:pPr lvl="1"/>
            <a:r>
              <a:rPr lang="en-US" sz="1800" dirty="0" smtClean="0">
                <a:latin typeface="Tahoma" pitchFamily="34" charset="0"/>
              </a:rPr>
              <a:t>1. excess cellular proteases with low </a:t>
            </a:r>
            <a:r>
              <a:rPr lang="en-US" sz="1800" dirty="0" err="1" smtClean="0">
                <a:latin typeface="Tahoma" pitchFamily="34" charset="0"/>
              </a:rPr>
              <a:t>antiprotease</a:t>
            </a:r>
            <a:r>
              <a:rPr lang="en-US" sz="1800" dirty="0" smtClean="0">
                <a:latin typeface="Tahoma" pitchFamily="34" charset="0"/>
              </a:rPr>
              <a:t> level</a:t>
            </a:r>
          </a:p>
          <a:p>
            <a:pPr lvl="1"/>
            <a:r>
              <a:rPr lang="en-US" sz="1800" dirty="0" smtClean="0">
                <a:latin typeface="Tahoma" pitchFamily="34" charset="0"/>
              </a:rPr>
              <a:t>2. excess ROS from inflammation</a:t>
            </a:r>
          </a:p>
          <a:p>
            <a:endParaRPr lang="en-US" sz="2000" dirty="0" smtClean="0">
              <a:latin typeface="Tahoma" pitchFamily="34" charset="0"/>
            </a:endParaRPr>
          </a:p>
          <a:p>
            <a:r>
              <a:rPr lang="en-US" sz="2000" dirty="0" smtClean="0">
                <a:latin typeface="Tahoma" pitchFamily="34" charset="0"/>
              </a:rPr>
              <a:t>Element of </a:t>
            </a:r>
            <a:r>
              <a:rPr lang="en-US" sz="2000" dirty="0" err="1" smtClean="0">
                <a:latin typeface="Tahoma" pitchFamily="34" charset="0"/>
              </a:rPr>
              <a:t>ch</a:t>
            </a:r>
            <a:r>
              <a:rPr lang="en-US" sz="2000" dirty="0" smtClean="0">
                <a:latin typeface="Tahoma" pitchFamily="34" charset="0"/>
              </a:rPr>
              <a:t>. Bronchitis coexists </a:t>
            </a:r>
          </a:p>
          <a:p>
            <a:endParaRPr lang="en-US" sz="2000" dirty="0">
              <a:latin typeface="Tahoma"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3400" y="609600"/>
            <a:ext cx="7772400" cy="685800"/>
          </a:xfrm>
        </p:spPr>
        <p:txBody>
          <a:bodyPr>
            <a:normAutofit fontScale="90000"/>
          </a:bodyPr>
          <a:lstStyle/>
          <a:p>
            <a:pPr algn="ctr"/>
            <a:r>
              <a:rPr lang="en-US" b="1" dirty="0"/>
              <a:t>Pathogenesis of Emphysema</a:t>
            </a:r>
          </a:p>
        </p:txBody>
      </p:sp>
      <p:sp>
        <p:nvSpPr>
          <p:cNvPr id="34819" name="Rectangle 3"/>
          <p:cNvSpPr>
            <a:spLocks noGrp="1" noChangeArrowheads="1"/>
          </p:cNvSpPr>
          <p:nvPr>
            <p:ph sz="quarter" idx="1"/>
          </p:nvPr>
        </p:nvSpPr>
        <p:spPr>
          <a:xfrm>
            <a:off x="381000" y="1295400"/>
            <a:ext cx="8305800" cy="5105400"/>
          </a:xfrm>
        </p:spPr>
        <p:txBody>
          <a:bodyPr/>
          <a:lstStyle/>
          <a:p>
            <a:pPr>
              <a:buNone/>
            </a:pPr>
            <a:endParaRPr lang="en-US" sz="2000" dirty="0">
              <a:latin typeface="Tahoma" pitchFamily="34" charset="0"/>
            </a:endParaRPr>
          </a:p>
          <a:p>
            <a:r>
              <a:rPr lang="en-US" sz="2000" dirty="0">
                <a:latin typeface="Tahoma" pitchFamily="34" charset="0"/>
              </a:rPr>
              <a:t>Protease-</a:t>
            </a:r>
            <a:r>
              <a:rPr lang="en-US" sz="2000" dirty="0" err="1">
                <a:latin typeface="Tahoma" pitchFamily="34" charset="0"/>
              </a:rPr>
              <a:t>antiprotease</a:t>
            </a:r>
            <a:r>
              <a:rPr lang="en-US" sz="2000" dirty="0">
                <a:latin typeface="Tahoma" pitchFamily="34" charset="0"/>
              </a:rPr>
              <a:t> imbalance occur in 1% of emphysema</a:t>
            </a:r>
          </a:p>
          <a:p>
            <a:r>
              <a:rPr lang="en-US" sz="2000" dirty="0">
                <a:latin typeface="Tahoma" pitchFamily="34" charset="0"/>
                <a:sym typeface="Symbol" pitchFamily="18" charset="2"/>
              </a:rPr>
              <a:t></a:t>
            </a:r>
            <a:r>
              <a:rPr lang="en-US" sz="2000" baseline="-25000" dirty="0">
                <a:latin typeface="Tahoma" pitchFamily="34" charset="0"/>
                <a:sym typeface="Symbol" pitchFamily="18" charset="2"/>
              </a:rPr>
              <a:t>1</a:t>
            </a:r>
            <a:r>
              <a:rPr lang="en-US" sz="2000" dirty="0">
                <a:latin typeface="Tahoma" pitchFamily="34" charset="0"/>
                <a:sym typeface="Symbol" pitchFamily="18" charset="2"/>
              </a:rPr>
              <a:t>-antitrypsin, normally present in serum, tissue fluids and macrophages, is a major inhibitor of proteases secreted by </a:t>
            </a:r>
            <a:r>
              <a:rPr lang="en-US" sz="2000" dirty="0" err="1">
                <a:latin typeface="Tahoma" pitchFamily="34" charset="0"/>
                <a:sym typeface="Symbol" pitchFamily="18" charset="2"/>
              </a:rPr>
              <a:t>neutrophils</a:t>
            </a:r>
            <a:r>
              <a:rPr lang="en-US" sz="2000" dirty="0">
                <a:latin typeface="Tahoma" pitchFamily="34" charset="0"/>
                <a:sym typeface="Symbol" pitchFamily="18" charset="2"/>
              </a:rPr>
              <a:t> during inflammation.</a:t>
            </a:r>
          </a:p>
          <a:p>
            <a:r>
              <a:rPr lang="en-US" sz="2000" dirty="0">
                <a:latin typeface="Tahoma" pitchFamily="34" charset="0"/>
                <a:sym typeface="Symbol" pitchFamily="18" charset="2"/>
              </a:rPr>
              <a:t>Encoded by </a:t>
            </a:r>
            <a:r>
              <a:rPr lang="en-US" sz="2000" dirty="0" err="1">
                <a:latin typeface="Tahoma" pitchFamily="34" charset="0"/>
                <a:sym typeface="Symbol" pitchFamily="18" charset="2"/>
              </a:rPr>
              <a:t>codominantly</a:t>
            </a:r>
            <a:r>
              <a:rPr lang="en-US" sz="2000" dirty="0">
                <a:latin typeface="Tahoma" pitchFamily="34" charset="0"/>
                <a:sym typeface="Symbol" pitchFamily="18" charset="2"/>
              </a:rPr>
              <a:t> expressed genes on the </a:t>
            </a:r>
            <a:r>
              <a:rPr lang="en-US" sz="2000" dirty="0" err="1">
                <a:latin typeface="Tahoma" pitchFamily="34" charset="0"/>
                <a:sym typeface="Symbol" pitchFamily="18" charset="2"/>
              </a:rPr>
              <a:t>proteinase</a:t>
            </a:r>
            <a:r>
              <a:rPr lang="en-US" sz="2000" dirty="0">
                <a:latin typeface="Tahoma" pitchFamily="34" charset="0"/>
                <a:sym typeface="Symbol" pitchFamily="18" charset="2"/>
              </a:rPr>
              <a:t> inhibitor (Pi) locus on chromosome 14</a:t>
            </a:r>
            <a:r>
              <a:rPr lang="en-US" sz="2000" dirty="0" smtClean="0">
                <a:latin typeface="Tahoma" pitchFamily="34" charset="0"/>
                <a:sym typeface="Symbol" pitchFamily="18" charset="2"/>
              </a:rPr>
              <a:t>.</a:t>
            </a:r>
          </a:p>
          <a:p>
            <a:r>
              <a:rPr lang="en-US" sz="2000" dirty="0" smtClean="0">
                <a:latin typeface="Tahoma" pitchFamily="34" charset="0"/>
                <a:sym typeface="Symbol" pitchFamily="18" charset="2"/>
              </a:rPr>
              <a:t>Pi locus is extremely </a:t>
            </a:r>
            <a:r>
              <a:rPr lang="en-US" sz="2000" dirty="0" err="1" smtClean="0">
                <a:latin typeface="Tahoma" pitchFamily="34" charset="0"/>
                <a:sym typeface="Symbol" pitchFamily="18" charset="2"/>
              </a:rPr>
              <a:t>pleomorphic</a:t>
            </a:r>
            <a:r>
              <a:rPr lang="en-US" sz="2000" dirty="0" smtClean="0">
                <a:latin typeface="Tahoma" pitchFamily="34" charset="0"/>
                <a:sym typeface="Symbol" pitchFamily="18" charset="2"/>
              </a:rPr>
              <a:t>  (M , Z)</a:t>
            </a:r>
            <a:endParaRPr lang="en-US" sz="2000" dirty="0">
              <a:latin typeface="Tahoma" pitchFamily="34" charset="0"/>
              <a:sym typeface="Symbol" pitchFamily="18" charset="2"/>
            </a:endParaRPr>
          </a:p>
          <a:p>
            <a:r>
              <a:rPr lang="en-US" sz="2000" dirty="0">
                <a:latin typeface="Tahoma" pitchFamily="34" charset="0"/>
                <a:sym typeface="Symbol" pitchFamily="18" charset="2"/>
              </a:rPr>
              <a:t>Any stimulus that increase </a:t>
            </a:r>
            <a:r>
              <a:rPr lang="en-US" sz="2000" dirty="0" err="1">
                <a:latin typeface="Tahoma" pitchFamily="34" charset="0"/>
                <a:sym typeface="Symbol" pitchFamily="18" charset="2"/>
              </a:rPr>
              <a:t>neutrophil</a:t>
            </a:r>
            <a:r>
              <a:rPr lang="en-US" sz="2000" dirty="0">
                <a:latin typeface="Tahoma" pitchFamily="34" charset="0"/>
                <a:sym typeface="Symbol" pitchFamily="18" charset="2"/>
              </a:rPr>
              <a:t> or macrophages in the lung with release of protease lead to elastic tissue damage.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Grp="1" noChangeAspect="1" noChangeArrowheads="1"/>
          </p:cNvPicPr>
          <p:nvPr>
            <p:ph/>
          </p:nvPr>
        </p:nvPicPr>
        <p:blipFill>
          <a:blip r:embed="rId2" cstate="print"/>
          <a:stretch>
            <a:fillRect/>
          </a:stretch>
        </p:blipFill>
        <p:spPr>
          <a:xfrm>
            <a:off x="428596" y="1643050"/>
            <a:ext cx="8471560" cy="5000660"/>
          </a:xfrm>
        </p:spPr>
      </p:pic>
      <p:sp>
        <p:nvSpPr>
          <p:cNvPr id="98308" name="Rectangle 4"/>
          <p:cNvSpPr>
            <a:spLocks noChangeArrowheads="1"/>
          </p:cNvSpPr>
          <p:nvPr/>
        </p:nvSpPr>
        <p:spPr bwMode="auto">
          <a:xfrm>
            <a:off x="1000100" y="0"/>
            <a:ext cx="7074501" cy="707886"/>
          </a:xfrm>
          <a:prstGeom prst="rect">
            <a:avLst/>
          </a:prstGeom>
          <a:noFill/>
          <a:ln w="9525">
            <a:noFill/>
            <a:miter lim="800000"/>
            <a:headEnd/>
            <a:tailEnd/>
          </a:ln>
          <a:effectLst/>
        </p:spPr>
        <p:txBody>
          <a:bodyPr wrap="none">
            <a:spAutoFit/>
          </a:bodyPr>
          <a:lstStyle/>
          <a:p>
            <a:r>
              <a:rPr lang="en-US" sz="4000" b="1" dirty="0">
                <a:solidFill>
                  <a:schemeClr val="tx2"/>
                </a:solidFill>
              </a:rPr>
              <a:t>Pathogenesis of Emphysema</a:t>
            </a:r>
          </a:p>
        </p:txBody>
      </p:sp>
      <p:sp>
        <p:nvSpPr>
          <p:cNvPr id="98310" name="Rectangle 6"/>
          <p:cNvSpPr>
            <a:spLocks noChangeArrowheads="1"/>
          </p:cNvSpPr>
          <p:nvPr/>
        </p:nvSpPr>
        <p:spPr bwMode="auto">
          <a:xfrm>
            <a:off x="571472" y="642918"/>
            <a:ext cx="7391400" cy="701675"/>
          </a:xfrm>
          <a:prstGeom prst="rect">
            <a:avLst/>
          </a:prstGeom>
          <a:noFill/>
          <a:ln w="9525">
            <a:noFill/>
            <a:miter lim="800000"/>
            <a:headEnd/>
            <a:tailEnd/>
          </a:ln>
          <a:effectLst/>
        </p:spPr>
        <p:txBody>
          <a:bodyPr>
            <a:spAutoFit/>
          </a:bodyPr>
          <a:lstStyle/>
          <a:p>
            <a:pPr>
              <a:spcBef>
                <a:spcPct val="50000"/>
              </a:spcBef>
              <a:buFontTx/>
              <a:buChar char="•"/>
            </a:pPr>
            <a:r>
              <a:rPr lang="en-US" sz="2000" dirty="0">
                <a:latin typeface="Tahoma" pitchFamily="34" charset="0"/>
                <a:sym typeface="Symbol" pitchFamily="18" charset="2"/>
              </a:rPr>
              <a:t>The protease-</a:t>
            </a:r>
            <a:r>
              <a:rPr lang="en-US" sz="2000" dirty="0" err="1">
                <a:latin typeface="Tahoma" pitchFamily="34" charset="0"/>
                <a:sym typeface="Symbol" pitchFamily="18" charset="2"/>
              </a:rPr>
              <a:t>antiprotease</a:t>
            </a:r>
            <a:r>
              <a:rPr lang="en-US" sz="2000" dirty="0">
                <a:latin typeface="Tahoma" pitchFamily="34" charset="0"/>
                <a:sym typeface="Symbol" pitchFamily="18" charset="2"/>
              </a:rPr>
              <a:t> hypothesis explains the effect of cigarette smoking in the production of </a:t>
            </a:r>
            <a:r>
              <a:rPr lang="en-US" sz="2000" dirty="0" err="1">
                <a:latin typeface="Tahoma" pitchFamily="34" charset="0"/>
                <a:sym typeface="Symbol" pitchFamily="18" charset="2"/>
              </a:rPr>
              <a:t>centriacinar</a:t>
            </a:r>
            <a:r>
              <a:rPr lang="en-US" sz="2000" dirty="0">
                <a:latin typeface="Tahoma" pitchFamily="34" charset="0"/>
                <a:sym typeface="Symbol" pitchFamily="18" charset="2"/>
              </a:rPr>
              <a:t> emphysema.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p:cNvSpPr>
            <a:spLocks noChangeArrowheads="1"/>
          </p:cNvSpPr>
          <p:nvPr/>
        </p:nvSpPr>
        <p:spPr bwMode="auto">
          <a:xfrm>
            <a:off x="990600" y="533400"/>
            <a:ext cx="7074501" cy="707886"/>
          </a:xfrm>
          <a:prstGeom prst="rect">
            <a:avLst/>
          </a:prstGeom>
          <a:noFill/>
          <a:ln w="9525">
            <a:noFill/>
            <a:miter lim="800000"/>
            <a:headEnd/>
            <a:tailEnd/>
          </a:ln>
          <a:effectLst/>
        </p:spPr>
        <p:txBody>
          <a:bodyPr wrap="none">
            <a:spAutoFit/>
          </a:bodyPr>
          <a:lstStyle/>
          <a:p>
            <a:r>
              <a:rPr lang="en-US" sz="4000" b="1" dirty="0">
                <a:solidFill>
                  <a:schemeClr val="tx2"/>
                </a:solidFill>
              </a:rPr>
              <a:t>Pathogenesis of Emphysema</a:t>
            </a:r>
          </a:p>
        </p:txBody>
      </p:sp>
      <p:sp>
        <p:nvSpPr>
          <p:cNvPr id="6" name="Content Placeholder 5"/>
          <p:cNvSpPr>
            <a:spLocks noGrp="1"/>
          </p:cNvSpPr>
          <p:nvPr>
            <p:ph/>
          </p:nvPr>
        </p:nvSpPr>
        <p:spPr>
          <a:xfrm>
            <a:off x="571472" y="1371600"/>
            <a:ext cx="7772400" cy="5486400"/>
          </a:xfrm>
        </p:spPr>
        <p:txBody>
          <a:bodyPr/>
          <a:lstStyle/>
          <a:p>
            <a:pPr>
              <a:spcBef>
                <a:spcPct val="50000"/>
              </a:spcBef>
            </a:pPr>
            <a:r>
              <a:rPr lang="en-US" sz="2800" dirty="0" smtClean="0">
                <a:latin typeface="Tahoma" pitchFamily="34" charset="0"/>
                <a:sym typeface="Symbol" pitchFamily="18" charset="2"/>
              </a:rPr>
              <a:t>Smokers have accumulation of </a:t>
            </a:r>
            <a:r>
              <a:rPr lang="en-US" sz="2800" dirty="0" err="1" smtClean="0">
                <a:latin typeface="Tahoma" pitchFamily="34" charset="0"/>
                <a:sym typeface="Symbol" pitchFamily="18" charset="2"/>
              </a:rPr>
              <a:t>neutrophils</a:t>
            </a:r>
            <a:r>
              <a:rPr lang="en-US" sz="2800" dirty="0" smtClean="0">
                <a:latin typeface="Tahoma" pitchFamily="34" charset="0"/>
                <a:sym typeface="Symbol" pitchFamily="18" charset="2"/>
              </a:rPr>
              <a:t> in their alveoli.</a:t>
            </a:r>
          </a:p>
          <a:p>
            <a:pPr>
              <a:spcBef>
                <a:spcPct val="50000"/>
              </a:spcBef>
            </a:pPr>
            <a:r>
              <a:rPr lang="en-US" sz="2800" dirty="0" smtClean="0">
                <a:latin typeface="Tahoma" pitchFamily="34" charset="0"/>
                <a:sym typeface="Symbol" pitchFamily="18" charset="2"/>
              </a:rPr>
              <a:t>Smoking stimulates release of </a:t>
            </a:r>
            <a:r>
              <a:rPr lang="en-US" sz="2800" dirty="0" err="1" smtClean="0">
                <a:latin typeface="Tahoma" pitchFamily="34" charset="0"/>
                <a:sym typeface="Symbol" pitchFamily="18" charset="2"/>
              </a:rPr>
              <a:t>elastase</a:t>
            </a:r>
            <a:r>
              <a:rPr lang="en-US" sz="2800" dirty="0" smtClean="0">
                <a:latin typeface="Tahoma" pitchFamily="34" charset="0"/>
                <a:sym typeface="Symbol" pitchFamily="18" charset="2"/>
              </a:rPr>
              <a:t>.</a:t>
            </a:r>
          </a:p>
          <a:p>
            <a:pPr>
              <a:spcBef>
                <a:spcPct val="50000"/>
              </a:spcBef>
            </a:pPr>
            <a:r>
              <a:rPr lang="en-US" sz="2800" dirty="0" smtClean="0">
                <a:latin typeface="Tahoma" pitchFamily="34" charset="0"/>
                <a:sym typeface="Symbol" pitchFamily="18" charset="2"/>
              </a:rPr>
              <a:t>Smoking enhances </a:t>
            </a:r>
            <a:r>
              <a:rPr lang="en-US" sz="2800" dirty="0" err="1" smtClean="0">
                <a:latin typeface="Tahoma" pitchFamily="34" charset="0"/>
                <a:sym typeface="Symbol" pitchFamily="18" charset="2"/>
              </a:rPr>
              <a:t>elastase</a:t>
            </a:r>
            <a:r>
              <a:rPr lang="en-US" sz="2800" dirty="0" smtClean="0">
                <a:latin typeface="Tahoma" pitchFamily="34" charset="0"/>
                <a:sym typeface="Symbol" pitchFamily="18" charset="2"/>
              </a:rPr>
              <a:t> activity in macrophages, macrophage </a:t>
            </a:r>
            <a:r>
              <a:rPr lang="en-US" sz="2800" dirty="0" err="1" smtClean="0">
                <a:latin typeface="Tahoma" pitchFamily="34" charset="0"/>
                <a:sym typeface="Symbol" pitchFamily="18" charset="2"/>
              </a:rPr>
              <a:t>elastase</a:t>
            </a:r>
            <a:r>
              <a:rPr lang="en-US" sz="2800" dirty="0" smtClean="0">
                <a:latin typeface="Tahoma" pitchFamily="34" charset="0"/>
                <a:sym typeface="Symbol" pitchFamily="18" charset="2"/>
              </a:rPr>
              <a:t> is not inhibited by </a:t>
            </a:r>
            <a:r>
              <a:rPr lang="en-US" sz="2800" baseline="-25000" dirty="0" smtClean="0">
                <a:latin typeface="Tahoma" pitchFamily="34" charset="0"/>
                <a:sym typeface="Symbol" pitchFamily="18" charset="2"/>
              </a:rPr>
              <a:t>1</a:t>
            </a:r>
            <a:r>
              <a:rPr lang="en-US" sz="2800" dirty="0" smtClean="0">
                <a:latin typeface="Tahoma" pitchFamily="34" charset="0"/>
                <a:sym typeface="Symbol" pitchFamily="18" charset="2"/>
              </a:rPr>
              <a:t>-antitrypsin.</a:t>
            </a:r>
          </a:p>
          <a:p>
            <a:pPr>
              <a:spcBef>
                <a:spcPct val="50000"/>
              </a:spcBef>
            </a:pPr>
            <a:r>
              <a:rPr lang="en-US" sz="2800" dirty="0" smtClean="0">
                <a:latin typeface="Tahoma" pitchFamily="34" charset="0"/>
              </a:rPr>
              <a:t>Tobacco smoke contains reactive oxygen species with inactivation of proteases.</a:t>
            </a:r>
            <a:r>
              <a:rPr lang="en-US" sz="2800" baseline="-25000" dirty="0" smtClean="0">
                <a:latin typeface="Tahoma" pitchFamily="34" charset="0"/>
              </a:rPr>
              <a:t>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8280"/>
          </a:xfrm>
        </p:spPr>
        <p:txBody>
          <a:bodyPr>
            <a:normAutofit fontScale="90000"/>
          </a:bodyPr>
          <a:lstStyle/>
          <a:p>
            <a:r>
              <a:rPr lang="en-US" dirty="0" smtClean="0"/>
              <a:t>Learning Objectives </a:t>
            </a:r>
            <a:endParaRPr lang="en-US" dirty="0"/>
          </a:p>
        </p:txBody>
      </p:sp>
      <p:sp>
        <p:nvSpPr>
          <p:cNvPr id="3" name="Content Placeholder 2"/>
          <p:cNvSpPr>
            <a:spLocks noGrp="1"/>
          </p:cNvSpPr>
          <p:nvPr>
            <p:ph idx="1"/>
          </p:nvPr>
        </p:nvSpPr>
        <p:spPr>
          <a:xfrm>
            <a:off x="214282" y="571480"/>
            <a:ext cx="8643998" cy="6000768"/>
          </a:xfrm>
        </p:spPr>
        <p:txBody>
          <a:bodyPr>
            <a:normAutofit fontScale="25000" lnSpcReduction="20000"/>
          </a:bodyPr>
          <a:lstStyle/>
          <a:p>
            <a:r>
              <a:rPr lang="en-US" sz="8000" dirty="0" smtClean="0"/>
              <a:t> </a:t>
            </a:r>
            <a:r>
              <a:rPr lang="en-US" sz="8000" dirty="0" smtClean="0"/>
              <a:t>Emphysema</a:t>
            </a:r>
          </a:p>
          <a:p>
            <a:pPr lvl="2">
              <a:buNone/>
            </a:pPr>
            <a:r>
              <a:rPr lang="en-US" sz="6400" dirty="0" smtClean="0"/>
              <a:t>a. Define emphysema.</a:t>
            </a:r>
          </a:p>
          <a:p>
            <a:pPr lvl="2">
              <a:buNone/>
            </a:pPr>
            <a:r>
              <a:rPr lang="en-US" sz="6400" dirty="0" smtClean="0"/>
              <a:t>b. Describe the gross and microscopic changes in emphysema.</a:t>
            </a:r>
          </a:p>
          <a:p>
            <a:pPr lvl="2">
              <a:buNone/>
            </a:pPr>
            <a:r>
              <a:rPr lang="en-US" sz="6400" dirty="0" smtClean="0"/>
              <a:t>c. Discuss the typical clinical presentation and causes of death.</a:t>
            </a:r>
          </a:p>
          <a:p>
            <a:pPr lvl="2">
              <a:buNone/>
            </a:pPr>
            <a:r>
              <a:rPr lang="en-US" sz="6400" dirty="0" smtClean="0"/>
              <a:t>c. Describe the most likely mechanism of emphysema (the protease-</a:t>
            </a:r>
            <a:r>
              <a:rPr lang="en-US" sz="6400" dirty="0" err="1" smtClean="0"/>
              <a:t>antiprotease</a:t>
            </a:r>
            <a:r>
              <a:rPr lang="en-US" sz="6400" dirty="0" smtClean="0"/>
              <a:t> mechanism). Include a discussion of alpha</a:t>
            </a:r>
            <a:r>
              <a:rPr lang="en-US" sz="6400" baseline="-25000" dirty="0" smtClean="0"/>
              <a:t>1</a:t>
            </a:r>
            <a:r>
              <a:rPr lang="en-US" sz="6400" dirty="0" smtClean="0"/>
              <a:t>-antitrypsin deficiency.</a:t>
            </a:r>
          </a:p>
          <a:p>
            <a:pPr lvl="2">
              <a:buNone/>
            </a:pPr>
            <a:r>
              <a:rPr lang="en-US" sz="6400" dirty="0" smtClean="0"/>
              <a:t>e. Describe </a:t>
            </a:r>
            <a:r>
              <a:rPr lang="en-US" sz="7200" dirty="0" smtClean="0"/>
              <a:t>the </a:t>
            </a:r>
            <a:r>
              <a:rPr lang="en-US" sz="7200" dirty="0" err="1" smtClean="0"/>
              <a:t>pathophysiologic</a:t>
            </a:r>
            <a:r>
              <a:rPr lang="en-US" sz="7200" dirty="0" smtClean="0"/>
              <a:t> mechanisms of airway obstruction in emphysema</a:t>
            </a:r>
            <a:endParaRPr lang="en-US" sz="8000" dirty="0" smtClean="0"/>
          </a:p>
          <a:p>
            <a:pPr marL="274320" lvl="1" indent="-274320">
              <a:spcBef>
                <a:spcPts val="580"/>
              </a:spcBef>
              <a:buClr>
                <a:schemeClr val="accent1"/>
              </a:buClr>
            </a:pPr>
            <a:r>
              <a:rPr lang="en-US" sz="9600" dirty="0" smtClean="0"/>
              <a:t> </a:t>
            </a:r>
            <a:r>
              <a:rPr lang="en-US" sz="9600" dirty="0" smtClean="0"/>
              <a:t>Chronic Bronchitis</a:t>
            </a:r>
          </a:p>
          <a:p>
            <a:pPr lvl="2">
              <a:buNone/>
            </a:pPr>
            <a:r>
              <a:rPr lang="en-US" sz="6400" dirty="0" smtClean="0"/>
              <a:t>a. Define chronic bronchitis.</a:t>
            </a:r>
          </a:p>
          <a:p>
            <a:pPr lvl="2">
              <a:buNone/>
            </a:pPr>
            <a:r>
              <a:rPr lang="en-US" sz="6400" dirty="0" smtClean="0"/>
              <a:t>b. Describe the pathogenesis and the morphologic changes of chronic bronchitis.</a:t>
            </a:r>
          </a:p>
          <a:p>
            <a:pPr lvl="2">
              <a:buNone/>
            </a:pPr>
            <a:r>
              <a:rPr lang="en-US" sz="6400" dirty="0" smtClean="0"/>
              <a:t>c. Describe the mechanism of airway obstruction in a patient with chronic bronchitis. Understand that when severe obstruction is present in chronic bronchitis, significant emphysema is nearly always present</a:t>
            </a:r>
            <a:endParaRPr lang="en-US" sz="9600" dirty="0" smtClean="0"/>
          </a:p>
          <a:p>
            <a:pPr marL="274320" lvl="1" indent="-274320">
              <a:spcBef>
                <a:spcPts val="580"/>
              </a:spcBef>
              <a:buClr>
                <a:schemeClr val="accent1"/>
              </a:buClr>
            </a:pPr>
            <a:r>
              <a:rPr lang="en-US" sz="9600" dirty="0" smtClean="0"/>
              <a:t> </a:t>
            </a:r>
            <a:r>
              <a:rPr lang="en-US" sz="9600" dirty="0" smtClean="0"/>
              <a:t>Explain why emphysema and bronchitis are both considered to be examples of chronic obstructive pulmonary disease (COPD). Compare and contrast the major clinical and functional differences between predominant chronic bronchitis versus predominant emphysema in patients with COPD. </a:t>
            </a:r>
          </a:p>
          <a:p>
            <a:pPr marL="274320" lvl="1" indent="-274320">
              <a:spcBef>
                <a:spcPts val="580"/>
              </a:spcBef>
              <a:buClr>
                <a:schemeClr val="accent1"/>
              </a:buClr>
            </a:pPr>
            <a:r>
              <a:rPr lang="en-US" sz="9600" dirty="0" smtClean="0"/>
              <a:t>Define </a:t>
            </a:r>
            <a:r>
              <a:rPr lang="en-US" sz="9600" dirty="0" err="1" smtClean="0"/>
              <a:t>cor</a:t>
            </a:r>
            <a:r>
              <a:rPr lang="en-US" sz="9600" dirty="0" smtClean="0"/>
              <a:t> </a:t>
            </a:r>
            <a:r>
              <a:rPr lang="en-US" sz="9600" dirty="0" err="1" smtClean="0"/>
              <a:t>pulmonale</a:t>
            </a:r>
            <a:r>
              <a:rPr lang="en-US" sz="9600" dirty="0" smtClean="0"/>
              <a:t> and its significant.</a:t>
            </a:r>
          </a:p>
          <a:p>
            <a:pPr marL="274320" lvl="1" indent="-274320">
              <a:spcBef>
                <a:spcPts val="580"/>
              </a:spcBef>
              <a:buClr>
                <a:schemeClr val="accent1"/>
              </a:buClr>
            </a:pPr>
            <a:endParaRPr lang="en-US" sz="9600" dirty="0" smtClean="0"/>
          </a:p>
          <a:p>
            <a:pPr marL="274320" lvl="1" indent="-274320">
              <a:spcBef>
                <a:spcPts val="580"/>
              </a:spcBef>
              <a:buClr>
                <a:schemeClr val="accent1"/>
              </a:buClr>
            </a:pPr>
            <a:endParaRPr lang="en-US" sz="8000" dirty="0" smtClean="0"/>
          </a:p>
          <a:p>
            <a:endParaRPr lang="en-US" sz="56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04800"/>
            <a:ext cx="7772400" cy="838200"/>
          </a:xfrm>
        </p:spPr>
        <p:txBody>
          <a:bodyPr>
            <a:normAutofit/>
          </a:bodyPr>
          <a:lstStyle/>
          <a:p>
            <a:pPr algn="ctr"/>
            <a:r>
              <a:rPr lang="en-US" sz="4000" b="1" dirty="0"/>
              <a:t>Emphysema</a:t>
            </a:r>
          </a:p>
        </p:txBody>
      </p:sp>
      <p:sp>
        <p:nvSpPr>
          <p:cNvPr id="35843" name="Rectangle 3"/>
          <p:cNvSpPr>
            <a:spLocks noGrp="1" noChangeArrowheads="1"/>
          </p:cNvSpPr>
          <p:nvPr>
            <p:ph sz="quarter" idx="1"/>
          </p:nvPr>
        </p:nvSpPr>
        <p:spPr>
          <a:xfrm>
            <a:off x="304800" y="990600"/>
            <a:ext cx="8534400" cy="5410200"/>
          </a:xfrm>
        </p:spPr>
        <p:txBody>
          <a:bodyPr/>
          <a:lstStyle/>
          <a:p>
            <a:pPr>
              <a:buFontTx/>
              <a:buNone/>
            </a:pPr>
            <a:r>
              <a:rPr lang="en-US" sz="2800" b="1" dirty="0">
                <a:solidFill>
                  <a:srgbClr val="C00000"/>
                </a:solidFill>
              </a:rPr>
              <a:t>Morphology</a:t>
            </a:r>
          </a:p>
          <a:p>
            <a:r>
              <a:rPr lang="en-US" sz="2800" dirty="0">
                <a:latin typeface="Tahoma" pitchFamily="34" charset="0"/>
              </a:rPr>
              <a:t>The diagnosis depend largely on the macroscopic appearance of the lung.</a:t>
            </a:r>
          </a:p>
          <a:p>
            <a:r>
              <a:rPr lang="en-US" sz="2800" dirty="0">
                <a:latin typeface="Tahoma" pitchFamily="34" charset="0"/>
              </a:rPr>
              <a:t>The lungs are pale, voluminous.</a:t>
            </a:r>
          </a:p>
          <a:p>
            <a:r>
              <a:rPr lang="en-US" sz="2800" dirty="0" err="1">
                <a:latin typeface="Tahoma" pitchFamily="34" charset="0"/>
              </a:rPr>
              <a:t>Histologically</a:t>
            </a:r>
            <a:r>
              <a:rPr lang="en-US" sz="2800" dirty="0"/>
              <a:t>, </a:t>
            </a:r>
            <a:r>
              <a:rPr lang="en-US" sz="2400" dirty="0">
                <a:latin typeface="Tahoma" pitchFamily="34" charset="0"/>
              </a:rPr>
              <a:t>thinning and destruction of alveolar walls creating large airspaces</a:t>
            </a:r>
            <a:r>
              <a:rPr lang="en-US" sz="2400" dirty="0" smtClean="0">
                <a:latin typeface="Tahoma" pitchFamily="34" charset="0"/>
              </a:rPr>
              <a:t>.</a:t>
            </a:r>
            <a:endParaRPr lang="en-US" sz="2400" dirty="0">
              <a:latin typeface="Tahoma" pitchFamily="34" charset="0"/>
            </a:endParaRPr>
          </a:p>
        </p:txBody>
      </p:sp>
      <p:sp>
        <p:nvSpPr>
          <p:cNvPr id="4" name="TextBox 3"/>
          <p:cNvSpPr txBox="1"/>
          <p:nvPr/>
        </p:nvSpPr>
        <p:spPr>
          <a:xfrm>
            <a:off x="285720" y="4143380"/>
            <a:ext cx="4387831" cy="2062103"/>
          </a:xfrm>
          <a:prstGeom prst="rect">
            <a:avLst/>
          </a:prstGeom>
          <a:solidFill>
            <a:srgbClr val="FEEAD6"/>
          </a:solidFill>
        </p:spPr>
        <p:txBody>
          <a:bodyPr wrap="square" rtlCol="0">
            <a:spAutoFit/>
          </a:bodyPr>
          <a:lstStyle/>
          <a:p>
            <a:pPr>
              <a:buFont typeface="Arial" pitchFamily="34" charset="0"/>
              <a:buChar char="•"/>
            </a:pPr>
            <a:r>
              <a:rPr lang="en-US" dirty="0" smtClean="0">
                <a:latin typeface="Tahoma" pitchFamily="34" charset="0"/>
              </a:rPr>
              <a:t>     Loss of elastic tissue.</a:t>
            </a:r>
          </a:p>
          <a:p>
            <a:pPr>
              <a:buFont typeface="Arial" pitchFamily="34" charset="0"/>
              <a:buChar char="•"/>
            </a:pPr>
            <a:r>
              <a:rPr lang="en-US" dirty="0" smtClean="0">
                <a:latin typeface="Tahoma" pitchFamily="34" charset="0"/>
              </a:rPr>
              <a:t>     Reduced radial traction on the small     	airways.</a:t>
            </a:r>
          </a:p>
          <a:p>
            <a:pPr>
              <a:buFont typeface="Arial" pitchFamily="34" charset="0"/>
              <a:buChar char="•"/>
            </a:pPr>
            <a:r>
              <a:rPr lang="en-US" dirty="0" smtClean="0">
                <a:latin typeface="Tahoma" pitchFamily="34" charset="0"/>
              </a:rPr>
              <a:t>     Alveolar capillaries is diminished.</a:t>
            </a:r>
          </a:p>
          <a:p>
            <a:pPr>
              <a:buFont typeface="Arial" pitchFamily="34" charset="0"/>
              <a:buChar char="•"/>
            </a:pPr>
            <a:r>
              <a:rPr lang="en-US" dirty="0" smtClean="0">
                <a:latin typeface="Tahoma" pitchFamily="34" charset="0"/>
              </a:rPr>
              <a:t>     Accompanying bronchitis and 	</a:t>
            </a:r>
            <a:r>
              <a:rPr lang="en-US" dirty="0" err="1" smtClean="0">
                <a:latin typeface="Tahoma" pitchFamily="34" charset="0"/>
              </a:rPr>
              <a:t>bronchiolitis</a:t>
            </a:r>
            <a:r>
              <a:rPr lang="en-US" sz="2000" dirty="0" smtClean="0"/>
              <a:t>.</a:t>
            </a:r>
          </a:p>
          <a:p>
            <a:endParaRPr lang="en-US" dirty="0"/>
          </a:p>
        </p:txBody>
      </p:sp>
      <p:pic>
        <p:nvPicPr>
          <p:cNvPr id="5" name="Content Placeholder 2" descr="emphysema 1.jpg"/>
          <p:cNvPicPr>
            <a:picLocks noChangeAspect="1"/>
          </p:cNvPicPr>
          <p:nvPr/>
        </p:nvPicPr>
        <p:blipFill>
          <a:blip r:embed="rId2" cstate="print">
            <a:lum bright="1000" contrast="-2000"/>
          </a:blip>
          <a:srcRect b="3850"/>
          <a:stretch>
            <a:fillRect/>
          </a:stretch>
        </p:blipFill>
        <p:spPr>
          <a:xfrm>
            <a:off x="4724400" y="3505201"/>
            <a:ext cx="4419600" cy="33528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7772400" cy="1143000"/>
          </a:xfrm>
        </p:spPr>
        <p:txBody>
          <a:bodyPr>
            <a:normAutofit fontScale="90000"/>
          </a:bodyPr>
          <a:lstStyle/>
          <a:p>
            <a:pPr algn="ctr"/>
            <a:r>
              <a:rPr lang="en-US" b="1" dirty="0" smtClean="0"/>
              <a:t>What is the difference between </a:t>
            </a:r>
            <a:r>
              <a:rPr lang="en-US" b="1" dirty="0" err="1" smtClean="0"/>
              <a:t>overinflation</a:t>
            </a:r>
            <a:r>
              <a:rPr lang="en-US" b="1" dirty="0" smtClean="0"/>
              <a:t> and emphysema?</a:t>
            </a:r>
            <a:endParaRPr lang="en-US" b="1" dirty="0"/>
          </a:p>
        </p:txBody>
      </p:sp>
      <p:sp>
        <p:nvSpPr>
          <p:cNvPr id="3" name="Content Placeholder 2"/>
          <p:cNvSpPr>
            <a:spLocks noGrp="1"/>
          </p:cNvSpPr>
          <p:nvPr>
            <p:ph idx="1"/>
          </p:nvPr>
        </p:nvSpPr>
        <p:spPr>
          <a:xfrm>
            <a:off x="642910" y="1714488"/>
            <a:ext cx="7772400" cy="4572000"/>
          </a:xfrm>
        </p:spPr>
        <p:txBody>
          <a:bodyPr>
            <a:normAutofit/>
          </a:bodyPr>
          <a:lstStyle/>
          <a:p>
            <a:r>
              <a:rPr lang="en-US" dirty="0" err="1" smtClean="0"/>
              <a:t>Overinflation</a:t>
            </a:r>
            <a:r>
              <a:rPr lang="en-US" dirty="0" smtClean="0"/>
              <a:t> refers to expansion of all or part of a lung due to mechanical obstruction and consequent trapping of air in the lung. Obstruction may be caused by a tumor or foreign body, as well as by </a:t>
            </a:r>
            <a:r>
              <a:rPr lang="en-US" dirty="0" err="1" smtClean="0"/>
              <a:t>bronchoconstriction</a:t>
            </a:r>
            <a:r>
              <a:rPr lang="en-US" dirty="0" smtClean="0"/>
              <a:t> and mucus. In emphysema, there is no mechanical obstruction; instead, there is functional obstruction of airflow.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38200" y="1295400"/>
            <a:ext cx="7772400" cy="914400"/>
          </a:xfrm>
        </p:spPr>
        <p:txBody>
          <a:bodyPr>
            <a:normAutofit fontScale="90000"/>
          </a:bodyPr>
          <a:lstStyle/>
          <a:p>
            <a:pPr algn="ctr"/>
            <a:r>
              <a:rPr lang="en-US" sz="4400" b="1" dirty="0" smtClean="0"/>
              <a:t>Emphysema: </a:t>
            </a:r>
            <a:r>
              <a:rPr lang="en-US" sz="4000" b="1" dirty="0" smtClean="0"/>
              <a:t>Clinical course</a:t>
            </a:r>
            <a:br>
              <a:rPr lang="en-US" sz="4000" b="1" dirty="0" smtClean="0"/>
            </a:br>
            <a:endParaRPr lang="en-US" sz="4000" b="1" dirty="0"/>
          </a:p>
        </p:txBody>
      </p:sp>
      <p:sp>
        <p:nvSpPr>
          <p:cNvPr id="36867" name="Rectangle 3"/>
          <p:cNvSpPr>
            <a:spLocks noGrp="1" noChangeArrowheads="1"/>
          </p:cNvSpPr>
          <p:nvPr>
            <p:ph sz="quarter" idx="1"/>
          </p:nvPr>
        </p:nvSpPr>
        <p:spPr>
          <a:xfrm>
            <a:off x="457200" y="1981200"/>
            <a:ext cx="8686800" cy="3810000"/>
          </a:xfrm>
        </p:spPr>
        <p:txBody>
          <a:bodyPr/>
          <a:lstStyle/>
          <a:p>
            <a:pPr marL="609600" indent="-609600"/>
            <a:r>
              <a:rPr lang="en-US" sz="2800" dirty="0" smtClean="0"/>
              <a:t>Cough </a:t>
            </a:r>
            <a:r>
              <a:rPr lang="en-US" sz="2800" dirty="0"/>
              <a:t>and wheezing.</a:t>
            </a:r>
          </a:p>
          <a:p>
            <a:pPr marL="609600" indent="-609600"/>
            <a:r>
              <a:rPr lang="en-US" sz="2800" dirty="0"/>
              <a:t>Weight loss</a:t>
            </a:r>
            <a:r>
              <a:rPr lang="en-US" sz="2800" dirty="0" smtClean="0"/>
              <a:t>.</a:t>
            </a:r>
          </a:p>
          <a:p>
            <a:pPr marL="609600" indent="-609600"/>
            <a:r>
              <a:rPr lang="en-US" sz="2800" dirty="0" err="1" smtClean="0"/>
              <a:t>Barrell</a:t>
            </a:r>
            <a:r>
              <a:rPr lang="en-US" sz="2800" dirty="0" smtClean="0"/>
              <a:t> chest (    </a:t>
            </a:r>
            <a:r>
              <a:rPr lang="en-US" sz="2800" dirty="0" err="1" smtClean="0"/>
              <a:t>anteroposterior</a:t>
            </a:r>
            <a:r>
              <a:rPr lang="en-US" sz="2800" dirty="0" smtClean="0"/>
              <a:t> diameter of chest)</a:t>
            </a:r>
            <a:endParaRPr lang="en-US" sz="2800" dirty="0"/>
          </a:p>
          <a:p>
            <a:pPr marL="609600" indent="-609600"/>
            <a:r>
              <a:rPr lang="en-US" sz="2800" dirty="0"/>
              <a:t>Pulmonary function tests reveal reduced </a:t>
            </a:r>
            <a:r>
              <a:rPr lang="en-US" sz="2800" dirty="0" smtClean="0"/>
              <a:t>FEV1</a:t>
            </a:r>
          </a:p>
          <a:p>
            <a:pPr marL="609600" indent="-609600"/>
            <a:r>
              <a:rPr lang="en-US" sz="2800" dirty="0" smtClean="0"/>
              <a:t>Advanced: hypoxia, cyanosis, respiratory acidosis</a:t>
            </a:r>
          </a:p>
          <a:p>
            <a:pPr marL="609600" indent="-609600"/>
            <a:endParaRPr lang="en-US" sz="2800" dirty="0"/>
          </a:p>
        </p:txBody>
      </p:sp>
      <p:sp>
        <p:nvSpPr>
          <p:cNvPr id="4" name="Up Arrow 3"/>
          <p:cNvSpPr/>
          <p:nvPr/>
        </p:nvSpPr>
        <p:spPr>
          <a:xfrm>
            <a:off x="3000364" y="3143248"/>
            <a:ext cx="142876"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t>Emphysema: </a:t>
            </a:r>
            <a:r>
              <a:rPr lang="en-US" b="1" dirty="0" smtClean="0"/>
              <a:t>Complications</a:t>
            </a:r>
            <a:endParaRPr lang="en-US" dirty="0"/>
          </a:p>
        </p:txBody>
      </p:sp>
      <p:sp>
        <p:nvSpPr>
          <p:cNvPr id="3" name="Content Placeholder 2"/>
          <p:cNvSpPr>
            <a:spLocks noGrp="1"/>
          </p:cNvSpPr>
          <p:nvPr>
            <p:ph sz="quarter" idx="1"/>
          </p:nvPr>
        </p:nvSpPr>
        <p:spPr/>
        <p:txBody>
          <a:bodyPr/>
          <a:lstStyle/>
          <a:p>
            <a:r>
              <a:rPr lang="en-US" dirty="0" smtClean="0"/>
              <a:t>Coexistent chronic bronchitis</a:t>
            </a:r>
          </a:p>
          <a:p>
            <a:r>
              <a:rPr lang="en-US" dirty="0" smtClean="0"/>
              <a:t>Interstitial emphysema</a:t>
            </a:r>
          </a:p>
          <a:p>
            <a:r>
              <a:rPr lang="en-US" dirty="0" err="1" smtClean="0"/>
              <a:t>Pneumothorax</a:t>
            </a:r>
            <a:r>
              <a:rPr lang="en-US" dirty="0" smtClean="0"/>
              <a:t> </a:t>
            </a:r>
          </a:p>
          <a:p>
            <a:endParaRPr lang="en-US" dirty="0" smtClean="0"/>
          </a:p>
          <a:p>
            <a:pPr marL="609600" indent="-609600">
              <a:buFontTx/>
              <a:buNone/>
            </a:pPr>
            <a:r>
              <a:rPr lang="en-US" sz="2400" dirty="0" smtClean="0">
                <a:solidFill>
                  <a:schemeClr val="accent1"/>
                </a:solidFill>
              </a:rPr>
              <a:t>Death from emphysema is related to:</a:t>
            </a:r>
          </a:p>
          <a:p>
            <a:pPr marL="609600" indent="-609600">
              <a:buFontTx/>
              <a:buAutoNum type="arabicPeriod"/>
            </a:pPr>
            <a:r>
              <a:rPr lang="en-US" sz="2400" dirty="0" smtClean="0"/>
              <a:t>Pulmonary failure with respiratory acidosis, hypoxia and coma.</a:t>
            </a:r>
          </a:p>
          <a:p>
            <a:pPr marL="609600" indent="-609600">
              <a:buFontTx/>
              <a:buAutoNum type="arabicPeriod"/>
            </a:pPr>
            <a:r>
              <a:rPr lang="en-US" sz="2400" dirty="0" err="1" smtClean="0"/>
              <a:t>Cor</a:t>
            </a:r>
            <a:r>
              <a:rPr lang="en-US" sz="2400" dirty="0" smtClean="0"/>
              <a:t> </a:t>
            </a:r>
            <a:r>
              <a:rPr lang="en-US" sz="2400" dirty="0" err="1" smtClean="0"/>
              <a:t>pulmonale</a:t>
            </a:r>
            <a:r>
              <a:rPr lang="en-US" sz="2400" dirty="0" smtClean="0"/>
              <a:t> : (Right-sided heart failure induced by     			          pulmonary disease) </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a:t>
            </a:r>
            <a:r>
              <a:rPr lang="en-US" dirty="0" err="1" smtClean="0"/>
              <a:t>cor</a:t>
            </a:r>
            <a:r>
              <a:rPr lang="en-US" dirty="0" smtClean="0"/>
              <a:t> </a:t>
            </a:r>
            <a:r>
              <a:rPr lang="en-US" dirty="0" err="1" smtClean="0"/>
              <a:t>pulmonale</a:t>
            </a:r>
            <a:r>
              <a:rPr lang="en-US" dirty="0" smtClean="0"/>
              <a:t> develop?</a:t>
            </a:r>
            <a:endParaRPr lang="en-US" dirty="0"/>
          </a:p>
        </p:txBody>
      </p:sp>
      <p:sp>
        <p:nvSpPr>
          <p:cNvPr id="3" name="Content Placeholder 2"/>
          <p:cNvSpPr>
            <a:spLocks noGrp="1"/>
          </p:cNvSpPr>
          <p:nvPr>
            <p:ph idx="1"/>
          </p:nvPr>
        </p:nvSpPr>
        <p:spPr/>
        <p:txBody>
          <a:bodyPr>
            <a:noAutofit/>
          </a:bodyPr>
          <a:lstStyle/>
          <a:p>
            <a:r>
              <a:rPr lang="en-US" sz="2400" dirty="0" err="1" smtClean="0"/>
              <a:t>Cor</a:t>
            </a:r>
            <a:r>
              <a:rPr lang="en-US" sz="2400" dirty="0" smtClean="0"/>
              <a:t> </a:t>
            </a:r>
            <a:r>
              <a:rPr lang="en-US" sz="2400" dirty="0" err="1" smtClean="0"/>
              <a:t>pulmonale</a:t>
            </a:r>
            <a:r>
              <a:rPr lang="en-US" sz="2400" dirty="0" smtClean="0"/>
              <a:t>--right ventricular dilation and hypertrophy--develops following pulmonary hypertension caused by diseases of the lung or pulmonary vasculature.</a:t>
            </a:r>
          </a:p>
          <a:p>
            <a:pPr lvl="1"/>
            <a:r>
              <a:rPr lang="en-US" sz="2200" dirty="0" smtClean="0"/>
              <a:t> Changes in the pulmonary arteries and arterioles are usually present.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Chronic bronchitis vs. Emphysema</a:t>
            </a:r>
            <a:endParaRPr lang="en-US" dirty="0"/>
          </a:p>
        </p:txBody>
      </p:sp>
      <p:pic>
        <p:nvPicPr>
          <p:cNvPr id="4" name="Content Placeholder 3" descr="COPD.jpg"/>
          <p:cNvPicPr>
            <a:picLocks noGrp="1" noChangeAspect="1"/>
          </p:cNvPicPr>
          <p:nvPr>
            <p:ph sz="quarter" idx="1"/>
          </p:nvPr>
        </p:nvPicPr>
        <p:blipFill>
          <a:blip r:embed="rId2" cstate="print"/>
          <a:stretch>
            <a:fillRect/>
          </a:stretch>
        </p:blipFill>
        <p:spPr>
          <a:xfrm>
            <a:off x="1214414" y="1428736"/>
            <a:ext cx="6993499" cy="45720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Grp="1" noChangeAspect="1" noChangeArrowheads="1"/>
          </p:cNvPicPr>
          <p:nvPr>
            <p:ph/>
          </p:nvPr>
        </p:nvPicPr>
        <p:blipFill>
          <a:blip r:embed="rId2" cstate="print"/>
          <a:stretch>
            <a:fillRect/>
          </a:stretch>
        </p:blipFill>
        <p:spPr>
          <a:xfrm>
            <a:off x="2814857" y="1152217"/>
            <a:ext cx="3514286" cy="4401165"/>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838200" y="381000"/>
            <a:ext cx="7772400" cy="838200"/>
          </a:xfrm>
        </p:spPr>
        <p:txBody>
          <a:bodyPr/>
          <a:lstStyle/>
          <a:p>
            <a:r>
              <a:rPr lang="en-US" sz="3600" b="1" dirty="0"/>
              <a:t>Emphysema and Chronic Bronchitis</a:t>
            </a:r>
          </a:p>
        </p:txBody>
      </p:sp>
      <p:graphicFrame>
        <p:nvGraphicFramePr>
          <p:cNvPr id="45087" name="Group 31"/>
          <p:cNvGraphicFramePr>
            <a:graphicFrameLocks noGrp="1"/>
          </p:cNvGraphicFramePr>
          <p:nvPr/>
        </p:nvGraphicFramePr>
        <p:xfrm>
          <a:off x="304800" y="1371600"/>
          <a:ext cx="8610600" cy="5257801"/>
        </p:xfrm>
        <a:graphic>
          <a:graphicData uri="http://schemas.openxmlformats.org/drawingml/2006/table">
            <a:tbl>
              <a:tblPr/>
              <a:tblGrid>
                <a:gridCol w="2209800"/>
                <a:gridCol w="3276600"/>
                <a:gridCol w="3124200"/>
              </a:tblGrid>
              <a:tr h="833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charset="0"/>
                        </a:rPr>
                        <a:t>Predominant Bronchitis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charset="0"/>
                        </a:rPr>
                        <a:t>Predominant Emphysema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4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charset="0"/>
                        </a:rPr>
                        <a:t>Appearance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charset="0"/>
                        </a:rPr>
                        <a:t>Age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charset="0"/>
                        </a:rPr>
                        <a:t>Dyspnea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charset="0"/>
                        </a:rPr>
                        <a:t>Cough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charset="0"/>
                        </a:rPr>
                        <a:t>Infection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charset="0"/>
                        </a:rPr>
                        <a:t>Respiratory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charset="0"/>
                        </a:rPr>
                        <a:t>Insufficiency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charset="0"/>
                        </a:rPr>
                        <a:t>Cor</a:t>
                      </a:r>
                      <a:r>
                        <a:rPr kumimoji="0" lang="en-US" sz="2000" b="0" i="0" u="none" strike="noStrike" cap="none" normalizeH="0" baseline="0" dirty="0" smtClean="0">
                          <a:ln>
                            <a:noFill/>
                          </a:ln>
                          <a:solidFill>
                            <a:schemeClr val="tx1"/>
                          </a:solidFill>
                          <a:effectLst/>
                          <a:latin typeface="Times New Roman" charset="0"/>
                        </a:rPr>
                        <a:t> </a:t>
                      </a:r>
                      <a:r>
                        <a:rPr kumimoji="0" lang="en-US" sz="2000" b="0" i="0" u="none" strike="noStrike" cap="none" normalizeH="0" baseline="0" dirty="0" err="1" smtClean="0">
                          <a:ln>
                            <a:noFill/>
                          </a:ln>
                          <a:solidFill>
                            <a:schemeClr val="tx1"/>
                          </a:solidFill>
                          <a:effectLst/>
                          <a:latin typeface="Times New Roman" charset="0"/>
                        </a:rPr>
                        <a:t>pulmonale</a:t>
                      </a:r>
                      <a:endParaRPr kumimoji="0" lang="en-US" sz="2000" b="0" i="0" u="none" strike="noStrike" cap="none" normalizeH="0" baseline="0" dirty="0" smtClean="0">
                        <a:ln>
                          <a:noFill/>
                        </a:ln>
                        <a:solidFill>
                          <a:schemeClr val="tx1"/>
                        </a:solidFill>
                        <a:effectLst/>
                        <a:latin typeface="Times New Roman"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charset="0"/>
                        </a:rPr>
                        <a:t>Airway resistance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charset="0"/>
                        </a:rPr>
                        <a:t>Elastic recoil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charset="0"/>
                        </a:rPr>
                        <a:t>Chest radiography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charset="0"/>
                        </a:rPr>
                        <a:t>“Blue bloaters”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charset="0"/>
                        </a:rPr>
                        <a:t>40-45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charset="0"/>
                        </a:rPr>
                        <a:t>Mild, late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charset="0"/>
                        </a:rPr>
                        <a:t>Early, copious sputum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charset="0"/>
                        </a:rPr>
                        <a:t>Common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charset="0"/>
                        </a:rPr>
                        <a:t>Repeated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charset="0"/>
                        </a:rPr>
                        <a:t>Common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charset="0"/>
                        </a:rPr>
                        <a:t>Increased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charset="0"/>
                        </a:rPr>
                        <a:t>Normal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charset="0"/>
                        </a:rPr>
                        <a:t>Prominent vessels, large heart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charset="0"/>
                        </a:rPr>
                        <a:t>“Pink Puffers”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charset="0"/>
                        </a:rPr>
                        <a:t>50-75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charset="0"/>
                        </a:rPr>
                        <a:t>Severe, early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charset="0"/>
                        </a:rPr>
                        <a:t>Late, scanty sputum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charset="0"/>
                        </a:rPr>
                        <a:t>Occasional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charset="0"/>
                        </a:rPr>
                        <a:t>Terminal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charset="0"/>
                        </a:rPr>
                        <a:t>Rare, terminal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charset="0"/>
                        </a:rPr>
                        <a:t>Normal or slightly increased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charset="0"/>
                        </a:rPr>
                        <a:t>Low</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charset="0"/>
                        </a:rPr>
                        <a:t>Hyperinflation, small heart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743200" y="3124200"/>
            <a:ext cx="3505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Chronic Obstructive Pulmonary Disease</a:t>
            </a:r>
            <a:endParaRPr lang="en-US" dirty="0"/>
          </a:p>
        </p:txBody>
      </p:sp>
      <p:cxnSp>
        <p:nvCxnSpPr>
          <p:cNvPr id="18" name="Straight Arrow Connector 17"/>
          <p:cNvCxnSpPr/>
          <p:nvPr/>
        </p:nvCxnSpPr>
        <p:spPr>
          <a:xfrm rot="5400000" flipH="1" flipV="1">
            <a:off x="5676900" y="2476500"/>
            <a:ext cx="7620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362200" y="2362200"/>
            <a:ext cx="10668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6019800" y="1752600"/>
            <a:ext cx="2133600" cy="6858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Emphysema</a:t>
            </a:r>
            <a:endParaRPr lang="en-US" dirty="0"/>
          </a:p>
        </p:txBody>
      </p:sp>
      <p:sp>
        <p:nvSpPr>
          <p:cNvPr id="26" name="Oval 25"/>
          <p:cNvSpPr/>
          <p:nvPr/>
        </p:nvSpPr>
        <p:spPr>
          <a:xfrm>
            <a:off x="36394" y="4212609"/>
            <a:ext cx="2286000" cy="6858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Bronchiectasis</a:t>
            </a:r>
            <a:endParaRPr lang="en-US" dirty="0"/>
          </a:p>
        </p:txBody>
      </p:sp>
      <p:sp>
        <p:nvSpPr>
          <p:cNvPr id="27" name="Oval 26"/>
          <p:cNvSpPr/>
          <p:nvPr/>
        </p:nvSpPr>
        <p:spPr>
          <a:xfrm>
            <a:off x="6248400" y="4495800"/>
            <a:ext cx="2133600" cy="6858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Chronic Bronchitis</a:t>
            </a:r>
            <a:endParaRPr lang="en-US" dirty="0"/>
          </a:p>
        </p:txBody>
      </p:sp>
      <p:sp>
        <p:nvSpPr>
          <p:cNvPr id="28" name="Oval 27"/>
          <p:cNvSpPr/>
          <p:nvPr/>
        </p:nvSpPr>
        <p:spPr>
          <a:xfrm>
            <a:off x="304800" y="1295400"/>
            <a:ext cx="2133600" cy="6858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Asthma</a:t>
            </a:r>
            <a:endParaRPr lang="en-US" dirty="0"/>
          </a:p>
        </p:txBody>
      </p:sp>
      <p:cxnSp>
        <p:nvCxnSpPr>
          <p:cNvPr id="33" name="Straight Arrow Connector 32"/>
          <p:cNvCxnSpPr>
            <a:stCxn id="4" idx="5"/>
          </p:cNvCxnSpPr>
          <p:nvPr/>
        </p:nvCxnSpPr>
        <p:spPr>
          <a:xfrm rot="16200000" flipH="1">
            <a:off x="5636721" y="3807920"/>
            <a:ext cx="786233" cy="589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0800000" flipV="1">
            <a:off x="2362202" y="3657600"/>
            <a:ext cx="1066798"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14240" y="381000"/>
            <a:ext cx="9291903" cy="1477328"/>
          </a:xfrm>
          <a:prstGeom prst="rect">
            <a:avLst/>
          </a:prstGeom>
          <a:noFill/>
        </p:spPr>
        <p:txBody>
          <a:bodyPr wrap="none" rtlCol="0">
            <a:spAutoFit/>
          </a:bodyPr>
          <a:lstStyle/>
          <a:p>
            <a:r>
              <a:rPr lang="en-US" sz="3600" dirty="0" smtClean="0">
                <a:solidFill>
                  <a:srgbClr val="002060"/>
                </a:solidFill>
              </a:rPr>
              <a:t>Summary:  </a:t>
            </a:r>
            <a:r>
              <a:rPr lang="en-US" sz="2800" b="1" dirty="0" err="1" smtClean="0"/>
              <a:t>Athelectasis</a:t>
            </a:r>
            <a:endParaRPr lang="en-US" sz="2800" b="1" dirty="0" smtClean="0"/>
          </a:p>
          <a:p>
            <a:r>
              <a:rPr lang="en-US" sz="3600" b="1" dirty="0" smtClean="0">
                <a:solidFill>
                  <a:srgbClr val="FF0000"/>
                </a:solidFill>
              </a:rPr>
              <a:t>                     </a:t>
            </a:r>
            <a:r>
              <a:rPr lang="en-US" sz="2800" b="1" dirty="0" smtClean="0"/>
              <a:t>Chronic Obstructive Pulmonary Disease</a:t>
            </a:r>
            <a:endParaRPr lang="en-US" sz="2800" dirty="0" smtClean="0"/>
          </a:p>
          <a:p>
            <a:endParaRPr lang="en-US" dirty="0"/>
          </a:p>
        </p:txBody>
      </p:sp>
      <p:sp>
        <p:nvSpPr>
          <p:cNvPr id="12" name="TextBox 11"/>
          <p:cNvSpPr txBox="1"/>
          <p:nvPr/>
        </p:nvSpPr>
        <p:spPr>
          <a:xfrm>
            <a:off x="381000" y="2057400"/>
            <a:ext cx="1795876" cy="1200329"/>
          </a:xfrm>
          <a:prstGeom prst="rect">
            <a:avLst/>
          </a:prstGeom>
          <a:solidFill>
            <a:schemeClr val="accent1">
              <a:lumMod val="20000"/>
              <a:lumOff val="80000"/>
            </a:schemeClr>
          </a:solidFill>
          <a:ln>
            <a:solidFill>
              <a:schemeClr val="accent1"/>
            </a:solidFill>
          </a:ln>
        </p:spPr>
        <p:txBody>
          <a:bodyPr wrap="none" rtlCol="0">
            <a:spAutoFit/>
          </a:bodyPr>
          <a:lstStyle/>
          <a:p>
            <a:r>
              <a:rPr lang="en-US" dirty="0" smtClean="0"/>
              <a:t>Types</a:t>
            </a:r>
          </a:p>
          <a:p>
            <a:r>
              <a:rPr lang="en-US" dirty="0" smtClean="0"/>
              <a:t>Pathogenesis</a:t>
            </a:r>
          </a:p>
          <a:p>
            <a:r>
              <a:rPr lang="en-US" dirty="0" smtClean="0"/>
              <a:t>Pathology</a:t>
            </a:r>
          </a:p>
          <a:p>
            <a:r>
              <a:rPr lang="en-US" dirty="0" smtClean="0"/>
              <a:t>Clinical features</a:t>
            </a:r>
            <a:endParaRPr lang="en-US" dirty="0"/>
          </a:p>
        </p:txBody>
      </p:sp>
      <p:sp>
        <p:nvSpPr>
          <p:cNvPr id="13" name="TextBox 12"/>
          <p:cNvSpPr txBox="1"/>
          <p:nvPr/>
        </p:nvSpPr>
        <p:spPr>
          <a:xfrm>
            <a:off x="304800" y="4953000"/>
            <a:ext cx="1843710" cy="1477328"/>
          </a:xfrm>
          <a:prstGeom prst="rect">
            <a:avLst/>
          </a:prstGeom>
          <a:solidFill>
            <a:schemeClr val="accent1">
              <a:lumMod val="20000"/>
              <a:lumOff val="80000"/>
            </a:schemeClr>
          </a:solidFill>
          <a:ln>
            <a:solidFill>
              <a:srgbClr val="0070C0"/>
            </a:solidFill>
          </a:ln>
        </p:spPr>
        <p:txBody>
          <a:bodyPr wrap="none" rtlCol="0">
            <a:spAutoFit/>
          </a:bodyPr>
          <a:lstStyle/>
          <a:p>
            <a:r>
              <a:rPr lang="en-US" dirty="0" smtClean="0"/>
              <a:t>Definition</a:t>
            </a:r>
          </a:p>
          <a:p>
            <a:r>
              <a:rPr lang="en-US" dirty="0" smtClean="0"/>
              <a:t>Causes</a:t>
            </a:r>
          </a:p>
          <a:p>
            <a:r>
              <a:rPr lang="en-US" dirty="0" smtClean="0"/>
              <a:t>Pathogenesis</a:t>
            </a:r>
          </a:p>
          <a:p>
            <a:r>
              <a:rPr lang="en-US" dirty="0" smtClean="0"/>
              <a:t>Pathology</a:t>
            </a:r>
          </a:p>
          <a:p>
            <a:r>
              <a:rPr lang="en-US" dirty="0" smtClean="0"/>
              <a:t>Clinical Features</a:t>
            </a:r>
            <a:endParaRPr lang="en-US" dirty="0"/>
          </a:p>
        </p:txBody>
      </p:sp>
      <p:sp>
        <p:nvSpPr>
          <p:cNvPr id="14" name="TextBox 13"/>
          <p:cNvSpPr txBox="1"/>
          <p:nvPr/>
        </p:nvSpPr>
        <p:spPr>
          <a:xfrm>
            <a:off x="6477000" y="2514600"/>
            <a:ext cx="1843710" cy="1477328"/>
          </a:xfrm>
          <a:prstGeom prst="rect">
            <a:avLst/>
          </a:prstGeom>
          <a:solidFill>
            <a:schemeClr val="accent1">
              <a:lumMod val="20000"/>
              <a:lumOff val="80000"/>
            </a:schemeClr>
          </a:solidFill>
          <a:ln>
            <a:solidFill>
              <a:srgbClr val="0070C0"/>
            </a:solidFill>
          </a:ln>
        </p:spPr>
        <p:txBody>
          <a:bodyPr wrap="none" rtlCol="0">
            <a:spAutoFit/>
          </a:bodyPr>
          <a:lstStyle/>
          <a:p>
            <a:r>
              <a:rPr lang="en-US" dirty="0" smtClean="0"/>
              <a:t>Definition</a:t>
            </a:r>
          </a:p>
          <a:p>
            <a:r>
              <a:rPr lang="en-US" dirty="0" smtClean="0"/>
              <a:t>Causes</a:t>
            </a:r>
          </a:p>
          <a:p>
            <a:r>
              <a:rPr lang="en-US" dirty="0" smtClean="0"/>
              <a:t>Pathogenesis</a:t>
            </a:r>
          </a:p>
          <a:p>
            <a:r>
              <a:rPr lang="en-US" dirty="0" smtClean="0"/>
              <a:t>classification</a:t>
            </a:r>
          </a:p>
          <a:p>
            <a:r>
              <a:rPr lang="en-US" dirty="0" smtClean="0"/>
              <a:t>Clinical Features</a:t>
            </a:r>
            <a:endParaRPr lang="en-US" dirty="0"/>
          </a:p>
        </p:txBody>
      </p:sp>
      <p:sp>
        <p:nvSpPr>
          <p:cNvPr id="15" name="TextBox 14"/>
          <p:cNvSpPr txBox="1"/>
          <p:nvPr/>
        </p:nvSpPr>
        <p:spPr>
          <a:xfrm>
            <a:off x="6400800" y="5181600"/>
            <a:ext cx="1843710" cy="1477328"/>
          </a:xfrm>
          <a:prstGeom prst="rect">
            <a:avLst/>
          </a:prstGeom>
          <a:solidFill>
            <a:schemeClr val="accent1">
              <a:lumMod val="20000"/>
              <a:lumOff val="80000"/>
            </a:schemeClr>
          </a:solidFill>
          <a:ln>
            <a:solidFill>
              <a:srgbClr val="0070C0"/>
            </a:solidFill>
          </a:ln>
        </p:spPr>
        <p:txBody>
          <a:bodyPr wrap="none" rtlCol="0">
            <a:spAutoFit/>
          </a:bodyPr>
          <a:lstStyle/>
          <a:p>
            <a:r>
              <a:rPr lang="en-US" dirty="0" smtClean="0"/>
              <a:t>Definition</a:t>
            </a:r>
          </a:p>
          <a:p>
            <a:r>
              <a:rPr lang="en-US" dirty="0" smtClean="0"/>
              <a:t>Causes</a:t>
            </a:r>
          </a:p>
          <a:p>
            <a:r>
              <a:rPr lang="en-US" dirty="0" smtClean="0"/>
              <a:t>Pathogenesis</a:t>
            </a:r>
          </a:p>
          <a:p>
            <a:r>
              <a:rPr lang="en-US" dirty="0" smtClean="0"/>
              <a:t>Pathology</a:t>
            </a:r>
          </a:p>
          <a:p>
            <a:r>
              <a:rPr lang="en-US" dirty="0" smtClean="0"/>
              <a:t>Clinical Features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4419600" cy="1143000"/>
          </a:xfrm>
        </p:spPr>
        <p:txBody>
          <a:bodyPr>
            <a:normAutofit fontScale="90000"/>
          </a:bodyPr>
          <a:lstStyle/>
          <a:p>
            <a:r>
              <a:rPr lang="en-US" dirty="0" smtClean="0"/>
              <a:t>Chronic Bronchitis:</a:t>
            </a:r>
            <a:br>
              <a:rPr lang="en-US" dirty="0" smtClean="0"/>
            </a:br>
            <a:endParaRPr lang="en-US" dirty="0"/>
          </a:p>
        </p:txBody>
      </p:sp>
      <p:graphicFrame>
        <p:nvGraphicFramePr>
          <p:cNvPr id="4" name="Content Placeholder 3"/>
          <p:cNvGraphicFramePr>
            <a:graphicFrameLocks noGrp="1"/>
          </p:cNvGraphicFramePr>
          <p:nvPr>
            <p:ph sz="quarter" idx="1"/>
          </p:nvPr>
        </p:nvGraphicFramePr>
        <p:xfrm>
          <a:off x="0" y="1752600"/>
          <a:ext cx="9144000" cy="4952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876800" y="914400"/>
            <a:ext cx="4267200" cy="923330"/>
          </a:xfrm>
          <a:prstGeom prst="rect">
            <a:avLst/>
          </a:prstGeom>
          <a:noFill/>
        </p:spPr>
        <p:txBody>
          <a:bodyPr wrap="square" rtlCol="0">
            <a:spAutoFit/>
          </a:bodyPr>
          <a:lstStyle/>
          <a:p>
            <a:r>
              <a:rPr lang="en-US" dirty="0" smtClean="0"/>
              <a:t>Persistent productive cough for at least 3 consecutive months in at least 2 consecutive years, smoking related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439718"/>
          </a:xfrm>
        </p:spPr>
        <p:txBody>
          <a:bodyPr>
            <a:normAutofit fontScale="90000"/>
          </a:bodyPr>
          <a:lstStyle/>
          <a:p>
            <a:pPr algn="ctr"/>
            <a:r>
              <a:rPr lang="en-US" sz="3200" dirty="0" smtClean="0"/>
              <a:t>Bronchial asthma</a:t>
            </a:r>
            <a:endParaRPr lang="en-US" sz="3200" dirty="0"/>
          </a:p>
        </p:txBody>
      </p:sp>
      <p:pic>
        <p:nvPicPr>
          <p:cNvPr id="4" name="How Lungs Function2.wmv">
            <a:hlinkClick r:id="" action="ppaction://media"/>
          </p:cNvPr>
          <p:cNvPicPr>
            <a:picLocks noGrp="1" noRot="1" noChangeAspect="1"/>
          </p:cNvPicPr>
          <p:nvPr>
            <p:ph sz="quarter" idx="1"/>
            <a:videoFile r:link="rId1"/>
          </p:nvPr>
        </p:nvPicPr>
        <p:blipFill>
          <a:blip r:embed="rId3" cstate="print"/>
          <a:stretch>
            <a:fillRect/>
          </a:stretch>
        </p:blipFill>
        <p:spPr>
          <a:xfrm>
            <a:off x="0" y="714356"/>
            <a:ext cx="9144000" cy="61436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263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3505200" cy="1143000"/>
          </a:xfrm>
        </p:spPr>
        <p:txBody>
          <a:bodyPr>
            <a:normAutofit/>
          </a:bodyPr>
          <a:lstStyle/>
          <a:p>
            <a:r>
              <a:rPr lang="en-US" dirty="0" smtClean="0"/>
              <a:t>Emphysema:</a:t>
            </a:r>
            <a:endParaRPr lang="en-US" sz="3100" dirty="0"/>
          </a:p>
        </p:txBody>
      </p:sp>
      <p:graphicFrame>
        <p:nvGraphicFramePr>
          <p:cNvPr id="5" name="Content Placeholder 4"/>
          <p:cNvGraphicFramePr>
            <a:graphicFrameLocks noGrp="1"/>
          </p:cNvGraphicFramePr>
          <p:nvPr>
            <p:ph sz="quarter" idx="1"/>
          </p:nvPr>
        </p:nvGraphicFramePr>
        <p:xfrm>
          <a:off x="304800" y="1371600"/>
          <a:ext cx="88392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886200" y="685800"/>
            <a:ext cx="4724400" cy="1015663"/>
          </a:xfrm>
          <a:prstGeom prst="rect">
            <a:avLst/>
          </a:prstGeom>
          <a:noFill/>
        </p:spPr>
        <p:txBody>
          <a:bodyPr wrap="square" rtlCol="0">
            <a:spAutoFit/>
          </a:bodyPr>
          <a:lstStyle/>
          <a:p>
            <a:r>
              <a:rPr lang="en-US" sz="2000" dirty="0" smtClean="0"/>
              <a:t>Dilated air spaces beyond respiratory </a:t>
            </a:r>
            <a:r>
              <a:rPr lang="en-US" sz="2000" dirty="0" err="1" smtClean="0"/>
              <a:t>arteriols</a:t>
            </a:r>
            <a:r>
              <a:rPr lang="en-US" sz="2000" dirty="0" smtClean="0"/>
              <a:t/>
            </a:r>
            <a:br>
              <a:rPr lang="en-US" sz="2000" dirty="0" smtClean="0"/>
            </a:br>
            <a:endParaRPr lang="en-US" sz="2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What is the definition of chronic bronchitis?</a:t>
            </a:r>
          </a:p>
          <a:p>
            <a:r>
              <a:rPr lang="en-US" dirty="0" smtClean="0"/>
              <a:t>What is the definition of asthmatic bronchitis?</a:t>
            </a:r>
          </a:p>
          <a:p>
            <a:r>
              <a:rPr lang="en-US" dirty="0" smtClean="0"/>
              <a:t>How do asthmatic bronchitis differ from those seen in a typical case of allergic asthma? </a:t>
            </a:r>
          </a:p>
          <a:p>
            <a:r>
              <a:rPr lang="en-US" dirty="0" smtClean="0"/>
              <a:t>How do they differ from those seen in </a:t>
            </a:r>
            <a:r>
              <a:rPr lang="en-US" dirty="0" err="1" smtClean="0"/>
              <a:t>bronchiectasis</a:t>
            </a:r>
            <a:r>
              <a:rPr lang="en-US" dirty="0" smtClean="0"/>
              <a:t>?</a:t>
            </a:r>
          </a:p>
          <a:p>
            <a:r>
              <a:rPr lang="en-US" dirty="0" smtClean="0"/>
              <a:t>What x-ray features may be present in </a:t>
            </a:r>
            <a:r>
              <a:rPr lang="en-US" dirty="0" err="1" smtClean="0"/>
              <a:t>cor</a:t>
            </a:r>
            <a:r>
              <a:rPr lang="en-US" dirty="0" smtClean="0"/>
              <a:t> </a:t>
            </a:r>
            <a:r>
              <a:rPr lang="en-US" dirty="0" err="1" smtClean="0"/>
              <a:t>pulmonale</a:t>
            </a:r>
            <a:r>
              <a:rPr lang="en-US" dirty="0" smtClean="0"/>
              <a:t>? </a:t>
            </a:r>
          </a:p>
          <a:p>
            <a:r>
              <a:rPr lang="en-US" dirty="0" smtClean="0"/>
              <a:t>What is the definition of emphysema?</a:t>
            </a:r>
          </a:p>
          <a:p>
            <a:r>
              <a:rPr lang="en-US" dirty="0" smtClean="0"/>
              <a:t>Is this a clinical or an anatomic term?</a:t>
            </a:r>
          </a:p>
          <a:p>
            <a:r>
              <a:rPr lang="en-US" dirty="0" smtClean="0"/>
              <a:t>What are the major forms of emphysema? Can they always be distinguished from each other? What are the usual distribution and </a:t>
            </a:r>
            <a:r>
              <a:rPr lang="en-US" dirty="0" err="1" smtClean="0"/>
              <a:t>histopathologic</a:t>
            </a:r>
            <a:r>
              <a:rPr lang="en-US" dirty="0" smtClean="0"/>
              <a:t> features of </a:t>
            </a:r>
            <a:r>
              <a:rPr lang="en-US" dirty="0" err="1" smtClean="0"/>
              <a:t>centrilobular</a:t>
            </a:r>
            <a:r>
              <a:rPr lang="en-US" dirty="0" smtClean="0"/>
              <a:t> emphysema?</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What is the definition of chronic bronchitis? </a:t>
            </a:r>
            <a:br>
              <a:rPr lang="en-US" dirty="0" smtClean="0"/>
            </a:br>
            <a:r>
              <a:rPr lang="en-US" dirty="0" smtClean="0"/>
              <a:t>Chronic bronchitis is a clinical definition: a persistent cough with sputum production for at least three months in two consecutive years. </a:t>
            </a:r>
          </a:p>
          <a:p>
            <a:r>
              <a:rPr lang="en-US" dirty="0" smtClean="0"/>
              <a:t>What is the definition of asthmatic bronchitis? </a:t>
            </a:r>
            <a:br>
              <a:rPr lang="en-US" dirty="0" smtClean="0"/>
            </a:br>
            <a:r>
              <a:rPr lang="en-US" dirty="0" smtClean="0"/>
              <a:t>Some patients with a clinical definition of chronic bronchitis have </a:t>
            </a:r>
            <a:r>
              <a:rPr lang="en-US" dirty="0" err="1" smtClean="0"/>
              <a:t>hyperresponsive</a:t>
            </a:r>
            <a:r>
              <a:rPr lang="en-US" dirty="0" smtClean="0"/>
              <a:t> airways with intermittent </a:t>
            </a:r>
            <a:r>
              <a:rPr lang="en-US" dirty="0" err="1" smtClean="0"/>
              <a:t>bronchospasm</a:t>
            </a:r>
            <a:r>
              <a:rPr lang="en-US" dirty="0" smtClean="0"/>
              <a:t>. This condition is called asthmatic bronchitis.</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How do asthmatic bronchitis differ from those seen in a typical case of allergic asthma? </a:t>
            </a:r>
          </a:p>
          <a:p>
            <a:pPr>
              <a:buNone/>
            </a:pPr>
            <a:r>
              <a:rPr lang="en-US" dirty="0" smtClean="0"/>
              <a:t>     Patients with asthmatic bronchitis has mucous gland hyperplasia </a:t>
            </a:r>
            <a:br>
              <a:rPr lang="en-US" dirty="0" smtClean="0"/>
            </a:br>
            <a:r>
              <a:rPr lang="en-US" dirty="0" smtClean="0"/>
              <a:t>In typical allergic asthma, which also has mucous gland hyperplasia, the bronchial wall has an inflammatory infiltrate in which </a:t>
            </a:r>
            <a:r>
              <a:rPr lang="en-US" dirty="0" err="1" smtClean="0"/>
              <a:t>eosinophils</a:t>
            </a:r>
            <a:r>
              <a:rPr lang="en-US" dirty="0" smtClean="0"/>
              <a:t> are prominent. There is also hypertrophy and hyperplasia of smooth muscle cells in asthma. </a:t>
            </a:r>
          </a:p>
          <a:p>
            <a:r>
              <a:rPr lang="en-US" dirty="0" smtClean="0"/>
              <a:t>How do they differ from those seen in </a:t>
            </a:r>
            <a:r>
              <a:rPr lang="en-US" dirty="0" err="1" smtClean="0"/>
              <a:t>bronchiectasis</a:t>
            </a:r>
            <a:r>
              <a:rPr lang="en-US" dirty="0" smtClean="0"/>
              <a:t>? </a:t>
            </a:r>
            <a:br>
              <a:rPr lang="en-US" dirty="0" smtClean="0"/>
            </a:br>
            <a:r>
              <a:rPr lang="en-US" dirty="0" smtClean="0"/>
              <a:t>Infection-related destruction of the bronchial wall is the characteristic appearance of </a:t>
            </a:r>
            <a:r>
              <a:rPr lang="en-US" dirty="0" err="1" smtClean="0"/>
              <a:t>bronchiectasis</a:t>
            </a:r>
            <a:r>
              <a:rPr lang="en-US" dirty="0" smtClean="0"/>
              <a:t>.</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28596" y="1500174"/>
            <a:ext cx="8229600" cy="4525963"/>
          </a:xfrm>
        </p:spPr>
        <p:txBody>
          <a:bodyPr/>
          <a:lstStyle/>
          <a:p>
            <a:r>
              <a:rPr lang="en-US" dirty="0" smtClean="0"/>
              <a:t>What x-ray features may be present in </a:t>
            </a:r>
            <a:r>
              <a:rPr lang="en-US" dirty="0" err="1" smtClean="0"/>
              <a:t>cor</a:t>
            </a:r>
            <a:r>
              <a:rPr lang="en-US" dirty="0" smtClean="0"/>
              <a:t> </a:t>
            </a:r>
            <a:r>
              <a:rPr lang="en-US" dirty="0" err="1" smtClean="0"/>
              <a:t>pulmonale</a:t>
            </a:r>
            <a:r>
              <a:rPr lang="en-US" dirty="0" smtClean="0"/>
              <a:t>? </a:t>
            </a:r>
            <a:br>
              <a:rPr lang="en-US" dirty="0" smtClean="0"/>
            </a:br>
            <a:r>
              <a:rPr lang="en-US" dirty="0" smtClean="0"/>
              <a:t>In chronic </a:t>
            </a:r>
            <a:r>
              <a:rPr lang="en-US" dirty="0" err="1" smtClean="0"/>
              <a:t>cor</a:t>
            </a:r>
            <a:r>
              <a:rPr lang="en-US" dirty="0" smtClean="0"/>
              <a:t> </a:t>
            </a:r>
            <a:r>
              <a:rPr lang="en-US" dirty="0" err="1" smtClean="0"/>
              <a:t>pulmonale</a:t>
            </a:r>
            <a:r>
              <a:rPr lang="en-US" dirty="0" smtClean="0"/>
              <a:t>, right ventricular dilation and hypertrophy, as well as increased vascular markings at the </a:t>
            </a:r>
            <a:r>
              <a:rPr lang="en-US" dirty="0" err="1" smtClean="0"/>
              <a:t>hilum</a:t>
            </a:r>
            <a:r>
              <a:rPr lang="en-US" dirty="0" smtClean="0"/>
              <a:t>, are seen in a chest x-ray. </a:t>
            </a:r>
            <a:br>
              <a:rPr lang="en-US" dirty="0" smtClean="0"/>
            </a:br>
            <a:endParaRPr lang="en-US" dirty="0"/>
          </a:p>
        </p:txBody>
      </p:sp>
      <p:pic>
        <p:nvPicPr>
          <p:cNvPr id="4" name="Content Placeholder 3" descr="res230.jpg"/>
          <p:cNvPicPr>
            <a:picLocks noChangeAspect="1"/>
          </p:cNvPicPr>
          <p:nvPr/>
        </p:nvPicPr>
        <p:blipFill>
          <a:blip r:embed="rId2" cstate="print"/>
          <a:stretch>
            <a:fillRect/>
          </a:stretch>
        </p:blipFill>
        <p:spPr>
          <a:xfrm>
            <a:off x="3786182" y="3000372"/>
            <a:ext cx="4445000" cy="31750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is the definition of emphysema? </a:t>
            </a:r>
            <a:br>
              <a:rPr lang="en-US" dirty="0" smtClean="0"/>
            </a:br>
            <a:r>
              <a:rPr lang="en-US" dirty="0" smtClean="0"/>
              <a:t>Emphysema is a lung condition characterized by abnormal permanent enlargement of the airspaces distal to the terminal bronchiole, accompanied by destruction of their walls without obvious fibrosis. </a:t>
            </a:r>
          </a:p>
          <a:p>
            <a:r>
              <a:rPr lang="en-US" dirty="0" smtClean="0"/>
              <a:t>Is this a clinical or an anatomic term? </a:t>
            </a:r>
            <a:br>
              <a:rPr lang="en-US" dirty="0" smtClean="0"/>
            </a:br>
            <a:r>
              <a:rPr lang="en-US" dirty="0" smtClean="0"/>
              <a:t>Anatomic.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What are the major forms of emphysema? Can they always be distinguished from each other? What are the usual distribution and </a:t>
            </a:r>
            <a:r>
              <a:rPr lang="en-US" dirty="0" err="1" smtClean="0"/>
              <a:t>histopathologic</a:t>
            </a:r>
            <a:r>
              <a:rPr lang="en-US" dirty="0" smtClean="0"/>
              <a:t> features of </a:t>
            </a:r>
            <a:r>
              <a:rPr lang="en-US" dirty="0" err="1" smtClean="0"/>
              <a:t>centrilobular</a:t>
            </a:r>
            <a:r>
              <a:rPr lang="en-US" dirty="0" smtClean="0"/>
              <a:t> emphysema? </a:t>
            </a:r>
          </a:p>
          <a:p>
            <a:r>
              <a:rPr lang="en-US" dirty="0" smtClean="0"/>
              <a:t/>
            </a:r>
            <a:br>
              <a:rPr lang="en-US" dirty="0" smtClean="0"/>
            </a:br>
            <a:r>
              <a:rPr lang="en-US" dirty="0" smtClean="0"/>
              <a:t>The forms of emphysema are defined by their anatomic nature. In </a:t>
            </a:r>
            <a:r>
              <a:rPr lang="en-US" dirty="0" err="1" smtClean="0"/>
              <a:t>centriacinar</a:t>
            </a:r>
            <a:r>
              <a:rPr lang="en-US" dirty="0" smtClean="0"/>
              <a:t> (</a:t>
            </a:r>
            <a:r>
              <a:rPr lang="en-US" dirty="0" err="1" smtClean="0"/>
              <a:t>centrilobular</a:t>
            </a:r>
            <a:r>
              <a:rPr lang="en-US" dirty="0" smtClean="0"/>
              <a:t>) emphysema, the central or proximal parts of the </a:t>
            </a:r>
            <a:r>
              <a:rPr lang="en-US" dirty="0" err="1" smtClean="0"/>
              <a:t>acini</a:t>
            </a:r>
            <a:r>
              <a:rPr lang="en-US" dirty="0" smtClean="0"/>
              <a:t>, formed by respiratory bronchioles, are affected, whereas the distal alveoli are spared. This is the usual form associated with COPD, and it usually is more severe in the upper lobes. </a:t>
            </a:r>
            <a:r>
              <a:rPr lang="en-US" dirty="0" err="1" smtClean="0"/>
              <a:t>Panacinar</a:t>
            </a:r>
            <a:r>
              <a:rPr lang="en-US" dirty="0" smtClean="0"/>
              <a:t> (</a:t>
            </a:r>
            <a:r>
              <a:rPr lang="en-US" dirty="0" err="1" smtClean="0"/>
              <a:t>panlobular</a:t>
            </a:r>
            <a:r>
              <a:rPr lang="en-US" dirty="0" smtClean="0"/>
              <a:t>) emphysema is characterized by uniform enlargement of the </a:t>
            </a:r>
            <a:r>
              <a:rPr lang="en-US" dirty="0" err="1" smtClean="0"/>
              <a:t>acini</a:t>
            </a:r>
            <a:r>
              <a:rPr lang="en-US" dirty="0" smtClean="0"/>
              <a:t> from the level of the respiratory bronchioles to the terminal blind alveoli. It affects the lower lobes more severely, and it is associated with alpha1-antitrypsin deficiency. In advanced cases, the distinction may be impossible to make.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What lung function tests are useful in distinguishing obstructive </a:t>
            </a:r>
            <a:r>
              <a:rPr lang="en-US" dirty="0" err="1" smtClean="0"/>
              <a:t>vs</a:t>
            </a:r>
            <a:r>
              <a:rPr lang="en-US" dirty="0" smtClean="0"/>
              <a:t> restrictive lung diseases? </a:t>
            </a:r>
            <a:br>
              <a:rPr lang="en-US" dirty="0" smtClean="0"/>
            </a:br>
            <a:r>
              <a:rPr lang="en-US" dirty="0" smtClean="0"/>
              <a:t>Obstructive lung diseases have increased resistance to airflow, usually measured by the forced expiratory volume at one second (FEV1). Restrictive lung diseases have reduced total lung capacity, usually measured by the forced vital capacity (FVC) test. Many conditions have both obstructive and restrictive features.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is the most likely cause of </a:t>
            </a:r>
            <a:r>
              <a:rPr lang="en-US" dirty="0" err="1" smtClean="0"/>
              <a:t>septal</a:t>
            </a:r>
            <a:r>
              <a:rPr lang="en-US" dirty="0" smtClean="0"/>
              <a:t> wall destruction in emphysema? </a:t>
            </a:r>
            <a:br>
              <a:rPr lang="en-US" dirty="0" smtClean="0"/>
            </a:br>
            <a:r>
              <a:rPr lang="en-US" dirty="0" smtClean="0"/>
              <a:t>The most plausible explanation is protease-</a:t>
            </a:r>
            <a:r>
              <a:rPr lang="en-US" dirty="0" err="1" smtClean="0"/>
              <a:t>antiprotease</a:t>
            </a:r>
            <a:r>
              <a:rPr lang="en-US" dirty="0" smtClean="0"/>
              <a:t> imbalance. The proteases (</a:t>
            </a:r>
            <a:r>
              <a:rPr lang="en-US" dirty="0" err="1" smtClean="0"/>
              <a:t>eg</a:t>
            </a:r>
            <a:r>
              <a:rPr lang="en-US" dirty="0" smtClean="0"/>
              <a:t>, </a:t>
            </a:r>
            <a:r>
              <a:rPr lang="en-US" dirty="0" err="1" smtClean="0"/>
              <a:t>elastase</a:t>
            </a:r>
            <a:r>
              <a:rPr lang="en-US" dirty="0" smtClean="0"/>
              <a:t>) are derived from </a:t>
            </a:r>
            <a:r>
              <a:rPr lang="en-US" dirty="0" err="1" smtClean="0"/>
              <a:t>neutrophils</a:t>
            </a:r>
            <a:r>
              <a:rPr lang="en-US" dirty="0" smtClean="0"/>
              <a:t> and macrophages that accumulate in the lungs of smokers. The principal </a:t>
            </a:r>
            <a:r>
              <a:rPr lang="en-US" dirty="0" err="1" smtClean="0"/>
              <a:t>antiprotease</a:t>
            </a:r>
            <a:r>
              <a:rPr lang="en-US" dirty="0" smtClean="0"/>
              <a:t> is alpha1-antitrypsin. The activity of this </a:t>
            </a:r>
            <a:r>
              <a:rPr lang="en-US" dirty="0" err="1" smtClean="0"/>
              <a:t>antiprotease</a:t>
            </a:r>
            <a:r>
              <a:rPr lang="en-US" dirty="0" smtClean="0"/>
              <a:t> is reduced by the effects of smoking. </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does the term "pan" refer to in </a:t>
            </a:r>
            <a:r>
              <a:rPr lang="en-US" dirty="0" err="1" smtClean="0"/>
              <a:t>panacinar</a:t>
            </a:r>
            <a:r>
              <a:rPr lang="en-US" dirty="0" smtClean="0"/>
              <a:t> emphysema? </a:t>
            </a:r>
            <a:br>
              <a:rPr lang="en-US" dirty="0" smtClean="0"/>
            </a:br>
            <a:r>
              <a:rPr lang="en-US" dirty="0" smtClean="0"/>
              <a:t>The emphysematous changes involve the entire </a:t>
            </a:r>
            <a:r>
              <a:rPr lang="en-US" dirty="0" err="1" smtClean="0"/>
              <a:t>acinus</a:t>
            </a:r>
            <a:r>
              <a:rPr lang="en-US" dirty="0" smtClean="0"/>
              <a:t> (and not the entire lung). </a:t>
            </a:r>
          </a:p>
          <a:p>
            <a:r>
              <a:rPr lang="en-US" dirty="0" smtClean="0"/>
              <a:t>With what inherited disease is this condition frequently associated? </a:t>
            </a:r>
            <a:br>
              <a:rPr lang="en-US" dirty="0" smtClean="0"/>
            </a:br>
            <a:r>
              <a:rPr lang="en-US" dirty="0" smtClean="0"/>
              <a:t>Alpha1-antitrypsin deficiency.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685800"/>
            <a:ext cx="7772400" cy="1143000"/>
          </a:xfrm>
        </p:spPr>
        <p:txBody>
          <a:bodyPr>
            <a:normAutofit fontScale="90000"/>
          </a:bodyPr>
          <a:lstStyle/>
          <a:p>
            <a:pPr algn="ctr"/>
            <a:r>
              <a:rPr lang="en-US" sz="4000" b="1" dirty="0"/>
              <a:t>Chronic Obstructive Pulmonary Disease (COPD)</a:t>
            </a:r>
          </a:p>
        </p:txBody>
      </p:sp>
      <p:sp>
        <p:nvSpPr>
          <p:cNvPr id="27651" name="Rectangle 3"/>
          <p:cNvSpPr>
            <a:spLocks noGrp="1" noChangeArrowheads="1"/>
          </p:cNvSpPr>
          <p:nvPr>
            <p:ph sz="quarter" idx="1"/>
          </p:nvPr>
        </p:nvSpPr>
        <p:spPr>
          <a:xfrm>
            <a:off x="685800" y="1981200"/>
            <a:ext cx="8229600" cy="4114800"/>
          </a:xfrm>
        </p:spPr>
        <p:txBody>
          <a:bodyPr>
            <a:normAutofit/>
          </a:bodyPr>
          <a:lstStyle/>
          <a:p>
            <a:r>
              <a:rPr lang="en-US" sz="2400" dirty="0" smtClean="0"/>
              <a:t>Share </a:t>
            </a:r>
            <a:r>
              <a:rPr lang="en-US" sz="2400" dirty="0"/>
              <a:t>a major symptom: </a:t>
            </a:r>
            <a:r>
              <a:rPr lang="en-US" sz="2400" dirty="0" err="1"/>
              <a:t>dyspnea</a:t>
            </a:r>
            <a:r>
              <a:rPr lang="en-US" sz="2400" dirty="0"/>
              <a:t> with chronic or recurrent obstruction to airflow within the lung.</a:t>
            </a:r>
          </a:p>
          <a:p>
            <a:r>
              <a:rPr lang="en-US" sz="2400" dirty="0"/>
              <a:t>The incidence of COPD has increased dramatically in the past few decades</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400" dirty="0" smtClean="0"/>
              <a:t>How does </a:t>
            </a:r>
            <a:r>
              <a:rPr lang="en-US" sz="2400" dirty="0" err="1" smtClean="0"/>
              <a:t>cor</a:t>
            </a:r>
            <a:r>
              <a:rPr lang="en-US" sz="2400" dirty="0" smtClean="0"/>
              <a:t> </a:t>
            </a:r>
            <a:r>
              <a:rPr lang="en-US" sz="2400" dirty="0" err="1" smtClean="0"/>
              <a:t>pulmonale</a:t>
            </a:r>
            <a:r>
              <a:rPr lang="en-US" sz="2400" dirty="0" smtClean="0"/>
              <a:t> develop? </a:t>
            </a:r>
            <a:br>
              <a:rPr lang="en-US" sz="2400" dirty="0" smtClean="0"/>
            </a:br>
            <a:r>
              <a:rPr lang="en-US" sz="2400" dirty="0" err="1" smtClean="0"/>
              <a:t>Cor</a:t>
            </a:r>
            <a:r>
              <a:rPr lang="en-US" sz="2400" dirty="0" smtClean="0"/>
              <a:t> </a:t>
            </a:r>
            <a:r>
              <a:rPr lang="en-US" sz="2400" dirty="0" err="1" smtClean="0"/>
              <a:t>pulmonale</a:t>
            </a:r>
            <a:r>
              <a:rPr lang="en-US" sz="2400" dirty="0" smtClean="0"/>
              <a:t>--right ventricular dilation and hypertrophy--develops following pulmonary hypertension caused by diseases of the lung or pulmonary vasculature. Changes in the pulmonary arteries and arterioles are usually present. </a:t>
            </a:r>
          </a:p>
          <a:p>
            <a:r>
              <a:rPr lang="en-US" sz="2400" dirty="0" smtClean="0"/>
              <a:t>How is </a:t>
            </a:r>
            <a:r>
              <a:rPr lang="en-US" sz="2400" dirty="0" err="1" smtClean="0"/>
              <a:t>cor</a:t>
            </a:r>
            <a:r>
              <a:rPr lang="en-US" sz="2400" dirty="0" smtClean="0"/>
              <a:t> </a:t>
            </a:r>
            <a:r>
              <a:rPr lang="en-US" sz="2400" dirty="0" err="1" smtClean="0"/>
              <a:t>pulmonale</a:t>
            </a:r>
            <a:r>
              <a:rPr lang="en-US" sz="2400" dirty="0"/>
              <a:t> </a:t>
            </a:r>
            <a:r>
              <a:rPr lang="en-US" sz="2400" dirty="0" smtClean="0"/>
              <a:t>manifested?</a:t>
            </a:r>
          </a:p>
          <a:p>
            <a:pPr>
              <a:buNone/>
            </a:pPr>
            <a:r>
              <a:rPr lang="en-US" sz="2400" dirty="0" smtClean="0"/>
              <a:t>right heart failure is manifested by distended neck veins and enlarged tender liver. </a:t>
            </a:r>
          </a:p>
          <a:p>
            <a:pPr>
              <a:buNone/>
            </a:pPr>
            <a:r>
              <a:rPr lang="en-US" sz="2400" dirty="0" smtClean="0"/>
              <a:t>Manifestation of typical features of severe chronic bronchitis : (so-called blue bloater). Increased sleepiness reflects CO2 narcosis; cyanosis reflects very poor oxygenation; and elevated red cell counts (secondary </a:t>
            </a:r>
            <a:r>
              <a:rPr lang="en-US" sz="2400" dirty="0" err="1" smtClean="0"/>
              <a:t>polycythemia</a:t>
            </a:r>
            <a:r>
              <a:rPr lang="en-US" sz="2400" dirty="0" smtClean="0"/>
              <a:t>) result from chronic hypoxemia. </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743200" y="3124200"/>
            <a:ext cx="3505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Chronic Obstructive Pulmonary Disease</a:t>
            </a:r>
            <a:endParaRPr lang="en-US" dirty="0"/>
          </a:p>
        </p:txBody>
      </p:sp>
      <p:cxnSp>
        <p:nvCxnSpPr>
          <p:cNvPr id="18" name="Straight Arrow Connector 17"/>
          <p:cNvCxnSpPr/>
          <p:nvPr/>
        </p:nvCxnSpPr>
        <p:spPr>
          <a:xfrm rot="5400000" flipH="1" flipV="1">
            <a:off x="5676900" y="2476500"/>
            <a:ext cx="7620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362200" y="2362200"/>
            <a:ext cx="10668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6019800" y="1752600"/>
            <a:ext cx="2133600" cy="685800"/>
          </a:xfrm>
          <a:prstGeom prst="ellipse">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Emphysema</a:t>
            </a:r>
            <a:endParaRPr lang="en-US" dirty="0"/>
          </a:p>
        </p:txBody>
      </p:sp>
      <p:sp>
        <p:nvSpPr>
          <p:cNvPr id="26" name="Oval 25"/>
          <p:cNvSpPr/>
          <p:nvPr/>
        </p:nvSpPr>
        <p:spPr>
          <a:xfrm>
            <a:off x="152400" y="1828800"/>
            <a:ext cx="2286000" cy="685800"/>
          </a:xfrm>
          <a:prstGeom prst="ellipse">
            <a:avLst/>
          </a:prstGeom>
          <a:solidFill>
            <a:srgbClr val="002060"/>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Bronchiectasis</a:t>
            </a:r>
            <a:endParaRPr lang="en-US" dirty="0"/>
          </a:p>
        </p:txBody>
      </p:sp>
      <p:sp>
        <p:nvSpPr>
          <p:cNvPr id="27" name="Oval 26"/>
          <p:cNvSpPr/>
          <p:nvPr/>
        </p:nvSpPr>
        <p:spPr>
          <a:xfrm>
            <a:off x="6248400" y="4495800"/>
            <a:ext cx="2133600" cy="685800"/>
          </a:xfrm>
          <a:prstGeom prst="ellipse">
            <a:avLst/>
          </a:prstGeom>
          <a:solidFill>
            <a:srgbClr val="00206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Chronic Bronchitis</a:t>
            </a:r>
            <a:endParaRPr lang="en-US" dirty="0"/>
          </a:p>
        </p:txBody>
      </p:sp>
      <p:sp>
        <p:nvSpPr>
          <p:cNvPr id="28" name="Oval 27"/>
          <p:cNvSpPr/>
          <p:nvPr/>
        </p:nvSpPr>
        <p:spPr>
          <a:xfrm>
            <a:off x="381000" y="4648200"/>
            <a:ext cx="2133600" cy="685800"/>
          </a:xfrm>
          <a:prstGeom prst="ellipse">
            <a:avLst/>
          </a:prstGeom>
          <a:solidFill>
            <a:srgbClr val="00206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Asthma</a:t>
            </a:r>
            <a:endParaRPr lang="en-US" dirty="0"/>
          </a:p>
        </p:txBody>
      </p:sp>
      <p:cxnSp>
        <p:nvCxnSpPr>
          <p:cNvPr id="33" name="Straight Arrow Connector 32"/>
          <p:cNvCxnSpPr>
            <a:stCxn id="4" idx="5"/>
          </p:cNvCxnSpPr>
          <p:nvPr/>
        </p:nvCxnSpPr>
        <p:spPr>
          <a:xfrm rot="16200000" flipH="1">
            <a:off x="5636721" y="3807920"/>
            <a:ext cx="786233" cy="589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4" idx="3"/>
          </p:cNvCxnSpPr>
          <p:nvPr/>
        </p:nvCxnSpPr>
        <p:spPr>
          <a:xfrm rot="5400000" flipH="1" flipV="1">
            <a:off x="2304315" y="3762675"/>
            <a:ext cx="1005317" cy="8991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28600" y="5638800"/>
            <a:ext cx="8534400" cy="892552"/>
          </a:xfrm>
          <a:prstGeom prst="rect">
            <a:avLst/>
          </a:prstGeom>
          <a:solidFill>
            <a:schemeClr val="accent3">
              <a:lumMod val="40000"/>
              <a:lumOff val="60000"/>
            </a:schemeClr>
          </a:solidFill>
          <a:ln>
            <a:solidFill>
              <a:srgbClr val="0070C0"/>
            </a:solidFill>
          </a:ln>
          <a:scene3d>
            <a:camera prst="orthographicFront"/>
            <a:lightRig rig="threePt" dir="t"/>
          </a:scene3d>
          <a:sp3d>
            <a:bevelT w="114300" prst="artDeco"/>
          </a:sp3d>
        </p:spPr>
        <p:txBody>
          <a:bodyPr wrap="square" rtlCol="0">
            <a:spAutoFit/>
          </a:bodyPr>
          <a:lstStyle/>
          <a:p>
            <a:pPr>
              <a:buClr>
                <a:schemeClr val="accent2">
                  <a:lumMod val="75000"/>
                </a:schemeClr>
              </a:buClr>
              <a:buFont typeface="Wingdings" pitchFamily="2" charset="2"/>
              <a:buChar char="Ø"/>
            </a:pPr>
            <a:r>
              <a:rPr lang="en-US" sz="2400" dirty="0" smtClean="0"/>
              <a:t> A group of conditions characterized by limitation of airflow</a:t>
            </a:r>
          </a:p>
          <a:p>
            <a:pPr>
              <a:buClr>
                <a:schemeClr val="accent2">
                  <a:lumMod val="75000"/>
                </a:schemeClr>
              </a:buClr>
              <a:buFont typeface="Wingdings" pitchFamily="2" charset="2"/>
              <a:buChar char="Ø"/>
            </a:pPr>
            <a:r>
              <a:rPr lang="en-US" sz="2400" dirty="0" smtClean="0"/>
              <a:t> Emphysema and chronic bronchitis often co-exist</a:t>
            </a:r>
            <a:r>
              <a:rPr lang="en-US" sz="2800" dirty="0" smtClean="0"/>
              <a:t>.</a:t>
            </a:r>
            <a:endParaRPr lang="en-US" dirty="0"/>
          </a:p>
        </p:txBody>
      </p:sp>
      <p:sp>
        <p:nvSpPr>
          <p:cNvPr id="39" name="TextBox 38"/>
          <p:cNvSpPr txBox="1"/>
          <p:nvPr/>
        </p:nvSpPr>
        <p:spPr>
          <a:xfrm>
            <a:off x="1447800" y="762000"/>
            <a:ext cx="6969152" cy="800219"/>
          </a:xfrm>
          <a:prstGeom prst="rect">
            <a:avLst/>
          </a:prstGeom>
          <a:noFill/>
        </p:spPr>
        <p:txBody>
          <a:bodyPr wrap="none" rtlCol="0">
            <a:spAutoFit/>
          </a:bodyPr>
          <a:lstStyle/>
          <a:p>
            <a:r>
              <a:rPr lang="en-US" sz="2800" b="1" dirty="0" smtClean="0"/>
              <a:t>Chronic Obstructive Pulmonary Disease</a:t>
            </a:r>
            <a:endParaRPr lang="en-US" sz="2800"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439718"/>
          </a:xfrm>
        </p:spPr>
        <p:txBody>
          <a:bodyPr>
            <a:normAutofit fontScale="90000"/>
          </a:bodyPr>
          <a:lstStyle/>
          <a:p>
            <a:r>
              <a:rPr lang="en-US" dirty="0" smtClean="0"/>
              <a:t>COPD</a:t>
            </a:r>
            <a:endParaRPr lang="en-US" dirty="0"/>
          </a:p>
        </p:txBody>
      </p:sp>
      <p:pic>
        <p:nvPicPr>
          <p:cNvPr id="4" name="How Lungs Function COPD.wmv">
            <a:hlinkClick r:id="" action="ppaction://media"/>
          </p:cNvPr>
          <p:cNvPicPr>
            <a:picLocks noGrp="1" noRot="1" noChangeAspect="1"/>
          </p:cNvPicPr>
          <p:nvPr>
            <p:ph sz="quarter" idx="1"/>
            <a:videoFile r:link="rId1"/>
          </p:nvPr>
        </p:nvPicPr>
        <p:blipFill>
          <a:blip r:embed="rId3" cstate="print"/>
          <a:stretch>
            <a:fillRect/>
          </a:stretch>
        </p:blipFill>
        <p:spPr>
          <a:xfrm>
            <a:off x="0" y="642918"/>
            <a:ext cx="9144000" cy="62150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811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146434" name="Rectangle 1026"/>
          <p:cNvSpPr>
            <a:spLocks noGrp="1" noChangeArrowheads="1"/>
          </p:cNvSpPr>
          <p:nvPr>
            <p:ph type="ctrTitle"/>
          </p:nvPr>
        </p:nvSpPr>
        <p:spPr/>
        <p:txBody>
          <a:bodyPr/>
          <a:lstStyle/>
          <a:p>
            <a:r>
              <a:rPr lang="en-US" b="1" dirty="0"/>
              <a:t>Chronic Bronchitis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533400"/>
            <a:ext cx="7772400" cy="762000"/>
          </a:xfrm>
        </p:spPr>
        <p:txBody>
          <a:bodyPr>
            <a:normAutofit/>
          </a:bodyPr>
          <a:lstStyle/>
          <a:p>
            <a:pPr algn="ctr"/>
            <a:r>
              <a:rPr lang="en-US" b="1" dirty="0"/>
              <a:t>Chronic Bronchitis</a:t>
            </a:r>
          </a:p>
        </p:txBody>
      </p:sp>
      <p:sp>
        <p:nvSpPr>
          <p:cNvPr id="38915" name="Rectangle 3"/>
          <p:cNvSpPr>
            <a:spLocks noGrp="1" noChangeArrowheads="1"/>
          </p:cNvSpPr>
          <p:nvPr>
            <p:ph sz="quarter" idx="1"/>
          </p:nvPr>
        </p:nvSpPr>
        <p:spPr>
          <a:xfrm>
            <a:off x="304800" y="1447800"/>
            <a:ext cx="8458200" cy="5257800"/>
          </a:xfrm>
        </p:spPr>
        <p:txBody>
          <a:bodyPr>
            <a:normAutofit lnSpcReduction="10000"/>
          </a:bodyPr>
          <a:lstStyle/>
          <a:p>
            <a:r>
              <a:rPr lang="en-US" sz="2800" dirty="0"/>
              <a:t>Common among cigarette smokers and urban </a:t>
            </a:r>
            <a:r>
              <a:rPr lang="en-US" sz="2800" dirty="0" smtClean="0"/>
              <a:t>dwellers, age </a:t>
            </a:r>
            <a:r>
              <a:rPr lang="en-US" sz="2800" dirty="0" smtClean="0">
                <a:latin typeface="Arial" pitchFamily="34" charset="0"/>
                <a:cs typeface="Arial" pitchFamily="34" charset="0"/>
              </a:rPr>
              <a:t>40</a:t>
            </a:r>
            <a:r>
              <a:rPr lang="en-US" sz="2800" dirty="0" smtClean="0"/>
              <a:t> to</a:t>
            </a:r>
            <a:r>
              <a:rPr lang="en-US" sz="2800" dirty="0" smtClean="0">
                <a:latin typeface="Arial Narrow" pitchFamily="34" charset="0"/>
              </a:rPr>
              <a:t> 65</a:t>
            </a:r>
            <a:endParaRPr lang="en-US" sz="2800" dirty="0">
              <a:latin typeface="Arial Narrow" pitchFamily="34" charset="0"/>
            </a:endParaRPr>
          </a:p>
          <a:p>
            <a:r>
              <a:rPr lang="en-US" sz="2800" dirty="0"/>
              <a:t>The diagnosis of chronic bronchitis is made on clinical grounds.</a:t>
            </a:r>
          </a:p>
          <a:p>
            <a:r>
              <a:rPr lang="en-US" sz="2800" dirty="0"/>
              <a:t>Persistent productive cough for at least 3 consecutive months in at least 2 consecutive years.</a:t>
            </a:r>
          </a:p>
          <a:p>
            <a:r>
              <a:rPr lang="en-US" sz="2800" dirty="0"/>
              <a:t>Can occur in several forms:</a:t>
            </a:r>
          </a:p>
          <a:p>
            <a:pPr>
              <a:buFontTx/>
              <a:buNone/>
            </a:pPr>
            <a:r>
              <a:rPr lang="en-US" sz="2800" dirty="0"/>
              <a:t>	1.	Simple chronic bronchitis.</a:t>
            </a:r>
          </a:p>
          <a:p>
            <a:pPr>
              <a:buFontTx/>
              <a:buNone/>
            </a:pPr>
            <a:r>
              <a:rPr lang="en-US" sz="2800" dirty="0"/>
              <a:t>	2.	Chronic </a:t>
            </a:r>
            <a:r>
              <a:rPr lang="en-US" sz="2800" dirty="0" err="1"/>
              <a:t>mucopurulent</a:t>
            </a:r>
            <a:r>
              <a:rPr lang="en-US" sz="2800" dirty="0"/>
              <a:t> bronchitis.</a:t>
            </a:r>
          </a:p>
          <a:p>
            <a:pPr>
              <a:buFontTx/>
              <a:buNone/>
            </a:pPr>
            <a:r>
              <a:rPr lang="en-US" sz="2800" dirty="0"/>
              <a:t>	3.	Chronic asthmatic bronchitis.</a:t>
            </a:r>
          </a:p>
          <a:p>
            <a:pPr>
              <a:buFontTx/>
              <a:buNone/>
            </a:pPr>
            <a:r>
              <a:rPr lang="en-US" sz="2800" dirty="0"/>
              <a:t>	4.	Chronic obstructive bronchitis.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244</TotalTime>
  <Words>1748</Words>
  <Application>Microsoft Office PowerPoint</Application>
  <PresentationFormat>On-screen Show (4:3)</PresentationFormat>
  <Paragraphs>284</Paragraphs>
  <Slides>50</Slides>
  <Notes>2</Notes>
  <HiddenSlides>0</HiddenSlides>
  <MMClips>2</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Equity</vt:lpstr>
      <vt:lpstr>Chronic Obstructive Pulmonary Diseases (COPD)</vt:lpstr>
      <vt:lpstr>Slide 2</vt:lpstr>
      <vt:lpstr>Learning Objectives </vt:lpstr>
      <vt:lpstr>Bronchial asthma</vt:lpstr>
      <vt:lpstr>Chronic Obstructive Pulmonary Disease (COPD)</vt:lpstr>
      <vt:lpstr>Slide 6</vt:lpstr>
      <vt:lpstr>COPD</vt:lpstr>
      <vt:lpstr>Chronic Bronchitis</vt:lpstr>
      <vt:lpstr>Chronic Bronchitis</vt:lpstr>
      <vt:lpstr>Chronic bronchitis</vt:lpstr>
      <vt:lpstr>Chronic bronchitis</vt:lpstr>
      <vt:lpstr>Reid Index &gt; 0.4</vt:lpstr>
      <vt:lpstr>Chronic bronchitis</vt:lpstr>
      <vt:lpstr>Cor pulmonale</vt:lpstr>
      <vt:lpstr>Slide 15</vt:lpstr>
      <vt:lpstr>Emphysema</vt:lpstr>
      <vt:lpstr>Emphysema</vt:lpstr>
      <vt:lpstr>Slide 18</vt:lpstr>
      <vt:lpstr>Emphysema</vt:lpstr>
      <vt:lpstr>Centriacinar (centrilobular) emphysema</vt:lpstr>
      <vt:lpstr>Panacinar (panlobular) emphysema</vt:lpstr>
      <vt:lpstr>Distal acinar (paraseptal) emphysema</vt:lpstr>
      <vt:lpstr>Slide 23</vt:lpstr>
      <vt:lpstr>Irregular Emphysema</vt:lpstr>
      <vt:lpstr>Why is emphysema considered to be an obstructive airway disease?  (Is there any mechanical obstruction?)</vt:lpstr>
      <vt:lpstr>Pathogenesis of Emphysema</vt:lpstr>
      <vt:lpstr>Pathogenesis of Emphysema</vt:lpstr>
      <vt:lpstr>Slide 28</vt:lpstr>
      <vt:lpstr>Slide 29</vt:lpstr>
      <vt:lpstr>Emphysema</vt:lpstr>
      <vt:lpstr>What is the difference between overinflation and emphysema?</vt:lpstr>
      <vt:lpstr>Emphysema: Clinical course </vt:lpstr>
      <vt:lpstr>Emphysema: Complications</vt:lpstr>
      <vt:lpstr>How does cor pulmonale develop?</vt:lpstr>
      <vt:lpstr>Chronic bronchitis vs. Emphysema</vt:lpstr>
      <vt:lpstr>Slide 36</vt:lpstr>
      <vt:lpstr>Emphysema and Chronic Bronchitis</vt:lpstr>
      <vt:lpstr>Slide 38</vt:lpstr>
      <vt:lpstr>Chronic Bronchitis: </vt:lpstr>
      <vt:lpstr>Emphysema:</vt:lpstr>
      <vt:lpstr>Questions</vt:lpstr>
      <vt:lpstr>Slide 42</vt:lpstr>
      <vt:lpstr>Slide 43</vt:lpstr>
      <vt:lpstr>Slide 44</vt:lpstr>
      <vt:lpstr>Slide 45</vt:lpstr>
      <vt:lpstr>Slide 46</vt:lpstr>
      <vt:lpstr>Slide 47</vt:lpstr>
      <vt:lpstr>Slide 48</vt:lpstr>
      <vt:lpstr>Slide 49</vt:lpstr>
      <vt:lpstr>Slide 50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Dr.Maha</dc:creator>
  <cp:lastModifiedBy>Dr.Maha</cp:lastModifiedBy>
  <cp:revision>9</cp:revision>
  <dcterms:created xsi:type="dcterms:W3CDTF">2010-02-07T21:17:58Z</dcterms:created>
  <dcterms:modified xsi:type="dcterms:W3CDTF">2010-03-01T18:42:12Z</dcterms:modified>
</cp:coreProperties>
</file>