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257" r:id="rId3"/>
    <p:sldId id="258" r:id="rId4"/>
    <p:sldId id="259" r:id="rId5"/>
    <p:sldId id="260" r:id="rId6"/>
    <p:sldId id="261" r:id="rId7"/>
    <p:sldId id="315" r:id="rId8"/>
    <p:sldId id="263" r:id="rId9"/>
    <p:sldId id="340" r:id="rId10"/>
    <p:sldId id="341" r:id="rId11"/>
    <p:sldId id="380" r:id="rId12"/>
    <p:sldId id="381" r:id="rId13"/>
    <p:sldId id="379" r:id="rId14"/>
    <p:sldId id="384" r:id="rId15"/>
    <p:sldId id="383" r:id="rId16"/>
    <p:sldId id="382" r:id="rId17"/>
    <p:sldId id="264" r:id="rId18"/>
    <p:sldId id="268" r:id="rId19"/>
    <p:sldId id="265" r:id="rId20"/>
    <p:sldId id="385" r:id="rId21"/>
    <p:sldId id="266" r:id="rId22"/>
    <p:sldId id="280" r:id="rId23"/>
    <p:sldId id="269" r:id="rId24"/>
    <p:sldId id="316" r:id="rId25"/>
    <p:sldId id="270" r:id="rId26"/>
    <p:sldId id="283" r:id="rId27"/>
    <p:sldId id="271" r:id="rId28"/>
    <p:sldId id="317" r:id="rId29"/>
    <p:sldId id="378" r:id="rId30"/>
    <p:sldId id="272" r:id="rId31"/>
    <p:sldId id="273" r:id="rId32"/>
    <p:sldId id="318" r:id="rId33"/>
    <p:sldId id="274" r:id="rId34"/>
    <p:sldId id="275" r:id="rId35"/>
    <p:sldId id="386" r:id="rId36"/>
    <p:sldId id="276" r:id="rId37"/>
    <p:sldId id="277" r:id="rId38"/>
    <p:sldId id="278" r:id="rId39"/>
    <p:sldId id="320" r:id="rId40"/>
    <p:sldId id="319" r:id="rId41"/>
    <p:sldId id="279" r:id="rId42"/>
  </p:sldIdLst>
  <p:sldSz cx="9144000" cy="6858000" type="screen4x3"/>
  <p:notesSz cx="6662738" cy="98663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6D31"/>
    <a:srgbClr val="81562B"/>
    <a:srgbClr val="FFCC99"/>
    <a:srgbClr val="FFCCFF"/>
    <a:srgbClr val="FFCCCC"/>
    <a:srgbClr val="99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7738" autoAdjust="0"/>
    <p:restoredTop sz="90929"/>
  </p:normalViewPr>
  <p:slideViewPr>
    <p:cSldViewPr>
      <p:cViewPr varScale="1">
        <p:scale>
          <a:sx n="66" d="100"/>
          <a:sy n="66" d="100"/>
        </p:scale>
        <p:origin x="-95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5075" y="0"/>
            <a:ext cx="288766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88766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5075" y="9372600"/>
            <a:ext cx="288766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CB4A9B2-04C2-46CF-906B-F4544C2922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3488" y="0"/>
            <a:ext cx="288766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867EF4C-49F5-466E-AFCB-CC62B1BB40DC}" type="datetimeFigureOut">
              <a:rPr lang="en-US"/>
              <a:pPr>
                <a:defRPr/>
              </a:pPr>
              <a:t>3/25/2009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5188" y="739775"/>
            <a:ext cx="493395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686300"/>
            <a:ext cx="5329238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88766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3488" y="9371013"/>
            <a:ext cx="288766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5F95E13-5C76-44F9-BC5E-2A610A8F75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C6B1B-828C-421F-B423-EB561AC7D2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9E5E9-7C3D-4834-A150-AABC28EE70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C3DC3-CE2B-408E-A8FE-CA15BF82EC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27678-5797-4FEB-B48F-2B621E5BA7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0E01C-1833-4DD3-AB47-56708487F0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AF312-0A9A-480C-B1C0-6E88FD43B2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DF196-1113-45AE-A1CB-98149F62AA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28DD8-082F-42DA-96C1-795DEF0074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E2A6B-C005-4E26-8F66-8622A0E20D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50C75-BA7A-4E92-BD63-FE5E2B4AF0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74DD4-B1C9-4E28-B174-FB7004A43F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203A478-A6D7-43F3-BFFB-07C4CCCD55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5410200"/>
          </a:xfrm>
        </p:spPr>
        <p:txBody>
          <a:bodyPr/>
          <a:lstStyle/>
          <a:p>
            <a:pPr eaLnBrk="1" hangingPunct="1"/>
            <a:r>
              <a:rPr lang="en-US" b="1" smtClean="0"/>
              <a:t>Tumors of the Lung and Upper Respiratory Tract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001000" cy="1143000"/>
          </a:xfrm>
        </p:spPr>
        <p:txBody>
          <a:bodyPr/>
          <a:lstStyle/>
          <a:p>
            <a:pPr eaLnBrk="1" hangingPunct="1"/>
            <a:r>
              <a:rPr lang="en-US" sz="3600" b="1" smtClean="0"/>
              <a:t>Classification of brochogenic carcinoma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24400" y="2438400"/>
            <a:ext cx="4191000" cy="304641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990600" lvl="1" indent="-533400">
              <a:defRPr/>
            </a:pPr>
            <a:r>
              <a:rPr lang="en-US" dirty="0"/>
              <a:t>Non- Small cell lung ca:</a:t>
            </a:r>
          </a:p>
          <a:p>
            <a:pPr marL="990600" lvl="1" indent="-533400">
              <a:defRPr/>
            </a:pPr>
            <a:endParaRPr lang="en-US" dirty="0"/>
          </a:p>
          <a:p>
            <a:pPr marL="990600" lvl="1" indent="-533400">
              <a:defRPr/>
            </a:pPr>
            <a:r>
              <a:rPr lang="en-US" dirty="0"/>
              <a:t>Abundant cytoplasm; </a:t>
            </a:r>
            <a:r>
              <a:rPr lang="en-US" dirty="0" err="1"/>
              <a:t>pleomorphic</a:t>
            </a:r>
            <a:r>
              <a:rPr lang="en-US" dirty="0"/>
              <a:t> nuclei with coarse chromatin pattern; nucleoli often prominent; glandular or </a:t>
            </a:r>
            <a:r>
              <a:rPr lang="en-US" dirty="0" err="1"/>
              <a:t>squamous</a:t>
            </a:r>
            <a:r>
              <a:rPr lang="en-US" dirty="0"/>
              <a:t> architecture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2438400"/>
            <a:ext cx="4343400" cy="304641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990600" lvl="1" indent="-533400">
              <a:defRPr/>
            </a:pPr>
            <a:r>
              <a:rPr lang="en-US" dirty="0"/>
              <a:t>Small cell lung carcinoma:</a:t>
            </a:r>
          </a:p>
          <a:p>
            <a:pPr marL="990600" lvl="1" indent="-533400">
              <a:defRPr/>
            </a:pPr>
            <a:endParaRPr lang="en-US" dirty="0"/>
          </a:p>
          <a:p>
            <a:pPr marL="1371600" lvl="2" indent="-457200">
              <a:defRPr/>
            </a:pPr>
            <a:r>
              <a:rPr lang="en-US" dirty="0"/>
              <a:t>Scant cytoplasm; small, </a:t>
            </a:r>
            <a:r>
              <a:rPr lang="en-US" dirty="0" err="1"/>
              <a:t>hyperchromatic</a:t>
            </a:r>
            <a:r>
              <a:rPr lang="en-US" dirty="0"/>
              <a:t> nuclei with fine chromatin pattern; nucleoli indistinct; diffuse sheets of cells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52600" y="1371600"/>
            <a:ext cx="5237163" cy="8302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lvl="1">
              <a:defRPr/>
            </a:pPr>
            <a:r>
              <a:rPr lang="en-US" dirty="0"/>
              <a:t>Differences between SCLC and NSCLC:</a:t>
            </a:r>
          </a:p>
          <a:p>
            <a:pPr marL="0" lvl="1" algn="ctr">
              <a:defRPr/>
            </a:pPr>
            <a:r>
              <a:rPr lang="en-US" dirty="0"/>
              <a:t>Histology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/>
            <a:r>
              <a:rPr lang="en-US" sz="3600" smtClean="0"/>
              <a:t>Differences between SCLC and NSCLC:</a:t>
            </a:r>
            <a:r>
              <a:rPr lang="en-US" sz="3600" b="1" smtClean="0"/>
              <a:t/>
            </a:r>
            <a:br>
              <a:rPr lang="en-US" sz="3600" b="1" smtClean="0"/>
            </a:br>
            <a:r>
              <a:rPr lang="en-US" sz="3600" b="1" smtClean="0"/>
              <a:t> Markers</a:t>
            </a:r>
            <a:endParaRPr lang="en-US" sz="3600" smtClean="0"/>
          </a:p>
        </p:txBody>
      </p:sp>
      <p:sp>
        <p:nvSpPr>
          <p:cNvPr id="73731" name="Text Placeholder 4"/>
          <p:cNvSpPr>
            <a:spLocks noGrp="1"/>
          </p:cNvSpPr>
          <p:nvPr>
            <p:ph type="body" idx="1"/>
          </p:nvPr>
        </p:nvSpPr>
        <p:spPr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r>
              <a:rPr lang="en-US" smtClean="0"/>
              <a:t>Small cell lung carcinoma</a:t>
            </a:r>
          </a:p>
        </p:txBody>
      </p:sp>
      <p:sp>
        <p:nvSpPr>
          <p:cNvPr id="73732" name="Content Placeholder 5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4225925"/>
          </a:xfrm>
          <a:gradFill rotWithShape="1">
            <a:gsLst>
              <a:gs pos="0">
                <a:srgbClr val="553E14"/>
              </a:gs>
              <a:gs pos="50000">
                <a:srgbClr val="7D5C21"/>
              </a:gs>
              <a:gs pos="100000">
                <a:srgbClr val="966F2A"/>
              </a:gs>
            </a:gsLst>
            <a:lin ang="16200000" scaled="1"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b="1" smtClean="0">
                <a:solidFill>
                  <a:srgbClr val="FFC000"/>
                </a:solidFill>
              </a:rPr>
              <a:t>Neuroendocrine Markers</a:t>
            </a:r>
          </a:p>
          <a:p>
            <a:pPr lvl="1"/>
            <a:r>
              <a:rPr lang="en-US" b="1" smtClean="0"/>
              <a:t>Usually present</a:t>
            </a:r>
            <a:endParaRPr lang="en-US" smtClean="0"/>
          </a:p>
          <a:p>
            <a:pPr lvl="1">
              <a:buFontTx/>
              <a:buNone/>
            </a:pPr>
            <a:r>
              <a:rPr lang="en-US" smtClean="0"/>
              <a:t>(dense core granules on electron microscopy; expression of chromogranin, neuron-specific enolase and synaptophysin)</a:t>
            </a:r>
          </a:p>
          <a:p>
            <a:endParaRPr lang="en-US" b="1" smtClean="0">
              <a:solidFill>
                <a:srgbClr val="FFC000"/>
              </a:solidFill>
            </a:endParaRPr>
          </a:p>
          <a:p>
            <a:r>
              <a:rPr lang="en-US" b="1" smtClean="0">
                <a:solidFill>
                  <a:srgbClr val="FFC000"/>
                </a:solidFill>
              </a:rPr>
              <a:t>Epithelial Markers:</a:t>
            </a:r>
          </a:p>
          <a:p>
            <a:pPr marL="742950" lvl="2" indent="-342900"/>
            <a:r>
              <a:rPr lang="en-US" b="1" smtClean="0"/>
              <a:t>Usually absent</a:t>
            </a:r>
            <a:endParaRPr lang="en-US" b="1" smtClean="0">
              <a:solidFill>
                <a:srgbClr val="FFC000"/>
              </a:solidFill>
            </a:endParaRPr>
          </a:p>
          <a:p>
            <a:r>
              <a:rPr lang="en-US" b="1" smtClean="0">
                <a:solidFill>
                  <a:srgbClr val="FFC000"/>
                </a:solidFill>
              </a:rPr>
              <a:t>Mucin: </a:t>
            </a:r>
            <a:r>
              <a:rPr lang="en-US" b="1" smtClean="0"/>
              <a:t>Absent </a:t>
            </a:r>
          </a:p>
          <a:p>
            <a:pPr lvl="1">
              <a:buFontTx/>
              <a:buNone/>
            </a:pPr>
            <a:endParaRPr lang="en-US" smtClean="0"/>
          </a:p>
        </p:txBody>
      </p:sp>
      <p:sp>
        <p:nvSpPr>
          <p:cNvPr id="73733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270375" cy="639762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r>
              <a:rPr lang="en-US" smtClean="0"/>
              <a:t>non Small cell lung carcinoma</a:t>
            </a:r>
          </a:p>
        </p:txBody>
      </p:sp>
      <p:sp>
        <p:nvSpPr>
          <p:cNvPr id="73734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270375" cy="4302125"/>
          </a:xfrm>
          <a:gradFill rotWithShape="1">
            <a:gsLst>
              <a:gs pos="0">
                <a:srgbClr val="553E14"/>
              </a:gs>
              <a:gs pos="50000">
                <a:srgbClr val="7D5C21"/>
              </a:gs>
              <a:gs pos="100000">
                <a:srgbClr val="966F2A"/>
              </a:gs>
            </a:gsLst>
            <a:lin ang="16200000" scaled="1"/>
          </a:gradFill>
          <a:ln>
            <a:solidFill>
              <a:schemeClr val="accent1"/>
            </a:solidFill>
          </a:ln>
        </p:spPr>
        <p:txBody>
          <a:bodyPr/>
          <a:lstStyle/>
          <a:p>
            <a:endParaRPr lang="en-US" smtClean="0"/>
          </a:p>
          <a:p>
            <a:r>
              <a:rPr lang="en-US" b="1" smtClean="0"/>
              <a:t>Usually absent</a:t>
            </a:r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pPr marL="342900" lvl="1" indent="-342900">
              <a:buFontTx/>
              <a:buChar char="•"/>
            </a:pPr>
            <a:r>
              <a:rPr lang="en-US" sz="2400" b="1" smtClean="0"/>
              <a:t>Usually present</a:t>
            </a:r>
            <a:endParaRPr lang="en-US" sz="2400" smtClean="0"/>
          </a:p>
          <a:p>
            <a:r>
              <a:rPr lang="en-US" smtClean="0"/>
              <a:t>Present in adenoarcinoma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001000" cy="1143000"/>
          </a:xfrm>
        </p:spPr>
        <p:txBody>
          <a:bodyPr/>
          <a:lstStyle/>
          <a:p>
            <a:pPr eaLnBrk="1" hangingPunct="1"/>
            <a:r>
              <a:rPr lang="en-US" sz="3600" b="1" smtClean="0"/>
              <a:t>Classification of brochogenic carcinoma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24400" y="2438400"/>
            <a:ext cx="4191000" cy="267811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990600" lvl="1" indent="-533400">
              <a:defRPr/>
            </a:pPr>
            <a:r>
              <a:rPr lang="en-US" dirty="0"/>
              <a:t>Non- Small cell lung ca:</a:t>
            </a:r>
          </a:p>
          <a:p>
            <a:pPr marL="990600" lvl="1" indent="-533400">
              <a:defRPr/>
            </a:pPr>
            <a:endParaRPr lang="en-US" dirty="0"/>
          </a:p>
          <a:p>
            <a:pPr marL="990600" lvl="1" indent="-533400">
              <a:defRPr/>
            </a:pPr>
            <a:r>
              <a:rPr lang="en-US" dirty="0"/>
              <a:t>Parathyroid hormone-related peptide (PTH-</a:t>
            </a:r>
            <a:r>
              <a:rPr lang="en-US" dirty="0" err="1"/>
              <a:t>rp</a:t>
            </a:r>
            <a:r>
              <a:rPr lang="en-US" dirty="0"/>
              <a:t>) in </a:t>
            </a:r>
            <a:r>
              <a:rPr lang="en-US" dirty="0" err="1"/>
              <a:t>squamous</a:t>
            </a:r>
            <a:r>
              <a:rPr lang="en-US" dirty="0"/>
              <a:t> cell carcinoma</a:t>
            </a:r>
          </a:p>
          <a:p>
            <a:pPr marL="990600" lvl="1" indent="-533400">
              <a:defRPr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2438400"/>
            <a:ext cx="4343400" cy="267811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990600" lvl="1" indent="-533400">
              <a:defRPr/>
            </a:pPr>
            <a:r>
              <a:rPr lang="en-US" dirty="0"/>
              <a:t>Small cell lung carcinoma:</a:t>
            </a:r>
          </a:p>
          <a:p>
            <a:pPr marL="990600" lvl="1" indent="-533400">
              <a:defRPr/>
            </a:pPr>
            <a:endParaRPr lang="en-US" dirty="0"/>
          </a:p>
          <a:p>
            <a:pPr marL="1371600" lvl="2" indent="-457200">
              <a:defRPr/>
            </a:pPr>
            <a:r>
              <a:rPr lang="en-US" dirty="0" err="1"/>
              <a:t>Adrenocorticotropic</a:t>
            </a:r>
            <a:r>
              <a:rPr lang="en-US" dirty="0"/>
              <a:t> hormone, </a:t>
            </a:r>
            <a:r>
              <a:rPr lang="en-US" dirty="0" err="1"/>
              <a:t>antidiuretic</a:t>
            </a:r>
            <a:r>
              <a:rPr lang="en-US" dirty="0"/>
              <a:t> hormone, </a:t>
            </a:r>
            <a:r>
              <a:rPr lang="en-US" dirty="0" err="1"/>
              <a:t>gastrin</a:t>
            </a:r>
            <a:r>
              <a:rPr lang="en-US" dirty="0"/>
              <a:t>-releasing peptide, </a:t>
            </a:r>
            <a:r>
              <a:rPr lang="en-US" dirty="0" err="1"/>
              <a:t>calcitonin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52600" y="1066800"/>
            <a:ext cx="5237163" cy="8302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lvl="1">
              <a:defRPr/>
            </a:pPr>
            <a:r>
              <a:rPr lang="en-US" dirty="0"/>
              <a:t>Differences between SCLC and NSCLC:</a:t>
            </a:r>
          </a:p>
          <a:p>
            <a:pPr marL="0" lvl="1" algn="ctr">
              <a:defRPr/>
            </a:pPr>
            <a:r>
              <a:rPr lang="en-US" b="1" dirty="0"/>
              <a:t>Peptide Hormone Production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001000" cy="1143000"/>
          </a:xfrm>
        </p:spPr>
        <p:txBody>
          <a:bodyPr/>
          <a:lstStyle/>
          <a:p>
            <a:pPr eaLnBrk="1" hangingPunct="1"/>
            <a:r>
              <a:rPr lang="en-US" sz="3600" b="1" smtClean="0"/>
              <a:t>Classification of brochogenic carcinoma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0" y="6096000"/>
            <a:ext cx="5865813" cy="4619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990600" lvl="1" indent="-533400">
              <a:defRPr/>
            </a:pPr>
            <a:r>
              <a:rPr lang="en-US" dirty="0"/>
              <a:t>MYC family </a:t>
            </a:r>
            <a:r>
              <a:rPr lang="en-US" dirty="0" err="1"/>
              <a:t>overexpression</a:t>
            </a:r>
            <a:r>
              <a:rPr lang="en-US" dirty="0"/>
              <a:t> occur in both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24400" y="2209800"/>
            <a:ext cx="4191000" cy="34163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990600" lvl="1" indent="-533400">
              <a:defRPr/>
            </a:pPr>
            <a:r>
              <a:rPr lang="en-US" dirty="0"/>
              <a:t>Non- Small cell lung ca:</a:t>
            </a:r>
          </a:p>
          <a:p>
            <a:pPr marL="1371600" lvl="2" indent="-457200">
              <a:buFont typeface="Arial" pitchFamily="34" charset="0"/>
              <a:buChar char="•"/>
              <a:defRPr/>
            </a:pPr>
            <a:r>
              <a:rPr lang="en-US" i="1" dirty="0"/>
              <a:t>p16/CDKN2A</a:t>
            </a:r>
            <a:r>
              <a:rPr lang="en-US" dirty="0"/>
              <a:t> is commonly inactivated</a:t>
            </a:r>
          </a:p>
          <a:p>
            <a:pPr marL="1371600" lvl="2" indent="-457200">
              <a:defRPr/>
            </a:pPr>
            <a:endParaRPr lang="en-US" dirty="0"/>
          </a:p>
          <a:p>
            <a:pPr marL="1371600" lvl="2" indent="-457200">
              <a:buFont typeface="Arial" pitchFamily="34" charset="0"/>
              <a:buChar char="•"/>
              <a:defRPr/>
            </a:pPr>
            <a:r>
              <a:rPr lang="en-US" i="1" dirty="0"/>
              <a:t>K-RAS</a:t>
            </a:r>
            <a:r>
              <a:rPr lang="en-US" dirty="0"/>
              <a:t> </a:t>
            </a:r>
            <a:r>
              <a:rPr lang="en-US" dirty="0" err="1"/>
              <a:t>oncogene</a:t>
            </a:r>
            <a:r>
              <a:rPr lang="en-US" dirty="0"/>
              <a:t> mutation occur in </a:t>
            </a:r>
            <a:r>
              <a:rPr lang="en-US" dirty="0" err="1"/>
              <a:t>adenocarcinoma</a:t>
            </a:r>
            <a:r>
              <a:rPr lang="en-US" dirty="0"/>
              <a:t>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2209800"/>
            <a:ext cx="4343400" cy="34163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990600" lvl="1" indent="-533400">
              <a:defRPr/>
            </a:pPr>
            <a:r>
              <a:rPr lang="en-US" dirty="0"/>
              <a:t>Small cell lung carcinoma:</a:t>
            </a:r>
          </a:p>
          <a:p>
            <a:pPr marL="990600" lvl="1" indent="-533400">
              <a:defRPr/>
            </a:pPr>
            <a:endParaRPr lang="en-US" dirty="0"/>
          </a:p>
          <a:p>
            <a:pPr marL="1371600" lvl="2" indent="-457200">
              <a:buFont typeface="Arial" pitchFamily="34" charset="0"/>
              <a:buChar char="•"/>
              <a:defRPr/>
            </a:pPr>
            <a:r>
              <a:rPr lang="en-US" dirty="0"/>
              <a:t> high frequency of TP53 and RB gene mutation</a:t>
            </a:r>
          </a:p>
          <a:p>
            <a:pPr marL="1371600" lvl="2" indent="-457200">
              <a:defRPr/>
            </a:pPr>
            <a:endParaRPr lang="en-US" dirty="0"/>
          </a:p>
          <a:p>
            <a:pPr marL="1371600" lvl="2" indent="-457200">
              <a:buFont typeface="Arial" pitchFamily="34" charset="0"/>
              <a:buChar char="•"/>
              <a:defRPr/>
            </a:pPr>
            <a:r>
              <a:rPr lang="en-US" dirty="0"/>
              <a:t> deletion of the short arm of chromosome 3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71600" y="1371600"/>
            <a:ext cx="6199188" cy="4619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0" lvl="1">
              <a:defRPr/>
            </a:pPr>
            <a:r>
              <a:rPr lang="en-US" dirty="0"/>
              <a:t>Genetic differences between SCLC and NSCLC: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001000" cy="1143000"/>
          </a:xfrm>
        </p:spPr>
        <p:txBody>
          <a:bodyPr/>
          <a:lstStyle/>
          <a:p>
            <a:pPr eaLnBrk="1" hangingPunct="1"/>
            <a:r>
              <a:rPr lang="en-US" sz="3600" b="1" smtClean="0"/>
              <a:t>Classification of brochogenic carcinoma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24400" y="2286000"/>
            <a:ext cx="4191000" cy="37856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990600" lvl="1" indent="-533400">
              <a:defRPr/>
            </a:pPr>
            <a:r>
              <a:rPr lang="en-US" dirty="0" smtClean="0"/>
              <a:t>Non- Small cell lung ca:</a:t>
            </a:r>
          </a:p>
          <a:p>
            <a:pPr marL="990600" lvl="1" indent="-533400">
              <a:defRPr/>
            </a:pPr>
            <a:endParaRPr lang="en-US" dirty="0"/>
          </a:p>
          <a:p>
            <a:pPr marL="990600" lvl="1" indent="-533400">
              <a:buFont typeface="Wingdings" pitchFamily="2" charset="2"/>
              <a:buChar char="Ø"/>
              <a:defRPr/>
            </a:pPr>
            <a:r>
              <a:rPr lang="en-US" dirty="0" smtClean="0"/>
              <a:t>&gt;80%</a:t>
            </a:r>
          </a:p>
          <a:p>
            <a:pPr marL="990600" lvl="1" indent="-533400">
              <a:buFont typeface="Wingdings" pitchFamily="2" charset="2"/>
              <a:buChar char="Ø"/>
              <a:defRPr/>
            </a:pPr>
            <a:r>
              <a:rPr lang="en-US" dirty="0"/>
              <a:t>∼20</a:t>
            </a:r>
            <a:r>
              <a:rPr lang="en-US" dirty="0" smtClean="0"/>
              <a:t>%</a:t>
            </a:r>
          </a:p>
          <a:p>
            <a:pPr marL="990600" lvl="1" indent="-533400">
              <a:buFont typeface="Wingdings" pitchFamily="2" charset="2"/>
              <a:buChar char="Ø"/>
              <a:defRPr/>
            </a:pPr>
            <a:r>
              <a:rPr lang="en-US" dirty="0"/>
              <a:t>&gt;50%</a:t>
            </a:r>
          </a:p>
          <a:p>
            <a:pPr marL="990600" lvl="1" indent="-533400">
              <a:buFont typeface="Wingdings" pitchFamily="2" charset="2"/>
              <a:buChar char="Ø"/>
              <a:defRPr/>
            </a:pPr>
            <a:r>
              <a:rPr lang="en-US" dirty="0"/>
              <a:t>&gt;50%</a:t>
            </a:r>
          </a:p>
          <a:p>
            <a:pPr marL="990600" lvl="1" indent="-533400">
              <a:buFont typeface="Wingdings" pitchFamily="2" charset="2"/>
              <a:buChar char="Ø"/>
              <a:defRPr/>
            </a:pPr>
            <a:endParaRPr lang="en-US" dirty="0" smtClean="0"/>
          </a:p>
          <a:p>
            <a:pPr marL="990600" lvl="1" indent="-533400">
              <a:buFont typeface="Wingdings" pitchFamily="2" charset="2"/>
              <a:buChar char="Ø"/>
              <a:defRPr/>
            </a:pPr>
            <a:r>
              <a:rPr lang="en-US" dirty="0"/>
              <a:t>∼</a:t>
            </a:r>
            <a:r>
              <a:rPr lang="en-US" dirty="0" smtClean="0"/>
              <a:t>30% </a:t>
            </a:r>
            <a:r>
              <a:rPr lang="en-US" dirty="0" err="1" smtClean="0"/>
              <a:t>adenocarcinomas</a:t>
            </a:r>
            <a:endParaRPr lang="en-US" dirty="0" smtClean="0"/>
          </a:p>
          <a:p>
            <a:pPr marL="990600" lvl="1" indent="-533400">
              <a:buFont typeface="Wingdings" pitchFamily="2" charset="2"/>
              <a:buChar char="Ø"/>
              <a:defRPr/>
            </a:pPr>
            <a:r>
              <a:rPr lang="en-US" dirty="0"/>
              <a:t>∼20% (</a:t>
            </a:r>
            <a:r>
              <a:rPr lang="en-US" sz="2000" dirty="0" err="1"/>
              <a:t>adenocarcinomas</a:t>
            </a:r>
            <a:r>
              <a:rPr lang="en-US" sz="2000" dirty="0"/>
              <a:t>, nonsmokers, women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2133600"/>
            <a:ext cx="4343400" cy="39087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990600" lvl="1" indent="-533400">
              <a:defRPr/>
            </a:pPr>
            <a:r>
              <a:rPr lang="en-US" dirty="0"/>
              <a:t>Small cell lung </a:t>
            </a:r>
            <a:r>
              <a:rPr lang="en-US" dirty="0" smtClean="0"/>
              <a:t>carcinoma:</a:t>
            </a:r>
          </a:p>
          <a:p>
            <a:pPr marL="990600" lvl="1" indent="-533400"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Tumor </a:t>
            </a:r>
            <a:r>
              <a:rPr lang="en-US" sz="2000" b="1" dirty="0">
                <a:solidFill>
                  <a:srgbClr val="FF0000"/>
                </a:solidFill>
              </a:rPr>
              <a:t>Suppressor </a:t>
            </a:r>
            <a:r>
              <a:rPr lang="en-US" sz="2000" b="1" dirty="0" smtClean="0">
                <a:solidFill>
                  <a:srgbClr val="FF0000"/>
                </a:solidFill>
              </a:rPr>
              <a:t>Gene:</a:t>
            </a:r>
          </a:p>
          <a:p>
            <a:r>
              <a:rPr lang="en-US" dirty="0"/>
              <a:t>3p </a:t>
            </a:r>
            <a:r>
              <a:rPr lang="en-US" dirty="0" smtClean="0"/>
              <a:t>deletions</a:t>
            </a:r>
            <a:r>
              <a:rPr lang="en-US" sz="4000" dirty="0" smtClean="0"/>
              <a:t>       </a:t>
            </a:r>
            <a:r>
              <a:rPr lang="en-US" dirty="0" smtClean="0"/>
              <a:t>&gt;90%</a:t>
            </a:r>
          </a:p>
          <a:p>
            <a:r>
              <a:rPr lang="en-US" dirty="0"/>
              <a:t>RB </a:t>
            </a:r>
            <a:r>
              <a:rPr lang="en-US" dirty="0" smtClean="0"/>
              <a:t>mutations        ∼</a:t>
            </a:r>
            <a:r>
              <a:rPr lang="en-US" dirty="0"/>
              <a:t>90</a:t>
            </a:r>
            <a:r>
              <a:rPr lang="en-US" dirty="0" smtClean="0"/>
              <a:t>%</a:t>
            </a:r>
          </a:p>
          <a:p>
            <a:r>
              <a:rPr lang="en-US" i="1" dirty="0" smtClean="0"/>
              <a:t>p16/CDKN2A</a:t>
            </a:r>
            <a:r>
              <a:rPr lang="en-US" dirty="0" smtClean="0"/>
              <a:t>       ∼</a:t>
            </a:r>
            <a:r>
              <a:rPr lang="en-US" dirty="0"/>
              <a:t>10</a:t>
            </a:r>
            <a:r>
              <a:rPr lang="en-US" dirty="0" smtClean="0"/>
              <a:t>%</a:t>
            </a:r>
          </a:p>
          <a:p>
            <a:r>
              <a:rPr lang="en-US" i="1" dirty="0"/>
              <a:t>p53</a:t>
            </a:r>
            <a:r>
              <a:rPr lang="en-US" dirty="0"/>
              <a:t> </a:t>
            </a:r>
            <a:r>
              <a:rPr lang="en-US" dirty="0" smtClean="0"/>
              <a:t>mutations        &gt;90%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Dominant </a:t>
            </a:r>
            <a:r>
              <a:rPr lang="en-US" sz="2000" b="1" dirty="0" err="1">
                <a:solidFill>
                  <a:srgbClr val="FF0000"/>
                </a:solidFill>
              </a:rPr>
              <a:t>Oncogene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Abnormalities:</a:t>
            </a:r>
          </a:p>
          <a:p>
            <a:r>
              <a:rPr lang="en-US" i="1" dirty="0"/>
              <a:t>KRAS</a:t>
            </a:r>
            <a:r>
              <a:rPr lang="en-US" dirty="0"/>
              <a:t> </a:t>
            </a:r>
            <a:r>
              <a:rPr lang="en-US" dirty="0" smtClean="0"/>
              <a:t>mutations     Rare</a:t>
            </a:r>
          </a:p>
          <a:p>
            <a:r>
              <a:rPr lang="en-US" i="1" dirty="0"/>
              <a:t>EGFR</a:t>
            </a:r>
            <a:r>
              <a:rPr lang="en-US" dirty="0"/>
              <a:t> </a:t>
            </a:r>
            <a:r>
              <a:rPr lang="en-US" dirty="0" smtClean="0"/>
              <a:t>mutations     Absent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71600" y="1371600"/>
            <a:ext cx="6199188" cy="4619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0" lvl="1">
              <a:defRPr/>
            </a:pPr>
            <a:r>
              <a:rPr lang="en-US" dirty="0"/>
              <a:t>Genetic differences between SCLC and NSCLC: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001000" cy="1143000"/>
          </a:xfrm>
        </p:spPr>
        <p:txBody>
          <a:bodyPr/>
          <a:lstStyle/>
          <a:p>
            <a:pPr eaLnBrk="1" hangingPunct="1"/>
            <a:r>
              <a:rPr lang="en-US" sz="3600" b="1" smtClean="0"/>
              <a:t>Classification of brochogenic carcinoma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00600" y="2209800"/>
            <a:ext cx="4191000" cy="267811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990600" lvl="1" indent="-533400">
              <a:defRPr/>
            </a:pPr>
            <a:r>
              <a:rPr lang="en-US" dirty="0"/>
              <a:t>Non- Small cell lung ca:</a:t>
            </a:r>
          </a:p>
          <a:p>
            <a:pPr marL="1371600" lvl="2" indent="-457200">
              <a:buFont typeface="Arial" pitchFamily="34" charset="0"/>
              <a:buChar char="•"/>
              <a:defRPr/>
            </a:pPr>
            <a:r>
              <a:rPr lang="en-US" dirty="0"/>
              <a:t>Uncommonly complete response</a:t>
            </a:r>
          </a:p>
          <a:p>
            <a:pPr marL="1371600" lvl="2" indent="-457200">
              <a:buFont typeface="Arial" pitchFamily="34" charset="0"/>
              <a:buChar char="•"/>
              <a:defRPr/>
            </a:pPr>
            <a:r>
              <a:rPr lang="en-US" dirty="0"/>
              <a:t>NSCLCs are curable by surgery (if limited to the lung).</a:t>
            </a:r>
            <a:br>
              <a:rPr lang="en-US" dirty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2438400"/>
            <a:ext cx="4343400" cy="23082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990600" lvl="1" indent="-533400">
              <a:defRPr/>
            </a:pPr>
            <a:r>
              <a:rPr lang="en-US" dirty="0"/>
              <a:t>Small cell lung carcinoma:</a:t>
            </a:r>
          </a:p>
          <a:p>
            <a:pPr marL="990600" lvl="1" indent="-533400">
              <a:defRPr/>
            </a:pPr>
            <a:endParaRPr lang="en-US" dirty="0"/>
          </a:p>
          <a:p>
            <a:pPr marL="1371600" lvl="2" indent="-457200">
              <a:buFont typeface="Arial" pitchFamily="34" charset="0"/>
              <a:buChar char="•"/>
              <a:defRPr/>
            </a:pPr>
            <a:r>
              <a:rPr lang="en-US" dirty="0"/>
              <a:t> Often complete response to but recur invariably</a:t>
            </a:r>
          </a:p>
          <a:p>
            <a:pPr marL="1371600" lvl="2" indent="-457200"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71600" y="1143000"/>
            <a:ext cx="6257925" cy="8302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0" lvl="1" algn="ctr">
              <a:defRPr/>
            </a:pPr>
            <a:r>
              <a:rPr lang="en-US" dirty="0"/>
              <a:t>Differences between SCLC and NSCLC:</a:t>
            </a:r>
          </a:p>
          <a:p>
            <a:pPr marL="0" lvl="1" algn="ctr">
              <a:defRPr/>
            </a:pPr>
            <a:r>
              <a:rPr lang="en-US" b="1" dirty="0"/>
              <a:t>Response to Chemotherapy and Radiotherapy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778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smtClean="0"/>
              <a:t>Among the major histologic subtypes of lung cancer, squamous and small-cell carcinomas show the strongest association with tobacco exposure. 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534400" cy="685800"/>
          </a:xfrm>
        </p:spPr>
        <p:txBody>
          <a:bodyPr/>
          <a:lstStyle/>
          <a:p>
            <a:pPr eaLnBrk="1" hangingPunct="1"/>
            <a:r>
              <a:rPr lang="en-US" sz="3600" b="1" u="sng" smtClean="0"/>
              <a:t>Morphology of bronchogenic carcinoma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305800" cy="5867400"/>
          </a:xfrm>
        </p:spPr>
        <p:txBody>
          <a:bodyPr/>
          <a:lstStyle/>
          <a:p>
            <a:pPr eaLnBrk="1" hangingPunct="1"/>
            <a:r>
              <a:rPr lang="en-US" sz="2400" smtClean="0"/>
              <a:t>Arise in the lining epithelium of major bronchi.</a:t>
            </a:r>
          </a:p>
          <a:p>
            <a:pPr eaLnBrk="1" hangingPunct="1"/>
            <a:r>
              <a:rPr lang="en-US" sz="2400" smtClean="0"/>
              <a:t>All are aggressive.</a:t>
            </a:r>
          </a:p>
          <a:p>
            <a:pPr eaLnBrk="1" hangingPunct="1"/>
            <a:r>
              <a:rPr lang="en-US" sz="2400" smtClean="0"/>
              <a:t>All varieties have the capacity to synthesize bioactive products.</a:t>
            </a:r>
          </a:p>
          <a:p>
            <a:pPr eaLnBrk="1" hangingPunct="1"/>
            <a:r>
              <a:rPr lang="en-US" sz="2400" smtClean="0"/>
              <a:t>Small mucosal lesions, firm and gray-white, form intraluminal masses, invade into adjacent lung parenchyma, central necrosis, areas of hemorrhage, extend to the pleura, invade the pleural activity.</a:t>
            </a:r>
          </a:p>
          <a:p>
            <a:pPr eaLnBrk="1" hangingPunct="1"/>
            <a:r>
              <a:rPr lang="en-US" sz="2400" smtClean="0"/>
              <a:t>Spread to trachial and mediastinal lymph nodes.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534400" cy="914400"/>
          </a:xfrm>
        </p:spPr>
        <p:txBody>
          <a:bodyPr/>
          <a:lstStyle/>
          <a:p>
            <a:pPr eaLnBrk="1" hangingPunct="1"/>
            <a:r>
              <a:rPr lang="en-US" sz="3200" b="1" u="sng" smtClean="0"/>
              <a:t>Morphology of bronchogenic carcinoma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534400" cy="52578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2800" u="sng" smtClean="0"/>
              <a:t>Spread of bronchogenic carcinoma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400" smtClean="0"/>
              <a:t>Lymphatic spread.</a:t>
            </a:r>
          </a:p>
          <a:p>
            <a:pPr marL="609600" indent="-609600" eaLnBrk="1" hangingPunct="1">
              <a:buFontTx/>
              <a:buNone/>
            </a:pPr>
            <a:r>
              <a:rPr lang="en-US" sz="2400" smtClean="0"/>
              <a:t>	*	 successive chains of nodes (scalene nodes).</a:t>
            </a:r>
          </a:p>
          <a:p>
            <a:pPr marL="609600" indent="-609600" eaLnBrk="1" hangingPunct="1">
              <a:buFontTx/>
              <a:buNone/>
            </a:pPr>
            <a:r>
              <a:rPr lang="en-US" sz="2400" smtClean="0"/>
              <a:t>	*   involvement of the supraclavicular node</a:t>
            </a:r>
          </a:p>
          <a:p>
            <a:pPr marL="609600" indent="-609600" eaLnBrk="1" hangingPunct="1">
              <a:buFontTx/>
              <a:buNone/>
            </a:pPr>
            <a:r>
              <a:rPr lang="en-US" sz="2400" smtClean="0"/>
              <a:t>		  (Virchow’s node).</a:t>
            </a:r>
          </a:p>
          <a:p>
            <a:pPr marL="609600" indent="-609600" eaLnBrk="1" hangingPunct="1">
              <a:buFontTx/>
              <a:buAutoNum type="arabicPeriod" startAt="2"/>
            </a:pPr>
            <a:r>
              <a:rPr lang="en-US" sz="2400" smtClean="0"/>
              <a:t>Extend into the pericardial or pleural spaces. Infiltrate the superior vena cava.  May invade the brachial or cervical sympathetic plexus (Homer’s Syndrome).</a:t>
            </a:r>
          </a:p>
          <a:p>
            <a:pPr marL="609600" indent="-609600" eaLnBrk="1" hangingPunct="1">
              <a:buFontTx/>
              <a:buAutoNum type="arabicPeriod" startAt="2"/>
            </a:pPr>
            <a:r>
              <a:rPr lang="en-US" sz="2400" smtClean="0"/>
              <a:t>Distant metastasis to liver (30-50%), adrenals (&gt;50%), brain (20%) and bone (20%).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990600"/>
          </a:xfrm>
        </p:spPr>
        <p:txBody>
          <a:bodyPr/>
          <a:lstStyle/>
          <a:p>
            <a:pPr eaLnBrk="1" hangingPunct="1"/>
            <a:r>
              <a:rPr lang="en-US" sz="3200" b="1" u="sng" smtClean="0"/>
              <a:t>Morphology of bronchogenic carcinoma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0" y="838200"/>
            <a:ext cx="8991600" cy="5638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800" b="1" dirty="0" err="1" smtClean="0"/>
              <a:t>Squamous</a:t>
            </a:r>
            <a:r>
              <a:rPr lang="en-US" sz="2800" b="1" dirty="0" smtClean="0"/>
              <a:t> cell carcinoma(SCC)</a:t>
            </a:r>
          </a:p>
          <a:p>
            <a:pPr eaLnBrk="1" hangingPunct="1"/>
            <a:r>
              <a:rPr lang="en-US" sz="2400" dirty="0" smtClean="0"/>
              <a:t>More common in men and closely correlated with smoking.</a:t>
            </a:r>
          </a:p>
          <a:p>
            <a:pPr eaLnBrk="1" hangingPunct="1"/>
            <a:r>
              <a:rPr lang="en-US" sz="2400" dirty="0" smtClean="0"/>
              <a:t>Arise centrally in major bronchi.</a:t>
            </a:r>
          </a:p>
          <a:p>
            <a:pPr eaLnBrk="1" hangingPunct="1"/>
            <a:r>
              <a:rPr lang="en-US" sz="2400" dirty="0" smtClean="0"/>
              <a:t>Preceded </a:t>
            </a:r>
          </a:p>
          <a:p>
            <a:pPr eaLnBrk="1" hangingPunct="1">
              <a:buNone/>
            </a:pPr>
            <a:r>
              <a:rPr lang="en-US" sz="2400" dirty="0" smtClean="0"/>
              <a:t>for years </a:t>
            </a:r>
          </a:p>
          <a:p>
            <a:pPr eaLnBrk="1" hangingPunct="1">
              <a:buNone/>
            </a:pPr>
            <a:r>
              <a:rPr lang="en-US" sz="2400" dirty="0" smtClean="0"/>
              <a:t>by atypical</a:t>
            </a:r>
          </a:p>
          <a:p>
            <a:pPr eaLnBrk="1" hangingPunct="1">
              <a:buNone/>
            </a:pPr>
            <a:r>
              <a:rPr lang="en-US" sz="2400" dirty="0" smtClean="0"/>
              <a:t> </a:t>
            </a:r>
            <a:r>
              <a:rPr lang="en-US" sz="2400" dirty="0" err="1" smtClean="0"/>
              <a:t>metaplasia</a:t>
            </a:r>
            <a:r>
              <a:rPr lang="en-US" sz="2400" dirty="0" smtClean="0"/>
              <a:t> </a:t>
            </a:r>
          </a:p>
          <a:p>
            <a:pPr eaLnBrk="1" hangingPunct="1">
              <a:buNone/>
            </a:pPr>
            <a:r>
              <a:rPr lang="en-US" sz="2400" dirty="0" smtClean="0"/>
              <a:t>or dysplasia</a:t>
            </a:r>
          </a:p>
        </p:txBody>
      </p:sp>
      <p:pic>
        <p:nvPicPr>
          <p:cNvPr id="6" name="Picture 5" descr="scc precursors.jpg"/>
          <p:cNvPicPr>
            <a:picLocks noChangeAspect="1"/>
          </p:cNvPicPr>
          <p:nvPr/>
        </p:nvPicPr>
        <p:blipFill>
          <a:blip r:embed="rId2"/>
          <a:srcRect b="4114"/>
          <a:stretch>
            <a:fillRect/>
          </a:stretch>
        </p:blipFill>
        <p:spPr>
          <a:xfrm>
            <a:off x="1676400" y="2286000"/>
            <a:ext cx="74676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smtClean="0"/>
              <a:t>Lung Tumors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Lungs are frequently the site of metastases.</a:t>
            </a:r>
          </a:p>
          <a:p>
            <a:pPr eaLnBrk="1" hangingPunct="1"/>
            <a:r>
              <a:rPr lang="en-US" smtClean="0"/>
              <a:t>Primary lung cancer is a common disease.</a:t>
            </a:r>
          </a:p>
          <a:p>
            <a:pPr eaLnBrk="1" hangingPunct="1"/>
            <a:r>
              <a:rPr lang="en-US" smtClean="0"/>
              <a:t>95% of primary lung tumors arise from the bronchial epithelium.</a:t>
            </a:r>
          </a:p>
          <a:p>
            <a:pPr eaLnBrk="1" hangingPunct="1"/>
            <a:r>
              <a:rPr lang="en-US" smtClean="0"/>
              <a:t>5% are  miscellaneous group.</a:t>
            </a:r>
          </a:p>
          <a:p>
            <a:pPr eaLnBrk="1" hangingPunct="1"/>
            <a:r>
              <a:rPr lang="en-US" smtClean="0"/>
              <a:t>The most common benign lesions are hamartomas.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990600"/>
          </a:xfrm>
        </p:spPr>
        <p:txBody>
          <a:bodyPr/>
          <a:lstStyle/>
          <a:p>
            <a:pPr eaLnBrk="1" hangingPunct="1"/>
            <a:r>
              <a:rPr lang="en-US" sz="3200" b="1" u="sng" smtClean="0"/>
              <a:t>Morphology of bronchogenic carcinoma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0" y="838200"/>
            <a:ext cx="4953000" cy="5638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800" b="1" dirty="0" err="1" smtClean="0"/>
              <a:t>Squamous</a:t>
            </a:r>
            <a:r>
              <a:rPr lang="en-US" sz="2800" b="1" dirty="0" smtClean="0"/>
              <a:t> cell carcinoma (SCC)</a:t>
            </a:r>
          </a:p>
          <a:p>
            <a:pPr eaLnBrk="1" hangingPunct="1">
              <a:buFontTx/>
              <a:buNone/>
            </a:pPr>
            <a:endParaRPr lang="en-US" sz="2800" b="1" u="sng" dirty="0" smtClean="0"/>
          </a:p>
          <a:p>
            <a:pPr eaLnBrk="1" hangingPunct="1"/>
            <a:r>
              <a:rPr lang="en-US" sz="2400" dirty="0" err="1" smtClean="0"/>
              <a:t>Histologically</a:t>
            </a:r>
            <a:r>
              <a:rPr lang="en-US" sz="2400" dirty="0" smtClean="0"/>
              <a:t>, these tumors range from well-differentiated </a:t>
            </a:r>
            <a:r>
              <a:rPr lang="en-US" sz="2400" dirty="0" err="1" smtClean="0"/>
              <a:t>squamous</a:t>
            </a:r>
            <a:r>
              <a:rPr lang="en-US" sz="2400" dirty="0" smtClean="0"/>
              <a:t> cell neoplasm to poorly differentiated neoplasm.</a:t>
            </a:r>
          </a:p>
        </p:txBody>
      </p:sp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4079875"/>
            <a:ext cx="4419600" cy="277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1" name="Picture 5" descr="d:\Inetpub\ombroot\content\0721601871\graphics\fullsize\S01871-015-f042.jpg"/>
          <p:cNvPicPr>
            <a:picLocks noChangeAspect="1" noChangeArrowheads="1"/>
          </p:cNvPicPr>
          <p:nvPr/>
        </p:nvPicPr>
        <p:blipFill>
          <a:blip r:embed="rId3"/>
          <a:srcRect b="5255"/>
          <a:stretch>
            <a:fillRect/>
          </a:stretch>
        </p:blipFill>
        <p:spPr bwMode="auto">
          <a:xfrm>
            <a:off x="4724400" y="914400"/>
            <a:ext cx="4419600" cy="3178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10600" cy="533400"/>
          </a:xfrm>
        </p:spPr>
        <p:txBody>
          <a:bodyPr/>
          <a:lstStyle/>
          <a:p>
            <a:pPr eaLnBrk="1" hangingPunct="1"/>
            <a:r>
              <a:rPr lang="en-US" sz="3200" b="1" u="sng" smtClean="0"/>
              <a:t>Morphology of bronchogenic carcinoma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914400"/>
            <a:ext cx="8305800" cy="59436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2400" u="sng" smtClean="0"/>
              <a:t>Adenocarcinomas</a:t>
            </a:r>
          </a:p>
          <a:p>
            <a:pPr marL="609600" indent="-609600" eaLnBrk="1" hangingPunct="1">
              <a:buFontTx/>
              <a:buNone/>
            </a:pPr>
            <a:r>
              <a:rPr lang="en-US" sz="2400" b="1" smtClean="0"/>
              <a:t>Two forms: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400" smtClean="0"/>
              <a:t>Bronchial – derived carcinoma.</a:t>
            </a:r>
          </a:p>
          <a:p>
            <a:pPr marL="990600" lvl="1" indent="-533400" eaLnBrk="1" hangingPunct="1"/>
            <a:r>
              <a:rPr lang="en-US" sz="2400" smtClean="0"/>
              <a:t>Most common in patients under the age of 40, women and non-smokers.</a:t>
            </a:r>
          </a:p>
          <a:p>
            <a:pPr marL="990600" lvl="1" indent="-533400" eaLnBrk="1" hangingPunct="1"/>
            <a:r>
              <a:rPr lang="en-US" sz="2400" smtClean="0"/>
              <a:t>May occur as central lesions but are usually more peripherally, many arising in relation to peripheral lung scars.</a:t>
            </a:r>
          </a:p>
          <a:p>
            <a:pPr marL="990600" lvl="1" indent="-533400" eaLnBrk="1" hangingPunct="1"/>
            <a:r>
              <a:rPr lang="en-US" sz="2400" smtClean="0"/>
              <a:t>Tend to metastasize widely at an early stage</a:t>
            </a:r>
            <a:r>
              <a:rPr lang="en-US" sz="2000" smtClean="0"/>
              <a:t>.</a:t>
            </a:r>
          </a:p>
          <a:p>
            <a:pPr marL="990600" lvl="1" indent="-533400" eaLnBrk="1" hangingPunct="1"/>
            <a:endParaRPr lang="en-US" sz="2000" smtClean="0"/>
          </a:p>
          <a:p>
            <a:pPr marL="609600" indent="-609600" eaLnBrk="1" hangingPunct="1">
              <a:buFontTx/>
              <a:buAutoNum type="arabicPeriod" startAt="2"/>
            </a:pPr>
            <a:r>
              <a:rPr lang="en-US" sz="2400" smtClean="0"/>
              <a:t>Bronchioloalveolar carcinoma</a:t>
            </a:r>
          </a:p>
          <a:p>
            <a:pPr marL="990600" lvl="1" indent="-533400" eaLnBrk="1" hangingPunct="1"/>
            <a:r>
              <a:rPr lang="en-US" sz="2400" smtClean="0"/>
              <a:t>Involve peripheral parts as a single nodule or more often as multiple diffuse nodules.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d:\Inetpub\ombroot\content\0721601871\graphics\fullsize\S01871-015-f045.jpg"/>
          <p:cNvPicPr>
            <a:picLocks noChangeAspect="1" noChangeArrowheads="1"/>
          </p:cNvPicPr>
          <p:nvPr/>
        </p:nvPicPr>
        <p:blipFill>
          <a:blip r:embed="rId2">
            <a:lum bright="-12000" contrast="6000"/>
          </a:blip>
          <a:srcRect b="5624"/>
          <a:stretch>
            <a:fillRect/>
          </a:stretch>
        </p:blipFill>
        <p:spPr bwMode="auto">
          <a:xfrm>
            <a:off x="4114800" y="3298825"/>
            <a:ext cx="5029200" cy="3559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3">
            <a:lum contrast="6000"/>
          </a:blip>
          <a:srcRect/>
          <a:stretch>
            <a:fillRect/>
          </a:stretch>
        </p:blipFill>
        <p:spPr bwMode="auto">
          <a:xfrm>
            <a:off x="0" y="0"/>
            <a:ext cx="5181600" cy="330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8" name="Text Box 6"/>
          <p:cNvSpPr txBox="1">
            <a:spLocks noChangeArrowheads="1"/>
          </p:cNvSpPr>
          <p:nvPr/>
        </p:nvSpPr>
        <p:spPr bwMode="auto">
          <a:xfrm>
            <a:off x="5181600" y="228600"/>
            <a:ext cx="3962400" cy="27717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5888" algn="ctr"/>
            <a:r>
              <a:rPr lang="en-US"/>
              <a:t>Bronchial – derived </a:t>
            </a:r>
          </a:p>
          <a:p>
            <a:pPr marL="115888" algn="ctr"/>
            <a:r>
              <a:rPr lang="en-US"/>
              <a:t>adenocarcinoma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sz="2000"/>
              <a:t> Histologically, they assume a variety of forms, including typical adenocarcinoma with mucus secretion and papillary or bronchioloalveolar patterns.</a:t>
            </a:r>
          </a:p>
          <a:p>
            <a:pPr marL="115888"/>
            <a:endParaRPr lang="en-US"/>
          </a:p>
        </p:txBody>
      </p:sp>
      <p:sp>
        <p:nvSpPr>
          <p:cNvPr id="82949" name="Text Box 7"/>
          <p:cNvSpPr txBox="1">
            <a:spLocks noChangeArrowheads="1"/>
          </p:cNvSpPr>
          <p:nvPr/>
        </p:nvSpPr>
        <p:spPr bwMode="auto">
          <a:xfrm>
            <a:off x="0" y="4800600"/>
            <a:ext cx="4114800" cy="11874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Bronchioloalveolar carcinoma</a:t>
            </a:r>
          </a:p>
          <a:p>
            <a:r>
              <a:rPr lang="en-US"/>
              <a:t> Malignant cells spread along alveolar wall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838200"/>
          </a:xfrm>
        </p:spPr>
        <p:txBody>
          <a:bodyPr/>
          <a:lstStyle/>
          <a:p>
            <a:pPr eaLnBrk="1" hangingPunct="1"/>
            <a:r>
              <a:rPr lang="en-US" sz="3200" b="1" u="sng" smtClean="0"/>
              <a:t>Morphology of bronchogenic carcinoma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219200"/>
            <a:ext cx="7543800" cy="449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u="sng" smtClean="0"/>
              <a:t>Small cell carcinomas (oat cell carcinoma)</a:t>
            </a:r>
          </a:p>
          <a:p>
            <a:pPr eaLnBrk="1" hangingPunct="1"/>
            <a:r>
              <a:rPr lang="en-US" sz="2400" smtClean="0"/>
              <a:t>Highly malignant tumor, rarely resectable.</a:t>
            </a:r>
          </a:p>
          <a:p>
            <a:pPr eaLnBrk="1" hangingPunct="1"/>
            <a:r>
              <a:rPr lang="en-US" sz="2400" smtClean="0"/>
              <a:t>More common in men.</a:t>
            </a:r>
          </a:p>
          <a:p>
            <a:pPr eaLnBrk="1" hangingPunct="1"/>
            <a:r>
              <a:rPr lang="en-US" sz="2400" smtClean="0"/>
              <a:t>Strongly associated with cigarette smoking.</a:t>
            </a:r>
          </a:p>
          <a:p>
            <a:pPr eaLnBrk="1" hangingPunct="1"/>
            <a:r>
              <a:rPr lang="en-US" sz="2400" smtClean="0"/>
              <a:t>Appear as pale gray, centrally located masses with extension into the lung parenchyma.</a:t>
            </a:r>
          </a:p>
          <a:p>
            <a:pPr eaLnBrk="1" hangingPunct="1"/>
            <a:r>
              <a:rPr lang="en-US" sz="2400" smtClean="0"/>
              <a:t>Early involvement of the hilar and mediastinal nodes.</a:t>
            </a:r>
          </a:p>
          <a:p>
            <a:pPr eaLnBrk="1" hangingPunct="1"/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u="sng" smtClean="0"/>
              <a:t>Small cell carcinomas (oat cell carcinoma)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0" y="1828800"/>
            <a:ext cx="5029200" cy="4114800"/>
          </a:xfrm>
        </p:spPr>
        <p:txBody>
          <a:bodyPr/>
          <a:lstStyle/>
          <a:p>
            <a:pPr eaLnBrk="1" hangingPunct="1"/>
            <a:r>
              <a:rPr lang="en-US" sz="2400" smtClean="0"/>
              <a:t>Composed of small, dark, round to oval, lymphocyte-like cells.  </a:t>
            </a:r>
          </a:p>
          <a:p>
            <a:pPr eaLnBrk="1" hangingPunct="1"/>
            <a:r>
              <a:rPr lang="en-US" sz="2400" smtClean="0"/>
              <a:t>Derived from neuroendocrine cells of the lung.</a:t>
            </a:r>
          </a:p>
          <a:p>
            <a:pPr eaLnBrk="1" hangingPunct="1"/>
            <a:r>
              <a:rPr lang="en-US" sz="2400" smtClean="0"/>
              <a:t>EM dense-core neurosecretory granules.</a:t>
            </a:r>
          </a:p>
          <a:p>
            <a:pPr eaLnBrk="1" hangingPunct="1"/>
            <a:r>
              <a:rPr lang="en-US" sz="2400" smtClean="0"/>
              <a:t>Ability to secrete a host of polypeptide hormones (ACTH), calcitonin, gastrin-releasing peptide and chromogranin.</a:t>
            </a:r>
          </a:p>
          <a:p>
            <a:pPr eaLnBrk="1" hangingPunct="1">
              <a:buFontTx/>
              <a:buNone/>
            </a:pPr>
            <a:endParaRPr lang="en-US" sz="2400" smtClean="0"/>
          </a:p>
          <a:p>
            <a:pPr eaLnBrk="1" hangingPunct="1"/>
            <a:endParaRPr lang="en-US" smtClean="0"/>
          </a:p>
        </p:txBody>
      </p:sp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2">
            <a:lum bright="-6000" contrast="12000"/>
          </a:blip>
          <a:srcRect/>
          <a:stretch>
            <a:fillRect/>
          </a:stretch>
        </p:blipFill>
        <p:spPr bwMode="auto">
          <a:xfrm>
            <a:off x="4876800" y="2209800"/>
            <a:ext cx="4267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0"/>
            <a:ext cx="8534400" cy="1143000"/>
          </a:xfrm>
        </p:spPr>
        <p:txBody>
          <a:bodyPr/>
          <a:lstStyle/>
          <a:p>
            <a:pPr eaLnBrk="1" hangingPunct="1"/>
            <a:r>
              <a:rPr lang="en-US" sz="3200" b="1" u="sng" smtClean="0"/>
              <a:t>Morphology of bronchogenic carcinoma 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0" y="2362200"/>
            <a:ext cx="5562600" cy="3581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u="sng" smtClean="0"/>
              <a:t>Large cell carcinoma</a:t>
            </a:r>
          </a:p>
          <a:p>
            <a:pPr eaLnBrk="1" hangingPunct="1"/>
            <a:r>
              <a:rPr lang="en-US" smtClean="0"/>
              <a:t>Anaplastic carcinoma with large cells probably represent SCC or adenocarcinoma.</a:t>
            </a:r>
          </a:p>
          <a:p>
            <a:pPr eaLnBrk="1" hangingPunct="1"/>
            <a:r>
              <a:rPr lang="en-US" smtClean="0"/>
              <a:t>Poor prognosis.</a:t>
            </a:r>
          </a:p>
        </p:txBody>
      </p:sp>
      <p:pic>
        <p:nvPicPr>
          <p:cNvPr id="8602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2362200"/>
            <a:ext cx="3810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d:\Inetpub\ombroot\content\0721601871\graphics\fullsize\S01871-015-f043.jpg"/>
          <p:cNvPicPr>
            <a:picLocks noChangeAspect="1" noChangeArrowheads="1"/>
          </p:cNvPicPr>
          <p:nvPr/>
        </p:nvPicPr>
        <p:blipFill>
          <a:blip r:embed="rId2">
            <a:lum bright="6000" contrast="6000"/>
          </a:blip>
          <a:srcRect b="5475"/>
          <a:stretch>
            <a:fillRect/>
          </a:stretch>
        </p:blipFill>
        <p:spPr bwMode="auto">
          <a:xfrm>
            <a:off x="304800" y="1447800"/>
            <a:ext cx="8610600" cy="3241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10600" cy="838200"/>
          </a:xfrm>
        </p:spPr>
        <p:txBody>
          <a:bodyPr/>
          <a:lstStyle/>
          <a:p>
            <a:pPr eaLnBrk="1" hangingPunct="1"/>
            <a:r>
              <a:rPr lang="en-US" sz="3200" b="1" u="sng" smtClean="0"/>
              <a:t>Morphology of bronchogenic carcinoma 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7772400" cy="4724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u="sng" smtClean="0"/>
              <a:t>Secondary pathology</a:t>
            </a:r>
          </a:p>
          <a:p>
            <a:pPr eaLnBrk="1" hangingPunct="1"/>
            <a:r>
              <a:rPr lang="en-US" smtClean="0"/>
              <a:t>Partial obstruction – emphysema.</a:t>
            </a:r>
          </a:p>
          <a:p>
            <a:pPr eaLnBrk="1" hangingPunct="1"/>
            <a:r>
              <a:rPr lang="en-US" smtClean="0"/>
              <a:t>Total obstruction – atelectasis and chronic bronchitis.</a:t>
            </a:r>
          </a:p>
          <a:p>
            <a:pPr eaLnBrk="1" hangingPunct="1"/>
            <a:r>
              <a:rPr lang="en-US" smtClean="0"/>
              <a:t>Pulmonary abscess.</a:t>
            </a:r>
          </a:p>
          <a:p>
            <a:pPr eaLnBrk="1" hangingPunct="1"/>
            <a:r>
              <a:rPr lang="en-US" smtClean="0"/>
              <a:t> Pleuritis.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04800" y="914400"/>
          <a:ext cx="8610600" cy="5715000"/>
        </p:xfrm>
        <a:graphic>
          <a:graphicData uri="http://schemas.openxmlformats.org/presentationml/2006/ole">
            <p:oleObj spid="_x0000_s1026" name="Bitmap Image" r:id="rId3" imgW="3809524" imgH="2448267" progId="PBrush">
              <p:embed/>
            </p:oleObj>
          </a:graphicData>
        </a:graphic>
      </p:graphicFrame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609600" y="304800"/>
            <a:ext cx="7916863" cy="636588"/>
          </a:xfrm>
          <a:prstGeom prst="rect">
            <a:avLst/>
          </a:prstGeom>
          <a:solidFill>
            <a:srgbClr val="9999FF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u="sng">
                <a:solidFill>
                  <a:schemeClr val="tx2"/>
                </a:solidFill>
              </a:rPr>
              <a:t>Clinical features of bronchogenic carcinoma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077200" cy="1143000"/>
          </a:xfrm>
        </p:spPr>
        <p:txBody>
          <a:bodyPr/>
          <a:lstStyle/>
          <a:p>
            <a:r>
              <a:rPr lang="en-US" sz="3200" b="1" smtClean="0"/>
              <a:t>Clinical features of bronchogenic carcinoma</a:t>
            </a:r>
            <a:br>
              <a:rPr lang="en-US" sz="3200" b="1" smtClean="0"/>
            </a:br>
            <a:endParaRPr lang="en-US" sz="3200" smtClean="0"/>
          </a:p>
        </p:txBody>
      </p:sp>
      <p:sp>
        <p:nvSpPr>
          <p:cNvPr id="89091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4114800"/>
          </a:xfrm>
        </p:spPr>
        <p:txBody>
          <a:bodyPr/>
          <a:lstStyle/>
          <a:p>
            <a:r>
              <a:rPr lang="en-US" sz="2400" smtClean="0">
                <a:latin typeface="Tahoma" pitchFamily="34" charset="0"/>
                <a:cs typeface="Tahoma" pitchFamily="34" charset="0"/>
              </a:rPr>
              <a:t>Apical neoplasms may invade the brachial or cervical sympathetic plexus to cause severe pain in the distribution of the ulnar nerve </a:t>
            </a:r>
          </a:p>
          <a:p>
            <a:pPr>
              <a:buFontTx/>
              <a:buNone/>
            </a:pPr>
            <a:r>
              <a:rPr lang="en-US" sz="2400" smtClean="0">
                <a:latin typeface="Tahoma" pitchFamily="34" charset="0"/>
                <a:cs typeface="Tahoma" pitchFamily="34" charset="0"/>
              </a:rPr>
              <a:t>       or </a:t>
            </a:r>
          </a:p>
          <a:p>
            <a:pPr>
              <a:buFontTx/>
              <a:buNone/>
            </a:pPr>
            <a:r>
              <a:rPr lang="en-US" sz="2400" smtClean="0">
                <a:latin typeface="Tahoma" pitchFamily="34" charset="0"/>
                <a:cs typeface="Tahoma" pitchFamily="34" charset="0"/>
              </a:rPr>
              <a:t>    to produce </a:t>
            </a:r>
            <a:r>
              <a:rPr lang="en-US" sz="240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Horner syndrome</a:t>
            </a:r>
            <a:r>
              <a:rPr lang="en-US" sz="2400" smtClean="0">
                <a:latin typeface="Tahoma" pitchFamily="34" charset="0"/>
                <a:cs typeface="Tahoma" pitchFamily="34" charset="0"/>
              </a:rPr>
              <a:t> (ipsilateral enophthalmos, ptosis, miosis, and anhidrosis).</a:t>
            </a:r>
          </a:p>
          <a:p>
            <a:pPr>
              <a:buFontTx/>
              <a:buNone/>
            </a:pPr>
            <a:endParaRPr lang="en-US" sz="2400" smtClean="0">
              <a:latin typeface="Tahoma" pitchFamily="34" charset="0"/>
              <a:cs typeface="Tahoma" pitchFamily="34" charset="0"/>
            </a:endParaRPr>
          </a:p>
          <a:p>
            <a:r>
              <a:rPr lang="en-US" sz="2400" smtClean="0">
                <a:latin typeface="Tahoma" pitchFamily="34" charset="0"/>
                <a:cs typeface="Tahoma" pitchFamily="34" charset="0"/>
              </a:rPr>
              <a:t> Such apical neoplasms are sometimes called </a:t>
            </a:r>
            <a:r>
              <a:rPr lang="en-US" sz="2400" b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Pancoast tumors</a:t>
            </a:r>
            <a:r>
              <a:rPr lang="en-US" sz="2400" b="1" smtClean="0">
                <a:latin typeface="Tahoma" pitchFamily="34" charset="0"/>
                <a:cs typeface="Tahoma" pitchFamily="34" charset="0"/>
              </a:rPr>
              <a:t>,</a:t>
            </a:r>
            <a:r>
              <a:rPr lang="en-US" sz="2400" smtClean="0">
                <a:latin typeface="Tahoma" pitchFamily="34" charset="0"/>
                <a:cs typeface="Tahoma" pitchFamily="34" charset="0"/>
              </a:rPr>
              <a:t> and the combination of clinical findings is known as Pancoast syndrome. </a:t>
            </a:r>
          </a:p>
          <a:p>
            <a:r>
              <a:rPr lang="en-US" sz="2400" smtClean="0">
                <a:latin typeface="Tahoma" pitchFamily="34" charset="0"/>
                <a:cs typeface="Tahoma" pitchFamily="34" charset="0"/>
              </a:rPr>
              <a:t>Pancoast tumor is often accompanied by destruction of the first and second ribs and sometimes thoracic vertebrae.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en-US" b="1" u="sng" smtClean="0"/>
              <a:t>Bronchogenic carcinoma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685800"/>
            <a:ext cx="8382000" cy="5410200"/>
          </a:xfrm>
        </p:spPr>
        <p:txBody>
          <a:bodyPr/>
          <a:lstStyle/>
          <a:p>
            <a:pPr eaLnBrk="1" hangingPunct="1"/>
            <a:r>
              <a:rPr lang="en-US" sz="2400" smtClean="0"/>
              <a:t>The number one cause of cancer-related deaths in industrialized countries.</a:t>
            </a:r>
          </a:p>
          <a:p>
            <a:pPr eaLnBrk="1" hangingPunct="1"/>
            <a:r>
              <a:rPr lang="en-US" sz="2400" smtClean="0"/>
              <a:t>Accounting for about one third of cancer deaths in men.</a:t>
            </a:r>
          </a:p>
          <a:p>
            <a:pPr eaLnBrk="1" hangingPunct="1"/>
            <a:r>
              <a:rPr lang="en-US" sz="2400" smtClean="0"/>
              <a:t>In 1950 (USA), death rate in male – 19.9/100,000</a:t>
            </a:r>
          </a:p>
          <a:p>
            <a:pPr eaLnBrk="1" hangingPunct="1">
              <a:buFontTx/>
              <a:buNone/>
            </a:pPr>
            <a:r>
              <a:rPr lang="en-US" sz="2400" smtClean="0"/>
              <a:t>                              death rate in female-4.5/100,000</a:t>
            </a:r>
          </a:p>
          <a:p>
            <a:pPr eaLnBrk="1" hangingPunct="1"/>
            <a:r>
              <a:rPr lang="en-US" sz="2400" smtClean="0"/>
              <a:t>In 1997 (USA), death rate in male – 74/100,000</a:t>
            </a:r>
          </a:p>
          <a:p>
            <a:pPr eaLnBrk="1" hangingPunct="1">
              <a:buFontTx/>
              <a:buNone/>
            </a:pPr>
            <a:r>
              <a:rPr lang="en-US" sz="2400" smtClean="0"/>
              <a:t>			      death rate in female-31/100,00</a:t>
            </a:r>
          </a:p>
          <a:p>
            <a:pPr eaLnBrk="1" hangingPunct="1">
              <a:buFontTx/>
              <a:buNone/>
            </a:pPr>
            <a:r>
              <a:rPr lang="en-US" sz="2400" smtClean="0"/>
              <a:t>	(13% of all cancer deaths in men and women). </a:t>
            </a:r>
          </a:p>
          <a:p>
            <a:pPr eaLnBrk="1" hangingPunct="1">
              <a:buFontTx/>
              <a:buNone/>
            </a:pPr>
            <a:endParaRPr lang="en-US" sz="2400" smtClean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sz="2400" smtClean="0">
                <a:latin typeface="Arial" charset="0"/>
                <a:cs typeface="Arial" charset="0"/>
              </a:rPr>
              <a:t>The incidence rate is declining significantly in men, from a high of 86.5 per 100,000 in 1984 to 69.8 in 1998. In the 1990s, the increase among women reached a plateau, with incidence in 1998 at 43.4 per 100,000.</a:t>
            </a:r>
          </a:p>
          <a:p>
            <a:pPr eaLnBrk="1" hangingPunct="1"/>
            <a:r>
              <a:rPr lang="en-US" sz="2400" smtClean="0"/>
              <a:t>Occurs between ages 40 and 70 years.</a:t>
            </a:r>
          </a:p>
          <a:p>
            <a:pPr eaLnBrk="1" hangingPunct="1">
              <a:buFontTx/>
              <a:buNone/>
            </a:pPr>
            <a:endParaRPr lang="en-US" sz="2400" smtClean="0"/>
          </a:p>
          <a:p>
            <a:pPr eaLnBrk="1" hangingPunct="1">
              <a:buFontTx/>
              <a:buNone/>
            </a:pPr>
            <a:r>
              <a:rPr lang="en-US" sz="2400" smtClean="0">
                <a:latin typeface="Arial" charset="0"/>
                <a:cs typeface="Arial" charset="0"/>
              </a:rPr>
              <a:t> </a:t>
            </a:r>
          </a:p>
          <a:p>
            <a:pPr eaLnBrk="1" hangingPunct="1">
              <a:buFontTx/>
              <a:buNone/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1143000"/>
          </a:xfrm>
        </p:spPr>
        <p:txBody>
          <a:bodyPr/>
          <a:lstStyle/>
          <a:p>
            <a:pPr eaLnBrk="1" hangingPunct="1"/>
            <a:r>
              <a:rPr lang="en-US" sz="3200" b="1" u="sng" smtClean="0"/>
              <a:t>Clinical course of bronchogenic carcinoma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 eaLnBrk="1" hangingPunct="1"/>
            <a:r>
              <a:rPr lang="en-US" smtClean="0"/>
              <a:t>Silent, insidious lesions, chronic cough and expectoration.</a:t>
            </a:r>
          </a:p>
          <a:p>
            <a:pPr eaLnBrk="1" hangingPunct="1"/>
            <a:r>
              <a:rPr lang="en-US" smtClean="0"/>
              <a:t>Hoarseness, chest pain, superior vena cava syndrome, pericardial or pleural effusion.</a:t>
            </a:r>
          </a:p>
          <a:p>
            <a:pPr eaLnBrk="1" hangingPunct="1"/>
            <a:r>
              <a:rPr lang="en-US" smtClean="0"/>
              <a:t>Symptoms due to metastatic spread.</a:t>
            </a:r>
          </a:p>
          <a:p>
            <a:pPr eaLnBrk="1" hangingPunct="1"/>
            <a:r>
              <a:rPr lang="en-US" smtClean="0"/>
              <a:t>NSCLC have a better prognosis than SCLC.</a:t>
            </a:r>
          </a:p>
          <a:p>
            <a:pPr eaLnBrk="1" hangingPunct="1"/>
            <a:r>
              <a:rPr lang="en-US" smtClean="0"/>
              <a:t>Outlook is poor for most patients.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b="1" u="sng" smtClean="0"/>
              <a:t>Paraneoplastic syndrome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19200"/>
            <a:ext cx="7772400" cy="5105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3% to 10% develop overt paraneoplastic syndromes.</a:t>
            </a:r>
          </a:p>
          <a:p>
            <a:pPr eaLnBrk="1" hangingPunct="1"/>
            <a:r>
              <a:rPr lang="en-US" smtClean="0"/>
              <a:t>Neuromuscular syndromes.</a:t>
            </a:r>
          </a:p>
          <a:p>
            <a:pPr eaLnBrk="1" hangingPunct="1"/>
            <a:r>
              <a:rPr lang="en-US" smtClean="0"/>
              <a:t>Clubbing of the fingers.</a:t>
            </a:r>
          </a:p>
          <a:p>
            <a:pPr eaLnBrk="1" hangingPunct="1"/>
            <a:r>
              <a:rPr lang="en-US" smtClean="0"/>
              <a:t>Hematologic manifestations.</a:t>
            </a:r>
          </a:p>
          <a:p>
            <a:pPr eaLnBrk="1" hangingPunct="1"/>
            <a:r>
              <a:rPr lang="en-US" smtClean="0"/>
              <a:t>Endocrine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b="1" u="sng" smtClean="0"/>
              <a:t>Paraneoplastic syndrome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90600"/>
            <a:ext cx="8839200" cy="5257800"/>
          </a:xfrm>
        </p:spPr>
        <p:txBody>
          <a:bodyPr/>
          <a:lstStyle/>
          <a:p>
            <a:pPr eaLnBrk="1" hangingPunct="1"/>
            <a:r>
              <a:rPr lang="en-US" sz="2800" i="1" dirty="0" err="1" smtClean="0">
                <a:solidFill>
                  <a:srgbClr val="FFCC99"/>
                </a:solidFill>
                <a:latin typeface="Arial" charset="0"/>
                <a:cs typeface="Arial" charset="0"/>
              </a:rPr>
              <a:t>Antidiuretic</a:t>
            </a:r>
            <a:r>
              <a:rPr lang="en-US" sz="2800" i="1" dirty="0" smtClean="0">
                <a:solidFill>
                  <a:srgbClr val="FFCC99"/>
                </a:solidFill>
                <a:latin typeface="Arial" charset="0"/>
                <a:cs typeface="Arial" charset="0"/>
              </a:rPr>
              <a:t> hormone</a:t>
            </a:r>
            <a:r>
              <a:rPr lang="en-US" sz="2800" dirty="0" smtClean="0">
                <a:solidFill>
                  <a:srgbClr val="FFCC99"/>
                </a:solidFill>
                <a:latin typeface="Arial" charset="0"/>
                <a:cs typeface="Arial" charset="0"/>
              </a:rPr>
              <a:t> (ADH), </a:t>
            </a:r>
            <a:r>
              <a:rPr lang="en-US" sz="2000" dirty="0" smtClean="0">
                <a:latin typeface="Arial" charset="0"/>
                <a:cs typeface="Arial" charset="0"/>
              </a:rPr>
              <a:t>inducing </a:t>
            </a:r>
            <a:r>
              <a:rPr lang="en-US" sz="2000" dirty="0" err="1" smtClean="0">
                <a:latin typeface="Arial" charset="0"/>
                <a:cs typeface="Arial" charset="0"/>
              </a:rPr>
              <a:t>hyponatremia</a:t>
            </a:r>
            <a:r>
              <a:rPr lang="en-US" sz="2000" dirty="0" smtClean="0">
                <a:latin typeface="Arial" charset="0"/>
                <a:cs typeface="Arial" charset="0"/>
              </a:rPr>
              <a:t> owing to inappropriate ADH secretion </a:t>
            </a:r>
          </a:p>
          <a:p>
            <a:pPr eaLnBrk="1" hangingPunct="1"/>
            <a:r>
              <a:rPr lang="en-US" sz="2400" i="1" dirty="0" err="1" smtClean="0">
                <a:solidFill>
                  <a:srgbClr val="FFCC99"/>
                </a:solidFill>
                <a:latin typeface="Arial" charset="0"/>
                <a:cs typeface="Arial" charset="0"/>
              </a:rPr>
              <a:t>Adrenocorticotropic</a:t>
            </a:r>
            <a:r>
              <a:rPr lang="en-US" sz="2400" i="1" dirty="0" smtClean="0">
                <a:solidFill>
                  <a:srgbClr val="FFCC99"/>
                </a:solidFill>
                <a:latin typeface="Arial" charset="0"/>
                <a:cs typeface="Arial" charset="0"/>
              </a:rPr>
              <a:t> hormone</a:t>
            </a:r>
            <a:r>
              <a:rPr lang="en-US" sz="2400" dirty="0" smtClean="0">
                <a:solidFill>
                  <a:srgbClr val="FFCC99"/>
                </a:solidFill>
                <a:latin typeface="Arial" charset="0"/>
                <a:cs typeface="Arial" charset="0"/>
              </a:rPr>
              <a:t> (ACTH)</a:t>
            </a:r>
            <a:r>
              <a:rPr lang="en-US" sz="2000" dirty="0" smtClean="0">
                <a:solidFill>
                  <a:srgbClr val="FFCC99"/>
                </a:solidFill>
                <a:latin typeface="Arial" charset="0"/>
                <a:cs typeface="Arial" charset="0"/>
              </a:rPr>
              <a:t>, </a:t>
            </a:r>
            <a:r>
              <a:rPr lang="en-US" sz="1800" dirty="0" smtClean="0">
                <a:latin typeface="Arial" charset="0"/>
                <a:cs typeface="Arial" charset="0"/>
              </a:rPr>
              <a:t>producing Cushing </a:t>
            </a:r>
            <a:r>
              <a:rPr lang="en-US" sz="1800" dirty="0" smtClean="0">
                <a:latin typeface="Arial" charset="0"/>
                <a:cs typeface="Arial" charset="0"/>
              </a:rPr>
              <a:t>syndrome </a:t>
            </a:r>
            <a:endParaRPr lang="en-US" sz="1800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US" sz="2400" i="1" dirty="0" err="1" smtClean="0">
                <a:solidFill>
                  <a:srgbClr val="FFCC99"/>
                </a:solidFill>
                <a:latin typeface="Arial" charset="0"/>
                <a:cs typeface="Arial" charset="0"/>
              </a:rPr>
              <a:t>Parathormone</a:t>
            </a:r>
            <a:r>
              <a:rPr lang="en-US" sz="2400" i="1" dirty="0" smtClean="0">
                <a:solidFill>
                  <a:srgbClr val="FFCC99"/>
                </a:solidFill>
                <a:latin typeface="Arial" charset="0"/>
                <a:cs typeface="Arial" charset="0"/>
              </a:rPr>
              <a:t>, parathyroid hormone-related peptide, prostaglandin E, and some cytokines</a:t>
            </a:r>
            <a:r>
              <a:rPr lang="en-US" sz="2000" dirty="0" smtClean="0">
                <a:solidFill>
                  <a:srgbClr val="FFCC99"/>
                </a:solidFill>
                <a:latin typeface="Arial" charset="0"/>
                <a:cs typeface="Arial" charset="0"/>
              </a:rPr>
              <a:t>, </a:t>
            </a:r>
            <a:r>
              <a:rPr lang="en-US" sz="2000" dirty="0" smtClean="0">
                <a:latin typeface="Arial" charset="0"/>
                <a:cs typeface="Arial" charset="0"/>
              </a:rPr>
              <a:t>all implicated in the </a:t>
            </a:r>
            <a:r>
              <a:rPr lang="en-US" sz="2000" dirty="0" err="1" smtClean="0">
                <a:latin typeface="Arial" charset="0"/>
                <a:cs typeface="Arial" charset="0"/>
              </a:rPr>
              <a:t>hypercalcemia</a:t>
            </a:r>
            <a:r>
              <a:rPr lang="en-US" sz="2000" dirty="0" smtClean="0">
                <a:latin typeface="Arial" charset="0"/>
                <a:cs typeface="Arial" charset="0"/>
              </a:rPr>
              <a:t> often seen with lung cancer </a:t>
            </a:r>
          </a:p>
          <a:p>
            <a:pPr eaLnBrk="1" hangingPunct="1"/>
            <a:r>
              <a:rPr lang="en-US" sz="2400" i="1" dirty="0" err="1" smtClean="0">
                <a:solidFill>
                  <a:srgbClr val="FFCC99"/>
                </a:solidFill>
                <a:latin typeface="Arial" charset="0"/>
                <a:cs typeface="Arial" charset="0"/>
              </a:rPr>
              <a:t>Calcitonin</a:t>
            </a:r>
            <a:r>
              <a:rPr lang="en-US" sz="2400" dirty="0" smtClean="0">
                <a:solidFill>
                  <a:srgbClr val="FFCC99"/>
                </a:solidFill>
                <a:latin typeface="Arial" charset="0"/>
                <a:cs typeface="Arial" charset="0"/>
              </a:rPr>
              <a:t>, </a:t>
            </a:r>
            <a:r>
              <a:rPr lang="en-US" sz="2000" dirty="0" smtClean="0">
                <a:latin typeface="Arial" charset="0"/>
                <a:cs typeface="Arial" charset="0"/>
              </a:rPr>
              <a:t>causing </a:t>
            </a:r>
            <a:r>
              <a:rPr lang="en-US" sz="2000" dirty="0" err="1" smtClean="0">
                <a:latin typeface="Arial" charset="0"/>
                <a:cs typeface="Arial" charset="0"/>
              </a:rPr>
              <a:t>hypocalcemia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</a:p>
          <a:p>
            <a:pPr eaLnBrk="1" hangingPunct="1"/>
            <a:r>
              <a:rPr lang="en-US" sz="2000" i="1" dirty="0" err="1" smtClean="0">
                <a:solidFill>
                  <a:srgbClr val="FFCC99"/>
                </a:solidFill>
                <a:latin typeface="Arial" charset="0"/>
                <a:cs typeface="Arial" charset="0"/>
              </a:rPr>
              <a:t>Gonadotropins</a:t>
            </a:r>
            <a:r>
              <a:rPr lang="en-US" sz="2000" dirty="0" smtClean="0">
                <a:solidFill>
                  <a:srgbClr val="FFCC99"/>
                </a:solidFill>
                <a:latin typeface="Arial" charset="0"/>
                <a:cs typeface="Arial" charset="0"/>
              </a:rPr>
              <a:t>, </a:t>
            </a:r>
            <a:r>
              <a:rPr lang="en-US" sz="2000" dirty="0" smtClean="0">
                <a:latin typeface="Arial" charset="0"/>
                <a:cs typeface="Arial" charset="0"/>
              </a:rPr>
              <a:t>causing </a:t>
            </a:r>
            <a:r>
              <a:rPr lang="en-US" sz="2000" dirty="0" err="1" smtClean="0">
                <a:latin typeface="Arial" charset="0"/>
                <a:cs typeface="Arial" charset="0"/>
              </a:rPr>
              <a:t>gynecomastia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</a:p>
          <a:p>
            <a:pPr eaLnBrk="1" hangingPunct="1"/>
            <a:r>
              <a:rPr lang="en-US" sz="2000" i="1" dirty="0" smtClean="0">
                <a:solidFill>
                  <a:srgbClr val="FFCC99"/>
                </a:solidFill>
                <a:latin typeface="Arial" charset="0"/>
                <a:cs typeface="Arial" charset="0"/>
              </a:rPr>
              <a:t>Serotonin and </a:t>
            </a:r>
            <a:r>
              <a:rPr lang="en-US" sz="2000" i="1" dirty="0" err="1" smtClean="0">
                <a:solidFill>
                  <a:srgbClr val="FFCC99"/>
                </a:solidFill>
                <a:latin typeface="Arial" charset="0"/>
                <a:cs typeface="Arial" charset="0"/>
              </a:rPr>
              <a:t>bradykinin</a:t>
            </a:r>
            <a:r>
              <a:rPr lang="en-US" sz="2000" dirty="0" smtClean="0">
                <a:latin typeface="Arial" charset="0"/>
                <a:cs typeface="Arial" charset="0"/>
              </a:rPr>
              <a:t>, associated with the </a:t>
            </a:r>
            <a:r>
              <a:rPr lang="en-US" sz="2000" dirty="0" err="1" smtClean="0">
                <a:latin typeface="Arial" charset="0"/>
                <a:cs typeface="Arial" charset="0"/>
              </a:rPr>
              <a:t>carcinoid</a:t>
            </a:r>
            <a:r>
              <a:rPr lang="en-US" sz="2000" dirty="0" smtClean="0">
                <a:latin typeface="Arial" charset="0"/>
                <a:cs typeface="Arial" charset="0"/>
              </a:rPr>
              <a:t> syndrome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4648200"/>
            <a:ext cx="8305800" cy="19383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 err="1"/>
              <a:t>Hypercalcemia</a:t>
            </a:r>
            <a:r>
              <a:rPr lang="en-US" dirty="0"/>
              <a:t> is most often encountered with </a:t>
            </a:r>
            <a:r>
              <a:rPr lang="en-US" dirty="0" err="1"/>
              <a:t>squamous</a:t>
            </a:r>
            <a:r>
              <a:rPr lang="en-US" dirty="0"/>
              <a:t> cell </a:t>
            </a:r>
            <a:r>
              <a:rPr lang="en-US" dirty="0" err="1"/>
              <a:t>neoplasms</a:t>
            </a:r>
            <a:r>
              <a:rPr lang="en-US" dirty="0"/>
              <a:t>, the hematologic syndromes with </a:t>
            </a:r>
            <a:r>
              <a:rPr lang="en-US" dirty="0" err="1"/>
              <a:t>adenocarcinomas</a:t>
            </a:r>
            <a:r>
              <a:rPr lang="en-US" dirty="0"/>
              <a:t>. The remaining syndromes are much more common with small-cell </a:t>
            </a:r>
            <a:r>
              <a:rPr lang="en-US" dirty="0" err="1"/>
              <a:t>neoplasms</a:t>
            </a:r>
            <a:r>
              <a:rPr lang="en-US" dirty="0"/>
              <a:t>,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b="1" u="sng" smtClean="0"/>
              <a:t>Neuroendocrine tumors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305800" cy="5257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800" u="sng" dirty="0" smtClean="0">
                <a:latin typeface="Tahoma" pitchFamily="34" charset="0"/>
              </a:rPr>
              <a:t>Bronchial </a:t>
            </a:r>
            <a:r>
              <a:rPr lang="en-US" sz="2800" u="sng" dirty="0" err="1" smtClean="0">
                <a:latin typeface="Tahoma" pitchFamily="34" charset="0"/>
              </a:rPr>
              <a:t>carcinoid</a:t>
            </a:r>
            <a:endParaRPr lang="en-US" sz="2800" u="sng" dirty="0" smtClean="0">
              <a:latin typeface="Tahoma" pitchFamily="34" charset="0"/>
            </a:endParaRPr>
          </a:p>
          <a:p>
            <a:pPr eaLnBrk="1" hangingPunct="1"/>
            <a:r>
              <a:rPr lang="en-US" sz="2400" dirty="0" smtClean="0">
                <a:latin typeface="Tahoma" pitchFamily="34" charset="0"/>
              </a:rPr>
              <a:t>Tumor with </a:t>
            </a:r>
            <a:r>
              <a:rPr lang="en-US" sz="2400" dirty="0" err="1" smtClean="0">
                <a:latin typeface="Tahoma" pitchFamily="34" charset="0"/>
              </a:rPr>
              <a:t>neuroendocrine</a:t>
            </a:r>
            <a:r>
              <a:rPr lang="en-US" sz="2400" dirty="0" smtClean="0">
                <a:latin typeface="Tahoma" pitchFamily="34" charset="0"/>
              </a:rPr>
              <a:t> differentiation arising from </a:t>
            </a:r>
            <a:r>
              <a:rPr lang="en-US" sz="2400" dirty="0" err="1" smtClean="0">
                <a:latin typeface="Tahoma" pitchFamily="34" charset="0"/>
              </a:rPr>
              <a:t>Kulchitsky</a:t>
            </a:r>
            <a:r>
              <a:rPr lang="en-US" sz="2400" dirty="0" smtClean="0">
                <a:latin typeface="Tahoma" pitchFamily="34" charset="0"/>
              </a:rPr>
              <a:t> cells in the bronchial mucosa.</a:t>
            </a:r>
          </a:p>
          <a:p>
            <a:pPr eaLnBrk="1" hangingPunct="1"/>
            <a:r>
              <a:rPr lang="en-US" sz="2400" dirty="0" smtClean="0">
                <a:latin typeface="Tahoma" pitchFamily="34" charset="0"/>
              </a:rPr>
              <a:t>Appear at an early age (mean 40 years) with equal sex incidence.</a:t>
            </a:r>
          </a:p>
          <a:p>
            <a:pPr eaLnBrk="1" hangingPunct="1"/>
            <a:r>
              <a:rPr lang="en-US" sz="2400" dirty="0" smtClean="0">
                <a:latin typeface="Tahoma" pitchFamily="34" charset="0"/>
              </a:rPr>
              <a:t>1-5% of all pulmonary </a:t>
            </a:r>
            <a:r>
              <a:rPr lang="en-US" sz="2400" dirty="0" err="1" smtClean="0">
                <a:latin typeface="Tahoma" pitchFamily="34" charset="0"/>
              </a:rPr>
              <a:t>neoplasms</a:t>
            </a:r>
            <a:r>
              <a:rPr lang="en-US" sz="2400" dirty="0" smtClean="0">
                <a:latin typeface="Tahoma" pitchFamily="34" charset="0"/>
              </a:rPr>
              <a:t>.</a:t>
            </a:r>
          </a:p>
          <a:p>
            <a:pPr eaLnBrk="1" hangingPunct="1"/>
            <a:r>
              <a:rPr lang="en-US" sz="2400" dirty="0" smtClean="0">
                <a:latin typeface="Tahoma" pitchFamily="34" charset="0"/>
              </a:rPr>
              <a:t>Often </a:t>
            </a:r>
            <a:r>
              <a:rPr lang="en-US" sz="2400" dirty="0" err="1" smtClean="0">
                <a:latin typeface="Tahoma" pitchFamily="34" charset="0"/>
              </a:rPr>
              <a:t>resectable</a:t>
            </a:r>
            <a:r>
              <a:rPr lang="en-US" sz="2400" dirty="0" smtClean="0">
                <a:latin typeface="Tahoma" pitchFamily="34" charset="0"/>
              </a:rPr>
              <a:t> and curable.</a:t>
            </a:r>
          </a:p>
          <a:p>
            <a:pPr eaLnBrk="1" hangingPunct="1"/>
            <a:r>
              <a:rPr lang="en-US" sz="2400" dirty="0" smtClean="0">
                <a:latin typeface="Tahoma" pitchFamily="34" charset="0"/>
              </a:rPr>
              <a:t>No relation with cigarette smoking or other environmental factor.</a:t>
            </a:r>
          </a:p>
          <a:p>
            <a:pPr eaLnBrk="1" hangingPunct="1"/>
            <a:r>
              <a:rPr lang="en-US" sz="2400" dirty="0" err="1" smtClean="0">
                <a:latin typeface="Tahoma" pitchFamily="34" charset="0"/>
              </a:rPr>
              <a:t>Carcinoid</a:t>
            </a:r>
            <a:r>
              <a:rPr lang="en-US" sz="2400" dirty="0" smtClean="0">
                <a:latin typeface="Tahoma" pitchFamily="34" charset="0"/>
              </a:rPr>
              <a:t> syndrome ( intermittent attacks of diarrhea, flushing, and cyanosis)</a:t>
            </a:r>
          </a:p>
          <a:p>
            <a:pPr eaLnBrk="1" hangingPunct="1"/>
            <a:endParaRPr lang="en-US" sz="2400" dirty="0" smtClean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305800" cy="838200"/>
          </a:xfrm>
        </p:spPr>
        <p:txBody>
          <a:bodyPr/>
          <a:lstStyle/>
          <a:p>
            <a:pPr eaLnBrk="1" hangingPunct="1"/>
            <a:r>
              <a:rPr lang="en-US" sz="3200" b="1" u="sng" dirty="0" smtClean="0"/>
              <a:t>Morphology of </a:t>
            </a:r>
            <a:r>
              <a:rPr lang="en-US" sz="3200" b="1" u="sng" dirty="0" err="1" smtClean="0"/>
              <a:t>Neuroendocrine</a:t>
            </a:r>
            <a:r>
              <a:rPr lang="en-US" sz="3200" b="1" u="sng" dirty="0" smtClean="0"/>
              <a:t> tumors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066800"/>
            <a:ext cx="7772400" cy="5029200"/>
          </a:xfrm>
        </p:spPr>
        <p:txBody>
          <a:bodyPr/>
          <a:lstStyle/>
          <a:p>
            <a:pPr eaLnBrk="1" hangingPunct="1"/>
            <a:r>
              <a:rPr lang="en-US" sz="2000" smtClean="0">
                <a:latin typeface="Tahoma" pitchFamily="34" charset="0"/>
              </a:rPr>
              <a:t>Originate in mainstem bronchi.</a:t>
            </a:r>
          </a:p>
          <a:p>
            <a:pPr eaLnBrk="1" hangingPunct="1"/>
            <a:r>
              <a:rPr lang="en-US" sz="2000" smtClean="0">
                <a:latin typeface="Tahoma" pitchFamily="34" charset="0"/>
              </a:rPr>
              <a:t>Two patterns:</a:t>
            </a:r>
          </a:p>
          <a:p>
            <a:pPr eaLnBrk="1" hangingPunct="1">
              <a:buFontTx/>
              <a:buNone/>
            </a:pPr>
            <a:r>
              <a:rPr lang="en-US" sz="2000" smtClean="0">
                <a:latin typeface="Tahoma" pitchFamily="34" charset="0"/>
              </a:rPr>
              <a:t>	-	an obstructing polypoid, spherical</a:t>
            </a:r>
          </a:p>
          <a:p>
            <a:pPr eaLnBrk="1" hangingPunct="1">
              <a:buFontTx/>
              <a:buNone/>
            </a:pPr>
            <a:r>
              <a:rPr lang="en-US" sz="2000" smtClean="0">
                <a:latin typeface="Tahoma" pitchFamily="34" charset="0"/>
              </a:rPr>
              <a:t>		intraluminal mass;</a:t>
            </a:r>
          </a:p>
          <a:p>
            <a:pPr eaLnBrk="1" hangingPunct="1">
              <a:buFontTx/>
              <a:buNone/>
            </a:pPr>
            <a:r>
              <a:rPr lang="en-US" sz="2000" smtClean="0">
                <a:latin typeface="Tahoma" pitchFamily="34" charset="0"/>
              </a:rPr>
              <a:t>	-	a mucosal plaque penetrating the </a:t>
            </a:r>
          </a:p>
          <a:p>
            <a:pPr eaLnBrk="1" hangingPunct="1">
              <a:buFontTx/>
              <a:buNone/>
            </a:pPr>
            <a:r>
              <a:rPr lang="en-US" sz="2000" smtClean="0">
                <a:latin typeface="Tahoma" pitchFamily="34" charset="0"/>
              </a:rPr>
              <a:t>		bronchial wall.</a:t>
            </a:r>
          </a:p>
          <a:p>
            <a:pPr eaLnBrk="1" hangingPunct="1"/>
            <a:r>
              <a:rPr lang="en-US" sz="2000" smtClean="0">
                <a:latin typeface="Tahoma" pitchFamily="34" charset="0"/>
              </a:rPr>
              <a:t>Composed of uniform cuboidal cells that have regular round nuclei with few mitoses and little or no anaplasia.</a:t>
            </a:r>
          </a:p>
        </p:txBody>
      </p:sp>
      <p:pic>
        <p:nvPicPr>
          <p:cNvPr id="94212" name="Picture 4" descr="d:\Inetpub\ombroot\content\0721601871\graphics\fullsize\S01871-015-f046.jpg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 b="5518"/>
          <a:stretch>
            <a:fillRect/>
          </a:stretch>
        </p:blipFill>
        <p:spPr bwMode="auto">
          <a:xfrm>
            <a:off x="1219200" y="4011613"/>
            <a:ext cx="6350000" cy="2689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E/M </a:t>
            </a:r>
            <a:r>
              <a:rPr lang="en-US" dirty="0" smtClean="0"/>
              <a:t>of </a:t>
            </a:r>
            <a:r>
              <a:rPr lang="en-US" dirty="0" err="1" smtClean="0"/>
              <a:t>Neuroendocrine</a:t>
            </a:r>
            <a:r>
              <a:rPr lang="en-US" dirty="0" smtClean="0"/>
              <a:t> tumors</a:t>
            </a:r>
          </a:p>
        </p:txBody>
      </p:sp>
      <p:pic>
        <p:nvPicPr>
          <p:cNvPr id="4" name="Picture 1026" descr="G:\Cotran\Images\CH18\F01805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6000" contrast="12000"/>
          </a:blip>
          <a:srcRect l="67568"/>
          <a:stretch>
            <a:fillRect/>
          </a:stretch>
        </p:blipFill>
        <p:spPr bwMode="auto">
          <a:xfrm>
            <a:off x="1901001" y="1981200"/>
            <a:ext cx="5004984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b="1" u="sng" smtClean="0"/>
              <a:t>Nasopharyngeal carcinoma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143000"/>
            <a:ext cx="8382000" cy="5334000"/>
          </a:xfrm>
        </p:spPr>
        <p:txBody>
          <a:bodyPr/>
          <a:lstStyle/>
          <a:p>
            <a:pPr eaLnBrk="1" hangingPunct="1"/>
            <a:r>
              <a:rPr lang="en-US" sz="2400" smtClean="0"/>
              <a:t>Strong epidemiologic links to EBV.</a:t>
            </a:r>
          </a:p>
          <a:p>
            <a:pPr eaLnBrk="1" hangingPunct="1"/>
            <a:r>
              <a:rPr lang="en-US" sz="2400" smtClean="0"/>
              <a:t>High frequency in Chinese people.</a:t>
            </a:r>
          </a:p>
          <a:p>
            <a:pPr eaLnBrk="1" hangingPunct="1">
              <a:buFontTx/>
              <a:buNone/>
            </a:pPr>
            <a:r>
              <a:rPr lang="en-US" sz="2400" smtClean="0"/>
              <a:t>	* Histological variants are squamous cell  carcinoma, non- </a:t>
            </a:r>
          </a:p>
          <a:p>
            <a:pPr eaLnBrk="1" hangingPunct="1">
              <a:buFontTx/>
              <a:buNone/>
            </a:pPr>
            <a:r>
              <a:rPr lang="en-US" sz="2400" smtClean="0"/>
              <a:t>	   keratinizing carcinoma and undifferentiated carcinoma.        </a:t>
            </a:r>
          </a:p>
          <a:p>
            <a:pPr eaLnBrk="1" hangingPunct="1">
              <a:buFontTx/>
              <a:buNone/>
            </a:pPr>
            <a:r>
              <a:rPr lang="en-US" sz="2400" smtClean="0"/>
              <a:t>	*  Characterized by large epithelial cells having indistinct cell</a:t>
            </a:r>
          </a:p>
          <a:p>
            <a:pPr eaLnBrk="1" hangingPunct="1">
              <a:buFontTx/>
              <a:buNone/>
            </a:pPr>
            <a:r>
              <a:rPr lang="en-US" sz="2400" smtClean="0"/>
              <a:t>	    borders and prominent nucleoli surrounded by </a:t>
            </a:r>
          </a:p>
          <a:p>
            <a:pPr eaLnBrk="1" hangingPunct="1">
              <a:buFontTx/>
              <a:buNone/>
            </a:pPr>
            <a:r>
              <a:rPr lang="en-US" sz="2400" smtClean="0"/>
              <a:t>	    lymphocytes.</a:t>
            </a:r>
          </a:p>
          <a:p>
            <a:pPr eaLnBrk="1" hangingPunct="1">
              <a:buFontTx/>
              <a:buNone/>
            </a:pPr>
            <a:r>
              <a:rPr lang="en-US" sz="2400" smtClean="0"/>
              <a:t>	*  Nasopharyngeal carcinomas invade locally, spread to cervical</a:t>
            </a:r>
          </a:p>
          <a:p>
            <a:pPr eaLnBrk="1" hangingPunct="1">
              <a:buFontTx/>
              <a:buNone/>
            </a:pPr>
            <a:r>
              <a:rPr lang="en-US" sz="2400" smtClean="0"/>
              <a:t>         lymph nodes and then metastasize to distant sites.</a:t>
            </a:r>
          </a:p>
          <a:p>
            <a:pPr eaLnBrk="1" hangingPunct="1">
              <a:buFontTx/>
              <a:buNone/>
            </a:pPr>
            <a:r>
              <a:rPr lang="en-US" sz="2400" smtClean="0"/>
              <a:t>    	*  Tend to be radiosensitive.</a:t>
            </a:r>
          </a:p>
          <a:p>
            <a:pPr eaLnBrk="1" hangingPunct="1">
              <a:buFontTx/>
              <a:buNone/>
            </a:pPr>
            <a:r>
              <a:rPr lang="en-US" sz="2400" smtClean="0"/>
              <a:t>	*  5-year survival rate is 50%.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pPr eaLnBrk="1" hangingPunct="1"/>
            <a:r>
              <a:rPr lang="en-US" b="1" u="sng" smtClean="0"/>
              <a:t>Laryngeal tumors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066800"/>
            <a:ext cx="8534400" cy="5486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u="sng" smtClean="0"/>
              <a:t>Vocal cord nodules</a:t>
            </a:r>
          </a:p>
          <a:p>
            <a:pPr eaLnBrk="1" hangingPunct="1"/>
            <a:r>
              <a:rPr lang="en-US" sz="2400" smtClean="0"/>
              <a:t>Less than 0.5 cm. in diameter located on the true vocal cords.</a:t>
            </a:r>
          </a:p>
          <a:p>
            <a:pPr eaLnBrk="1" hangingPunct="1"/>
            <a:r>
              <a:rPr lang="en-US" sz="2400" smtClean="0"/>
              <a:t>Composed of fibrous tissue and covered by stratified squamous mucosa.</a:t>
            </a:r>
          </a:p>
          <a:p>
            <a:pPr eaLnBrk="1" hangingPunct="1"/>
            <a:r>
              <a:rPr lang="en-US" sz="2400" smtClean="0"/>
              <a:t>Occur in heavy smokers or singers.</a:t>
            </a:r>
          </a:p>
          <a:p>
            <a:pPr eaLnBrk="1" hangingPunct="1">
              <a:buFontTx/>
              <a:buNone/>
            </a:pPr>
            <a:r>
              <a:rPr lang="en-US" sz="2400" u="sng" smtClean="0"/>
              <a:t>Laryngeal papilloma</a:t>
            </a:r>
          </a:p>
          <a:p>
            <a:pPr eaLnBrk="1" hangingPunct="1"/>
            <a:r>
              <a:rPr lang="en-US" sz="2400" smtClean="0"/>
              <a:t>Benign neoplasm on the true vocal cords.</a:t>
            </a:r>
          </a:p>
          <a:p>
            <a:pPr eaLnBrk="1" hangingPunct="1"/>
            <a:r>
              <a:rPr lang="en-US" sz="2400" smtClean="0"/>
              <a:t>Histologically, it consists of multiple, slender, finger-like projections supported by central fibrovascular cores covered</a:t>
            </a:r>
          </a:p>
          <a:p>
            <a:pPr eaLnBrk="1" hangingPunct="1">
              <a:buFontTx/>
              <a:buNone/>
            </a:pPr>
            <a:r>
              <a:rPr lang="en-US" sz="2400" smtClean="0"/>
              <a:t>	by stratified squamous epithelium.</a:t>
            </a:r>
          </a:p>
          <a:p>
            <a:pPr eaLnBrk="1" hangingPunct="1"/>
            <a:r>
              <a:rPr lang="en-US" sz="2400" smtClean="0"/>
              <a:t>Juvenile laryngeal papillomatosis.</a:t>
            </a:r>
          </a:p>
          <a:p>
            <a:pPr lvl="1" eaLnBrk="1" hangingPunct="1"/>
            <a:r>
              <a:rPr lang="en-US" sz="2000" smtClean="0"/>
              <a:t>Caused by human papillomavirus types 6 and 11.</a:t>
            </a:r>
          </a:p>
          <a:p>
            <a:pPr lvl="1" eaLnBrk="1" hangingPunct="1"/>
            <a:r>
              <a:rPr lang="en-US" sz="2000" smtClean="0"/>
              <a:t>Tend to recur after excision </a:t>
            </a:r>
          </a:p>
          <a:p>
            <a:pPr eaLnBrk="1" hangingPunct="1">
              <a:buFontTx/>
              <a:buNone/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838200"/>
          </a:xfrm>
        </p:spPr>
        <p:txBody>
          <a:bodyPr/>
          <a:lstStyle/>
          <a:p>
            <a:pPr eaLnBrk="1" hangingPunct="1"/>
            <a:r>
              <a:rPr lang="en-US" sz="3600" b="1" u="sng" smtClean="0"/>
              <a:t>Carcinoma of the larynx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382000" cy="55626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Represents only 2% of all cancers.</a:t>
            </a:r>
          </a:p>
          <a:p>
            <a:pPr eaLnBrk="1" hangingPunct="1"/>
            <a:r>
              <a:rPr lang="en-US" sz="2400" dirty="0" smtClean="0"/>
              <a:t>Occurs after age 40 years and more common in men (7:1).</a:t>
            </a:r>
          </a:p>
          <a:p>
            <a:pPr eaLnBrk="1" hangingPunct="1"/>
            <a:r>
              <a:rPr lang="en-US" sz="2400" dirty="0" smtClean="0"/>
              <a:t>All cases occur in </a:t>
            </a:r>
            <a:r>
              <a:rPr lang="en-US" sz="2400" dirty="0" smtClean="0">
                <a:solidFill>
                  <a:srgbClr val="FF0000"/>
                </a:solidFill>
              </a:rPr>
              <a:t>smokers</a:t>
            </a:r>
            <a:r>
              <a:rPr lang="en-US" sz="2400" dirty="0" smtClean="0"/>
              <a:t> </a:t>
            </a:r>
          </a:p>
          <a:p>
            <a:pPr eaLnBrk="1" hangingPunct="1"/>
            <a:r>
              <a:rPr lang="en-US" sz="2400" dirty="0" smtClean="0"/>
              <a:t>alcohol and asbestos exposure may also play roles.</a:t>
            </a:r>
          </a:p>
          <a:p>
            <a:pPr eaLnBrk="1" hangingPunct="1"/>
            <a:r>
              <a:rPr lang="en-US" sz="2400" dirty="0" smtClean="0"/>
              <a:t>95% of laryngeal carcinomas are typical </a:t>
            </a:r>
            <a:r>
              <a:rPr lang="en-US" sz="2400" dirty="0" err="1" smtClean="0"/>
              <a:t>squamous</a:t>
            </a:r>
            <a:r>
              <a:rPr lang="en-US" sz="2400" dirty="0" smtClean="0"/>
              <a:t> cell lesions.</a:t>
            </a:r>
          </a:p>
          <a:p>
            <a:pPr eaLnBrk="1" hangingPunct="1"/>
            <a:r>
              <a:rPr lang="en-US" sz="2400" dirty="0" smtClean="0"/>
              <a:t>Develops directly on the vocal cords ( </a:t>
            </a:r>
            <a:r>
              <a:rPr lang="en-US" sz="2400" dirty="0" err="1" smtClean="0"/>
              <a:t>glottic</a:t>
            </a:r>
            <a:r>
              <a:rPr lang="en-US" sz="2400" dirty="0" smtClean="0"/>
              <a:t>: 60 to5%), but it may arise above  (</a:t>
            </a:r>
            <a:r>
              <a:rPr lang="en-US" sz="2400" dirty="0" err="1" smtClean="0"/>
              <a:t>supraglottic</a:t>
            </a:r>
            <a:r>
              <a:rPr lang="en-US" sz="2400" dirty="0" smtClean="0"/>
              <a:t>: 25 to40%) or below the cords (</a:t>
            </a:r>
            <a:r>
              <a:rPr lang="en-US" sz="2400" dirty="0" err="1" smtClean="0"/>
              <a:t>subglottic:less</a:t>
            </a:r>
            <a:r>
              <a:rPr lang="en-US" sz="2400" dirty="0" smtClean="0"/>
              <a:t> than 5%).</a:t>
            </a:r>
          </a:p>
          <a:p>
            <a:pPr eaLnBrk="1" hangingPunct="1"/>
            <a:r>
              <a:rPr lang="en-US" sz="2400" dirty="0" smtClean="0"/>
              <a:t>Morphology: similar to growth pattern of </a:t>
            </a:r>
            <a:r>
              <a:rPr lang="en-US" sz="2400" dirty="0" err="1" smtClean="0"/>
              <a:t>squamous</a:t>
            </a:r>
            <a:r>
              <a:rPr lang="en-US" sz="2400" dirty="0" smtClean="0"/>
              <a:t> cell carcinomas.</a:t>
            </a:r>
          </a:p>
          <a:p>
            <a:pPr lvl="1" eaLnBrk="1" hangingPunct="1"/>
            <a:r>
              <a:rPr lang="en-US" sz="2000" dirty="0" smtClean="0"/>
              <a:t>In situ lesions, plaques, ulcerating and </a:t>
            </a:r>
            <a:r>
              <a:rPr lang="en-US" sz="2000" dirty="0" err="1" smtClean="0"/>
              <a:t>fungating</a:t>
            </a:r>
            <a:r>
              <a:rPr lang="en-US" sz="2000" dirty="0" smtClean="0"/>
              <a:t>.</a:t>
            </a:r>
          </a:p>
          <a:p>
            <a:pPr lvl="1" eaLnBrk="1" hangingPunct="1"/>
            <a:r>
              <a:rPr lang="en-US" sz="2000" dirty="0" smtClean="0"/>
              <a:t>Histology, </a:t>
            </a:r>
            <a:r>
              <a:rPr lang="en-US" sz="2000" dirty="0" err="1" smtClean="0"/>
              <a:t>squamous</a:t>
            </a:r>
            <a:r>
              <a:rPr lang="en-US" sz="2000" dirty="0" smtClean="0"/>
              <a:t> cell carcinoma with variable degree of </a:t>
            </a:r>
            <a:r>
              <a:rPr lang="en-US" sz="2000" dirty="0" err="1" smtClean="0"/>
              <a:t>anaplasia</a:t>
            </a:r>
            <a:r>
              <a:rPr lang="en-US" sz="20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/>
          <a:srcRect b="27965"/>
          <a:stretch>
            <a:fillRect/>
          </a:stretch>
        </p:blipFill>
        <p:spPr bwMode="auto">
          <a:xfrm>
            <a:off x="2057400" y="381000"/>
            <a:ext cx="3903663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838200"/>
          </a:xfrm>
        </p:spPr>
        <p:txBody>
          <a:bodyPr/>
          <a:lstStyle/>
          <a:p>
            <a:pPr eaLnBrk="1" hangingPunct="1"/>
            <a:r>
              <a:rPr lang="en-US" sz="3200" b="1" u="sng" smtClean="0"/>
              <a:t>Etiology  of bronchogenic carcinoma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90600"/>
            <a:ext cx="8610600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200" smtClean="0"/>
              <a:t>1.  </a:t>
            </a:r>
            <a:r>
              <a:rPr lang="en-US" sz="2200" b="1" u="sng" smtClean="0"/>
              <a:t>Tobacco smoking</a:t>
            </a:r>
            <a:r>
              <a:rPr lang="en-US" sz="2200" smtClean="0"/>
              <a:t>:</a:t>
            </a:r>
          </a:p>
          <a:p>
            <a:pPr eaLnBrk="1" hangingPunct="1"/>
            <a:r>
              <a:rPr lang="en-US" sz="2200" smtClean="0"/>
              <a:t>Positive relationship between tobacco smoking and lung cancer.</a:t>
            </a:r>
          </a:p>
          <a:p>
            <a:pPr eaLnBrk="1" hangingPunct="1"/>
            <a:r>
              <a:rPr lang="en-US" sz="2200" smtClean="0"/>
              <a:t>Statistical association between the frequency of lung cancer and:</a:t>
            </a:r>
          </a:p>
          <a:p>
            <a:pPr eaLnBrk="1" hangingPunct="1">
              <a:buFontTx/>
              <a:buNone/>
            </a:pPr>
            <a:r>
              <a:rPr lang="en-US" sz="2200" smtClean="0"/>
              <a:t>	1.	Amount of daily smoking.</a:t>
            </a:r>
          </a:p>
          <a:p>
            <a:pPr eaLnBrk="1" hangingPunct="1">
              <a:buFontTx/>
              <a:buNone/>
            </a:pPr>
            <a:r>
              <a:rPr lang="en-US" sz="2200" smtClean="0"/>
              <a:t>	2.	Tendency to inhale.</a:t>
            </a:r>
          </a:p>
          <a:p>
            <a:pPr eaLnBrk="1" hangingPunct="1">
              <a:buFontTx/>
              <a:buNone/>
            </a:pPr>
            <a:r>
              <a:rPr lang="en-US" sz="2200" smtClean="0"/>
              <a:t>	3.	The duration of smoking habit.</a:t>
            </a:r>
          </a:p>
          <a:p>
            <a:pPr eaLnBrk="1" hangingPunct="1"/>
            <a:r>
              <a:rPr lang="en-US" sz="2200" smtClean="0"/>
              <a:t>Increased risk becomes 20 times greater among habitual heavy smokers.</a:t>
            </a:r>
          </a:p>
          <a:p>
            <a:pPr eaLnBrk="1" hangingPunct="1"/>
            <a:r>
              <a:rPr lang="en-US" sz="2200" smtClean="0"/>
              <a:t>Cessation of cigarette smoking for at least 15 years brings the risk down.</a:t>
            </a:r>
          </a:p>
          <a:p>
            <a:pPr eaLnBrk="1" hangingPunct="1"/>
            <a:r>
              <a:rPr lang="en-US" sz="2200" smtClean="0"/>
              <a:t>Passive smoking increases the risk to approximately twice than non-smokers.</a:t>
            </a:r>
          </a:p>
          <a:p>
            <a:pPr eaLnBrk="1" hangingPunct="1"/>
            <a:r>
              <a:rPr lang="en-US" sz="2200" smtClean="0"/>
              <a:t>Progressive alterations in the lining epithelium.</a:t>
            </a:r>
          </a:p>
          <a:p>
            <a:pPr eaLnBrk="1" hangingPunct="1"/>
            <a:r>
              <a:rPr lang="en-US" sz="2200" smtClean="0"/>
              <a:t>Experimental evidence – more than 1200 carcinogenic and promoter substances.</a:t>
            </a:r>
          </a:p>
          <a:p>
            <a:pPr eaLnBrk="1" hangingPunct="1">
              <a:buFontTx/>
              <a:buNone/>
            </a:pPr>
            <a:endParaRPr lang="en-US" sz="2200" u="sng" smtClean="0"/>
          </a:p>
          <a:p>
            <a:pPr eaLnBrk="1" hangingPunct="1">
              <a:buFontTx/>
              <a:buNone/>
            </a:pPr>
            <a:endParaRPr lang="en-US" sz="2200" smtClean="0"/>
          </a:p>
          <a:p>
            <a:pPr eaLnBrk="1" hangingPunct="1">
              <a:buFontTx/>
              <a:buNone/>
            </a:pP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3"/>
          <p:cNvPicPr>
            <a:picLocks noChangeAspect="1" noChangeArrowheads="1"/>
          </p:cNvPicPr>
          <p:nvPr/>
        </p:nvPicPr>
        <p:blipFill>
          <a:blip r:embed="rId2"/>
          <a:srcRect b="40736"/>
          <a:stretch>
            <a:fillRect/>
          </a:stretch>
        </p:blipFill>
        <p:spPr bwMode="auto">
          <a:xfrm>
            <a:off x="0" y="0"/>
            <a:ext cx="4343400" cy="323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7" name="Picture 4"/>
          <p:cNvPicPr>
            <a:picLocks noChangeAspect="1" noChangeArrowheads="1"/>
          </p:cNvPicPr>
          <p:nvPr/>
        </p:nvPicPr>
        <p:blipFill>
          <a:blip r:embed="rId3">
            <a:lum bright="6000" contrast="24000"/>
          </a:blip>
          <a:srcRect b="25040"/>
          <a:stretch>
            <a:fillRect/>
          </a:stretch>
        </p:blipFill>
        <p:spPr bwMode="auto">
          <a:xfrm>
            <a:off x="4648200" y="381000"/>
            <a:ext cx="4305300" cy="618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990600"/>
          </a:xfrm>
        </p:spPr>
        <p:txBody>
          <a:bodyPr/>
          <a:lstStyle/>
          <a:p>
            <a:pPr eaLnBrk="1" hangingPunct="1"/>
            <a:r>
              <a:rPr lang="en-US" sz="4000" b="1" u="sng" smtClean="0"/>
              <a:t>Carcinoma of the larynx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752600"/>
            <a:ext cx="8382000" cy="5105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Clinical course</a:t>
            </a:r>
          </a:p>
          <a:p>
            <a:pPr eaLnBrk="1" hangingPunct="1"/>
            <a:r>
              <a:rPr lang="en-US" sz="2400" smtClean="0">
                <a:latin typeface="Tahoma" pitchFamily="34" charset="0"/>
              </a:rPr>
              <a:t>Persistent hoarseness.</a:t>
            </a:r>
          </a:p>
          <a:p>
            <a:pPr eaLnBrk="1" hangingPunct="1"/>
            <a:r>
              <a:rPr lang="en-US" sz="2400" smtClean="0">
                <a:latin typeface="Tahoma" pitchFamily="34" charset="0"/>
              </a:rPr>
              <a:t>About 90% of these cancers are confined to the larynx.</a:t>
            </a:r>
          </a:p>
          <a:p>
            <a:pPr eaLnBrk="1" hangingPunct="1"/>
            <a:r>
              <a:rPr lang="en-US" sz="2400" smtClean="0">
                <a:latin typeface="Tahoma" pitchFamily="34" charset="0"/>
              </a:rPr>
              <a:t>Prognosis is good.</a:t>
            </a:r>
          </a:p>
          <a:p>
            <a:pPr eaLnBrk="1" hangingPunct="1"/>
            <a:r>
              <a:rPr lang="en-US" sz="2400" smtClean="0">
                <a:latin typeface="Tahoma" pitchFamily="34" charset="0"/>
              </a:rPr>
              <a:t>Many patients can be cured by surgery, radiation or combined therapeutic treatments.</a:t>
            </a:r>
          </a:p>
          <a:p>
            <a:pPr eaLnBrk="1" hangingPunct="1"/>
            <a:r>
              <a:rPr lang="en-US" sz="2400" smtClean="0">
                <a:latin typeface="Tahoma" pitchFamily="34" charset="0"/>
              </a:rPr>
              <a:t>About 1/3 die of the disease</a:t>
            </a:r>
            <a:r>
              <a:rPr lang="en-US" smtClean="0"/>
              <a:t>.</a:t>
            </a:r>
          </a:p>
          <a:p>
            <a:pPr eaLnBrk="1" hangingPunct="1"/>
            <a:r>
              <a:rPr lang="en-US" sz="2400" smtClean="0">
                <a:latin typeface="Tahoma" pitchFamily="34" charset="0"/>
              </a:rPr>
              <a:t>Usual cause of death is infection of the respiratory tract or wide spread metastasis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en-US" sz="3200" b="1" u="sng" smtClean="0"/>
              <a:t>Etiology of brochogenic carcinoma</a:t>
            </a:r>
            <a:endParaRPr lang="en-US" smtClean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066800"/>
            <a:ext cx="8534400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/>
              <a:t>2.  </a:t>
            </a:r>
            <a:r>
              <a:rPr lang="en-US" sz="2800" b="1" u="sng" smtClean="0"/>
              <a:t>Industrial hazards</a:t>
            </a:r>
            <a:r>
              <a:rPr lang="en-US" sz="2800" smtClean="0"/>
              <a:t>:</a:t>
            </a:r>
          </a:p>
          <a:p>
            <a:pPr eaLnBrk="1" hangingPunct="1"/>
            <a:r>
              <a:rPr lang="en-US" sz="2800" smtClean="0"/>
              <a:t>Certain industrial exposures increase the risk of developing lung cancer.</a:t>
            </a:r>
          </a:p>
          <a:p>
            <a:pPr lvl="1" eaLnBrk="1" hangingPunct="1"/>
            <a:r>
              <a:rPr lang="en-US" sz="2400" smtClean="0"/>
              <a:t>All types of radiation may be carcinogenic.</a:t>
            </a:r>
          </a:p>
          <a:p>
            <a:pPr lvl="1" eaLnBrk="1" hangingPunct="1"/>
            <a:r>
              <a:rPr lang="en-US" sz="2400" smtClean="0"/>
              <a:t>Uranium miners (4x)</a:t>
            </a:r>
          </a:p>
          <a:p>
            <a:pPr lvl="1" eaLnBrk="1" hangingPunct="1">
              <a:buFontTx/>
              <a:buNone/>
            </a:pPr>
            <a:r>
              <a:rPr lang="en-US" sz="2400" smtClean="0"/>
              <a:t>   Uranium miners and smoking (10x).</a:t>
            </a:r>
          </a:p>
          <a:p>
            <a:pPr lvl="1" eaLnBrk="1" hangingPunct="1"/>
            <a:r>
              <a:rPr lang="en-US" sz="2400" smtClean="0"/>
              <a:t>Asbestos worker (5x).</a:t>
            </a:r>
          </a:p>
          <a:p>
            <a:pPr lvl="1" eaLnBrk="1" hangingPunct="1">
              <a:buFontTx/>
              <a:buNone/>
            </a:pPr>
            <a:r>
              <a:rPr lang="en-US" sz="2400" smtClean="0"/>
              <a:t>   Asbestos worker and smoking (50-90x).</a:t>
            </a:r>
          </a:p>
          <a:p>
            <a:pPr lvl="1" eaLnBrk="1" hangingPunct="1"/>
            <a:r>
              <a:rPr lang="en-US" sz="2400" smtClean="0"/>
              <a:t>Others: persons who work in nickel, chromates, coal, mustard gas, arsenic, iron and in newspaper workers.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914400"/>
          </a:xfrm>
        </p:spPr>
        <p:txBody>
          <a:bodyPr/>
          <a:lstStyle/>
          <a:p>
            <a:pPr eaLnBrk="1" hangingPunct="1"/>
            <a:r>
              <a:rPr lang="en-US" sz="3200" b="1" u="sng" smtClean="0"/>
              <a:t>Etiology of bronchogenic carcinoma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3.  </a:t>
            </a:r>
            <a:r>
              <a:rPr lang="en-US" b="1" u="sng" smtClean="0"/>
              <a:t>Air pollution</a:t>
            </a:r>
            <a:r>
              <a:rPr lang="en-US" smtClean="0"/>
              <a:t>:</a:t>
            </a:r>
          </a:p>
          <a:p>
            <a:pPr eaLnBrk="1" hangingPunct="1"/>
            <a:r>
              <a:rPr lang="en-US" smtClean="0"/>
              <a:t>May play some role in increased incidence.</a:t>
            </a:r>
          </a:p>
          <a:p>
            <a:pPr eaLnBrk="1" hangingPunct="1"/>
            <a:r>
              <a:rPr lang="en-US" smtClean="0"/>
              <a:t>Indoor air pollution especially by radon.</a:t>
            </a:r>
          </a:p>
          <a:p>
            <a:pPr eaLnBrk="1" hangingPunct="1">
              <a:buFontTx/>
              <a:buNone/>
            </a:pPr>
            <a:r>
              <a:rPr lang="en-US" smtClean="0"/>
              <a:t>4.  </a:t>
            </a:r>
            <a:r>
              <a:rPr lang="en-US" b="1" u="sng" smtClean="0"/>
              <a:t>Scarring:</a:t>
            </a:r>
          </a:p>
          <a:p>
            <a:pPr eaLnBrk="1" hangingPunct="1"/>
            <a:r>
              <a:rPr lang="en-US" smtClean="0"/>
              <a:t>Due to old infarcts, wounds, scar, granulomatous infections are associated with adenocarcinoma.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Arial" charset="0"/>
                <a:cs typeface="Arial" charset="0"/>
              </a:rPr>
              <a:t>Precursor Lesions.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8534400" cy="52578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Three types of precursor epithelial lesions are recognized: </a:t>
            </a:r>
          </a:p>
          <a:p>
            <a:pPr lvl="1"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 (1) squamous dysplasia and carcinoma in situ</a:t>
            </a:r>
          </a:p>
          <a:p>
            <a:pPr lvl="1"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 (2) atypical adenomatous hyperplasia </a:t>
            </a:r>
          </a:p>
          <a:p>
            <a:pPr lvl="1"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 (3) diffuse idiopathic pulmonary neuroendocrine cell hyperplasia. </a:t>
            </a:r>
          </a:p>
          <a:p>
            <a:pPr lvl="1" eaLnBrk="1" hangingPunct="1">
              <a:buFontTx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It should be noted that the term "precursor" does not imply that progression to invasion will occur in all cases. 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sz="3600" b="1" u="sng" smtClean="0"/>
              <a:t>Classification of brochogenic carcinoma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0" y="838200"/>
            <a:ext cx="8382000" cy="5334000"/>
          </a:xfrm>
        </p:spPr>
        <p:txBody>
          <a:bodyPr/>
          <a:lstStyle/>
          <a:p>
            <a:pPr marL="812800" indent="-812800" eaLnBrk="1" hangingPunct="1">
              <a:buFontTx/>
              <a:buNone/>
            </a:pPr>
            <a:r>
              <a:rPr lang="en-US" sz="2400" smtClean="0">
                <a:solidFill>
                  <a:srgbClr val="FFCCCC"/>
                </a:solidFill>
              </a:rPr>
              <a:t> Histologic classification of bronchogenic carcinoma and</a:t>
            </a:r>
          </a:p>
          <a:p>
            <a:pPr marL="812800" indent="-812800" eaLnBrk="1" hangingPunct="1">
              <a:buFontTx/>
              <a:buNone/>
            </a:pPr>
            <a:r>
              <a:rPr lang="en-US" sz="2400" smtClean="0">
                <a:solidFill>
                  <a:srgbClr val="FFCCCC"/>
                </a:solidFill>
              </a:rPr>
              <a:t>approximate incidence:</a:t>
            </a:r>
          </a:p>
          <a:p>
            <a:pPr marL="812800" indent="-812800" eaLnBrk="1" hangingPunct="1">
              <a:buFontTx/>
              <a:buNone/>
            </a:pPr>
            <a:r>
              <a:rPr lang="en-US" sz="2000" smtClean="0"/>
              <a:t>     </a:t>
            </a:r>
            <a:r>
              <a:rPr lang="en-US" sz="2400" smtClean="0"/>
              <a:t>1. Squamous cell (epithelium) carcinoma (25%-40%)</a:t>
            </a:r>
          </a:p>
          <a:p>
            <a:pPr marL="812800" indent="-812800" eaLnBrk="1" hangingPunct="1">
              <a:buFontTx/>
              <a:buNone/>
            </a:pPr>
            <a:r>
              <a:rPr lang="en-US" sz="2400" smtClean="0"/>
              <a:t>     2. Adenocarcinoma, including bronchioloalveolar carcinoma</a:t>
            </a:r>
          </a:p>
          <a:p>
            <a:pPr marL="812800" indent="-812800" eaLnBrk="1" hangingPunct="1">
              <a:buFontTx/>
              <a:buNone/>
            </a:pPr>
            <a:r>
              <a:rPr lang="en-US" sz="2400" smtClean="0"/>
              <a:t>          (25%-40%).</a:t>
            </a:r>
          </a:p>
          <a:p>
            <a:pPr marL="812800" indent="-812800" eaLnBrk="1" hangingPunct="1">
              <a:buFontTx/>
              <a:buNone/>
            </a:pPr>
            <a:r>
              <a:rPr lang="en-US" sz="2400" smtClean="0"/>
              <a:t>     3.  Large cell carcinoma (10%-15%).</a:t>
            </a:r>
          </a:p>
          <a:p>
            <a:pPr marL="812800" indent="-812800" eaLnBrk="1" hangingPunct="1">
              <a:buFontTx/>
              <a:buNone/>
            </a:pPr>
            <a:r>
              <a:rPr lang="en-US" sz="2400" smtClean="0"/>
              <a:t>     4.  Small cell lung carcinoma (SCLC) (20%-25%).</a:t>
            </a:r>
          </a:p>
          <a:p>
            <a:pPr marL="812800" indent="-812800" eaLnBrk="1" hangingPunct="1">
              <a:buFontTx/>
              <a:buNone/>
            </a:pPr>
            <a:r>
              <a:rPr lang="en-US" sz="2400" smtClean="0"/>
              <a:t>     5.  Combine patterns (5%-10%).</a:t>
            </a:r>
          </a:p>
          <a:p>
            <a:pPr marL="812800" indent="-812800" eaLnBrk="1" hangingPunct="1">
              <a:buFontTx/>
              <a:buNone/>
            </a:pPr>
            <a:r>
              <a:rPr lang="en-US" sz="2400" smtClean="0"/>
              <a:t>      - Most frequent patterns:</a:t>
            </a:r>
          </a:p>
          <a:p>
            <a:pPr marL="812800" indent="-812800" eaLnBrk="1" hangingPunct="1">
              <a:buFontTx/>
              <a:buNone/>
            </a:pPr>
            <a:r>
              <a:rPr lang="en-US" sz="2400" smtClean="0"/>
              <a:t>	-  Mixed squamous cell ca</a:t>
            </a:r>
          </a:p>
          <a:p>
            <a:pPr marL="812800" indent="-812800" eaLnBrk="1" hangingPunct="1">
              <a:buFontTx/>
              <a:buNone/>
            </a:pPr>
            <a:r>
              <a:rPr lang="en-US" sz="2400" smtClean="0"/>
              <a:t>		and adenocarcinoma.</a:t>
            </a:r>
          </a:p>
          <a:p>
            <a:pPr marL="812800" indent="-812800" eaLnBrk="1" hangingPunct="1">
              <a:buFontTx/>
              <a:buNone/>
            </a:pPr>
            <a:r>
              <a:rPr lang="en-US" sz="2400" smtClean="0"/>
              <a:t>	-  Mixed squamous cell ca	</a:t>
            </a:r>
          </a:p>
          <a:p>
            <a:pPr marL="812800" indent="-812800" eaLnBrk="1" hangingPunct="1">
              <a:buFontTx/>
              <a:buNone/>
            </a:pPr>
            <a:r>
              <a:rPr lang="en-US" sz="2400" smtClean="0"/>
              <a:t>	 and SCLC.</a:t>
            </a:r>
          </a:p>
        </p:txBody>
      </p:sp>
      <p:pic>
        <p:nvPicPr>
          <p:cNvPr id="70660" name="Picture 4" descr="d:\Inetpub\ombroot\content\0721601871\graphics\fullsize\S01871-015-f044.jpg"/>
          <p:cNvPicPr>
            <a:picLocks noChangeAspect="1" noChangeArrowheads="1"/>
          </p:cNvPicPr>
          <p:nvPr/>
        </p:nvPicPr>
        <p:blipFill>
          <a:blip r:embed="rId2"/>
          <a:srcRect b="2802"/>
          <a:stretch>
            <a:fillRect/>
          </a:stretch>
        </p:blipFill>
        <p:spPr bwMode="auto">
          <a:xfrm>
            <a:off x="4495800" y="4011613"/>
            <a:ext cx="4648200" cy="281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077200" cy="1143000"/>
          </a:xfrm>
        </p:spPr>
        <p:txBody>
          <a:bodyPr/>
          <a:lstStyle/>
          <a:p>
            <a:pPr eaLnBrk="1" hangingPunct="1"/>
            <a:r>
              <a:rPr lang="en-US" sz="3600" b="1" u="sng" smtClean="0"/>
              <a:t>Classification of brochogenic carcinoma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smtClean="0"/>
              <a:t>	For therapeutic purposes, bronchogenic carcinoma are classified into: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smtClean="0"/>
              <a:t>Non- Small cell lung carcinoma (NSCLC)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smtClean="0"/>
              <a:t>Small cell lung carcinoma (SCLC) </a:t>
            </a:r>
          </a:p>
          <a:p>
            <a:pPr marL="990600" lvl="1" indent="-533400" eaLnBrk="1" hangingPunct="1">
              <a:buFontTx/>
              <a:buNone/>
            </a:pPr>
            <a:r>
              <a:rPr lang="en-US" smtClean="0"/>
              <a:t>(includes squamous cell, adenocarcinomas, and large-cell carcinomas).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2158</TotalTime>
  <Words>1751</Words>
  <Application>Microsoft PowerPoint</Application>
  <PresentationFormat>On-screen Show (4:3)</PresentationFormat>
  <Paragraphs>304</Paragraphs>
  <Slides>41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Default Design</vt:lpstr>
      <vt:lpstr>Bitmap Image</vt:lpstr>
      <vt:lpstr>Tumors of the Lung and Upper Respiratory Tract</vt:lpstr>
      <vt:lpstr>Lung Tumors</vt:lpstr>
      <vt:lpstr>Bronchogenic carcinoma</vt:lpstr>
      <vt:lpstr>Etiology  of bronchogenic carcinoma</vt:lpstr>
      <vt:lpstr>Etiology of brochogenic carcinoma</vt:lpstr>
      <vt:lpstr>Etiology of bronchogenic carcinoma</vt:lpstr>
      <vt:lpstr>Precursor Lesions.</vt:lpstr>
      <vt:lpstr>Classification of brochogenic carcinoma</vt:lpstr>
      <vt:lpstr>Classification of brochogenic carcinoma</vt:lpstr>
      <vt:lpstr>Classification of brochogenic carcinoma</vt:lpstr>
      <vt:lpstr>Differences between SCLC and NSCLC:  Markers</vt:lpstr>
      <vt:lpstr>Classification of brochogenic carcinoma</vt:lpstr>
      <vt:lpstr>Classification of brochogenic carcinoma</vt:lpstr>
      <vt:lpstr>Classification of brochogenic carcinoma</vt:lpstr>
      <vt:lpstr>Classification of brochogenic carcinoma</vt:lpstr>
      <vt:lpstr>Slide 16</vt:lpstr>
      <vt:lpstr>Morphology of bronchogenic carcinoma</vt:lpstr>
      <vt:lpstr>Morphology of bronchogenic carcinoma</vt:lpstr>
      <vt:lpstr>Morphology of bronchogenic carcinoma</vt:lpstr>
      <vt:lpstr>Morphology of bronchogenic carcinoma</vt:lpstr>
      <vt:lpstr>Morphology of bronchogenic carcinoma</vt:lpstr>
      <vt:lpstr>Slide 22</vt:lpstr>
      <vt:lpstr>Morphology of bronchogenic carcinoma</vt:lpstr>
      <vt:lpstr>Small cell carcinomas (oat cell carcinoma)</vt:lpstr>
      <vt:lpstr>Morphology of bronchogenic carcinoma </vt:lpstr>
      <vt:lpstr>Slide 26</vt:lpstr>
      <vt:lpstr>Morphology of bronchogenic carcinoma </vt:lpstr>
      <vt:lpstr>Slide 28</vt:lpstr>
      <vt:lpstr>Clinical features of bronchogenic carcinoma </vt:lpstr>
      <vt:lpstr>Clinical course of bronchogenic carcinoma</vt:lpstr>
      <vt:lpstr>Paraneoplastic syndrome</vt:lpstr>
      <vt:lpstr>Paraneoplastic syndrome</vt:lpstr>
      <vt:lpstr>Neuroendocrine tumors</vt:lpstr>
      <vt:lpstr>Morphology of Neuroendocrine tumors</vt:lpstr>
      <vt:lpstr>E/M of Neuroendocrine tumors</vt:lpstr>
      <vt:lpstr>Nasopharyngeal carcinoma</vt:lpstr>
      <vt:lpstr>Laryngeal tumors</vt:lpstr>
      <vt:lpstr>Carcinoma of the larynx</vt:lpstr>
      <vt:lpstr>Slide 39</vt:lpstr>
      <vt:lpstr>Slide 40</vt:lpstr>
      <vt:lpstr>Carcinoma of the larynx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Tumors of the Lung and Upper Respiratory Tract</dc:title>
  <dc:creator>VIVIAN</dc:creator>
  <cp:lastModifiedBy>Dr.Maha</cp:lastModifiedBy>
  <cp:revision>87</cp:revision>
  <dcterms:created xsi:type="dcterms:W3CDTF">2001-01-15T07:33:14Z</dcterms:created>
  <dcterms:modified xsi:type="dcterms:W3CDTF">2009-03-25T08:10:33Z</dcterms:modified>
</cp:coreProperties>
</file>