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handoutMasterIdLst>
    <p:handoutMasterId r:id="rId48"/>
  </p:handoutMasterIdLst>
  <p:sldIdLst>
    <p:sldId id="344" r:id="rId2"/>
    <p:sldId id="345" r:id="rId3"/>
    <p:sldId id="354" r:id="rId4"/>
    <p:sldId id="276" r:id="rId5"/>
    <p:sldId id="355" r:id="rId6"/>
    <p:sldId id="366" r:id="rId7"/>
    <p:sldId id="278" r:id="rId8"/>
    <p:sldId id="282" r:id="rId9"/>
    <p:sldId id="375" r:id="rId10"/>
    <p:sldId id="279" r:id="rId11"/>
    <p:sldId id="283" r:id="rId12"/>
    <p:sldId id="361" r:id="rId13"/>
    <p:sldId id="362" r:id="rId14"/>
    <p:sldId id="363" r:id="rId15"/>
    <p:sldId id="365" r:id="rId16"/>
    <p:sldId id="367" r:id="rId17"/>
    <p:sldId id="356" r:id="rId18"/>
    <p:sldId id="287" r:id="rId19"/>
    <p:sldId id="288" r:id="rId20"/>
    <p:sldId id="368" r:id="rId21"/>
    <p:sldId id="373" r:id="rId22"/>
    <p:sldId id="376" r:id="rId23"/>
    <p:sldId id="377" r:id="rId24"/>
    <p:sldId id="378" r:id="rId25"/>
    <p:sldId id="374" r:id="rId26"/>
    <p:sldId id="372" r:id="rId27"/>
    <p:sldId id="359" r:id="rId28"/>
    <p:sldId id="379" r:id="rId29"/>
    <p:sldId id="293" r:id="rId30"/>
    <p:sldId id="381" r:id="rId31"/>
    <p:sldId id="380" r:id="rId32"/>
    <p:sldId id="369" r:id="rId33"/>
    <p:sldId id="300" r:id="rId34"/>
    <p:sldId id="301" r:id="rId35"/>
    <p:sldId id="329" r:id="rId36"/>
    <p:sldId id="330" r:id="rId37"/>
    <p:sldId id="331" r:id="rId38"/>
    <p:sldId id="334" r:id="rId39"/>
    <p:sldId id="335" r:id="rId40"/>
    <p:sldId id="337" r:id="rId41"/>
    <p:sldId id="338" r:id="rId42"/>
    <p:sldId id="340" r:id="rId43"/>
    <p:sldId id="341" r:id="rId44"/>
    <p:sldId id="342" r:id="rId45"/>
    <p:sldId id="26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10103"/>
    <a:srgbClr val="FB4201"/>
    <a:srgbClr val="2A7119"/>
    <a:srgbClr val="6C5826"/>
    <a:srgbClr val="AF8E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93833" autoAdjust="0"/>
  </p:normalViewPr>
  <p:slideViewPr>
    <p:cSldViewPr>
      <p:cViewPr>
        <p:scale>
          <a:sx n="75" d="100"/>
          <a:sy n="75" d="100"/>
        </p:scale>
        <p:origin x="-4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20.xml"/><Relationship Id="rId1" Type="http://schemas.openxmlformats.org/officeDocument/2006/relationships/slide" Target="slides/slide12.xml"/><Relationship Id="rId6" Type="http://schemas.openxmlformats.org/officeDocument/2006/relationships/slide" Target="slides/slide38.xml"/><Relationship Id="rId5" Type="http://schemas.openxmlformats.org/officeDocument/2006/relationships/slide" Target="slides/slide37.xml"/><Relationship Id="rId4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CCE44C-772F-4A95-A6DD-2658E47C02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A6EA3-810A-433E-8827-F0C48381C2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F2F22-4037-4479-BEBD-23FAA0969AB3}" type="slidenum">
              <a:rPr lang="en-US"/>
              <a:pPr/>
              <a:t>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86A7FE-0911-42DB-A20F-B4FA342525CC}" type="slidenum">
              <a:rPr lang="en-US"/>
              <a:pPr/>
              <a:t>11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AC61B-D155-4235-A68C-B0A020DEC5E1}" type="slidenum">
              <a:rPr lang="en-US"/>
              <a:pPr/>
              <a:t>12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58FD4-6B5E-4FF1-B237-E38FF8BA119E}" type="slidenum">
              <a:rPr lang="en-US"/>
              <a:pPr/>
              <a:t>13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EECD3-E200-487F-99FA-14D8AA5087C0}" type="slidenum">
              <a:rPr lang="en-US"/>
              <a:pPr/>
              <a:t>14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4485E-101A-4B64-9BFD-B3F70C75936C}" type="slidenum">
              <a:rPr lang="en-US"/>
              <a:pPr/>
              <a:t>15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87522-219B-4659-9B2C-50CB2993B3B9}" type="slidenum">
              <a:rPr lang="en-US"/>
              <a:pPr/>
              <a:t>16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6888C-6EF4-46D8-B32A-71DB37153775}" type="slidenum">
              <a:rPr lang="en-US"/>
              <a:pPr/>
              <a:t>17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2BBE4-79B3-4D1E-86E9-DB3BAB1A0A65}" type="slidenum">
              <a:rPr lang="en-US"/>
              <a:pPr/>
              <a:t>18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C4CF9-D9C1-4724-8C1C-BD3E0CDF2A17}" type="slidenum">
              <a:rPr lang="en-US"/>
              <a:pPr/>
              <a:t>19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CF824-6686-45D9-AA0B-AE9623D1E9F4}" type="slidenum">
              <a:rPr lang="en-US"/>
              <a:pPr/>
              <a:t>20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6FBB5-408D-435F-BC07-747E47A056C9}" type="slidenum">
              <a:rPr lang="en-US"/>
              <a:pPr/>
              <a:t>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8C3A6-FE10-4D6F-A94A-B75CBA9D49C3}" type="slidenum">
              <a:rPr lang="en-US"/>
              <a:pPr/>
              <a:t>21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97825-AD6A-45C3-8307-4696BF71D41D}" type="slidenum">
              <a:rPr lang="en-US"/>
              <a:pPr/>
              <a:t>25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9A58A-A133-4169-8864-6445A1233B3B}" type="slidenum">
              <a:rPr lang="en-US"/>
              <a:pPr/>
              <a:t>26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79349-CC97-4660-BE40-FC27591AF898}" type="slidenum">
              <a:rPr lang="en-US"/>
              <a:pPr/>
              <a:t>27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1D46-DAD0-4248-A1B3-D4C679614F05}" type="slidenum">
              <a:rPr lang="en-US"/>
              <a:pPr/>
              <a:t>29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11D46-DAD0-4248-A1B3-D4C679614F05}" type="slidenum">
              <a:rPr lang="en-US"/>
              <a:pPr/>
              <a:t>30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D09E3D-8F43-4331-A419-DCC62F3C8C5D}" type="slidenum">
              <a:rPr lang="en-US"/>
              <a:pPr/>
              <a:t>32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217DE-AA47-4F2B-9D37-1DBC2DD610B3}" type="slidenum">
              <a:rPr lang="en-US"/>
              <a:pPr/>
              <a:t>33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9F7F9-0BAB-447A-8842-E98EFA1C6DC7}" type="slidenum">
              <a:rPr lang="en-US"/>
              <a:pPr/>
              <a:t>34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96CDA-EBEB-4F84-AE26-B28F23717B99}" type="slidenum">
              <a:rPr lang="en-US"/>
              <a:pPr/>
              <a:t>35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21ADCC-6367-43A0-89A3-5D3AC9C9B02B}" type="slidenum">
              <a:rPr lang="en-US"/>
              <a:pPr/>
              <a:t>3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B931F-7699-44F6-A1B3-9A1E1EC197CD}" type="slidenum">
              <a:rPr lang="en-US"/>
              <a:pPr/>
              <a:t>36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1AD1D-37C4-4D4B-9FE1-2DF1BCF2A491}" type="slidenum">
              <a:rPr lang="en-US"/>
              <a:pPr/>
              <a:t>37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D77E4-DA4C-4824-B84C-4E340FDB1310}" type="slidenum">
              <a:rPr lang="en-US"/>
              <a:pPr/>
              <a:t>38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1FB57-625F-4609-87E0-275B1DBD905C}" type="slidenum">
              <a:rPr lang="en-US"/>
              <a:pPr/>
              <a:t>39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2F2BD-6B32-4A11-A3CE-19AF40AC216A}" type="slidenum">
              <a:rPr lang="en-US"/>
              <a:pPr/>
              <a:t>40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F017B-F7AB-4049-A712-0EA449BD3C59}" type="slidenum">
              <a:rPr lang="en-US"/>
              <a:pPr/>
              <a:t>41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EF00A-94A0-4CD9-B30B-13706727398F}" type="slidenum">
              <a:rPr lang="en-US"/>
              <a:pPr/>
              <a:t>42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63296-6BE9-4DD6-8059-7847C3E6F890}" type="slidenum">
              <a:rPr lang="en-US"/>
              <a:pPr/>
              <a:t>43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7523A-159D-4787-9F78-8995EE3C0AEC}" type="slidenum">
              <a:rPr lang="en-US"/>
              <a:pPr/>
              <a:t>44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60F34-030A-47CA-BCB6-EFE022B09422}" type="slidenum">
              <a:rPr lang="en-US"/>
              <a:pPr/>
              <a:t>45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0E3A9-A310-4EFD-A173-161ABC00BD05}" type="slidenum">
              <a:rPr lang="en-US"/>
              <a:pPr/>
              <a:t>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9681DA-8D92-4C15-B1A6-81070D58CD61}" type="slidenum">
              <a:rPr lang="en-US"/>
              <a:pPr/>
              <a:t>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229AC-02D1-45A2-92AF-BD5AAE7C56C3}" type="slidenum">
              <a:rPr lang="en-US"/>
              <a:pPr/>
              <a:t>6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C5ABB-75CC-4DC0-9AC5-D8AF1689682A}" type="slidenum">
              <a:rPr lang="en-US"/>
              <a:pPr/>
              <a:t>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A0609-20C3-40F4-A1AD-1BEDC3DD5B7A}" type="slidenum">
              <a:rPr lang="en-US"/>
              <a:pPr/>
              <a:t>8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3CF58-285F-48FC-80D8-BA0EB1BE5C91}" type="slidenum">
              <a:rPr lang="en-US"/>
              <a:pPr/>
              <a:t>10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7AF323-BC96-4386-B946-8A1A06D5DD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BB305-162F-4724-8905-B4C556E11B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6062-6495-44F2-99DE-632BCBBE8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1926-3610-4EC2-833A-3316955EBB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692B0F1-AD61-4CB4-8F25-1827629062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D2311-F37A-4692-998F-669B6D662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9257-9C01-4B5E-8C28-E56DB9F0BD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ABB1-1992-4F09-836A-1ED069903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990D-3777-4FE8-9640-7F1847531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04C7-83F6-454F-853D-8B72E8491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FDEB24-1759-48A0-BAF5-63275021E1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E98199-379E-42AE-9D57-EAADB9C24F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Infections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Tumors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Dr. </a:t>
            </a:r>
            <a:r>
              <a:rPr lang="en-US" b="1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Maha</a:t>
            </a:r>
            <a:r>
              <a:rPr lang="en-US" b="1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Arafah</a:t>
            </a:r>
            <a:endParaRPr lang="en-US" b="1" dirty="0">
              <a:solidFill>
                <a:schemeClr val="accent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Diseases of Central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85728"/>
            <a:ext cx="7772400" cy="1143000"/>
          </a:xfrm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rgbClr val="000099"/>
                </a:solidFill>
                <a:cs typeface="Arial" charset="0"/>
              </a:rPr>
              <a:t>Acute </a:t>
            </a:r>
            <a:r>
              <a:rPr lang="en-US" sz="3200" b="1" i="1" dirty="0" err="1" smtClean="0">
                <a:solidFill>
                  <a:srgbClr val="000099"/>
                </a:solidFill>
                <a:cs typeface="Arial" charset="0"/>
              </a:rPr>
              <a:t>Pyogenic</a:t>
            </a:r>
            <a:r>
              <a:rPr lang="en-US" sz="3200" b="1" i="1" dirty="0" smtClean="0">
                <a:solidFill>
                  <a:srgbClr val="000099"/>
                </a:solidFill>
                <a:cs typeface="Arial" charset="0"/>
              </a:rPr>
              <a:t> (Bacterial) Meningitis</a:t>
            </a:r>
            <a:endParaRPr lang="en-US" sz="32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Clinical </a:t>
            </a:r>
            <a:r>
              <a:rPr lang="en-US" sz="28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Features</a:t>
            </a:r>
            <a:endParaRPr lang="en-US" sz="2400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Systemic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signs of infection superimposed on clinical evidence of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meningeal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irritation and neurologic impairment, including headache, photophobia, irritability, clouding of consciousness, and neck stiffness. 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Untreated, </a:t>
            </a:r>
            <a:r>
              <a:rPr lang="en-US" sz="20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pyogenic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meningitis can be fatal.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Effective antimicrobial agents markedly reduce mortality associated with meningitis.  </a:t>
            </a:r>
          </a:p>
          <a:p>
            <a:pPr>
              <a:buFontTx/>
              <a:buNone/>
            </a:pPr>
            <a:endParaRPr lang="en-US" sz="2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428604"/>
            <a:ext cx="7772400" cy="1143000"/>
          </a:xfrm>
        </p:spPr>
        <p:txBody>
          <a:bodyPr/>
          <a:lstStyle/>
          <a:p>
            <a:pPr algn="ctr"/>
            <a:r>
              <a:rPr lang="en-US" sz="3200" b="1" i="1" dirty="0" smtClean="0">
                <a:solidFill>
                  <a:srgbClr val="000099"/>
                </a:solidFill>
                <a:cs typeface="Arial" charset="0"/>
              </a:rPr>
              <a:t>Acute </a:t>
            </a:r>
            <a:r>
              <a:rPr lang="en-US" sz="3200" b="1" i="1" dirty="0" err="1" smtClean="0">
                <a:solidFill>
                  <a:srgbClr val="000099"/>
                </a:solidFill>
                <a:cs typeface="Arial" charset="0"/>
              </a:rPr>
              <a:t>Pyogenic</a:t>
            </a:r>
            <a:r>
              <a:rPr lang="en-US" sz="3200" b="1" i="1" dirty="0" smtClean="0">
                <a:solidFill>
                  <a:srgbClr val="000099"/>
                </a:solidFill>
                <a:cs typeface="Arial" charset="0"/>
              </a:rPr>
              <a:t> (Bacterial) Meningitis</a:t>
            </a:r>
            <a:r>
              <a:rPr lang="en-US" sz="3200" i="1" dirty="0" smtClean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3200" i="1" dirty="0" smtClean="0">
                <a:solidFill>
                  <a:srgbClr val="000000"/>
                </a:solidFill>
                <a:cs typeface="Arial" charset="0"/>
              </a:rPr>
            </a:b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Complications</a:t>
            </a:r>
            <a:r>
              <a:rPr lang="en-US" sz="3200" i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sz="3200" i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1643050"/>
            <a:ext cx="7848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Phlebitis, that may also lead to venous occlusion and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hemorrhagic infarction of the underlying brain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Leptomeningeal</a:t>
            </a: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fibrosis and consequent hydrocephalus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Septicemia with hemorrhagic infarction of the adrenal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glands and </a:t>
            </a:r>
            <a:r>
              <a:rPr lang="en-US" sz="24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cutaneous</a:t>
            </a: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petechiae</a:t>
            </a: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(known as Waterhouse-</a:t>
            </a:r>
          </a:p>
          <a:p>
            <a:pPr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Friderichsen</a:t>
            </a: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syndrome, particularly common with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meningococcal and pneumococcal meningitis)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Focal </a:t>
            </a:r>
            <a:r>
              <a:rPr lang="en-US" sz="24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cerebritis</a:t>
            </a: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&amp; seizures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Cerebral abscess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Cognitive deficit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Deafness</a:t>
            </a:r>
            <a:endParaRPr lang="en-US" sz="24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i="1">
                <a:solidFill>
                  <a:srgbClr val="000000"/>
                </a:solidFill>
                <a:cs typeface="Arial" charset="0"/>
              </a:rPr>
              <a:t>ACUTE LYMPHOCYTIC (VIRAL) MENINGITIS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cs typeface="Arial" charset="0"/>
              </a:rPr>
              <a:t>ACUTE LYMPHOCYTIC (VIRAL) MENINGITIS</a:t>
            </a:r>
            <a:r>
              <a:rPr lang="en-US" sz="3600" b="1" dirty="0">
                <a:solidFill>
                  <a:srgbClr val="0070C0"/>
                </a:solidFill>
                <a:cs typeface="Arial" charset="0"/>
              </a:rPr>
              <a:t> </a:t>
            </a:r>
            <a:br>
              <a:rPr lang="en-US" sz="3600" b="1" dirty="0">
                <a:solidFill>
                  <a:srgbClr val="0070C0"/>
                </a:solidFill>
                <a:cs typeface="Arial" charset="0"/>
              </a:rPr>
            </a:br>
            <a:r>
              <a:rPr lang="en-US" sz="3100" i="1" dirty="0">
                <a:solidFill>
                  <a:srgbClr val="0070C0"/>
                </a:solidFill>
                <a:cs typeface="Arial" charset="0"/>
              </a:rPr>
              <a:t>Acute </a:t>
            </a:r>
            <a:r>
              <a:rPr lang="en-US" sz="3100" i="1" dirty="0" smtClean="0">
                <a:solidFill>
                  <a:srgbClr val="0070C0"/>
                </a:solidFill>
                <a:cs typeface="Arial" charset="0"/>
              </a:rPr>
              <a:t>Aseptic </a:t>
            </a:r>
            <a:r>
              <a:rPr lang="en-US" sz="3100" i="1" dirty="0">
                <a:solidFill>
                  <a:srgbClr val="0070C0"/>
                </a:solidFill>
                <a:cs typeface="Arial" charset="0"/>
              </a:rPr>
              <a:t>Meningitis</a:t>
            </a:r>
            <a:r>
              <a:rPr lang="en-US" sz="3600" i="1" dirty="0">
                <a:solidFill>
                  <a:srgbClr val="0070C0"/>
                </a:solidFill>
                <a:cs typeface="Arial" charset="0"/>
              </a:rPr>
              <a:t> </a:t>
            </a:r>
            <a:endParaRPr lang="en-US" i="1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94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728" y="1643050"/>
            <a:ext cx="6629400" cy="36576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Aseptic meningitis is a misnomer, but it is a clinical term referring to the absence of recognizable organisms in an illness with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meningeal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irritation, fever, and alterations of consciousness of relatively acute onset.</a:t>
            </a:r>
          </a:p>
          <a:p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It may be associated with encephalitis.</a:t>
            </a:r>
          </a:p>
          <a:p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disease is caused by virus</a:t>
            </a:r>
          </a:p>
          <a:p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Echovirus,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coxsackievirus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, mumps virus and HIV.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>
                <a:solidFill>
                  <a:srgbClr val="000000"/>
                </a:solidFill>
                <a:cs typeface="Arial" charset="0"/>
              </a:rPr>
              <a:t>ACUTE LYMPHOCYTIC (VIRAL) MENINGITIS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19200" y="1981200"/>
            <a:ext cx="6934200" cy="4114800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clinical course is less </a:t>
            </a:r>
            <a:r>
              <a:rPr lang="en-US" sz="20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fulminant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than that of </a:t>
            </a:r>
            <a:r>
              <a:rPr lang="en-US" sz="20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pyogenic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meningitis, and the CSF findings also differ between the two conditions. </a:t>
            </a:r>
          </a:p>
          <a:p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CSF findings in aseptic meningitis: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predominant cells are  </a:t>
            </a:r>
            <a:r>
              <a:rPr lang="en-US" sz="18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lymphocte</a:t>
            </a:r>
            <a:endParaRPr lang="en-US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protein elevation is only moderate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sugar content is nearly always normal </a:t>
            </a:r>
          </a:p>
          <a:p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viral meningitides are usually self-limiting and are treated symptomatically.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657600"/>
            <a:ext cx="6934200" cy="1600200"/>
          </a:xfrm>
        </p:spPr>
        <p:txBody>
          <a:bodyPr/>
          <a:lstStyle/>
          <a:p>
            <a:r>
              <a:rPr lang="en-US"/>
              <a:t>Bacterial: </a:t>
            </a:r>
            <a:r>
              <a:rPr lang="en-US" sz="2400" i="1">
                <a:solidFill>
                  <a:srgbClr val="000000"/>
                </a:solidFill>
                <a:cs typeface="Arial" charset="0"/>
              </a:rPr>
              <a:t>Tuberculosis and </a:t>
            </a:r>
            <a:r>
              <a:rPr lang="en-US" sz="2400" i="1">
                <a:solidFill>
                  <a:srgbClr val="000000"/>
                </a:solidFill>
              </a:rPr>
              <a:t>Neurosyphilis</a:t>
            </a:r>
          </a:p>
          <a:p>
            <a:r>
              <a:rPr lang="en-US"/>
              <a:t>Fungal: </a:t>
            </a:r>
            <a:r>
              <a:rPr lang="en-US" sz="2400" i="1">
                <a:solidFill>
                  <a:srgbClr val="000000"/>
                </a:solidFill>
                <a:cs typeface="Arial" charset="0"/>
              </a:rPr>
              <a:t>Cryptococcus neoformans</a:t>
            </a:r>
            <a:r>
              <a:rPr lang="en-US"/>
              <a:t> </a:t>
            </a:r>
            <a:r>
              <a:rPr lang="en-US" sz="2400" i="1">
                <a:solidFill>
                  <a:srgbClr val="000000"/>
                </a:solidFill>
                <a:cs typeface="Arial" charset="0"/>
              </a:rPr>
              <a:t>(in HIV Pt.)</a:t>
            </a:r>
          </a:p>
          <a:p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i="1">
                <a:solidFill>
                  <a:srgbClr val="000000"/>
                </a:solidFill>
                <a:cs typeface="Arial" charset="0"/>
              </a:rPr>
              <a:t>Chronic Meningitis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2400" i="1">
                <a:solidFill>
                  <a:srgbClr val="000000"/>
                </a:solidFill>
                <a:cs typeface="Arial" charset="0"/>
              </a:rPr>
              <a:t>Brain Abscess</a:t>
            </a:r>
          </a:p>
          <a:p>
            <a:r>
              <a:rPr lang="en-US" sz="2400" i="1">
                <a:solidFill>
                  <a:srgbClr val="000000"/>
                </a:solidFill>
                <a:cs typeface="Arial" charset="0"/>
              </a:rPr>
              <a:t>Tuberculosis </a:t>
            </a:r>
          </a:p>
          <a:p>
            <a:r>
              <a:rPr lang="en-US" sz="2400" i="1">
                <a:solidFill>
                  <a:srgbClr val="000000"/>
                </a:solidFill>
                <a:cs typeface="Arial" charset="0"/>
              </a:rPr>
              <a:t>Toxoplasmosis</a:t>
            </a:r>
          </a:p>
          <a:p>
            <a:r>
              <a:rPr lang="en-US" sz="2400" i="1">
                <a:solidFill>
                  <a:srgbClr val="000000"/>
                </a:solidFill>
                <a:cs typeface="Arial" charset="0"/>
              </a:rPr>
              <a:t>Viral Encephalitis</a:t>
            </a:r>
          </a:p>
          <a:p>
            <a:r>
              <a:rPr lang="en-US" sz="2400" i="1">
                <a:solidFill>
                  <a:srgbClr val="000000"/>
                </a:solidFill>
                <a:cs typeface="Arial" charset="0"/>
              </a:rPr>
              <a:t>Spongiform Encephalitis</a:t>
            </a:r>
          </a:p>
          <a:p>
            <a:r>
              <a:rPr lang="en-US" sz="2400" i="1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INFECTION OF BRAIN PARENCHYMA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>
                <a:solidFill>
                  <a:srgbClr val="000000"/>
                </a:solidFill>
                <a:cs typeface="Arial" charset="0"/>
              </a:rPr>
              <a:t>Brain Abscess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cs typeface="Arial" charset="0"/>
              </a:rPr>
              <a:t>Brain Abscess</a:t>
            </a:r>
            <a:endParaRPr lang="en-US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115328" cy="492444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i="1" dirty="0">
                <a:solidFill>
                  <a:srgbClr val="000000"/>
                </a:solidFill>
                <a:cs typeface="Arial" charset="0"/>
              </a:rPr>
              <a:t>				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may arise 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by: 1. 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direct implantation of 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organisms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			2. 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local 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extension 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mastoiditis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paranasal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sinusitis) 		3. </a:t>
            </a:r>
            <a:r>
              <a:rPr lang="en-US" sz="20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hematogenous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spread </a:t>
            </a:r>
            <a:r>
              <a:rPr lang="en-US" sz="19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(from the </a:t>
            </a:r>
            <a:r>
              <a:rPr lang="en-US" sz="19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heart, lungs, or </a:t>
            </a:r>
            <a:r>
              <a:rPr lang="en-US" sz="19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			distal </a:t>
            </a:r>
            <a:r>
              <a:rPr lang="en-US" sz="19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bones or after tooth extraction)</a:t>
            </a:r>
            <a:endParaRPr lang="en-US" sz="20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Streptococci and staphylococci are the most common 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organisms 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in non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immunosuppressed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populations</a:t>
            </a:r>
          </a:p>
          <a:p>
            <a:pPr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Predisposing conditions: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acute bacterial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endocarditis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( usually give multiple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microabscess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cyanotic congenital heart disease in which there is a right-to-left shunt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loss of pulmonary filtration of organisms ( e.g. chronic pulmonary sepsis,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bronchiectasis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0070C0"/>
                </a:solidFill>
                <a:cs typeface="Arial" charset="0"/>
              </a:rPr>
              <a:t>Brain Abscess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76400"/>
            <a:ext cx="3505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Most common on cerebral hemispheres</a:t>
            </a:r>
          </a:p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Liquefactive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necrosis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Clinical presentation: 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progressive focal deficits in addition to the general signs of raised intracranial pressure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Complications:	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Herniation</a:t>
            </a:r>
            <a:endParaRPr lang="en-US" sz="18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Rupture of abscess into subarachnoid space or ventricle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20" name="Picture 4" descr="d:\Inetpub\ombroot\content\0721601871\graphics\fullsize\S01871-028-f022.jpg"/>
          <p:cNvPicPr>
            <a:picLocks noChangeAspect="1" noChangeArrowheads="1"/>
          </p:cNvPicPr>
          <p:nvPr/>
        </p:nvPicPr>
        <p:blipFill>
          <a:blip r:embed="rId3" cstate="print"/>
          <a:srcRect b="7797"/>
          <a:stretch>
            <a:fillRect/>
          </a:stretch>
        </p:blipFill>
        <p:spPr bwMode="auto">
          <a:xfrm>
            <a:off x="3643306" y="1857364"/>
            <a:ext cx="5337182" cy="3581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Infections</a:t>
            </a:r>
            <a:br>
              <a:rPr lang="en-US"/>
            </a:br>
            <a:r>
              <a:rPr lang="en-US"/>
              <a:t>of Central Nervous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i="1">
                <a:solidFill>
                  <a:srgbClr val="000000"/>
                </a:solidFill>
                <a:cs typeface="Arial" charset="0"/>
              </a:rPr>
              <a:t>Tuberculosis </a:t>
            </a:r>
            <a:br>
              <a:rPr lang="en-US" sz="3200" b="1" i="1">
                <a:solidFill>
                  <a:srgbClr val="000000"/>
                </a:solidFill>
                <a:cs typeface="Arial" charset="0"/>
              </a:rPr>
            </a:br>
            <a:r>
              <a:rPr lang="en-US" sz="3200" b="1" i="1">
                <a:solidFill>
                  <a:srgbClr val="000000"/>
                </a:solidFill>
                <a:cs typeface="Arial" charset="0"/>
              </a:rPr>
              <a:t>Toxoplasmosis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cs typeface="Arial" charset="0"/>
              </a:rPr>
              <a:t>Tuberculosis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Tuberculoma</a:t>
            </a:r>
            <a:r>
              <a:rPr lang="en-US" sz="28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well-circumscribed </a:t>
            </a:r>
            <a:r>
              <a:rPr lang="en-US" sz="24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intraparenchymal</a:t>
            </a:r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mass </a:t>
            </a:r>
          </a:p>
          <a:p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may be associated with meningitis.</a:t>
            </a:r>
          </a:p>
          <a:p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n-US" sz="24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tuberculoma</a:t>
            </a:r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may be up to several centimeters in diameter, causing significant mass effect.</a:t>
            </a:r>
          </a:p>
          <a:p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icroscopic examination: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there is usually a central core of </a:t>
            </a:r>
            <a:r>
              <a:rPr lang="en-US" sz="22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caseous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necrosis surrounded by a typical </a:t>
            </a:r>
            <a:r>
              <a:rPr lang="en-US" sz="22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tuberculous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granulomatous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reaction</a:t>
            </a:r>
            <a:r>
              <a:rPr lang="en-US" sz="2200" dirty="0">
                <a:latin typeface="Aharoni" pitchFamily="2" charset="-79"/>
                <a:cs typeface="Aharoni" pitchFamily="2" charset="-79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CSF in TB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1571612"/>
            <a:ext cx="7772400" cy="4572000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There is only a moderate increase in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cellularity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   of the CSF (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pleiocytosis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) made up of mononuclear cells, or a mixture of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polymorphonuclear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and mononuclear cells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The protein level is elevated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The glucose content typically is moderately reduced or normal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Fungal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1643050"/>
            <a:ext cx="7772400" cy="4572000"/>
          </a:xfrm>
        </p:spPr>
        <p:txBody>
          <a:bodyPr/>
          <a:lstStyle/>
          <a:p>
            <a:r>
              <a:rPr lang="en-US" i="1" dirty="0" smtClean="0">
                <a:latin typeface="Aharoni" pitchFamily="2" charset="-79"/>
                <a:cs typeface="Aharoni" pitchFamily="2" charset="-79"/>
              </a:rPr>
              <a:t>Candida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albicans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Mucor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Aspergillus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fumigatus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, and Cryptococcus </a:t>
            </a:r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neoformans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are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the most common fungi that can cause encephalitis</a:t>
            </a:r>
          </a:p>
          <a:p>
            <a:r>
              <a:rPr lang="en-US" i="1" dirty="0" err="1" smtClean="0">
                <a:latin typeface="Aharoni" pitchFamily="2" charset="-79"/>
                <a:cs typeface="Aharoni" pitchFamily="2" charset="-79"/>
              </a:rPr>
              <a:t>Parenchymal</a:t>
            </a:r>
            <a:r>
              <a:rPr lang="en-US" i="1" dirty="0" smtClean="0">
                <a:latin typeface="Aharoni" pitchFamily="2" charset="-79"/>
                <a:cs typeface="Aharoni" pitchFamily="2" charset="-79"/>
              </a:rPr>
              <a:t> invasion, usually in the form of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granulomas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or abscesses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 often coexists with a meningitis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Cryptococcal</a:t>
            </a:r>
            <a:r>
              <a:rPr lang="en-US" i="1" dirty="0" smtClean="0"/>
              <a:t> meningitis and </a:t>
            </a:r>
            <a:r>
              <a:rPr lang="en-US" i="1" dirty="0" err="1" smtClean="0"/>
              <a:t>meningoencephalitis</a:t>
            </a:r>
            <a:endParaRPr lang="en-US" dirty="0"/>
          </a:p>
        </p:txBody>
      </p:sp>
      <p:pic>
        <p:nvPicPr>
          <p:cNvPr id="2211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229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4786322"/>
            <a:ext cx="679064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– Observed often in association with AIDS. It can be</a:t>
            </a:r>
          </a:p>
          <a:p>
            <a:r>
              <a:rPr lang="en-US" dirty="0" err="1" smtClean="0"/>
              <a:t>fulminant</a:t>
            </a:r>
            <a:r>
              <a:rPr lang="en-US" dirty="0" smtClean="0"/>
              <a:t> and fatal in as little as 2 weeks, or indolent,</a:t>
            </a:r>
          </a:p>
          <a:p>
            <a:r>
              <a:rPr lang="en-US" dirty="0" smtClean="0"/>
              <a:t>or it can evolve over months or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/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cs typeface="Arial" charset="0"/>
              </a:rPr>
              <a:t>Toxoplasmosis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58" y="1214422"/>
            <a:ext cx="7772400" cy="45720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Infection of the brain by </a:t>
            </a:r>
            <a:r>
              <a:rPr lang="en-US" sz="2400" i="1" dirty="0" err="1">
                <a:solidFill>
                  <a:srgbClr val="000000"/>
                </a:solidFill>
              </a:rPr>
              <a:t>Toxoplasma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gondii</a:t>
            </a:r>
            <a:r>
              <a:rPr lang="en-US" sz="2400" dirty="0">
                <a:solidFill>
                  <a:srgbClr val="000000"/>
                </a:solidFill>
              </a:rPr>
              <a:t> is one of the most common causes of neurologic symptoms and morbidity in patients with AIDS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The clinical symptoms are </a:t>
            </a:r>
            <a:r>
              <a:rPr lang="en-US" sz="2400" dirty="0" err="1" smtClean="0">
                <a:solidFill>
                  <a:srgbClr val="000000"/>
                </a:solidFill>
              </a:rPr>
              <a:t>subacute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4" descr="d:\Inetpub\ombroot\content\0721601871\graphics\fullsize\S01871-028-f029a.jpg"/>
          <p:cNvPicPr>
            <a:picLocks noChangeAspect="1" noChangeArrowheads="1"/>
          </p:cNvPicPr>
          <p:nvPr/>
        </p:nvPicPr>
        <p:blipFill>
          <a:blip r:embed="rId3" cstate="print"/>
          <a:srcRect b="6429"/>
          <a:stretch>
            <a:fillRect/>
          </a:stretch>
        </p:blipFill>
        <p:spPr bwMode="auto">
          <a:xfrm>
            <a:off x="4929190" y="2571744"/>
            <a:ext cx="3643338" cy="39093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3429000"/>
            <a:ext cx="271464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</a:rPr>
              <a:t>Toxoplasma</a:t>
            </a:r>
            <a:r>
              <a:rPr lang="en-US" dirty="0" smtClean="0">
                <a:solidFill>
                  <a:srgbClr val="000000"/>
                </a:solidFill>
              </a:rPr>
              <a:t> abscesses in the </a:t>
            </a:r>
            <a:r>
              <a:rPr lang="en-US" dirty="0" err="1" smtClean="0">
                <a:solidFill>
                  <a:srgbClr val="000000"/>
                </a:solidFill>
              </a:rPr>
              <a:t>putamen</a:t>
            </a:r>
            <a:r>
              <a:rPr lang="en-US" dirty="0" smtClean="0">
                <a:solidFill>
                  <a:srgbClr val="000000"/>
                </a:solidFill>
              </a:rPr>
              <a:t> and thalamus (multiple abscesses in gray matter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72400" cy="928670"/>
          </a:xfrm>
        </p:spPr>
        <p:txBody>
          <a:bodyPr/>
          <a:lstStyle/>
          <a:p>
            <a:r>
              <a:rPr lang="en-US" b="1" i="1" dirty="0" smtClean="0">
                <a:solidFill>
                  <a:srgbClr val="000000"/>
                </a:solidFill>
                <a:cs typeface="Arial" charset="0"/>
              </a:rPr>
              <a:t>   Toxoplasmosis</a:t>
            </a:r>
            <a:endParaRPr lang="en-US" b="1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71604" y="1000108"/>
            <a:ext cx="2571768" cy="1643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Toxoplasma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pseudocyst</a:t>
            </a:r>
            <a:r>
              <a:rPr lang="en-US" sz="2000" dirty="0">
                <a:solidFill>
                  <a:srgbClr val="000000"/>
                </a:solidFill>
              </a:rPr>
              <a:t> with </a:t>
            </a:r>
            <a:r>
              <a:rPr lang="en-US" sz="2000" dirty="0" err="1">
                <a:solidFill>
                  <a:srgbClr val="000000"/>
                </a:solidFill>
              </a:rPr>
              <a:t>bradyzoites</a:t>
            </a:r>
            <a:r>
              <a:rPr lang="en-US" sz="2000" dirty="0">
                <a:solidFill>
                  <a:srgbClr val="000000"/>
                </a:solidFill>
              </a:rPr>
              <a:t> highlighted by </a:t>
            </a:r>
            <a:r>
              <a:rPr lang="en-US" sz="2000" dirty="0" err="1">
                <a:solidFill>
                  <a:srgbClr val="000000"/>
                </a:solidFill>
              </a:rPr>
              <a:t>immunostaining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215044" name="Picture 4" descr="d:\Inetpub\ombroot\content\0721601871\graphics\fullsize\S01871-028-f029c.jpg"/>
          <p:cNvPicPr>
            <a:picLocks noChangeAspect="1" noChangeArrowheads="1"/>
          </p:cNvPicPr>
          <p:nvPr/>
        </p:nvPicPr>
        <p:blipFill>
          <a:blip r:embed="rId3" cstate="print"/>
          <a:srcRect b="6410"/>
          <a:stretch>
            <a:fillRect/>
          </a:stretch>
        </p:blipFill>
        <p:spPr bwMode="auto">
          <a:xfrm>
            <a:off x="4857752" y="142852"/>
            <a:ext cx="3467096" cy="30300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d:\Inetpub\ombroot\content\0721601871\graphics\fullsize\S01871-028-f029b.jpg"/>
          <p:cNvPicPr>
            <a:picLocks noChangeAspect="1" noChangeArrowheads="1"/>
          </p:cNvPicPr>
          <p:nvPr/>
        </p:nvPicPr>
        <p:blipFill>
          <a:blip r:embed="rId4" cstate="print"/>
          <a:srcRect b="6085"/>
          <a:stretch>
            <a:fillRect/>
          </a:stretch>
        </p:blipFill>
        <p:spPr bwMode="auto">
          <a:xfrm>
            <a:off x="4857752" y="3214686"/>
            <a:ext cx="3500462" cy="3043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3929066"/>
            <a:ext cx="235745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Free </a:t>
            </a:r>
            <a:r>
              <a:rPr lang="en-US" dirty="0" err="1" smtClean="0">
                <a:solidFill>
                  <a:srgbClr val="000000"/>
                </a:solidFill>
              </a:rPr>
              <a:t>tachyzoites</a:t>
            </a:r>
            <a:r>
              <a:rPr lang="en-US" dirty="0" smtClean="0">
                <a:solidFill>
                  <a:srgbClr val="000000"/>
                </a:solidFill>
              </a:rPr>
              <a:t> demonstrated by </a:t>
            </a:r>
            <a:r>
              <a:rPr lang="en-US" dirty="0" err="1" smtClean="0">
                <a:solidFill>
                  <a:srgbClr val="000000"/>
                </a:solidFill>
              </a:rPr>
              <a:t>immunostaining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i="1">
                <a:solidFill>
                  <a:srgbClr val="000000"/>
                </a:solidFill>
                <a:cs typeface="Arial" charset="0"/>
              </a:rPr>
              <a:t>VIRAL ENCEPHALITIS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cs typeface="Arial" charset="0"/>
              </a:rPr>
              <a:t>VIRAL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most common cause of encephalitis</a:t>
            </a:r>
          </a:p>
          <a:p>
            <a:r>
              <a:rPr lang="en-US" dirty="0" smtClean="0"/>
              <a:t>Almost invariably associated with </a:t>
            </a:r>
            <a:r>
              <a:rPr lang="en-US" dirty="0" err="1" smtClean="0"/>
              <a:t>meningeal</a:t>
            </a:r>
            <a:r>
              <a:rPr lang="en-US" dirty="0" smtClean="0"/>
              <a:t> inflammation</a:t>
            </a:r>
          </a:p>
          <a:p>
            <a:r>
              <a:rPr lang="en-US" dirty="0" smtClean="0"/>
              <a:t>General features: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Perivascular</a:t>
            </a:r>
            <a:r>
              <a:rPr lang="en-US" dirty="0" smtClean="0"/>
              <a:t> inflammatory infiltrates(mononuclear cells)</a:t>
            </a:r>
          </a:p>
          <a:p>
            <a:pPr lvl="1"/>
            <a:r>
              <a:rPr lang="en-US" dirty="0" err="1" smtClean="0"/>
              <a:t>Microglial</a:t>
            </a:r>
            <a:r>
              <a:rPr lang="en-US" dirty="0" smtClean="0"/>
              <a:t> nodules</a:t>
            </a:r>
          </a:p>
          <a:p>
            <a:pPr lvl="1"/>
            <a:r>
              <a:rPr lang="en-US" dirty="0" smtClean="0"/>
              <a:t>Inclusion bodies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914400"/>
          </a:xfrm>
        </p:spPr>
        <p:txBody>
          <a:bodyPr/>
          <a:lstStyle/>
          <a:p>
            <a:r>
              <a:rPr lang="en-US" sz="3200" b="1" i="1" dirty="0">
                <a:solidFill>
                  <a:srgbClr val="0070C0"/>
                </a:solidFill>
                <a:cs typeface="Arial" charset="0"/>
              </a:rPr>
              <a:t>VIRAL ENCEPHALITIS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0010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Arthropod-Borne Viral Encephalitis (</a:t>
            </a:r>
            <a:r>
              <a:rPr lang="en-US" sz="2400" dirty="0" err="1">
                <a:solidFill>
                  <a:srgbClr val="000000"/>
                </a:solidFill>
              </a:rPr>
              <a:t>Arboviruses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sz="2800" i="1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cs typeface="Arial" charset="0"/>
              </a:rPr>
              <a:t>Herpes Simplex Virus Type 1 (HSV-1) </a:t>
            </a:r>
          </a:p>
          <a:p>
            <a:pPr>
              <a:lnSpc>
                <a:spcPct val="9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Varicella</a:t>
            </a:r>
            <a:r>
              <a:rPr lang="en-US" sz="2400" i="1" dirty="0">
                <a:solidFill>
                  <a:srgbClr val="000000"/>
                </a:solidFill>
              </a:rPr>
              <a:t>-Zoster Virus (Herpes Zoster) 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</a:rPr>
              <a:t>Cytomegalovirus 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</a:rPr>
              <a:t>Poliomyelitis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cs typeface="Arial" charset="0"/>
              </a:rPr>
              <a:t>Rabies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0000"/>
                </a:solidFill>
                <a:cs typeface="Arial" charset="0"/>
              </a:rPr>
              <a:t>Subacute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charset="0"/>
              </a:rPr>
              <a:t>sclerosing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charset="0"/>
              </a:rPr>
              <a:t>panencephalitis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HIV encephalitis</a:t>
            </a:r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rgbClr val="000000"/>
                </a:solidFill>
                <a:cs typeface="Arial" charset="0"/>
              </a:rPr>
              <a:t>Progressive Multifocal </a:t>
            </a:r>
            <a:r>
              <a:rPr lang="en-US" sz="2400" i="1" dirty="0" err="1">
                <a:solidFill>
                  <a:srgbClr val="000000"/>
                </a:solidFill>
                <a:cs typeface="Arial" charset="0"/>
              </a:rPr>
              <a:t>Leukoencephalopathy</a:t>
            </a:r>
            <a:r>
              <a:rPr lang="en-US" sz="2400" i="1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38200"/>
          </a:xfrm>
        </p:spPr>
        <p:txBody>
          <a:bodyPr/>
          <a:lstStyle/>
          <a:p>
            <a:r>
              <a:rPr lang="en-US" sz="3600" dirty="0"/>
              <a:t>Infections of Central Nervous System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i="1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Meningitis</a:t>
            </a:r>
            <a:r>
              <a:rPr lang="en-US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refers to an inflammatory process of the </a:t>
            </a:r>
            <a:r>
              <a:rPr lang="en-US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leptomeninges</a:t>
            </a:r>
            <a:r>
              <a:rPr lang="en-US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and CSF within the subarachnoid space. 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i="1" dirty="0" err="1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Meningoencephalitis</a:t>
            </a:r>
            <a:r>
              <a:rPr lang="en-US" b="1" i="1" dirty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refers to inflammation of the </a:t>
            </a:r>
            <a:r>
              <a:rPr lang="en-US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meninges</a:t>
            </a:r>
            <a:r>
              <a:rPr lang="en-US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and brain parenchyma. 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r>
              <a:rPr lang="en-US" b="1" i="1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Encephalitis</a:t>
            </a:r>
            <a:r>
              <a:rPr lang="en-US" i="1" dirty="0">
                <a:solidFill>
                  <a:schemeClr val="hlink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refers to inflammation of the brain parenchyma.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772400" cy="914400"/>
          </a:xfrm>
        </p:spPr>
        <p:txBody>
          <a:bodyPr/>
          <a:lstStyle/>
          <a:p>
            <a:r>
              <a:rPr lang="en-US" sz="3200" b="1" i="1" dirty="0">
                <a:solidFill>
                  <a:srgbClr val="0070C0"/>
                </a:solidFill>
                <a:cs typeface="Arial" charset="0"/>
              </a:rPr>
              <a:t>VIRAL ENCEPHALITIS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0010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2800" i="1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</a:rPr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CSF Finding: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 usually colorless but with a slightly elevated pressure and, initially, a </a:t>
            </a:r>
            <a:r>
              <a:rPr lang="en-US" sz="2400" dirty="0" err="1">
                <a:solidFill>
                  <a:srgbClr val="000000"/>
                </a:solidFill>
              </a:rPr>
              <a:t>neutrophilic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pleocytosis</a:t>
            </a:r>
            <a:r>
              <a:rPr lang="en-US" sz="2400" dirty="0">
                <a:solidFill>
                  <a:srgbClr val="000000"/>
                </a:solidFill>
              </a:rPr>
              <a:t> that rapidly converts to </a:t>
            </a:r>
            <a:r>
              <a:rPr lang="en-US" sz="2400" dirty="0" smtClean="0">
                <a:solidFill>
                  <a:srgbClr val="000000"/>
                </a:solidFill>
              </a:rPr>
              <a:t>lymphocytes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the protein level is </a:t>
            </a:r>
            <a:r>
              <a:rPr lang="en-US" sz="2400" dirty="0" smtClean="0">
                <a:solidFill>
                  <a:srgbClr val="000000"/>
                </a:solidFill>
              </a:rPr>
              <a:t>elevated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sugar content is </a:t>
            </a:r>
            <a:r>
              <a:rPr lang="en-US" sz="2400" dirty="0" smtClean="0">
                <a:solidFill>
                  <a:srgbClr val="000000"/>
                </a:solidFill>
              </a:rPr>
              <a:t>normal</a:t>
            </a:r>
            <a:endParaRPr lang="en-US" sz="32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  <a:cs typeface="Arial" charset="0"/>
              </a:rPr>
              <a:t>VIRAL ENCEPHALITIS</a:t>
            </a:r>
            <a:endParaRPr lang="en-US" dirty="0"/>
          </a:p>
        </p:txBody>
      </p:sp>
      <p:pic>
        <p:nvPicPr>
          <p:cNvPr id="2222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-524" b="50000"/>
          <a:stretch>
            <a:fillRect/>
          </a:stretch>
        </p:blipFill>
        <p:spPr bwMode="auto">
          <a:xfrm>
            <a:off x="669699" y="1857364"/>
            <a:ext cx="823769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>
                <a:solidFill>
                  <a:schemeClr val="accent5"/>
                </a:solidFill>
                <a:cs typeface="Arial" charset="0"/>
              </a:rPr>
              <a:t>VIRAL ENCEPHALITIS</a:t>
            </a:r>
            <a:r>
              <a:rPr lang="en-US" sz="3200" i="1" dirty="0">
                <a:solidFill>
                  <a:schemeClr val="accent5"/>
                </a:solidFill>
                <a:cs typeface="Arial" charset="0"/>
              </a:rPr>
              <a:t> </a:t>
            </a:r>
            <a:r>
              <a:rPr lang="en-US" sz="3200" i="1" dirty="0">
                <a:solidFill>
                  <a:srgbClr val="000000"/>
                </a:solidFill>
                <a:cs typeface="Arial" charset="0"/>
              </a:rPr>
              <a:t/>
            </a:r>
            <a:br>
              <a:rPr lang="en-US" sz="3200" i="1" dirty="0">
                <a:solidFill>
                  <a:srgbClr val="000000"/>
                </a:solidFill>
                <a:cs typeface="Arial" charset="0"/>
              </a:rPr>
            </a:br>
            <a:r>
              <a:rPr lang="en-US" sz="3200" i="1" dirty="0">
                <a:solidFill>
                  <a:srgbClr val="000000"/>
                </a:solidFill>
                <a:cs typeface="Arial" charset="0"/>
              </a:rPr>
              <a:t>Herpes Simplex Virus Type 1 (HSV-1)</a:t>
            </a:r>
            <a:r>
              <a:rPr lang="en-US" sz="4000" i="1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pic>
        <p:nvPicPr>
          <p:cNvPr id="207876" name="Picture 4" descr="d:\Inetpub\ombroot\content\0721601871\graphics\fullsize\S01871-028-f0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7372"/>
          <a:stretch>
            <a:fillRect/>
          </a:stretch>
        </p:blipFill>
        <p:spPr>
          <a:xfrm>
            <a:off x="533400" y="3429000"/>
            <a:ext cx="7772400" cy="2876550"/>
          </a:xfrm>
          <a:noFill/>
          <a:ln>
            <a:solidFill>
              <a:schemeClr val="tx1"/>
            </a:solidFill>
          </a:ln>
        </p:spPr>
      </p:pic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8474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HSV-1 produces an encephalitis that occurs in any age group but is most common in children and young adults.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Clinical symptoms: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alterations in mood, memory, and behavior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>
              <a:buFontTx/>
              <a:buChar char="•"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35716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70C0"/>
                </a:solidFill>
                <a:cs typeface="Arial" charset="0"/>
              </a:rPr>
              <a:t>HIV encephalitis</a:t>
            </a:r>
            <a:br>
              <a:rPr lang="en-US" sz="3600" dirty="0">
                <a:solidFill>
                  <a:srgbClr val="0070C0"/>
                </a:solidFill>
                <a:cs typeface="Arial" charset="0"/>
              </a:rPr>
            </a:br>
            <a:r>
              <a:rPr lang="en-US" sz="3600" dirty="0">
                <a:solidFill>
                  <a:srgbClr val="0070C0"/>
                </a:solidFill>
                <a:cs typeface="Arial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cs typeface="Arial" charset="0"/>
              </a:rPr>
              <a:t>Subacute</a:t>
            </a:r>
            <a:r>
              <a:rPr lang="en-US" sz="3600" dirty="0">
                <a:solidFill>
                  <a:srgbClr val="0070C0"/>
                </a:solidFill>
                <a:cs typeface="Arial" charset="0"/>
              </a:rPr>
              <a:t> Encephalitis)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Patients affected with this remarkable neurologic disorder with dementia referred to as AIDS-dementia complex (ADC)</a:t>
            </a:r>
          </a:p>
          <a:p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 The dementia begins insidiously, with mental slowing, memory loss, and mood disturbances, such as apathy and depression. </a:t>
            </a:r>
          </a:p>
          <a:p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Motor abnormalities, ataxia, bladder and bowel incontinence, and seizures can also be present.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00"/>
                </a:solidFill>
                <a:cs typeface="Arial" charset="0"/>
              </a:rPr>
              <a:t>HIV encephalitis </a:t>
            </a:r>
            <a:br>
              <a:rPr lang="en-US" sz="3600">
                <a:solidFill>
                  <a:srgbClr val="000000"/>
                </a:solidFill>
                <a:cs typeface="Arial" charset="0"/>
              </a:rPr>
            </a:br>
            <a:r>
              <a:rPr lang="en-US" sz="3600">
                <a:solidFill>
                  <a:srgbClr val="000000"/>
                </a:solidFill>
                <a:cs typeface="Arial" charset="0"/>
              </a:rPr>
              <a:t>(Subacute Encephalitis)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5786" y="1928802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                            Morphology</a:t>
            </a:r>
            <a:endParaRPr lang="en-US" sz="2800" dirty="0">
              <a:solidFill>
                <a:srgbClr val="FF0000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On macroscopic examination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the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meninges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are clear, and there is some ventricular dilation with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sulcal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widening but normal cortical thickness. </a:t>
            </a:r>
          </a:p>
          <a:p>
            <a:r>
              <a:rPr lang="en-US" sz="2400" dirty="0">
                <a:solidFill>
                  <a:srgbClr val="000000"/>
                </a:solidFill>
                <a:latin typeface="Tahoma" pitchFamily="34" charset="0"/>
              </a:rPr>
              <a:t>Microscopically: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a chronic inflammatory reaction with widely distributed infiltrates of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microglial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nodules, sometimes with associated foci of tissue necrosis and reactive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gliosis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>
                <a:solidFill>
                  <a:srgbClr val="000000"/>
                </a:solidFill>
                <a:cs typeface="Arial" charset="0"/>
              </a:rPr>
              <a:t>HIV encephalitis </a:t>
            </a:r>
            <a:br>
              <a:rPr lang="en-US" sz="3600">
                <a:solidFill>
                  <a:srgbClr val="000000"/>
                </a:solidFill>
                <a:cs typeface="Arial" charset="0"/>
              </a:rPr>
            </a:br>
            <a:r>
              <a:rPr lang="en-US" sz="3600">
                <a:solidFill>
                  <a:srgbClr val="000000"/>
                </a:solidFill>
                <a:cs typeface="Arial" charset="0"/>
              </a:rPr>
              <a:t>(Subacute Encephalitis)</a:t>
            </a:r>
          </a:p>
        </p:txBody>
      </p:sp>
      <p:pic>
        <p:nvPicPr>
          <p:cNvPr id="90116" name="Picture 4" descr="d:\Inetpub\ombroot\content\0721601871\graphics\fullsize\S01871-028-f0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b="7605"/>
          <a:stretch>
            <a:fillRect/>
          </a:stretch>
        </p:blipFill>
        <p:spPr>
          <a:xfrm>
            <a:off x="1785918" y="1571612"/>
            <a:ext cx="5507037" cy="3802063"/>
          </a:xfrm>
          <a:noFill/>
          <a:ln>
            <a:solidFill>
              <a:schemeClr val="tx1"/>
            </a:solidFill>
          </a:ln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5500702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An important component of the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microglial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nodule is the macrophage-derived 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multinucleated giant cell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914400"/>
          </a:xfrm>
        </p:spPr>
        <p:txBody>
          <a:bodyPr/>
          <a:lstStyle/>
          <a:p>
            <a:r>
              <a:rPr lang="en-US" sz="3200" i="1">
                <a:solidFill>
                  <a:srgbClr val="000000"/>
                </a:solidFill>
                <a:cs typeface="Arial" charset="0"/>
              </a:rPr>
              <a:t>Progressive Multifocal Leukoencephalopathy</a:t>
            </a:r>
            <a:r>
              <a:rPr lang="en-US" i="1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is a viral encephalitis caused by the JC polyomavirus</a:t>
            </a:r>
            <a:r>
              <a:rPr lang="en-US" sz="240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demyelination is its principal pathologic effect</a:t>
            </a:r>
            <a:r>
              <a:rPr lang="en-US" sz="2400">
                <a:latin typeface="Tahoma" pitchFamily="34" charset="0"/>
                <a:cs typeface="Tahoma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because the virus preferentially infects oligodendrocytes</a:t>
            </a:r>
          </a:p>
          <a:p>
            <a:r>
              <a:rPr lang="en-US" sz="2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occurs almost invariably in immunosuppressed individuals in various clinical settings, including: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chronic lymphoproliferative or myeloproliferative illnesses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immunosuppressive chemotherapy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granulomatous diseases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AIDS </a:t>
            </a:r>
            <a:r>
              <a:rPr lang="en-US" sz="200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143000"/>
          </a:xfrm>
        </p:spPr>
        <p:txBody>
          <a:bodyPr/>
          <a:lstStyle/>
          <a:p>
            <a:r>
              <a:rPr lang="en-US" sz="3200" i="1">
                <a:solidFill>
                  <a:srgbClr val="000000"/>
                </a:solidFill>
                <a:cs typeface="Arial" charset="0"/>
              </a:rPr>
              <a:t>Progressive Multifocal Leukoencephalopathy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905000"/>
            <a:ext cx="4038600" cy="4114800"/>
          </a:xfrm>
        </p:spPr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cs typeface="Arial" charset="0"/>
              </a:rPr>
              <a:t>Morphology</a:t>
            </a:r>
            <a:r>
              <a:rPr lang="en-US" sz="2400" dirty="0"/>
              <a:t> 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Arial" charset="0"/>
              </a:rPr>
              <a:t>The lesions consist of patches of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irregular destruction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of the white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matter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2164" name="Picture 4" descr="d:\Inetpub\ombroot\content\0721601871\graphics\fullsize\S01871-028-f027b.jpg"/>
          <p:cNvPicPr>
            <a:picLocks noChangeAspect="1" noChangeArrowheads="1"/>
          </p:cNvPicPr>
          <p:nvPr/>
        </p:nvPicPr>
        <p:blipFill>
          <a:blip r:embed="rId3" cstate="print"/>
          <a:srcRect b="8212"/>
          <a:stretch>
            <a:fillRect/>
          </a:stretch>
        </p:blipFill>
        <p:spPr bwMode="auto">
          <a:xfrm>
            <a:off x="4286248" y="1928802"/>
            <a:ext cx="4600604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Prion</a:t>
            </a:r>
            <a:r>
              <a:rPr lang="en-US" b="1" dirty="0" smtClean="0">
                <a:solidFill>
                  <a:srgbClr val="000000"/>
                </a:solidFill>
              </a:rPr>
              <a:t> Diseases) </a:t>
            </a:r>
            <a:endParaRPr lang="en-US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Transmissible Spongiform </a:t>
            </a:r>
            <a:r>
              <a:rPr lang="en-US" b="1" dirty="0" err="1">
                <a:solidFill>
                  <a:srgbClr val="000000"/>
                </a:solidFill>
              </a:rPr>
              <a:t>Encephalopathies</a:t>
            </a:r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Transmissible Spongiform Encephalopathies 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(Prion Diseases)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</a:rPr>
              <a:t>group of diseases includes: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 in humans:</a:t>
            </a:r>
          </a:p>
          <a:p>
            <a:pPr lvl="2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 Creutzfeldt-Jakob disease (CJD), Gerstmann-Str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ä</a:t>
            </a:r>
            <a:r>
              <a:rPr lang="en-US" sz="2000">
                <a:solidFill>
                  <a:srgbClr val="000000"/>
                </a:solidFill>
              </a:rPr>
              <a:t>ussler-Scheinker syndrome (GSS), fatal familial insomnia, and kuru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in sheep and goats: scrapie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mink transmissible encephalopathy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chronic wasting disease of deer and elk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bovine spongiform encephalopathy (BSE)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</a:rPr>
              <a:t>They are all associated with abnormal forms of a specific protein, termed prion protein (PrP),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609600"/>
            <a:ext cx="8686800" cy="59436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There are four principal routes by which infectious microbes enter the nervous system: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i="1" dirty="0" err="1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Hematogenous</a:t>
            </a:r>
            <a:r>
              <a:rPr lang="en-US" sz="2400" i="1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 spread</a:t>
            </a:r>
            <a:r>
              <a:rPr lang="en-US" sz="2400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1295400" lvl="2" indent="-38100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the most common means of entry</a:t>
            </a:r>
          </a:p>
          <a:p>
            <a:pPr marL="1295400" lvl="2" indent="-38100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infectious 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agents 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enter through the arterial circulation</a:t>
            </a:r>
          </a:p>
          <a:p>
            <a:pPr marL="1295400" lvl="2" indent="-38100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retrograde venous spread 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through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anastomotic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connections between veins of the face and cerebral circulation. 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i="1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Direct implantation</a:t>
            </a:r>
            <a:r>
              <a:rPr lang="en-US" sz="2400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i="1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of microorganisms</a:t>
            </a:r>
            <a:r>
              <a:rPr lang="en-US" sz="2400" i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marL="1295400" lvl="2" indent="-38100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is almost invariably traumatic or in congenital CNS malformation (Neural tube defect)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i="1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Local extension</a:t>
            </a:r>
          </a:p>
          <a:p>
            <a:pPr marL="1295400" lvl="2" indent="-381000">
              <a:lnSpc>
                <a:spcPct val="90000"/>
              </a:lnSpc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occurs secondary to an established infection in an air sinus, most often the mastoid or frontal, an infected tooth or middle ear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Through the </a:t>
            </a:r>
            <a:r>
              <a:rPr lang="en-US" sz="2400" i="1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peripheral nervous system</a:t>
            </a:r>
            <a:r>
              <a:rPr lang="en-US" sz="2400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i="1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into the CNS:</a:t>
            </a:r>
          </a:p>
          <a:p>
            <a:pPr marL="1295400" lvl="2" indent="-381000">
              <a:lnSpc>
                <a:spcPct val="90000"/>
              </a:lnSpc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E.g. 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rabies and herpes zoster.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000000"/>
                </a:solidFill>
              </a:rPr>
              <a:t>Pathogenesis and Molecular Genetics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 of Prion Diseases</a:t>
            </a:r>
            <a:r>
              <a:rPr lang="en-US"/>
              <a:t>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828800"/>
            <a:ext cx="7467600" cy="4495800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Disease occurs when the </a:t>
            </a:r>
            <a:r>
              <a:rPr lang="en-US" sz="2000" dirty="0" err="1">
                <a:solidFill>
                  <a:srgbClr val="000000"/>
                </a:solidFill>
              </a:rPr>
              <a:t>prion</a:t>
            </a:r>
            <a:r>
              <a:rPr lang="en-US" sz="2000" dirty="0">
                <a:solidFill>
                  <a:srgbClr val="000000"/>
                </a:solidFill>
              </a:rPr>
              <a:t> protein undergoes a conformational change from its normal α-helix-containing </a:t>
            </a:r>
            <a:r>
              <a:rPr lang="en-US" sz="2000" dirty="0" err="1">
                <a:solidFill>
                  <a:srgbClr val="000000"/>
                </a:solidFill>
              </a:rPr>
              <a:t>isoform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PrP</a:t>
            </a:r>
            <a:r>
              <a:rPr lang="en-US" sz="1800" baseline="30000" dirty="0" err="1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) to an abnormal β-pleated sheet </a:t>
            </a:r>
            <a:r>
              <a:rPr lang="en-US" sz="2000" dirty="0" err="1">
                <a:solidFill>
                  <a:srgbClr val="000000"/>
                </a:solidFill>
              </a:rPr>
              <a:t>isoform</a:t>
            </a:r>
            <a:r>
              <a:rPr lang="en-US" sz="2000" dirty="0">
                <a:solidFill>
                  <a:srgbClr val="000000"/>
                </a:solidFill>
              </a:rPr>
              <a:t>, usually termed either </a:t>
            </a:r>
            <a:r>
              <a:rPr lang="en-US" sz="2000" dirty="0" err="1">
                <a:solidFill>
                  <a:srgbClr val="000000"/>
                </a:solidFill>
              </a:rPr>
              <a:t>PrP</a:t>
            </a:r>
            <a:r>
              <a:rPr lang="en-US" sz="2000" baseline="30000" dirty="0" err="1">
                <a:solidFill>
                  <a:srgbClr val="000000"/>
                </a:solidFill>
                <a:cs typeface="Arial" charset="0"/>
              </a:rPr>
              <a:t>sc</a:t>
            </a:r>
            <a:r>
              <a:rPr lang="en-US" sz="2000" dirty="0">
                <a:solidFill>
                  <a:srgbClr val="000000"/>
                </a:solidFill>
              </a:rPr>
              <a:t> (for </a:t>
            </a:r>
            <a:r>
              <a:rPr lang="en-US" sz="2000" dirty="0" err="1">
                <a:solidFill>
                  <a:srgbClr val="000000"/>
                </a:solidFill>
              </a:rPr>
              <a:t>scrapie</a:t>
            </a:r>
            <a:r>
              <a:rPr lang="en-US" sz="2000" dirty="0">
                <a:solidFill>
                  <a:srgbClr val="000000"/>
                </a:solidFill>
              </a:rPr>
              <a:t>) or </a:t>
            </a:r>
            <a:r>
              <a:rPr lang="en-US" sz="2000" dirty="0" err="1">
                <a:solidFill>
                  <a:srgbClr val="000000"/>
                </a:solidFill>
              </a:rPr>
              <a:t>PrP</a:t>
            </a:r>
            <a:r>
              <a:rPr lang="en-US" sz="1600" dirty="0" err="1">
                <a:solidFill>
                  <a:srgbClr val="000000"/>
                </a:solidFill>
              </a:rPr>
              <a:t>res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(for protease resistant)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 conformational change resulting in </a:t>
            </a:r>
            <a:r>
              <a:rPr lang="en-US" sz="2000" dirty="0" err="1">
                <a:solidFill>
                  <a:srgbClr val="000000"/>
                </a:solidFill>
              </a:rPr>
              <a:t>PrP</a:t>
            </a:r>
            <a:r>
              <a:rPr lang="en-US" sz="2000" baseline="30000" dirty="0" err="1">
                <a:solidFill>
                  <a:srgbClr val="000000"/>
                </a:solidFill>
                <a:cs typeface="Arial" charset="0"/>
              </a:rPr>
              <a:t>sc</a:t>
            </a:r>
            <a:r>
              <a:rPr lang="en-US" sz="2000" dirty="0">
                <a:solidFill>
                  <a:srgbClr val="000000"/>
                </a:solidFill>
              </a:rPr>
              <a:t> may occur spontaneously at an extremely low rate (resulting in </a:t>
            </a:r>
            <a:r>
              <a:rPr lang="en-US" sz="2000" dirty="0">
                <a:solidFill>
                  <a:srgbClr val="FB4201"/>
                </a:solidFill>
              </a:rPr>
              <a:t>sporadic </a:t>
            </a:r>
            <a:r>
              <a:rPr lang="en-US" sz="2000" dirty="0">
                <a:solidFill>
                  <a:srgbClr val="000000"/>
                </a:solidFill>
              </a:rPr>
              <a:t>cases) or at a higher rate if various mutations are present in </a:t>
            </a:r>
            <a:r>
              <a:rPr lang="en-US" sz="2000" dirty="0" err="1">
                <a:solidFill>
                  <a:srgbClr val="000000"/>
                </a:solidFill>
              </a:rPr>
              <a:t>PrP</a:t>
            </a:r>
            <a:r>
              <a:rPr lang="en-US" sz="2000" baseline="30000" dirty="0" err="1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, such as occurs in </a:t>
            </a:r>
            <a:r>
              <a:rPr lang="en-US" sz="2000" dirty="0">
                <a:solidFill>
                  <a:srgbClr val="FB4201"/>
                </a:solidFill>
              </a:rPr>
              <a:t>familial forms</a:t>
            </a:r>
            <a:r>
              <a:rPr lang="en-US" sz="2000" dirty="0">
                <a:solidFill>
                  <a:srgbClr val="000000"/>
                </a:solidFill>
              </a:rPr>
              <a:t> of CJD and in GSS and fatal familial insomnia.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PrP</a:t>
            </a:r>
            <a:r>
              <a:rPr lang="en-US" sz="2000" baseline="30000" dirty="0" err="1">
                <a:solidFill>
                  <a:srgbClr val="000000"/>
                </a:solidFill>
                <a:cs typeface="Arial" charset="0"/>
              </a:rPr>
              <a:t>sc</a:t>
            </a:r>
            <a:r>
              <a:rPr lang="en-US" sz="2000" baseline="30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then facilitates, in a cooperative fashion, comparable transformation of other </a:t>
            </a:r>
            <a:r>
              <a:rPr lang="en-US" sz="2000" dirty="0" err="1">
                <a:solidFill>
                  <a:srgbClr val="000000"/>
                </a:solidFill>
              </a:rPr>
              <a:t>PrP</a:t>
            </a:r>
            <a:r>
              <a:rPr lang="en-US" sz="2000" baseline="30000" dirty="0" err="1">
                <a:solidFill>
                  <a:srgbClr val="000000"/>
                </a:solidFill>
                <a:cs typeface="Arial" charset="0"/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 molecules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7772400" cy="78579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Molecular Genetics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of </a:t>
            </a:r>
            <a:r>
              <a:rPr lang="en-US" sz="3200" b="1" dirty="0" err="1">
                <a:solidFill>
                  <a:srgbClr val="000000"/>
                </a:solidFill>
              </a:rPr>
              <a:t>Prion</a:t>
            </a:r>
            <a:r>
              <a:rPr lang="en-US" sz="3200" b="1" dirty="0">
                <a:solidFill>
                  <a:srgbClr val="000000"/>
                </a:solidFill>
              </a:rPr>
              <a:t> Diseases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785794"/>
            <a:ext cx="7772400" cy="4114800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FB4201"/>
                </a:solidFill>
              </a:rPr>
              <a:t>infectious </a:t>
            </a:r>
            <a:r>
              <a:rPr lang="en-US" sz="2000" dirty="0">
                <a:solidFill>
                  <a:srgbClr val="000000"/>
                </a:solidFill>
              </a:rPr>
              <a:t>nature of </a:t>
            </a:r>
            <a:r>
              <a:rPr lang="en-US" sz="2000" dirty="0" err="1">
                <a:solidFill>
                  <a:srgbClr val="000000"/>
                </a:solidFill>
              </a:rPr>
              <a:t>PrP</a:t>
            </a:r>
            <a:r>
              <a:rPr lang="en-US" sz="2000" baseline="30000" dirty="0" err="1">
                <a:solidFill>
                  <a:srgbClr val="000000"/>
                </a:solidFill>
                <a:cs typeface="Arial" charset="0"/>
              </a:rPr>
              <a:t>sc</a:t>
            </a:r>
            <a:r>
              <a:rPr lang="en-US" sz="2000" dirty="0">
                <a:solidFill>
                  <a:srgbClr val="000000"/>
                </a:solidFill>
              </a:rPr>
              <a:t> molecules comes from this ability to disrupt the integrity of normal cellular components through conformational changes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357158" y="1571612"/>
          <a:ext cx="8305800" cy="4779963"/>
        </p:xfrm>
        <a:graphic>
          <a:graphicData uri="http://schemas.openxmlformats.org/presentationml/2006/ole">
            <p:oleObj spid="_x0000_s102401" name="PhotoSuite Image" r:id="rId4" imgW="14439960" imgH="85726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Transmissible Spongiform </a:t>
            </a:r>
            <a:r>
              <a:rPr lang="en-US" sz="3200" b="1" dirty="0" err="1">
                <a:solidFill>
                  <a:srgbClr val="000000"/>
                </a:solidFill>
              </a:rPr>
              <a:t>Encephalopathies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(</a:t>
            </a:r>
            <a:r>
              <a:rPr lang="en-US" sz="3200" b="1" dirty="0" err="1">
                <a:solidFill>
                  <a:srgbClr val="000000"/>
                </a:solidFill>
              </a:rPr>
              <a:t>Prion</a:t>
            </a:r>
            <a:r>
              <a:rPr lang="en-US" sz="3200" b="1" dirty="0">
                <a:solidFill>
                  <a:srgbClr val="000000"/>
                </a:solidFill>
              </a:rPr>
              <a:t> Diseases)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428736"/>
            <a:ext cx="53340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Morphology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pathognomonic</a:t>
            </a:r>
            <a:r>
              <a:rPr lang="en-US" dirty="0">
                <a:solidFill>
                  <a:srgbClr val="000000"/>
                </a:solidFill>
              </a:rPr>
              <a:t> finding is a </a:t>
            </a:r>
            <a:r>
              <a:rPr lang="en-US" b="1" dirty="0">
                <a:solidFill>
                  <a:srgbClr val="FF0000"/>
                </a:solidFill>
              </a:rPr>
              <a:t>spongiform</a:t>
            </a:r>
            <a:r>
              <a:rPr lang="en-US" dirty="0">
                <a:solidFill>
                  <a:srgbClr val="FF0000"/>
                </a:solidFill>
              </a:rPr>
              <a:t> transformation of the cerebral cortex and, often, deep gray matter structures (caudate, </a:t>
            </a:r>
            <a:r>
              <a:rPr lang="en-US" dirty="0" err="1">
                <a:solidFill>
                  <a:srgbClr val="FF0000"/>
                </a:solidFill>
              </a:rPr>
              <a:t>putamen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In advanced cases, there is severe </a:t>
            </a:r>
            <a:r>
              <a:rPr lang="en-US" dirty="0">
                <a:solidFill>
                  <a:srgbClr val="FF0000"/>
                </a:solidFill>
              </a:rPr>
              <a:t>neuronal loss</a:t>
            </a:r>
            <a:r>
              <a:rPr lang="en-US" dirty="0">
                <a:solidFill>
                  <a:srgbClr val="000000"/>
                </a:solidFill>
              </a:rPr>
              <a:t>, reactive </a:t>
            </a:r>
            <a:r>
              <a:rPr lang="en-US" dirty="0" err="1">
                <a:solidFill>
                  <a:srgbClr val="FF0000"/>
                </a:solidFill>
              </a:rPr>
              <a:t>gliosis</a:t>
            </a:r>
            <a:r>
              <a:rPr lang="en-US" dirty="0">
                <a:solidFill>
                  <a:srgbClr val="000000"/>
                </a:solidFill>
              </a:rPr>
              <a:t>, and sometimes expansion of the vacuolated areas into </a:t>
            </a:r>
            <a:r>
              <a:rPr lang="en-US" dirty="0" err="1">
                <a:solidFill>
                  <a:srgbClr val="000000"/>
                </a:solidFill>
              </a:rPr>
              <a:t>cystlike</a:t>
            </a:r>
            <a:r>
              <a:rPr lang="en-US" dirty="0">
                <a:solidFill>
                  <a:srgbClr val="000000"/>
                </a:solidFill>
              </a:rPr>
              <a:t> spaces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No inflammatory infiltrate is present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</a:rPr>
              <a:t>Accumulation of </a:t>
            </a:r>
            <a:r>
              <a:rPr lang="en-US" sz="2000" dirty="0" err="1">
                <a:solidFill>
                  <a:srgbClr val="000000"/>
                </a:solidFill>
              </a:rPr>
              <a:t>PrP</a:t>
            </a:r>
            <a:r>
              <a:rPr lang="en-US" sz="2000" baseline="30000" dirty="0" err="1">
                <a:solidFill>
                  <a:srgbClr val="000000"/>
                </a:solidFill>
              </a:rPr>
              <a:t>sc</a:t>
            </a:r>
            <a:r>
              <a:rPr lang="en-US" sz="2000" dirty="0">
                <a:solidFill>
                  <a:srgbClr val="000000"/>
                </a:solidFill>
              </a:rPr>
              <a:t> in neural tissue appears to be the cause of the pathology in these diseases but how this material causes the development of </a:t>
            </a:r>
            <a:r>
              <a:rPr lang="en-US" sz="2000" dirty="0" err="1">
                <a:solidFill>
                  <a:srgbClr val="000000"/>
                </a:solidFill>
              </a:rPr>
              <a:t>cytoplasmic</a:t>
            </a:r>
            <a:r>
              <a:rPr lang="en-US" sz="2000" dirty="0">
                <a:solidFill>
                  <a:srgbClr val="000000"/>
                </a:solidFill>
              </a:rPr>
              <a:t> vacuoles and eventual neuronal death is still unknown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101380" name="Picture 4" descr="d:\Inetpub\ombroot\content\0721601871\graphics\fullsize\S01871-028-f031c.jpg"/>
          <p:cNvPicPr>
            <a:picLocks noChangeAspect="1" noChangeArrowheads="1"/>
          </p:cNvPicPr>
          <p:nvPr/>
        </p:nvPicPr>
        <p:blipFill>
          <a:blip r:embed="rId3" cstate="print"/>
          <a:srcRect b="3178"/>
          <a:stretch>
            <a:fillRect/>
          </a:stretch>
        </p:blipFill>
        <p:spPr bwMode="auto">
          <a:xfrm>
            <a:off x="5643570" y="1142984"/>
            <a:ext cx="2984500" cy="461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</a:rPr>
              <a:t>Creutzfeldt-Jakob Disease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a rare but well-characterized disease that manifests clinically as a rapidly progressive dementia and diffuse atrophy of the brain.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It is primarily sporadic (about 85% of cases) in its occurrence, with a worldwide annual incidence of about 1 per million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familial forms also exist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The disease has a peak incidence in the seventh decade. 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</a:rPr>
              <a:t>There are well-established cases of iatrogenic transmission, notably by corneal transplantation, deep implantation of neural electrodes, and contaminated preparations of human growth hormone</a:t>
            </a:r>
            <a:r>
              <a:rPr lang="en-US" sz="2800">
                <a:solidFill>
                  <a:srgbClr val="000000"/>
                </a:solidFill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</a:rPr>
              <a:t>The disease is uniformly fatal, with an average duration of only 7 months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Variant Creutzfeldt-Jakob Disease (vCJD)</a:t>
            </a:r>
            <a:r>
              <a:rPr lang="en-US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000000"/>
                </a:solidFill>
              </a:rPr>
              <a:t>Starting in 1995, a series of cases with a CJD-like illness came to medical attention in the United Kingdom</a:t>
            </a:r>
            <a:r>
              <a:rPr lang="en-US" sz="22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000000"/>
                </a:solidFill>
              </a:rPr>
              <a:t>It has been linked to the ingestion of tissues from cattle with bovine spongioform encephalopathy</a:t>
            </a:r>
          </a:p>
          <a:p>
            <a:pPr>
              <a:lnSpc>
                <a:spcPct val="90000"/>
              </a:lnSpc>
            </a:pPr>
            <a:endParaRPr lang="en-US" sz="220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000000"/>
                </a:solidFill>
              </a:rPr>
              <a:t>The disease affected young adults with behavioral disorders and the neurologic syndrome progressed more slowly than in patients with other forms of CJD</a:t>
            </a:r>
            <a:r>
              <a:rPr lang="en-US" sz="2200"/>
              <a:t> </a:t>
            </a:r>
          </a:p>
          <a:p>
            <a:pPr>
              <a:lnSpc>
                <a:spcPct val="90000"/>
              </a:lnSpc>
            </a:pPr>
            <a:endParaRPr lang="en-US" sz="2200"/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000000"/>
                </a:solidFill>
              </a:rPr>
              <a:t>The neuropathologic findings and molecular features of these new cases were similar to those of CJD</a:t>
            </a:r>
            <a:r>
              <a:rPr lang="en-US" sz="2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THE END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Infections of Central Nervous System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7526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Bacterial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VIRAL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FUNGAL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(including Candida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albicans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Mucor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Aspergillus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fumigatus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, and Cryptococcus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neoformans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. In endemic areas, pathogens such as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Histoplasma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capsulatum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Coccidioides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immitis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, and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Blastomyces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dermatitidis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Protozoal</a:t>
            </a:r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diseases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(including malaria, toxoplasmosis,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amebiasis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, and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trypanosomiasis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),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rickettsial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infections (such as typhus and Rocky Mountain spotted fever), and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metazoal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diseases (especially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cysticercosis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echinococcosis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Prion</a:t>
            </a:r>
            <a:r>
              <a:rPr lang="en-US" sz="24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Acute </a:t>
            </a:r>
            <a:r>
              <a:rPr lang="en-US" sz="2400" b="1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Pyogenic</a:t>
            </a:r>
            <a:r>
              <a:rPr lang="en-US" sz="2400" b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(Bacterial) Meningitis</a:t>
            </a:r>
          </a:p>
          <a:p>
            <a:r>
              <a:rPr lang="en-US" sz="2000" b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ACUTE LYMPHOCYTIC (VIRAL) MENINGITIS</a:t>
            </a:r>
          </a:p>
          <a:p>
            <a:r>
              <a:rPr lang="en-US" sz="2400" b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Chronic </a:t>
            </a:r>
            <a:r>
              <a:rPr lang="en-US" sz="24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Meningitis: </a:t>
            </a:r>
            <a:r>
              <a:rPr lang="en-US" sz="24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tuberculous</a:t>
            </a: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spirochetal</a:t>
            </a: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, or </a:t>
            </a:r>
            <a:r>
              <a:rPr lang="en-US" sz="24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cryptococca</a:t>
            </a:r>
            <a:endParaRPr lang="en-US" sz="2400" b="1" i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0000"/>
                </a:solidFill>
              </a:rPr>
              <a:t>INFECTIOUS </a:t>
            </a:r>
            <a:r>
              <a:rPr lang="en-US" b="1" i="1" dirty="0" smtClean="0">
                <a:solidFill>
                  <a:srgbClr val="000000"/>
                </a:solidFill>
              </a:rPr>
              <a:t>MENINGITIS</a:t>
            </a:r>
            <a:br>
              <a:rPr lang="en-US" b="1" i="1" dirty="0" smtClean="0">
                <a:solidFill>
                  <a:srgbClr val="000000"/>
                </a:solidFill>
              </a:rPr>
            </a:br>
            <a:r>
              <a:rPr lang="en-US" sz="2000" dirty="0" smtClean="0"/>
              <a:t>An inflammatory process of the </a:t>
            </a:r>
            <a:r>
              <a:rPr lang="en-US" sz="2000" dirty="0" err="1" smtClean="0"/>
              <a:t>leptomeninges</a:t>
            </a:r>
            <a:r>
              <a:rPr lang="en-US" sz="2000" dirty="0" smtClean="0"/>
              <a:t> and CSF within the subarachnoid space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85794"/>
            <a:ext cx="7772400" cy="685800"/>
          </a:xfrm>
        </p:spPr>
        <p:txBody>
          <a:bodyPr>
            <a:noAutofit/>
          </a:bodyPr>
          <a:lstStyle/>
          <a:p>
            <a:pPr algn="ctr"/>
            <a:r>
              <a:rPr lang="en-US" sz="3200" b="1" i="1" dirty="0">
                <a:solidFill>
                  <a:srgbClr val="000099"/>
                </a:solidFill>
                <a:cs typeface="Arial" charset="0"/>
              </a:rPr>
              <a:t>Acute </a:t>
            </a:r>
            <a:r>
              <a:rPr lang="en-US" sz="3200" b="1" i="1" dirty="0" err="1">
                <a:solidFill>
                  <a:srgbClr val="000099"/>
                </a:solidFill>
                <a:cs typeface="Arial" charset="0"/>
              </a:rPr>
              <a:t>Pyogenic</a:t>
            </a:r>
            <a:r>
              <a:rPr lang="en-US" sz="3200" b="1" i="1" dirty="0">
                <a:solidFill>
                  <a:srgbClr val="000099"/>
                </a:solidFill>
                <a:cs typeface="Arial" charset="0"/>
              </a:rPr>
              <a:t> (Bacterial) Meningitis</a:t>
            </a:r>
            <a:r>
              <a:rPr lang="en-US" b="1" i="1" dirty="0">
                <a:solidFill>
                  <a:srgbClr val="000099"/>
                </a:solidFill>
                <a:cs typeface="Arial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596" y="1500174"/>
            <a:ext cx="83820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Important cause of morbidity and mortality at any </a:t>
            </a:r>
            <a:r>
              <a:rPr lang="en-US" sz="22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age   (Medical emergency)</a:t>
            </a:r>
            <a:endParaRPr lang="en-US" sz="22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Pathogen reach CNS via blood after colonizing the </a:t>
            </a:r>
            <a:r>
              <a:rPr lang="en-US" sz="22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nasopharynx</a:t>
            </a:r>
            <a:endParaRPr lang="en-US" sz="22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The </a:t>
            </a:r>
            <a:r>
              <a:rPr lang="en-US" sz="22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microorganisms vary 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with the age of the patient: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Neonates: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Escherichia </a:t>
            </a:r>
            <a:r>
              <a:rPr lang="en-US" sz="2000" i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coli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and the group </a:t>
            </a:r>
            <a:r>
              <a:rPr lang="en-US" sz="2000" i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 streptococci </a:t>
            </a:r>
            <a:endParaRPr lang="en-US" sz="2200" i="1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Old age: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Streptococcus </a:t>
            </a:r>
            <a:r>
              <a:rPr lang="en-US" sz="2200" i="1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pneumoniae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en-US" sz="2200" i="1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Listeria</a:t>
            </a:r>
            <a:r>
              <a:rPr lang="en-US" sz="2200" i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monocytogenes</a:t>
            </a:r>
            <a:endParaRPr lang="en-US" sz="22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rgbClr val="FB4201"/>
                </a:solidFill>
                <a:latin typeface="Aharoni" pitchFamily="2" charset="-79"/>
                <a:cs typeface="Aharoni" pitchFamily="2" charset="-79"/>
              </a:rPr>
              <a:t>Among adolescents and in young adults,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Neisseria</a:t>
            </a:r>
            <a:r>
              <a:rPr lang="en-US" sz="2200" i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meningitidis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immunization against </a:t>
            </a:r>
            <a:r>
              <a:rPr lang="en-US" sz="2000" i="1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Haemophilus</a:t>
            </a:r>
            <a:r>
              <a:rPr lang="en-US" sz="2000" i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influenzae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has markedly reduced the incidence of meningitis associated with this organism </a:t>
            </a:r>
            <a:endParaRPr lang="en-US" sz="18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S. </a:t>
            </a:r>
            <a:r>
              <a:rPr lang="en-US" sz="2200" i="1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aureus</a:t>
            </a:r>
            <a:r>
              <a:rPr lang="en-US" sz="22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and gram negative rods are common after placement of surgical shunts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1" dirty="0">
                <a:solidFill>
                  <a:srgbClr val="000099"/>
                </a:solidFill>
                <a:cs typeface="Arial" charset="0"/>
              </a:rPr>
              <a:t>Acute </a:t>
            </a:r>
            <a:r>
              <a:rPr lang="en-US" sz="3200" b="1" i="1" dirty="0" err="1">
                <a:solidFill>
                  <a:srgbClr val="000099"/>
                </a:solidFill>
                <a:cs typeface="Arial" charset="0"/>
              </a:rPr>
              <a:t>Pyogenic</a:t>
            </a:r>
            <a:r>
              <a:rPr lang="en-US" sz="3200" b="1" i="1" dirty="0">
                <a:solidFill>
                  <a:srgbClr val="000099"/>
                </a:solidFill>
                <a:cs typeface="Arial" charset="0"/>
              </a:rPr>
              <a:t> (</a:t>
            </a:r>
            <a:r>
              <a:rPr lang="en-US" sz="3200" b="1" i="1" dirty="0" smtClean="0">
                <a:solidFill>
                  <a:srgbClr val="000099"/>
                </a:solidFill>
                <a:cs typeface="Arial" charset="0"/>
              </a:rPr>
              <a:t>Bacterial</a:t>
            </a:r>
            <a:r>
              <a:rPr lang="en-US" sz="3200" b="1" i="1" dirty="0">
                <a:solidFill>
                  <a:srgbClr val="000099"/>
                </a:solidFill>
                <a:cs typeface="Arial" charset="0"/>
              </a:rPr>
              <a:t>) </a:t>
            </a:r>
            <a:r>
              <a:rPr lang="en-US" sz="3200" b="1" i="1" dirty="0" smtClean="0">
                <a:solidFill>
                  <a:srgbClr val="000099"/>
                </a:solidFill>
                <a:cs typeface="Arial" charset="0"/>
              </a:rPr>
              <a:t>Meningitis</a:t>
            </a:r>
            <a:br>
              <a:rPr lang="en-US" sz="3200" b="1" i="1" dirty="0" smtClean="0">
                <a:solidFill>
                  <a:srgbClr val="000099"/>
                </a:solidFill>
                <a:cs typeface="Arial" charset="0"/>
              </a:rPr>
            </a:br>
            <a:endParaRPr lang="en-US" sz="3200" b="1" i="1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2844" y="1000108"/>
            <a:ext cx="5572132" cy="4114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Morphology</a:t>
            </a:r>
          </a:p>
          <a:p>
            <a:pPr algn="ctr">
              <a:buFontTx/>
              <a:buNone/>
            </a:pPr>
            <a:endParaRPr lang="en-US" sz="20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In acute meningitis, an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exudate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is evident within the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leptomeninges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over the surface of the brain 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neutrophils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fill the entire subarachnoid space in severely affected areas and are found predominantly around the </a:t>
            </a:r>
            <a:r>
              <a:rPr lang="en-US" sz="2000" dirty="0" err="1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leptomeningeal</a:t>
            </a:r>
            <a:r>
              <a:rPr lang="en-US" sz="2000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blood vessels in less severe cases</a:t>
            </a:r>
            <a:r>
              <a:rPr lang="en-US" sz="2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sz="20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d:\Inetpub\ombroot\content\0721601871\graphics\fullsize\S01871-028-f021.jpg"/>
          <p:cNvPicPr>
            <a:picLocks noChangeAspect="1" noChangeArrowheads="1"/>
          </p:cNvPicPr>
          <p:nvPr/>
        </p:nvPicPr>
        <p:blipFill>
          <a:blip r:embed="rId3" cstate="print"/>
          <a:srcRect b="3893"/>
          <a:stretch>
            <a:fillRect/>
          </a:stretch>
        </p:blipFill>
        <p:spPr bwMode="auto">
          <a:xfrm>
            <a:off x="5572132" y="1214422"/>
            <a:ext cx="3357586" cy="391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Pyogenic</a:t>
            </a:r>
            <a:r>
              <a:rPr lang="en-US" sz="3600" dirty="0" smtClean="0"/>
              <a:t> meningitis</a:t>
            </a:r>
            <a:br>
              <a:rPr lang="en-US" sz="3600" dirty="0" smtClean="0"/>
            </a:br>
            <a:r>
              <a:rPr lang="en-US" sz="3600" b="1" dirty="0" smtClean="0"/>
              <a:t>CSF Findings in spinal tap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8662" y="1857364"/>
            <a:ext cx="7772400" cy="4572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cloudy or frankly purulent CSF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as many as </a:t>
            </a:r>
            <a:r>
              <a:rPr lang="en-US" sz="28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90,000</a:t>
            </a: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neutrophils</a:t>
            </a: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/mm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 raised protein level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 markedly reduced glucose content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Bacteria may be seen on a Gram stained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smear or can be cultured</a:t>
            </a:r>
            <a:endParaRPr lang="en-US" sz="2400" dirty="0">
              <a:solidFill>
                <a:srgbClr val="0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913</TotalTime>
  <Words>1832</Words>
  <Application>Microsoft Office PowerPoint</Application>
  <PresentationFormat>On-screen Show (4:3)</PresentationFormat>
  <Paragraphs>276</Paragraphs>
  <Slides>45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Equity</vt:lpstr>
      <vt:lpstr>PhotoSuite Image</vt:lpstr>
      <vt:lpstr>Diseases of Central Nervous System</vt:lpstr>
      <vt:lpstr>Infections of Central Nervous System</vt:lpstr>
      <vt:lpstr>Infections of Central Nervous System</vt:lpstr>
      <vt:lpstr>Slide 4</vt:lpstr>
      <vt:lpstr>Infections of Central Nervous System</vt:lpstr>
      <vt:lpstr>INFECTIOUS MENINGITIS An inflammatory process of the leptomeninges and CSF within the subarachnoid space</vt:lpstr>
      <vt:lpstr>Acute Pyogenic (Bacterial) Meningitis </vt:lpstr>
      <vt:lpstr>Acute Pyogenic (Bacterial) Meningitis </vt:lpstr>
      <vt:lpstr>  Pyogenic meningitis CSF Findings in spinal tap</vt:lpstr>
      <vt:lpstr>Acute Pyogenic (Bacterial) Meningitis</vt:lpstr>
      <vt:lpstr>Acute Pyogenic (Bacterial) Meningitis Complications </vt:lpstr>
      <vt:lpstr>ACUTE LYMPHOCYTIC (VIRAL) MENINGITIS</vt:lpstr>
      <vt:lpstr>ACUTE LYMPHOCYTIC (VIRAL) MENINGITIS  Acute Aseptic Meningitis </vt:lpstr>
      <vt:lpstr>ACUTE LYMPHOCYTIC (VIRAL) MENINGITIS</vt:lpstr>
      <vt:lpstr>Chronic Meningitis</vt:lpstr>
      <vt:lpstr>INFECTION OF BRAIN PARENCHYMA</vt:lpstr>
      <vt:lpstr>Brain Abscess </vt:lpstr>
      <vt:lpstr>Brain Abscess</vt:lpstr>
      <vt:lpstr>Brain Abscess</vt:lpstr>
      <vt:lpstr>Tuberculosis  Toxoplasmosis</vt:lpstr>
      <vt:lpstr>Tuberculosis</vt:lpstr>
      <vt:lpstr>  CSF in TB</vt:lpstr>
      <vt:lpstr>Fungal infection</vt:lpstr>
      <vt:lpstr>Cryptococcal meningitis and meningoencephalitis</vt:lpstr>
      <vt:lpstr>Toxoplasmosis</vt:lpstr>
      <vt:lpstr>   Toxoplasmosis</vt:lpstr>
      <vt:lpstr>VIRAL ENCEPHALITIS</vt:lpstr>
      <vt:lpstr>VIRAL ENCEPHALITIS</vt:lpstr>
      <vt:lpstr>VIRAL ENCEPHALITIS</vt:lpstr>
      <vt:lpstr>VIRAL ENCEPHALITIS</vt:lpstr>
      <vt:lpstr>VIRAL ENCEPHALITIS</vt:lpstr>
      <vt:lpstr>VIRAL ENCEPHALITIS  Herpes Simplex Virus Type 1 (HSV-1) </vt:lpstr>
      <vt:lpstr>HIV encephalitis  (Subacute Encephalitis)</vt:lpstr>
      <vt:lpstr>HIV encephalitis  (Subacute Encephalitis)</vt:lpstr>
      <vt:lpstr>HIV encephalitis  (Subacute Encephalitis)</vt:lpstr>
      <vt:lpstr>Progressive Multifocal Leukoencephalopathy </vt:lpstr>
      <vt:lpstr>Progressive Multifocal Leukoencephalopathy</vt:lpstr>
      <vt:lpstr>Transmissible Spongiform Encephalopathies </vt:lpstr>
      <vt:lpstr>Transmissible Spongiform Encephalopathies  (Prion Diseases) </vt:lpstr>
      <vt:lpstr>Pathogenesis and Molecular Genetics  of Prion Diseases </vt:lpstr>
      <vt:lpstr>Molecular Genetics of Prion Diseases</vt:lpstr>
      <vt:lpstr>Transmissible Spongiform Encephalopathies  (Prion Diseases)</vt:lpstr>
      <vt:lpstr>Creutzfeldt-Jakob Disease </vt:lpstr>
      <vt:lpstr>Variant Creutzfeldt-Jakob Disease (vCJD) </vt:lpstr>
      <vt:lpstr>THE END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Dr.Maha Arafah</dc:creator>
  <cp:lastModifiedBy>Dr.Maha</cp:lastModifiedBy>
  <cp:revision>35</cp:revision>
  <dcterms:created xsi:type="dcterms:W3CDTF">2006-03-27T07:23:23Z</dcterms:created>
  <dcterms:modified xsi:type="dcterms:W3CDTF">2010-04-05T19:46:22Z</dcterms:modified>
</cp:coreProperties>
</file>