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6" r:id="rId12"/>
    <p:sldMasterId id="214748382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306" r:id="rId35"/>
    <p:sldId id="277" r:id="rId36"/>
    <p:sldId id="278" r:id="rId37"/>
    <p:sldId id="280" r:id="rId38"/>
    <p:sldId id="281" r:id="rId39"/>
    <p:sldId id="282" r:id="rId40"/>
    <p:sldId id="283" r:id="rId41"/>
    <p:sldId id="284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</p:spPr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</p:spPr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5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5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Stock_1491R-1038664.jpg"/>
          <p:cNvPicPr>
            <a:picLocks noChangeAspect="1"/>
          </p:cNvPicPr>
          <p:nvPr/>
        </p:nvPicPr>
        <p:blipFill>
          <a:blip r:embed="rId13" cstate="print"/>
          <a:srcRect l="15094" t="5486" r="12075"/>
          <a:stretch>
            <a:fillRect/>
          </a:stretch>
        </p:blipFill>
        <p:spPr>
          <a:xfrm>
            <a:off x="7116817" y="4024194"/>
            <a:ext cx="1983996" cy="283380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841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>
              <a:lumMod val="7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5100" y="4181475"/>
            <a:ext cx="2628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shagandhi.jpg"/>
          <p:cNvPicPr>
            <a:picLocks noChangeAspect="1"/>
          </p:cNvPicPr>
          <p:nvPr/>
        </p:nvPicPr>
        <p:blipFill>
          <a:blip r:embed="rId13" cstate="print"/>
          <a:srcRect l="8438" r="14766" b="1875"/>
          <a:stretch>
            <a:fillRect/>
          </a:stretch>
        </p:blipFill>
        <p:spPr>
          <a:xfrm rot="16200000" flipV="1">
            <a:off x="6325464" y="4039464"/>
            <a:ext cx="2970072" cy="2667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0281" y="640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5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Stock_1491R-1038664.jpg"/>
          <p:cNvPicPr>
            <a:picLocks noChangeAspect="1"/>
          </p:cNvPicPr>
          <p:nvPr/>
        </p:nvPicPr>
        <p:blipFill>
          <a:blip r:embed="rId13" cstate="print"/>
          <a:srcRect l="15094" t="5486" r="12075"/>
          <a:stretch>
            <a:fillRect/>
          </a:stretch>
        </p:blipFill>
        <p:spPr>
          <a:xfrm>
            <a:off x="7116817" y="4024194"/>
            <a:ext cx="1983996" cy="283380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841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>
              <a:lumMod val="7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3C1497-F91C-44C5-B4FC-8CA716C5CA1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DBFA76-DD56-485F-98BC-D5DF672ED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5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5100" y="4181475"/>
            <a:ext cx="2628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1B5-E7C5-4307-8B05-C26F5FE2A20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shagandhi.jpg"/>
          <p:cNvPicPr>
            <a:picLocks noChangeAspect="1"/>
          </p:cNvPicPr>
          <p:nvPr/>
        </p:nvPicPr>
        <p:blipFill>
          <a:blip r:embed="rId13" cstate="print"/>
          <a:srcRect l="8438" r="14766" b="1875"/>
          <a:stretch>
            <a:fillRect/>
          </a:stretch>
        </p:blipFill>
        <p:spPr>
          <a:xfrm rot="16200000" flipV="1">
            <a:off x="6325464" y="4039464"/>
            <a:ext cx="2970072" cy="2667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0281" y="640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Tumours of the CNS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other markers, it became clear that </a:t>
            </a:r>
            <a:r>
              <a:rPr lang="en-US" b="1" dirty="0" smtClean="0"/>
              <a:t>secondary </a:t>
            </a:r>
            <a:r>
              <a:rPr lang="en-US" b="1" dirty="0" err="1" smtClean="0"/>
              <a:t>glioblastomas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shared </a:t>
            </a:r>
            <a:r>
              <a:rPr lang="en-US" b="1" i="1" dirty="0" smtClean="0"/>
              <a:t>p53 mutations that characterized low grade </a:t>
            </a:r>
            <a:r>
              <a:rPr lang="en-US" dirty="0" err="1" smtClean="0"/>
              <a:t>gliomas</a:t>
            </a:r>
            <a:endParaRPr lang="en-US" dirty="0" smtClean="0"/>
          </a:p>
          <a:p>
            <a:r>
              <a:rPr lang="en-US" dirty="0" smtClean="0"/>
              <a:t> While </a:t>
            </a:r>
            <a:r>
              <a:rPr lang="en-US" b="1" dirty="0" smtClean="0"/>
              <a:t>primary </a:t>
            </a:r>
            <a:r>
              <a:rPr lang="en-US" b="1" dirty="0" err="1" smtClean="0"/>
              <a:t>glioblastomas</a:t>
            </a:r>
            <a:r>
              <a:rPr lang="en-US" b="1" dirty="0" smtClean="0"/>
              <a:t> were</a:t>
            </a:r>
          </a:p>
          <a:p>
            <a:pPr>
              <a:buNone/>
            </a:pPr>
            <a:r>
              <a:rPr lang="en-US" dirty="0" smtClean="0"/>
              <a:t>   characterized by amplification of the</a:t>
            </a:r>
          </a:p>
          <a:p>
            <a:pPr>
              <a:buNone/>
            </a:pPr>
            <a:r>
              <a:rPr lang="en-US" dirty="0" smtClean="0"/>
              <a:t>   epidermal growth factor receptor </a:t>
            </a:r>
            <a:r>
              <a:rPr lang="en-US" b="1" dirty="0" smtClean="0"/>
              <a:t>(</a:t>
            </a:r>
            <a:r>
              <a:rPr lang="en-US" b="1" i="1" dirty="0" smtClean="0"/>
              <a:t>EGFR) 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Pilocytic</a:t>
            </a:r>
            <a:r>
              <a:rPr lang="en-US" dirty="0" smtClean="0"/>
              <a:t> </a:t>
            </a:r>
            <a:r>
              <a:rPr lang="en-US" dirty="0" err="1" smtClean="0"/>
              <a:t>Astrocytoma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Often cystic, with a mural nodule</a:t>
            </a:r>
          </a:p>
          <a:p>
            <a:r>
              <a:rPr lang="en-US" dirty="0" smtClean="0"/>
              <a:t>Well circumscribed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hairlike</a:t>
            </a:r>
            <a:r>
              <a:rPr lang="en-US" dirty="0" smtClean="0"/>
              <a:t>“=</a:t>
            </a:r>
            <a:r>
              <a:rPr lang="en-US" dirty="0" err="1" smtClean="0"/>
              <a:t>pilocytic</a:t>
            </a:r>
            <a:r>
              <a:rPr lang="en-US" dirty="0" smtClean="0"/>
              <a:t> processes that are </a:t>
            </a:r>
            <a:r>
              <a:rPr lang="en-US" dirty="0" smtClean="0"/>
              <a:t>GFAP positive </a:t>
            </a:r>
            <a:r>
              <a:rPr lang="en-US" dirty="0" smtClean="0"/>
              <a:t>Rosenthal fibers &amp; hyaline granular bodies </a:t>
            </a:r>
          </a:p>
          <a:p>
            <a:r>
              <a:rPr lang="en-US" dirty="0" smtClean="0"/>
              <a:t> Necrosis and mitoses are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typically absent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876"/>
            <a:ext cx="3286148" cy="25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Oligodendroglioma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The most common genetic findings are loss of </a:t>
            </a:r>
            <a:r>
              <a:rPr lang="en-US" dirty="0" err="1" smtClean="0"/>
              <a:t>heterozygosity</a:t>
            </a:r>
            <a:r>
              <a:rPr lang="en-US" dirty="0" smtClean="0"/>
              <a:t> for </a:t>
            </a:r>
            <a:r>
              <a:rPr lang="en-US" b="1" dirty="0" smtClean="0"/>
              <a:t>chromosomes 1p and 19q</a:t>
            </a:r>
          </a:p>
          <a:p>
            <a:r>
              <a:rPr lang="en-US" dirty="0" smtClean="0"/>
              <a:t>Fourth and fifth decades</a:t>
            </a:r>
          </a:p>
          <a:p>
            <a:r>
              <a:rPr lang="en-US" dirty="0" smtClean="0"/>
              <a:t>Cerebral hemispheres, with a predilection for white matter</a:t>
            </a:r>
          </a:p>
          <a:p>
            <a:r>
              <a:rPr lang="en-US" dirty="0" smtClean="0"/>
              <a:t>Better prognosis than do patients with</a:t>
            </a:r>
          </a:p>
          <a:p>
            <a:pPr>
              <a:buNone/>
            </a:pPr>
            <a:r>
              <a:rPr lang="en-US" dirty="0" err="1" smtClean="0"/>
              <a:t>astrocytomas</a:t>
            </a:r>
            <a:r>
              <a:rPr lang="en-US" dirty="0" smtClean="0"/>
              <a:t> (5 to 10 years with Rx)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Anaplastic</a:t>
            </a:r>
            <a:r>
              <a:rPr lang="en-US" dirty="0" smtClean="0"/>
              <a:t> form do worse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r>
              <a:rPr lang="en-US" sz="4400" dirty="0" err="1" smtClean="0"/>
              <a:t>Oligodendroglioma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oligodendroglioma</a:t>
            </a:r>
            <a:r>
              <a:rPr lang="en-US" sz="2800" dirty="0" smtClean="0"/>
              <a:t> tumor cells have round nuclei, often with a </a:t>
            </a:r>
            <a:r>
              <a:rPr lang="en-US" sz="2800" dirty="0" err="1" smtClean="0"/>
              <a:t>cytoplasmic</a:t>
            </a:r>
            <a:r>
              <a:rPr lang="en-US" sz="2800" dirty="0" smtClean="0"/>
              <a:t> halo</a:t>
            </a:r>
          </a:p>
          <a:p>
            <a:r>
              <a:rPr lang="en-US" sz="2800" dirty="0" smtClean="0"/>
              <a:t> Blood vessels in the background are thin and can form an interlacing pattern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17117"/>
            <a:ext cx="4857784" cy="354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Ependymoma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 Most often arise next to the </a:t>
            </a:r>
            <a:r>
              <a:rPr lang="en-US" dirty="0" err="1" smtClean="0"/>
              <a:t>ependyma</a:t>
            </a:r>
            <a:r>
              <a:rPr lang="en-US" dirty="0" smtClean="0"/>
              <a:t>-lined ventricular system, including the central canal of the spinal cord</a:t>
            </a:r>
          </a:p>
          <a:p>
            <a:r>
              <a:rPr lang="en-US" dirty="0" smtClean="0"/>
              <a:t>The first two decades of life, they typically occur near the fourth ventricle</a:t>
            </a:r>
          </a:p>
          <a:p>
            <a:r>
              <a:rPr lang="en-US" dirty="0" smtClean="0"/>
              <a:t>In adults, the spinal cord is their most</a:t>
            </a:r>
          </a:p>
          <a:p>
            <a:pPr>
              <a:buNone/>
            </a:pPr>
            <a:r>
              <a:rPr lang="en-US" dirty="0" smtClean="0"/>
              <a:t>    common location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Ependymomas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4714876" cy="28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85860"/>
            <a:ext cx="4429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Tumor cells may form round or elongated structures (</a:t>
            </a:r>
            <a:r>
              <a:rPr lang="en-US" sz="2400" b="1" dirty="0" smtClean="0"/>
              <a:t>rosettes, </a:t>
            </a:r>
            <a:r>
              <a:rPr lang="en-US" sz="2400" dirty="0" smtClean="0"/>
              <a:t>canals) </a:t>
            </a:r>
            <a:r>
              <a:rPr lang="en-US" sz="2400" b="1" dirty="0" err="1" smtClean="0"/>
              <a:t>perivascular</a:t>
            </a:r>
            <a:r>
              <a:rPr lang="en-US" sz="2400" b="1" dirty="0" smtClean="0"/>
              <a:t> </a:t>
            </a:r>
            <a:r>
              <a:rPr lang="en-US" sz="2400" b="1" dirty="0" smtClean="0"/>
              <a:t>pseudo-rosettes</a:t>
            </a:r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000504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Anaplastic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ependymomas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show increased cell density, high mitotic rates, necrosis and less evident </a:t>
            </a:r>
            <a:r>
              <a:rPr lang="en-US" sz="2400" dirty="0" err="1" smtClean="0"/>
              <a:t>ependymal</a:t>
            </a:r>
            <a:r>
              <a:rPr lang="en-US" sz="2400" dirty="0" smtClean="0"/>
              <a:t> differentiation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Tumours of the CNS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72000"/>
          </a:xfrm>
        </p:spPr>
        <p:txBody>
          <a:bodyPr/>
          <a:lstStyle/>
          <a:p>
            <a:r>
              <a:rPr lang="en-US" dirty="0" err="1" smtClean="0"/>
              <a:t>Meningioma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Predominantly benign tumors of adults</a:t>
            </a:r>
          </a:p>
          <a:p>
            <a:pPr lvl="1"/>
            <a:r>
              <a:rPr lang="en-US" dirty="0" smtClean="0"/>
              <a:t>Origin: </a:t>
            </a:r>
            <a:r>
              <a:rPr lang="en-US" dirty="0" err="1" smtClean="0"/>
              <a:t>meningothelial</a:t>
            </a:r>
            <a:r>
              <a:rPr lang="en-US" dirty="0" smtClean="0"/>
              <a:t> cell of the </a:t>
            </a:r>
            <a:r>
              <a:rPr lang="en-US" dirty="0" err="1" smtClean="0"/>
              <a:t>arachnoid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Meningioma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572000"/>
          </a:xfrm>
        </p:spPr>
        <p:txBody>
          <a:bodyPr/>
          <a:lstStyle/>
          <a:p>
            <a:r>
              <a:rPr lang="en-US" dirty="0" smtClean="0"/>
              <a:t>Well demarcated</a:t>
            </a:r>
          </a:p>
          <a:p>
            <a:r>
              <a:rPr lang="en-US" dirty="0" smtClean="0"/>
              <a:t>Attached to the </a:t>
            </a:r>
            <a:r>
              <a:rPr lang="en-US" dirty="0" err="1" smtClean="0"/>
              <a:t>dura</a:t>
            </a:r>
            <a:r>
              <a:rPr lang="en-US" dirty="0" smtClean="0"/>
              <a:t> with</a:t>
            </a:r>
          </a:p>
          <a:p>
            <a:pPr>
              <a:buNone/>
            </a:pPr>
            <a:r>
              <a:rPr lang="en-US" dirty="0" smtClean="0"/>
              <a:t>compression of underlying</a:t>
            </a:r>
          </a:p>
          <a:p>
            <a:pPr>
              <a:buNone/>
            </a:pPr>
            <a:r>
              <a:rPr lang="en-US" dirty="0" smtClean="0"/>
              <a:t>brain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Whorled pattern of cell</a:t>
            </a:r>
          </a:p>
          <a:p>
            <a:pPr>
              <a:buNone/>
            </a:pPr>
            <a:r>
              <a:rPr lang="en-US" dirty="0" smtClean="0"/>
              <a:t>growth and </a:t>
            </a:r>
            <a:r>
              <a:rPr lang="en-US" b="1" dirty="0" err="1" smtClean="0"/>
              <a:t>psammoma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bodies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1"/>
            <a:ext cx="3643306" cy="54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Meningioma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00"/>
          </a:xfrm>
        </p:spPr>
        <p:txBody>
          <a:bodyPr/>
          <a:lstStyle/>
          <a:p>
            <a:r>
              <a:rPr lang="en-US" dirty="0" smtClean="0"/>
              <a:t>Main subtypes: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Syncytial</a:t>
            </a:r>
            <a:endParaRPr lang="en-US" dirty="0" smtClean="0"/>
          </a:p>
          <a:p>
            <a:pPr lvl="1"/>
            <a:r>
              <a:rPr lang="en-US" dirty="0" smtClean="0"/>
              <a:t>Fibroblastic</a:t>
            </a:r>
          </a:p>
          <a:p>
            <a:pPr lvl="1"/>
            <a:r>
              <a:rPr lang="en-US" dirty="0" smtClean="0"/>
              <a:t>Transitional</a:t>
            </a:r>
          </a:p>
          <a:p>
            <a:r>
              <a:rPr lang="en-US" dirty="0" smtClean="0"/>
              <a:t>Also note:</a:t>
            </a:r>
          </a:p>
          <a:p>
            <a:pPr lvl="1"/>
            <a:r>
              <a:rPr lang="en-US" dirty="0" smtClean="0"/>
              <a:t>Atypical </a:t>
            </a:r>
            <a:r>
              <a:rPr lang="en-US" dirty="0" err="1" smtClean="0"/>
              <a:t>meningiomas</a:t>
            </a:r>
            <a:endParaRPr lang="en-US" dirty="0" smtClean="0"/>
          </a:p>
          <a:p>
            <a:pPr lvl="1"/>
            <a:r>
              <a:rPr lang="en-US" dirty="0" err="1" smtClean="0"/>
              <a:t>Anaplastic</a:t>
            </a:r>
            <a:r>
              <a:rPr lang="en-US" dirty="0" smtClean="0"/>
              <a:t> (malignant) </a:t>
            </a:r>
            <a:r>
              <a:rPr lang="en-US" dirty="0" err="1" smtClean="0"/>
              <a:t>meningiomas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Medulloblastoma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Children and exclusively in the cerebellum</a:t>
            </a:r>
          </a:p>
          <a:p>
            <a:r>
              <a:rPr lang="en-US" dirty="0" smtClean="0"/>
              <a:t>Neuronal and </a:t>
            </a:r>
            <a:r>
              <a:rPr lang="en-US" dirty="0" err="1" smtClean="0"/>
              <a:t>glial</a:t>
            </a:r>
            <a:r>
              <a:rPr lang="en-US" dirty="0" smtClean="0"/>
              <a:t> markers may be expressed, but the tumor is often largely </a:t>
            </a:r>
            <a:r>
              <a:rPr lang="en-US" dirty="0" smtClean="0"/>
              <a:t>undifferentiated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Tumours of the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Histological </a:t>
            </a:r>
            <a:r>
              <a:rPr lang="en-US" dirty="0" smtClean="0"/>
              <a:t>distinction between benign and malignant lesions may be more </a:t>
            </a:r>
            <a:r>
              <a:rPr lang="en-US" dirty="0" smtClean="0"/>
              <a:t>subtle</a:t>
            </a:r>
          </a:p>
          <a:p>
            <a:endParaRPr lang="en-US" dirty="0" smtClean="0"/>
          </a:p>
          <a:p>
            <a:r>
              <a:rPr lang="en-US" dirty="0" smtClean="0"/>
              <a:t>The anatomic site of the neoplasm can have </a:t>
            </a:r>
            <a:r>
              <a:rPr lang="en-US" dirty="0" smtClean="0"/>
              <a:t>lethal consequences </a:t>
            </a:r>
            <a:r>
              <a:rPr lang="en-US" dirty="0" smtClean="0"/>
              <a:t>irrespective of histological </a:t>
            </a:r>
            <a:r>
              <a:rPr lang="en-US" dirty="0" smtClean="0"/>
              <a:t>classification</a:t>
            </a:r>
          </a:p>
          <a:p>
            <a:endParaRPr lang="en-US" dirty="0" smtClean="0"/>
          </a:p>
          <a:p>
            <a:r>
              <a:rPr lang="en-US" dirty="0" smtClean="0"/>
              <a:t>The pattern of spread of primary CNS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differs from that of other tumors:</a:t>
            </a:r>
          </a:p>
          <a:p>
            <a:pPr lvl="1"/>
            <a:r>
              <a:rPr lang="en-US" dirty="0" smtClean="0"/>
              <a:t> rarely metastasize outside the CNS</a:t>
            </a:r>
          </a:p>
          <a:p>
            <a:pPr lvl="1"/>
            <a:r>
              <a:rPr lang="en-US" dirty="0" smtClean="0"/>
              <a:t>the subarachnoid space does provide a pathway for spread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Medulloblastoma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950" y="1643050"/>
            <a:ext cx="5953569" cy="485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0694" y="2643182"/>
            <a:ext cx="33954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exclusively in the cerebellum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Medulloblastoma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3486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3438" y="1928802"/>
            <a:ext cx="42787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extremely cellular, with</a:t>
            </a:r>
          </a:p>
          <a:p>
            <a:r>
              <a:rPr lang="en-US" sz="2800" dirty="0"/>
              <a:t>sheets of </a:t>
            </a:r>
            <a:r>
              <a:rPr lang="en-US" sz="2800" dirty="0" err="1"/>
              <a:t>anaplastic</a:t>
            </a:r>
            <a:endParaRPr lang="en-US" sz="2800" dirty="0"/>
          </a:p>
          <a:p>
            <a:r>
              <a:rPr lang="en-US" sz="2800" dirty="0"/>
              <a:t>("small blue") cells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with little</a:t>
            </a:r>
          </a:p>
          <a:p>
            <a:r>
              <a:rPr lang="en-US" sz="2800" dirty="0"/>
              <a:t>cytoplasm and</a:t>
            </a:r>
          </a:p>
          <a:p>
            <a:r>
              <a:rPr lang="en-US" sz="2800" dirty="0" err="1"/>
              <a:t>hyperchromatic</a:t>
            </a:r>
            <a:r>
              <a:rPr lang="en-US" sz="2800" dirty="0"/>
              <a:t> nuclei;</a:t>
            </a:r>
          </a:p>
          <a:p>
            <a:r>
              <a:rPr lang="en-US" sz="2800" dirty="0"/>
              <a:t>mitoses are abundant.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Medulloblastoma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Prognosis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tumor is highly malignant, and the</a:t>
            </a:r>
          </a:p>
          <a:p>
            <a:pPr>
              <a:buNone/>
            </a:pPr>
            <a:r>
              <a:rPr lang="en-US" dirty="0" smtClean="0"/>
              <a:t>prognosis </a:t>
            </a:r>
            <a:r>
              <a:rPr lang="en-US" dirty="0" smtClean="0"/>
              <a:t>for untreated patients is dismal;</a:t>
            </a:r>
          </a:p>
          <a:p>
            <a:pPr>
              <a:buNone/>
            </a:pPr>
            <a:r>
              <a:rPr lang="en-US" dirty="0" smtClean="0"/>
              <a:t>however, it is exquisitely radiosensitive</a:t>
            </a:r>
          </a:p>
          <a:p>
            <a:r>
              <a:rPr lang="en-US" dirty="0" smtClean="0"/>
              <a:t>With total excision and radiation, </a:t>
            </a:r>
            <a:r>
              <a:rPr lang="en-US" dirty="0" smtClean="0"/>
              <a:t>         the 5-year survival </a:t>
            </a:r>
            <a:r>
              <a:rPr lang="en-US" dirty="0" smtClean="0"/>
              <a:t>rate may be as high as 75%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Haemangioblastoma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Commonly </a:t>
            </a:r>
            <a:r>
              <a:rPr lang="en-US" dirty="0" err="1" smtClean="0"/>
              <a:t>cerebellar</a:t>
            </a:r>
            <a:r>
              <a:rPr lang="en-US" dirty="0" smtClean="0"/>
              <a:t> tumor</a:t>
            </a:r>
          </a:p>
          <a:p>
            <a:r>
              <a:rPr lang="en-US" dirty="0" err="1" smtClean="0"/>
              <a:t>Aslo</a:t>
            </a:r>
            <a:r>
              <a:rPr lang="en-US" dirty="0" smtClean="0"/>
              <a:t> the retina and others</a:t>
            </a:r>
          </a:p>
          <a:p>
            <a:r>
              <a:rPr lang="en-US" dirty="0" smtClean="0"/>
              <a:t>Can occur in association with </a:t>
            </a:r>
            <a:r>
              <a:rPr lang="en-US" i="1" dirty="0" smtClean="0"/>
              <a:t>Von </a:t>
            </a:r>
            <a:r>
              <a:rPr lang="en-US" i="1" dirty="0" err="1" smtClean="0"/>
              <a:t>Hippel-Lindau</a:t>
            </a:r>
            <a:r>
              <a:rPr lang="en-US" i="1" dirty="0" smtClean="0"/>
              <a:t> Disease (cyst in pancreas, liver &amp; </a:t>
            </a:r>
            <a:r>
              <a:rPr lang="en-US" i="1" dirty="0" err="1" smtClean="0"/>
              <a:t>kideny</a:t>
            </a:r>
            <a:r>
              <a:rPr lang="en-US" i="1" dirty="0" smtClean="0"/>
              <a:t> and renal cell carcinoma)</a:t>
            </a:r>
          </a:p>
          <a:p>
            <a:r>
              <a:rPr lang="en-US" dirty="0" smtClean="0"/>
              <a:t>Highly vascular neoplasm that occurs as a mural nodule associated with a large fluid-filled </a:t>
            </a:r>
            <a:r>
              <a:rPr lang="en-US" dirty="0" smtClean="0"/>
              <a:t>cyst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Schwannoma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72000"/>
          </a:xfrm>
        </p:spPr>
        <p:txBody>
          <a:bodyPr/>
          <a:lstStyle/>
          <a:p>
            <a:r>
              <a:rPr lang="en-US" dirty="0" smtClean="0"/>
              <a:t>They are often encountered within the cranial vault, in the </a:t>
            </a:r>
            <a:r>
              <a:rPr lang="en-US" dirty="0" err="1" smtClean="0"/>
              <a:t>cerebellopontine</a:t>
            </a:r>
            <a:r>
              <a:rPr lang="en-US" dirty="0" smtClean="0"/>
              <a:t> angle, where they are attached to the vestibular branch of the eighth </a:t>
            </a:r>
            <a:r>
              <a:rPr lang="en-US" dirty="0" smtClean="0"/>
              <a:t>nerve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acoustic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schwannoma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tinnitus and hearing loss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Schwannoma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Sporadic </a:t>
            </a:r>
            <a:r>
              <a:rPr lang="en-US" dirty="0" err="1" smtClean="0"/>
              <a:t>schwannomas</a:t>
            </a:r>
            <a:r>
              <a:rPr lang="en-US" dirty="0" smtClean="0"/>
              <a:t> are associated with mutations in the </a:t>
            </a:r>
            <a:r>
              <a:rPr lang="en-US" i="1" dirty="0" smtClean="0"/>
              <a:t>NF2 gene</a:t>
            </a:r>
          </a:p>
          <a:p>
            <a:r>
              <a:rPr lang="en-US" dirty="0" smtClean="0"/>
              <a:t> Bilateral acoustic </a:t>
            </a:r>
            <a:r>
              <a:rPr lang="en-US" dirty="0" err="1" smtClean="0"/>
              <a:t>schwannoma</a:t>
            </a:r>
            <a:r>
              <a:rPr lang="en-US" dirty="0" smtClean="0"/>
              <a:t> is associated with NF2</a:t>
            </a:r>
          </a:p>
          <a:p>
            <a:r>
              <a:rPr lang="en-US" dirty="0" smtClean="0"/>
              <a:t>Attached to the nerve but can be separated from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Schwannoma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Morphology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Cellular </a:t>
            </a:r>
            <a:r>
              <a:rPr lang="en-US" dirty="0" err="1" smtClean="0"/>
              <a:t>Antoni</a:t>
            </a:r>
            <a:r>
              <a:rPr lang="en-US" dirty="0" smtClean="0"/>
              <a:t> A</a:t>
            </a:r>
          </a:p>
          <a:p>
            <a:pPr>
              <a:buNone/>
            </a:pPr>
            <a:r>
              <a:rPr lang="en-US" dirty="0" smtClean="0"/>
              <a:t>pattern and less</a:t>
            </a:r>
          </a:p>
          <a:p>
            <a:pPr>
              <a:buNone/>
            </a:pPr>
            <a:r>
              <a:rPr lang="en-US" dirty="0" smtClean="0"/>
              <a:t>cellular </a:t>
            </a:r>
            <a:r>
              <a:rPr lang="en-US" dirty="0" err="1" smtClean="0"/>
              <a:t>Antoni</a:t>
            </a:r>
            <a:r>
              <a:rPr lang="en-US" dirty="0" smtClean="0"/>
              <a:t> B</a:t>
            </a:r>
          </a:p>
          <a:p>
            <a:r>
              <a:rPr lang="en-US" dirty="0" smtClean="0"/>
              <a:t> nuclear-free zones</a:t>
            </a:r>
          </a:p>
          <a:p>
            <a:pPr>
              <a:buNone/>
            </a:pPr>
            <a:r>
              <a:rPr lang="en-US" dirty="0" smtClean="0"/>
              <a:t>of processes that</a:t>
            </a:r>
          </a:p>
          <a:p>
            <a:pPr>
              <a:buNone/>
            </a:pPr>
            <a:r>
              <a:rPr lang="en-US" dirty="0" smtClean="0"/>
              <a:t>lie between the</a:t>
            </a:r>
          </a:p>
          <a:p>
            <a:pPr>
              <a:buNone/>
            </a:pPr>
            <a:r>
              <a:rPr lang="en-US" dirty="0" smtClean="0"/>
              <a:t>regions of nuclear</a:t>
            </a:r>
          </a:p>
          <a:p>
            <a:pPr>
              <a:buNone/>
            </a:pPr>
            <a:r>
              <a:rPr lang="en-US" dirty="0" err="1" smtClean="0"/>
              <a:t>palisading</a:t>
            </a:r>
            <a:r>
              <a:rPr lang="en-US" dirty="0" smtClean="0"/>
              <a:t> are</a:t>
            </a:r>
          </a:p>
          <a:p>
            <a:pPr>
              <a:buNone/>
            </a:pPr>
            <a:r>
              <a:rPr lang="en-US" dirty="0" smtClean="0"/>
              <a:t>termed </a:t>
            </a:r>
            <a:r>
              <a:rPr lang="en-US" dirty="0" err="1" smtClean="0"/>
              <a:t>Verocay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bodies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428868"/>
            <a:ext cx="462561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Neurofibroma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Examples: (</a:t>
            </a:r>
            <a:r>
              <a:rPr lang="en-US" i="1" dirty="0" err="1" smtClean="0"/>
              <a:t>cutaneous</a:t>
            </a:r>
            <a:r>
              <a:rPr lang="en-US" i="1" dirty="0" smtClean="0"/>
              <a:t> </a:t>
            </a:r>
            <a:r>
              <a:rPr lang="en-US" i="1" dirty="0" err="1" smtClean="0"/>
              <a:t>neurofibroma</a:t>
            </a:r>
            <a:r>
              <a:rPr lang="en-US" i="1" dirty="0" smtClean="0"/>
              <a:t>) or in</a:t>
            </a:r>
          </a:p>
          <a:p>
            <a:pPr>
              <a:buNone/>
            </a:pPr>
            <a:r>
              <a:rPr lang="en-US" dirty="0" smtClean="0"/>
              <a:t>peripheral nerve (</a:t>
            </a:r>
            <a:r>
              <a:rPr lang="en-US" i="1" dirty="0" smtClean="0"/>
              <a:t>solitary </a:t>
            </a:r>
            <a:r>
              <a:rPr lang="en-US" i="1" dirty="0" err="1" smtClean="0"/>
              <a:t>neurofibroma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 These arise sporadically or in association with type 1 </a:t>
            </a:r>
            <a:r>
              <a:rPr lang="en-US" dirty="0" err="1" smtClean="0"/>
              <a:t>neurofibroma</a:t>
            </a:r>
            <a:r>
              <a:rPr lang="en-US" dirty="0" smtClean="0"/>
              <a:t>, rarely malignant</a:t>
            </a:r>
          </a:p>
          <a:p>
            <a:r>
              <a:rPr lang="en-US" i="1" dirty="0" err="1" smtClean="0"/>
              <a:t>plexiform</a:t>
            </a:r>
            <a:r>
              <a:rPr lang="en-US" i="1" dirty="0" smtClean="0"/>
              <a:t> </a:t>
            </a:r>
            <a:r>
              <a:rPr lang="en-US" i="1" dirty="0" err="1" smtClean="0"/>
              <a:t>neurofibroma</a:t>
            </a:r>
            <a:r>
              <a:rPr lang="en-US" i="1" dirty="0" smtClean="0"/>
              <a:t>, mostly arising in</a:t>
            </a:r>
          </a:p>
          <a:p>
            <a:pPr>
              <a:buNone/>
            </a:pPr>
            <a:r>
              <a:rPr lang="en-US" dirty="0" smtClean="0"/>
              <a:t>individuals with NF1, potential malignancy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Neurofibromas</a:t>
            </a:r>
            <a:r>
              <a:rPr lang="en-US" dirty="0" smtClean="0"/>
              <a:t> cannot be separated from</a:t>
            </a:r>
          </a:p>
          <a:p>
            <a:pPr>
              <a:buNone/>
            </a:pPr>
            <a:r>
              <a:rPr lang="en-US" dirty="0" smtClean="0"/>
              <a:t>nerve trunk (in comparison to </a:t>
            </a:r>
            <a:r>
              <a:rPr lang="en-US" dirty="0" err="1" smtClean="0"/>
              <a:t>shcwannoma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Metastatic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half to three-quarters are primary tumors, and the rest are metastatic</a:t>
            </a:r>
          </a:p>
          <a:p>
            <a:r>
              <a:rPr lang="en-US" dirty="0" smtClean="0"/>
              <a:t>Lung, breast, skin (melanoma), kidney</a:t>
            </a:r>
            <a:r>
              <a:rPr lang="en-US" smtClean="0"/>
              <a:t>, and gastrointestinal </a:t>
            </a:r>
            <a:r>
              <a:rPr lang="en-US" dirty="0" smtClean="0"/>
              <a:t>tract are the commonest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908" y="4857760"/>
            <a:ext cx="8062912" cy="14700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ahoma" pitchFamily="34" charset="0"/>
                <a:cs typeface="Tahoma" pitchFamily="34" charset="0"/>
              </a:rPr>
              <a:t>End of CNS tumors </a:t>
            </a:r>
            <a:br>
              <a:rPr lang="en-US" sz="4400" dirty="0" smtClean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manifestations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Seizures, headaches, vague symptoms</a:t>
            </a:r>
          </a:p>
          <a:p>
            <a:r>
              <a:rPr lang="en-US" dirty="0" smtClean="0"/>
              <a:t> Focal neurologic deficits related to the</a:t>
            </a:r>
          </a:p>
          <a:p>
            <a:pPr>
              <a:buNone/>
            </a:pPr>
            <a:r>
              <a:rPr lang="en-US" dirty="0" smtClean="0"/>
              <a:t>anatomic site of involvement</a:t>
            </a:r>
          </a:p>
          <a:p>
            <a:r>
              <a:rPr lang="en-US" dirty="0" smtClean="0"/>
              <a:t> Rate of growth may correlate with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٢٠٠٨٠٨٠٣٢٩٢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501158" cy="6858000"/>
          </a:xfrm>
        </p:spPr>
      </p:pic>
      <p:sp>
        <p:nvSpPr>
          <p:cNvPr id="7" name="Rectangle 6"/>
          <p:cNvSpPr/>
          <p:nvPr/>
        </p:nvSpPr>
        <p:spPr>
          <a:xfrm>
            <a:off x="3000364" y="2571744"/>
            <a:ext cx="34147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a</a:t>
            </a:r>
          </a:p>
          <a:p>
            <a:pPr algn="ctr"/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Great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Doctors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928670"/>
            <a:ext cx="2475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tumors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arise from:</a:t>
            </a:r>
          </a:p>
          <a:p>
            <a:pPr lvl="1"/>
            <a:r>
              <a:rPr lang="en-US" dirty="0" smtClean="0"/>
              <a:t> cells of the coverings (</a:t>
            </a:r>
            <a:r>
              <a:rPr lang="en-US" dirty="0" err="1" smtClean="0"/>
              <a:t>meningiomas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cells intrinsic to the brain (</a:t>
            </a:r>
            <a:r>
              <a:rPr lang="en-US" dirty="0" err="1" smtClean="0"/>
              <a:t>gliomas</a:t>
            </a:r>
            <a:r>
              <a:rPr lang="en-US" dirty="0" smtClean="0"/>
              <a:t>, neuronal tumors, choroid plexus tumors)</a:t>
            </a:r>
          </a:p>
          <a:p>
            <a:pPr lvl="1"/>
            <a:r>
              <a:rPr lang="en-US" dirty="0" smtClean="0"/>
              <a:t>other cell populations within the skull (primary CNS lymphoma, germ-cell tumors)</a:t>
            </a:r>
          </a:p>
          <a:p>
            <a:pPr lvl="1"/>
            <a:r>
              <a:rPr lang="en-US" dirty="0" smtClean="0"/>
              <a:t>they may spread from elsewhere in the body (metastases)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399032"/>
          </a:xfrm>
        </p:spPr>
        <p:txBody>
          <a:bodyPr/>
          <a:lstStyle/>
          <a:p>
            <a:r>
              <a:rPr lang="en-US" dirty="0" smtClean="0"/>
              <a:t>Tumours of the CNS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Gliomas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i="1" dirty="0" err="1" smtClean="0"/>
              <a:t>Astrocytomas</a:t>
            </a:r>
            <a:endParaRPr lang="en-US" i="1" dirty="0" smtClean="0"/>
          </a:p>
          <a:p>
            <a:pPr lvl="1"/>
            <a:r>
              <a:rPr lang="en-US" i="1" dirty="0" err="1" smtClean="0"/>
              <a:t>Oligodendrogliomas</a:t>
            </a:r>
            <a:endParaRPr lang="en-US" i="1" dirty="0" smtClean="0"/>
          </a:p>
          <a:p>
            <a:pPr lvl="1"/>
            <a:r>
              <a:rPr lang="en-US" dirty="0" smtClean="0"/>
              <a:t> </a:t>
            </a:r>
            <a:r>
              <a:rPr lang="en-US" i="1" dirty="0" err="1" smtClean="0"/>
              <a:t>Ependymomas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Astrocytomas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590075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Fibrillary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4th to 6th decade</a:t>
            </a:r>
          </a:p>
          <a:p>
            <a:pPr lvl="1"/>
            <a:r>
              <a:rPr lang="en-US" dirty="0" smtClean="0"/>
              <a:t> Commonly cerebral hemisphere</a:t>
            </a:r>
          </a:p>
          <a:p>
            <a:pPr lvl="1"/>
            <a:r>
              <a:rPr lang="en-US" dirty="0" smtClean="0"/>
              <a:t>Variable grades:</a:t>
            </a:r>
          </a:p>
          <a:p>
            <a:pPr lvl="2"/>
            <a:r>
              <a:rPr lang="en-US" dirty="0" smtClean="0"/>
              <a:t>Diffuse </a:t>
            </a:r>
            <a:r>
              <a:rPr lang="en-US" dirty="0" err="1" smtClean="0"/>
              <a:t>astrocytoma</a:t>
            </a:r>
            <a:endParaRPr lang="en-US" dirty="0" smtClean="0"/>
          </a:p>
          <a:p>
            <a:pPr lvl="2"/>
            <a:r>
              <a:rPr lang="en-US" dirty="0" err="1" smtClean="0"/>
              <a:t>Anaplstic</a:t>
            </a:r>
            <a:r>
              <a:rPr lang="en-US" dirty="0" smtClean="0"/>
              <a:t> </a:t>
            </a:r>
            <a:r>
              <a:rPr lang="en-US" dirty="0" err="1" smtClean="0"/>
              <a:t>astrocytoma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Glioblastoma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714488"/>
            <a:ext cx="4071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3000" dirty="0" smtClean="0"/>
              <a:t> </a:t>
            </a:r>
            <a:r>
              <a:rPr lang="en-US" sz="3000" dirty="0" err="1" smtClean="0"/>
              <a:t>Pilocytic</a:t>
            </a:r>
            <a:r>
              <a:rPr lang="en-US" sz="3000" dirty="0"/>
              <a:t>:</a:t>
            </a:r>
          </a:p>
          <a:p>
            <a:pPr lvl="1">
              <a:buClr>
                <a:srgbClr val="00B0F0"/>
              </a:buClr>
              <a:buFont typeface="Courier New" pitchFamily="49" charset="0"/>
              <a:buChar char="o"/>
            </a:pPr>
            <a:r>
              <a:rPr lang="en-US" sz="2400" dirty="0" smtClean="0"/>
              <a:t>Children </a:t>
            </a:r>
            <a:r>
              <a:rPr lang="en-US" sz="2400" dirty="0"/>
              <a:t>and young adults</a:t>
            </a:r>
          </a:p>
          <a:p>
            <a:pPr lvl="1">
              <a:buClr>
                <a:srgbClr val="00B0F0"/>
              </a:buClr>
              <a:buFont typeface="Courier New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Commonly cerebellum</a:t>
            </a:r>
            <a:endParaRPr lang="en-US" sz="2400" dirty="0"/>
          </a:p>
          <a:p>
            <a:pPr lvl="1">
              <a:buClr>
                <a:srgbClr val="00B0F0"/>
              </a:buClr>
              <a:buFont typeface="Courier New" pitchFamily="49" charset="0"/>
              <a:buChar char="o"/>
            </a:pPr>
            <a:r>
              <a:rPr lang="en-US" sz="2400" dirty="0"/>
              <a:t> Relatively benign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Fibrillary</a:t>
            </a:r>
            <a:r>
              <a:rPr lang="en-US" dirty="0" smtClean="0"/>
              <a:t> </a:t>
            </a:r>
            <a:r>
              <a:rPr lang="en-US" dirty="0" err="1" smtClean="0"/>
              <a:t>Astrocytoma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Well differentiated “diffuse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astrocytoma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 ( WHO grade II) :</a:t>
            </a:r>
          </a:p>
          <a:p>
            <a:pPr lvl="1"/>
            <a:r>
              <a:rPr lang="en-US" dirty="0" smtClean="0"/>
              <a:t>Static or progress slowly (mean survival of more than 5 years)</a:t>
            </a:r>
          </a:p>
          <a:p>
            <a:pPr lvl="1"/>
            <a:r>
              <a:rPr lang="en-US" dirty="0" smtClean="0"/>
              <a:t>Moderate </a:t>
            </a:r>
            <a:r>
              <a:rPr lang="en-US" dirty="0" err="1" smtClean="0"/>
              <a:t>cellularity</a:t>
            </a:r>
            <a:endParaRPr lang="en-US" dirty="0" smtClean="0"/>
          </a:p>
          <a:p>
            <a:pPr lvl="1"/>
            <a:r>
              <a:rPr lang="en-US" dirty="0" smtClean="0"/>
              <a:t>Variable nuclear </a:t>
            </a:r>
            <a:r>
              <a:rPr lang="en-US" dirty="0" err="1" smtClean="0"/>
              <a:t>pleomorphism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Less differentiated (higher-grade) :</a:t>
            </a:r>
          </a:p>
          <a:p>
            <a:pPr lvl="1"/>
            <a:r>
              <a:rPr lang="en-US" dirty="0" err="1" smtClean="0"/>
              <a:t>Anaplstiac</a:t>
            </a:r>
            <a:r>
              <a:rPr lang="en-US" dirty="0" smtClean="0"/>
              <a:t> </a:t>
            </a:r>
            <a:r>
              <a:rPr lang="en-US" dirty="0" err="1" smtClean="0"/>
              <a:t>astrocytoma</a:t>
            </a:r>
            <a:r>
              <a:rPr lang="en-US" dirty="0" smtClean="0"/>
              <a:t> ( WHO grade III)</a:t>
            </a:r>
          </a:p>
          <a:p>
            <a:pPr lvl="1"/>
            <a:r>
              <a:rPr lang="en-US" dirty="0" smtClean="0"/>
              <a:t> More cellular</a:t>
            </a:r>
          </a:p>
          <a:p>
            <a:pPr lvl="1"/>
            <a:r>
              <a:rPr lang="en-US" dirty="0" smtClean="0"/>
              <a:t> Greater nuclear </a:t>
            </a:r>
            <a:r>
              <a:rPr lang="en-US" dirty="0" err="1" smtClean="0"/>
              <a:t>pelomrophism</a:t>
            </a:r>
            <a:endParaRPr lang="en-US" dirty="0" smtClean="0"/>
          </a:p>
          <a:p>
            <a:pPr lvl="1"/>
            <a:r>
              <a:rPr lang="en-US" dirty="0" smtClean="0"/>
              <a:t>Mitosis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Glioblastoma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 WHO grade IV)</a:t>
            </a:r>
          </a:p>
          <a:p>
            <a:pPr lvl="1"/>
            <a:r>
              <a:rPr lang="en-US" dirty="0" smtClean="0"/>
              <a:t>With treatment, mean survival of 8-10 months</a:t>
            </a:r>
          </a:p>
          <a:p>
            <a:pPr lvl="1"/>
            <a:r>
              <a:rPr lang="en-US" b="1" i="1" dirty="0" smtClean="0"/>
              <a:t>Necrosis and/or vascular or endothelial cell proliferation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399032"/>
          </a:xfrm>
        </p:spPr>
        <p:txBody>
          <a:bodyPr/>
          <a:lstStyle/>
          <a:p>
            <a:pPr algn="ctr"/>
            <a:r>
              <a:rPr lang="en-US" sz="4400" dirty="0" smtClean="0"/>
              <a:t>Diffuse </a:t>
            </a:r>
            <a:r>
              <a:rPr lang="en-US" sz="4400" dirty="0" err="1" smtClean="0"/>
              <a:t>astrocytoma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8004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4357694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that diffuse </a:t>
            </a:r>
            <a:r>
              <a:rPr lang="en-US" sz="2800" dirty="0" err="1"/>
              <a:t>astrocytoma</a:t>
            </a:r>
            <a:r>
              <a:rPr lang="en-US" sz="2800" dirty="0"/>
              <a:t> are </a:t>
            </a:r>
            <a:r>
              <a:rPr lang="en-US" sz="2800" dirty="0" smtClean="0"/>
              <a:t>poorly demarcated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Glioblastoma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r>
              <a:rPr lang="en-US" dirty="0" smtClean="0"/>
              <a:t>       (GBM)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790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14488"/>
            <a:ext cx="4572032" cy="35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5286388"/>
            <a:ext cx="6635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GBM</a:t>
            </a:r>
          </a:p>
          <a:p>
            <a:r>
              <a:rPr lang="en-US" sz="2800" dirty="0"/>
              <a:t>– </a:t>
            </a:r>
            <a:r>
              <a:rPr lang="en-US" sz="2800" b="1" dirty="0" err="1"/>
              <a:t>Pseudopalisading</a:t>
            </a:r>
            <a:r>
              <a:rPr lang="en-US" sz="2800" b="1" dirty="0"/>
              <a:t> necrosis AND/OR</a:t>
            </a:r>
          </a:p>
          <a:p>
            <a:r>
              <a:rPr lang="en-US" sz="2800" dirty="0"/>
              <a:t>– </a:t>
            </a:r>
            <a:r>
              <a:rPr lang="en-US" sz="2800" b="1" dirty="0"/>
              <a:t>Vascular proliferation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Apex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emplate_949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Verv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plate_949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93</TotalTime>
  <Words>902</Words>
  <Application>Microsoft Office PowerPoint</Application>
  <PresentationFormat>On-screen Show (4:3)</PresentationFormat>
  <Paragraphs>166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Theme1</vt:lpstr>
      <vt:lpstr>Custom Design</vt:lpstr>
      <vt:lpstr>1_Apex</vt:lpstr>
      <vt:lpstr>2_Apex</vt:lpstr>
      <vt:lpstr>template_949</vt:lpstr>
      <vt:lpstr>3_Apex</vt:lpstr>
      <vt:lpstr>Apex</vt:lpstr>
      <vt:lpstr>1_Custom Design</vt:lpstr>
      <vt:lpstr>4_Apex</vt:lpstr>
      <vt:lpstr>5_Apex</vt:lpstr>
      <vt:lpstr>1_template_949</vt:lpstr>
      <vt:lpstr>6_Apex</vt:lpstr>
      <vt:lpstr>Verve</vt:lpstr>
      <vt:lpstr>Tumours of the CNS</vt:lpstr>
      <vt:lpstr>Tumours of the CNS</vt:lpstr>
      <vt:lpstr>General manifestations </vt:lpstr>
      <vt:lpstr>CNS tumors </vt:lpstr>
      <vt:lpstr>Tumours of the CNS </vt:lpstr>
      <vt:lpstr>Astrocytomas </vt:lpstr>
      <vt:lpstr>Fibrillary Astrocytoma </vt:lpstr>
      <vt:lpstr>Diffuse astrocytoma</vt:lpstr>
      <vt:lpstr>Glioblastoma Multiforme       (GBM)</vt:lpstr>
      <vt:lpstr>Genetics </vt:lpstr>
      <vt:lpstr>Pilocytic Astrocytoma </vt:lpstr>
      <vt:lpstr>Oligodendroglioma </vt:lpstr>
      <vt:lpstr>Oligodendroglioma</vt:lpstr>
      <vt:lpstr>Ependymoma </vt:lpstr>
      <vt:lpstr>Ependymomas </vt:lpstr>
      <vt:lpstr>Tumours of the CNS </vt:lpstr>
      <vt:lpstr>Meningioma: </vt:lpstr>
      <vt:lpstr>Meningioma: </vt:lpstr>
      <vt:lpstr>Medulloblastoma </vt:lpstr>
      <vt:lpstr>Medulloblastoma </vt:lpstr>
      <vt:lpstr>Medulloblastoma</vt:lpstr>
      <vt:lpstr>Medulloblastoma Prognosis </vt:lpstr>
      <vt:lpstr>Haemangioblastoma </vt:lpstr>
      <vt:lpstr>Schwannoma </vt:lpstr>
      <vt:lpstr>Schwannoma</vt:lpstr>
      <vt:lpstr>Schwannoma Morphology</vt:lpstr>
      <vt:lpstr>Neurofibroma </vt:lpstr>
      <vt:lpstr>Metastatic tumours</vt:lpstr>
      <vt:lpstr>End of CNS tumors  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Tumours of the CNS</dc:title>
  <dc:creator>Dr.Maha</dc:creator>
  <cp:lastModifiedBy>Dr.Maha</cp:lastModifiedBy>
  <cp:revision>9</cp:revision>
  <dcterms:created xsi:type="dcterms:W3CDTF">2010-04-04T20:39:55Z</dcterms:created>
  <dcterms:modified xsi:type="dcterms:W3CDTF">2010-04-05T20:23:28Z</dcterms:modified>
</cp:coreProperties>
</file>