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312" r:id="rId3"/>
    <p:sldId id="417" r:id="rId4"/>
    <p:sldId id="297" r:id="rId5"/>
    <p:sldId id="313" r:id="rId6"/>
    <p:sldId id="388" r:id="rId7"/>
    <p:sldId id="301" r:id="rId8"/>
    <p:sldId id="282" r:id="rId9"/>
    <p:sldId id="314" r:id="rId10"/>
    <p:sldId id="283" r:id="rId11"/>
    <p:sldId id="326" r:id="rId12"/>
    <p:sldId id="322" r:id="rId13"/>
    <p:sldId id="279" r:id="rId14"/>
    <p:sldId id="280" r:id="rId15"/>
    <p:sldId id="284" r:id="rId16"/>
    <p:sldId id="320" r:id="rId17"/>
    <p:sldId id="323" r:id="rId18"/>
    <p:sldId id="387" r:id="rId19"/>
    <p:sldId id="328" r:id="rId20"/>
    <p:sldId id="329" r:id="rId21"/>
    <p:sldId id="260" r:id="rId22"/>
    <p:sldId id="330" r:id="rId23"/>
    <p:sldId id="414" r:id="rId24"/>
    <p:sldId id="437" r:id="rId25"/>
    <p:sldId id="308" r:id="rId26"/>
    <p:sldId id="337" r:id="rId27"/>
    <p:sldId id="379" r:id="rId28"/>
    <p:sldId id="343" r:id="rId29"/>
    <p:sldId id="420" r:id="rId30"/>
    <p:sldId id="270" r:id="rId31"/>
    <p:sldId id="380" r:id="rId32"/>
    <p:sldId id="381" r:id="rId33"/>
    <p:sldId id="382" r:id="rId34"/>
    <p:sldId id="383" r:id="rId35"/>
    <p:sldId id="384" r:id="rId36"/>
    <p:sldId id="306" r:id="rId37"/>
    <p:sldId id="334" r:id="rId38"/>
    <p:sldId id="307" r:id="rId39"/>
    <p:sldId id="331" r:id="rId40"/>
    <p:sldId id="332" r:id="rId41"/>
    <p:sldId id="398" r:id="rId42"/>
    <p:sldId id="394" r:id="rId43"/>
    <p:sldId id="397" r:id="rId44"/>
    <p:sldId id="268" r:id="rId45"/>
    <p:sldId id="416" r:id="rId46"/>
    <p:sldId id="395" r:id="rId47"/>
    <p:sldId id="396" r:id="rId48"/>
    <p:sldId id="406" r:id="rId49"/>
    <p:sldId id="407" r:id="rId50"/>
    <p:sldId id="399" r:id="rId51"/>
    <p:sldId id="409" r:id="rId52"/>
    <p:sldId id="410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 varScale="1">
        <p:scale>
          <a:sx n="72" d="100"/>
          <a:sy n="72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6FB315-242B-432B-AD10-D3D1E3261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6A5C6-A41C-496B-8181-B16034356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8C3D-E3C9-443C-9E8E-52C33854A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7AA5-B890-4B71-85F0-CAC1E3684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61429-DC5C-480B-95AC-9C9B003C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ED09-2DFA-4791-99E7-F846C3187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07F3-34DD-413F-9FBC-BDAFFE75C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102BA-DD8B-4535-96F0-AB210352F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ADC7-B25C-437A-88FF-AD0C27016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454F-CAF4-4EA5-B709-91090E25E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1460-194A-4027-ABA7-A8F64D39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ED3B1-7B7E-4C49-A9F8-BEB52F29E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FD2C32F-E468-4B59-BF23-458731856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2" r:id="rId2"/>
    <p:sldLayoutId id="2147483820" r:id="rId3"/>
    <p:sldLayoutId id="2147483813" r:id="rId4"/>
    <p:sldLayoutId id="2147483814" r:id="rId5"/>
    <p:sldLayoutId id="2147483815" r:id="rId6"/>
    <p:sldLayoutId id="2147483816" r:id="rId7"/>
    <p:sldLayoutId id="2147483821" r:id="rId8"/>
    <p:sldLayoutId id="2147483822" r:id="rId9"/>
    <p:sldLayoutId id="2147483817" r:id="rId10"/>
    <p:sldLayoutId id="2147483818" r:id="rId11"/>
    <p:sldLayoutId id="214748382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400" b="1" smtClean="0"/>
              <a:t>Lymphoid 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>
                <a:latin typeface="Arial" charset="0"/>
              </a:rPr>
              <a:t>Granulomatous lymphadenitis </a:t>
            </a:r>
            <a:br>
              <a:rPr lang="en-US" sz="3800" b="1">
                <a:latin typeface="Arial" charset="0"/>
              </a:rPr>
            </a:br>
            <a:endParaRPr lang="en-US" sz="3800" b="1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696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Can occur in a variety of clinical settings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Due to infection (commonest cause), foreign bodies, secondary response to malignancy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Common etiologies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TB, atypical mycobacteria is common, cat-scratch fever, actinomycosis, sarcoidosis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These lymph nodes should be cultured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Helpful diagnostic features include presence and type of necrosis; presence and type of giant cells; size, shape and distribution of granulomas; other associated changes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BCG in lymph nodes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Patients with normal immunity have complete recovery after postvaccination bCG </a:t>
            </a:r>
          </a:p>
          <a:p>
            <a:pPr eaLnBrk="1" hangingPunct="1"/>
            <a:r>
              <a:rPr lang="en-US" smtClean="0"/>
              <a:t>Post vaccination Bacille Calmette-Guerin infection occurs in 1% of infants, </a:t>
            </a:r>
          </a:p>
          <a:p>
            <a:pPr eaLnBrk="1" hangingPunct="1"/>
            <a:r>
              <a:rPr lang="en-US" smtClean="0"/>
              <a:t>Immunosuppressed patients may require anti-TB therapy to avoid fatal disseminated infection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>
                <a:latin typeface="Arial" charset="0"/>
              </a:rPr>
              <a:t>Specific disorder.</a:t>
            </a:r>
            <a:br>
              <a:rPr lang="en-US" sz="3800" b="1">
                <a:latin typeface="Arial" charset="0"/>
              </a:rPr>
            </a:br>
            <a:endParaRPr lang="en-US" sz="3800" b="1">
              <a:latin typeface="Arial" charset="0"/>
            </a:endParaRPr>
          </a:p>
        </p:txBody>
      </p:sp>
      <p:sp>
        <p:nvSpPr>
          <p:cNvPr id="1945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Infectious Mononucleosis</a:t>
            </a:r>
          </a:p>
          <a:p>
            <a:pPr eaLnBrk="1" hangingPunct="1"/>
            <a:r>
              <a:rPr lang="en-US" smtClean="0"/>
              <a:t>Cat Scratch Disease</a:t>
            </a:r>
          </a:p>
          <a:p>
            <a:pPr eaLnBrk="1" hangingPunct="1"/>
            <a:r>
              <a:rPr lang="en-US" smtClean="0"/>
              <a:t>Toxoplasmosis</a:t>
            </a:r>
          </a:p>
          <a:p>
            <a:pPr eaLnBrk="1" hangingPunct="1"/>
            <a:r>
              <a:rPr lang="en-US" smtClean="0"/>
              <a:t>Kikuchi’s disease </a:t>
            </a:r>
          </a:p>
          <a:p>
            <a:pPr eaLnBrk="1" hangingPunct="1"/>
            <a:r>
              <a:rPr lang="en-US" smtClean="0"/>
              <a:t>Lymphoadenopathy in HIV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>
                <a:latin typeface="Arial" charset="0"/>
              </a:rPr>
              <a:t>Infectious Mononucleosis</a:t>
            </a:r>
            <a:br>
              <a:rPr lang="en-US" sz="3800" b="1">
                <a:latin typeface="Arial" charset="0"/>
              </a:rPr>
            </a:br>
            <a:r>
              <a:rPr lang="en-US" sz="3800"/>
              <a:t> </a:t>
            </a:r>
            <a:r>
              <a:rPr lang="en-US" sz="3800" b="1"/>
              <a:t>glandular fever</a:t>
            </a:r>
            <a:r>
              <a:rPr lang="en-US" sz="38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An acute, self-limited disease of adolescents and young adults </a:t>
            </a:r>
          </a:p>
          <a:p>
            <a:pPr eaLnBrk="1" hangingPunct="1"/>
            <a:r>
              <a:rPr lang="en-US" smtClean="0"/>
              <a:t> Caused EBV, a member of the herpesvirus family. </a:t>
            </a:r>
          </a:p>
          <a:p>
            <a:pPr eaLnBrk="1" hangingPunct="1"/>
            <a:r>
              <a:rPr lang="en-US" smtClean="0"/>
              <a:t>The infection is characterized by </a:t>
            </a:r>
            <a:r>
              <a:rPr lang="en-US" sz="3200" smtClean="0"/>
              <a:t> fever, sore throat, and generalized lymphadenitis;</a:t>
            </a:r>
          </a:p>
          <a:p>
            <a:pPr eaLnBrk="1" hangingPunct="1"/>
            <a:r>
              <a:rPr lang="en-US" sz="3200" smtClean="0"/>
              <a:t> an increase of lymphocytes in blood, many of which have an atypical morphology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Laboratory finding of EBV antibodies:Paul Bunnell Test =Monospot test.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LM: the enlarged nodes are flooded by atypical lymphocytes, which occupy the paracortical areas. Occasionally, cells resembling Reed-Sternberg cells, the hallmark of Hodgkin lymphoma.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EBV is a potent transforming virus that plays a role in a number of human malignancies, including several types of B-cell lymphoma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Cat Scratch Disease</a:t>
            </a:r>
            <a:r>
              <a:rPr lang="en-US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Cat scratch disease is a self-limited lymphadenitis caused by the bacterium </a:t>
            </a:r>
            <a:r>
              <a:rPr lang="en-US" sz="2400" i="1" smtClean="0"/>
              <a:t>Bartonella henselae</a:t>
            </a:r>
            <a:r>
              <a:rPr lang="en-US" sz="24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harbored by kittens and young cats; transmitted between cats by cat flea (but not from cats to humans)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Adults or children (85% under age 18) infected by cat claws contaminated with infected flea feces;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Area of scratch: red papule 7-12 days after contact that may become crusted or pustular, with enlargement of cervical or axillary nodes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Usually resolves spontaneously; erythromycin or other macrolides may be given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Toxoplasmosis in lymph nodes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Common obligate intracellular parasite (</a:t>
            </a:r>
            <a:r>
              <a:rPr lang="en-US" sz="2400" i="1" smtClean="0"/>
              <a:t>Toxoplasma gondii</a:t>
            </a:r>
            <a:r>
              <a:rPr lang="en-US" sz="2400" smtClean="0"/>
              <a:t>) </a:t>
            </a:r>
          </a:p>
          <a:p>
            <a:pPr eaLnBrk="1" hangingPunct="1"/>
            <a:r>
              <a:rPr lang="en-US" sz="2400" smtClean="0"/>
              <a:t>Presentation: either asymptomatic, causes lymphadenitis or produces an acute infection during pregnancy that may damage fetus</a:t>
            </a:r>
          </a:p>
          <a:p>
            <a:pPr eaLnBrk="1" hangingPunct="1"/>
            <a:r>
              <a:rPr lang="en-US" sz="2400" smtClean="0"/>
              <a:t>Transmitted from cat feces or undercooked meat</a:t>
            </a:r>
          </a:p>
          <a:p>
            <a:pPr eaLnBrk="1" hangingPunct="1"/>
            <a:r>
              <a:rPr lang="en-US" sz="2400" smtClean="0"/>
              <a:t>Commonly involves posterior cervical nodes of young women</a:t>
            </a:r>
          </a:p>
          <a:p>
            <a:pPr eaLnBrk="1" hangingPunct="1"/>
            <a:r>
              <a:rPr lang="en-US" sz="2400" smtClean="0"/>
              <a:t>LM: florid reactive follicular hyperplasia, clusters of epithelioid histiocytes (microgranulomas).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Kikuchi’s disease</a:t>
            </a:r>
            <a:r>
              <a:rPr lang="en-US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Also called histiocytic necrotizing lymphadenitis, Kikuchi-Fujimoto’s disease</a:t>
            </a:r>
          </a:p>
          <a:p>
            <a:pPr eaLnBrk="1" hangingPunct="1"/>
            <a:r>
              <a:rPr lang="en-US" sz="2400" smtClean="0"/>
              <a:t>Initially described in Japan and other Asian countries; now worldwide</a:t>
            </a:r>
          </a:p>
          <a:p>
            <a:pPr eaLnBrk="1" hangingPunct="1"/>
            <a:r>
              <a:rPr lang="en-US" sz="2400" smtClean="0"/>
              <a:t>Young women with cervical lymphadenopathy (tender or painless), fever. </a:t>
            </a:r>
          </a:p>
          <a:p>
            <a:pPr eaLnBrk="1" hangingPunct="1"/>
            <a:r>
              <a:rPr lang="en-US" sz="2400" smtClean="0"/>
              <a:t>Usually benign and self-limited</a:t>
            </a:r>
          </a:p>
          <a:p>
            <a:pPr eaLnBrk="1" hangingPunct="1"/>
            <a:r>
              <a:rPr lang="en-US" sz="2400" smtClean="0"/>
              <a:t>paracortical, well-circumscribed necrotic lesions, also karryorhexis, fibrin deposits, plasmacytoid monocytes no/rare plasma cells, no neutrophils, no follicular hyperplasia, no atypia.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latin typeface="Arial" charset="0"/>
              </a:rPr>
              <a:t>Lymphoadenopathy in HIV</a:t>
            </a:r>
            <a:br>
              <a:rPr lang="en-US" b="1">
                <a:latin typeface="Arial" charset="0"/>
              </a:rPr>
            </a:br>
            <a:endParaRPr lang="en-US" b="1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mycobacterial infections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fungal infections</a:t>
            </a:r>
            <a:r>
              <a:rPr lang="en-US" smtClean="0"/>
              <a:t> </a:t>
            </a:r>
            <a:endParaRPr lang="en-US" i="1" smtClean="0"/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Chronic lymphadenopathy syndrome/</a:t>
            </a:r>
            <a:r>
              <a:rPr lang="en-US" smtClean="0"/>
              <a:t> persistant generalized </a:t>
            </a:r>
            <a:r>
              <a:rPr lang="en-US" i="1" smtClean="0"/>
              <a:t>ymphadenopathy</a:t>
            </a:r>
            <a:r>
              <a:rPr lang="en-US" smtClean="0"/>
              <a:t> unexplained enlargement of nodes, Micro: florid reactive hyperplasia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Nodes may also show eventual profound lymphocyte depletion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lymphoma </a:t>
            </a:r>
          </a:p>
          <a:p>
            <a:pPr eaLnBrk="1" hangingPunct="1">
              <a:lnSpc>
                <a:spcPct val="90000"/>
              </a:lnSpc>
            </a:pPr>
            <a:r>
              <a:rPr lang="en-US" i="1" smtClean="0"/>
              <a:t>Kaposi’s sarcoma,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Malignant Lymphoma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endParaRPr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show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Overview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Primary neoplasms of the lymph nodes are all malignant </a:t>
            </a:r>
          </a:p>
          <a:p>
            <a:pPr eaLnBrk="1" hangingPunct="1"/>
            <a:r>
              <a:rPr lang="en-US" sz="2400" smtClean="0"/>
              <a:t> They are divided into non-Hodgkin's, lymphomas (NHL), and Hodgkin's disease (HD) </a:t>
            </a:r>
          </a:p>
          <a:p>
            <a:pPr eaLnBrk="1" hangingPunct="1"/>
            <a:r>
              <a:rPr lang="en-US" sz="2400" smtClean="0"/>
              <a:t>Can be simply divided into indolent, or slow growing types, and aggressive types </a:t>
            </a:r>
          </a:p>
          <a:p>
            <a:pPr eaLnBrk="1" hangingPunct="1"/>
            <a:r>
              <a:rPr lang="en-US" sz="2400" smtClean="0"/>
              <a:t>Malignant Iymphomas represent clonal malignancies in which the majority of cells are frozen at a single stage of normal Iymphocyte differentiation 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smtClean="0"/>
              <a:t>A practical way to think of lymphoma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34400" cy="50292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28676" name="Group 73"/>
          <p:cNvGrpSpPr>
            <a:grpSpLocks/>
          </p:cNvGrpSpPr>
          <p:nvPr/>
        </p:nvGrpSpPr>
        <p:grpSpPr bwMode="auto">
          <a:xfrm>
            <a:off x="609600" y="1524000"/>
            <a:ext cx="8077200" cy="4800600"/>
            <a:chOff x="-3" y="-3"/>
            <a:chExt cx="3977" cy="2826"/>
          </a:xfrm>
        </p:grpSpPr>
        <p:grpSp>
          <p:nvGrpSpPr>
            <p:cNvPr id="28677" name="Group 74"/>
            <p:cNvGrpSpPr>
              <a:grpSpLocks/>
            </p:cNvGrpSpPr>
            <p:nvPr/>
          </p:nvGrpSpPr>
          <p:grpSpPr bwMode="auto">
            <a:xfrm>
              <a:off x="0" y="0"/>
              <a:ext cx="3971" cy="2820"/>
              <a:chOff x="0" y="0"/>
              <a:chExt cx="3971" cy="2820"/>
            </a:xfrm>
          </p:grpSpPr>
          <p:grpSp>
            <p:nvGrpSpPr>
              <p:cNvPr id="28679" name="Group 75"/>
              <p:cNvGrpSpPr>
                <a:grpSpLocks/>
              </p:cNvGrpSpPr>
              <p:nvPr/>
            </p:nvGrpSpPr>
            <p:grpSpPr bwMode="auto">
              <a:xfrm>
                <a:off x="0" y="0"/>
                <a:ext cx="1588" cy="633"/>
                <a:chOff x="0" y="0"/>
                <a:chExt cx="1588" cy="633"/>
              </a:xfrm>
            </p:grpSpPr>
            <p:sp>
              <p:nvSpPr>
                <p:cNvPr id="28743" name="Rectangle 7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502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hlink"/>
                      </a:solidFill>
                      <a:cs typeface="Times New Roman" pitchFamily="18" charset="0"/>
                    </a:rPr>
                    <a:t>Category</a:t>
                  </a:r>
                  <a:endParaRPr lang="en-US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28744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8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0" name="Group 78"/>
              <p:cNvGrpSpPr>
                <a:grpSpLocks/>
              </p:cNvGrpSpPr>
              <p:nvPr/>
            </p:nvGrpSpPr>
            <p:grpSpPr bwMode="auto">
              <a:xfrm>
                <a:off x="1588" y="0"/>
                <a:ext cx="794" cy="633"/>
                <a:chOff x="1588" y="0"/>
                <a:chExt cx="794" cy="633"/>
              </a:xfrm>
            </p:grpSpPr>
            <p:sp>
              <p:nvSpPr>
                <p:cNvPr id="287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631" y="0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hlink"/>
                      </a:solidFill>
                      <a:cs typeface="Times New Roman" pitchFamily="18" charset="0"/>
                    </a:rPr>
                    <a:t>Survival of untreated patients</a:t>
                  </a:r>
                  <a:endParaRPr lang="en-US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28742" name="Rectangle 80"/>
                <p:cNvSpPr>
                  <a:spLocks noChangeArrowheads="1"/>
                </p:cNvSpPr>
                <p:nvPr/>
              </p:nvSpPr>
              <p:spPr bwMode="auto">
                <a:xfrm>
                  <a:off x="1588" y="0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1" name="Group 81"/>
              <p:cNvGrpSpPr>
                <a:grpSpLocks/>
              </p:cNvGrpSpPr>
              <p:nvPr/>
            </p:nvGrpSpPr>
            <p:grpSpPr bwMode="auto">
              <a:xfrm>
                <a:off x="2382" y="0"/>
                <a:ext cx="794" cy="633"/>
                <a:chOff x="2382" y="0"/>
                <a:chExt cx="794" cy="633"/>
              </a:xfrm>
            </p:grpSpPr>
            <p:sp>
              <p:nvSpPr>
                <p:cNvPr id="28739" name="Rectangle 82"/>
                <p:cNvSpPr>
                  <a:spLocks noChangeArrowheads="1"/>
                </p:cNvSpPr>
                <p:nvPr/>
              </p:nvSpPr>
              <p:spPr bwMode="auto">
                <a:xfrm>
                  <a:off x="2425" y="0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hlink"/>
                      </a:solidFill>
                      <a:cs typeface="Times New Roman" pitchFamily="18" charset="0"/>
                    </a:rPr>
                    <a:t>Curability</a:t>
                  </a:r>
                </a:p>
                <a:p>
                  <a:pPr eaLnBrk="0" hangingPunct="0"/>
                  <a:endParaRPr lang="en-US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28740" name="Rectangle 83"/>
                <p:cNvSpPr>
                  <a:spLocks noChangeArrowheads="1"/>
                </p:cNvSpPr>
                <p:nvPr/>
              </p:nvSpPr>
              <p:spPr bwMode="auto">
                <a:xfrm>
                  <a:off x="2382" y="0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2" name="Group 84"/>
              <p:cNvGrpSpPr>
                <a:grpSpLocks/>
              </p:cNvGrpSpPr>
              <p:nvPr/>
            </p:nvGrpSpPr>
            <p:grpSpPr bwMode="auto">
              <a:xfrm>
                <a:off x="3176" y="0"/>
                <a:ext cx="795" cy="633"/>
                <a:chOff x="3176" y="0"/>
                <a:chExt cx="795" cy="633"/>
              </a:xfrm>
            </p:grpSpPr>
            <p:sp>
              <p:nvSpPr>
                <p:cNvPr id="28737" name="Rectangle 85"/>
                <p:cNvSpPr>
                  <a:spLocks noChangeArrowheads="1"/>
                </p:cNvSpPr>
                <p:nvPr/>
              </p:nvSpPr>
              <p:spPr bwMode="auto">
                <a:xfrm>
                  <a:off x="3219" y="0"/>
                  <a:ext cx="70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b="1">
                      <a:solidFill>
                        <a:schemeClr val="hlink"/>
                      </a:solidFill>
                      <a:cs typeface="Times New Roman" pitchFamily="18" charset="0"/>
                    </a:rPr>
                    <a:t>To treat or not to treat</a:t>
                  </a:r>
                </a:p>
                <a:p>
                  <a:pPr eaLnBrk="0" hangingPunct="0"/>
                  <a:endParaRPr lang="en-US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28738" name="Rectangle 86"/>
                <p:cNvSpPr>
                  <a:spLocks noChangeArrowheads="1"/>
                </p:cNvSpPr>
                <p:nvPr/>
              </p:nvSpPr>
              <p:spPr bwMode="auto">
                <a:xfrm>
                  <a:off x="3176" y="0"/>
                  <a:ext cx="79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3" name="Group 87"/>
              <p:cNvGrpSpPr>
                <a:grpSpLocks/>
              </p:cNvGrpSpPr>
              <p:nvPr/>
            </p:nvGrpSpPr>
            <p:grpSpPr bwMode="auto">
              <a:xfrm>
                <a:off x="0" y="633"/>
                <a:ext cx="794" cy="1554"/>
                <a:chOff x="0" y="633"/>
                <a:chExt cx="794" cy="1554"/>
              </a:xfrm>
            </p:grpSpPr>
            <p:sp>
              <p:nvSpPr>
                <p:cNvPr id="28735" name="Rectangle 88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708" cy="1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Non-Hodgkin lymphoma</a:t>
                  </a:r>
                  <a:endParaRPr lang="en-US"/>
                </a:p>
              </p:txBody>
            </p:sp>
            <p:sp>
              <p:nvSpPr>
                <p:cNvPr id="28736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794" cy="155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4" name="Group 90"/>
              <p:cNvGrpSpPr>
                <a:grpSpLocks/>
              </p:cNvGrpSpPr>
              <p:nvPr/>
            </p:nvGrpSpPr>
            <p:grpSpPr bwMode="auto">
              <a:xfrm>
                <a:off x="794" y="633"/>
                <a:ext cx="794" cy="518"/>
                <a:chOff x="794" y="633"/>
                <a:chExt cx="794" cy="518"/>
              </a:xfrm>
            </p:grpSpPr>
            <p:sp>
              <p:nvSpPr>
                <p:cNvPr id="28733" name="Rectangle 91"/>
                <p:cNvSpPr>
                  <a:spLocks noChangeArrowheads="1"/>
                </p:cNvSpPr>
                <p:nvPr/>
              </p:nvSpPr>
              <p:spPr bwMode="auto">
                <a:xfrm>
                  <a:off x="837" y="633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Indolent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34" name="Rectangle 92"/>
                <p:cNvSpPr>
                  <a:spLocks noChangeArrowheads="1"/>
                </p:cNvSpPr>
                <p:nvPr/>
              </p:nvSpPr>
              <p:spPr bwMode="auto">
                <a:xfrm>
                  <a:off x="794" y="633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5" name="Group 93"/>
              <p:cNvGrpSpPr>
                <a:grpSpLocks/>
              </p:cNvGrpSpPr>
              <p:nvPr/>
            </p:nvGrpSpPr>
            <p:grpSpPr bwMode="auto">
              <a:xfrm>
                <a:off x="1588" y="633"/>
                <a:ext cx="794" cy="518"/>
                <a:chOff x="1588" y="633"/>
                <a:chExt cx="794" cy="518"/>
              </a:xfrm>
            </p:grpSpPr>
            <p:sp>
              <p:nvSpPr>
                <p:cNvPr id="28731" name="Rectangle 94"/>
                <p:cNvSpPr>
                  <a:spLocks noChangeArrowheads="1"/>
                </p:cNvSpPr>
                <p:nvPr/>
              </p:nvSpPr>
              <p:spPr bwMode="auto">
                <a:xfrm>
                  <a:off x="1631" y="633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Years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32" name="Rectangle 95"/>
                <p:cNvSpPr>
                  <a:spLocks noChangeArrowheads="1"/>
                </p:cNvSpPr>
                <p:nvPr/>
              </p:nvSpPr>
              <p:spPr bwMode="auto">
                <a:xfrm>
                  <a:off x="1588" y="633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6" name="Group 96"/>
              <p:cNvGrpSpPr>
                <a:grpSpLocks/>
              </p:cNvGrpSpPr>
              <p:nvPr/>
            </p:nvGrpSpPr>
            <p:grpSpPr bwMode="auto">
              <a:xfrm>
                <a:off x="2382" y="633"/>
                <a:ext cx="794" cy="518"/>
                <a:chOff x="2382" y="633"/>
                <a:chExt cx="794" cy="518"/>
              </a:xfrm>
            </p:grpSpPr>
            <p:sp>
              <p:nvSpPr>
                <p:cNvPr id="28729" name="Rectangle 97"/>
                <p:cNvSpPr>
                  <a:spLocks noChangeArrowheads="1"/>
                </p:cNvSpPr>
                <p:nvPr/>
              </p:nvSpPr>
              <p:spPr bwMode="auto">
                <a:xfrm>
                  <a:off x="2425" y="633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Generally not curable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30" name="Rectangle 98"/>
                <p:cNvSpPr>
                  <a:spLocks noChangeArrowheads="1"/>
                </p:cNvSpPr>
                <p:nvPr/>
              </p:nvSpPr>
              <p:spPr bwMode="auto">
                <a:xfrm>
                  <a:off x="2382" y="633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7" name="Group 99"/>
              <p:cNvGrpSpPr>
                <a:grpSpLocks/>
              </p:cNvGrpSpPr>
              <p:nvPr/>
            </p:nvGrpSpPr>
            <p:grpSpPr bwMode="auto">
              <a:xfrm>
                <a:off x="3176" y="633"/>
                <a:ext cx="795" cy="518"/>
                <a:chOff x="3176" y="633"/>
                <a:chExt cx="795" cy="518"/>
              </a:xfrm>
            </p:grpSpPr>
            <p:sp>
              <p:nvSpPr>
                <p:cNvPr id="28727" name="Rectangle 100"/>
                <p:cNvSpPr>
                  <a:spLocks noChangeArrowheads="1"/>
                </p:cNvSpPr>
                <p:nvPr/>
              </p:nvSpPr>
              <p:spPr bwMode="auto">
                <a:xfrm>
                  <a:off x="3219" y="633"/>
                  <a:ext cx="70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latin typeface="Arial Narrow" pitchFamily="34" charset="0"/>
                      <a:cs typeface="Times New Roman" pitchFamily="18" charset="0"/>
                    </a:rPr>
                    <a:t>Generally defer Rx if  asymptomatic</a:t>
                  </a:r>
                </a:p>
                <a:p>
                  <a:pPr eaLnBrk="0" hangingPunct="0"/>
                  <a:endParaRPr lang="en-US">
                    <a:latin typeface="Arial Narrow" pitchFamily="34" charset="0"/>
                  </a:endParaRPr>
                </a:p>
              </p:txBody>
            </p:sp>
            <p:sp>
              <p:nvSpPr>
                <p:cNvPr id="28728" name="Rectangle 101"/>
                <p:cNvSpPr>
                  <a:spLocks noChangeArrowheads="1"/>
                </p:cNvSpPr>
                <p:nvPr/>
              </p:nvSpPr>
              <p:spPr bwMode="auto">
                <a:xfrm>
                  <a:off x="3176" y="633"/>
                  <a:ext cx="79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8" name="Group 102"/>
              <p:cNvGrpSpPr>
                <a:grpSpLocks/>
              </p:cNvGrpSpPr>
              <p:nvPr/>
            </p:nvGrpSpPr>
            <p:grpSpPr bwMode="auto">
              <a:xfrm>
                <a:off x="794" y="1151"/>
                <a:ext cx="794" cy="518"/>
                <a:chOff x="794" y="1151"/>
                <a:chExt cx="794" cy="518"/>
              </a:xfrm>
            </p:grpSpPr>
            <p:sp>
              <p:nvSpPr>
                <p:cNvPr id="28725" name="Rectangle 103"/>
                <p:cNvSpPr>
                  <a:spLocks noChangeArrowheads="1"/>
                </p:cNvSpPr>
                <p:nvPr/>
              </p:nvSpPr>
              <p:spPr bwMode="auto">
                <a:xfrm>
                  <a:off x="837" y="1151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Aggressive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26" name="Rectangle 104"/>
                <p:cNvSpPr>
                  <a:spLocks noChangeArrowheads="1"/>
                </p:cNvSpPr>
                <p:nvPr/>
              </p:nvSpPr>
              <p:spPr bwMode="auto">
                <a:xfrm>
                  <a:off x="794" y="1151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89" name="Group 105"/>
              <p:cNvGrpSpPr>
                <a:grpSpLocks/>
              </p:cNvGrpSpPr>
              <p:nvPr/>
            </p:nvGrpSpPr>
            <p:grpSpPr bwMode="auto">
              <a:xfrm>
                <a:off x="1588" y="1151"/>
                <a:ext cx="794" cy="518"/>
                <a:chOff x="1588" y="1151"/>
                <a:chExt cx="794" cy="518"/>
              </a:xfrm>
            </p:grpSpPr>
            <p:sp>
              <p:nvSpPr>
                <p:cNvPr id="28723" name="Rectangle 106"/>
                <p:cNvSpPr>
                  <a:spLocks noChangeArrowheads="1"/>
                </p:cNvSpPr>
                <p:nvPr/>
              </p:nvSpPr>
              <p:spPr bwMode="auto">
                <a:xfrm>
                  <a:off x="1631" y="1151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Months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2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588" y="1151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0" name="Group 108"/>
              <p:cNvGrpSpPr>
                <a:grpSpLocks/>
              </p:cNvGrpSpPr>
              <p:nvPr/>
            </p:nvGrpSpPr>
            <p:grpSpPr bwMode="auto">
              <a:xfrm>
                <a:off x="2382" y="1151"/>
                <a:ext cx="794" cy="518"/>
                <a:chOff x="2382" y="1151"/>
                <a:chExt cx="794" cy="518"/>
              </a:xfrm>
            </p:grpSpPr>
            <p:sp>
              <p:nvSpPr>
                <p:cNvPr id="28721" name="Rectangle 109"/>
                <p:cNvSpPr>
                  <a:spLocks noChangeArrowheads="1"/>
                </p:cNvSpPr>
                <p:nvPr/>
              </p:nvSpPr>
              <p:spPr bwMode="auto">
                <a:xfrm>
                  <a:off x="2425" y="1151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Curable in some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22" name="Rectangle 110"/>
                <p:cNvSpPr>
                  <a:spLocks noChangeArrowheads="1"/>
                </p:cNvSpPr>
                <p:nvPr/>
              </p:nvSpPr>
              <p:spPr bwMode="auto">
                <a:xfrm>
                  <a:off x="2382" y="1151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1" name="Group 111"/>
              <p:cNvGrpSpPr>
                <a:grpSpLocks/>
              </p:cNvGrpSpPr>
              <p:nvPr/>
            </p:nvGrpSpPr>
            <p:grpSpPr bwMode="auto">
              <a:xfrm>
                <a:off x="3176" y="1151"/>
                <a:ext cx="795" cy="518"/>
                <a:chOff x="3176" y="1151"/>
                <a:chExt cx="795" cy="518"/>
              </a:xfrm>
            </p:grpSpPr>
            <p:sp>
              <p:nvSpPr>
                <p:cNvPr id="28719" name="Rectangle 112"/>
                <p:cNvSpPr>
                  <a:spLocks noChangeArrowheads="1"/>
                </p:cNvSpPr>
                <p:nvPr/>
              </p:nvSpPr>
              <p:spPr bwMode="auto">
                <a:xfrm>
                  <a:off x="3219" y="1151"/>
                  <a:ext cx="70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Treat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20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76" y="1151"/>
                  <a:ext cx="79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2" name="Group 114"/>
              <p:cNvGrpSpPr>
                <a:grpSpLocks/>
              </p:cNvGrpSpPr>
              <p:nvPr/>
            </p:nvGrpSpPr>
            <p:grpSpPr bwMode="auto">
              <a:xfrm>
                <a:off x="794" y="1669"/>
                <a:ext cx="794" cy="518"/>
                <a:chOff x="794" y="1669"/>
                <a:chExt cx="794" cy="518"/>
              </a:xfrm>
            </p:grpSpPr>
            <p:sp>
              <p:nvSpPr>
                <p:cNvPr id="28717" name="Rectangle 115"/>
                <p:cNvSpPr>
                  <a:spLocks noChangeArrowheads="1"/>
                </p:cNvSpPr>
                <p:nvPr/>
              </p:nvSpPr>
              <p:spPr bwMode="auto">
                <a:xfrm>
                  <a:off x="837" y="1669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Very aggressive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18" name="Rectangle 116"/>
                <p:cNvSpPr>
                  <a:spLocks noChangeArrowheads="1"/>
                </p:cNvSpPr>
                <p:nvPr/>
              </p:nvSpPr>
              <p:spPr bwMode="auto">
                <a:xfrm>
                  <a:off x="794" y="1669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3" name="Group 117"/>
              <p:cNvGrpSpPr>
                <a:grpSpLocks/>
              </p:cNvGrpSpPr>
              <p:nvPr/>
            </p:nvGrpSpPr>
            <p:grpSpPr bwMode="auto">
              <a:xfrm>
                <a:off x="1588" y="1669"/>
                <a:ext cx="794" cy="518"/>
                <a:chOff x="1588" y="1669"/>
                <a:chExt cx="794" cy="518"/>
              </a:xfrm>
            </p:grpSpPr>
            <p:sp>
              <p:nvSpPr>
                <p:cNvPr id="2871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31" y="1669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Weeks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16" name="Rectangle 119"/>
                <p:cNvSpPr>
                  <a:spLocks noChangeArrowheads="1"/>
                </p:cNvSpPr>
                <p:nvPr/>
              </p:nvSpPr>
              <p:spPr bwMode="auto">
                <a:xfrm>
                  <a:off x="1588" y="1669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4" name="Group 120"/>
              <p:cNvGrpSpPr>
                <a:grpSpLocks/>
              </p:cNvGrpSpPr>
              <p:nvPr/>
            </p:nvGrpSpPr>
            <p:grpSpPr bwMode="auto">
              <a:xfrm>
                <a:off x="2382" y="1669"/>
                <a:ext cx="794" cy="518"/>
                <a:chOff x="2382" y="1669"/>
                <a:chExt cx="794" cy="518"/>
              </a:xfrm>
            </p:grpSpPr>
            <p:sp>
              <p:nvSpPr>
                <p:cNvPr id="28713" name="Rectangle 121"/>
                <p:cNvSpPr>
                  <a:spLocks noChangeArrowheads="1"/>
                </p:cNvSpPr>
                <p:nvPr/>
              </p:nvSpPr>
              <p:spPr bwMode="auto">
                <a:xfrm>
                  <a:off x="2425" y="1669"/>
                  <a:ext cx="70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Curable in some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14" name="Rectangle 122"/>
                <p:cNvSpPr>
                  <a:spLocks noChangeArrowheads="1"/>
                </p:cNvSpPr>
                <p:nvPr/>
              </p:nvSpPr>
              <p:spPr bwMode="auto">
                <a:xfrm>
                  <a:off x="2382" y="1669"/>
                  <a:ext cx="79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5" name="Group 123"/>
              <p:cNvGrpSpPr>
                <a:grpSpLocks/>
              </p:cNvGrpSpPr>
              <p:nvPr/>
            </p:nvGrpSpPr>
            <p:grpSpPr bwMode="auto">
              <a:xfrm>
                <a:off x="3176" y="1669"/>
                <a:ext cx="795" cy="518"/>
                <a:chOff x="3176" y="1669"/>
                <a:chExt cx="795" cy="518"/>
              </a:xfrm>
            </p:grpSpPr>
            <p:sp>
              <p:nvSpPr>
                <p:cNvPr id="28711" name="Rectangle 124"/>
                <p:cNvSpPr>
                  <a:spLocks noChangeArrowheads="1"/>
                </p:cNvSpPr>
                <p:nvPr/>
              </p:nvSpPr>
              <p:spPr bwMode="auto">
                <a:xfrm>
                  <a:off x="3219" y="1669"/>
                  <a:ext cx="709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Treat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12" name="Rectangle 125"/>
                <p:cNvSpPr>
                  <a:spLocks noChangeArrowheads="1"/>
                </p:cNvSpPr>
                <p:nvPr/>
              </p:nvSpPr>
              <p:spPr bwMode="auto">
                <a:xfrm>
                  <a:off x="3176" y="1669"/>
                  <a:ext cx="795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6" name="Group 126"/>
              <p:cNvGrpSpPr>
                <a:grpSpLocks/>
              </p:cNvGrpSpPr>
              <p:nvPr/>
            </p:nvGrpSpPr>
            <p:grpSpPr bwMode="auto">
              <a:xfrm>
                <a:off x="0" y="2187"/>
                <a:ext cx="794" cy="633"/>
                <a:chOff x="0" y="2187"/>
                <a:chExt cx="794" cy="633"/>
              </a:xfrm>
            </p:grpSpPr>
            <p:sp>
              <p:nvSpPr>
                <p:cNvPr id="28709" name="Rectangle 127"/>
                <p:cNvSpPr>
                  <a:spLocks noChangeArrowheads="1"/>
                </p:cNvSpPr>
                <p:nvPr/>
              </p:nvSpPr>
              <p:spPr bwMode="auto">
                <a:xfrm>
                  <a:off x="43" y="2187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Hodgkin lymphoma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10" name="Rectangle 128"/>
                <p:cNvSpPr>
                  <a:spLocks noChangeArrowheads="1"/>
                </p:cNvSpPr>
                <p:nvPr/>
              </p:nvSpPr>
              <p:spPr bwMode="auto">
                <a:xfrm>
                  <a:off x="0" y="2187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7" name="Group 129"/>
              <p:cNvGrpSpPr>
                <a:grpSpLocks/>
              </p:cNvGrpSpPr>
              <p:nvPr/>
            </p:nvGrpSpPr>
            <p:grpSpPr bwMode="auto">
              <a:xfrm>
                <a:off x="794" y="2187"/>
                <a:ext cx="794" cy="633"/>
                <a:chOff x="794" y="2187"/>
                <a:chExt cx="794" cy="633"/>
              </a:xfrm>
            </p:grpSpPr>
            <p:sp>
              <p:nvSpPr>
                <p:cNvPr id="28707" name="Rectangle 130"/>
                <p:cNvSpPr>
                  <a:spLocks noChangeArrowheads="1"/>
                </p:cNvSpPr>
                <p:nvPr/>
              </p:nvSpPr>
              <p:spPr bwMode="auto">
                <a:xfrm>
                  <a:off x="837" y="2187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All types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08" name="Rectangle 131"/>
                <p:cNvSpPr>
                  <a:spLocks noChangeArrowheads="1"/>
                </p:cNvSpPr>
                <p:nvPr/>
              </p:nvSpPr>
              <p:spPr bwMode="auto">
                <a:xfrm>
                  <a:off x="794" y="2187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8" name="Group 132"/>
              <p:cNvGrpSpPr>
                <a:grpSpLocks/>
              </p:cNvGrpSpPr>
              <p:nvPr/>
            </p:nvGrpSpPr>
            <p:grpSpPr bwMode="auto">
              <a:xfrm>
                <a:off x="1588" y="2187"/>
                <a:ext cx="794" cy="633"/>
                <a:chOff x="1588" y="2187"/>
                <a:chExt cx="794" cy="633"/>
              </a:xfrm>
            </p:grpSpPr>
            <p:sp>
              <p:nvSpPr>
                <p:cNvPr id="2870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631" y="2187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Variable – months to years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06" name="Rectangle 134"/>
                <p:cNvSpPr>
                  <a:spLocks noChangeArrowheads="1"/>
                </p:cNvSpPr>
                <p:nvPr/>
              </p:nvSpPr>
              <p:spPr bwMode="auto">
                <a:xfrm>
                  <a:off x="1588" y="2187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699" name="Group 135"/>
              <p:cNvGrpSpPr>
                <a:grpSpLocks/>
              </p:cNvGrpSpPr>
              <p:nvPr/>
            </p:nvGrpSpPr>
            <p:grpSpPr bwMode="auto">
              <a:xfrm>
                <a:off x="2382" y="2187"/>
                <a:ext cx="794" cy="633"/>
                <a:chOff x="2382" y="2187"/>
                <a:chExt cx="794" cy="633"/>
              </a:xfrm>
            </p:grpSpPr>
            <p:sp>
              <p:nvSpPr>
                <p:cNvPr id="28703" name="Rectangle 136"/>
                <p:cNvSpPr>
                  <a:spLocks noChangeArrowheads="1"/>
                </p:cNvSpPr>
                <p:nvPr/>
              </p:nvSpPr>
              <p:spPr bwMode="auto">
                <a:xfrm>
                  <a:off x="2425" y="2187"/>
                  <a:ext cx="708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Curable in most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04" name="Rectangle 137"/>
                <p:cNvSpPr>
                  <a:spLocks noChangeArrowheads="1"/>
                </p:cNvSpPr>
                <p:nvPr/>
              </p:nvSpPr>
              <p:spPr bwMode="auto">
                <a:xfrm>
                  <a:off x="2382" y="2187"/>
                  <a:ext cx="794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700" name="Group 138"/>
              <p:cNvGrpSpPr>
                <a:grpSpLocks/>
              </p:cNvGrpSpPr>
              <p:nvPr/>
            </p:nvGrpSpPr>
            <p:grpSpPr bwMode="auto">
              <a:xfrm>
                <a:off x="3176" y="2187"/>
                <a:ext cx="795" cy="633"/>
                <a:chOff x="3176" y="2187"/>
                <a:chExt cx="795" cy="633"/>
              </a:xfrm>
            </p:grpSpPr>
            <p:sp>
              <p:nvSpPr>
                <p:cNvPr id="28701" name="Rectangle 139"/>
                <p:cNvSpPr>
                  <a:spLocks noChangeArrowheads="1"/>
                </p:cNvSpPr>
                <p:nvPr/>
              </p:nvSpPr>
              <p:spPr bwMode="auto">
                <a:xfrm>
                  <a:off x="3219" y="2187"/>
                  <a:ext cx="709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cs typeface="Times New Roman" pitchFamily="18" charset="0"/>
                    </a:rPr>
                    <a:t>Treat</a:t>
                  </a: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702" name="Rectangle 140"/>
                <p:cNvSpPr>
                  <a:spLocks noChangeArrowheads="1"/>
                </p:cNvSpPr>
                <p:nvPr/>
              </p:nvSpPr>
              <p:spPr bwMode="auto">
                <a:xfrm>
                  <a:off x="3176" y="2187"/>
                  <a:ext cx="795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8678" name="Rectangle 141"/>
            <p:cNvSpPr>
              <a:spLocks noChangeArrowheads="1"/>
            </p:cNvSpPr>
            <p:nvPr/>
          </p:nvSpPr>
          <p:spPr bwMode="auto">
            <a:xfrm>
              <a:off x="-3" y="-3"/>
              <a:ext cx="3977" cy="282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Epidemiology of lymphomas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5th most frequently diagnosed cancer overall for both males and females</a:t>
            </a:r>
          </a:p>
          <a:p>
            <a:pPr eaLnBrk="1" hangingPunct="1"/>
            <a:r>
              <a:rPr lang="en-US" smtClean="0"/>
              <a:t>males &gt; females</a:t>
            </a:r>
          </a:p>
          <a:p>
            <a:pPr eaLnBrk="1" hangingPunct="1"/>
            <a:r>
              <a:rPr lang="en-US" smtClean="0"/>
              <a:t>incidence</a:t>
            </a:r>
          </a:p>
          <a:p>
            <a:pPr lvl="1" eaLnBrk="1" hangingPunct="1"/>
            <a:r>
              <a:rPr lang="en-US" smtClean="0"/>
              <a:t>NHL increasing over time</a:t>
            </a:r>
          </a:p>
          <a:p>
            <a:pPr lvl="1" eaLnBrk="1" hangingPunct="1"/>
            <a:r>
              <a:rPr lang="en-US" smtClean="0"/>
              <a:t>Hodgkin lymphoma stable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Lymphoma classification</a:t>
            </a:r>
            <a:br>
              <a:rPr lang="en-US" sz="3200" b="1" smtClean="0">
                <a:latin typeface="Arial" charset="0"/>
              </a:rPr>
            </a:br>
            <a:r>
              <a:rPr lang="en-US" sz="3200" b="1" smtClean="0">
                <a:latin typeface="Arial" charset="0"/>
              </a:rPr>
              <a:t>(based on 2001 WHO)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B-cell neoplasms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Precursor B-cell neoplasms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Mature B-cell neoplasms (19)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B-cell proliferations of uncertain malignant potential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T-cell &amp; NK-cell neoplasms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Precursor T-cell neoplasms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Mature T-cell and NK-cell neoplasms (14)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T-cell proliferation of uncertain malignant potential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Hodgkin lymphoma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Nodular lymphocyte predominant Hodgkin lymphoma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Classical Hodgkin lymphomas (4)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600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dirty="0"/>
              <a:t>Clinical Differences Between Hodgkin and Non-Hodgkin Lymphomas </a:t>
            </a:r>
            <a:br>
              <a:rPr lang="en-US" sz="3800" dirty="0"/>
            </a:br>
            <a:endParaRPr lang="en-US" sz="38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38100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	</a:t>
            </a:r>
          </a:p>
        </p:txBody>
      </p:sp>
      <p:graphicFrame>
        <p:nvGraphicFramePr>
          <p:cNvPr id="80944" name="Group 48"/>
          <p:cNvGraphicFramePr>
            <a:graphicFrameLocks noGrp="1"/>
          </p:cNvGraphicFramePr>
          <p:nvPr>
            <p:ph sz="half" idx="4294967295"/>
          </p:nvPr>
        </p:nvGraphicFramePr>
        <p:xfrm>
          <a:off x="0" y="2057400"/>
          <a:ext cx="9144000" cy="5126354"/>
        </p:xfrm>
        <a:graphic>
          <a:graphicData uri="http://schemas.openxmlformats.org/drawingml/2006/table">
            <a:tbl>
              <a:tblPr/>
              <a:tblGrid>
                <a:gridCol w="4657458"/>
                <a:gridCol w="4486542"/>
              </a:tblGrid>
              <a:tr h="486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Hodgkin Lymphoma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Non-Hodgkin Lymphoma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often localized to a single axial group of nodes (cervical, mediastinal, para-aortic)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 frequent involvement of multiple peripheral nodes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3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Orderly spread by contiguity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Noncontiguous spread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Mesenteric nodes and Waldeyer ring rarely involved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Mesenteric nodes and Waldeyer ring commonly involved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3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Extranodal involvement uncommon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Extranodal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involvement common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latin typeface="Arial" charset="0"/>
              </a:rPr>
              <a:t>Hodgkin's Lymphoma </a:t>
            </a:r>
            <a:br>
              <a:rPr lang="en-US" sz="3800">
                <a:latin typeface="Arial" charset="0"/>
              </a:rPr>
            </a:br>
            <a:endParaRPr lang="en-US" sz="38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Accounts for 40% of adult lymphomas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Slightly more common in men ,</a:t>
            </a:r>
            <a:r>
              <a:rPr lang="en-US" sz="2400" i="1" smtClean="0"/>
              <a:t>Exception</a:t>
            </a:r>
            <a:r>
              <a:rPr lang="en-US" sz="2400" smtClean="0"/>
              <a:t>-nodular sclerosing type is more common in women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More common in adults than children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Bimodal age distribution :First large peak in the third decade ,Second smaller peak in individuals older than 45 to 50 years of age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EBV association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Involves localized groups of nodes and has contiguous spread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2400" smtClean="0"/>
              <a:t>Differences from NHL :Less commonly involves Waldeyer's ring, mesenteric nodes, and extranodal sites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charset="0"/>
              </a:rPr>
              <a:t>Hodgkin lymphoma </a:t>
            </a:r>
            <a:r>
              <a:rPr lang="en-US" sz="3200" smtClean="0">
                <a:latin typeface="Arial" charset="0"/>
              </a:rPr>
              <a:t>WHO classification</a:t>
            </a: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>
          <a:xfrm>
            <a:off x="2074863" y="2833688"/>
            <a:ext cx="1428750" cy="1800225"/>
          </a:xfrm>
          <a:noFill/>
          <a:ln w="12700">
            <a:solidFill>
              <a:schemeClr val="tx2"/>
            </a:solidFill>
          </a:ln>
        </p:spPr>
      </p:pic>
      <p:sp>
        <p:nvSpPr>
          <p:cNvPr id="33796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3379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Nodular lymphocyte predominant Hodgkin lymphoma</a:t>
            </a: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Classical Hodgkin lymphoma</a:t>
            </a:r>
            <a:endParaRPr lang="en-US" sz="2400" smtClean="0"/>
          </a:p>
          <a:p>
            <a:pPr eaLnBrk="1" hangingPunct="1"/>
            <a:r>
              <a:rPr lang="en-US" sz="2400" smtClean="0"/>
              <a:t>Nodular sclerosis Hodgkin lymphoma</a:t>
            </a:r>
          </a:p>
          <a:p>
            <a:pPr eaLnBrk="1" hangingPunct="1"/>
            <a:r>
              <a:rPr lang="en-US" sz="2400" smtClean="0"/>
              <a:t>Mixed cellularity Hodgkin lymphoma</a:t>
            </a:r>
          </a:p>
          <a:p>
            <a:pPr eaLnBrk="1" hangingPunct="1"/>
            <a:r>
              <a:rPr lang="en-US" sz="2400" smtClean="0"/>
              <a:t> Lymphocyte-rich classical Hodgkin lymphoma</a:t>
            </a:r>
          </a:p>
          <a:p>
            <a:pPr eaLnBrk="1" hangingPunct="1"/>
            <a:r>
              <a:rPr lang="en-US" sz="2400" smtClean="0"/>
              <a:t> Lymphocyte depleted Hodgkin lymphoma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1295400" y="50292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0" hangingPunct="0"/>
            <a:r>
              <a:rPr lang="en-GB" sz="2000"/>
              <a:t>Thomas Hodgkin</a:t>
            </a:r>
          </a:p>
          <a:p>
            <a:pPr algn="ctr" eaLnBrk="0" hangingPunct="0"/>
            <a:r>
              <a:rPr lang="en-GB" sz="2000"/>
              <a:t>(1798-1866)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704975" y="-596900"/>
            <a:ext cx="184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193694" name="Group 158"/>
          <p:cNvGraphicFramePr>
            <a:graphicFrameLocks noGrp="1"/>
          </p:cNvGraphicFramePr>
          <p:nvPr/>
        </p:nvGraphicFramePr>
        <p:xfrm>
          <a:off x="609600" y="533400"/>
          <a:ext cx="7848600" cy="5840731"/>
        </p:xfrm>
        <a:graphic>
          <a:graphicData uri="http://schemas.openxmlformats.org/drawingml/2006/table">
            <a:tbl>
              <a:tblPr/>
              <a:tblGrid>
                <a:gridCol w="1960563"/>
                <a:gridCol w="1965325"/>
                <a:gridCol w="1962150"/>
                <a:gridCol w="1960562"/>
              </a:tblGrid>
              <a:tr h="1809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Hodgkin's Disease - Classification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Histologic Features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Frequency 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Prognosis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Nodular sclerosis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Bands of fibrosis, lacunar cells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 frequent type, more common in women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Good, most are stage I or II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Mixed cellularity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Composed of many different cells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 frequent in older persons, second most frequent overall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Fair, most are stage III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Lymphocyte predominance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Mostly B-cells and few Reed-Sternberg variant cells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Uncommon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Good, most are stage I or II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Lymphocyte depletion 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Many Reed-Sternberg cells and variants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Uncommon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Poor, most are stage III or IV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Hodgkin lymphoma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Reed-Sternberg cells (or RS variants) in the affected tissues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neoplastic R-S cell constitute a minor component 1%-5% of the total tumor cell mass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cell of origin: germinal centre B-cell 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RS variants</a:t>
            </a:r>
            <a:r>
              <a:rPr lang="en-US" smtClean="0"/>
              <a:t> :popcorn cell or Lacunar cells </a:t>
            </a: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RS are </a:t>
            </a:r>
            <a:r>
              <a:rPr lang="en-US" smtClean="0"/>
              <a:t>CD15, CD30 positive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Classic RS cell :Two mirror image nuclei, each with an eosinophilic nucleolus surrounded by a clear halo</a:t>
            </a: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most cells in affected lymph node are polyclonal reactive lymphoid cells, not neoplastic cells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Accumulation of histiocytes ,lymphocytes, and PMN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Predictive of prognosis and guide the choice of therapy</a:t>
            </a:r>
          </a:p>
          <a:p>
            <a:pPr eaLnBrk="1" hangingPunct="1"/>
            <a:r>
              <a:rPr lang="en-US" smtClean="0"/>
              <a:t>Include :clinical exam, radiologic immaging, and biopsy of bone marrow</a:t>
            </a:r>
          </a:p>
          <a:p>
            <a:pPr eaLnBrk="1" hangingPunct="1"/>
            <a:r>
              <a:rPr lang="en-US" smtClean="0"/>
              <a:t>Constitutional symptoms (fever, night sweet, and weight loss) is charecteristic of HL but can also be seen in other lymphoid neoplasms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EME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975"/>
            <a:ext cx="9144000" cy="598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/>
              <a:t>Hodgkin's Disease - Staging </a:t>
            </a:r>
            <a:br>
              <a:rPr lang="en-US" sz="3800" b="1"/>
            </a:br>
            <a:endParaRPr lang="en-US" sz="3800" b="1"/>
          </a:p>
        </p:txBody>
      </p:sp>
      <p:graphicFrame>
        <p:nvGraphicFramePr>
          <p:cNvPr id="61673" name="Group 233"/>
          <p:cNvGraphicFramePr>
            <a:graphicFrameLocks noGrp="1"/>
          </p:cNvGraphicFramePr>
          <p:nvPr>
            <p:ph type="tbl" idx="1"/>
          </p:nvPr>
        </p:nvGraphicFramePr>
        <p:xfrm>
          <a:off x="958850" y="228600"/>
          <a:ext cx="7194550" cy="3812858"/>
        </p:xfrm>
        <a:graphic>
          <a:graphicData uri="http://schemas.openxmlformats.org/drawingml/2006/table">
            <a:tbl>
              <a:tblPr/>
              <a:tblGrid>
                <a:gridCol w="1046163"/>
                <a:gridCol w="5348287"/>
                <a:gridCol w="403225"/>
                <a:gridCol w="396875"/>
              </a:tblGrid>
              <a:tr h="7572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Stage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Characteristics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Only a single lymph node site or extranodal site is involved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Two or more lymph node sites on one side of the diaphragm are involved, or limited contiguous extranodal site involvement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Lymph node sites on both sides of the diaphragm are involved, with splenic or limited contiguous extradodal site involvement, or both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Extensive involvement of extranodal sites, with or without lymph node involvement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0986" name="Group 4"/>
          <p:cNvGrpSpPr>
            <a:grpSpLocks/>
          </p:cNvGrpSpPr>
          <p:nvPr/>
        </p:nvGrpSpPr>
        <p:grpSpPr bwMode="auto">
          <a:xfrm>
            <a:off x="1371600" y="4038600"/>
            <a:ext cx="6564313" cy="2819400"/>
            <a:chOff x="624" y="527"/>
            <a:chExt cx="4595" cy="2625"/>
          </a:xfrm>
        </p:grpSpPr>
        <p:grpSp>
          <p:nvGrpSpPr>
            <p:cNvPr id="40987" name="Group 5"/>
            <p:cNvGrpSpPr>
              <a:grpSpLocks/>
            </p:cNvGrpSpPr>
            <p:nvPr/>
          </p:nvGrpSpPr>
          <p:grpSpPr bwMode="auto">
            <a:xfrm>
              <a:off x="1824" y="960"/>
              <a:ext cx="893" cy="2192"/>
              <a:chOff x="624" y="960"/>
              <a:chExt cx="893" cy="2192"/>
            </a:xfrm>
          </p:grpSpPr>
          <p:sp>
            <p:nvSpPr>
              <p:cNvPr id="41141" name="Freeform 6"/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2" name="Freeform 7"/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3" name="Freeform 8"/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6 w 160"/>
                  <a:gd name="T5" fmla="*/ 78 h 1710"/>
                  <a:gd name="T6" fmla="*/ 99 w 160"/>
                  <a:gd name="T7" fmla="*/ 301 h 1710"/>
                  <a:gd name="T8" fmla="*/ 120 w 160"/>
                  <a:gd name="T9" fmla="*/ 458 h 1710"/>
                  <a:gd name="T10" fmla="*/ 111 w 160"/>
                  <a:gd name="T11" fmla="*/ 572 h 1710"/>
                  <a:gd name="T12" fmla="*/ 90 w 160"/>
                  <a:gd name="T13" fmla="*/ 647 h 1710"/>
                  <a:gd name="T14" fmla="*/ 66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4" name="Oval 9"/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5" name="Freeform 10"/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5 w 160"/>
                  <a:gd name="T5" fmla="*/ 78 h 1710"/>
                  <a:gd name="T6" fmla="*/ 98 w 160"/>
                  <a:gd name="T7" fmla="*/ 301 h 1710"/>
                  <a:gd name="T8" fmla="*/ 119 w 160"/>
                  <a:gd name="T9" fmla="*/ 458 h 1710"/>
                  <a:gd name="T10" fmla="*/ 110 w 160"/>
                  <a:gd name="T11" fmla="*/ 572 h 1710"/>
                  <a:gd name="T12" fmla="*/ 89 w 160"/>
                  <a:gd name="T13" fmla="*/ 647 h 1710"/>
                  <a:gd name="T14" fmla="*/ 65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46" name="Group 11"/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41150" name="Arc 12"/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51" name="Arc 13"/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147" name="Group 14"/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41148" name="Arc 15"/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9" name="Arc 16"/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0988" name="Group 17"/>
            <p:cNvGrpSpPr>
              <a:grpSpLocks/>
            </p:cNvGrpSpPr>
            <p:nvPr/>
          </p:nvGrpSpPr>
          <p:grpSpPr bwMode="auto">
            <a:xfrm>
              <a:off x="3024" y="960"/>
              <a:ext cx="893" cy="2192"/>
              <a:chOff x="624" y="960"/>
              <a:chExt cx="893" cy="2192"/>
            </a:xfrm>
          </p:grpSpPr>
          <p:sp>
            <p:nvSpPr>
              <p:cNvPr id="41130" name="Freeform 18"/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1" name="Freeform 19"/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2" name="Freeform 20"/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6 w 160"/>
                  <a:gd name="T5" fmla="*/ 78 h 1710"/>
                  <a:gd name="T6" fmla="*/ 99 w 160"/>
                  <a:gd name="T7" fmla="*/ 301 h 1710"/>
                  <a:gd name="T8" fmla="*/ 120 w 160"/>
                  <a:gd name="T9" fmla="*/ 458 h 1710"/>
                  <a:gd name="T10" fmla="*/ 111 w 160"/>
                  <a:gd name="T11" fmla="*/ 572 h 1710"/>
                  <a:gd name="T12" fmla="*/ 90 w 160"/>
                  <a:gd name="T13" fmla="*/ 647 h 1710"/>
                  <a:gd name="T14" fmla="*/ 66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3" name="Oval 21"/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4" name="Freeform 22"/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5 w 160"/>
                  <a:gd name="T5" fmla="*/ 78 h 1710"/>
                  <a:gd name="T6" fmla="*/ 98 w 160"/>
                  <a:gd name="T7" fmla="*/ 301 h 1710"/>
                  <a:gd name="T8" fmla="*/ 119 w 160"/>
                  <a:gd name="T9" fmla="*/ 458 h 1710"/>
                  <a:gd name="T10" fmla="*/ 110 w 160"/>
                  <a:gd name="T11" fmla="*/ 572 h 1710"/>
                  <a:gd name="T12" fmla="*/ 89 w 160"/>
                  <a:gd name="T13" fmla="*/ 647 h 1710"/>
                  <a:gd name="T14" fmla="*/ 65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35" name="Group 23"/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41139" name="Arc 24"/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40" name="Arc 25"/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136" name="Group 26"/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41137" name="Arc 27"/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38" name="Arc 28"/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0989" name="Group 29"/>
            <p:cNvGrpSpPr>
              <a:grpSpLocks/>
            </p:cNvGrpSpPr>
            <p:nvPr/>
          </p:nvGrpSpPr>
          <p:grpSpPr bwMode="auto">
            <a:xfrm>
              <a:off x="624" y="960"/>
              <a:ext cx="893" cy="2192"/>
              <a:chOff x="624" y="960"/>
              <a:chExt cx="893" cy="2192"/>
            </a:xfrm>
          </p:grpSpPr>
          <p:sp>
            <p:nvSpPr>
              <p:cNvPr id="41119" name="Freeform 30"/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0" name="Freeform 31"/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1" name="Freeform 32"/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6 w 160"/>
                  <a:gd name="T5" fmla="*/ 78 h 1710"/>
                  <a:gd name="T6" fmla="*/ 99 w 160"/>
                  <a:gd name="T7" fmla="*/ 301 h 1710"/>
                  <a:gd name="T8" fmla="*/ 120 w 160"/>
                  <a:gd name="T9" fmla="*/ 458 h 1710"/>
                  <a:gd name="T10" fmla="*/ 111 w 160"/>
                  <a:gd name="T11" fmla="*/ 572 h 1710"/>
                  <a:gd name="T12" fmla="*/ 90 w 160"/>
                  <a:gd name="T13" fmla="*/ 647 h 1710"/>
                  <a:gd name="T14" fmla="*/ 66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2" name="Oval 33"/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3" name="Freeform 34"/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5 w 160"/>
                  <a:gd name="T5" fmla="*/ 78 h 1710"/>
                  <a:gd name="T6" fmla="*/ 98 w 160"/>
                  <a:gd name="T7" fmla="*/ 301 h 1710"/>
                  <a:gd name="T8" fmla="*/ 119 w 160"/>
                  <a:gd name="T9" fmla="*/ 458 h 1710"/>
                  <a:gd name="T10" fmla="*/ 110 w 160"/>
                  <a:gd name="T11" fmla="*/ 572 h 1710"/>
                  <a:gd name="T12" fmla="*/ 89 w 160"/>
                  <a:gd name="T13" fmla="*/ 647 h 1710"/>
                  <a:gd name="T14" fmla="*/ 65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24" name="Group 35"/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41128" name="Arc 36"/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9" name="Arc 37"/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125" name="Group 38"/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41126" name="Arc 39"/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27" name="Arc 40"/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990" name="Oval 41"/>
            <p:cNvSpPr>
              <a:spLocks noChangeArrowheads="1"/>
            </p:cNvSpPr>
            <p:nvPr/>
          </p:nvSpPr>
          <p:spPr bwMode="auto">
            <a:xfrm>
              <a:off x="9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Oval 42"/>
            <p:cNvSpPr>
              <a:spLocks noChangeArrowheads="1"/>
            </p:cNvSpPr>
            <p:nvPr/>
          </p:nvSpPr>
          <p:spPr bwMode="auto">
            <a:xfrm>
              <a:off x="21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Oval 43"/>
            <p:cNvSpPr>
              <a:spLocks noChangeArrowheads="1"/>
            </p:cNvSpPr>
            <p:nvPr/>
          </p:nvSpPr>
          <p:spPr bwMode="auto">
            <a:xfrm rot="1880208">
              <a:off x="3600" y="2160"/>
              <a:ext cx="144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Oval 44"/>
            <p:cNvSpPr>
              <a:spLocks noChangeArrowheads="1"/>
            </p:cNvSpPr>
            <p:nvPr/>
          </p:nvSpPr>
          <p:spPr bwMode="auto">
            <a:xfrm>
              <a:off x="33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4" name="Oval 45"/>
            <p:cNvSpPr>
              <a:spLocks noChangeArrowheads="1"/>
            </p:cNvSpPr>
            <p:nvPr/>
          </p:nvSpPr>
          <p:spPr bwMode="auto">
            <a:xfrm>
              <a:off x="30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Text Box 46"/>
            <p:cNvSpPr txBox="1">
              <a:spLocks noChangeArrowheads="1"/>
            </p:cNvSpPr>
            <p:nvPr/>
          </p:nvSpPr>
          <p:spPr bwMode="auto">
            <a:xfrm>
              <a:off x="721" y="527"/>
              <a:ext cx="80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Stage I</a:t>
              </a:r>
            </a:p>
          </p:txBody>
        </p:sp>
        <p:grpSp>
          <p:nvGrpSpPr>
            <p:cNvPr id="40996" name="Group 47"/>
            <p:cNvGrpSpPr>
              <a:grpSpLocks/>
            </p:cNvGrpSpPr>
            <p:nvPr/>
          </p:nvGrpSpPr>
          <p:grpSpPr bwMode="auto">
            <a:xfrm>
              <a:off x="4224" y="960"/>
              <a:ext cx="893" cy="2192"/>
              <a:chOff x="624" y="960"/>
              <a:chExt cx="893" cy="2192"/>
            </a:xfrm>
          </p:grpSpPr>
          <p:sp>
            <p:nvSpPr>
              <p:cNvPr id="41108" name="Freeform 48"/>
              <p:cNvSpPr>
                <a:spLocks noChangeAspect="1"/>
              </p:cNvSpPr>
              <p:nvPr/>
            </p:nvSpPr>
            <p:spPr bwMode="auto">
              <a:xfrm flipH="1">
                <a:off x="1199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9" name="Freeform 49"/>
              <p:cNvSpPr>
                <a:spLocks noChangeAspect="1"/>
              </p:cNvSpPr>
              <p:nvPr/>
            </p:nvSpPr>
            <p:spPr bwMode="auto">
              <a:xfrm>
                <a:off x="624" y="1355"/>
                <a:ext cx="318" cy="277"/>
              </a:xfrm>
              <a:custGeom>
                <a:avLst/>
                <a:gdLst>
                  <a:gd name="T0" fmla="*/ 299 w 425"/>
                  <a:gd name="T1" fmla="*/ 0 h 369"/>
                  <a:gd name="T2" fmla="*/ 318 w 425"/>
                  <a:gd name="T3" fmla="*/ 74 h 369"/>
                  <a:gd name="T4" fmla="*/ 299 w 425"/>
                  <a:gd name="T5" fmla="*/ 194 h 369"/>
                  <a:gd name="T6" fmla="*/ 0 w 425"/>
                  <a:gd name="T7" fmla="*/ 266 h 36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5"/>
                  <a:gd name="T13" fmla="*/ 0 h 369"/>
                  <a:gd name="T14" fmla="*/ 425 w 425"/>
                  <a:gd name="T15" fmla="*/ 369 h 36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5" h="369">
                    <a:moveTo>
                      <a:pt x="399" y="0"/>
                    </a:moveTo>
                    <a:cubicBezTo>
                      <a:pt x="409" y="19"/>
                      <a:pt x="419" y="52"/>
                      <a:pt x="425" y="98"/>
                    </a:cubicBezTo>
                    <a:cubicBezTo>
                      <a:pt x="423" y="114"/>
                      <a:pt x="417" y="240"/>
                      <a:pt x="399" y="258"/>
                    </a:cubicBezTo>
                    <a:cubicBezTo>
                      <a:pt x="288" y="369"/>
                      <a:pt x="144" y="355"/>
                      <a:pt x="0" y="35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0" name="Freeform 50"/>
              <p:cNvSpPr>
                <a:spLocks noChangeAspect="1"/>
              </p:cNvSpPr>
              <p:nvPr/>
            </p:nvSpPr>
            <p:spPr bwMode="auto">
              <a:xfrm>
                <a:off x="660" y="1858"/>
                <a:ext cx="120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6 w 160"/>
                  <a:gd name="T5" fmla="*/ 78 h 1710"/>
                  <a:gd name="T6" fmla="*/ 99 w 160"/>
                  <a:gd name="T7" fmla="*/ 301 h 1710"/>
                  <a:gd name="T8" fmla="*/ 120 w 160"/>
                  <a:gd name="T9" fmla="*/ 458 h 1710"/>
                  <a:gd name="T10" fmla="*/ 111 w 160"/>
                  <a:gd name="T11" fmla="*/ 572 h 1710"/>
                  <a:gd name="T12" fmla="*/ 90 w 160"/>
                  <a:gd name="T13" fmla="*/ 647 h 1710"/>
                  <a:gd name="T14" fmla="*/ 66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11" name="Oval 51"/>
              <p:cNvSpPr>
                <a:spLocks noChangeAspect="1" noChangeArrowheads="1"/>
              </p:cNvSpPr>
              <p:nvPr/>
            </p:nvSpPr>
            <p:spPr bwMode="auto">
              <a:xfrm>
                <a:off x="876" y="960"/>
                <a:ext cx="395" cy="50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2" name="Freeform 52"/>
              <p:cNvSpPr>
                <a:spLocks noChangeAspect="1"/>
              </p:cNvSpPr>
              <p:nvPr/>
            </p:nvSpPr>
            <p:spPr bwMode="auto">
              <a:xfrm flipH="1">
                <a:off x="1379" y="1858"/>
                <a:ext cx="119" cy="1281"/>
              </a:xfrm>
              <a:custGeom>
                <a:avLst/>
                <a:gdLst>
                  <a:gd name="T0" fmla="*/ 0 w 160"/>
                  <a:gd name="T1" fmla="*/ 0 h 1710"/>
                  <a:gd name="T2" fmla="*/ 22 w 160"/>
                  <a:gd name="T3" fmla="*/ 18 h 1710"/>
                  <a:gd name="T4" fmla="*/ 65 w 160"/>
                  <a:gd name="T5" fmla="*/ 78 h 1710"/>
                  <a:gd name="T6" fmla="*/ 98 w 160"/>
                  <a:gd name="T7" fmla="*/ 301 h 1710"/>
                  <a:gd name="T8" fmla="*/ 119 w 160"/>
                  <a:gd name="T9" fmla="*/ 458 h 1710"/>
                  <a:gd name="T10" fmla="*/ 110 w 160"/>
                  <a:gd name="T11" fmla="*/ 572 h 1710"/>
                  <a:gd name="T12" fmla="*/ 89 w 160"/>
                  <a:gd name="T13" fmla="*/ 647 h 1710"/>
                  <a:gd name="T14" fmla="*/ 65 w 160"/>
                  <a:gd name="T15" fmla="*/ 767 h 1710"/>
                  <a:gd name="T16" fmla="*/ 54 w 160"/>
                  <a:gd name="T17" fmla="*/ 896 h 1710"/>
                  <a:gd name="T18" fmla="*/ 42 w 160"/>
                  <a:gd name="T19" fmla="*/ 1007 h 1710"/>
                  <a:gd name="T20" fmla="*/ 40 w 160"/>
                  <a:gd name="T21" fmla="*/ 1142 h 1710"/>
                  <a:gd name="T22" fmla="*/ 45 w 160"/>
                  <a:gd name="T23" fmla="*/ 1281 h 171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0"/>
                  <a:gd name="T37" fmla="*/ 0 h 1710"/>
                  <a:gd name="T38" fmla="*/ 160 w 160"/>
                  <a:gd name="T39" fmla="*/ 1710 h 171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0" h="1710">
                    <a:moveTo>
                      <a:pt x="0" y="0"/>
                    </a:moveTo>
                    <a:cubicBezTo>
                      <a:pt x="5" y="4"/>
                      <a:pt x="15" y="6"/>
                      <a:pt x="30" y="24"/>
                    </a:cubicBezTo>
                    <a:cubicBezTo>
                      <a:pt x="56" y="50"/>
                      <a:pt x="59" y="85"/>
                      <a:pt x="88" y="104"/>
                    </a:cubicBezTo>
                    <a:cubicBezTo>
                      <a:pt x="112" y="200"/>
                      <a:pt x="113" y="305"/>
                      <a:pt x="132" y="402"/>
                    </a:cubicBezTo>
                    <a:cubicBezTo>
                      <a:pt x="144" y="464"/>
                      <a:pt x="145" y="551"/>
                      <a:pt x="160" y="612"/>
                    </a:cubicBezTo>
                    <a:cubicBezTo>
                      <a:pt x="155" y="705"/>
                      <a:pt x="152" y="684"/>
                      <a:pt x="148" y="764"/>
                    </a:cubicBezTo>
                    <a:cubicBezTo>
                      <a:pt x="138" y="811"/>
                      <a:pt x="129" y="823"/>
                      <a:pt x="120" y="864"/>
                    </a:cubicBezTo>
                    <a:cubicBezTo>
                      <a:pt x="113" y="899"/>
                      <a:pt x="96" y="969"/>
                      <a:pt x="88" y="1024"/>
                    </a:cubicBezTo>
                    <a:cubicBezTo>
                      <a:pt x="80" y="1079"/>
                      <a:pt x="77" y="1143"/>
                      <a:pt x="72" y="1196"/>
                    </a:cubicBezTo>
                    <a:cubicBezTo>
                      <a:pt x="66" y="1248"/>
                      <a:pt x="59" y="1289"/>
                      <a:pt x="56" y="1344"/>
                    </a:cubicBezTo>
                    <a:cubicBezTo>
                      <a:pt x="53" y="1399"/>
                      <a:pt x="53" y="1463"/>
                      <a:pt x="54" y="1524"/>
                    </a:cubicBezTo>
                    <a:cubicBezTo>
                      <a:pt x="56" y="1586"/>
                      <a:pt x="60" y="1710"/>
                      <a:pt x="60" y="171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13" name="Group 53"/>
              <p:cNvGrpSpPr>
                <a:grpSpLocks noChangeAspect="1"/>
              </p:cNvGrpSpPr>
              <p:nvPr/>
            </p:nvGrpSpPr>
            <p:grpSpPr bwMode="auto">
              <a:xfrm>
                <a:off x="840" y="2191"/>
                <a:ext cx="467" cy="108"/>
                <a:chOff x="768" y="1872"/>
                <a:chExt cx="672" cy="144"/>
              </a:xfrm>
            </p:grpSpPr>
            <p:sp>
              <p:nvSpPr>
                <p:cNvPr id="41117" name="Arc 54"/>
                <p:cNvSpPr>
                  <a:spLocks noChangeAspect="1"/>
                </p:cNvSpPr>
                <p:nvPr/>
              </p:nvSpPr>
              <p:spPr bwMode="auto">
                <a:xfrm>
                  <a:off x="1104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8" name="Arc 55"/>
                <p:cNvSpPr>
                  <a:spLocks noChangeAspect="1"/>
                </p:cNvSpPr>
                <p:nvPr/>
              </p:nvSpPr>
              <p:spPr bwMode="auto">
                <a:xfrm flipH="1">
                  <a:off x="768" y="1872"/>
                  <a:ext cx="336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5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1114" name="Group 56"/>
              <p:cNvGrpSpPr>
                <a:grpSpLocks noChangeAspect="1"/>
              </p:cNvGrpSpPr>
              <p:nvPr/>
            </p:nvGrpSpPr>
            <p:grpSpPr bwMode="auto">
              <a:xfrm>
                <a:off x="1055" y="3044"/>
                <a:ext cx="72" cy="108"/>
                <a:chOff x="1056" y="3024"/>
                <a:chExt cx="96" cy="144"/>
              </a:xfrm>
            </p:grpSpPr>
            <p:sp>
              <p:nvSpPr>
                <p:cNvPr id="41115" name="Arc 57"/>
                <p:cNvSpPr>
                  <a:spLocks noChangeAspect="1"/>
                </p:cNvSpPr>
                <p:nvPr/>
              </p:nvSpPr>
              <p:spPr bwMode="auto">
                <a:xfrm flipH="1">
                  <a:off x="1056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6" name="Arc 58"/>
                <p:cNvSpPr>
                  <a:spLocks noChangeAspect="1"/>
                </p:cNvSpPr>
                <p:nvPr/>
              </p:nvSpPr>
              <p:spPr bwMode="auto">
                <a:xfrm>
                  <a:off x="1104" y="3024"/>
                  <a:ext cx="48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1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0997" name="Oval 59"/>
            <p:cNvSpPr>
              <a:spLocks noChangeArrowheads="1"/>
            </p:cNvSpPr>
            <p:nvPr/>
          </p:nvSpPr>
          <p:spPr bwMode="auto">
            <a:xfrm>
              <a:off x="4512" y="14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Oval 60"/>
            <p:cNvSpPr>
              <a:spLocks noChangeArrowheads="1"/>
            </p:cNvSpPr>
            <p:nvPr/>
          </p:nvSpPr>
          <p:spPr bwMode="auto">
            <a:xfrm>
              <a:off x="42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9" name="Oval 61"/>
            <p:cNvSpPr>
              <a:spLocks noChangeArrowheads="1"/>
            </p:cNvSpPr>
            <p:nvPr/>
          </p:nvSpPr>
          <p:spPr bwMode="auto">
            <a:xfrm rot="1880208">
              <a:off x="4800" y="2160"/>
              <a:ext cx="144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0" name="Text Box 62"/>
            <p:cNvSpPr txBox="1">
              <a:spLocks noChangeArrowheads="1"/>
            </p:cNvSpPr>
            <p:nvPr/>
          </p:nvSpPr>
          <p:spPr bwMode="auto">
            <a:xfrm>
              <a:off x="1919" y="527"/>
              <a:ext cx="964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Stage II</a:t>
              </a:r>
            </a:p>
          </p:txBody>
        </p:sp>
        <p:sp>
          <p:nvSpPr>
            <p:cNvPr id="41001" name="Text Box 63"/>
            <p:cNvSpPr txBox="1">
              <a:spLocks noChangeArrowheads="1"/>
            </p:cNvSpPr>
            <p:nvPr/>
          </p:nvSpPr>
          <p:spPr bwMode="auto">
            <a:xfrm>
              <a:off x="3073" y="527"/>
              <a:ext cx="923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Stage III</a:t>
              </a:r>
            </a:p>
          </p:txBody>
        </p:sp>
        <p:sp>
          <p:nvSpPr>
            <p:cNvPr id="41002" name="Text Box 64"/>
            <p:cNvSpPr txBox="1">
              <a:spLocks noChangeArrowheads="1"/>
            </p:cNvSpPr>
            <p:nvPr/>
          </p:nvSpPr>
          <p:spPr bwMode="auto">
            <a:xfrm>
              <a:off x="4272" y="527"/>
              <a:ext cx="947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Stage IV</a:t>
              </a:r>
            </a:p>
          </p:txBody>
        </p:sp>
        <p:sp>
          <p:nvSpPr>
            <p:cNvPr id="41003" name="Oval 65"/>
            <p:cNvSpPr>
              <a:spLocks noChangeArrowheads="1"/>
            </p:cNvSpPr>
            <p:nvPr/>
          </p:nvSpPr>
          <p:spPr bwMode="auto">
            <a:xfrm>
              <a:off x="1872" y="182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04" name="Group 66"/>
            <p:cNvGrpSpPr>
              <a:grpSpLocks noChangeAspect="1"/>
            </p:cNvGrpSpPr>
            <p:nvPr/>
          </p:nvGrpSpPr>
          <p:grpSpPr bwMode="auto">
            <a:xfrm>
              <a:off x="4371" y="2496"/>
              <a:ext cx="616" cy="459"/>
              <a:chOff x="240" y="768"/>
              <a:chExt cx="3612" cy="3191"/>
            </a:xfrm>
          </p:grpSpPr>
          <p:grpSp>
            <p:nvGrpSpPr>
              <p:cNvPr id="41084" name="Group 67"/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41097" name="Freeform 68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8" name="Freeform 69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9" name="Freeform 70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0" name="Freeform 71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1" name="Freeform 72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2" name="Freeform 73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3" name="Freeform 74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4" name="Freeform 75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5" name="Freeform 76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6" name="Freeform 77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7" name="Freeform 78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85" name="Group 79"/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41086" name="Freeform 80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7" name="Freeform 81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8" name="Freeform 82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9" name="Freeform 83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0" name="Freeform 84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1" name="Freeform 85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2" name="Freeform 86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3" name="Freeform 87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4" name="Freeform 88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5" name="Freeform 89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96" name="Freeform 90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05" name="Group 91"/>
            <p:cNvGrpSpPr>
              <a:grpSpLocks noChangeAspect="1"/>
            </p:cNvGrpSpPr>
            <p:nvPr/>
          </p:nvGrpSpPr>
          <p:grpSpPr bwMode="auto">
            <a:xfrm>
              <a:off x="3171" y="2496"/>
              <a:ext cx="616" cy="459"/>
              <a:chOff x="240" y="768"/>
              <a:chExt cx="3612" cy="3191"/>
            </a:xfrm>
          </p:grpSpPr>
          <p:grpSp>
            <p:nvGrpSpPr>
              <p:cNvPr id="41060" name="Group 92"/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41073" name="Freeform 93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4" name="Freeform 94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5" name="Freeform 95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6" name="Freeform 96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7" name="Freeform 97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8" name="Freeform 98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9" name="Freeform 99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0" name="Freeform 100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1" name="Freeform 101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2" name="Freeform 102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83" name="Freeform 103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61" name="Group 104"/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41062" name="Freeform 105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3" name="Freeform 106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4" name="Freeform 107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" name="Freeform 108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6" name="Freeform 109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7" name="Freeform 110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8" name="Freeform 111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9" name="Freeform 112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0" name="Freeform 113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1" name="Freeform 114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72" name="Freeform 115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06" name="Group 116"/>
            <p:cNvGrpSpPr>
              <a:grpSpLocks noChangeAspect="1"/>
            </p:cNvGrpSpPr>
            <p:nvPr/>
          </p:nvGrpSpPr>
          <p:grpSpPr bwMode="auto">
            <a:xfrm>
              <a:off x="1971" y="2496"/>
              <a:ext cx="616" cy="459"/>
              <a:chOff x="240" y="768"/>
              <a:chExt cx="3612" cy="3191"/>
            </a:xfrm>
          </p:grpSpPr>
          <p:grpSp>
            <p:nvGrpSpPr>
              <p:cNvPr id="41036" name="Group 117"/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41049" name="Freeform 118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0" name="Freeform 119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1" name="Freeform 120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2" name="Freeform 121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3" name="Freeform 122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4" name="Freeform 123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5" name="Freeform 124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6" name="Freeform 125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7" name="Freeform 126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8" name="Freeform 127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59" name="Freeform 128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37" name="Group 129"/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41038" name="Freeform 130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9" name="Freeform 131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0" name="Freeform 132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1" name="Freeform 133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2" name="Freeform 134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3" name="Freeform 135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4" name="Freeform 136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5" name="Freeform 137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6" name="Freeform 138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7" name="Freeform 139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48" name="Freeform 140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007" name="Group 141"/>
            <p:cNvGrpSpPr>
              <a:grpSpLocks noChangeAspect="1"/>
            </p:cNvGrpSpPr>
            <p:nvPr/>
          </p:nvGrpSpPr>
          <p:grpSpPr bwMode="auto">
            <a:xfrm>
              <a:off x="774" y="2496"/>
              <a:ext cx="616" cy="459"/>
              <a:chOff x="240" y="768"/>
              <a:chExt cx="3612" cy="3191"/>
            </a:xfrm>
          </p:grpSpPr>
          <p:grpSp>
            <p:nvGrpSpPr>
              <p:cNvPr id="41012" name="Group 142"/>
              <p:cNvGrpSpPr>
                <a:grpSpLocks noChangeAspect="1"/>
              </p:cNvGrpSpPr>
              <p:nvPr/>
            </p:nvGrpSpPr>
            <p:grpSpPr bwMode="auto">
              <a:xfrm>
                <a:off x="240" y="768"/>
                <a:ext cx="1836" cy="3191"/>
                <a:chOff x="189" y="751"/>
                <a:chExt cx="1836" cy="3191"/>
              </a:xfrm>
            </p:grpSpPr>
            <p:sp>
              <p:nvSpPr>
                <p:cNvPr id="41025" name="Freeform 143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6" name="Freeform 144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7" name="Freeform 145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8" name="Freeform 146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9" name="Freeform 147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0" name="Freeform 148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1" name="Freeform 149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2" name="Freeform 150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3" name="Freeform 151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4" name="Freeform 152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35" name="Freeform 153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13" name="Group 154"/>
              <p:cNvGrpSpPr>
                <a:grpSpLocks noChangeAspect="1"/>
              </p:cNvGrpSpPr>
              <p:nvPr/>
            </p:nvGrpSpPr>
            <p:grpSpPr bwMode="auto">
              <a:xfrm flipH="1">
                <a:off x="2016" y="768"/>
                <a:ext cx="1836" cy="3191"/>
                <a:chOff x="189" y="751"/>
                <a:chExt cx="1836" cy="3191"/>
              </a:xfrm>
            </p:grpSpPr>
            <p:sp>
              <p:nvSpPr>
                <p:cNvPr id="41014" name="Freeform 155"/>
                <p:cNvSpPr>
                  <a:spLocks noChangeAspect="1"/>
                </p:cNvSpPr>
                <p:nvPr/>
              </p:nvSpPr>
              <p:spPr bwMode="auto">
                <a:xfrm>
                  <a:off x="189" y="751"/>
                  <a:ext cx="1836" cy="3191"/>
                </a:xfrm>
                <a:custGeom>
                  <a:avLst/>
                  <a:gdLst>
                    <a:gd name="T0" fmla="*/ 1548 w 1836"/>
                    <a:gd name="T1" fmla="*/ 635 h 3191"/>
                    <a:gd name="T2" fmla="*/ 1359 w 1836"/>
                    <a:gd name="T3" fmla="*/ 599 h 3191"/>
                    <a:gd name="T4" fmla="*/ 1296 w 1836"/>
                    <a:gd name="T5" fmla="*/ 536 h 3191"/>
                    <a:gd name="T6" fmla="*/ 1188 w 1836"/>
                    <a:gd name="T7" fmla="*/ 482 h 3191"/>
                    <a:gd name="T8" fmla="*/ 1107 w 1836"/>
                    <a:gd name="T9" fmla="*/ 437 h 3191"/>
                    <a:gd name="T10" fmla="*/ 936 w 1836"/>
                    <a:gd name="T11" fmla="*/ 194 h 3191"/>
                    <a:gd name="T12" fmla="*/ 855 w 1836"/>
                    <a:gd name="T13" fmla="*/ 149 h 3191"/>
                    <a:gd name="T14" fmla="*/ 720 w 1836"/>
                    <a:gd name="T15" fmla="*/ 95 h 3191"/>
                    <a:gd name="T16" fmla="*/ 504 w 1836"/>
                    <a:gd name="T17" fmla="*/ 14 h 3191"/>
                    <a:gd name="T18" fmla="*/ 153 w 1836"/>
                    <a:gd name="T19" fmla="*/ 86 h 3191"/>
                    <a:gd name="T20" fmla="*/ 108 w 1836"/>
                    <a:gd name="T21" fmla="*/ 131 h 3191"/>
                    <a:gd name="T22" fmla="*/ 27 w 1836"/>
                    <a:gd name="T23" fmla="*/ 320 h 3191"/>
                    <a:gd name="T24" fmla="*/ 9 w 1836"/>
                    <a:gd name="T25" fmla="*/ 662 h 3191"/>
                    <a:gd name="T26" fmla="*/ 126 w 1836"/>
                    <a:gd name="T27" fmla="*/ 995 h 3191"/>
                    <a:gd name="T28" fmla="*/ 198 w 1836"/>
                    <a:gd name="T29" fmla="*/ 1247 h 3191"/>
                    <a:gd name="T30" fmla="*/ 279 w 1836"/>
                    <a:gd name="T31" fmla="*/ 1319 h 3191"/>
                    <a:gd name="T32" fmla="*/ 387 w 1836"/>
                    <a:gd name="T33" fmla="*/ 1841 h 3191"/>
                    <a:gd name="T34" fmla="*/ 531 w 1836"/>
                    <a:gd name="T35" fmla="*/ 2111 h 3191"/>
                    <a:gd name="T36" fmla="*/ 576 w 1836"/>
                    <a:gd name="T37" fmla="*/ 2192 h 3191"/>
                    <a:gd name="T38" fmla="*/ 639 w 1836"/>
                    <a:gd name="T39" fmla="*/ 2453 h 3191"/>
                    <a:gd name="T40" fmla="*/ 720 w 1836"/>
                    <a:gd name="T41" fmla="*/ 2579 h 3191"/>
                    <a:gd name="T42" fmla="*/ 756 w 1836"/>
                    <a:gd name="T43" fmla="*/ 2786 h 3191"/>
                    <a:gd name="T44" fmla="*/ 828 w 1836"/>
                    <a:gd name="T45" fmla="*/ 3038 h 3191"/>
                    <a:gd name="T46" fmla="*/ 909 w 1836"/>
                    <a:gd name="T47" fmla="*/ 3092 h 3191"/>
                    <a:gd name="T48" fmla="*/ 1089 w 1836"/>
                    <a:gd name="T49" fmla="*/ 3182 h 3191"/>
                    <a:gd name="T50" fmla="*/ 1332 w 1836"/>
                    <a:gd name="T51" fmla="*/ 3164 h 3191"/>
                    <a:gd name="T52" fmla="*/ 1521 w 1836"/>
                    <a:gd name="T53" fmla="*/ 3083 h 3191"/>
                    <a:gd name="T54" fmla="*/ 1692 w 1836"/>
                    <a:gd name="T55" fmla="*/ 2903 h 3191"/>
                    <a:gd name="T56" fmla="*/ 1746 w 1836"/>
                    <a:gd name="T57" fmla="*/ 2768 h 3191"/>
                    <a:gd name="T58" fmla="*/ 1728 w 1836"/>
                    <a:gd name="T59" fmla="*/ 2561 h 3191"/>
                    <a:gd name="T60" fmla="*/ 1674 w 1836"/>
                    <a:gd name="T61" fmla="*/ 2534 h 3191"/>
                    <a:gd name="T62" fmla="*/ 1431 w 1836"/>
                    <a:gd name="T63" fmla="*/ 2435 h 3191"/>
                    <a:gd name="T64" fmla="*/ 1269 w 1836"/>
                    <a:gd name="T65" fmla="*/ 2354 h 3191"/>
                    <a:gd name="T66" fmla="*/ 1224 w 1836"/>
                    <a:gd name="T67" fmla="*/ 2318 h 3191"/>
                    <a:gd name="T68" fmla="*/ 1017 w 1836"/>
                    <a:gd name="T69" fmla="*/ 1994 h 3191"/>
                    <a:gd name="T70" fmla="*/ 954 w 1836"/>
                    <a:gd name="T71" fmla="*/ 1859 h 3191"/>
                    <a:gd name="T72" fmla="*/ 927 w 1836"/>
                    <a:gd name="T73" fmla="*/ 1778 h 3191"/>
                    <a:gd name="T74" fmla="*/ 1089 w 1836"/>
                    <a:gd name="T75" fmla="*/ 1391 h 3191"/>
                    <a:gd name="T76" fmla="*/ 1134 w 1836"/>
                    <a:gd name="T77" fmla="*/ 1346 h 3191"/>
                    <a:gd name="T78" fmla="*/ 1179 w 1836"/>
                    <a:gd name="T79" fmla="*/ 1292 h 3191"/>
                    <a:gd name="T80" fmla="*/ 1485 w 1836"/>
                    <a:gd name="T81" fmla="*/ 1139 h 3191"/>
                    <a:gd name="T82" fmla="*/ 1593 w 1836"/>
                    <a:gd name="T83" fmla="*/ 1130 h 3191"/>
                    <a:gd name="T84" fmla="*/ 1350 w 1836"/>
                    <a:gd name="T85" fmla="*/ 1238 h 3191"/>
                    <a:gd name="T86" fmla="*/ 1242 w 1836"/>
                    <a:gd name="T87" fmla="*/ 1292 h 3191"/>
                    <a:gd name="T88" fmla="*/ 1035 w 1836"/>
                    <a:gd name="T89" fmla="*/ 1472 h 3191"/>
                    <a:gd name="T90" fmla="*/ 1161 w 1836"/>
                    <a:gd name="T91" fmla="*/ 1580 h 3191"/>
                    <a:gd name="T92" fmla="*/ 1305 w 1836"/>
                    <a:gd name="T93" fmla="*/ 1778 h 3191"/>
                    <a:gd name="T94" fmla="*/ 1440 w 1836"/>
                    <a:gd name="T95" fmla="*/ 2120 h 3191"/>
                    <a:gd name="T96" fmla="*/ 1575 w 1836"/>
                    <a:gd name="T97" fmla="*/ 2201 h 3191"/>
                    <a:gd name="T98" fmla="*/ 1656 w 1836"/>
                    <a:gd name="T99" fmla="*/ 2255 h 3191"/>
                    <a:gd name="T100" fmla="*/ 1710 w 1836"/>
                    <a:gd name="T101" fmla="*/ 2408 h 3191"/>
                    <a:gd name="T102" fmla="*/ 1728 w 1836"/>
                    <a:gd name="T103" fmla="*/ 2507 h 3191"/>
                    <a:gd name="T104" fmla="*/ 1836 w 1836"/>
                    <a:gd name="T105" fmla="*/ 2570 h 319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836"/>
                    <a:gd name="T160" fmla="*/ 0 h 3191"/>
                    <a:gd name="T161" fmla="*/ 1836 w 1836"/>
                    <a:gd name="T162" fmla="*/ 3191 h 319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836" h="3191">
                      <a:moveTo>
                        <a:pt x="1818" y="608"/>
                      </a:moveTo>
                      <a:cubicBezTo>
                        <a:pt x="1721" y="596"/>
                        <a:pt x="1641" y="612"/>
                        <a:pt x="1548" y="635"/>
                      </a:cubicBezTo>
                      <a:cubicBezTo>
                        <a:pt x="1480" y="629"/>
                        <a:pt x="1465" y="633"/>
                        <a:pt x="1413" y="617"/>
                      </a:cubicBezTo>
                      <a:cubicBezTo>
                        <a:pt x="1395" y="612"/>
                        <a:pt x="1359" y="599"/>
                        <a:pt x="1359" y="599"/>
                      </a:cubicBezTo>
                      <a:cubicBezTo>
                        <a:pt x="1307" y="522"/>
                        <a:pt x="1376" y="613"/>
                        <a:pt x="1314" y="563"/>
                      </a:cubicBezTo>
                      <a:cubicBezTo>
                        <a:pt x="1306" y="556"/>
                        <a:pt x="1304" y="543"/>
                        <a:pt x="1296" y="536"/>
                      </a:cubicBezTo>
                      <a:cubicBezTo>
                        <a:pt x="1289" y="530"/>
                        <a:pt x="1277" y="531"/>
                        <a:pt x="1269" y="527"/>
                      </a:cubicBezTo>
                      <a:cubicBezTo>
                        <a:pt x="1241" y="513"/>
                        <a:pt x="1216" y="496"/>
                        <a:pt x="1188" y="482"/>
                      </a:cubicBezTo>
                      <a:cubicBezTo>
                        <a:pt x="1180" y="478"/>
                        <a:pt x="1169" y="478"/>
                        <a:pt x="1161" y="473"/>
                      </a:cubicBezTo>
                      <a:cubicBezTo>
                        <a:pt x="1142" y="462"/>
                        <a:pt x="1107" y="437"/>
                        <a:pt x="1107" y="437"/>
                      </a:cubicBezTo>
                      <a:cubicBezTo>
                        <a:pt x="1058" y="363"/>
                        <a:pt x="1011" y="289"/>
                        <a:pt x="954" y="221"/>
                      </a:cubicBezTo>
                      <a:cubicBezTo>
                        <a:pt x="947" y="213"/>
                        <a:pt x="944" y="201"/>
                        <a:pt x="936" y="194"/>
                      </a:cubicBezTo>
                      <a:cubicBezTo>
                        <a:pt x="929" y="188"/>
                        <a:pt x="917" y="190"/>
                        <a:pt x="909" y="185"/>
                      </a:cubicBezTo>
                      <a:cubicBezTo>
                        <a:pt x="890" y="174"/>
                        <a:pt x="876" y="156"/>
                        <a:pt x="855" y="149"/>
                      </a:cubicBezTo>
                      <a:cubicBezTo>
                        <a:pt x="837" y="143"/>
                        <a:pt x="817" y="142"/>
                        <a:pt x="801" y="131"/>
                      </a:cubicBezTo>
                      <a:cubicBezTo>
                        <a:pt x="758" y="102"/>
                        <a:pt x="784" y="116"/>
                        <a:pt x="720" y="95"/>
                      </a:cubicBezTo>
                      <a:cubicBezTo>
                        <a:pt x="710" y="92"/>
                        <a:pt x="703" y="81"/>
                        <a:pt x="693" y="77"/>
                      </a:cubicBezTo>
                      <a:cubicBezTo>
                        <a:pt x="638" y="52"/>
                        <a:pt x="563" y="24"/>
                        <a:pt x="504" y="14"/>
                      </a:cubicBezTo>
                      <a:cubicBezTo>
                        <a:pt x="269" y="24"/>
                        <a:pt x="356" y="0"/>
                        <a:pt x="234" y="41"/>
                      </a:cubicBezTo>
                      <a:cubicBezTo>
                        <a:pt x="186" y="57"/>
                        <a:pt x="215" y="45"/>
                        <a:pt x="153" y="86"/>
                      </a:cubicBezTo>
                      <a:cubicBezTo>
                        <a:pt x="144" y="92"/>
                        <a:pt x="126" y="104"/>
                        <a:pt x="126" y="104"/>
                      </a:cubicBezTo>
                      <a:cubicBezTo>
                        <a:pt x="120" y="113"/>
                        <a:pt x="116" y="123"/>
                        <a:pt x="108" y="131"/>
                      </a:cubicBezTo>
                      <a:cubicBezTo>
                        <a:pt x="100" y="139"/>
                        <a:pt x="87" y="140"/>
                        <a:pt x="81" y="149"/>
                      </a:cubicBezTo>
                      <a:cubicBezTo>
                        <a:pt x="61" y="181"/>
                        <a:pt x="38" y="277"/>
                        <a:pt x="27" y="320"/>
                      </a:cubicBezTo>
                      <a:cubicBezTo>
                        <a:pt x="21" y="377"/>
                        <a:pt x="18" y="428"/>
                        <a:pt x="0" y="482"/>
                      </a:cubicBezTo>
                      <a:cubicBezTo>
                        <a:pt x="3" y="542"/>
                        <a:pt x="2" y="602"/>
                        <a:pt x="9" y="662"/>
                      </a:cubicBezTo>
                      <a:cubicBezTo>
                        <a:pt x="16" y="719"/>
                        <a:pt x="59" y="774"/>
                        <a:pt x="81" y="824"/>
                      </a:cubicBezTo>
                      <a:cubicBezTo>
                        <a:pt x="105" y="878"/>
                        <a:pt x="116" y="938"/>
                        <a:pt x="126" y="995"/>
                      </a:cubicBezTo>
                      <a:cubicBezTo>
                        <a:pt x="131" y="1064"/>
                        <a:pt x="122" y="1175"/>
                        <a:pt x="189" y="1220"/>
                      </a:cubicBezTo>
                      <a:cubicBezTo>
                        <a:pt x="192" y="1229"/>
                        <a:pt x="190" y="1241"/>
                        <a:pt x="198" y="1247"/>
                      </a:cubicBezTo>
                      <a:cubicBezTo>
                        <a:pt x="213" y="1258"/>
                        <a:pt x="252" y="1265"/>
                        <a:pt x="252" y="1265"/>
                      </a:cubicBezTo>
                      <a:cubicBezTo>
                        <a:pt x="285" y="1363"/>
                        <a:pt x="232" y="1214"/>
                        <a:pt x="279" y="1319"/>
                      </a:cubicBezTo>
                      <a:cubicBezTo>
                        <a:pt x="302" y="1370"/>
                        <a:pt x="315" y="1426"/>
                        <a:pt x="324" y="1481"/>
                      </a:cubicBezTo>
                      <a:cubicBezTo>
                        <a:pt x="329" y="1651"/>
                        <a:pt x="285" y="1739"/>
                        <a:pt x="387" y="1841"/>
                      </a:cubicBezTo>
                      <a:cubicBezTo>
                        <a:pt x="417" y="1932"/>
                        <a:pt x="459" y="2003"/>
                        <a:pt x="513" y="2084"/>
                      </a:cubicBezTo>
                      <a:cubicBezTo>
                        <a:pt x="519" y="2093"/>
                        <a:pt x="528" y="2101"/>
                        <a:pt x="531" y="2111"/>
                      </a:cubicBezTo>
                      <a:cubicBezTo>
                        <a:pt x="534" y="2120"/>
                        <a:pt x="535" y="2130"/>
                        <a:pt x="540" y="2138"/>
                      </a:cubicBezTo>
                      <a:cubicBezTo>
                        <a:pt x="551" y="2157"/>
                        <a:pt x="576" y="2192"/>
                        <a:pt x="576" y="2192"/>
                      </a:cubicBezTo>
                      <a:cubicBezTo>
                        <a:pt x="581" y="2246"/>
                        <a:pt x="570" y="2305"/>
                        <a:pt x="594" y="2354"/>
                      </a:cubicBezTo>
                      <a:cubicBezTo>
                        <a:pt x="604" y="2397"/>
                        <a:pt x="627" y="2433"/>
                        <a:pt x="639" y="2453"/>
                      </a:cubicBezTo>
                      <a:cubicBezTo>
                        <a:pt x="645" y="2462"/>
                        <a:pt x="657" y="2465"/>
                        <a:pt x="666" y="2471"/>
                      </a:cubicBezTo>
                      <a:cubicBezTo>
                        <a:pt x="679" y="2511"/>
                        <a:pt x="707" y="2539"/>
                        <a:pt x="720" y="2579"/>
                      </a:cubicBezTo>
                      <a:cubicBezTo>
                        <a:pt x="723" y="2621"/>
                        <a:pt x="723" y="2663"/>
                        <a:pt x="729" y="2705"/>
                      </a:cubicBezTo>
                      <a:cubicBezTo>
                        <a:pt x="729" y="2705"/>
                        <a:pt x="751" y="2773"/>
                        <a:pt x="756" y="2786"/>
                      </a:cubicBezTo>
                      <a:cubicBezTo>
                        <a:pt x="775" y="2842"/>
                        <a:pt x="778" y="2900"/>
                        <a:pt x="792" y="2957"/>
                      </a:cubicBezTo>
                      <a:cubicBezTo>
                        <a:pt x="797" y="2975"/>
                        <a:pt x="809" y="3021"/>
                        <a:pt x="828" y="3038"/>
                      </a:cubicBezTo>
                      <a:cubicBezTo>
                        <a:pt x="844" y="3052"/>
                        <a:pt x="864" y="3062"/>
                        <a:pt x="882" y="3074"/>
                      </a:cubicBezTo>
                      <a:cubicBezTo>
                        <a:pt x="891" y="3080"/>
                        <a:pt x="909" y="3092"/>
                        <a:pt x="909" y="3092"/>
                      </a:cubicBezTo>
                      <a:cubicBezTo>
                        <a:pt x="941" y="3140"/>
                        <a:pt x="982" y="3146"/>
                        <a:pt x="1035" y="3164"/>
                      </a:cubicBezTo>
                      <a:cubicBezTo>
                        <a:pt x="1053" y="3170"/>
                        <a:pt x="1071" y="3176"/>
                        <a:pt x="1089" y="3182"/>
                      </a:cubicBezTo>
                      <a:cubicBezTo>
                        <a:pt x="1098" y="3185"/>
                        <a:pt x="1116" y="3191"/>
                        <a:pt x="1116" y="3191"/>
                      </a:cubicBezTo>
                      <a:cubicBezTo>
                        <a:pt x="1199" y="3174"/>
                        <a:pt x="1231" y="3170"/>
                        <a:pt x="1332" y="3164"/>
                      </a:cubicBezTo>
                      <a:cubicBezTo>
                        <a:pt x="1361" y="3154"/>
                        <a:pt x="1384" y="3129"/>
                        <a:pt x="1413" y="3119"/>
                      </a:cubicBezTo>
                      <a:cubicBezTo>
                        <a:pt x="1449" y="3107"/>
                        <a:pt x="1485" y="3095"/>
                        <a:pt x="1521" y="3083"/>
                      </a:cubicBezTo>
                      <a:cubicBezTo>
                        <a:pt x="1550" y="3073"/>
                        <a:pt x="1602" y="3038"/>
                        <a:pt x="1602" y="3038"/>
                      </a:cubicBezTo>
                      <a:cubicBezTo>
                        <a:pt x="1632" y="2993"/>
                        <a:pt x="1662" y="2948"/>
                        <a:pt x="1692" y="2903"/>
                      </a:cubicBezTo>
                      <a:cubicBezTo>
                        <a:pt x="1708" y="2879"/>
                        <a:pt x="1703" y="2846"/>
                        <a:pt x="1719" y="2822"/>
                      </a:cubicBezTo>
                      <a:cubicBezTo>
                        <a:pt x="1742" y="2787"/>
                        <a:pt x="1734" y="2805"/>
                        <a:pt x="1746" y="2768"/>
                      </a:cubicBezTo>
                      <a:cubicBezTo>
                        <a:pt x="1718" y="2685"/>
                        <a:pt x="1726" y="2733"/>
                        <a:pt x="1737" y="2624"/>
                      </a:cubicBezTo>
                      <a:cubicBezTo>
                        <a:pt x="1734" y="2603"/>
                        <a:pt x="1737" y="2580"/>
                        <a:pt x="1728" y="2561"/>
                      </a:cubicBezTo>
                      <a:cubicBezTo>
                        <a:pt x="1724" y="2553"/>
                        <a:pt x="1709" y="2556"/>
                        <a:pt x="1701" y="2552"/>
                      </a:cubicBezTo>
                      <a:cubicBezTo>
                        <a:pt x="1691" y="2547"/>
                        <a:pt x="1684" y="2538"/>
                        <a:pt x="1674" y="2534"/>
                      </a:cubicBezTo>
                      <a:cubicBezTo>
                        <a:pt x="1648" y="2522"/>
                        <a:pt x="1617" y="2523"/>
                        <a:pt x="1593" y="2507"/>
                      </a:cubicBezTo>
                      <a:cubicBezTo>
                        <a:pt x="1549" y="2477"/>
                        <a:pt x="1482" y="2452"/>
                        <a:pt x="1431" y="2435"/>
                      </a:cubicBezTo>
                      <a:cubicBezTo>
                        <a:pt x="1400" y="2425"/>
                        <a:pt x="1355" y="2386"/>
                        <a:pt x="1323" y="2372"/>
                      </a:cubicBezTo>
                      <a:cubicBezTo>
                        <a:pt x="1306" y="2364"/>
                        <a:pt x="1269" y="2354"/>
                        <a:pt x="1269" y="2354"/>
                      </a:cubicBezTo>
                      <a:cubicBezTo>
                        <a:pt x="1263" y="2345"/>
                        <a:pt x="1259" y="2334"/>
                        <a:pt x="1251" y="2327"/>
                      </a:cubicBezTo>
                      <a:cubicBezTo>
                        <a:pt x="1244" y="2321"/>
                        <a:pt x="1231" y="2325"/>
                        <a:pt x="1224" y="2318"/>
                      </a:cubicBezTo>
                      <a:cubicBezTo>
                        <a:pt x="1190" y="2284"/>
                        <a:pt x="1182" y="2248"/>
                        <a:pt x="1161" y="2210"/>
                      </a:cubicBezTo>
                      <a:cubicBezTo>
                        <a:pt x="1120" y="2135"/>
                        <a:pt x="1064" y="2065"/>
                        <a:pt x="1017" y="1994"/>
                      </a:cubicBezTo>
                      <a:cubicBezTo>
                        <a:pt x="998" y="1965"/>
                        <a:pt x="983" y="1918"/>
                        <a:pt x="972" y="1886"/>
                      </a:cubicBezTo>
                      <a:cubicBezTo>
                        <a:pt x="969" y="1876"/>
                        <a:pt x="958" y="1869"/>
                        <a:pt x="954" y="1859"/>
                      </a:cubicBezTo>
                      <a:cubicBezTo>
                        <a:pt x="946" y="1842"/>
                        <a:pt x="942" y="1823"/>
                        <a:pt x="936" y="1805"/>
                      </a:cubicBezTo>
                      <a:cubicBezTo>
                        <a:pt x="933" y="1796"/>
                        <a:pt x="927" y="1778"/>
                        <a:pt x="927" y="1778"/>
                      </a:cubicBezTo>
                      <a:cubicBezTo>
                        <a:pt x="933" y="1662"/>
                        <a:pt x="932" y="1502"/>
                        <a:pt x="1044" y="1427"/>
                      </a:cubicBezTo>
                      <a:cubicBezTo>
                        <a:pt x="1096" y="1350"/>
                        <a:pt x="1027" y="1441"/>
                        <a:pt x="1089" y="1391"/>
                      </a:cubicBezTo>
                      <a:cubicBezTo>
                        <a:pt x="1097" y="1384"/>
                        <a:pt x="1099" y="1372"/>
                        <a:pt x="1107" y="1364"/>
                      </a:cubicBezTo>
                      <a:cubicBezTo>
                        <a:pt x="1115" y="1356"/>
                        <a:pt x="1126" y="1353"/>
                        <a:pt x="1134" y="1346"/>
                      </a:cubicBezTo>
                      <a:cubicBezTo>
                        <a:pt x="1144" y="1338"/>
                        <a:pt x="1153" y="1329"/>
                        <a:pt x="1161" y="1319"/>
                      </a:cubicBezTo>
                      <a:cubicBezTo>
                        <a:pt x="1168" y="1311"/>
                        <a:pt x="1171" y="1299"/>
                        <a:pt x="1179" y="1292"/>
                      </a:cubicBezTo>
                      <a:cubicBezTo>
                        <a:pt x="1231" y="1246"/>
                        <a:pt x="1304" y="1214"/>
                        <a:pt x="1368" y="1193"/>
                      </a:cubicBezTo>
                      <a:cubicBezTo>
                        <a:pt x="1409" y="1179"/>
                        <a:pt x="1443" y="1150"/>
                        <a:pt x="1485" y="1139"/>
                      </a:cubicBezTo>
                      <a:cubicBezTo>
                        <a:pt x="1509" y="1132"/>
                        <a:pt x="1557" y="1121"/>
                        <a:pt x="1557" y="1121"/>
                      </a:cubicBezTo>
                      <a:cubicBezTo>
                        <a:pt x="1569" y="1124"/>
                        <a:pt x="1587" y="1119"/>
                        <a:pt x="1593" y="1130"/>
                      </a:cubicBezTo>
                      <a:cubicBezTo>
                        <a:pt x="1608" y="1155"/>
                        <a:pt x="1571" y="1178"/>
                        <a:pt x="1557" y="1184"/>
                      </a:cubicBezTo>
                      <a:cubicBezTo>
                        <a:pt x="1491" y="1213"/>
                        <a:pt x="1419" y="1219"/>
                        <a:pt x="1350" y="1238"/>
                      </a:cubicBezTo>
                      <a:cubicBezTo>
                        <a:pt x="1332" y="1243"/>
                        <a:pt x="1314" y="1250"/>
                        <a:pt x="1296" y="1256"/>
                      </a:cubicBezTo>
                      <a:cubicBezTo>
                        <a:pt x="1275" y="1263"/>
                        <a:pt x="1242" y="1292"/>
                        <a:pt x="1242" y="1292"/>
                      </a:cubicBezTo>
                      <a:cubicBezTo>
                        <a:pt x="1226" y="1316"/>
                        <a:pt x="1218" y="1354"/>
                        <a:pt x="1197" y="1373"/>
                      </a:cubicBezTo>
                      <a:cubicBezTo>
                        <a:pt x="1148" y="1416"/>
                        <a:pt x="1088" y="1437"/>
                        <a:pt x="1035" y="1472"/>
                      </a:cubicBezTo>
                      <a:cubicBezTo>
                        <a:pt x="1026" y="1486"/>
                        <a:pt x="1008" y="1507"/>
                        <a:pt x="1008" y="1526"/>
                      </a:cubicBezTo>
                      <a:cubicBezTo>
                        <a:pt x="1008" y="1583"/>
                        <a:pt x="1133" y="1577"/>
                        <a:pt x="1161" y="1580"/>
                      </a:cubicBezTo>
                      <a:cubicBezTo>
                        <a:pt x="1203" y="1594"/>
                        <a:pt x="1220" y="1639"/>
                        <a:pt x="1251" y="1670"/>
                      </a:cubicBezTo>
                      <a:cubicBezTo>
                        <a:pt x="1263" y="1707"/>
                        <a:pt x="1286" y="1744"/>
                        <a:pt x="1305" y="1778"/>
                      </a:cubicBezTo>
                      <a:cubicBezTo>
                        <a:pt x="1321" y="1806"/>
                        <a:pt x="1349" y="1828"/>
                        <a:pt x="1359" y="1859"/>
                      </a:cubicBezTo>
                      <a:cubicBezTo>
                        <a:pt x="1388" y="1946"/>
                        <a:pt x="1411" y="2034"/>
                        <a:pt x="1440" y="2120"/>
                      </a:cubicBezTo>
                      <a:cubicBezTo>
                        <a:pt x="1453" y="2158"/>
                        <a:pt x="1495" y="2151"/>
                        <a:pt x="1521" y="2165"/>
                      </a:cubicBezTo>
                      <a:cubicBezTo>
                        <a:pt x="1540" y="2176"/>
                        <a:pt x="1557" y="2189"/>
                        <a:pt x="1575" y="2201"/>
                      </a:cubicBezTo>
                      <a:cubicBezTo>
                        <a:pt x="1593" y="2213"/>
                        <a:pt x="1611" y="2225"/>
                        <a:pt x="1629" y="2237"/>
                      </a:cubicBezTo>
                      <a:cubicBezTo>
                        <a:pt x="1638" y="2243"/>
                        <a:pt x="1656" y="2255"/>
                        <a:pt x="1656" y="2255"/>
                      </a:cubicBezTo>
                      <a:cubicBezTo>
                        <a:pt x="1681" y="2292"/>
                        <a:pt x="1705" y="2322"/>
                        <a:pt x="1719" y="2363"/>
                      </a:cubicBezTo>
                      <a:cubicBezTo>
                        <a:pt x="1716" y="2378"/>
                        <a:pt x="1714" y="2393"/>
                        <a:pt x="1710" y="2408"/>
                      </a:cubicBezTo>
                      <a:cubicBezTo>
                        <a:pt x="1705" y="2426"/>
                        <a:pt x="1692" y="2462"/>
                        <a:pt x="1692" y="2462"/>
                      </a:cubicBezTo>
                      <a:cubicBezTo>
                        <a:pt x="1715" y="2530"/>
                        <a:pt x="1681" y="2449"/>
                        <a:pt x="1728" y="2507"/>
                      </a:cubicBezTo>
                      <a:cubicBezTo>
                        <a:pt x="1734" y="2514"/>
                        <a:pt x="1731" y="2527"/>
                        <a:pt x="1737" y="2534"/>
                      </a:cubicBezTo>
                      <a:cubicBezTo>
                        <a:pt x="1759" y="2561"/>
                        <a:pt x="1803" y="2570"/>
                        <a:pt x="1836" y="257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5" name="Freeform 156"/>
                <p:cNvSpPr>
                  <a:spLocks noChangeAspect="1"/>
                </p:cNvSpPr>
                <p:nvPr/>
              </p:nvSpPr>
              <p:spPr bwMode="auto">
                <a:xfrm>
                  <a:off x="1214" y="3260"/>
                  <a:ext cx="393" cy="403"/>
                </a:xfrm>
                <a:custGeom>
                  <a:avLst/>
                  <a:gdLst>
                    <a:gd name="T0" fmla="*/ 199 w 393"/>
                    <a:gd name="T1" fmla="*/ 25 h 403"/>
                    <a:gd name="T2" fmla="*/ 253 w 393"/>
                    <a:gd name="T3" fmla="*/ 61 h 403"/>
                    <a:gd name="T4" fmla="*/ 298 w 393"/>
                    <a:gd name="T5" fmla="*/ 97 h 403"/>
                    <a:gd name="T6" fmla="*/ 343 w 393"/>
                    <a:gd name="T7" fmla="*/ 151 h 403"/>
                    <a:gd name="T8" fmla="*/ 388 w 393"/>
                    <a:gd name="T9" fmla="*/ 259 h 403"/>
                    <a:gd name="T10" fmla="*/ 379 w 393"/>
                    <a:gd name="T11" fmla="*/ 358 h 403"/>
                    <a:gd name="T12" fmla="*/ 298 w 393"/>
                    <a:gd name="T13" fmla="*/ 403 h 403"/>
                    <a:gd name="T14" fmla="*/ 253 w 393"/>
                    <a:gd name="T15" fmla="*/ 394 h 403"/>
                    <a:gd name="T16" fmla="*/ 163 w 393"/>
                    <a:gd name="T17" fmla="*/ 385 h 403"/>
                    <a:gd name="T18" fmla="*/ 109 w 393"/>
                    <a:gd name="T19" fmla="*/ 367 h 403"/>
                    <a:gd name="T20" fmla="*/ 55 w 393"/>
                    <a:gd name="T21" fmla="*/ 286 h 403"/>
                    <a:gd name="T22" fmla="*/ 37 w 393"/>
                    <a:gd name="T23" fmla="*/ 232 h 403"/>
                    <a:gd name="T24" fmla="*/ 37 w 393"/>
                    <a:gd name="T25" fmla="*/ 34 h 403"/>
                    <a:gd name="T26" fmla="*/ 199 w 393"/>
                    <a:gd name="T27" fmla="*/ 25 h 40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93"/>
                    <a:gd name="T43" fmla="*/ 0 h 403"/>
                    <a:gd name="T44" fmla="*/ 393 w 393"/>
                    <a:gd name="T45" fmla="*/ 403 h 403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93" h="403">
                      <a:moveTo>
                        <a:pt x="199" y="25"/>
                      </a:moveTo>
                      <a:cubicBezTo>
                        <a:pt x="218" y="36"/>
                        <a:pt x="253" y="61"/>
                        <a:pt x="253" y="61"/>
                      </a:cubicBezTo>
                      <a:cubicBezTo>
                        <a:pt x="305" y="138"/>
                        <a:pt x="236" y="47"/>
                        <a:pt x="298" y="97"/>
                      </a:cubicBezTo>
                      <a:cubicBezTo>
                        <a:pt x="316" y="112"/>
                        <a:pt x="326" y="134"/>
                        <a:pt x="343" y="151"/>
                      </a:cubicBezTo>
                      <a:cubicBezTo>
                        <a:pt x="356" y="191"/>
                        <a:pt x="375" y="221"/>
                        <a:pt x="388" y="259"/>
                      </a:cubicBezTo>
                      <a:cubicBezTo>
                        <a:pt x="385" y="292"/>
                        <a:pt x="393" y="328"/>
                        <a:pt x="379" y="358"/>
                      </a:cubicBezTo>
                      <a:cubicBezTo>
                        <a:pt x="368" y="382"/>
                        <a:pt x="323" y="395"/>
                        <a:pt x="298" y="403"/>
                      </a:cubicBezTo>
                      <a:cubicBezTo>
                        <a:pt x="283" y="400"/>
                        <a:pt x="268" y="396"/>
                        <a:pt x="253" y="394"/>
                      </a:cubicBezTo>
                      <a:cubicBezTo>
                        <a:pt x="223" y="390"/>
                        <a:pt x="193" y="391"/>
                        <a:pt x="163" y="385"/>
                      </a:cubicBezTo>
                      <a:cubicBezTo>
                        <a:pt x="144" y="382"/>
                        <a:pt x="109" y="367"/>
                        <a:pt x="109" y="367"/>
                      </a:cubicBezTo>
                      <a:cubicBezTo>
                        <a:pt x="109" y="366"/>
                        <a:pt x="64" y="300"/>
                        <a:pt x="55" y="286"/>
                      </a:cubicBezTo>
                      <a:cubicBezTo>
                        <a:pt x="44" y="270"/>
                        <a:pt x="37" y="232"/>
                        <a:pt x="37" y="232"/>
                      </a:cubicBezTo>
                      <a:cubicBezTo>
                        <a:pt x="33" y="166"/>
                        <a:pt x="0" y="89"/>
                        <a:pt x="37" y="34"/>
                      </a:cubicBezTo>
                      <a:cubicBezTo>
                        <a:pt x="64" y="0"/>
                        <a:pt x="163" y="21"/>
                        <a:pt x="199" y="2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6" name="Freeform 157"/>
                <p:cNvSpPr>
                  <a:spLocks noChangeAspect="1"/>
                </p:cNvSpPr>
                <p:nvPr/>
              </p:nvSpPr>
              <p:spPr bwMode="auto">
                <a:xfrm>
                  <a:off x="360" y="1089"/>
                  <a:ext cx="117" cy="882"/>
                </a:xfrm>
                <a:custGeom>
                  <a:avLst/>
                  <a:gdLst>
                    <a:gd name="T0" fmla="*/ 99 w 117"/>
                    <a:gd name="T1" fmla="*/ 882 h 882"/>
                    <a:gd name="T2" fmla="*/ 99 w 117"/>
                    <a:gd name="T3" fmla="*/ 801 h 882"/>
                    <a:gd name="T4" fmla="*/ 117 w 117"/>
                    <a:gd name="T5" fmla="*/ 747 h 882"/>
                    <a:gd name="T6" fmla="*/ 99 w 117"/>
                    <a:gd name="T7" fmla="*/ 621 h 882"/>
                    <a:gd name="T8" fmla="*/ 81 w 117"/>
                    <a:gd name="T9" fmla="*/ 567 h 882"/>
                    <a:gd name="T10" fmla="*/ 63 w 117"/>
                    <a:gd name="T11" fmla="*/ 540 h 882"/>
                    <a:gd name="T12" fmla="*/ 18 w 117"/>
                    <a:gd name="T13" fmla="*/ 351 h 882"/>
                    <a:gd name="T14" fmla="*/ 63 w 117"/>
                    <a:gd name="T15" fmla="*/ 36 h 882"/>
                    <a:gd name="T16" fmla="*/ 108 w 117"/>
                    <a:gd name="T17" fmla="*/ 0 h 8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7"/>
                    <a:gd name="T28" fmla="*/ 0 h 882"/>
                    <a:gd name="T29" fmla="*/ 117 w 117"/>
                    <a:gd name="T30" fmla="*/ 882 h 8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7" h="882">
                      <a:moveTo>
                        <a:pt x="99" y="882"/>
                      </a:moveTo>
                      <a:cubicBezTo>
                        <a:pt x="86" y="842"/>
                        <a:pt x="85" y="855"/>
                        <a:pt x="99" y="801"/>
                      </a:cubicBezTo>
                      <a:cubicBezTo>
                        <a:pt x="104" y="783"/>
                        <a:pt x="117" y="747"/>
                        <a:pt x="117" y="747"/>
                      </a:cubicBezTo>
                      <a:cubicBezTo>
                        <a:pt x="111" y="684"/>
                        <a:pt x="114" y="670"/>
                        <a:pt x="99" y="621"/>
                      </a:cubicBezTo>
                      <a:cubicBezTo>
                        <a:pt x="94" y="603"/>
                        <a:pt x="92" y="583"/>
                        <a:pt x="81" y="567"/>
                      </a:cubicBezTo>
                      <a:cubicBezTo>
                        <a:pt x="75" y="558"/>
                        <a:pt x="67" y="550"/>
                        <a:pt x="63" y="540"/>
                      </a:cubicBezTo>
                      <a:cubicBezTo>
                        <a:pt x="36" y="480"/>
                        <a:pt x="27" y="415"/>
                        <a:pt x="18" y="351"/>
                      </a:cubicBezTo>
                      <a:cubicBezTo>
                        <a:pt x="21" y="286"/>
                        <a:pt x="0" y="115"/>
                        <a:pt x="63" y="36"/>
                      </a:cubicBezTo>
                      <a:cubicBezTo>
                        <a:pt x="75" y="21"/>
                        <a:pt x="94" y="14"/>
                        <a:pt x="108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7" name="Freeform 158"/>
                <p:cNvSpPr>
                  <a:spLocks noChangeAspect="1"/>
                </p:cNvSpPr>
                <p:nvPr/>
              </p:nvSpPr>
              <p:spPr bwMode="auto">
                <a:xfrm>
                  <a:off x="1620" y="2357"/>
                  <a:ext cx="186" cy="136"/>
                </a:xfrm>
                <a:custGeom>
                  <a:avLst/>
                  <a:gdLst>
                    <a:gd name="T0" fmla="*/ 171 w 186"/>
                    <a:gd name="T1" fmla="*/ 1 h 136"/>
                    <a:gd name="T2" fmla="*/ 9 w 186"/>
                    <a:gd name="T3" fmla="*/ 19 h 136"/>
                    <a:gd name="T4" fmla="*/ 18 w 186"/>
                    <a:gd name="T5" fmla="*/ 46 h 136"/>
                    <a:gd name="T6" fmla="*/ 72 w 186"/>
                    <a:gd name="T7" fmla="*/ 82 h 136"/>
                    <a:gd name="T8" fmla="*/ 144 w 186"/>
                    <a:gd name="T9" fmla="*/ 127 h 136"/>
                    <a:gd name="T10" fmla="*/ 171 w 186"/>
                    <a:gd name="T11" fmla="*/ 136 h 136"/>
                    <a:gd name="T12" fmla="*/ 171 w 186"/>
                    <a:gd name="T13" fmla="*/ 1 h 1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6"/>
                    <a:gd name="T22" fmla="*/ 0 h 136"/>
                    <a:gd name="T23" fmla="*/ 186 w 186"/>
                    <a:gd name="T24" fmla="*/ 136 h 1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6" h="136">
                      <a:moveTo>
                        <a:pt x="171" y="1"/>
                      </a:moveTo>
                      <a:cubicBezTo>
                        <a:pt x="117" y="10"/>
                        <a:pt x="60" y="0"/>
                        <a:pt x="9" y="19"/>
                      </a:cubicBezTo>
                      <a:cubicBezTo>
                        <a:pt x="0" y="22"/>
                        <a:pt x="11" y="39"/>
                        <a:pt x="18" y="46"/>
                      </a:cubicBezTo>
                      <a:cubicBezTo>
                        <a:pt x="33" y="61"/>
                        <a:pt x="72" y="82"/>
                        <a:pt x="72" y="82"/>
                      </a:cubicBezTo>
                      <a:cubicBezTo>
                        <a:pt x="101" y="125"/>
                        <a:pt x="80" y="106"/>
                        <a:pt x="144" y="127"/>
                      </a:cubicBezTo>
                      <a:cubicBezTo>
                        <a:pt x="153" y="130"/>
                        <a:pt x="171" y="136"/>
                        <a:pt x="171" y="136"/>
                      </a:cubicBezTo>
                      <a:cubicBezTo>
                        <a:pt x="186" y="91"/>
                        <a:pt x="171" y="48"/>
                        <a:pt x="171" y="1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8" name="Freeform 159"/>
                <p:cNvSpPr>
                  <a:spLocks noChangeAspect="1"/>
                </p:cNvSpPr>
                <p:nvPr/>
              </p:nvSpPr>
              <p:spPr bwMode="auto">
                <a:xfrm>
                  <a:off x="1730" y="2694"/>
                  <a:ext cx="159" cy="114"/>
                </a:xfrm>
                <a:custGeom>
                  <a:avLst/>
                  <a:gdLst>
                    <a:gd name="T0" fmla="*/ 115 w 159"/>
                    <a:gd name="T1" fmla="*/ 24 h 114"/>
                    <a:gd name="T2" fmla="*/ 34 w 159"/>
                    <a:gd name="T3" fmla="*/ 15 h 114"/>
                    <a:gd name="T4" fmla="*/ 16 w 159"/>
                    <a:gd name="T5" fmla="*/ 69 h 114"/>
                    <a:gd name="T6" fmla="*/ 97 w 159"/>
                    <a:gd name="T7" fmla="*/ 114 h 114"/>
                    <a:gd name="T8" fmla="*/ 133 w 159"/>
                    <a:gd name="T9" fmla="*/ 105 h 114"/>
                    <a:gd name="T10" fmla="*/ 115 w 159"/>
                    <a:gd name="T11" fmla="*/ 24 h 11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59"/>
                    <a:gd name="T19" fmla="*/ 0 h 114"/>
                    <a:gd name="T20" fmla="*/ 159 w 159"/>
                    <a:gd name="T21" fmla="*/ 114 h 11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59" h="114">
                      <a:moveTo>
                        <a:pt x="115" y="24"/>
                      </a:moveTo>
                      <a:cubicBezTo>
                        <a:pt x="52" y="3"/>
                        <a:pt x="79" y="0"/>
                        <a:pt x="34" y="15"/>
                      </a:cubicBezTo>
                      <a:cubicBezTo>
                        <a:pt x="28" y="33"/>
                        <a:pt x="0" y="58"/>
                        <a:pt x="16" y="69"/>
                      </a:cubicBezTo>
                      <a:cubicBezTo>
                        <a:pt x="43" y="87"/>
                        <a:pt x="70" y="96"/>
                        <a:pt x="97" y="114"/>
                      </a:cubicBezTo>
                      <a:cubicBezTo>
                        <a:pt x="109" y="111"/>
                        <a:pt x="123" y="113"/>
                        <a:pt x="133" y="105"/>
                      </a:cubicBezTo>
                      <a:cubicBezTo>
                        <a:pt x="159" y="84"/>
                        <a:pt x="122" y="45"/>
                        <a:pt x="115" y="24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9" name="Freeform 160"/>
                <p:cNvSpPr>
                  <a:spLocks noChangeAspect="1"/>
                </p:cNvSpPr>
                <p:nvPr/>
              </p:nvSpPr>
              <p:spPr bwMode="auto">
                <a:xfrm>
                  <a:off x="1600" y="2110"/>
                  <a:ext cx="209" cy="132"/>
                </a:xfrm>
                <a:custGeom>
                  <a:avLst/>
                  <a:gdLst>
                    <a:gd name="T0" fmla="*/ 155 w 209"/>
                    <a:gd name="T1" fmla="*/ 5 h 132"/>
                    <a:gd name="T2" fmla="*/ 209 w 209"/>
                    <a:gd name="T3" fmla="*/ 113 h 132"/>
                    <a:gd name="T4" fmla="*/ 101 w 209"/>
                    <a:gd name="T5" fmla="*/ 86 h 132"/>
                    <a:gd name="T6" fmla="*/ 20 w 209"/>
                    <a:gd name="T7" fmla="*/ 50 h 132"/>
                    <a:gd name="T8" fmla="*/ 2 w 209"/>
                    <a:gd name="T9" fmla="*/ 23 h 132"/>
                    <a:gd name="T10" fmla="*/ 29 w 209"/>
                    <a:gd name="T11" fmla="*/ 5 h 132"/>
                    <a:gd name="T12" fmla="*/ 155 w 209"/>
                    <a:gd name="T13" fmla="*/ 5 h 13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09"/>
                    <a:gd name="T22" fmla="*/ 0 h 132"/>
                    <a:gd name="T23" fmla="*/ 209 w 209"/>
                    <a:gd name="T24" fmla="*/ 132 h 13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09" h="132">
                      <a:moveTo>
                        <a:pt x="155" y="5"/>
                      </a:moveTo>
                      <a:cubicBezTo>
                        <a:pt x="177" y="38"/>
                        <a:pt x="197" y="76"/>
                        <a:pt x="209" y="113"/>
                      </a:cubicBezTo>
                      <a:cubicBezTo>
                        <a:pt x="153" y="132"/>
                        <a:pt x="142" y="104"/>
                        <a:pt x="101" y="86"/>
                      </a:cubicBezTo>
                      <a:cubicBezTo>
                        <a:pt x="5" y="43"/>
                        <a:pt x="81" y="91"/>
                        <a:pt x="20" y="50"/>
                      </a:cubicBezTo>
                      <a:cubicBezTo>
                        <a:pt x="14" y="41"/>
                        <a:pt x="0" y="34"/>
                        <a:pt x="2" y="23"/>
                      </a:cubicBezTo>
                      <a:cubicBezTo>
                        <a:pt x="4" y="12"/>
                        <a:pt x="18" y="6"/>
                        <a:pt x="29" y="5"/>
                      </a:cubicBezTo>
                      <a:cubicBezTo>
                        <a:pt x="71" y="0"/>
                        <a:pt x="113" y="5"/>
                        <a:pt x="155" y="5"/>
                      </a:cubicBez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0" name="Freeform 161"/>
                <p:cNvSpPr>
                  <a:spLocks noChangeAspect="1"/>
                </p:cNvSpPr>
                <p:nvPr/>
              </p:nvSpPr>
              <p:spPr bwMode="auto">
                <a:xfrm>
                  <a:off x="1773" y="1858"/>
                  <a:ext cx="216" cy="23"/>
                </a:xfrm>
                <a:custGeom>
                  <a:avLst/>
                  <a:gdLst>
                    <a:gd name="T0" fmla="*/ 0 w 216"/>
                    <a:gd name="T1" fmla="*/ 23 h 23"/>
                    <a:gd name="T2" fmla="*/ 216 w 216"/>
                    <a:gd name="T3" fmla="*/ 23 h 23"/>
                    <a:gd name="T4" fmla="*/ 0 60000 65536"/>
                    <a:gd name="T5" fmla="*/ 0 60000 65536"/>
                    <a:gd name="T6" fmla="*/ 0 w 216"/>
                    <a:gd name="T7" fmla="*/ 0 h 23"/>
                    <a:gd name="T8" fmla="*/ 216 w 216"/>
                    <a:gd name="T9" fmla="*/ 23 h 2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6" h="23">
                      <a:moveTo>
                        <a:pt x="0" y="23"/>
                      </a:moveTo>
                      <a:cubicBezTo>
                        <a:pt x="70" y="0"/>
                        <a:pt x="143" y="23"/>
                        <a:pt x="216" y="23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1" name="Freeform 162"/>
                <p:cNvSpPr>
                  <a:spLocks noChangeAspect="1"/>
                </p:cNvSpPr>
                <p:nvPr/>
              </p:nvSpPr>
              <p:spPr bwMode="auto">
                <a:xfrm>
                  <a:off x="1629" y="1386"/>
                  <a:ext cx="387" cy="288"/>
                </a:xfrm>
                <a:custGeom>
                  <a:avLst/>
                  <a:gdLst>
                    <a:gd name="T0" fmla="*/ 162 w 387"/>
                    <a:gd name="T1" fmla="*/ 0 h 288"/>
                    <a:gd name="T2" fmla="*/ 135 w 387"/>
                    <a:gd name="T3" fmla="*/ 9 h 288"/>
                    <a:gd name="T4" fmla="*/ 108 w 387"/>
                    <a:gd name="T5" fmla="*/ 27 h 288"/>
                    <a:gd name="T6" fmla="*/ 54 w 387"/>
                    <a:gd name="T7" fmla="*/ 45 h 288"/>
                    <a:gd name="T8" fmla="*/ 0 w 387"/>
                    <a:gd name="T9" fmla="*/ 117 h 288"/>
                    <a:gd name="T10" fmla="*/ 90 w 387"/>
                    <a:gd name="T11" fmla="*/ 207 h 288"/>
                    <a:gd name="T12" fmla="*/ 387 w 387"/>
                    <a:gd name="T13" fmla="*/ 288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7"/>
                    <a:gd name="T22" fmla="*/ 0 h 288"/>
                    <a:gd name="T23" fmla="*/ 387 w 387"/>
                    <a:gd name="T24" fmla="*/ 288 h 28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7" h="288">
                      <a:moveTo>
                        <a:pt x="162" y="0"/>
                      </a:moveTo>
                      <a:cubicBezTo>
                        <a:pt x="153" y="3"/>
                        <a:pt x="143" y="5"/>
                        <a:pt x="135" y="9"/>
                      </a:cubicBezTo>
                      <a:cubicBezTo>
                        <a:pt x="125" y="14"/>
                        <a:pt x="118" y="23"/>
                        <a:pt x="108" y="27"/>
                      </a:cubicBezTo>
                      <a:cubicBezTo>
                        <a:pt x="91" y="35"/>
                        <a:pt x="54" y="45"/>
                        <a:pt x="54" y="45"/>
                      </a:cubicBezTo>
                      <a:cubicBezTo>
                        <a:pt x="43" y="79"/>
                        <a:pt x="20" y="87"/>
                        <a:pt x="0" y="117"/>
                      </a:cubicBezTo>
                      <a:cubicBezTo>
                        <a:pt x="14" y="175"/>
                        <a:pt x="44" y="176"/>
                        <a:pt x="90" y="207"/>
                      </a:cubicBezTo>
                      <a:cubicBezTo>
                        <a:pt x="186" y="271"/>
                        <a:pt x="272" y="288"/>
                        <a:pt x="387" y="288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2" name="Freeform 163"/>
                <p:cNvSpPr>
                  <a:spLocks noChangeAspect="1"/>
                </p:cNvSpPr>
                <p:nvPr/>
              </p:nvSpPr>
              <p:spPr bwMode="auto">
                <a:xfrm>
                  <a:off x="1197" y="1215"/>
                  <a:ext cx="126" cy="630"/>
                </a:xfrm>
                <a:custGeom>
                  <a:avLst/>
                  <a:gdLst>
                    <a:gd name="T0" fmla="*/ 126 w 126"/>
                    <a:gd name="T1" fmla="*/ 0 h 630"/>
                    <a:gd name="T2" fmla="*/ 63 w 126"/>
                    <a:gd name="T3" fmla="*/ 72 h 630"/>
                    <a:gd name="T4" fmla="*/ 0 w 126"/>
                    <a:gd name="T5" fmla="*/ 180 h 630"/>
                    <a:gd name="T6" fmla="*/ 18 w 126"/>
                    <a:gd name="T7" fmla="*/ 405 h 630"/>
                    <a:gd name="T8" fmla="*/ 9 w 126"/>
                    <a:gd name="T9" fmla="*/ 630 h 6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6"/>
                    <a:gd name="T16" fmla="*/ 0 h 630"/>
                    <a:gd name="T17" fmla="*/ 126 w 126"/>
                    <a:gd name="T18" fmla="*/ 630 h 6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6" h="630">
                      <a:moveTo>
                        <a:pt x="126" y="0"/>
                      </a:moveTo>
                      <a:cubicBezTo>
                        <a:pt x="84" y="63"/>
                        <a:pt x="108" y="42"/>
                        <a:pt x="63" y="72"/>
                      </a:cubicBezTo>
                      <a:cubicBezTo>
                        <a:pt x="38" y="109"/>
                        <a:pt x="14" y="139"/>
                        <a:pt x="0" y="180"/>
                      </a:cubicBezTo>
                      <a:cubicBezTo>
                        <a:pt x="5" y="255"/>
                        <a:pt x="18" y="330"/>
                        <a:pt x="18" y="405"/>
                      </a:cubicBezTo>
                      <a:cubicBezTo>
                        <a:pt x="18" y="540"/>
                        <a:pt x="9" y="543"/>
                        <a:pt x="9" y="63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3" name="Freeform 164"/>
                <p:cNvSpPr>
                  <a:spLocks noChangeAspect="1"/>
                </p:cNvSpPr>
                <p:nvPr/>
              </p:nvSpPr>
              <p:spPr bwMode="auto">
                <a:xfrm>
                  <a:off x="1231" y="1980"/>
                  <a:ext cx="146" cy="135"/>
                </a:xfrm>
                <a:custGeom>
                  <a:avLst/>
                  <a:gdLst>
                    <a:gd name="T0" fmla="*/ 146 w 146"/>
                    <a:gd name="T1" fmla="*/ 135 h 135"/>
                    <a:gd name="T2" fmla="*/ 11 w 146"/>
                    <a:gd name="T3" fmla="*/ 45 h 135"/>
                    <a:gd name="T4" fmla="*/ 2 w 146"/>
                    <a:gd name="T5" fmla="*/ 0 h 135"/>
                    <a:gd name="T6" fmla="*/ 0 60000 65536"/>
                    <a:gd name="T7" fmla="*/ 0 60000 65536"/>
                    <a:gd name="T8" fmla="*/ 0 60000 65536"/>
                    <a:gd name="T9" fmla="*/ 0 w 146"/>
                    <a:gd name="T10" fmla="*/ 0 h 135"/>
                    <a:gd name="T11" fmla="*/ 146 w 146"/>
                    <a:gd name="T12" fmla="*/ 135 h 13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6" h="135">
                      <a:moveTo>
                        <a:pt x="146" y="135"/>
                      </a:moveTo>
                      <a:cubicBezTo>
                        <a:pt x="99" y="104"/>
                        <a:pt x="51" y="85"/>
                        <a:pt x="11" y="45"/>
                      </a:cubicBezTo>
                      <a:cubicBezTo>
                        <a:pt x="0" y="12"/>
                        <a:pt x="2" y="27"/>
                        <a:pt x="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24" name="Freeform 165"/>
                <p:cNvSpPr>
                  <a:spLocks noChangeAspect="1"/>
                </p:cNvSpPr>
                <p:nvPr/>
              </p:nvSpPr>
              <p:spPr bwMode="auto">
                <a:xfrm>
                  <a:off x="1602" y="1188"/>
                  <a:ext cx="234" cy="180"/>
                </a:xfrm>
                <a:custGeom>
                  <a:avLst/>
                  <a:gdLst>
                    <a:gd name="T0" fmla="*/ 0 w 234"/>
                    <a:gd name="T1" fmla="*/ 180 h 180"/>
                    <a:gd name="T2" fmla="*/ 18 w 234"/>
                    <a:gd name="T3" fmla="*/ 126 h 180"/>
                    <a:gd name="T4" fmla="*/ 36 w 234"/>
                    <a:gd name="T5" fmla="*/ 99 h 180"/>
                    <a:gd name="T6" fmla="*/ 90 w 234"/>
                    <a:gd name="T7" fmla="*/ 0 h 180"/>
                    <a:gd name="T8" fmla="*/ 216 w 234"/>
                    <a:gd name="T9" fmla="*/ 45 h 180"/>
                    <a:gd name="T10" fmla="*/ 234 w 234"/>
                    <a:gd name="T11" fmla="*/ 171 h 1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34"/>
                    <a:gd name="T19" fmla="*/ 0 h 180"/>
                    <a:gd name="T20" fmla="*/ 234 w 234"/>
                    <a:gd name="T21" fmla="*/ 180 h 1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34" h="180">
                      <a:moveTo>
                        <a:pt x="0" y="180"/>
                      </a:moveTo>
                      <a:cubicBezTo>
                        <a:pt x="6" y="162"/>
                        <a:pt x="7" y="142"/>
                        <a:pt x="18" y="126"/>
                      </a:cubicBezTo>
                      <a:cubicBezTo>
                        <a:pt x="24" y="117"/>
                        <a:pt x="32" y="109"/>
                        <a:pt x="36" y="99"/>
                      </a:cubicBezTo>
                      <a:cubicBezTo>
                        <a:pt x="59" y="47"/>
                        <a:pt x="46" y="29"/>
                        <a:pt x="90" y="0"/>
                      </a:cubicBezTo>
                      <a:cubicBezTo>
                        <a:pt x="135" y="15"/>
                        <a:pt x="170" y="36"/>
                        <a:pt x="216" y="45"/>
                      </a:cubicBezTo>
                      <a:cubicBezTo>
                        <a:pt x="221" y="86"/>
                        <a:pt x="234" y="130"/>
                        <a:pt x="234" y="171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1008" name="Freeform 166"/>
            <p:cNvSpPr>
              <a:spLocks/>
            </p:cNvSpPr>
            <p:nvPr/>
          </p:nvSpPr>
          <p:spPr bwMode="auto">
            <a:xfrm>
              <a:off x="4416" y="2160"/>
              <a:ext cx="336" cy="263"/>
            </a:xfrm>
            <a:custGeom>
              <a:avLst/>
              <a:gdLst>
                <a:gd name="T0" fmla="*/ 334 w 3087"/>
                <a:gd name="T1" fmla="*/ 83 h 1991"/>
                <a:gd name="T2" fmla="*/ 317 w 3087"/>
                <a:gd name="T3" fmla="*/ 66 h 1991"/>
                <a:gd name="T4" fmla="*/ 300 w 3087"/>
                <a:gd name="T5" fmla="*/ 51 h 1991"/>
                <a:gd name="T6" fmla="*/ 288 w 3087"/>
                <a:gd name="T7" fmla="*/ 43 h 1991"/>
                <a:gd name="T8" fmla="*/ 274 w 3087"/>
                <a:gd name="T9" fmla="*/ 39 h 1991"/>
                <a:gd name="T10" fmla="*/ 220 w 3087"/>
                <a:gd name="T11" fmla="*/ 38 h 1991"/>
                <a:gd name="T12" fmla="*/ 194 w 3087"/>
                <a:gd name="T13" fmla="*/ 32 h 1991"/>
                <a:gd name="T14" fmla="*/ 185 w 3087"/>
                <a:gd name="T15" fmla="*/ 29 h 1991"/>
                <a:gd name="T16" fmla="*/ 155 w 3087"/>
                <a:gd name="T17" fmla="*/ 19 h 1991"/>
                <a:gd name="T18" fmla="*/ 149 w 3087"/>
                <a:gd name="T19" fmla="*/ 17 h 1991"/>
                <a:gd name="T20" fmla="*/ 146 w 3087"/>
                <a:gd name="T21" fmla="*/ 15 h 1991"/>
                <a:gd name="T22" fmla="*/ 135 w 3087"/>
                <a:gd name="T23" fmla="*/ 11 h 1991"/>
                <a:gd name="T24" fmla="*/ 100 w 3087"/>
                <a:gd name="T25" fmla="*/ 1 h 1991"/>
                <a:gd name="T26" fmla="*/ 52 w 3087"/>
                <a:gd name="T27" fmla="*/ 5 h 1991"/>
                <a:gd name="T28" fmla="*/ 34 w 3087"/>
                <a:gd name="T29" fmla="*/ 15 h 1991"/>
                <a:gd name="T30" fmla="*/ 25 w 3087"/>
                <a:gd name="T31" fmla="*/ 20 h 1991"/>
                <a:gd name="T32" fmla="*/ 12 w 3087"/>
                <a:gd name="T33" fmla="*/ 45 h 1991"/>
                <a:gd name="T34" fmla="*/ 11 w 3087"/>
                <a:gd name="T35" fmla="*/ 49 h 1991"/>
                <a:gd name="T36" fmla="*/ 7 w 3087"/>
                <a:gd name="T37" fmla="*/ 56 h 1991"/>
                <a:gd name="T38" fmla="*/ 5 w 3087"/>
                <a:gd name="T39" fmla="*/ 63 h 1991"/>
                <a:gd name="T40" fmla="*/ 0 w 3087"/>
                <a:gd name="T41" fmla="*/ 87 h 1991"/>
                <a:gd name="T42" fmla="*/ 0 w 3087"/>
                <a:gd name="T43" fmla="*/ 213 h 1991"/>
                <a:gd name="T44" fmla="*/ 3 w 3087"/>
                <a:gd name="T45" fmla="*/ 232 h 1991"/>
                <a:gd name="T46" fmla="*/ 5 w 3087"/>
                <a:gd name="T47" fmla="*/ 236 h 1991"/>
                <a:gd name="T48" fmla="*/ 10 w 3087"/>
                <a:gd name="T49" fmla="*/ 250 h 1991"/>
                <a:gd name="T50" fmla="*/ 11 w 3087"/>
                <a:gd name="T51" fmla="*/ 253 h 1991"/>
                <a:gd name="T52" fmla="*/ 20 w 3087"/>
                <a:gd name="T53" fmla="*/ 259 h 1991"/>
                <a:gd name="T54" fmla="*/ 25 w 3087"/>
                <a:gd name="T55" fmla="*/ 262 h 1991"/>
                <a:gd name="T56" fmla="*/ 28 w 3087"/>
                <a:gd name="T57" fmla="*/ 263 h 1991"/>
                <a:gd name="T58" fmla="*/ 61 w 3087"/>
                <a:gd name="T59" fmla="*/ 253 h 1991"/>
                <a:gd name="T60" fmla="*/ 72 w 3087"/>
                <a:gd name="T61" fmla="*/ 249 h 1991"/>
                <a:gd name="T62" fmla="*/ 81 w 3087"/>
                <a:gd name="T63" fmla="*/ 243 h 1991"/>
                <a:gd name="T64" fmla="*/ 96 w 3087"/>
                <a:gd name="T65" fmla="*/ 236 h 1991"/>
                <a:gd name="T66" fmla="*/ 108 w 3087"/>
                <a:gd name="T67" fmla="*/ 227 h 1991"/>
                <a:gd name="T68" fmla="*/ 117 w 3087"/>
                <a:gd name="T69" fmla="*/ 223 h 1991"/>
                <a:gd name="T70" fmla="*/ 137 w 3087"/>
                <a:gd name="T71" fmla="*/ 206 h 1991"/>
                <a:gd name="T72" fmla="*/ 149 w 3087"/>
                <a:gd name="T73" fmla="*/ 194 h 1991"/>
                <a:gd name="T74" fmla="*/ 158 w 3087"/>
                <a:gd name="T75" fmla="*/ 189 h 1991"/>
                <a:gd name="T76" fmla="*/ 167 w 3087"/>
                <a:gd name="T77" fmla="*/ 183 h 1991"/>
                <a:gd name="T78" fmla="*/ 184 w 3087"/>
                <a:gd name="T79" fmla="*/ 176 h 1991"/>
                <a:gd name="T80" fmla="*/ 193 w 3087"/>
                <a:gd name="T81" fmla="*/ 171 h 1991"/>
                <a:gd name="T82" fmla="*/ 199 w 3087"/>
                <a:gd name="T83" fmla="*/ 167 h 1991"/>
                <a:gd name="T84" fmla="*/ 220 w 3087"/>
                <a:gd name="T85" fmla="*/ 155 h 1991"/>
                <a:gd name="T86" fmla="*/ 247 w 3087"/>
                <a:gd name="T87" fmla="*/ 137 h 1991"/>
                <a:gd name="T88" fmla="*/ 263 w 3087"/>
                <a:gd name="T89" fmla="*/ 106 h 1991"/>
                <a:gd name="T90" fmla="*/ 274 w 3087"/>
                <a:gd name="T91" fmla="*/ 99 h 1991"/>
                <a:gd name="T92" fmla="*/ 331 w 3087"/>
                <a:gd name="T93" fmla="*/ 95 h 1991"/>
                <a:gd name="T94" fmla="*/ 334 w 3087"/>
                <a:gd name="T95" fmla="*/ 94 h 1991"/>
                <a:gd name="T96" fmla="*/ 336 w 3087"/>
                <a:gd name="T97" fmla="*/ 87 h 1991"/>
                <a:gd name="T98" fmla="*/ 334 w 3087"/>
                <a:gd name="T99" fmla="*/ 83 h 19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87"/>
                <a:gd name="T151" fmla="*/ 0 h 1991"/>
                <a:gd name="T152" fmla="*/ 3087 w 3087"/>
                <a:gd name="T153" fmla="*/ 1991 h 199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87" h="1991">
                  <a:moveTo>
                    <a:pt x="3069" y="632"/>
                  </a:moveTo>
                  <a:cubicBezTo>
                    <a:pt x="2974" y="600"/>
                    <a:pt x="3011" y="529"/>
                    <a:pt x="2916" y="497"/>
                  </a:cubicBezTo>
                  <a:cubicBezTo>
                    <a:pt x="2862" y="443"/>
                    <a:pt x="2817" y="424"/>
                    <a:pt x="2754" y="389"/>
                  </a:cubicBezTo>
                  <a:cubicBezTo>
                    <a:pt x="2716" y="368"/>
                    <a:pt x="2685" y="345"/>
                    <a:pt x="2646" y="326"/>
                  </a:cubicBezTo>
                  <a:cubicBezTo>
                    <a:pt x="2613" y="309"/>
                    <a:pt x="2556" y="300"/>
                    <a:pt x="2520" y="299"/>
                  </a:cubicBezTo>
                  <a:cubicBezTo>
                    <a:pt x="2355" y="294"/>
                    <a:pt x="2190" y="293"/>
                    <a:pt x="2025" y="290"/>
                  </a:cubicBezTo>
                  <a:cubicBezTo>
                    <a:pt x="1945" y="280"/>
                    <a:pt x="1859" y="271"/>
                    <a:pt x="1782" y="245"/>
                  </a:cubicBezTo>
                  <a:cubicBezTo>
                    <a:pt x="1755" y="236"/>
                    <a:pt x="1729" y="224"/>
                    <a:pt x="1701" y="218"/>
                  </a:cubicBezTo>
                  <a:cubicBezTo>
                    <a:pt x="1606" y="199"/>
                    <a:pt x="1514" y="174"/>
                    <a:pt x="1422" y="146"/>
                  </a:cubicBezTo>
                  <a:cubicBezTo>
                    <a:pt x="1404" y="141"/>
                    <a:pt x="1384" y="139"/>
                    <a:pt x="1368" y="128"/>
                  </a:cubicBezTo>
                  <a:cubicBezTo>
                    <a:pt x="1359" y="122"/>
                    <a:pt x="1351" y="114"/>
                    <a:pt x="1341" y="110"/>
                  </a:cubicBezTo>
                  <a:cubicBezTo>
                    <a:pt x="1311" y="97"/>
                    <a:pt x="1273" y="92"/>
                    <a:pt x="1242" y="83"/>
                  </a:cubicBezTo>
                  <a:cubicBezTo>
                    <a:pt x="1132" y="50"/>
                    <a:pt x="1034" y="24"/>
                    <a:pt x="918" y="11"/>
                  </a:cubicBezTo>
                  <a:cubicBezTo>
                    <a:pt x="791" y="14"/>
                    <a:pt x="615" y="0"/>
                    <a:pt x="477" y="38"/>
                  </a:cubicBezTo>
                  <a:cubicBezTo>
                    <a:pt x="415" y="55"/>
                    <a:pt x="371" y="82"/>
                    <a:pt x="315" y="110"/>
                  </a:cubicBezTo>
                  <a:cubicBezTo>
                    <a:pt x="287" y="124"/>
                    <a:pt x="234" y="155"/>
                    <a:pt x="234" y="155"/>
                  </a:cubicBezTo>
                  <a:cubicBezTo>
                    <a:pt x="192" y="218"/>
                    <a:pt x="150" y="281"/>
                    <a:pt x="108" y="344"/>
                  </a:cubicBezTo>
                  <a:cubicBezTo>
                    <a:pt x="103" y="352"/>
                    <a:pt x="104" y="363"/>
                    <a:pt x="99" y="371"/>
                  </a:cubicBezTo>
                  <a:cubicBezTo>
                    <a:pt x="88" y="390"/>
                    <a:pt x="75" y="407"/>
                    <a:pt x="63" y="425"/>
                  </a:cubicBezTo>
                  <a:cubicBezTo>
                    <a:pt x="52" y="441"/>
                    <a:pt x="51" y="461"/>
                    <a:pt x="45" y="479"/>
                  </a:cubicBezTo>
                  <a:cubicBezTo>
                    <a:pt x="25" y="540"/>
                    <a:pt x="11" y="595"/>
                    <a:pt x="0" y="659"/>
                  </a:cubicBezTo>
                  <a:cubicBezTo>
                    <a:pt x="8" y="976"/>
                    <a:pt x="35" y="1297"/>
                    <a:pt x="0" y="1613"/>
                  </a:cubicBezTo>
                  <a:cubicBezTo>
                    <a:pt x="3" y="1645"/>
                    <a:pt x="4" y="1723"/>
                    <a:pt x="27" y="1757"/>
                  </a:cubicBezTo>
                  <a:cubicBezTo>
                    <a:pt x="33" y="1766"/>
                    <a:pt x="41" y="1774"/>
                    <a:pt x="45" y="1784"/>
                  </a:cubicBezTo>
                  <a:cubicBezTo>
                    <a:pt x="62" y="1822"/>
                    <a:pt x="72" y="1856"/>
                    <a:pt x="90" y="1892"/>
                  </a:cubicBezTo>
                  <a:cubicBezTo>
                    <a:pt x="94" y="1900"/>
                    <a:pt x="93" y="1912"/>
                    <a:pt x="99" y="1919"/>
                  </a:cubicBezTo>
                  <a:cubicBezTo>
                    <a:pt x="107" y="1928"/>
                    <a:pt x="168" y="1958"/>
                    <a:pt x="180" y="1964"/>
                  </a:cubicBezTo>
                  <a:cubicBezTo>
                    <a:pt x="197" y="1972"/>
                    <a:pt x="216" y="1976"/>
                    <a:pt x="234" y="1982"/>
                  </a:cubicBezTo>
                  <a:cubicBezTo>
                    <a:pt x="243" y="1985"/>
                    <a:pt x="261" y="1991"/>
                    <a:pt x="261" y="1991"/>
                  </a:cubicBezTo>
                  <a:cubicBezTo>
                    <a:pt x="361" y="1981"/>
                    <a:pt x="462" y="1951"/>
                    <a:pt x="558" y="1919"/>
                  </a:cubicBezTo>
                  <a:cubicBezTo>
                    <a:pt x="590" y="1908"/>
                    <a:pt x="638" y="1901"/>
                    <a:pt x="666" y="1883"/>
                  </a:cubicBezTo>
                  <a:cubicBezTo>
                    <a:pt x="690" y="1867"/>
                    <a:pt x="720" y="1850"/>
                    <a:pt x="747" y="1838"/>
                  </a:cubicBezTo>
                  <a:cubicBezTo>
                    <a:pt x="789" y="1819"/>
                    <a:pt x="838" y="1799"/>
                    <a:pt x="882" y="1784"/>
                  </a:cubicBezTo>
                  <a:cubicBezTo>
                    <a:pt x="910" y="1775"/>
                    <a:pt x="961" y="1736"/>
                    <a:pt x="990" y="1721"/>
                  </a:cubicBezTo>
                  <a:cubicBezTo>
                    <a:pt x="1016" y="1708"/>
                    <a:pt x="1046" y="1699"/>
                    <a:pt x="1071" y="1685"/>
                  </a:cubicBezTo>
                  <a:cubicBezTo>
                    <a:pt x="1136" y="1649"/>
                    <a:pt x="1198" y="1600"/>
                    <a:pt x="1260" y="1559"/>
                  </a:cubicBezTo>
                  <a:cubicBezTo>
                    <a:pt x="1298" y="1534"/>
                    <a:pt x="1330" y="1494"/>
                    <a:pt x="1368" y="1469"/>
                  </a:cubicBezTo>
                  <a:cubicBezTo>
                    <a:pt x="1391" y="1454"/>
                    <a:pt x="1424" y="1445"/>
                    <a:pt x="1449" y="1433"/>
                  </a:cubicBezTo>
                  <a:cubicBezTo>
                    <a:pt x="1476" y="1419"/>
                    <a:pt x="1502" y="1400"/>
                    <a:pt x="1530" y="1388"/>
                  </a:cubicBezTo>
                  <a:cubicBezTo>
                    <a:pt x="1581" y="1365"/>
                    <a:pt x="1639" y="1352"/>
                    <a:pt x="1692" y="1334"/>
                  </a:cubicBezTo>
                  <a:cubicBezTo>
                    <a:pt x="1720" y="1325"/>
                    <a:pt x="1748" y="1312"/>
                    <a:pt x="1773" y="1298"/>
                  </a:cubicBezTo>
                  <a:cubicBezTo>
                    <a:pt x="1792" y="1287"/>
                    <a:pt x="1827" y="1262"/>
                    <a:pt x="1827" y="1262"/>
                  </a:cubicBezTo>
                  <a:cubicBezTo>
                    <a:pt x="1875" y="1190"/>
                    <a:pt x="1946" y="1182"/>
                    <a:pt x="2025" y="1172"/>
                  </a:cubicBezTo>
                  <a:cubicBezTo>
                    <a:pt x="2109" y="1144"/>
                    <a:pt x="2212" y="1109"/>
                    <a:pt x="2268" y="1037"/>
                  </a:cubicBezTo>
                  <a:cubicBezTo>
                    <a:pt x="2319" y="971"/>
                    <a:pt x="2336" y="841"/>
                    <a:pt x="2412" y="803"/>
                  </a:cubicBezTo>
                  <a:cubicBezTo>
                    <a:pt x="2422" y="798"/>
                    <a:pt x="2519" y="749"/>
                    <a:pt x="2520" y="749"/>
                  </a:cubicBezTo>
                  <a:cubicBezTo>
                    <a:pt x="2689" y="730"/>
                    <a:pt x="2872" y="730"/>
                    <a:pt x="3042" y="722"/>
                  </a:cubicBezTo>
                  <a:cubicBezTo>
                    <a:pt x="3051" y="719"/>
                    <a:pt x="3063" y="721"/>
                    <a:pt x="3069" y="713"/>
                  </a:cubicBezTo>
                  <a:cubicBezTo>
                    <a:pt x="3080" y="698"/>
                    <a:pt x="3087" y="659"/>
                    <a:pt x="3087" y="659"/>
                  </a:cubicBezTo>
                  <a:cubicBezTo>
                    <a:pt x="3056" y="639"/>
                    <a:pt x="3052" y="649"/>
                    <a:pt x="3069" y="632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9" name="Oval 167"/>
            <p:cNvSpPr>
              <a:spLocks noChangeArrowheads="1"/>
            </p:cNvSpPr>
            <p:nvPr/>
          </p:nvSpPr>
          <p:spPr bwMode="auto">
            <a:xfrm>
              <a:off x="3360" y="230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0" name="Oval 168"/>
            <p:cNvSpPr>
              <a:spLocks noChangeArrowheads="1"/>
            </p:cNvSpPr>
            <p:nvPr/>
          </p:nvSpPr>
          <p:spPr bwMode="auto">
            <a:xfrm>
              <a:off x="3456" y="235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Oval 169"/>
            <p:cNvSpPr>
              <a:spLocks noChangeArrowheads="1"/>
            </p:cNvSpPr>
            <p:nvPr/>
          </p:nvSpPr>
          <p:spPr bwMode="auto">
            <a:xfrm>
              <a:off x="3648" y="28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Hodgkin’s Lymphoma</a:t>
            </a:r>
            <a:br>
              <a:rPr lang="en-US" sz="3800"/>
            </a:br>
            <a:r>
              <a:rPr lang="en-US" sz="3800"/>
              <a:t>Nodular Sclerosis type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Most common form 65% to 70% of cases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Two features : Lacunar type R-S cells and collagen bands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R-S cells positive for CD30,CD15, and negative for CD45 and B-cell and T-cell markers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Mediastinal ,adolescents or young adults is a typical history ,Prognosis is excellent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Hodgkin’s Lymphoma</a:t>
            </a:r>
            <a:br>
              <a:rPr lang="en-US" sz="3800"/>
            </a:br>
            <a:r>
              <a:rPr lang="en-US" sz="3800"/>
              <a:t>Mixed cellularity Type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20% to 25% of cases, older age group</a:t>
            </a:r>
          </a:p>
          <a:p>
            <a:pPr eaLnBrk="1" hangingPunct="1"/>
            <a:r>
              <a:rPr lang="en-US" smtClean="0"/>
              <a:t>Diffuse involvement by a heterogenous cellular infiltrate</a:t>
            </a:r>
          </a:p>
          <a:p>
            <a:pPr eaLnBrk="1" hangingPunct="1"/>
            <a:r>
              <a:rPr lang="en-US" smtClean="0"/>
              <a:t>Diagnostic R-S cells are plentiful</a:t>
            </a:r>
          </a:p>
          <a:p>
            <a:pPr eaLnBrk="1" hangingPunct="1"/>
            <a:r>
              <a:rPr lang="en-US" smtClean="0"/>
              <a:t>Same immunophenotype as nodular sclerosis</a:t>
            </a:r>
          </a:p>
          <a:p>
            <a:pPr eaLnBrk="1" hangingPunct="1"/>
            <a:r>
              <a:rPr lang="en-US" smtClean="0"/>
              <a:t>More in males ,strongly associated with EBV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Hodgkin’s Lymphoma</a:t>
            </a:r>
            <a:br>
              <a:rPr lang="en-US" sz="3800"/>
            </a:br>
            <a:r>
              <a:rPr lang="en-US" sz="3800"/>
              <a:t>Lymphocytes-Rich type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Uncommon form </a:t>
            </a:r>
          </a:p>
          <a:p>
            <a:pPr eaLnBrk="1" hangingPunct="1"/>
            <a:r>
              <a:rPr lang="en-US" smtClean="0"/>
              <a:t>Reactive lymphocytes makeup the vast majority of cells</a:t>
            </a:r>
          </a:p>
          <a:p>
            <a:pPr eaLnBrk="1" hangingPunct="1"/>
            <a:r>
              <a:rPr lang="en-US" smtClean="0"/>
              <a:t>Same immunophenotype as MC and NS</a:t>
            </a:r>
          </a:p>
          <a:p>
            <a:pPr eaLnBrk="1" hangingPunct="1"/>
            <a:r>
              <a:rPr lang="en-US" smtClean="0"/>
              <a:t>Has a very good to excellent prognosis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Hodgkin’s Lymphoma</a:t>
            </a:r>
            <a:br>
              <a:rPr lang="en-US" sz="3800"/>
            </a:br>
            <a:r>
              <a:rPr lang="en-US" sz="3800"/>
              <a:t>Lymphocytes predominance type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Rare form ,5% of cases</a:t>
            </a:r>
          </a:p>
          <a:p>
            <a:pPr eaLnBrk="1" hangingPunct="1"/>
            <a:r>
              <a:rPr lang="en-US" smtClean="0"/>
              <a:t>R-S cells are extremely hard to find</a:t>
            </a:r>
          </a:p>
          <a:p>
            <a:pPr eaLnBrk="1" hangingPunct="1"/>
            <a:r>
              <a:rPr lang="en-US" smtClean="0"/>
              <a:t>R-S cells has distinctive morphology called popcorn cell</a:t>
            </a:r>
          </a:p>
          <a:p>
            <a:pPr eaLnBrk="1" hangingPunct="1"/>
            <a:r>
              <a:rPr lang="en-US" smtClean="0"/>
              <a:t>In contrast to other forms of HL,RS cells are positive for CD20 ,and negative for CD30 and CD15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Hodgkin’s Lymphoma</a:t>
            </a:r>
            <a:br>
              <a:rPr lang="en-US" sz="3800"/>
            </a:br>
            <a:r>
              <a:rPr lang="en-US" sz="3800"/>
              <a:t>Lymphocytes Depleted type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grade type</a:t>
            </a:r>
          </a:p>
          <a:p>
            <a:pPr eaLnBrk="1" hangingPunct="1"/>
            <a:r>
              <a:rPr lang="en-US" smtClean="0"/>
              <a:t>Few lymphocytes present</a:t>
            </a:r>
          </a:p>
          <a:p>
            <a:pPr eaLnBrk="1" hangingPunct="1"/>
            <a:r>
              <a:rPr lang="en-US" smtClean="0"/>
              <a:t>The majority of the cells are abnormal R-S cells and R-S like cells</a:t>
            </a:r>
          </a:p>
          <a:p>
            <a:pPr eaLnBrk="1" hangingPunct="1"/>
            <a:r>
              <a:rPr lang="en-US" smtClean="0"/>
              <a:t>Confused with other malignancy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Non-Hodgkin's Lymphomas (NHL)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NHL frequently extra-nodal ,HD is nodal.</a:t>
            </a:r>
          </a:p>
          <a:p>
            <a:pPr eaLnBrk="1" hangingPunct="1"/>
            <a:r>
              <a:rPr lang="en-US" sz="2400" smtClean="0"/>
              <a:t>Account for 60% of adult lymphomas :Over 80% are of B-cell origin and derive from the germinal follicle. </a:t>
            </a:r>
          </a:p>
          <a:p>
            <a:pPr eaLnBrk="1" hangingPunct="1"/>
            <a:r>
              <a:rPr lang="en-US" sz="2400" smtClean="0"/>
              <a:t>Childhood lymphomas :NHL accounts for 60% of cases :Usually T-cell lymphoblastic lymphoma or Burkitt's lymphoma ,Generally more aggressive than adult lymphomas </a:t>
            </a:r>
          </a:p>
          <a:p>
            <a:pPr eaLnBrk="1" hangingPunct="1"/>
            <a:r>
              <a:rPr lang="en-US" sz="2400" smtClean="0"/>
              <a:t>The most common are diffuse large B-cell lymphoma, follicular lymphoma and Hodgkin lymphoma.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462213" y="2443163"/>
          <a:ext cx="4676775" cy="2581275"/>
        </p:xfrm>
        <a:graphic>
          <a:graphicData uri="http://schemas.openxmlformats.org/presentationml/2006/ole">
            <p:oleObj spid="_x0000_s1026" name="Chart" r:id="rId3" imgW="5523840" imgH="3048840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71600" y="2362200"/>
            <a:ext cx="1844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Diffuse large B-cell lymphoma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400800" y="2514600"/>
            <a:ext cx="1592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Follicular</a:t>
            </a:r>
          </a:p>
          <a:p>
            <a:r>
              <a:rPr lang="en-US" sz="2400"/>
              <a:t>lymphoma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717925" y="5754688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Other NHL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>
                <a:latin typeface="Arial" charset="0"/>
              </a:rPr>
              <a:t>Risk factors for NHL </a:t>
            </a:r>
            <a:br>
              <a:rPr lang="en-US" sz="3800" b="1">
                <a:latin typeface="Arial" charset="0"/>
              </a:rPr>
            </a:br>
            <a:endParaRPr lang="en-US" sz="3800" b="1">
              <a:latin typeface="Arial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990600"/>
            <a:ext cx="8229600" cy="5867400"/>
          </a:xfrm>
          <a:solidFill>
            <a:schemeClr val="bg1"/>
          </a:solidFill>
        </p:spPr>
        <p:txBody>
          <a:bodyPr/>
          <a:lstStyle/>
          <a:p>
            <a:pPr marL="577850" indent="-577850" eaLnBrk="1" hangingPunct="1">
              <a:lnSpc>
                <a:spcPct val="90000"/>
              </a:lnSpc>
            </a:pPr>
            <a:r>
              <a:rPr lang="en-US" sz="2400" smtClean="0"/>
              <a:t>Viruses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mtClean="0"/>
              <a:t>Epstein-Barr virus (EBV) :Burkitt's lymphoma ,Diffuse large B-cell lymphoma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mtClean="0"/>
              <a:t>Human T-cell leukemia virus type I :Adult T-cell lymphoma or leukemia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400" i="1" smtClean="0"/>
              <a:t>Helicobacter pylori</a:t>
            </a:r>
            <a:r>
              <a:rPr lang="en-US" sz="2400" smtClean="0"/>
              <a:t>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mtClean="0"/>
              <a:t>Malignant lymphoma derives from mucosa-associated lymphoid tissue in the stomach.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400" smtClean="0"/>
              <a:t>Autoimmune disease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mtClean="0"/>
              <a:t>Sjögren's syndrome :Predisposes to salivary gland and gastrointestinal lymphomas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400" smtClean="0"/>
              <a:t>Immunodeficiency syndromes e.g. Acquired immunodeficiency syndrome (AIDS)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400" smtClean="0"/>
              <a:t>Immunosuppressive therapy :Recipients of organ or bone marrow transplants 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manifestations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</a:t>
            </a:r>
          </a:p>
          <a:p>
            <a:pPr lvl="2" eaLnBrk="1" hangingPunct="1"/>
            <a:r>
              <a:rPr lang="en-US" smtClean="0"/>
              <a:t>severity: asymptomatic to extremely ill</a:t>
            </a:r>
          </a:p>
          <a:p>
            <a:pPr lvl="2" eaLnBrk="1" hangingPunct="1"/>
            <a:r>
              <a:rPr lang="en-US" smtClean="0"/>
              <a:t>time course: evolution over weeks, months, or years</a:t>
            </a:r>
          </a:p>
          <a:p>
            <a:pPr eaLnBrk="1" hangingPunct="1"/>
            <a:r>
              <a:rPr lang="en-US" smtClean="0"/>
              <a:t>Systemic manifestations</a:t>
            </a:r>
          </a:p>
          <a:p>
            <a:pPr lvl="2" eaLnBrk="1" hangingPunct="1"/>
            <a:r>
              <a:rPr lang="en-US" smtClean="0"/>
              <a:t>fever, night sweats, weight loss, anorexia, pruritis</a:t>
            </a:r>
          </a:p>
          <a:p>
            <a:pPr eaLnBrk="1" hangingPunct="1"/>
            <a:r>
              <a:rPr lang="en-US" smtClean="0"/>
              <a:t>Local manifestations</a:t>
            </a:r>
          </a:p>
          <a:p>
            <a:pPr lvl="2" eaLnBrk="1" hangingPunct="1"/>
            <a:r>
              <a:rPr lang="en-US" smtClean="0"/>
              <a:t>lymphadenopathy, splenomegaly most common</a:t>
            </a:r>
          </a:p>
          <a:p>
            <a:pPr lvl="2" eaLnBrk="1" hangingPunct="1"/>
            <a:r>
              <a:rPr lang="en-US" smtClean="0"/>
              <a:t>any tissue potentially can be infiltrated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914400"/>
            <a:ext cx="7772400" cy="5216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/>
              <a:t>Locations of Lymphoid Tissue </a:t>
            </a:r>
          </a:p>
          <a:p>
            <a:pPr eaLnBrk="1" hangingPunct="1"/>
            <a:r>
              <a:rPr lang="en-US" smtClean="0"/>
              <a:t>lymph nodes </a:t>
            </a:r>
          </a:p>
          <a:p>
            <a:pPr eaLnBrk="1" hangingPunct="1"/>
            <a:r>
              <a:rPr lang="en-US" smtClean="0"/>
              <a:t>Tonsils and adenoids (Waldeyer's ring) </a:t>
            </a:r>
          </a:p>
          <a:p>
            <a:pPr eaLnBrk="1" hangingPunct="1"/>
            <a:r>
              <a:rPr lang="en-US" smtClean="0"/>
              <a:t>Peyer's patches and appendix </a:t>
            </a:r>
          </a:p>
          <a:p>
            <a:pPr eaLnBrk="1" hangingPunct="1"/>
            <a:r>
              <a:rPr lang="en-US" smtClean="0"/>
              <a:t>White pulp of the spleen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complications of lymphoma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 marrow failure (infiltration)</a:t>
            </a:r>
          </a:p>
          <a:p>
            <a:pPr eaLnBrk="1" hangingPunct="1"/>
            <a:r>
              <a:rPr lang="en-US" smtClean="0"/>
              <a:t>CNS infiltration</a:t>
            </a:r>
          </a:p>
          <a:p>
            <a:pPr eaLnBrk="1" hangingPunct="1"/>
            <a:r>
              <a:rPr lang="en-US" smtClean="0"/>
              <a:t>immune hemolysis or thrombocytopenia</a:t>
            </a:r>
          </a:p>
          <a:p>
            <a:pPr eaLnBrk="1" hangingPunct="1"/>
            <a:r>
              <a:rPr lang="en-US" smtClean="0"/>
              <a:t>compression of structures (eg spinal cord, ureters) by bulky disease</a:t>
            </a:r>
          </a:p>
          <a:p>
            <a:pPr eaLnBrk="1" hangingPunct="1"/>
            <a:r>
              <a:rPr lang="en-US" smtClean="0"/>
              <a:t>pleural/pericardial effusions, ascites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/>
              <a:t>Small lymphocytic lymphoma (SLL)</a:t>
            </a:r>
            <a:br>
              <a:rPr lang="en-US" sz="3400"/>
            </a:br>
            <a:endParaRPr lang="en-US" sz="3400"/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Patients usually &gt; 60 years of age</a:t>
            </a:r>
          </a:p>
          <a:p>
            <a:pPr eaLnBrk="1" hangingPunct="1"/>
            <a:r>
              <a:rPr lang="en-US" sz="2400" smtClean="0"/>
              <a:t>Neoplasm of small, mature B lymphocytes</a:t>
            </a:r>
            <a:br>
              <a:rPr lang="en-US" sz="2400" smtClean="0"/>
            </a:br>
            <a:r>
              <a:rPr lang="en-US" sz="2400" smtClean="0"/>
              <a:t>SLL if confined to lymph nodes/CLL if leukemic phase is present</a:t>
            </a:r>
          </a:p>
          <a:p>
            <a:pPr eaLnBrk="1" hangingPunct="1"/>
            <a:r>
              <a:rPr lang="en-US" sz="2400" smtClean="0"/>
              <a:t>Small and well-differentiated B lymphocytes, with diffuse effacement of nodal architecture and no follicles</a:t>
            </a:r>
          </a:p>
          <a:p>
            <a:pPr eaLnBrk="1" hangingPunct="1"/>
            <a:r>
              <a:rPr lang="en-US" sz="2400" smtClean="0"/>
              <a:t>disease tends to be generalized but with indolent course and prolonged survival; some may transform to more aggressive lymphomas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Diffuse large B-cell lymphoma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50% of adults with NHL; </a:t>
            </a:r>
          </a:p>
          <a:p>
            <a:pPr eaLnBrk="1" hangingPunct="1"/>
            <a:r>
              <a:rPr lang="en-US" sz="2400" smtClean="0"/>
              <a:t>elderly and childhood populations</a:t>
            </a:r>
          </a:p>
          <a:p>
            <a:pPr eaLnBrk="1" hangingPunct="1"/>
            <a:r>
              <a:rPr lang="en-US" sz="2400" smtClean="0"/>
              <a:t>Derives from germinal center</a:t>
            </a:r>
          </a:p>
          <a:p>
            <a:pPr eaLnBrk="1" hangingPunct="1"/>
            <a:r>
              <a:rPr lang="en-US" sz="2400" smtClean="0"/>
              <a:t>Localized disease with extranodal involvement: GI tract, brain (EBV association with AIDS)</a:t>
            </a:r>
          </a:p>
          <a:p>
            <a:pPr eaLnBrk="1" hangingPunct="1"/>
            <a:r>
              <a:rPr lang="en-US" sz="2400" smtClean="0"/>
              <a:t>Cells are large, with prominent nucleoli and abundant cytoplasm and many mitoses.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Follicular lymphoma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40% of adults with NHL;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elderly patients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Derives from germinal center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t(14;18) causing overexpression of </a:t>
            </a:r>
            <a:r>
              <a:rPr lang="en-US" i="1" smtClean="0"/>
              <a:t>BCL2</a:t>
            </a:r>
            <a:r>
              <a:rPr lang="en-US" smtClean="0"/>
              <a:t> antiapoptosis gene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Generalized lymphadenopathy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Nodal architecture is effaced by monotonous, crowded follicles composed of monomorphous small cleaved B-lymphocytes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Bone marrow involvement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Follicular lymphoma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common type of “indolent” lymphoma</a:t>
            </a:r>
          </a:p>
          <a:p>
            <a:pPr eaLnBrk="1" hangingPunct="1"/>
            <a:r>
              <a:rPr lang="en-US" smtClean="0"/>
              <a:t>usually widespread at presentation</a:t>
            </a:r>
          </a:p>
          <a:p>
            <a:pPr eaLnBrk="1" hangingPunct="1"/>
            <a:r>
              <a:rPr lang="en-US" smtClean="0"/>
              <a:t>often asymptomatic</a:t>
            </a:r>
          </a:p>
          <a:p>
            <a:pPr eaLnBrk="1" hangingPunct="1"/>
            <a:r>
              <a:rPr lang="en-US" smtClean="0"/>
              <a:t>not curable (some exceptions)</a:t>
            </a:r>
          </a:p>
          <a:p>
            <a:pPr eaLnBrk="1" hangingPunct="1"/>
            <a:r>
              <a:rPr lang="en-US" smtClean="0"/>
              <a:t>associated with BCL-2 gene rearrangement [t(14;18)]</a:t>
            </a:r>
          </a:p>
          <a:p>
            <a:pPr eaLnBrk="1" hangingPunct="1"/>
            <a:r>
              <a:rPr lang="en-US" smtClean="0"/>
              <a:t>cell of origin: germinal center B-cell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CHROM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118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Burkitt's lymphoma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affects mainly children and young adults 30% of children with non-Hodgkin's lymphoma (NHL)</a:t>
            </a:r>
          </a:p>
          <a:p>
            <a:pPr eaLnBrk="1" hangingPunct="1"/>
            <a:r>
              <a:rPr lang="en-US" sz="2400" smtClean="0"/>
              <a:t>EBV relationship with t(8;14)</a:t>
            </a:r>
          </a:p>
          <a:p>
            <a:pPr eaLnBrk="1" hangingPunct="1"/>
            <a:r>
              <a:rPr lang="en-US" sz="2400" smtClean="0"/>
              <a:t>Intermediate sized B-lymphocytes (small-noncleaved cells) </a:t>
            </a:r>
          </a:p>
          <a:p>
            <a:pPr eaLnBrk="1" hangingPunct="1"/>
            <a:r>
              <a:rPr lang="en-US" sz="2400" smtClean="0"/>
              <a:t>"Starry sky" appearance with neoplastic B cells (dark of night) and macrophages (stars)</a:t>
            </a:r>
          </a:p>
          <a:p>
            <a:pPr eaLnBrk="1" hangingPunct="1"/>
            <a:r>
              <a:rPr lang="en-US" sz="2400" smtClean="0"/>
              <a:t>Endemic in Africa with mandibular and abdominal involvement; sporadic elsewhere with abdominal involvement; </a:t>
            </a:r>
          </a:p>
          <a:p>
            <a:pPr eaLnBrk="1" hangingPunct="1"/>
            <a:r>
              <a:rPr lang="en-US" sz="2400" smtClean="0"/>
              <a:t>Leukemic phase common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/>
              <a:t>Extranodal marginal zone lymphoma</a:t>
            </a:r>
            <a:br>
              <a:rPr lang="en-US" sz="3800"/>
            </a:br>
            <a:endParaRPr lang="en-US" sz="38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Seen in middle aged adults; </a:t>
            </a:r>
          </a:p>
          <a:p>
            <a:pPr eaLnBrk="1" hangingPunct="1"/>
            <a:r>
              <a:rPr lang="en-US" sz="2400" smtClean="0"/>
              <a:t>Derives from MALT</a:t>
            </a:r>
          </a:p>
          <a:p>
            <a:pPr eaLnBrk="1" hangingPunct="1"/>
            <a:r>
              <a:rPr lang="en-US" sz="2400" smtClean="0"/>
              <a:t>Low-grade malignant lymphoma </a:t>
            </a:r>
          </a:p>
          <a:p>
            <a:pPr eaLnBrk="1" hangingPunct="1"/>
            <a:r>
              <a:rPr lang="en-US" sz="2400" smtClean="0"/>
              <a:t>Small to medium sized B cells </a:t>
            </a:r>
          </a:p>
          <a:p>
            <a:pPr eaLnBrk="1" hangingPunct="1"/>
            <a:r>
              <a:rPr lang="en-US" sz="2400" smtClean="0"/>
              <a:t>typically arises in areas of immune activation (Hashimoto thyroiditis, Sjogren syndrome, H. pylori gastritis); </a:t>
            </a:r>
          </a:p>
          <a:p>
            <a:pPr eaLnBrk="1" hangingPunct="1"/>
            <a:r>
              <a:rPr lang="en-US" sz="2400" smtClean="0"/>
              <a:t>may transform to diffuse large B-cell lymphoma 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latin typeface="Arial" charset="0"/>
              </a:rPr>
              <a:t>Precursor T or B-cell Lymphoblastic Lymphoma/Leukemia (Lymphoblastic Lymphoma) </a:t>
            </a:r>
            <a:br>
              <a:rPr lang="en-US" sz="2800" b="1">
                <a:latin typeface="Arial" charset="0"/>
              </a:rPr>
            </a:br>
            <a:endParaRPr lang="en-US" sz="2800" b="1">
              <a:latin typeface="Arial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Seen in children and adolescents;</a:t>
            </a:r>
          </a:p>
          <a:p>
            <a:pPr eaLnBrk="1" hangingPunct="1"/>
            <a:r>
              <a:rPr lang="en-US" sz="2400" dirty="0" smtClean="0"/>
              <a:t> T-cell type often in </a:t>
            </a:r>
            <a:r>
              <a:rPr lang="en-US" sz="2400" dirty="0" err="1" smtClean="0"/>
              <a:t>mediastinum</a:t>
            </a:r>
            <a:r>
              <a:rPr lang="en-US" sz="2400" dirty="0" smtClean="0"/>
              <a:t>; very aggressive and can progress to acute lymphocytic leukemia </a:t>
            </a:r>
          </a:p>
          <a:p>
            <a:pPr eaLnBrk="1" hangingPunct="1"/>
            <a:r>
              <a:rPr lang="en-US" sz="2400" dirty="0" smtClean="0"/>
              <a:t>Intermediate sized lymphocytes in a diffuse pattern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Mantle Cell Lymphoma </a:t>
            </a:r>
            <a:br>
              <a:rPr lang="en-US" sz="2900" smtClean="0"/>
            </a:br>
            <a:endParaRPr lang="en-US" sz="29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Seen in adults in middle age;</a:t>
            </a:r>
          </a:p>
          <a:p>
            <a:pPr eaLnBrk="1" hangingPunct="1"/>
            <a:r>
              <a:rPr lang="en-US" sz="2800" dirty="0" smtClean="0"/>
              <a:t> often advanced at diagnosis and may be </a:t>
            </a:r>
            <a:r>
              <a:rPr lang="en-US" sz="2800" dirty="0" err="1" smtClean="0"/>
              <a:t>extranodal</a:t>
            </a:r>
            <a:r>
              <a:rPr lang="en-US" sz="2800" dirty="0" smtClean="0"/>
              <a:t>, including multifocal </a:t>
            </a:r>
            <a:r>
              <a:rPr lang="en-US" sz="2800" dirty="0" err="1" smtClean="0"/>
              <a:t>submucosal</a:t>
            </a:r>
            <a:r>
              <a:rPr lang="en-US" sz="2800" dirty="0" smtClean="0"/>
              <a:t> nodules in bowel </a:t>
            </a:r>
          </a:p>
          <a:p>
            <a:pPr eaLnBrk="1" hangingPunct="1"/>
            <a:r>
              <a:rPr lang="en-US" sz="2800" dirty="0" smtClean="0"/>
              <a:t>Small to medium sized B cells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</a:rPr>
              <a:t>Lymphadenopathy 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Localized (e.g., infection) or generalized (Systemic disease). </a:t>
            </a:r>
          </a:p>
          <a:p>
            <a:pPr eaLnBrk="1" hangingPunct="1"/>
            <a:r>
              <a:rPr lang="en-US" sz="2400" smtClean="0"/>
              <a:t>May be due to inflammatory, reactive or neoplastic disorders</a:t>
            </a:r>
          </a:p>
          <a:p>
            <a:pPr eaLnBrk="1" hangingPunct="1"/>
            <a:r>
              <a:rPr lang="en-US" sz="2400" smtClean="0"/>
              <a:t>Patients younger than 30 years old Nodal enlargement is usually benign disease (80% of cases). </a:t>
            </a:r>
          </a:p>
          <a:p>
            <a:pPr eaLnBrk="1" hangingPunct="1"/>
            <a:r>
              <a:rPr lang="en-US" sz="2400" smtClean="0"/>
              <a:t>Patients older than 30 years old Nodal enlargement is usually malignant disease (60% of cases).  </a:t>
            </a:r>
          </a:p>
          <a:p>
            <a:pPr eaLnBrk="1" hangingPunct="1"/>
            <a:r>
              <a:rPr lang="en-US" sz="2400" smtClean="0"/>
              <a:t>Neoplastic disorders may be primary (e.g. lymphoma) or secondary (e.g. metastatic carcinoma) 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Mycosis Fungoides/Sezary Syndrome</a:t>
            </a:r>
            <a:endParaRPr lang="en-US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7850" indent="-577850" eaLnBrk="1" hangingPunct="1">
              <a:lnSpc>
                <a:spcPct val="90000"/>
              </a:lnSpc>
            </a:pPr>
            <a:r>
              <a:rPr lang="en-US" sz="2000" smtClean="0"/>
              <a:t>Mycosis fungoides and Sézary syndrome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000" smtClean="0"/>
              <a:t>Epidemiology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Both conditions involve neoplastic peripheral CD4 TH cells.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Usually involves adults 40 to 60 years of age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000" smtClean="0"/>
              <a:t>Mycosis fungoides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Begins in skin (rash to plaque to nodular masses) </a:t>
            </a:r>
          </a:p>
          <a:p>
            <a:pPr marL="1389063" lvl="2" indent="-474663" eaLnBrk="1" hangingPunct="1">
              <a:lnSpc>
                <a:spcPct val="90000"/>
              </a:lnSpc>
            </a:pPr>
            <a:r>
              <a:rPr lang="en-US" sz="1800" smtClean="0"/>
              <a:t>Progresses to lymph nodes, lung, liver, and spleen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Groups of neoplastic cells in the epidermis are called Pautrier's microabscesses. </a:t>
            </a:r>
          </a:p>
          <a:p>
            <a:pPr marL="577850" indent="-577850" eaLnBrk="1" hangingPunct="1">
              <a:lnSpc>
                <a:spcPct val="90000"/>
              </a:lnSpc>
            </a:pPr>
            <a:r>
              <a:rPr lang="en-US" sz="2000" smtClean="0"/>
              <a:t>Sézary syndrome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Mycosis fungoides with a leukemic phase </a:t>
            </a:r>
          </a:p>
          <a:p>
            <a:pPr marL="993775" lvl="1" indent="-536575" eaLnBrk="1" hangingPunct="1">
              <a:lnSpc>
                <a:spcPct val="90000"/>
              </a:lnSpc>
            </a:pPr>
            <a:r>
              <a:rPr lang="en-US" sz="2000" smtClean="0"/>
              <a:t>Circulating cells are called Sézary cells (prominent nuclear cleft). </a:t>
            </a:r>
          </a:p>
          <a:p>
            <a:pPr marL="577850" indent="-577850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Arial" charset="0"/>
              </a:rPr>
              <a:t>Mycosis </a:t>
            </a:r>
            <a:r>
              <a:rPr lang="en-US" sz="3600" b="1" dirty="0" err="1">
                <a:latin typeface="Arial" charset="0"/>
              </a:rPr>
              <a:t>Fungoides</a:t>
            </a:r>
            <a:r>
              <a:rPr lang="en-US" sz="3600" b="1" dirty="0">
                <a:latin typeface="Arial" charset="0"/>
              </a:rPr>
              <a:t>/</a:t>
            </a:r>
            <a:r>
              <a:rPr lang="en-US" sz="3600" b="1" dirty="0" err="1">
                <a:latin typeface="Arial" charset="0"/>
              </a:rPr>
              <a:t>Sezary</a:t>
            </a:r>
            <a:r>
              <a:rPr lang="en-US" sz="3600" b="1" dirty="0">
                <a:latin typeface="Arial" charset="0"/>
              </a:rPr>
              <a:t> Syndrome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Both conditions involve neoplastic peripheral CD4 TH cells. </a:t>
            </a:r>
          </a:p>
          <a:p>
            <a:pPr eaLnBrk="1" hangingPunct="1"/>
            <a:r>
              <a:rPr lang="en-US" sz="2200" smtClean="0"/>
              <a:t>Usually involves adults 40 to 60 years of age </a:t>
            </a:r>
          </a:p>
          <a:p>
            <a:pPr eaLnBrk="1" hangingPunct="1"/>
            <a:r>
              <a:rPr lang="en-US" sz="2400" smtClean="0"/>
              <a:t>indolent ,survival rate of 8 to 9 years.</a:t>
            </a:r>
          </a:p>
          <a:p>
            <a:pPr eaLnBrk="1" hangingPunct="1"/>
            <a:r>
              <a:rPr lang="en-US" sz="2400" smtClean="0"/>
              <a:t>Marked predeliction to involve the skin</a:t>
            </a:r>
          </a:p>
          <a:p>
            <a:pPr eaLnBrk="1" hangingPunct="1"/>
            <a:r>
              <a:rPr lang="en-US" sz="2400" smtClean="0"/>
              <a:t>Three distinct stages ,inflammatory Premycotic stage ,Plaque stage ,and Tumor stage</a:t>
            </a:r>
          </a:p>
          <a:p>
            <a:pPr eaLnBrk="1" hangingPunct="1"/>
            <a:r>
              <a:rPr lang="en-US" sz="2400" smtClean="0"/>
              <a:t>Sezary syndrome it is </a:t>
            </a:r>
            <a:r>
              <a:rPr lang="en-US" sz="2200" smtClean="0"/>
              <a:t>Mycosis fungoides with a leukemic phase  with Circulating cells are called Sézary cells (prominent nuclear cleft). 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Anaplastic Large Cell Lymphoma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T-cell or NK-cell neoplasm</a:t>
            </a:r>
          </a:p>
          <a:p>
            <a:pPr eaLnBrk="1" hangingPunct="1"/>
            <a:r>
              <a:rPr lang="en-US" smtClean="0"/>
              <a:t>Unique biology and strong association with rearrangement of ALK gene on chromosome 2p23 ,specific for the entity</a:t>
            </a:r>
          </a:p>
          <a:p>
            <a:pPr eaLnBrk="1" hangingPunct="1"/>
            <a:r>
              <a:rPr lang="en-US" smtClean="0"/>
              <a:t>Large anaplastic cells ,pleomorphic nuclei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>
                <a:latin typeface="Arial" charset="0"/>
              </a:rPr>
              <a:t>Investigation:</a:t>
            </a:r>
            <a:br>
              <a:rPr lang="en-US" sz="4400" b="1">
                <a:latin typeface="Arial" charset="0"/>
              </a:rPr>
            </a:br>
            <a:endParaRPr lang="en-US" sz="4400" b="1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history</a:t>
            </a:r>
          </a:p>
          <a:p>
            <a:pPr eaLnBrk="1" hangingPunct="1"/>
            <a:r>
              <a:rPr lang="en-US" smtClean="0"/>
              <a:t>Blood work</a:t>
            </a:r>
          </a:p>
          <a:p>
            <a:pPr eaLnBrk="1" hangingPunct="1"/>
            <a:r>
              <a:rPr lang="en-US" smtClean="0"/>
              <a:t>Serology test</a:t>
            </a:r>
          </a:p>
          <a:p>
            <a:pPr eaLnBrk="1" hangingPunct="1"/>
            <a:r>
              <a:rPr lang="en-US" smtClean="0"/>
              <a:t>FNA</a:t>
            </a:r>
          </a:p>
          <a:p>
            <a:pPr eaLnBrk="1" hangingPunct="1"/>
            <a:r>
              <a:rPr lang="en-US" smtClean="0"/>
              <a:t>Core ,incisional biopsy , or excision ( gold standard.</a:t>
            </a:r>
          </a:p>
          <a:p>
            <a:pPr eaLnBrk="1" hangingPunct="1"/>
            <a:r>
              <a:rPr lang="en-US" smtClean="0"/>
              <a:t>Imaging studies.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smtClean="0">
                <a:latin typeface="Arial" charset="0"/>
              </a:rPr>
              <a:t>Types of reactive lymphadenitis</a:t>
            </a:r>
            <a:r>
              <a:rPr lang="en-US" sz="38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Acute Nonspecific Lymphadenitis</a:t>
            </a:r>
          </a:p>
          <a:p>
            <a:pPr eaLnBrk="1" hangingPunct="1"/>
            <a:r>
              <a:rPr lang="en-US" smtClean="0"/>
              <a:t>Chronic Nonspecific Lymphadenitis:</a:t>
            </a:r>
          </a:p>
          <a:p>
            <a:pPr lvl="1" eaLnBrk="1" hangingPunct="1"/>
            <a:r>
              <a:rPr lang="en-US" smtClean="0"/>
              <a:t>Follicular Hyperplasia </a:t>
            </a:r>
          </a:p>
          <a:p>
            <a:pPr lvl="1" eaLnBrk="1" hangingPunct="1"/>
            <a:r>
              <a:rPr lang="en-US" smtClean="0"/>
              <a:t>Paracortical Lymphoid Hyperplasia </a:t>
            </a:r>
          </a:p>
          <a:p>
            <a:pPr lvl="1" eaLnBrk="1" hangingPunct="1"/>
            <a:r>
              <a:rPr lang="en-US" smtClean="0"/>
              <a:t>Sinus Histiocytosis </a:t>
            </a:r>
          </a:p>
          <a:p>
            <a:pPr lvl="1" eaLnBrk="1" hangingPunct="1"/>
            <a:r>
              <a:rPr lang="en-US" smtClean="0"/>
              <a:t>Granulomatous lymphadenitis </a:t>
            </a:r>
          </a:p>
          <a:p>
            <a:pPr eaLnBrk="1" hangingPunct="1"/>
            <a:r>
              <a:rPr lang="en-US" smtClean="0"/>
              <a:t>Specific disorder.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</a:rPr>
              <a:t>Acute Nonspecific Lymphadenitis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696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This form of lymphadenitis can be confined to a local group of nodes draining a focal 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Can be generalized in systemic bacterial or viral infections.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the cause is a pyogenic organism, a neutrophilic infiltrate is seen with severe infections, abscess is formed.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Affected nodes are tender and, when abscess formation is extensive, become fluctuant.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>
                <a:latin typeface="Arial" charset="0"/>
              </a:rPr>
              <a:t>Chronic Nonspecific Lymphadenitis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Follicular Hyperplasia a predominantly </a:t>
            </a:r>
            <a:r>
              <a:rPr lang="en-US" i="1" smtClean="0"/>
              <a:t>B-cell response</a:t>
            </a:r>
            <a:r>
              <a:rPr lang="en-US" smtClean="0"/>
              <a:t> with germinal centre hyperplasia which may be associated with marginal zone hyperplasia </a:t>
            </a:r>
          </a:p>
          <a:p>
            <a:pPr eaLnBrk="1" hangingPunct="1"/>
            <a:r>
              <a:rPr lang="en-US" smtClean="0"/>
              <a:t>Paracortical Lymphoid Hyperplasia a predominantly </a:t>
            </a:r>
            <a:r>
              <a:rPr lang="en-US" i="1" smtClean="0"/>
              <a:t>T-cell response</a:t>
            </a:r>
            <a:r>
              <a:rPr lang="en-US" smtClean="0"/>
              <a:t> with paracortical expansion </a:t>
            </a:r>
          </a:p>
          <a:p>
            <a:pPr eaLnBrk="1" hangingPunct="1"/>
            <a:r>
              <a:rPr lang="en-US" smtClean="0"/>
              <a:t>Sinus Histiocytosis a </a:t>
            </a:r>
            <a:r>
              <a:rPr lang="en-US" i="1" smtClean="0"/>
              <a:t>macrophage response</a:t>
            </a:r>
            <a:r>
              <a:rPr lang="en-US" smtClean="0"/>
              <a:t> which is associated with sinus hyperplasia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1492</TotalTime>
  <Words>2378</Words>
  <Application>Microsoft Office PowerPoint</Application>
  <PresentationFormat>On-screen Show (4:3)</PresentationFormat>
  <Paragraphs>344</Paragraphs>
  <Slides>52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Equity</vt:lpstr>
      <vt:lpstr>Chart</vt:lpstr>
      <vt:lpstr>Slide 1</vt:lpstr>
      <vt:lpstr>Slide 2</vt:lpstr>
      <vt:lpstr>Slide 3</vt:lpstr>
      <vt:lpstr>Slide 4</vt:lpstr>
      <vt:lpstr>Lymphadenopathy :</vt:lpstr>
      <vt:lpstr>Investigation: </vt:lpstr>
      <vt:lpstr>Types of reactive lymphadenitis </vt:lpstr>
      <vt:lpstr>Acute Nonspecific Lymphadenitis</vt:lpstr>
      <vt:lpstr>Chronic Nonspecific Lymphadenitis</vt:lpstr>
      <vt:lpstr>Granulomatous lymphadenitis  </vt:lpstr>
      <vt:lpstr>BCG in lymph nodes</vt:lpstr>
      <vt:lpstr>Specific disorder. </vt:lpstr>
      <vt:lpstr>Infectious Mononucleosis  glandular fever </vt:lpstr>
      <vt:lpstr>Slide 14</vt:lpstr>
      <vt:lpstr>Cat Scratch Disease </vt:lpstr>
      <vt:lpstr>Toxoplasmosis in lymph nodes</vt:lpstr>
      <vt:lpstr>Kikuchi’s disease </vt:lpstr>
      <vt:lpstr>Lymphoadenopathy in HIV </vt:lpstr>
      <vt:lpstr>Slide 19</vt:lpstr>
      <vt:lpstr>Overview</vt:lpstr>
      <vt:lpstr>A practical way to think of lymphoma</vt:lpstr>
      <vt:lpstr>Epidemiology of lymphomas</vt:lpstr>
      <vt:lpstr>Lymphoma classification (based on 2001 WHO)</vt:lpstr>
      <vt:lpstr>Clinical Differences Between Hodgkin and Non-Hodgkin Lymphomas  </vt:lpstr>
      <vt:lpstr>Hodgkin's Lymphoma  </vt:lpstr>
      <vt:lpstr>Hodgkin lymphoma WHO classification</vt:lpstr>
      <vt:lpstr>Slide 27</vt:lpstr>
      <vt:lpstr>Hodgkin lymphoma</vt:lpstr>
      <vt:lpstr>Staging</vt:lpstr>
      <vt:lpstr>Hodgkin's Disease - Staging  </vt:lpstr>
      <vt:lpstr>Hodgkin’s Lymphoma Nodular Sclerosis type</vt:lpstr>
      <vt:lpstr>Hodgkin’s Lymphoma Mixed cellularity Type</vt:lpstr>
      <vt:lpstr>Hodgkin’s Lymphoma Lymphocytes-Rich type</vt:lpstr>
      <vt:lpstr>Hodgkin’s Lymphoma Lymphocytes predominance type</vt:lpstr>
      <vt:lpstr>Hodgkin’s Lymphoma Lymphocytes Depleted type</vt:lpstr>
      <vt:lpstr>Non-Hodgkin's Lymphomas (NHL)</vt:lpstr>
      <vt:lpstr>Slide 37</vt:lpstr>
      <vt:lpstr>Risk factors for NHL  </vt:lpstr>
      <vt:lpstr>Clinical manifestations</vt:lpstr>
      <vt:lpstr>Other complications of lymphoma</vt:lpstr>
      <vt:lpstr>Small lymphocytic lymphoma (SLL) </vt:lpstr>
      <vt:lpstr>Diffuse large B-cell lymphoma</vt:lpstr>
      <vt:lpstr>Follicular lymphoma</vt:lpstr>
      <vt:lpstr>Follicular lymphoma</vt:lpstr>
      <vt:lpstr>Slide 45</vt:lpstr>
      <vt:lpstr>Burkitt's lymphoma</vt:lpstr>
      <vt:lpstr>Extranodal marginal zone lymphoma </vt:lpstr>
      <vt:lpstr>Precursor T or B-cell Lymphoblastic Lymphoma/Leukemia (Lymphoblastic Lymphoma)  </vt:lpstr>
      <vt:lpstr>Mantle Cell Lymphoma  </vt:lpstr>
      <vt:lpstr>Mycosis Fungoides/Sezary Syndrome</vt:lpstr>
      <vt:lpstr>Mycosis Fungoides/Sezary Syndrome</vt:lpstr>
      <vt:lpstr>Anaplastic Large Cell Lymphoma</vt:lpstr>
    </vt:vector>
  </TitlesOfParts>
  <Company>K.K.H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Dr.Noora</dc:creator>
  <cp:lastModifiedBy>Emad</cp:lastModifiedBy>
  <cp:revision>35</cp:revision>
  <dcterms:created xsi:type="dcterms:W3CDTF">2007-12-08T10:33:43Z</dcterms:created>
  <dcterms:modified xsi:type="dcterms:W3CDTF">2010-05-24T08:38:32Z</dcterms:modified>
</cp:coreProperties>
</file>