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2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CB97365-EBCA-4027-87D5-99FC1D4DF0BB}" type="datetimeFigureOut">
              <a:rPr lang="en-US" smtClean="0"/>
              <a:pPr/>
              <a:t>04-Mar-09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0"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04-Mar-09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CB97365-EBCA-4027-87D5-99FC1D4DF0BB}" type="datetimeFigureOut">
              <a:rPr lang="en-US" smtClean="0"/>
              <a:pPr/>
              <a:t>04-Mar-09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kumimoji="0"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04-Mar-09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9E29E33-B620-47F9-BB04-8846C2A5AFCC}" type="slidenum">
              <a:rPr kumimoji="0" lang="en-US" smtClean="0"/>
              <a:pPr/>
              <a:t>‹#›</a:t>
            </a:fld>
            <a:endParaRPr kumimoji="0"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CB97365-EBCA-4027-87D5-99FC1D4DF0BB}" type="datetimeFigureOut">
              <a:rPr lang="en-US" smtClean="0"/>
              <a:pPr/>
              <a:t>04-Mar-09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9E29E33-B620-47F9-BB04-8846C2A5AFCC}" type="slidenum">
              <a:rPr kumimoji="0" lang="en-US" smtClean="0"/>
              <a:pPr/>
              <a:t>‹#›</a:t>
            </a:fld>
            <a:endParaRPr kumimoji="0"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CB97365-EBCA-4027-87D5-99FC1D4DF0BB}" type="datetimeFigureOut">
              <a:rPr lang="en-US" smtClean="0"/>
              <a:pPr/>
              <a:t>04-Mar-09</a:t>
            </a:fld>
            <a:endParaRPr lang="en-US"/>
          </a:p>
        </p:txBody>
      </p:sp>
      <p:sp>
        <p:nvSpPr>
          <p:cNvPr id="10" name="Slide Number Placeholder 9"/>
          <p:cNvSpPr>
            <a:spLocks noGrp="1"/>
          </p:cNvSpPr>
          <p:nvPr>
            <p:ph type="sldNum" sz="quarter" idx="16"/>
          </p:nvPr>
        </p:nvSpPr>
        <p:spPr/>
        <p:txBody>
          <a:bodyPr rtlCol="0"/>
          <a:lstStyle/>
          <a:p>
            <a:fld id="{69E29E33-B620-47F9-BB04-8846C2A5AFCC}" type="slidenum">
              <a:rPr kumimoji="0" lang="en-US" smtClean="0"/>
              <a:pPr/>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CB97365-EBCA-4027-87D5-99FC1D4DF0BB}" type="datetimeFigureOut">
              <a:rPr lang="en-US" smtClean="0"/>
              <a:pPr/>
              <a:t>04-Mar-09</a:t>
            </a:fld>
            <a:endParaRPr lang="en-US"/>
          </a:p>
        </p:txBody>
      </p:sp>
      <p:sp>
        <p:nvSpPr>
          <p:cNvPr id="12" name="Slide Number Placeholder 11"/>
          <p:cNvSpPr>
            <a:spLocks noGrp="1"/>
          </p:cNvSpPr>
          <p:nvPr>
            <p:ph type="sldNum" sz="quarter" idx="16"/>
          </p:nvPr>
        </p:nvSpPr>
        <p:spPr/>
        <p:txBody>
          <a:bodyPr rtlCol="0"/>
          <a:lstStyle/>
          <a:p>
            <a:fld id="{69E29E33-B620-47F9-BB04-8846C2A5AFCC}" type="slidenum">
              <a:rPr kumimoji="0" lang="en-US" smtClean="0"/>
              <a:pPr/>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B97365-EBCA-4027-87D5-99FC1D4DF0BB}" type="datetimeFigureOut">
              <a:rPr lang="en-US" smtClean="0"/>
              <a:pPr/>
              <a:t>04-Mar-09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04-Mar-09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04-Mar-09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9E29E33-B620-47F9-BB04-8846C2A5AFCC}" type="slidenum">
              <a:rPr kumimoji="0" lang="en-US" smtClean="0"/>
              <a:pPr/>
              <a:t>‹#›</a:t>
            </a:fld>
            <a:endParaRPr kumimoji="0"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CB97365-EBCA-4027-87D5-99FC1D4DF0BB}" type="datetimeFigureOut">
              <a:rPr lang="en-US" smtClean="0"/>
              <a:pPr/>
              <a:t>04-Mar-09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9E29E33-B620-47F9-BB04-8846C2A5AFCC}" type="slidenum">
              <a:rPr kumimoji="0" lang="en-US" smtClean="0"/>
              <a:pPr/>
              <a:t>‹#›</a:t>
            </a:fld>
            <a:endParaRPr kumimoji="0" lang="en-US"/>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CB97365-EBCA-4027-87D5-99FC1D4DF0BB}" type="datetimeFigureOut">
              <a:rPr lang="en-US" smtClean="0"/>
              <a:pPr/>
              <a:t>04-Mar-09</a:t>
            </a:fld>
            <a:endParaRPr lang="en-US">
              <a:solidFill>
                <a:schemeClr val="tx1">
                  <a:shade val="50000"/>
                </a:schemeClr>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0" lang="en-US">
              <a:solidFill>
                <a:schemeClr val="tx1">
                  <a:shade val="50000"/>
                </a:schemeClr>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18.xml"/><Relationship Id="rId7" Type="http://schemas.openxmlformats.org/officeDocument/2006/relationships/slide" Target="slide64.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55.xml"/><Relationship Id="rId5" Type="http://schemas.openxmlformats.org/officeDocument/2006/relationships/slide" Target="slide46.xml"/><Relationship Id="rId4" Type="http://schemas.openxmlformats.org/officeDocument/2006/relationships/slide" Target="slide3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9144000" cy="762000"/>
          </a:xfrm>
        </p:spPr>
        <p:txBody>
          <a:bodyPr>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Multiple </a:t>
            </a:r>
            <a:r>
              <a:rPr lang="en-US" sz="5400" b="1" cap="none"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choice </a:t>
            </a:r>
            <a:r>
              <a:rPr lang="en-US" sz="5400" b="1" cap="none"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questions in:</a:t>
            </a:r>
            <a:endParaRPr lang="en-US" sz="5400" b="1" cap="none"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Subtitle 2"/>
          <p:cNvSpPr>
            <a:spLocks noGrp="1"/>
          </p:cNvSpPr>
          <p:nvPr>
            <p:ph type="subTitle" idx="1"/>
          </p:nvPr>
        </p:nvSpPr>
        <p:spPr/>
        <p:txBody>
          <a:bodyPr>
            <a:noAutofit/>
          </a:bodyPr>
          <a:lstStyle/>
          <a:p>
            <a:pPr algn="ctr"/>
            <a:r>
              <a:rPr lang="en-US" sz="4000" dirty="0" smtClean="0">
                <a:latin typeface="Arial" pitchFamily="34" charset="0"/>
                <a:cs typeface="Arial" pitchFamily="34" charset="0"/>
              </a:rPr>
              <a:t>Dr. </a:t>
            </a:r>
            <a:r>
              <a:rPr lang="en-US" sz="4000" dirty="0" err="1" smtClean="0">
                <a:latin typeface="Arial" pitchFamily="34" charset="0"/>
                <a:cs typeface="Arial" pitchFamily="34" charset="0"/>
              </a:rPr>
              <a:t>Ammar</a:t>
            </a:r>
            <a:r>
              <a:rPr lang="en-US" sz="4000" dirty="0" smtClean="0">
                <a:latin typeface="Arial" pitchFamily="34" charset="0"/>
                <a:cs typeface="Arial" pitchFamily="34" charset="0"/>
              </a:rPr>
              <a:t> C. Al-</a:t>
            </a:r>
            <a:r>
              <a:rPr lang="en-US" sz="4000" dirty="0" err="1" smtClean="0">
                <a:latin typeface="Arial" pitchFamily="34" charset="0"/>
                <a:cs typeface="Arial" pitchFamily="34" charset="0"/>
              </a:rPr>
              <a:t>Rikabi</a:t>
            </a:r>
            <a:endParaRPr lang="en-US" sz="4000" dirty="0">
              <a:latin typeface="Arial" pitchFamily="34" charset="0"/>
              <a:cs typeface="Arial" pitchFamily="34" charset="0"/>
            </a:endParaRPr>
          </a:p>
        </p:txBody>
      </p:sp>
      <p:sp>
        <p:nvSpPr>
          <p:cNvPr id="19" name="Rectangle 18"/>
          <p:cNvSpPr/>
          <p:nvPr/>
        </p:nvSpPr>
        <p:spPr>
          <a:xfrm>
            <a:off x="0" y="2971800"/>
            <a:ext cx="91440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Systemic Pathology</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4524315"/>
          </a:xfrm>
          <a:prstGeom prst="rect">
            <a:avLst/>
          </a:prstGeom>
          <a:noFill/>
        </p:spPr>
        <p:txBody>
          <a:bodyPr wrap="square" rtlCol="0">
            <a:spAutoFit/>
          </a:bodyPr>
          <a:lstStyle/>
          <a:p>
            <a:pPr marL="574675" indent="-574675"/>
            <a:r>
              <a:rPr lang="en-US" sz="3200" dirty="0" smtClean="0"/>
              <a:t>(A) Generally amenable to surgical cure at time of diagnosis</a:t>
            </a:r>
          </a:p>
          <a:p>
            <a:pPr marL="574675" indent="-574675"/>
            <a:r>
              <a:rPr lang="en-US" sz="3200" dirty="0" smtClean="0"/>
              <a:t>(B) More common in women, and a less clear relation to smoking than other forms of lung cancer</a:t>
            </a:r>
          </a:p>
          <a:p>
            <a:r>
              <a:rPr lang="en-US" sz="3200" dirty="0" smtClean="0"/>
              <a:t>(C) Secretes a parathyroid-like hormone</a:t>
            </a:r>
          </a:p>
          <a:p>
            <a:pPr marL="574675" indent="-574675"/>
            <a:r>
              <a:rPr lang="en-US" sz="3200" dirty="0" smtClean="0"/>
              <a:t>(D) Secretes either corticotrophin or </a:t>
            </a:r>
            <a:r>
              <a:rPr lang="en-US" sz="3200" dirty="0" err="1" smtClean="0"/>
              <a:t>antidiuretic</a:t>
            </a:r>
            <a:r>
              <a:rPr lang="en-US" sz="3200" dirty="0" smtClean="0"/>
              <a:t> hormone</a:t>
            </a:r>
          </a:p>
          <a:p>
            <a:pPr marL="515938" indent="-515938"/>
            <a:r>
              <a:rPr lang="en-US" sz="3200" dirty="0" smtClean="0"/>
              <a:t>(E) Usually in a peripheral rather than in a central location</a:t>
            </a:r>
            <a:endParaRPr lang="en-US" sz="3200" dirty="0">
              <a:solidFill>
                <a:schemeClr val="bg2">
                  <a:lumMod val="60000"/>
                  <a:lumOff val="40000"/>
                </a:schemeClr>
              </a:solidFill>
              <a:latin typeface="Arial" pitchFamily="34" charset="0"/>
              <a:cs typeface="Arial" pitchFamily="34" charset="0"/>
            </a:endParaRPr>
          </a:p>
        </p:txBody>
      </p:sp>
      <p:sp>
        <p:nvSpPr>
          <p:cNvPr id="5"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4524315"/>
          </a:xfrm>
          <a:prstGeom prst="rect">
            <a:avLst/>
          </a:prstGeom>
          <a:noFill/>
        </p:spPr>
        <p:txBody>
          <a:bodyPr wrap="square" rtlCol="0">
            <a:spAutoFit/>
          </a:bodyPr>
          <a:lstStyle/>
          <a:p>
            <a:pPr marL="574675" indent="-574675"/>
            <a:r>
              <a:rPr lang="en-US" sz="3200" dirty="0" smtClean="0">
                <a:solidFill>
                  <a:schemeClr val="bg2">
                    <a:lumMod val="60000"/>
                    <a:lumOff val="40000"/>
                  </a:schemeClr>
                </a:solidFill>
              </a:rPr>
              <a:t>(A) Generally amenable to surgical cure at time of diagnosis</a:t>
            </a:r>
          </a:p>
          <a:p>
            <a:pPr marL="574675" indent="-574675"/>
            <a:r>
              <a:rPr lang="en-US" sz="3200" dirty="0" smtClean="0">
                <a:solidFill>
                  <a:schemeClr val="bg2">
                    <a:lumMod val="60000"/>
                    <a:lumOff val="40000"/>
                  </a:schemeClr>
                </a:solidFill>
              </a:rPr>
              <a:t>(B) More common in women, and a less clear relation to smoking than other forms of lung cancer</a:t>
            </a:r>
          </a:p>
          <a:p>
            <a:r>
              <a:rPr lang="en-US" sz="3200" dirty="0" smtClean="0">
                <a:solidFill>
                  <a:schemeClr val="bg2">
                    <a:lumMod val="60000"/>
                    <a:lumOff val="40000"/>
                  </a:schemeClr>
                </a:solidFill>
              </a:rPr>
              <a:t>(C) Secretes a parathyroid-like hormone</a:t>
            </a:r>
          </a:p>
          <a:p>
            <a:pPr marL="574675" indent="-574675"/>
            <a:r>
              <a:rPr lang="en-US" sz="3200" dirty="0" smtClean="0">
                <a:solidFill>
                  <a:srgbClr val="FFFF00"/>
                </a:solidFill>
              </a:rPr>
              <a:t>(D) Secretes either corticotrophin or </a:t>
            </a:r>
            <a:r>
              <a:rPr lang="en-US" sz="3200" dirty="0" err="1" smtClean="0">
                <a:solidFill>
                  <a:srgbClr val="FFFF00"/>
                </a:solidFill>
              </a:rPr>
              <a:t>antidiuretic</a:t>
            </a:r>
            <a:r>
              <a:rPr lang="en-US" sz="3200" dirty="0" smtClean="0">
                <a:solidFill>
                  <a:srgbClr val="FFFF00"/>
                </a:solidFill>
              </a:rPr>
              <a:t> hormone</a:t>
            </a:r>
          </a:p>
          <a:p>
            <a:pPr marL="515938" indent="-515938"/>
            <a:r>
              <a:rPr lang="en-US" sz="3200" dirty="0" smtClean="0">
                <a:solidFill>
                  <a:schemeClr val="bg2">
                    <a:lumMod val="60000"/>
                    <a:lumOff val="40000"/>
                  </a:schemeClr>
                </a:solidFill>
              </a:rPr>
              <a:t>(E) Usually in a peripheral rather than in a central location</a:t>
            </a:r>
            <a:endParaRPr lang="en-US" sz="3200" dirty="0">
              <a:solidFill>
                <a:schemeClr val="bg2">
                  <a:lumMod val="60000"/>
                  <a:lumOff val="40000"/>
                </a:schemeClr>
              </a:solidFill>
              <a:latin typeface="Arial" pitchFamily="34" charset="0"/>
              <a:cs typeface="Arial" pitchFamily="34" charset="0"/>
            </a:endParaRPr>
          </a:p>
        </p:txBody>
      </p:sp>
      <p:sp>
        <p:nvSpPr>
          <p:cNvPr id="5"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4278094"/>
          </a:xfrm>
          <a:prstGeom prst="rect">
            <a:avLst/>
          </a:prstGeom>
          <a:noFill/>
        </p:spPr>
        <p:txBody>
          <a:bodyPr wrap="square" rtlCol="0">
            <a:spAutoFit/>
          </a:bodyPr>
          <a:lstStyle/>
          <a:p>
            <a:r>
              <a:rPr lang="en-US" sz="3400" dirty="0" smtClean="0">
                <a:latin typeface="Arial" pitchFamily="34" charset="0"/>
                <a:cs typeface="Arial" pitchFamily="34" charset="0"/>
              </a:rPr>
              <a:t>A 50-year-old man dies of a respiratory illness that had been characterized by </a:t>
            </a:r>
            <a:r>
              <a:rPr lang="en-US" sz="3400" dirty="0" err="1" smtClean="0">
                <a:latin typeface="Arial" pitchFamily="34" charset="0"/>
                <a:cs typeface="Arial" pitchFamily="34" charset="0"/>
              </a:rPr>
              <a:t>dyspnea</a:t>
            </a:r>
            <a:r>
              <a:rPr lang="en-US" sz="3400" dirty="0" smtClean="0">
                <a:latin typeface="Arial" pitchFamily="34" charset="0"/>
                <a:cs typeface="Arial" pitchFamily="34" charset="0"/>
              </a:rPr>
              <a:t>, cough, and wheezing expiration of many years' duration. Initially episodic, his "attacks" had increased in frequency and at the time of death had become continuous and intractable. At autopsy, which of the following is the most likely </a:t>
            </a:r>
            <a:r>
              <a:rPr lang="en-US" sz="3400" dirty="0" err="1" smtClean="0">
                <a:latin typeface="Arial" pitchFamily="34" charset="0"/>
                <a:cs typeface="Arial" pitchFamily="34" charset="0"/>
              </a:rPr>
              <a:t>histologic</a:t>
            </a:r>
            <a:r>
              <a:rPr lang="en-US" sz="3400" dirty="0" smtClean="0">
                <a:latin typeface="Arial" pitchFamily="34" charset="0"/>
                <a:cs typeface="Arial" pitchFamily="34" charset="0"/>
              </a:rPr>
              <a:t> finding in the lungs ?</a:t>
            </a:r>
            <a:endParaRPr lang="en-US" sz="3400" dirty="0">
              <a:solidFill>
                <a:schemeClr val="bg2">
                  <a:lumMod val="60000"/>
                  <a:lumOff val="40000"/>
                </a:schemeClr>
              </a:solidFill>
              <a:latin typeface="Arial" pitchFamily="34" charset="0"/>
              <a:cs typeface="Arial" pitchFamily="34" charset="0"/>
            </a:endParaRPr>
          </a:p>
        </p:txBody>
      </p:sp>
      <p:sp>
        <p:nvSpPr>
          <p:cNvPr id="5"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5509200"/>
          </a:xfrm>
          <a:prstGeom prst="rect">
            <a:avLst/>
          </a:prstGeom>
          <a:noFill/>
        </p:spPr>
        <p:txBody>
          <a:bodyPr wrap="square" rtlCol="0">
            <a:spAutoFit/>
          </a:bodyPr>
          <a:lstStyle/>
          <a:p>
            <a:pPr marL="574675" indent="-574675">
              <a:buAutoNum type="alphaUcParenBoth"/>
            </a:pPr>
            <a:r>
              <a:rPr lang="en-US" sz="3200" dirty="0" smtClean="0">
                <a:latin typeface="Arial" pitchFamily="34" charset="0"/>
                <a:cs typeface="Arial" pitchFamily="34" charset="0"/>
              </a:rPr>
              <a:t> Bronchial smooth muscle hypertrophy with proliferation of </a:t>
            </a:r>
            <a:r>
              <a:rPr lang="en-US" sz="3200" dirty="0" err="1" smtClean="0">
                <a:latin typeface="Arial" pitchFamily="34" charset="0"/>
                <a:cs typeface="Arial" pitchFamily="34" charset="0"/>
              </a:rPr>
              <a:t>eosinophils</a:t>
            </a:r>
            <a:endParaRPr lang="en-US" sz="3200" dirty="0" smtClean="0">
              <a:latin typeface="Arial" pitchFamily="34" charset="0"/>
              <a:cs typeface="Arial" pitchFamily="34" charset="0"/>
            </a:endParaRPr>
          </a:p>
          <a:p>
            <a:pPr marL="514350" indent="-514350">
              <a:buAutoNum type="alphaUcParenBoth"/>
            </a:pPr>
            <a:r>
              <a:rPr lang="en-US" sz="3200" dirty="0" smtClean="0">
                <a:latin typeface="Arial" pitchFamily="34" charset="0"/>
                <a:cs typeface="Arial" pitchFamily="34" charset="0"/>
              </a:rPr>
              <a:t> Diffuse alveolar damage with leakage of protein-rich fluid into alveolar spaces</a:t>
            </a:r>
          </a:p>
          <a:p>
            <a:pPr marL="514350" indent="-514350">
              <a:buAutoNum type="alphaUcParenBoth"/>
            </a:pPr>
            <a:r>
              <a:rPr lang="en-US" sz="3200" dirty="0" smtClean="0">
                <a:latin typeface="Arial" pitchFamily="34" charset="0"/>
                <a:cs typeface="Arial" pitchFamily="34" charset="0"/>
              </a:rPr>
              <a:t> Dilatation of air spaces with destruction of alveolar walls</a:t>
            </a:r>
          </a:p>
          <a:p>
            <a:pPr marL="514350" indent="-514350">
              <a:buAutoNum type="alphaUcParenBoth"/>
            </a:pPr>
            <a:r>
              <a:rPr lang="en-US" sz="3200" dirty="0" smtClean="0">
                <a:latin typeface="Arial" pitchFamily="34" charset="0"/>
                <a:cs typeface="Arial" pitchFamily="34" charset="0"/>
              </a:rPr>
              <a:t> Hyperplasia of bronchial mucus-secreting </a:t>
            </a:r>
            <a:r>
              <a:rPr lang="en-US" sz="3200" dirty="0" err="1" smtClean="0">
                <a:latin typeface="Arial" pitchFamily="34" charset="0"/>
                <a:cs typeface="Arial" pitchFamily="34" charset="0"/>
              </a:rPr>
              <a:t>submucosal</a:t>
            </a:r>
            <a:r>
              <a:rPr lang="en-US" sz="3200" dirty="0" smtClean="0">
                <a:latin typeface="Arial" pitchFamily="34" charset="0"/>
                <a:cs typeface="Arial" pitchFamily="34" charset="0"/>
              </a:rPr>
              <a:t> glands</a:t>
            </a:r>
          </a:p>
          <a:p>
            <a:pPr marL="574675" indent="-574675"/>
            <a:r>
              <a:rPr lang="en-US" sz="3200" dirty="0" smtClean="0">
                <a:latin typeface="Arial" pitchFamily="34" charset="0"/>
                <a:cs typeface="Arial" pitchFamily="34" charset="0"/>
              </a:rPr>
              <a:t>(E) Permanent bronchial dilatation caused by chronic infection, with bronchi filled with mucus and </a:t>
            </a:r>
            <a:r>
              <a:rPr lang="en-US" sz="3200" dirty="0" err="1" smtClean="0">
                <a:latin typeface="Arial" pitchFamily="34" charset="0"/>
                <a:cs typeface="Arial" pitchFamily="34" charset="0"/>
              </a:rPr>
              <a:t>neutrophils</a:t>
            </a:r>
            <a:endParaRPr lang="en-US" sz="3200" dirty="0">
              <a:solidFill>
                <a:schemeClr val="bg2">
                  <a:lumMod val="60000"/>
                  <a:lumOff val="40000"/>
                </a:schemeClr>
              </a:solidFill>
              <a:latin typeface="Arial" pitchFamily="34" charset="0"/>
              <a:cs typeface="Arial" pitchFamily="34" charset="0"/>
            </a:endParaRPr>
          </a:p>
        </p:txBody>
      </p:sp>
      <p:sp>
        <p:nvSpPr>
          <p:cNvPr id="5"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5509200"/>
          </a:xfrm>
          <a:prstGeom prst="rect">
            <a:avLst/>
          </a:prstGeom>
          <a:noFill/>
        </p:spPr>
        <p:txBody>
          <a:bodyPr wrap="square" rtlCol="0">
            <a:spAutoFit/>
          </a:bodyPr>
          <a:lstStyle/>
          <a:p>
            <a:pPr marL="574675" indent="-574675">
              <a:buAutoNum type="alphaUcParenBoth"/>
            </a:pPr>
            <a:r>
              <a:rPr lang="en-US" sz="3200" dirty="0" smtClean="0">
                <a:solidFill>
                  <a:srgbClr val="FFFF00"/>
                </a:solidFill>
                <a:latin typeface="Arial" pitchFamily="34" charset="0"/>
                <a:cs typeface="Arial" pitchFamily="34" charset="0"/>
              </a:rPr>
              <a:t> Bronchial smooth muscle hypertrophy with proliferation of </a:t>
            </a:r>
            <a:r>
              <a:rPr lang="en-US" sz="3200" dirty="0" err="1" smtClean="0">
                <a:solidFill>
                  <a:srgbClr val="FFFF00"/>
                </a:solidFill>
                <a:latin typeface="Arial" pitchFamily="34" charset="0"/>
                <a:cs typeface="Arial" pitchFamily="34" charset="0"/>
              </a:rPr>
              <a:t>eosinophils</a:t>
            </a:r>
            <a:endParaRPr lang="en-US" sz="3200" dirty="0" smtClean="0">
              <a:solidFill>
                <a:srgbClr val="FFFF00"/>
              </a:solidFill>
              <a:latin typeface="Arial" pitchFamily="34" charset="0"/>
              <a:cs typeface="Arial" pitchFamily="34" charset="0"/>
            </a:endParaRPr>
          </a:p>
          <a:p>
            <a:pPr marL="514350" indent="-514350">
              <a:buAutoNum type="alphaUcParenBoth"/>
            </a:pPr>
            <a:r>
              <a:rPr lang="en-US" sz="3200" dirty="0" smtClean="0">
                <a:solidFill>
                  <a:schemeClr val="bg2">
                    <a:lumMod val="60000"/>
                    <a:lumOff val="40000"/>
                  </a:schemeClr>
                </a:solidFill>
                <a:latin typeface="Arial" pitchFamily="34" charset="0"/>
                <a:cs typeface="Arial" pitchFamily="34" charset="0"/>
              </a:rPr>
              <a:t> Diffuse alveolar damage with leakage of protein-rich fluid into alveolar spaces</a:t>
            </a:r>
          </a:p>
          <a:p>
            <a:pPr marL="514350" indent="-514350">
              <a:buAutoNum type="alphaUcParenBoth"/>
            </a:pPr>
            <a:r>
              <a:rPr lang="en-US" sz="3200" dirty="0" smtClean="0">
                <a:solidFill>
                  <a:schemeClr val="bg2">
                    <a:lumMod val="60000"/>
                    <a:lumOff val="40000"/>
                  </a:schemeClr>
                </a:solidFill>
                <a:latin typeface="Arial" pitchFamily="34" charset="0"/>
                <a:cs typeface="Arial" pitchFamily="34" charset="0"/>
              </a:rPr>
              <a:t> Dilation of air spaces with destruction of alveolar walls</a:t>
            </a:r>
          </a:p>
          <a:p>
            <a:pPr marL="514350" indent="-514350">
              <a:buAutoNum type="alphaUcParenBoth"/>
            </a:pPr>
            <a:r>
              <a:rPr lang="en-US" sz="3200" dirty="0" smtClean="0">
                <a:solidFill>
                  <a:schemeClr val="bg2">
                    <a:lumMod val="60000"/>
                    <a:lumOff val="40000"/>
                  </a:schemeClr>
                </a:solidFill>
                <a:latin typeface="Arial" pitchFamily="34" charset="0"/>
                <a:cs typeface="Arial" pitchFamily="34" charset="0"/>
              </a:rPr>
              <a:t> Hyperplasia of bronchial mucus-secreting </a:t>
            </a:r>
            <a:r>
              <a:rPr lang="en-US" sz="3200" dirty="0" err="1" smtClean="0">
                <a:solidFill>
                  <a:schemeClr val="bg2">
                    <a:lumMod val="60000"/>
                    <a:lumOff val="40000"/>
                  </a:schemeClr>
                </a:solidFill>
                <a:latin typeface="Arial" pitchFamily="34" charset="0"/>
                <a:cs typeface="Arial" pitchFamily="34" charset="0"/>
              </a:rPr>
              <a:t>submucosal</a:t>
            </a:r>
            <a:r>
              <a:rPr lang="en-US" sz="3200" dirty="0" smtClean="0">
                <a:solidFill>
                  <a:schemeClr val="bg2">
                    <a:lumMod val="60000"/>
                    <a:lumOff val="40000"/>
                  </a:schemeClr>
                </a:solidFill>
                <a:latin typeface="Arial" pitchFamily="34" charset="0"/>
                <a:cs typeface="Arial" pitchFamily="34" charset="0"/>
              </a:rPr>
              <a:t> glands</a:t>
            </a:r>
          </a:p>
          <a:p>
            <a:pPr marL="574675" indent="-574675"/>
            <a:r>
              <a:rPr lang="en-US" sz="3200" dirty="0" smtClean="0">
                <a:solidFill>
                  <a:schemeClr val="bg2">
                    <a:lumMod val="60000"/>
                    <a:lumOff val="40000"/>
                  </a:schemeClr>
                </a:solidFill>
                <a:latin typeface="Arial" pitchFamily="34" charset="0"/>
                <a:cs typeface="Arial" pitchFamily="34" charset="0"/>
              </a:rPr>
              <a:t>(E) Permanent bronchial dilation caused by chronic infection, with bronchi filled with mucus and </a:t>
            </a:r>
            <a:r>
              <a:rPr lang="en-US" sz="3200" dirty="0" err="1" smtClean="0">
                <a:solidFill>
                  <a:schemeClr val="bg2">
                    <a:lumMod val="60000"/>
                    <a:lumOff val="40000"/>
                  </a:schemeClr>
                </a:solidFill>
                <a:latin typeface="Arial" pitchFamily="34" charset="0"/>
                <a:cs typeface="Arial" pitchFamily="34" charset="0"/>
              </a:rPr>
              <a:t>neutrophils</a:t>
            </a:r>
            <a:endParaRPr lang="en-US" sz="3200" dirty="0">
              <a:solidFill>
                <a:schemeClr val="bg2">
                  <a:lumMod val="60000"/>
                  <a:lumOff val="40000"/>
                </a:schemeClr>
              </a:solidFill>
              <a:latin typeface="Arial" pitchFamily="34" charset="0"/>
              <a:cs typeface="Arial" pitchFamily="34" charset="0"/>
            </a:endParaRPr>
          </a:p>
        </p:txBody>
      </p:sp>
      <p:sp>
        <p:nvSpPr>
          <p:cNvPr id="5"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3754874"/>
          </a:xfrm>
          <a:prstGeom prst="rect">
            <a:avLst/>
          </a:prstGeom>
          <a:noFill/>
        </p:spPr>
        <p:txBody>
          <a:bodyPr wrap="square" rtlCol="0">
            <a:spAutoFit/>
          </a:bodyPr>
          <a:lstStyle/>
          <a:p>
            <a:r>
              <a:rPr lang="en-US" sz="3400" dirty="0" smtClean="0">
                <a:latin typeface="Arial" pitchFamily="34" charset="0"/>
                <a:cs typeface="Arial" pitchFamily="34" charset="0"/>
              </a:rPr>
              <a:t>A 60-year-old man presents with </a:t>
            </a:r>
            <a:r>
              <a:rPr lang="en-US" sz="3400" dirty="0" err="1" smtClean="0">
                <a:latin typeface="Arial" pitchFamily="34" charset="0"/>
                <a:cs typeface="Arial" pitchFamily="34" charset="0"/>
              </a:rPr>
              <a:t>dyspnea</a:t>
            </a:r>
            <a:r>
              <a:rPr lang="en-US" sz="3400" dirty="0" smtClean="0">
                <a:latin typeface="Arial" pitchFamily="34" charset="0"/>
                <a:cs typeface="Arial" pitchFamily="34" charset="0"/>
              </a:rPr>
              <a:t> on exertion and a nonproductive cough. He has never smoked, but he worked as a shipbuilder, with known asbestos exposure approximately 20 years ago. To which of the following conditions is this patient especially predisposed ?</a:t>
            </a:r>
            <a:endParaRPr lang="en-US" sz="3400" dirty="0">
              <a:solidFill>
                <a:schemeClr val="bg2">
                  <a:lumMod val="60000"/>
                  <a:lumOff val="40000"/>
                </a:schemeClr>
              </a:solidFill>
              <a:latin typeface="Arial" pitchFamily="34" charset="0"/>
              <a:cs typeface="Arial" pitchFamily="34" charset="0"/>
            </a:endParaRPr>
          </a:p>
        </p:txBody>
      </p:sp>
      <p:sp>
        <p:nvSpPr>
          <p:cNvPr id="5"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latin typeface="Arial" pitchFamily="34" charset="0"/>
                <a:cs typeface="Arial" pitchFamily="34" charset="0"/>
              </a:rPr>
              <a:t>(A) Acute respiratory distress syndrome</a:t>
            </a:r>
          </a:p>
          <a:p>
            <a:r>
              <a:rPr lang="en-US" sz="3600" dirty="0" smtClean="0">
                <a:latin typeface="Arial" pitchFamily="34" charset="0"/>
                <a:cs typeface="Arial" pitchFamily="34" charset="0"/>
              </a:rPr>
              <a:t>(B) </a:t>
            </a:r>
            <a:r>
              <a:rPr lang="en-US" sz="3600" dirty="0" err="1" smtClean="0">
                <a:latin typeface="Arial" pitchFamily="34" charset="0"/>
                <a:cs typeface="Arial" pitchFamily="34" charset="0"/>
              </a:rPr>
              <a:t>Goodpasture</a:t>
            </a:r>
            <a:r>
              <a:rPr lang="en-US" sz="3600" dirty="0" smtClean="0">
                <a:latin typeface="Arial" pitchFamily="34" charset="0"/>
                <a:cs typeface="Arial" pitchFamily="34" charset="0"/>
              </a:rPr>
              <a:t> syndrome</a:t>
            </a:r>
          </a:p>
          <a:p>
            <a:r>
              <a:rPr lang="en-US" sz="3600" dirty="0" smtClean="0">
                <a:latin typeface="Arial" pitchFamily="34" charset="0"/>
                <a:cs typeface="Arial" pitchFamily="34" charset="0"/>
              </a:rPr>
              <a:t>(C) Idiopathic pulmonary fibrosis</a:t>
            </a:r>
          </a:p>
          <a:p>
            <a:r>
              <a:rPr lang="en-US" sz="3600" dirty="0" smtClean="0">
                <a:latin typeface="Arial" pitchFamily="34" charset="0"/>
                <a:cs typeface="Arial" pitchFamily="34" charset="0"/>
              </a:rPr>
              <a:t>(D) Idiopathic pulmonary </a:t>
            </a:r>
            <a:r>
              <a:rPr lang="en-US" sz="3600" dirty="0" err="1" smtClean="0">
                <a:latin typeface="Arial" pitchFamily="34" charset="0"/>
                <a:cs typeface="Arial" pitchFamily="34" charset="0"/>
              </a:rPr>
              <a:t>hemosiderosis</a:t>
            </a:r>
            <a:r>
              <a:rPr lang="en-US" sz="3600" dirty="0" smtClean="0">
                <a:latin typeface="Arial" pitchFamily="34" charset="0"/>
                <a:cs typeface="Arial" pitchFamily="34" charset="0"/>
              </a:rPr>
              <a:t> </a:t>
            </a:r>
          </a:p>
          <a:p>
            <a:r>
              <a:rPr lang="en-US" sz="3600" dirty="0" smtClean="0">
                <a:latin typeface="Arial" pitchFamily="34" charset="0"/>
                <a:cs typeface="Arial" pitchFamily="34" charset="0"/>
              </a:rPr>
              <a:t>(E) Malignant </a:t>
            </a:r>
            <a:r>
              <a:rPr lang="en-US" sz="3600" dirty="0" err="1" smtClean="0">
                <a:latin typeface="Arial" pitchFamily="34" charset="0"/>
                <a:cs typeface="Arial" pitchFamily="34" charset="0"/>
              </a:rPr>
              <a:t>mesothelioma</a:t>
            </a:r>
            <a:r>
              <a:rPr lang="en-US" sz="3600" dirty="0" smtClean="0">
                <a:latin typeface="Arial" pitchFamily="34" charset="0"/>
                <a:cs typeface="Arial" pitchFamily="34" charset="0"/>
              </a:rPr>
              <a:t> of the pleura</a:t>
            </a:r>
            <a:endParaRPr lang="en-US" sz="3600" dirty="0">
              <a:latin typeface="Arial" pitchFamily="34" charset="0"/>
              <a:cs typeface="Arial" pitchFamily="34" charset="0"/>
            </a:endParaRPr>
          </a:p>
        </p:txBody>
      </p:sp>
      <p:sp>
        <p:nvSpPr>
          <p:cNvPr id="5"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solidFill>
                  <a:schemeClr val="bg2">
                    <a:lumMod val="60000"/>
                    <a:lumOff val="40000"/>
                  </a:schemeClr>
                </a:solidFill>
                <a:latin typeface="Arial" pitchFamily="34" charset="0"/>
                <a:cs typeface="Arial" pitchFamily="34" charset="0"/>
              </a:rPr>
              <a:t>(A) Acute respiratory distress syndrome</a:t>
            </a:r>
          </a:p>
          <a:p>
            <a:r>
              <a:rPr lang="en-US" sz="3600" dirty="0" smtClean="0">
                <a:solidFill>
                  <a:schemeClr val="bg2">
                    <a:lumMod val="60000"/>
                    <a:lumOff val="40000"/>
                  </a:schemeClr>
                </a:solidFill>
                <a:latin typeface="Arial" pitchFamily="34" charset="0"/>
                <a:cs typeface="Arial" pitchFamily="34" charset="0"/>
              </a:rPr>
              <a:t>(B) </a:t>
            </a:r>
            <a:r>
              <a:rPr lang="en-US" sz="3600" dirty="0" err="1" smtClean="0">
                <a:solidFill>
                  <a:schemeClr val="bg2">
                    <a:lumMod val="60000"/>
                    <a:lumOff val="40000"/>
                  </a:schemeClr>
                </a:solidFill>
                <a:latin typeface="Arial" pitchFamily="34" charset="0"/>
                <a:cs typeface="Arial" pitchFamily="34" charset="0"/>
              </a:rPr>
              <a:t>Goodpasture</a:t>
            </a:r>
            <a:r>
              <a:rPr lang="en-US" sz="3600" dirty="0" smtClean="0">
                <a:solidFill>
                  <a:schemeClr val="bg2">
                    <a:lumMod val="60000"/>
                    <a:lumOff val="40000"/>
                  </a:schemeClr>
                </a:solidFill>
                <a:latin typeface="Arial" pitchFamily="34" charset="0"/>
                <a:cs typeface="Arial" pitchFamily="34" charset="0"/>
              </a:rPr>
              <a:t> syndrome</a:t>
            </a:r>
          </a:p>
          <a:p>
            <a:r>
              <a:rPr lang="en-US" sz="3600" dirty="0" smtClean="0">
                <a:solidFill>
                  <a:schemeClr val="bg2">
                    <a:lumMod val="60000"/>
                    <a:lumOff val="40000"/>
                  </a:schemeClr>
                </a:solidFill>
                <a:latin typeface="Arial" pitchFamily="34" charset="0"/>
                <a:cs typeface="Arial" pitchFamily="34" charset="0"/>
              </a:rPr>
              <a:t>(C) Idiopathic pulmonary fibrosis</a:t>
            </a:r>
          </a:p>
          <a:p>
            <a:r>
              <a:rPr lang="en-US" sz="3600" dirty="0" smtClean="0">
                <a:solidFill>
                  <a:schemeClr val="bg2">
                    <a:lumMod val="60000"/>
                    <a:lumOff val="40000"/>
                  </a:schemeClr>
                </a:solidFill>
                <a:latin typeface="Arial" pitchFamily="34" charset="0"/>
                <a:cs typeface="Arial" pitchFamily="34" charset="0"/>
              </a:rPr>
              <a:t>(D) Idiopathic pulmonary </a:t>
            </a:r>
            <a:r>
              <a:rPr lang="en-US" sz="3600" dirty="0" err="1" smtClean="0">
                <a:solidFill>
                  <a:schemeClr val="bg2">
                    <a:lumMod val="60000"/>
                    <a:lumOff val="40000"/>
                  </a:schemeClr>
                </a:solidFill>
                <a:latin typeface="Arial" pitchFamily="34" charset="0"/>
                <a:cs typeface="Arial" pitchFamily="34" charset="0"/>
              </a:rPr>
              <a:t>hemosiderosis</a:t>
            </a:r>
            <a:r>
              <a:rPr lang="en-US" sz="3600" dirty="0" smtClean="0">
                <a:solidFill>
                  <a:schemeClr val="bg2">
                    <a:lumMod val="60000"/>
                    <a:lumOff val="40000"/>
                  </a:schemeClr>
                </a:solidFill>
                <a:latin typeface="Arial" pitchFamily="34" charset="0"/>
                <a:cs typeface="Arial" pitchFamily="34" charset="0"/>
              </a:rPr>
              <a:t> </a:t>
            </a:r>
          </a:p>
          <a:p>
            <a:r>
              <a:rPr lang="en-US" sz="3600" dirty="0" smtClean="0">
                <a:solidFill>
                  <a:srgbClr val="FFFF00"/>
                </a:solidFill>
                <a:latin typeface="Arial" pitchFamily="34" charset="0"/>
                <a:cs typeface="Arial" pitchFamily="34" charset="0"/>
              </a:rPr>
              <a:t>(E) Malignant </a:t>
            </a:r>
            <a:r>
              <a:rPr lang="en-US" sz="3600" dirty="0" err="1" smtClean="0">
                <a:solidFill>
                  <a:srgbClr val="FFFF00"/>
                </a:solidFill>
                <a:latin typeface="Arial" pitchFamily="34" charset="0"/>
                <a:cs typeface="Arial" pitchFamily="34" charset="0"/>
              </a:rPr>
              <a:t>mesothelioma</a:t>
            </a:r>
            <a:r>
              <a:rPr lang="en-US" sz="3600" dirty="0" smtClean="0">
                <a:solidFill>
                  <a:srgbClr val="FFFF00"/>
                </a:solidFill>
                <a:latin typeface="Arial" pitchFamily="34" charset="0"/>
                <a:cs typeface="Arial" pitchFamily="34" charset="0"/>
              </a:rPr>
              <a:t> of the pleura</a:t>
            </a:r>
            <a:endParaRPr lang="en-US" sz="3600" dirty="0">
              <a:solidFill>
                <a:srgbClr val="FFFF00"/>
              </a:solidFill>
              <a:latin typeface="Arial" pitchFamily="34" charset="0"/>
              <a:cs typeface="Arial" pitchFamily="34" charset="0"/>
            </a:endParaRPr>
          </a:p>
        </p:txBody>
      </p:sp>
      <p:sp>
        <p:nvSpPr>
          <p:cNvPr id="5"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
        <p:nvSpPr>
          <p:cNvPr id="4" name="Left Arrow 3">
            <a:hlinkClick r:id="" action="ppaction://hlinkshowjump?jump=firstslide"/>
          </p:cNvPr>
          <p:cNvSpPr/>
          <p:nvPr/>
        </p:nvSpPr>
        <p:spPr>
          <a:xfrm>
            <a:off x="0" y="6248400"/>
            <a:ext cx="381000" cy="381000"/>
          </a:xfrm>
          <a:prstGeom prst="leftArrow">
            <a:avLst/>
          </a:prstGeom>
          <a:solidFill>
            <a:srgbClr val="FFFF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6248400"/>
            <a:ext cx="1894878" cy="369332"/>
          </a:xfrm>
          <a:prstGeom prst="rect">
            <a:avLst/>
          </a:prstGeom>
          <a:noFill/>
        </p:spPr>
        <p:txBody>
          <a:bodyPr wrap="none" rtlCol="0">
            <a:spAutoFit/>
          </a:bodyPr>
          <a:lstStyle/>
          <a:p>
            <a:r>
              <a:rPr lang="en-US" dirty="0" smtClean="0"/>
              <a:t>Back to main menu</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endParaRPr lang="en-US" sz="5400" dirty="0">
              <a:latin typeface="Arial" pitchFamily="34" charset="0"/>
              <a:cs typeface="Arial" pitchFamily="34" charset="0"/>
            </a:endParaRPr>
          </a:p>
        </p:txBody>
      </p:sp>
      <p:sp>
        <p:nvSpPr>
          <p:cNvPr id="11" name="TextBox 10"/>
          <p:cNvSpPr txBox="1"/>
          <p:nvPr/>
        </p:nvSpPr>
        <p:spPr>
          <a:xfrm>
            <a:off x="0" y="504885"/>
            <a:ext cx="9144000" cy="3416320"/>
          </a:xfrm>
          <a:prstGeom prst="rect">
            <a:avLst/>
          </a:prstGeom>
          <a:noFill/>
        </p:spPr>
        <p:txBody>
          <a:bodyPr wrap="square" rtlCol="0">
            <a:spAutoFit/>
          </a:bodyPr>
          <a:lstStyle/>
          <a:p>
            <a:r>
              <a:rPr lang="en-US" sz="3600" dirty="0" smtClean="0">
                <a:latin typeface="Arial" pitchFamily="34" charset="0"/>
                <a:cs typeface="Arial" pitchFamily="34" charset="0"/>
              </a:rPr>
              <a:t>A 45-year-old woman with long-standing rheumatoid arthritis complains of dry eyes and dry mouth. Bilateral enlargement of the parotids is noted on physical examination. The syndrome described here is best described as</a:t>
            </a:r>
            <a:endParaRPr lang="en-US" sz="36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latin typeface="Arial" pitchFamily="34" charset="0"/>
                <a:cs typeface="Arial" pitchFamily="34" charset="0"/>
              </a:rPr>
              <a:t>(A) autoimmune</a:t>
            </a:r>
          </a:p>
          <a:p>
            <a:r>
              <a:rPr lang="en-US" sz="3600" dirty="0" smtClean="0">
                <a:latin typeface="Arial" pitchFamily="34" charset="0"/>
                <a:cs typeface="Arial" pitchFamily="34" charset="0"/>
              </a:rPr>
              <a:t>(B) infectious</a:t>
            </a:r>
          </a:p>
          <a:p>
            <a:r>
              <a:rPr lang="en-US" sz="3600" dirty="0" smtClean="0">
                <a:latin typeface="Arial" pitchFamily="34" charset="0"/>
                <a:cs typeface="Arial" pitchFamily="34" charset="0"/>
              </a:rPr>
              <a:t>(C) metabolic</a:t>
            </a:r>
          </a:p>
          <a:p>
            <a:r>
              <a:rPr lang="en-US" sz="3600" dirty="0" smtClean="0">
                <a:latin typeface="Arial" pitchFamily="34" charset="0"/>
                <a:cs typeface="Arial" pitchFamily="34" charset="0"/>
              </a:rPr>
              <a:t>(D) metastatic</a:t>
            </a:r>
          </a:p>
          <a:p>
            <a:r>
              <a:rPr lang="en-US" sz="3600" dirty="0" smtClean="0">
                <a:latin typeface="Arial" pitchFamily="34" charset="0"/>
                <a:cs typeface="Arial" pitchFamily="34" charset="0"/>
              </a:rPr>
              <a:t>(E) primary </a:t>
            </a:r>
            <a:r>
              <a:rPr lang="en-US" sz="3600" dirty="0" err="1" smtClean="0">
                <a:latin typeface="Arial" pitchFamily="34" charset="0"/>
                <a:cs typeface="Arial" pitchFamily="34" charset="0"/>
              </a:rPr>
              <a:t>neoplastic</a:t>
            </a:r>
            <a:endParaRPr lang="en-US" sz="3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9144000" cy="762000"/>
          </a:xfrm>
        </p:spPr>
        <p:txBody>
          <a:bodyPr/>
          <a:lstStyle/>
          <a:p>
            <a:pPr algn="ctr"/>
            <a:r>
              <a:rPr lang="en-US" dirty="0" smtClean="0"/>
              <a:t>Multiple </a:t>
            </a:r>
            <a:r>
              <a:rPr lang="en-US" dirty="0" smtClean="0"/>
              <a:t>choice </a:t>
            </a:r>
            <a:r>
              <a:rPr lang="en-US" dirty="0" smtClean="0"/>
              <a:t>questions in:</a:t>
            </a:r>
            <a:endParaRPr lang="en-US" dirty="0"/>
          </a:p>
        </p:txBody>
      </p:sp>
      <p:sp>
        <p:nvSpPr>
          <p:cNvPr id="3" name="Subtitle 2"/>
          <p:cNvSpPr>
            <a:spLocks noGrp="1"/>
          </p:cNvSpPr>
          <p:nvPr>
            <p:ph type="subTitle" idx="1"/>
          </p:nvPr>
        </p:nvSpPr>
        <p:spPr/>
        <p:txBody>
          <a:bodyPr>
            <a:noAutofit/>
          </a:bodyPr>
          <a:lstStyle/>
          <a:p>
            <a:pPr algn="ctr"/>
            <a:r>
              <a:rPr lang="en-US" sz="4000" dirty="0" smtClean="0">
                <a:latin typeface="Arial" pitchFamily="34" charset="0"/>
                <a:cs typeface="Arial" pitchFamily="34" charset="0"/>
              </a:rPr>
              <a:t>Dr. </a:t>
            </a:r>
            <a:r>
              <a:rPr lang="en-US" sz="4000" dirty="0" err="1" smtClean="0">
                <a:latin typeface="Arial" pitchFamily="34" charset="0"/>
                <a:cs typeface="Arial" pitchFamily="34" charset="0"/>
              </a:rPr>
              <a:t>Ammar</a:t>
            </a:r>
            <a:r>
              <a:rPr lang="en-US" sz="4000" dirty="0" smtClean="0">
                <a:latin typeface="Arial" pitchFamily="34" charset="0"/>
                <a:cs typeface="Arial" pitchFamily="34" charset="0"/>
              </a:rPr>
              <a:t> C. Al-</a:t>
            </a:r>
            <a:r>
              <a:rPr lang="en-US" sz="4000" dirty="0" err="1" smtClean="0">
                <a:latin typeface="Arial" pitchFamily="34" charset="0"/>
                <a:cs typeface="Arial" pitchFamily="34" charset="0"/>
              </a:rPr>
              <a:t>Rikabi</a:t>
            </a:r>
            <a:endParaRPr lang="en-US" sz="4000" dirty="0">
              <a:latin typeface="Arial" pitchFamily="34" charset="0"/>
              <a:cs typeface="Arial" pitchFamily="34" charset="0"/>
            </a:endParaRPr>
          </a:p>
        </p:txBody>
      </p:sp>
      <p:sp>
        <p:nvSpPr>
          <p:cNvPr id="4" name="Rectangle 3"/>
          <p:cNvSpPr/>
          <p:nvPr/>
        </p:nvSpPr>
        <p:spPr>
          <a:xfrm>
            <a:off x="1295400" y="1447800"/>
            <a:ext cx="3907865" cy="923330"/>
          </a:xfrm>
          <a:prstGeom prst="rect">
            <a:avLst/>
          </a:prstGeom>
          <a:noFill/>
        </p:spPr>
        <p:txBody>
          <a:bodyPr wrap="none" lIns="91440" tIns="45720" rIns="91440" bIns="45720">
            <a:spAutoFit/>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Respiratory system.</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Rectangle 4"/>
          <p:cNvSpPr/>
          <p:nvPr/>
        </p:nvSpPr>
        <p:spPr>
          <a:xfrm>
            <a:off x="838200" y="2057400"/>
            <a:ext cx="5105400" cy="923330"/>
          </a:xfrm>
          <a:prstGeom prst="rect">
            <a:avLst/>
          </a:prstGeom>
          <a:noFill/>
        </p:spPr>
        <p:txBody>
          <a:bodyPr wrap="square" lIns="91440" tIns="45720" rIns="91440" bIns="45720">
            <a:spAutoFit/>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Gastrointestinal tract.</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5"/>
          <p:cNvSpPr/>
          <p:nvPr/>
        </p:nvSpPr>
        <p:spPr>
          <a:xfrm>
            <a:off x="1295400" y="2667000"/>
            <a:ext cx="5623141" cy="923330"/>
          </a:xfrm>
          <a:prstGeom prst="rect">
            <a:avLst/>
          </a:prstGeom>
          <a:noFill/>
        </p:spPr>
        <p:txBody>
          <a:bodyPr wrap="none" lIns="91440" tIns="45720" rIns="91440" bIns="45720">
            <a:spAutoFit/>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Liver and Exocrine pancreas.</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Rectangle 6"/>
          <p:cNvSpPr/>
          <p:nvPr/>
        </p:nvSpPr>
        <p:spPr>
          <a:xfrm>
            <a:off x="1295400" y="3276600"/>
            <a:ext cx="5801075" cy="923330"/>
          </a:xfrm>
          <a:prstGeom prst="rect">
            <a:avLst/>
          </a:prstGeom>
          <a:noFill/>
        </p:spPr>
        <p:txBody>
          <a:bodyPr wrap="none" lIns="91440" tIns="45720" rIns="91440" bIns="45720">
            <a:spAutoFit/>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Kidney and urinary pancreas.</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Rectangle 7"/>
          <p:cNvSpPr/>
          <p:nvPr/>
        </p:nvSpPr>
        <p:spPr>
          <a:xfrm>
            <a:off x="1295400" y="3886200"/>
            <a:ext cx="7595669" cy="923330"/>
          </a:xfrm>
          <a:prstGeom prst="rect">
            <a:avLst/>
          </a:prstGeom>
          <a:noFill/>
        </p:spPr>
        <p:txBody>
          <a:bodyPr wrap="none" lIns="91440" tIns="45720" rIns="91440" bIns="45720">
            <a:spAutoFit/>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Endocrine glands and diabetes mellitus.</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1295400" y="4486870"/>
            <a:ext cx="2868413" cy="923330"/>
          </a:xfrm>
          <a:prstGeom prst="rect">
            <a:avLst/>
          </a:prstGeom>
          <a:noFill/>
        </p:spPr>
        <p:txBody>
          <a:bodyPr wrap="none" lIns="91440" tIns="45720" rIns="91440" bIns="45720">
            <a:spAutoFit/>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Skin diseases.</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ight Arrow 11">
            <a:hlinkClick r:id="rId2" action="ppaction://hlinksldjump"/>
          </p:cNvPr>
          <p:cNvSpPr/>
          <p:nvPr/>
        </p:nvSpPr>
        <p:spPr>
          <a:xfrm>
            <a:off x="1066800" y="1828800"/>
            <a:ext cx="381000" cy="381000"/>
          </a:xfrm>
          <a:prstGeom prst="rightArrow">
            <a:avLst/>
          </a:prstGeom>
          <a:solidFill>
            <a:srgbClr val="FFC000"/>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a:hlinkClick r:id="rId3" action="ppaction://hlinksldjump"/>
          </p:cNvPr>
          <p:cNvSpPr/>
          <p:nvPr/>
        </p:nvSpPr>
        <p:spPr>
          <a:xfrm>
            <a:off x="1066800" y="2438400"/>
            <a:ext cx="381000" cy="381000"/>
          </a:xfrm>
          <a:prstGeom prst="rightArrow">
            <a:avLst/>
          </a:prstGeom>
          <a:solidFill>
            <a:srgbClr val="FFC000"/>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a:hlinkClick r:id="rId4" action="ppaction://hlinksldjump"/>
          </p:cNvPr>
          <p:cNvSpPr/>
          <p:nvPr/>
        </p:nvSpPr>
        <p:spPr>
          <a:xfrm>
            <a:off x="1066800" y="3048000"/>
            <a:ext cx="381000" cy="381000"/>
          </a:xfrm>
          <a:prstGeom prst="rightArrow">
            <a:avLst/>
          </a:prstGeom>
          <a:solidFill>
            <a:srgbClr val="FFC000"/>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a:hlinkClick r:id="rId5" action="ppaction://hlinksldjump"/>
          </p:cNvPr>
          <p:cNvSpPr/>
          <p:nvPr/>
        </p:nvSpPr>
        <p:spPr>
          <a:xfrm>
            <a:off x="1066800" y="3657600"/>
            <a:ext cx="381000" cy="381000"/>
          </a:xfrm>
          <a:prstGeom prst="rightArrow">
            <a:avLst/>
          </a:prstGeom>
          <a:solidFill>
            <a:srgbClr val="FFC000"/>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a:hlinkClick r:id="rId6" action="ppaction://hlinksldjump"/>
          </p:cNvPr>
          <p:cNvSpPr/>
          <p:nvPr/>
        </p:nvSpPr>
        <p:spPr>
          <a:xfrm>
            <a:off x="1066800" y="4267200"/>
            <a:ext cx="381000" cy="381000"/>
          </a:xfrm>
          <a:prstGeom prst="rightArrow">
            <a:avLst/>
          </a:prstGeom>
          <a:solidFill>
            <a:srgbClr val="FFC000"/>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hlinkClick r:id="rId7" action="ppaction://hlinksldjump"/>
          </p:cNvPr>
          <p:cNvSpPr/>
          <p:nvPr/>
        </p:nvSpPr>
        <p:spPr>
          <a:xfrm>
            <a:off x="1066800" y="4876800"/>
            <a:ext cx="381000" cy="381000"/>
          </a:xfrm>
          <a:prstGeom prst="rightArrow">
            <a:avLst/>
          </a:prstGeom>
          <a:solidFill>
            <a:srgbClr val="FFC000"/>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solidFill>
                  <a:srgbClr val="FFFF00"/>
                </a:solidFill>
                <a:latin typeface="Arial" pitchFamily="34" charset="0"/>
                <a:cs typeface="Arial" pitchFamily="34" charset="0"/>
              </a:rPr>
              <a:t>(A) autoimmune</a:t>
            </a:r>
          </a:p>
          <a:p>
            <a:r>
              <a:rPr lang="en-US" sz="3600" dirty="0" smtClean="0">
                <a:solidFill>
                  <a:schemeClr val="bg2">
                    <a:lumMod val="60000"/>
                    <a:lumOff val="40000"/>
                  </a:schemeClr>
                </a:solidFill>
                <a:latin typeface="Arial" pitchFamily="34" charset="0"/>
                <a:cs typeface="Arial" pitchFamily="34" charset="0"/>
              </a:rPr>
              <a:t>(B) infectious</a:t>
            </a:r>
          </a:p>
          <a:p>
            <a:r>
              <a:rPr lang="en-US" sz="3600" dirty="0" smtClean="0">
                <a:solidFill>
                  <a:schemeClr val="bg2">
                    <a:lumMod val="60000"/>
                    <a:lumOff val="40000"/>
                  </a:schemeClr>
                </a:solidFill>
                <a:latin typeface="Arial" pitchFamily="34" charset="0"/>
                <a:cs typeface="Arial" pitchFamily="34" charset="0"/>
              </a:rPr>
              <a:t>(C) metabolic</a:t>
            </a:r>
          </a:p>
          <a:p>
            <a:r>
              <a:rPr lang="en-US" sz="3600" dirty="0" smtClean="0">
                <a:solidFill>
                  <a:schemeClr val="bg2">
                    <a:lumMod val="60000"/>
                    <a:lumOff val="40000"/>
                  </a:schemeClr>
                </a:solidFill>
                <a:latin typeface="Arial" pitchFamily="34" charset="0"/>
                <a:cs typeface="Arial" pitchFamily="34" charset="0"/>
              </a:rPr>
              <a:t>(D) metastatic</a:t>
            </a:r>
          </a:p>
          <a:p>
            <a:r>
              <a:rPr lang="en-US" sz="3600" dirty="0" smtClean="0">
                <a:solidFill>
                  <a:schemeClr val="bg2">
                    <a:lumMod val="60000"/>
                    <a:lumOff val="40000"/>
                  </a:schemeClr>
                </a:solidFill>
                <a:latin typeface="Arial" pitchFamily="34" charset="0"/>
                <a:cs typeface="Arial" pitchFamily="34" charset="0"/>
              </a:rPr>
              <a:t>(E) primary </a:t>
            </a:r>
            <a:r>
              <a:rPr lang="en-US" sz="3600" dirty="0" err="1" smtClean="0">
                <a:solidFill>
                  <a:schemeClr val="bg2">
                    <a:lumMod val="60000"/>
                    <a:lumOff val="40000"/>
                  </a:schemeClr>
                </a:solidFill>
                <a:latin typeface="Arial" pitchFamily="34" charset="0"/>
                <a:cs typeface="Arial" pitchFamily="34" charset="0"/>
              </a:rPr>
              <a:t>neoplastic</a:t>
            </a:r>
            <a:endParaRPr lang="en-US" sz="3600" dirty="0" smtClean="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5078313"/>
          </a:xfrm>
          <a:prstGeom prst="rect">
            <a:avLst/>
          </a:prstGeom>
          <a:noFill/>
        </p:spPr>
        <p:txBody>
          <a:bodyPr wrap="square" rtlCol="0">
            <a:spAutoFit/>
          </a:bodyPr>
          <a:lstStyle/>
          <a:p>
            <a:r>
              <a:rPr lang="en-US" sz="3600" dirty="0" smtClean="0">
                <a:latin typeface="Arial" pitchFamily="34" charset="0"/>
                <a:cs typeface="Arial" pitchFamily="34" charset="0"/>
              </a:rPr>
              <a:t>A 45-year-old man complains of "heartburn" and burning </a:t>
            </a:r>
            <a:r>
              <a:rPr lang="en-US" sz="3600" dirty="0" err="1" smtClean="0">
                <a:latin typeface="Arial" pitchFamily="34" charset="0"/>
                <a:cs typeface="Arial" pitchFamily="34" charset="0"/>
              </a:rPr>
              <a:t>epigastric</a:t>
            </a:r>
            <a:r>
              <a:rPr lang="en-US" sz="3600" dirty="0" smtClean="0">
                <a:latin typeface="Arial" pitchFamily="34" charset="0"/>
                <a:cs typeface="Arial" pitchFamily="34" charset="0"/>
              </a:rPr>
              <a:t> pain, relieved by antacids and triggered by eating spicy or acidic foods or by assuming a recumbent position. The patient smokes two packs of cigarettes a day and consumes several alcoholic drinks each evening. Which of the following is the usual cause of this patient's condition?</a:t>
            </a:r>
            <a:endParaRPr lang="en-US" sz="3600" dirty="0" smtClean="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5078313"/>
          </a:xfrm>
          <a:prstGeom prst="rect">
            <a:avLst/>
          </a:prstGeom>
          <a:noFill/>
        </p:spPr>
        <p:txBody>
          <a:bodyPr wrap="square" rtlCol="0">
            <a:spAutoFit/>
          </a:bodyPr>
          <a:lstStyle/>
          <a:p>
            <a:pPr marL="738188" indent="-738188"/>
            <a:r>
              <a:rPr lang="en-US" sz="3600" dirty="0" smtClean="0">
                <a:latin typeface="Arial" pitchFamily="34" charset="0"/>
                <a:cs typeface="Arial" pitchFamily="34" charset="0"/>
              </a:rPr>
              <a:t>(A) Columnar intestinal </a:t>
            </a:r>
            <a:r>
              <a:rPr lang="en-US" sz="3600" dirty="0" err="1" smtClean="0">
                <a:latin typeface="Arial" pitchFamily="34" charset="0"/>
                <a:cs typeface="Arial" pitchFamily="34" charset="0"/>
              </a:rPr>
              <a:t>metaplasia</a:t>
            </a:r>
            <a:r>
              <a:rPr lang="en-US" sz="3600" dirty="0" smtClean="0">
                <a:latin typeface="Arial" pitchFamily="34" charset="0"/>
                <a:cs typeface="Arial" pitchFamily="34" charset="0"/>
              </a:rPr>
              <a:t> of esophageal </a:t>
            </a:r>
            <a:r>
              <a:rPr lang="en-US" sz="3600" dirty="0" err="1" smtClean="0">
                <a:latin typeface="Arial" pitchFamily="34" charset="0"/>
                <a:cs typeface="Arial" pitchFamily="34" charset="0"/>
              </a:rPr>
              <a:t>squamous</a:t>
            </a:r>
            <a:r>
              <a:rPr lang="en-US" sz="3600" dirty="0" smtClean="0">
                <a:latin typeface="Arial" pitchFamily="34" charset="0"/>
                <a:cs typeface="Arial" pitchFamily="34" charset="0"/>
              </a:rPr>
              <a:t> epithelium</a:t>
            </a:r>
          </a:p>
          <a:p>
            <a:pPr marL="738188" indent="-738188"/>
            <a:r>
              <a:rPr lang="en-US" sz="3600" dirty="0" smtClean="0">
                <a:latin typeface="Arial" pitchFamily="34" charset="0"/>
                <a:cs typeface="Arial" pitchFamily="34" charset="0"/>
              </a:rPr>
              <a:t>(B) Excessive acid production in the stomach</a:t>
            </a:r>
          </a:p>
          <a:p>
            <a:pPr marL="738188" indent="-738188"/>
            <a:r>
              <a:rPr lang="en-US" sz="3600" dirty="0" smtClean="0">
                <a:latin typeface="Arial" pitchFamily="34" charset="0"/>
                <a:cs typeface="Arial" pitchFamily="34" charset="0"/>
              </a:rPr>
              <a:t>(C) Excessive </a:t>
            </a:r>
            <a:r>
              <a:rPr lang="en-US" sz="3600" dirty="0" err="1" smtClean="0">
                <a:latin typeface="Arial" pitchFamily="34" charset="0"/>
                <a:cs typeface="Arial" pitchFamily="34" charset="0"/>
              </a:rPr>
              <a:t>nonsteroidal</a:t>
            </a:r>
            <a:r>
              <a:rPr lang="en-US" sz="3600" dirty="0" smtClean="0">
                <a:latin typeface="Arial" pitchFamily="34" charset="0"/>
                <a:cs typeface="Arial" pitchFamily="34" charset="0"/>
              </a:rPr>
              <a:t> anti-inflammatory drug use</a:t>
            </a:r>
          </a:p>
          <a:p>
            <a:pPr marL="738188" indent="-738188"/>
            <a:r>
              <a:rPr lang="en-US" sz="3600" dirty="0" smtClean="0">
                <a:latin typeface="Arial" pitchFamily="34" charset="0"/>
                <a:cs typeface="Arial" pitchFamily="34" charset="0"/>
              </a:rPr>
              <a:t>(D) Helicobacter pylori infection</a:t>
            </a:r>
          </a:p>
          <a:p>
            <a:pPr marL="738188" indent="-738188"/>
            <a:r>
              <a:rPr lang="en-US" sz="3600" dirty="0" smtClean="0">
                <a:latin typeface="Arial" pitchFamily="34" charset="0"/>
                <a:cs typeface="Arial" pitchFamily="34" charset="0"/>
              </a:rPr>
              <a:t>(E) </a:t>
            </a:r>
            <a:r>
              <a:rPr lang="en-US" sz="3600" dirty="0" err="1" smtClean="0">
                <a:latin typeface="Arial" pitchFamily="34" charset="0"/>
                <a:cs typeface="Arial" pitchFamily="34" charset="0"/>
              </a:rPr>
              <a:t>Hiatal</a:t>
            </a:r>
            <a:r>
              <a:rPr lang="en-US" sz="3600" dirty="0" smtClean="0">
                <a:latin typeface="Arial" pitchFamily="34" charset="0"/>
                <a:cs typeface="Arial" pitchFamily="34" charset="0"/>
              </a:rPr>
              <a:t> hernia and incompetent lower esophageal sphincter</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5078313"/>
          </a:xfrm>
          <a:prstGeom prst="rect">
            <a:avLst/>
          </a:prstGeom>
          <a:noFill/>
        </p:spPr>
        <p:txBody>
          <a:bodyPr wrap="square" rtlCol="0">
            <a:spAutoFit/>
          </a:bodyPr>
          <a:lstStyle/>
          <a:p>
            <a:pPr marL="738188" indent="-738188"/>
            <a:r>
              <a:rPr lang="en-US" sz="3600" dirty="0" smtClean="0">
                <a:solidFill>
                  <a:schemeClr val="bg2">
                    <a:lumMod val="60000"/>
                    <a:lumOff val="40000"/>
                  </a:schemeClr>
                </a:solidFill>
                <a:latin typeface="Arial" pitchFamily="34" charset="0"/>
                <a:cs typeface="Arial" pitchFamily="34" charset="0"/>
              </a:rPr>
              <a:t>(A) Columnar intestinal </a:t>
            </a:r>
            <a:r>
              <a:rPr lang="en-US" sz="3600" dirty="0" err="1" smtClean="0">
                <a:solidFill>
                  <a:schemeClr val="bg2">
                    <a:lumMod val="60000"/>
                    <a:lumOff val="40000"/>
                  </a:schemeClr>
                </a:solidFill>
                <a:latin typeface="Arial" pitchFamily="34" charset="0"/>
                <a:cs typeface="Arial" pitchFamily="34" charset="0"/>
              </a:rPr>
              <a:t>metaplasia</a:t>
            </a:r>
            <a:r>
              <a:rPr lang="en-US" sz="3600" dirty="0" smtClean="0">
                <a:solidFill>
                  <a:schemeClr val="bg2">
                    <a:lumMod val="60000"/>
                    <a:lumOff val="40000"/>
                  </a:schemeClr>
                </a:solidFill>
                <a:latin typeface="Arial" pitchFamily="34" charset="0"/>
                <a:cs typeface="Arial" pitchFamily="34" charset="0"/>
              </a:rPr>
              <a:t> of esophageal </a:t>
            </a:r>
            <a:r>
              <a:rPr lang="en-US" sz="3600" dirty="0" err="1" smtClean="0">
                <a:solidFill>
                  <a:schemeClr val="bg2">
                    <a:lumMod val="60000"/>
                    <a:lumOff val="40000"/>
                  </a:schemeClr>
                </a:solidFill>
                <a:latin typeface="Arial" pitchFamily="34" charset="0"/>
                <a:cs typeface="Arial" pitchFamily="34" charset="0"/>
              </a:rPr>
              <a:t>squamous</a:t>
            </a:r>
            <a:r>
              <a:rPr lang="en-US" sz="3600" dirty="0" smtClean="0">
                <a:solidFill>
                  <a:schemeClr val="bg2">
                    <a:lumMod val="60000"/>
                    <a:lumOff val="40000"/>
                  </a:schemeClr>
                </a:solidFill>
                <a:latin typeface="Arial" pitchFamily="34" charset="0"/>
                <a:cs typeface="Arial" pitchFamily="34" charset="0"/>
              </a:rPr>
              <a:t> epithelium</a:t>
            </a:r>
          </a:p>
          <a:p>
            <a:pPr marL="738188" indent="-738188"/>
            <a:r>
              <a:rPr lang="en-US" sz="3600" dirty="0" smtClean="0">
                <a:solidFill>
                  <a:schemeClr val="bg2">
                    <a:lumMod val="60000"/>
                    <a:lumOff val="40000"/>
                  </a:schemeClr>
                </a:solidFill>
                <a:latin typeface="Arial" pitchFamily="34" charset="0"/>
                <a:cs typeface="Arial" pitchFamily="34" charset="0"/>
              </a:rPr>
              <a:t>(B) Excessive acid production in the stomach</a:t>
            </a:r>
          </a:p>
          <a:p>
            <a:pPr marL="738188" indent="-738188"/>
            <a:r>
              <a:rPr lang="en-US" sz="3600" dirty="0" smtClean="0">
                <a:solidFill>
                  <a:schemeClr val="bg2">
                    <a:lumMod val="60000"/>
                    <a:lumOff val="40000"/>
                  </a:schemeClr>
                </a:solidFill>
                <a:latin typeface="Arial" pitchFamily="34" charset="0"/>
                <a:cs typeface="Arial" pitchFamily="34" charset="0"/>
              </a:rPr>
              <a:t>(C) Excessive </a:t>
            </a:r>
            <a:r>
              <a:rPr lang="en-US" sz="3600" dirty="0" err="1" smtClean="0">
                <a:solidFill>
                  <a:schemeClr val="bg2">
                    <a:lumMod val="60000"/>
                    <a:lumOff val="40000"/>
                  </a:schemeClr>
                </a:solidFill>
                <a:latin typeface="Arial" pitchFamily="34" charset="0"/>
                <a:cs typeface="Arial" pitchFamily="34" charset="0"/>
              </a:rPr>
              <a:t>nonsteroidal</a:t>
            </a:r>
            <a:r>
              <a:rPr lang="en-US" sz="3600" dirty="0" smtClean="0">
                <a:solidFill>
                  <a:schemeClr val="bg2">
                    <a:lumMod val="60000"/>
                    <a:lumOff val="40000"/>
                  </a:schemeClr>
                </a:solidFill>
                <a:latin typeface="Arial" pitchFamily="34" charset="0"/>
                <a:cs typeface="Arial" pitchFamily="34" charset="0"/>
              </a:rPr>
              <a:t> anti-inflammatory drug use</a:t>
            </a:r>
          </a:p>
          <a:p>
            <a:pPr marL="738188" indent="-738188"/>
            <a:r>
              <a:rPr lang="en-US" sz="3600" dirty="0" smtClean="0">
                <a:solidFill>
                  <a:schemeClr val="bg2">
                    <a:lumMod val="60000"/>
                    <a:lumOff val="40000"/>
                  </a:schemeClr>
                </a:solidFill>
                <a:latin typeface="Arial" pitchFamily="34" charset="0"/>
                <a:cs typeface="Arial" pitchFamily="34" charset="0"/>
              </a:rPr>
              <a:t>(D) Helicobacter pylori infection</a:t>
            </a:r>
          </a:p>
          <a:p>
            <a:pPr marL="738188" indent="-738188"/>
            <a:r>
              <a:rPr lang="en-US" sz="3600" dirty="0" smtClean="0">
                <a:solidFill>
                  <a:srgbClr val="FFFF00"/>
                </a:solidFill>
                <a:latin typeface="Arial" pitchFamily="34" charset="0"/>
                <a:cs typeface="Arial" pitchFamily="34" charset="0"/>
              </a:rPr>
              <a:t>(E) </a:t>
            </a:r>
            <a:r>
              <a:rPr lang="en-US" sz="3600" dirty="0" err="1" smtClean="0">
                <a:solidFill>
                  <a:srgbClr val="FFFF00"/>
                </a:solidFill>
                <a:latin typeface="Arial" pitchFamily="34" charset="0"/>
                <a:cs typeface="Arial" pitchFamily="34" charset="0"/>
              </a:rPr>
              <a:t>Hiatal</a:t>
            </a:r>
            <a:r>
              <a:rPr lang="en-US" sz="3600" dirty="0" smtClean="0">
                <a:solidFill>
                  <a:srgbClr val="FFFF00"/>
                </a:solidFill>
                <a:latin typeface="Arial" pitchFamily="34" charset="0"/>
                <a:cs typeface="Arial" pitchFamily="34" charset="0"/>
              </a:rPr>
              <a:t> hernia and incompetent lower esophageal sphincter</a:t>
            </a:r>
            <a:endParaRPr lang="en-US" sz="36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5509200"/>
          </a:xfrm>
          <a:prstGeom prst="rect">
            <a:avLst/>
          </a:prstGeom>
          <a:noFill/>
        </p:spPr>
        <p:txBody>
          <a:bodyPr wrap="square" rtlCol="0">
            <a:spAutoFit/>
          </a:bodyPr>
          <a:lstStyle/>
          <a:p>
            <a:r>
              <a:rPr lang="en-US" sz="3200" dirty="0" smtClean="0">
                <a:latin typeface="Arial" pitchFamily="34" charset="0"/>
                <a:cs typeface="Arial" pitchFamily="34" charset="0"/>
              </a:rPr>
              <a:t>A 60-year-old man presents with </a:t>
            </a:r>
            <a:r>
              <a:rPr lang="en-US" sz="3200" dirty="0" err="1" smtClean="0">
                <a:latin typeface="Arial" pitchFamily="34" charset="0"/>
                <a:cs typeface="Arial" pitchFamily="34" charset="0"/>
              </a:rPr>
              <a:t>hematemesis</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melena</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guaiac</a:t>
            </a:r>
            <a:r>
              <a:rPr lang="en-US" sz="3200" dirty="0" smtClean="0">
                <a:latin typeface="Arial" pitchFamily="34" charset="0"/>
                <a:cs typeface="Arial" pitchFamily="34" charset="0"/>
              </a:rPr>
              <a:t>-positive stools, and signs of circulatory collapse. He has a 20-year history of burning </a:t>
            </a:r>
            <a:r>
              <a:rPr lang="en-US" sz="3200" dirty="0" err="1" smtClean="0">
                <a:latin typeface="Arial" pitchFamily="34" charset="0"/>
                <a:cs typeface="Arial" pitchFamily="34" charset="0"/>
              </a:rPr>
              <a:t>midepigastric</a:t>
            </a:r>
            <a:r>
              <a:rPr lang="en-US" sz="3200" dirty="0" smtClean="0">
                <a:latin typeface="Arial" pitchFamily="34" charset="0"/>
                <a:cs typeface="Arial" pitchFamily="34" charset="0"/>
              </a:rPr>
              <a:t> pain and tenderness relieved by food, milk, or antacids. Also, he has been taking high doses of </a:t>
            </a:r>
            <a:r>
              <a:rPr lang="en-US" sz="3200" dirty="0" err="1" smtClean="0">
                <a:latin typeface="Arial" pitchFamily="34" charset="0"/>
                <a:cs typeface="Arial" pitchFamily="34" charset="0"/>
              </a:rPr>
              <a:t>nonsteroidal</a:t>
            </a:r>
            <a:r>
              <a:rPr lang="en-US" sz="3200" dirty="0" smtClean="0">
                <a:latin typeface="Arial" pitchFamily="34" charset="0"/>
                <a:cs typeface="Arial" pitchFamily="34" charset="0"/>
              </a:rPr>
              <a:t> anti-inflammatory drugs to relieve the pain of long-standing arthritis. </a:t>
            </a:r>
            <a:r>
              <a:rPr lang="en-US" sz="3200" dirty="0" err="1" smtClean="0">
                <a:latin typeface="Arial" pitchFamily="34" charset="0"/>
                <a:cs typeface="Arial" pitchFamily="34" charset="0"/>
              </a:rPr>
              <a:t>Esophagogastroduodenoscopy</a:t>
            </a:r>
            <a:r>
              <a:rPr lang="en-US" sz="3200" dirty="0" smtClean="0">
                <a:latin typeface="Arial" pitchFamily="34" charset="0"/>
                <a:cs typeface="Arial" pitchFamily="34" charset="0"/>
              </a:rPr>
              <a:t> reveals a peptic ulcer in the upper duodenum. Which of the following is an important association of duodenal peptic ulcer disease ?</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4031873"/>
          </a:xfrm>
          <a:prstGeom prst="rect">
            <a:avLst/>
          </a:prstGeom>
          <a:noFill/>
        </p:spPr>
        <p:txBody>
          <a:bodyPr wrap="square" rtlCol="0">
            <a:spAutoFit/>
          </a:bodyPr>
          <a:lstStyle/>
          <a:p>
            <a:pPr marL="693738" indent="-693738"/>
            <a:r>
              <a:rPr lang="en-US" sz="3200" dirty="0" smtClean="0">
                <a:latin typeface="Arial" pitchFamily="34" charset="0"/>
                <a:cs typeface="Arial" pitchFamily="34" charset="0"/>
              </a:rPr>
              <a:t>(A) Barrett esophagus and columnar intestinal </a:t>
            </a:r>
            <a:r>
              <a:rPr lang="en-US" sz="3200" dirty="0" err="1" smtClean="0">
                <a:latin typeface="Arial" pitchFamily="34" charset="0"/>
                <a:cs typeface="Arial" pitchFamily="34" charset="0"/>
              </a:rPr>
              <a:t>metaplasia</a:t>
            </a:r>
            <a:r>
              <a:rPr lang="en-US" sz="3200" dirty="0" smtClean="0">
                <a:latin typeface="Arial" pitchFamily="34" charset="0"/>
                <a:cs typeface="Arial" pitchFamily="34" charset="0"/>
              </a:rPr>
              <a:t> of esophageal </a:t>
            </a:r>
            <a:r>
              <a:rPr lang="en-US" sz="3200" dirty="0" err="1" smtClean="0">
                <a:latin typeface="Arial" pitchFamily="34" charset="0"/>
                <a:cs typeface="Arial" pitchFamily="34" charset="0"/>
              </a:rPr>
              <a:t>squamous</a:t>
            </a:r>
            <a:r>
              <a:rPr lang="en-US" sz="3200" dirty="0" smtClean="0">
                <a:latin typeface="Arial" pitchFamily="34" charset="0"/>
                <a:cs typeface="Arial" pitchFamily="34" charset="0"/>
              </a:rPr>
              <a:t> epithelium</a:t>
            </a:r>
          </a:p>
          <a:p>
            <a:pPr marL="693738" indent="-693738"/>
            <a:r>
              <a:rPr lang="en-US" sz="3200" dirty="0" smtClean="0">
                <a:latin typeface="Arial" pitchFamily="34" charset="0"/>
                <a:cs typeface="Arial" pitchFamily="34" charset="0"/>
              </a:rPr>
              <a:t>(B) Evolution into carcinoma is a likely </a:t>
            </a:r>
            <a:r>
              <a:rPr lang="en-US" sz="3200" dirty="0" err="1" smtClean="0">
                <a:latin typeface="Arial" pitchFamily="34" charset="0"/>
                <a:cs typeface="Arial" pitchFamily="34" charset="0"/>
              </a:rPr>
              <a:t>sequela</a:t>
            </a:r>
            <a:endParaRPr lang="en-US" sz="3200" dirty="0" smtClean="0">
              <a:latin typeface="Arial" pitchFamily="34" charset="0"/>
              <a:cs typeface="Arial" pitchFamily="34" charset="0"/>
            </a:endParaRPr>
          </a:p>
          <a:p>
            <a:pPr marL="693738" indent="-693738"/>
            <a:r>
              <a:rPr lang="en-US" sz="3200" dirty="0" smtClean="0">
                <a:latin typeface="Arial" pitchFamily="34" charset="0"/>
                <a:cs typeface="Arial" pitchFamily="34" charset="0"/>
              </a:rPr>
              <a:t>(C) Helicobacter pylori infection</a:t>
            </a:r>
          </a:p>
          <a:p>
            <a:pPr marL="693738" indent="-693738"/>
            <a:r>
              <a:rPr lang="en-US" sz="3200" dirty="0" smtClean="0">
                <a:latin typeface="Arial" pitchFamily="34" charset="0"/>
                <a:cs typeface="Arial" pitchFamily="34" charset="0"/>
              </a:rPr>
              <a:t>(D) </a:t>
            </a:r>
            <a:r>
              <a:rPr lang="en-US" sz="3200" dirty="0" err="1" smtClean="0">
                <a:latin typeface="Arial" pitchFamily="34" charset="0"/>
                <a:cs typeface="Arial" pitchFamily="34" charset="0"/>
              </a:rPr>
              <a:t>Hiatal</a:t>
            </a:r>
            <a:r>
              <a:rPr lang="en-US" sz="3200" dirty="0" smtClean="0">
                <a:latin typeface="Arial" pitchFamily="34" charset="0"/>
                <a:cs typeface="Arial" pitchFamily="34" charset="0"/>
              </a:rPr>
              <a:t> hernia and incompetent lower esophageal sphincter</a:t>
            </a:r>
          </a:p>
          <a:p>
            <a:pPr marL="693738" indent="-693738"/>
            <a:r>
              <a:rPr lang="en-US" sz="3200" dirty="0" smtClean="0">
                <a:latin typeface="Arial" pitchFamily="34" charset="0"/>
                <a:cs typeface="Arial" pitchFamily="34" charset="0"/>
              </a:rPr>
              <a:t>(E) Pernicious anemia and </a:t>
            </a:r>
            <a:r>
              <a:rPr lang="en-US" sz="3200" dirty="0" err="1" smtClean="0">
                <a:latin typeface="Arial" pitchFamily="34" charset="0"/>
                <a:cs typeface="Arial" pitchFamily="34" charset="0"/>
              </a:rPr>
              <a:t>achlorhydria</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4031873"/>
          </a:xfrm>
          <a:prstGeom prst="rect">
            <a:avLst/>
          </a:prstGeom>
          <a:noFill/>
        </p:spPr>
        <p:txBody>
          <a:bodyPr wrap="square" rtlCol="0">
            <a:spAutoFit/>
          </a:bodyPr>
          <a:lstStyle/>
          <a:p>
            <a:pPr marL="693738" indent="-693738"/>
            <a:r>
              <a:rPr lang="en-US" sz="3200" dirty="0" smtClean="0">
                <a:solidFill>
                  <a:schemeClr val="bg2">
                    <a:lumMod val="60000"/>
                    <a:lumOff val="40000"/>
                  </a:schemeClr>
                </a:solidFill>
                <a:latin typeface="Arial" pitchFamily="34" charset="0"/>
                <a:cs typeface="Arial" pitchFamily="34" charset="0"/>
              </a:rPr>
              <a:t>(A) Barrett esophagus and columnar intestinal </a:t>
            </a:r>
            <a:r>
              <a:rPr lang="en-US" sz="3200" dirty="0" err="1" smtClean="0">
                <a:solidFill>
                  <a:schemeClr val="bg2">
                    <a:lumMod val="60000"/>
                    <a:lumOff val="40000"/>
                  </a:schemeClr>
                </a:solidFill>
                <a:latin typeface="Arial" pitchFamily="34" charset="0"/>
                <a:cs typeface="Arial" pitchFamily="34" charset="0"/>
              </a:rPr>
              <a:t>metaplasia</a:t>
            </a:r>
            <a:r>
              <a:rPr lang="en-US" sz="3200" dirty="0" smtClean="0">
                <a:solidFill>
                  <a:schemeClr val="bg2">
                    <a:lumMod val="60000"/>
                    <a:lumOff val="40000"/>
                  </a:schemeClr>
                </a:solidFill>
                <a:latin typeface="Arial" pitchFamily="34" charset="0"/>
                <a:cs typeface="Arial" pitchFamily="34" charset="0"/>
              </a:rPr>
              <a:t> of esophageal </a:t>
            </a:r>
            <a:r>
              <a:rPr lang="en-US" sz="3200" dirty="0" err="1" smtClean="0">
                <a:solidFill>
                  <a:schemeClr val="bg2">
                    <a:lumMod val="60000"/>
                    <a:lumOff val="40000"/>
                  </a:schemeClr>
                </a:solidFill>
                <a:latin typeface="Arial" pitchFamily="34" charset="0"/>
                <a:cs typeface="Arial" pitchFamily="34" charset="0"/>
              </a:rPr>
              <a:t>squamous</a:t>
            </a:r>
            <a:r>
              <a:rPr lang="en-US" sz="3200" dirty="0" smtClean="0">
                <a:solidFill>
                  <a:schemeClr val="bg2">
                    <a:lumMod val="60000"/>
                    <a:lumOff val="40000"/>
                  </a:schemeClr>
                </a:solidFill>
                <a:latin typeface="Arial" pitchFamily="34" charset="0"/>
                <a:cs typeface="Arial" pitchFamily="34" charset="0"/>
              </a:rPr>
              <a:t> epithelium</a:t>
            </a:r>
          </a:p>
          <a:p>
            <a:pPr marL="693738" indent="-693738"/>
            <a:r>
              <a:rPr lang="en-US" sz="3200" dirty="0" smtClean="0">
                <a:solidFill>
                  <a:schemeClr val="bg2">
                    <a:lumMod val="60000"/>
                    <a:lumOff val="40000"/>
                  </a:schemeClr>
                </a:solidFill>
                <a:latin typeface="Arial" pitchFamily="34" charset="0"/>
                <a:cs typeface="Arial" pitchFamily="34" charset="0"/>
              </a:rPr>
              <a:t>(B) Evolution into carcinoma as a likely </a:t>
            </a:r>
            <a:r>
              <a:rPr lang="en-US" sz="3200" dirty="0" err="1" smtClean="0">
                <a:solidFill>
                  <a:schemeClr val="bg2">
                    <a:lumMod val="60000"/>
                    <a:lumOff val="40000"/>
                  </a:schemeClr>
                </a:solidFill>
                <a:latin typeface="Arial" pitchFamily="34" charset="0"/>
                <a:cs typeface="Arial" pitchFamily="34" charset="0"/>
              </a:rPr>
              <a:t>sequela</a:t>
            </a:r>
            <a:endParaRPr lang="en-US" sz="3200" dirty="0" smtClean="0">
              <a:solidFill>
                <a:schemeClr val="bg2">
                  <a:lumMod val="60000"/>
                  <a:lumOff val="40000"/>
                </a:schemeClr>
              </a:solidFill>
              <a:latin typeface="Arial" pitchFamily="34" charset="0"/>
              <a:cs typeface="Arial" pitchFamily="34" charset="0"/>
            </a:endParaRPr>
          </a:p>
          <a:p>
            <a:pPr marL="693738" indent="-693738"/>
            <a:r>
              <a:rPr lang="en-US" sz="3200" dirty="0" smtClean="0">
                <a:solidFill>
                  <a:srgbClr val="FFFF00"/>
                </a:solidFill>
                <a:latin typeface="Arial" pitchFamily="34" charset="0"/>
                <a:cs typeface="Arial" pitchFamily="34" charset="0"/>
              </a:rPr>
              <a:t>(C) Helicobacter pylori infection</a:t>
            </a:r>
          </a:p>
          <a:p>
            <a:pPr marL="693738" indent="-693738"/>
            <a:r>
              <a:rPr lang="en-US" sz="3200" dirty="0" smtClean="0">
                <a:solidFill>
                  <a:schemeClr val="bg2">
                    <a:lumMod val="60000"/>
                    <a:lumOff val="40000"/>
                  </a:schemeClr>
                </a:solidFill>
                <a:latin typeface="Arial" pitchFamily="34" charset="0"/>
                <a:cs typeface="Arial" pitchFamily="34" charset="0"/>
              </a:rPr>
              <a:t>(D) </a:t>
            </a:r>
            <a:r>
              <a:rPr lang="en-US" sz="3200" dirty="0" err="1" smtClean="0">
                <a:solidFill>
                  <a:schemeClr val="bg2">
                    <a:lumMod val="60000"/>
                    <a:lumOff val="40000"/>
                  </a:schemeClr>
                </a:solidFill>
                <a:latin typeface="Arial" pitchFamily="34" charset="0"/>
                <a:cs typeface="Arial" pitchFamily="34" charset="0"/>
              </a:rPr>
              <a:t>Hiatal</a:t>
            </a:r>
            <a:r>
              <a:rPr lang="en-US" sz="3200" dirty="0" smtClean="0">
                <a:solidFill>
                  <a:schemeClr val="bg2">
                    <a:lumMod val="60000"/>
                    <a:lumOff val="40000"/>
                  </a:schemeClr>
                </a:solidFill>
                <a:latin typeface="Arial" pitchFamily="34" charset="0"/>
                <a:cs typeface="Arial" pitchFamily="34" charset="0"/>
              </a:rPr>
              <a:t> hernia and incompetent lower esophageal sphincter</a:t>
            </a:r>
          </a:p>
          <a:p>
            <a:pPr marL="693738" indent="-693738"/>
            <a:r>
              <a:rPr lang="en-US" sz="3200" dirty="0" smtClean="0">
                <a:solidFill>
                  <a:schemeClr val="bg2">
                    <a:lumMod val="60000"/>
                    <a:lumOff val="40000"/>
                  </a:schemeClr>
                </a:solidFill>
                <a:latin typeface="Arial" pitchFamily="34" charset="0"/>
                <a:cs typeface="Arial" pitchFamily="34" charset="0"/>
              </a:rPr>
              <a:t>(E) Pernicious anemia and </a:t>
            </a:r>
            <a:r>
              <a:rPr lang="en-US" sz="3200" dirty="0" err="1" smtClean="0">
                <a:solidFill>
                  <a:schemeClr val="bg2">
                    <a:lumMod val="60000"/>
                    <a:lumOff val="40000"/>
                  </a:schemeClr>
                </a:solidFill>
                <a:latin typeface="Arial" pitchFamily="34" charset="0"/>
                <a:cs typeface="Arial" pitchFamily="34" charset="0"/>
              </a:rPr>
              <a:t>achlorhydria</a:t>
            </a:r>
            <a:endParaRPr lang="en-US" sz="3200" dirty="0">
              <a:solidFill>
                <a:schemeClr val="bg2">
                  <a:lumMod val="60000"/>
                  <a:lumOff val="40000"/>
                </a:schemeClr>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4524315"/>
          </a:xfrm>
          <a:prstGeom prst="rect">
            <a:avLst/>
          </a:prstGeom>
          <a:noFill/>
        </p:spPr>
        <p:txBody>
          <a:bodyPr wrap="square" rtlCol="0">
            <a:spAutoFit/>
          </a:bodyPr>
          <a:lstStyle/>
          <a:p>
            <a:r>
              <a:rPr lang="en-US" sz="3600" dirty="0" smtClean="0">
                <a:latin typeface="Arial" pitchFamily="34" charset="0"/>
                <a:cs typeface="Arial" pitchFamily="34" charset="0"/>
              </a:rPr>
              <a:t>A 65-year-old man presents with </a:t>
            </a:r>
            <a:r>
              <a:rPr lang="en-US" sz="3600" dirty="0" err="1" smtClean="0">
                <a:latin typeface="Arial" pitchFamily="34" charset="0"/>
                <a:cs typeface="Arial" pitchFamily="34" charset="0"/>
              </a:rPr>
              <a:t>dysphagia</a:t>
            </a:r>
            <a:r>
              <a:rPr lang="en-US" sz="3600" dirty="0" smtClean="0">
                <a:latin typeface="Arial" pitchFamily="34" charset="0"/>
                <a:cs typeface="Arial" pitchFamily="34" charset="0"/>
              </a:rPr>
              <a:t>, weight loss, and anorexia. Physical examination is normal. </a:t>
            </a:r>
            <a:r>
              <a:rPr lang="en-US" sz="3600" dirty="0" err="1" smtClean="0">
                <a:latin typeface="Arial" pitchFamily="34" charset="0"/>
                <a:cs typeface="Arial" pitchFamily="34" charset="0"/>
              </a:rPr>
              <a:t>Esophagogastroduodenoscopy</a:t>
            </a:r>
            <a:r>
              <a:rPr lang="en-US" sz="3600" dirty="0" smtClean="0">
                <a:latin typeface="Arial" pitchFamily="34" charset="0"/>
                <a:cs typeface="Arial" pitchFamily="34" charset="0"/>
              </a:rPr>
              <a:t> with biopsy of an esophageal lesion is performed, revealing </a:t>
            </a:r>
            <a:r>
              <a:rPr lang="en-US" sz="3600" dirty="0" err="1" smtClean="0">
                <a:latin typeface="Arial" pitchFamily="34" charset="0"/>
                <a:cs typeface="Arial" pitchFamily="34" charset="0"/>
              </a:rPr>
              <a:t>squamous</a:t>
            </a:r>
            <a:r>
              <a:rPr lang="en-US" sz="3600" dirty="0" smtClean="0">
                <a:latin typeface="Arial" pitchFamily="34" charset="0"/>
                <a:cs typeface="Arial" pitchFamily="34" charset="0"/>
              </a:rPr>
              <a:t> cell carcinoma. Which of the following is true regarding this cancer?</a:t>
            </a:r>
            <a:endParaRPr lang="en-US" sz="36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5016758"/>
          </a:xfrm>
          <a:prstGeom prst="rect">
            <a:avLst/>
          </a:prstGeom>
          <a:noFill/>
        </p:spPr>
        <p:txBody>
          <a:bodyPr wrap="square" rtlCol="0">
            <a:spAutoFit/>
          </a:bodyPr>
          <a:lstStyle/>
          <a:p>
            <a:pPr marL="633413" indent="-633413"/>
            <a:r>
              <a:rPr lang="en-US" sz="3200" dirty="0" smtClean="0">
                <a:latin typeface="Arial" pitchFamily="34" charset="0"/>
                <a:cs typeface="Arial" pitchFamily="34" charset="0"/>
              </a:rPr>
              <a:t>(A) Cigarette smoking and chronic alcohol use are associated risk factors.</a:t>
            </a:r>
          </a:p>
          <a:p>
            <a:pPr marL="633413" indent="-633413"/>
            <a:r>
              <a:rPr lang="en-US" sz="3200" dirty="0" smtClean="0">
                <a:latin typeface="Arial" pitchFamily="34" charset="0"/>
                <a:cs typeface="Arial" pitchFamily="34" charset="0"/>
              </a:rPr>
              <a:t>(B) </a:t>
            </a:r>
            <a:r>
              <a:rPr lang="en-US" sz="3200" dirty="0" err="1" smtClean="0">
                <a:latin typeface="Arial" pitchFamily="34" charset="0"/>
                <a:cs typeface="Arial" pitchFamily="34" charset="0"/>
              </a:rPr>
              <a:t>Gastroesophageal</a:t>
            </a:r>
            <a:r>
              <a:rPr lang="en-US" sz="3200" dirty="0" smtClean="0">
                <a:latin typeface="Arial" pitchFamily="34" charset="0"/>
                <a:cs typeface="Arial" pitchFamily="34" charset="0"/>
              </a:rPr>
              <a:t> reflux disease and Barrett esophagus are associated risk factors.</a:t>
            </a:r>
          </a:p>
          <a:p>
            <a:pPr marL="633413" indent="-633413"/>
            <a:r>
              <a:rPr lang="en-US" sz="3200" dirty="0" smtClean="0">
                <a:latin typeface="Arial" pitchFamily="34" charset="0"/>
                <a:cs typeface="Arial" pitchFamily="34" charset="0"/>
              </a:rPr>
              <a:t>(C) </a:t>
            </a:r>
            <a:r>
              <a:rPr lang="en-US" sz="3200" dirty="0" err="1" smtClean="0">
                <a:latin typeface="Arial" pitchFamily="34" charset="0"/>
                <a:cs typeface="Arial" pitchFamily="34" charset="0"/>
              </a:rPr>
              <a:t>Histologic</a:t>
            </a:r>
            <a:r>
              <a:rPr lang="en-US" sz="3200" dirty="0" smtClean="0">
                <a:latin typeface="Arial" pitchFamily="34" charset="0"/>
                <a:cs typeface="Arial" pitchFamily="34" charset="0"/>
              </a:rPr>
              <a:t> findings include disordered, back-to-back </a:t>
            </a:r>
            <a:r>
              <a:rPr lang="en-US" sz="3200" dirty="0" err="1" smtClean="0">
                <a:latin typeface="Arial" pitchFamily="34" charset="0"/>
                <a:cs typeface="Arial" pitchFamily="34" charset="0"/>
              </a:rPr>
              <a:t>submucosal</a:t>
            </a:r>
            <a:r>
              <a:rPr lang="en-US" sz="3200" dirty="0" smtClean="0">
                <a:latin typeface="Arial" pitchFamily="34" charset="0"/>
                <a:cs typeface="Arial" pitchFamily="34" charset="0"/>
              </a:rPr>
              <a:t> glands.</a:t>
            </a:r>
          </a:p>
          <a:p>
            <a:pPr marL="633413" indent="-633413"/>
            <a:r>
              <a:rPr lang="en-US" sz="3200" dirty="0" smtClean="0">
                <a:latin typeface="Arial" pitchFamily="34" charset="0"/>
                <a:cs typeface="Arial" pitchFamily="34" charset="0"/>
              </a:rPr>
              <a:t>(D) It most frequently arises in the lower third of the esophagus.</a:t>
            </a:r>
          </a:p>
          <a:p>
            <a:pPr marL="633413" indent="-633413"/>
            <a:r>
              <a:rPr lang="en-US" sz="3200" dirty="0" smtClean="0">
                <a:latin typeface="Arial" pitchFamily="34" charset="0"/>
                <a:cs typeface="Arial" pitchFamily="34" charset="0"/>
              </a:rPr>
              <a:t>(E) This cancer is characterized by an indolent course, and long survival is common.</a:t>
            </a:r>
            <a:endParaRPr lang="en-US" sz="32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5016758"/>
          </a:xfrm>
          <a:prstGeom prst="rect">
            <a:avLst/>
          </a:prstGeom>
          <a:noFill/>
        </p:spPr>
        <p:txBody>
          <a:bodyPr wrap="square" rtlCol="0">
            <a:spAutoFit/>
          </a:bodyPr>
          <a:lstStyle/>
          <a:p>
            <a:pPr marL="633413" indent="-633413"/>
            <a:r>
              <a:rPr lang="en-US" sz="3200" dirty="0" smtClean="0">
                <a:solidFill>
                  <a:srgbClr val="FFFF00"/>
                </a:solidFill>
                <a:latin typeface="Arial" pitchFamily="34" charset="0"/>
                <a:cs typeface="Arial" pitchFamily="34" charset="0"/>
              </a:rPr>
              <a:t>(A) Cigarette smoking and chronic alcohol use are associated risk factors.</a:t>
            </a:r>
          </a:p>
          <a:p>
            <a:pPr marL="633413" indent="-633413"/>
            <a:r>
              <a:rPr lang="en-US" sz="3200" dirty="0" smtClean="0">
                <a:solidFill>
                  <a:schemeClr val="bg2">
                    <a:lumMod val="60000"/>
                    <a:lumOff val="40000"/>
                  </a:schemeClr>
                </a:solidFill>
                <a:latin typeface="Arial" pitchFamily="34" charset="0"/>
                <a:cs typeface="Arial" pitchFamily="34" charset="0"/>
              </a:rPr>
              <a:t>(B) </a:t>
            </a:r>
            <a:r>
              <a:rPr lang="en-US" sz="3200" dirty="0" err="1" smtClean="0">
                <a:solidFill>
                  <a:schemeClr val="bg2">
                    <a:lumMod val="60000"/>
                    <a:lumOff val="40000"/>
                  </a:schemeClr>
                </a:solidFill>
                <a:latin typeface="Arial" pitchFamily="34" charset="0"/>
                <a:cs typeface="Arial" pitchFamily="34" charset="0"/>
              </a:rPr>
              <a:t>Gastroesophageal</a:t>
            </a:r>
            <a:r>
              <a:rPr lang="en-US" sz="3200" dirty="0" smtClean="0">
                <a:solidFill>
                  <a:schemeClr val="bg2">
                    <a:lumMod val="60000"/>
                    <a:lumOff val="40000"/>
                  </a:schemeClr>
                </a:solidFill>
                <a:latin typeface="Arial" pitchFamily="34" charset="0"/>
                <a:cs typeface="Arial" pitchFamily="34" charset="0"/>
              </a:rPr>
              <a:t> reflux disease and Barrett esophagus are associated risk factors.</a:t>
            </a:r>
          </a:p>
          <a:p>
            <a:pPr marL="633413" indent="-633413"/>
            <a:r>
              <a:rPr lang="en-US" sz="3200" dirty="0" smtClean="0">
                <a:solidFill>
                  <a:schemeClr val="bg2">
                    <a:lumMod val="60000"/>
                    <a:lumOff val="40000"/>
                  </a:schemeClr>
                </a:solidFill>
                <a:latin typeface="Arial" pitchFamily="34" charset="0"/>
                <a:cs typeface="Arial" pitchFamily="34" charset="0"/>
              </a:rPr>
              <a:t>(C) </a:t>
            </a:r>
            <a:r>
              <a:rPr lang="en-US" sz="3200" dirty="0" err="1" smtClean="0">
                <a:solidFill>
                  <a:schemeClr val="bg2">
                    <a:lumMod val="60000"/>
                    <a:lumOff val="40000"/>
                  </a:schemeClr>
                </a:solidFill>
                <a:latin typeface="Arial" pitchFamily="34" charset="0"/>
                <a:cs typeface="Arial" pitchFamily="34" charset="0"/>
              </a:rPr>
              <a:t>Histologic</a:t>
            </a:r>
            <a:r>
              <a:rPr lang="en-US" sz="3200" dirty="0" smtClean="0">
                <a:solidFill>
                  <a:schemeClr val="bg2">
                    <a:lumMod val="60000"/>
                    <a:lumOff val="40000"/>
                  </a:schemeClr>
                </a:solidFill>
                <a:latin typeface="Arial" pitchFamily="34" charset="0"/>
                <a:cs typeface="Arial" pitchFamily="34" charset="0"/>
              </a:rPr>
              <a:t> findings include disordered, back-to-back </a:t>
            </a:r>
            <a:r>
              <a:rPr lang="en-US" sz="3200" dirty="0" err="1" smtClean="0">
                <a:solidFill>
                  <a:schemeClr val="bg2">
                    <a:lumMod val="60000"/>
                    <a:lumOff val="40000"/>
                  </a:schemeClr>
                </a:solidFill>
                <a:latin typeface="Arial" pitchFamily="34" charset="0"/>
                <a:cs typeface="Arial" pitchFamily="34" charset="0"/>
              </a:rPr>
              <a:t>submucosal</a:t>
            </a:r>
            <a:r>
              <a:rPr lang="en-US" sz="3200" dirty="0" smtClean="0">
                <a:solidFill>
                  <a:schemeClr val="bg2">
                    <a:lumMod val="60000"/>
                    <a:lumOff val="40000"/>
                  </a:schemeClr>
                </a:solidFill>
                <a:latin typeface="Arial" pitchFamily="34" charset="0"/>
                <a:cs typeface="Arial" pitchFamily="34" charset="0"/>
              </a:rPr>
              <a:t> glands.</a:t>
            </a:r>
          </a:p>
          <a:p>
            <a:pPr marL="633413" indent="-633413"/>
            <a:r>
              <a:rPr lang="en-US" sz="3200" dirty="0" smtClean="0">
                <a:solidFill>
                  <a:schemeClr val="bg2">
                    <a:lumMod val="60000"/>
                    <a:lumOff val="40000"/>
                  </a:schemeClr>
                </a:solidFill>
                <a:latin typeface="Arial" pitchFamily="34" charset="0"/>
                <a:cs typeface="Arial" pitchFamily="34" charset="0"/>
              </a:rPr>
              <a:t>(D) It most frequently arises in the lower third of the esophagus.</a:t>
            </a:r>
          </a:p>
          <a:p>
            <a:pPr marL="633413" indent="-633413"/>
            <a:r>
              <a:rPr lang="en-US" sz="3200" dirty="0" smtClean="0">
                <a:solidFill>
                  <a:schemeClr val="bg2">
                    <a:lumMod val="60000"/>
                    <a:lumOff val="40000"/>
                  </a:schemeClr>
                </a:solidFill>
                <a:latin typeface="Arial" pitchFamily="34" charset="0"/>
                <a:cs typeface="Arial" pitchFamily="34" charset="0"/>
              </a:rPr>
              <a:t>(E) This cancer is characterized by an indolent course, and long survival is common.</a:t>
            </a:r>
            <a:endParaRPr lang="en-US" sz="32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
        <p:nvSpPr>
          <p:cNvPr id="11" name="TextBox 10"/>
          <p:cNvSpPr txBox="1"/>
          <p:nvPr/>
        </p:nvSpPr>
        <p:spPr>
          <a:xfrm>
            <a:off x="0" y="504885"/>
            <a:ext cx="9144000" cy="4801314"/>
          </a:xfrm>
          <a:prstGeom prst="rect">
            <a:avLst/>
          </a:prstGeom>
          <a:noFill/>
        </p:spPr>
        <p:txBody>
          <a:bodyPr wrap="square" rtlCol="0">
            <a:spAutoFit/>
          </a:bodyPr>
          <a:lstStyle/>
          <a:p>
            <a:r>
              <a:rPr lang="en-US" sz="3400" dirty="0" smtClean="0">
                <a:latin typeface="Arial" pitchFamily="34" charset="0"/>
                <a:cs typeface="Arial" pitchFamily="34" charset="0"/>
              </a:rPr>
              <a:t>A 60-year-old man, a heavy smoker, presents for advice to stop smoking. On physical examination, he is thin and has a ruddy complexion. He has a productive cough and a barrel-shaped chest.</a:t>
            </a:r>
          </a:p>
          <a:p>
            <a:r>
              <a:rPr lang="en-US" sz="3400" dirty="0" smtClean="0">
                <a:latin typeface="Arial" pitchFamily="34" charset="0"/>
                <a:cs typeface="Arial" pitchFamily="34" charset="0"/>
              </a:rPr>
              <a:t>He sits leaning forward with his lips pursed to facilitate his breathing. A diagnosis of emphysema is made. Which of the following is the most likely </a:t>
            </a:r>
            <a:r>
              <a:rPr lang="en-US" sz="3400" dirty="0" err="1" smtClean="0">
                <a:latin typeface="Arial" pitchFamily="34" charset="0"/>
                <a:cs typeface="Arial" pitchFamily="34" charset="0"/>
              </a:rPr>
              <a:t>histologic</a:t>
            </a:r>
            <a:r>
              <a:rPr lang="en-US" sz="3400" dirty="0" smtClean="0">
                <a:latin typeface="Arial" pitchFamily="34" charset="0"/>
                <a:cs typeface="Arial" pitchFamily="34" charset="0"/>
              </a:rPr>
              <a:t> finding in the lungs ?</a:t>
            </a:r>
            <a:endParaRPr lang="en-US" sz="3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5632311"/>
          </a:xfrm>
          <a:prstGeom prst="rect">
            <a:avLst/>
          </a:prstGeom>
          <a:noFill/>
        </p:spPr>
        <p:txBody>
          <a:bodyPr wrap="square" rtlCol="0">
            <a:spAutoFit/>
          </a:bodyPr>
          <a:lstStyle/>
          <a:p>
            <a:r>
              <a:rPr lang="en-US" sz="3600" dirty="0" smtClean="0">
                <a:latin typeface="Arial" pitchFamily="34" charset="0"/>
                <a:cs typeface="Arial" pitchFamily="34" charset="0"/>
              </a:rPr>
              <a:t>For the past week, a 65-year-old woman has been treated for a severe infection with broad-spectrum antibiotics, and she had recovered well. However, over the past day she has developed foul-smelling, voluminous, greenish, watery diarrhea, as well as abdominal pain and fever. She is diagnosed with </a:t>
            </a:r>
            <a:r>
              <a:rPr lang="en-US" sz="3600" dirty="0" err="1" smtClean="0">
                <a:latin typeface="Arial" pitchFamily="34" charset="0"/>
                <a:cs typeface="Arial" pitchFamily="34" charset="0"/>
              </a:rPr>
              <a:t>pseudomembranous</a:t>
            </a:r>
            <a:r>
              <a:rPr lang="en-US" sz="3600" dirty="0" smtClean="0">
                <a:latin typeface="Arial" pitchFamily="34" charset="0"/>
                <a:cs typeface="Arial" pitchFamily="34" charset="0"/>
              </a:rPr>
              <a:t> colitis. Which of the following is the mechanism associated with this condition?</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5016758"/>
          </a:xfrm>
          <a:prstGeom prst="rect">
            <a:avLst/>
          </a:prstGeom>
          <a:noFill/>
        </p:spPr>
        <p:txBody>
          <a:bodyPr wrap="square" rtlCol="0">
            <a:spAutoFit/>
          </a:bodyPr>
          <a:lstStyle/>
          <a:p>
            <a:pPr marL="633413" indent="-633413"/>
            <a:r>
              <a:rPr lang="en-US" sz="3200" dirty="0" smtClean="0">
                <a:latin typeface="Arial" pitchFamily="34" charset="0"/>
                <a:cs typeface="Arial" pitchFamily="34" charset="0"/>
              </a:rPr>
              <a:t>(A) Aggregation of bacterial colonies on the lumen, forming </a:t>
            </a:r>
            <a:r>
              <a:rPr lang="en-US" sz="3200" dirty="0" err="1" smtClean="0">
                <a:latin typeface="Arial" pitchFamily="34" charset="0"/>
                <a:cs typeface="Arial" pitchFamily="34" charset="0"/>
              </a:rPr>
              <a:t>pseudomembranes</a:t>
            </a:r>
            <a:endParaRPr lang="en-US" sz="3200" dirty="0" smtClean="0">
              <a:latin typeface="Arial" pitchFamily="34" charset="0"/>
              <a:cs typeface="Arial" pitchFamily="34" charset="0"/>
            </a:endParaRPr>
          </a:p>
          <a:p>
            <a:pPr marL="633413" indent="-633413"/>
            <a:r>
              <a:rPr lang="en-US" sz="3200" dirty="0" smtClean="0">
                <a:latin typeface="Arial" pitchFamily="34" charset="0"/>
                <a:cs typeface="Arial" pitchFamily="34" charset="0"/>
              </a:rPr>
              <a:t>(B) Bacterial release of </a:t>
            </a:r>
            <a:r>
              <a:rPr lang="en-US" sz="3200" dirty="0" err="1" smtClean="0">
                <a:latin typeface="Arial" pitchFamily="34" charset="0"/>
                <a:cs typeface="Arial" pitchFamily="34" charset="0"/>
              </a:rPr>
              <a:t>exotoxin</a:t>
            </a:r>
            <a:r>
              <a:rPr lang="en-US" sz="3200" dirty="0" smtClean="0">
                <a:latin typeface="Arial" pitchFamily="34" charset="0"/>
                <a:cs typeface="Arial" pitchFamily="34" charset="0"/>
              </a:rPr>
              <a:t>, inducing necrosis of the mucosa</a:t>
            </a:r>
          </a:p>
          <a:p>
            <a:pPr marL="633413" indent="-633413"/>
            <a:r>
              <a:rPr lang="en-US" sz="3200" dirty="0" smtClean="0">
                <a:latin typeface="Arial" pitchFamily="34" charset="0"/>
                <a:cs typeface="Arial" pitchFamily="34" charset="0"/>
              </a:rPr>
              <a:t>(C) Physical invasion of bacteria into the superficial mucosa, leading to </a:t>
            </a:r>
            <a:r>
              <a:rPr lang="en-US" sz="3200" dirty="0" err="1" smtClean="0">
                <a:latin typeface="Arial" pitchFamily="34" charset="0"/>
                <a:cs typeface="Arial" pitchFamily="34" charset="0"/>
              </a:rPr>
              <a:t>pseudomembrane</a:t>
            </a:r>
            <a:r>
              <a:rPr lang="en-US" sz="3200" dirty="0" smtClean="0">
                <a:latin typeface="Arial" pitchFamily="34" charset="0"/>
                <a:cs typeface="Arial" pitchFamily="34" charset="0"/>
              </a:rPr>
              <a:t> formation</a:t>
            </a:r>
          </a:p>
          <a:p>
            <a:pPr marL="633413" indent="-633413"/>
            <a:r>
              <a:rPr lang="en-US" sz="3200" dirty="0" smtClean="0">
                <a:latin typeface="Arial" pitchFamily="34" charset="0"/>
                <a:cs typeface="Arial" pitchFamily="34" charset="0"/>
              </a:rPr>
              <a:t>(D) Selective killing of Clostridium </a:t>
            </a:r>
            <a:r>
              <a:rPr lang="en-US" sz="3200" dirty="0" err="1" smtClean="0">
                <a:latin typeface="Arial" pitchFamily="34" charset="0"/>
                <a:cs typeface="Arial" pitchFamily="34" charset="0"/>
              </a:rPr>
              <a:t>difficile</a:t>
            </a:r>
            <a:r>
              <a:rPr lang="en-US" sz="3200" dirty="0" smtClean="0">
                <a:latin typeface="Arial" pitchFamily="34" charset="0"/>
                <a:cs typeface="Arial" pitchFamily="34" charset="0"/>
              </a:rPr>
              <a:t> bacteria by antibiotics</a:t>
            </a:r>
          </a:p>
          <a:p>
            <a:pPr marL="633413" indent="-633413"/>
            <a:r>
              <a:rPr lang="en-US" sz="3200" dirty="0" smtClean="0">
                <a:latin typeface="Arial" pitchFamily="34" charset="0"/>
                <a:cs typeface="Arial" pitchFamily="34" charset="0"/>
              </a:rPr>
              <a:t>(E) Spread of the previous infection to the colon</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Gastrointestinal tract</a:t>
            </a:r>
          </a:p>
        </p:txBody>
      </p:sp>
      <p:sp>
        <p:nvSpPr>
          <p:cNvPr id="11" name="TextBox 10"/>
          <p:cNvSpPr txBox="1"/>
          <p:nvPr/>
        </p:nvSpPr>
        <p:spPr>
          <a:xfrm>
            <a:off x="0" y="504885"/>
            <a:ext cx="9144000" cy="5016758"/>
          </a:xfrm>
          <a:prstGeom prst="rect">
            <a:avLst/>
          </a:prstGeom>
          <a:noFill/>
        </p:spPr>
        <p:txBody>
          <a:bodyPr wrap="square" rtlCol="0">
            <a:spAutoFit/>
          </a:bodyPr>
          <a:lstStyle/>
          <a:p>
            <a:pPr marL="633413" indent="-633413"/>
            <a:r>
              <a:rPr lang="en-US" sz="3200" dirty="0" smtClean="0">
                <a:solidFill>
                  <a:schemeClr val="bg2">
                    <a:lumMod val="60000"/>
                    <a:lumOff val="40000"/>
                  </a:schemeClr>
                </a:solidFill>
                <a:latin typeface="Arial" pitchFamily="34" charset="0"/>
                <a:cs typeface="Arial" pitchFamily="34" charset="0"/>
              </a:rPr>
              <a:t>(A) Aggregation of bacterial colonies on the lumen, forming </a:t>
            </a:r>
            <a:r>
              <a:rPr lang="en-US" sz="3200" dirty="0" err="1" smtClean="0">
                <a:solidFill>
                  <a:schemeClr val="bg2">
                    <a:lumMod val="60000"/>
                    <a:lumOff val="40000"/>
                  </a:schemeClr>
                </a:solidFill>
                <a:latin typeface="Arial" pitchFamily="34" charset="0"/>
                <a:cs typeface="Arial" pitchFamily="34" charset="0"/>
              </a:rPr>
              <a:t>pseudomembranes</a:t>
            </a:r>
            <a:endParaRPr lang="en-US" sz="3200" dirty="0" smtClean="0">
              <a:solidFill>
                <a:schemeClr val="bg2">
                  <a:lumMod val="60000"/>
                  <a:lumOff val="40000"/>
                </a:schemeClr>
              </a:solidFill>
              <a:latin typeface="Arial" pitchFamily="34" charset="0"/>
              <a:cs typeface="Arial" pitchFamily="34" charset="0"/>
            </a:endParaRPr>
          </a:p>
          <a:p>
            <a:pPr marL="633413" indent="-633413"/>
            <a:r>
              <a:rPr lang="en-US" sz="3200" dirty="0" smtClean="0">
                <a:solidFill>
                  <a:srgbClr val="FFFF00"/>
                </a:solidFill>
                <a:latin typeface="Arial" pitchFamily="34" charset="0"/>
                <a:cs typeface="Arial" pitchFamily="34" charset="0"/>
              </a:rPr>
              <a:t>(B) Bacterial release of </a:t>
            </a:r>
            <a:r>
              <a:rPr lang="en-US" sz="3200" dirty="0" err="1" smtClean="0">
                <a:solidFill>
                  <a:srgbClr val="FFFF00"/>
                </a:solidFill>
                <a:latin typeface="Arial" pitchFamily="34" charset="0"/>
                <a:cs typeface="Arial" pitchFamily="34" charset="0"/>
              </a:rPr>
              <a:t>exotoxin</a:t>
            </a:r>
            <a:r>
              <a:rPr lang="en-US" sz="3200" dirty="0" smtClean="0">
                <a:solidFill>
                  <a:srgbClr val="FFFF00"/>
                </a:solidFill>
                <a:latin typeface="Arial" pitchFamily="34" charset="0"/>
                <a:cs typeface="Arial" pitchFamily="34" charset="0"/>
              </a:rPr>
              <a:t>, inducing necrosis of the mucosa</a:t>
            </a:r>
          </a:p>
          <a:p>
            <a:pPr marL="633413" indent="-633413"/>
            <a:r>
              <a:rPr lang="en-US" sz="3200" dirty="0" smtClean="0">
                <a:solidFill>
                  <a:schemeClr val="bg2">
                    <a:lumMod val="60000"/>
                    <a:lumOff val="40000"/>
                  </a:schemeClr>
                </a:solidFill>
                <a:latin typeface="Arial" pitchFamily="34" charset="0"/>
                <a:cs typeface="Arial" pitchFamily="34" charset="0"/>
              </a:rPr>
              <a:t>(C) Physical invasion of bacteria into the superficial mucosa, leading to </a:t>
            </a:r>
            <a:r>
              <a:rPr lang="en-US" sz="3200" dirty="0" err="1" smtClean="0">
                <a:solidFill>
                  <a:schemeClr val="bg2">
                    <a:lumMod val="60000"/>
                    <a:lumOff val="40000"/>
                  </a:schemeClr>
                </a:solidFill>
                <a:latin typeface="Arial" pitchFamily="34" charset="0"/>
                <a:cs typeface="Arial" pitchFamily="34" charset="0"/>
              </a:rPr>
              <a:t>pseudomembrane</a:t>
            </a:r>
            <a:r>
              <a:rPr lang="en-US" sz="3200" dirty="0" smtClean="0">
                <a:solidFill>
                  <a:schemeClr val="bg2">
                    <a:lumMod val="60000"/>
                    <a:lumOff val="40000"/>
                  </a:schemeClr>
                </a:solidFill>
                <a:latin typeface="Arial" pitchFamily="34" charset="0"/>
                <a:cs typeface="Arial" pitchFamily="34" charset="0"/>
              </a:rPr>
              <a:t> formation</a:t>
            </a:r>
          </a:p>
          <a:p>
            <a:pPr marL="633413" indent="-633413"/>
            <a:r>
              <a:rPr lang="en-US" sz="3200" dirty="0" smtClean="0">
                <a:solidFill>
                  <a:schemeClr val="bg2">
                    <a:lumMod val="60000"/>
                    <a:lumOff val="40000"/>
                  </a:schemeClr>
                </a:solidFill>
                <a:latin typeface="Arial" pitchFamily="34" charset="0"/>
                <a:cs typeface="Arial" pitchFamily="34" charset="0"/>
              </a:rPr>
              <a:t>(D) Selective killing of Clostridium </a:t>
            </a:r>
            <a:r>
              <a:rPr lang="en-US" sz="3200" dirty="0" err="1" smtClean="0">
                <a:solidFill>
                  <a:schemeClr val="bg2">
                    <a:lumMod val="60000"/>
                    <a:lumOff val="40000"/>
                  </a:schemeClr>
                </a:solidFill>
                <a:latin typeface="Arial" pitchFamily="34" charset="0"/>
                <a:cs typeface="Arial" pitchFamily="34" charset="0"/>
              </a:rPr>
              <a:t>difficile</a:t>
            </a:r>
            <a:r>
              <a:rPr lang="en-US" sz="3200" dirty="0" smtClean="0">
                <a:solidFill>
                  <a:schemeClr val="bg2">
                    <a:lumMod val="60000"/>
                    <a:lumOff val="40000"/>
                  </a:schemeClr>
                </a:solidFill>
                <a:latin typeface="Arial" pitchFamily="34" charset="0"/>
                <a:cs typeface="Arial" pitchFamily="34" charset="0"/>
              </a:rPr>
              <a:t> bacteria by antibiotics</a:t>
            </a:r>
          </a:p>
          <a:p>
            <a:pPr marL="633413" indent="-633413"/>
            <a:r>
              <a:rPr lang="en-US" sz="3200" dirty="0" smtClean="0">
                <a:solidFill>
                  <a:schemeClr val="bg2">
                    <a:lumMod val="60000"/>
                    <a:lumOff val="40000"/>
                  </a:schemeClr>
                </a:solidFill>
                <a:latin typeface="Arial" pitchFamily="34" charset="0"/>
                <a:cs typeface="Arial" pitchFamily="34" charset="0"/>
              </a:rPr>
              <a:t>(E) Spread of the previous infection to the colon</a:t>
            </a:r>
            <a:endParaRPr lang="en-US" sz="3200" dirty="0">
              <a:solidFill>
                <a:schemeClr val="bg2">
                  <a:lumMod val="60000"/>
                  <a:lumOff val="40000"/>
                </a:schemeClr>
              </a:solidFill>
              <a:latin typeface="Arial" pitchFamily="34" charset="0"/>
              <a:cs typeface="Arial" pitchFamily="34" charset="0"/>
            </a:endParaRPr>
          </a:p>
        </p:txBody>
      </p:sp>
      <p:sp>
        <p:nvSpPr>
          <p:cNvPr id="4" name="Left Arrow 3">
            <a:hlinkClick r:id="" action="ppaction://hlinkshowjump?jump=firstslide"/>
          </p:cNvPr>
          <p:cNvSpPr/>
          <p:nvPr/>
        </p:nvSpPr>
        <p:spPr>
          <a:xfrm>
            <a:off x="0" y="6248400"/>
            <a:ext cx="381000" cy="381000"/>
          </a:xfrm>
          <a:prstGeom prst="leftArrow">
            <a:avLst/>
          </a:prstGeom>
          <a:solidFill>
            <a:srgbClr val="FFFF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 y="6248400"/>
            <a:ext cx="1894878" cy="369332"/>
          </a:xfrm>
          <a:prstGeom prst="rect">
            <a:avLst/>
          </a:prstGeom>
          <a:noFill/>
        </p:spPr>
        <p:txBody>
          <a:bodyPr wrap="none" rtlCol="0">
            <a:spAutoFit/>
          </a:bodyPr>
          <a:lstStyle/>
          <a:p>
            <a:r>
              <a:rPr lang="en-US" dirty="0" smtClean="0"/>
              <a:t>Back to main menu</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3800" dirty="0" smtClean="0">
                <a:latin typeface="Arial" pitchFamily="34" charset="0"/>
                <a:cs typeface="Arial" pitchFamily="34" charset="0"/>
              </a:rPr>
              <a:t>Liver and exocrine pancreas</a:t>
            </a:r>
            <a:endParaRPr lang="en-US" sz="3800" dirty="0">
              <a:latin typeface="Arial" pitchFamily="34" charset="0"/>
              <a:cs typeface="Arial" pitchFamily="34" charset="0"/>
            </a:endParaRPr>
          </a:p>
        </p:txBody>
      </p:sp>
      <p:sp>
        <p:nvSpPr>
          <p:cNvPr id="11" name="TextBox 10"/>
          <p:cNvSpPr txBox="1"/>
          <p:nvPr/>
        </p:nvSpPr>
        <p:spPr>
          <a:xfrm>
            <a:off x="0" y="504885"/>
            <a:ext cx="9144000" cy="3970318"/>
          </a:xfrm>
          <a:prstGeom prst="rect">
            <a:avLst/>
          </a:prstGeom>
          <a:noFill/>
        </p:spPr>
        <p:txBody>
          <a:bodyPr wrap="square" rtlCol="0">
            <a:spAutoFit/>
          </a:bodyPr>
          <a:lstStyle/>
          <a:p>
            <a:r>
              <a:rPr lang="en-US" sz="3600" dirty="0" smtClean="0">
                <a:latin typeface="Arial" pitchFamily="34" charset="0"/>
                <a:cs typeface="Arial" pitchFamily="34" charset="0"/>
              </a:rPr>
              <a:t>A 25-year-old obese woman who denies any history of alcohol abuse presents with severe abdominal pain radiating to the back. Laboratory results indicate an increase in serum amylase and lipase, with a marked decrease in calcium. Which of the following likely has caused this condition?</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3800" dirty="0" smtClean="0">
                <a:latin typeface="Arial" pitchFamily="34" charset="0"/>
                <a:cs typeface="Arial" pitchFamily="34" charset="0"/>
              </a:rPr>
              <a:t>Liver and exocrine pancreas</a:t>
            </a:r>
            <a:endParaRPr lang="en-US" sz="3800" dirty="0">
              <a:latin typeface="Arial" pitchFamily="34" charset="0"/>
              <a:cs typeface="Arial" pitchFamily="34" charset="0"/>
            </a:endParaRP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latin typeface="Arial" pitchFamily="34" charset="0"/>
                <a:cs typeface="Arial" pitchFamily="34" charset="0"/>
              </a:rPr>
              <a:t>(A) </a:t>
            </a:r>
            <a:r>
              <a:rPr lang="en-US" sz="3600" dirty="0" err="1" smtClean="0">
                <a:latin typeface="Arial" pitchFamily="34" charset="0"/>
                <a:cs typeface="Arial" pitchFamily="34" charset="0"/>
              </a:rPr>
              <a:t>Abetalipoproteinemia</a:t>
            </a:r>
            <a:r>
              <a:rPr lang="en-US" sz="3600" dirty="0" smtClean="0">
                <a:latin typeface="Arial" pitchFamily="34" charset="0"/>
                <a:cs typeface="Arial" pitchFamily="34" charset="0"/>
              </a:rPr>
              <a:t> </a:t>
            </a:r>
          </a:p>
          <a:p>
            <a:r>
              <a:rPr lang="en-US" sz="3600" dirty="0" smtClean="0">
                <a:latin typeface="Arial" pitchFamily="34" charset="0"/>
                <a:cs typeface="Arial" pitchFamily="34" charset="0"/>
              </a:rPr>
              <a:t>(B) Alcohol</a:t>
            </a:r>
          </a:p>
          <a:p>
            <a:r>
              <a:rPr lang="en-US" sz="3600" dirty="0" smtClean="0">
                <a:latin typeface="Arial" pitchFamily="34" charset="0"/>
                <a:cs typeface="Arial" pitchFamily="34" charset="0"/>
              </a:rPr>
              <a:t>(C) </a:t>
            </a:r>
            <a:r>
              <a:rPr lang="en-US" sz="3600" dirty="0" err="1" smtClean="0">
                <a:latin typeface="Arial" pitchFamily="34" charset="0"/>
                <a:cs typeface="Arial" pitchFamily="34" charset="0"/>
              </a:rPr>
              <a:t>Cholelithiasis</a:t>
            </a:r>
            <a:r>
              <a:rPr lang="en-US" sz="3600" dirty="0" smtClean="0">
                <a:latin typeface="Arial" pitchFamily="34" charset="0"/>
                <a:cs typeface="Arial" pitchFamily="34" charset="0"/>
              </a:rPr>
              <a:t> </a:t>
            </a:r>
          </a:p>
          <a:p>
            <a:r>
              <a:rPr lang="en-US" sz="3600" dirty="0" smtClean="0">
                <a:latin typeface="Arial" pitchFamily="34" charset="0"/>
                <a:cs typeface="Arial" pitchFamily="34" charset="0"/>
              </a:rPr>
              <a:t>(D) Cystic fibrosis </a:t>
            </a:r>
          </a:p>
          <a:p>
            <a:r>
              <a:rPr lang="en-US" sz="3600" dirty="0" smtClean="0">
                <a:latin typeface="Arial" pitchFamily="34" charset="0"/>
                <a:cs typeface="Arial" pitchFamily="34" charset="0"/>
              </a:rPr>
              <a:t>(E) Mumps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3800" dirty="0" smtClean="0">
                <a:latin typeface="Arial" pitchFamily="34" charset="0"/>
                <a:cs typeface="Arial" pitchFamily="34" charset="0"/>
              </a:rPr>
              <a:t>Liver and exocrine pancreas</a:t>
            </a:r>
            <a:endParaRPr lang="en-US" sz="3800" dirty="0">
              <a:latin typeface="Arial" pitchFamily="34" charset="0"/>
              <a:cs typeface="Arial" pitchFamily="34" charset="0"/>
            </a:endParaRP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solidFill>
                  <a:schemeClr val="bg2">
                    <a:lumMod val="60000"/>
                    <a:lumOff val="40000"/>
                  </a:schemeClr>
                </a:solidFill>
                <a:latin typeface="Arial" pitchFamily="34" charset="0"/>
                <a:cs typeface="Arial" pitchFamily="34" charset="0"/>
              </a:rPr>
              <a:t>(A) </a:t>
            </a:r>
            <a:r>
              <a:rPr lang="en-US" sz="3600" dirty="0" err="1" smtClean="0">
                <a:solidFill>
                  <a:schemeClr val="bg2">
                    <a:lumMod val="60000"/>
                    <a:lumOff val="40000"/>
                  </a:schemeClr>
                </a:solidFill>
                <a:latin typeface="Arial" pitchFamily="34" charset="0"/>
                <a:cs typeface="Arial" pitchFamily="34" charset="0"/>
              </a:rPr>
              <a:t>Abetalipoproteinemia</a:t>
            </a:r>
            <a:r>
              <a:rPr lang="en-US" sz="3600" dirty="0" smtClean="0">
                <a:solidFill>
                  <a:schemeClr val="bg2">
                    <a:lumMod val="60000"/>
                    <a:lumOff val="40000"/>
                  </a:schemeClr>
                </a:solidFill>
                <a:latin typeface="Arial" pitchFamily="34" charset="0"/>
                <a:cs typeface="Arial" pitchFamily="34" charset="0"/>
              </a:rPr>
              <a:t> </a:t>
            </a:r>
          </a:p>
          <a:p>
            <a:r>
              <a:rPr lang="en-US" sz="3600" dirty="0" smtClean="0">
                <a:solidFill>
                  <a:schemeClr val="bg2">
                    <a:lumMod val="60000"/>
                    <a:lumOff val="40000"/>
                  </a:schemeClr>
                </a:solidFill>
                <a:latin typeface="Arial" pitchFamily="34" charset="0"/>
                <a:cs typeface="Arial" pitchFamily="34" charset="0"/>
              </a:rPr>
              <a:t>(B) Alcohol</a:t>
            </a:r>
          </a:p>
          <a:p>
            <a:r>
              <a:rPr lang="en-US" sz="3600" dirty="0" smtClean="0">
                <a:solidFill>
                  <a:srgbClr val="FFFF00"/>
                </a:solidFill>
                <a:latin typeface="Arial" pitchFamily="34" charset="0"/>
                <a:cs typeface="Arial" pitchFamily="34" charset="0"/>
              </a:rPr>
              <a:t>(C) </a:t>
            </a:r>
            <a:r>
              <a:rPr lang="en-US" sz="3600" dirty="0" err="1" smtClean="0">
                <a:solidFill>
                  <a:srgbClr val="FFFF00"/>
                </a:solidFill>
                <a:latin typeface="Arial" pitchFamily="34" charset="0"/>
                <a:cs typeface="Arial" pitchFamily="34" charset="0"/>
              </a:rPr>
              <a:t>Cholelithiasis</a:t>
            </a:r>
            <a:r>
              <a:rPr lang="en-US" sz="3600" dirty="0" smtClean="0">
                <a:solidFill>
                  <a:srgbClr val="FFFF00"/>
                </a:solidFill>
                <a:latin typeface="Arial" pitchFamily="34" charset="0"/>
                <a:cs typeface="Arial" pitchFamily="34" charset="0"/>
              </a:rPr>
              <a:t> </a:t>
            </a:r>
          </a:p>
          <a:p>
            <a:r>
              <a:rPr lang="en-US" sz="3600" dirty="0" smtClean="0">
                <a:solidFill>
                  <a:schemeClr val="bg2">
                    <a:lumMod val="60000"/>
                    <a:lumOff val="40000"/>
                  </a:schemeClr>
                </a:solidFill>
                <a:latin typeface="Arial" pitchFamily="34" charset="0"/>
                <a:cs typeface="Arial" pitchFamily="34" charset="0"/>
              </a:rPr>
              <a:t>(D) Cystic fibrosis </a:t>
            </a:r>
          </a:p>
          <a:p>
            <a:r>
              <a:rPr lang="en-US" sz="3600" dirty="0" smtClean="0">
                <a:solidFill>
                  <a:schemeClr val="bg2">
                    <a:lumMod val="60000"/>
                    <a:lumOff val="40000"/>
                  </a:schemeClr>
                </a:solidFill>
                <a:latin typeface="Arial" pitchFamily="34" charset="0"/>
                <a:cs typeface="Arial" pitchFamily="34" charset="0"/>
              </a:rPr>
              <a:t>(E) Mumps</a:t>
            </a:r>
            <a:endParaRPr lang="en-US" sz="36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3800" dirty="0" smtClean="0">
                <a:latin typeface="Arial" pitchFamily="34" charset="0"/>
                <a:cs typeface="Arial" pitchFamily="34" charset="0"/>
              </a:rPr>
              <a:t>Liver and exocrine pancreas</a:t>
            </a:r>
            <a:endParaRPr lang="en-US" sz="3800" dirty="0">
              <a:latin typeface="Arial" pitchFamily="34" charset="0"/>
              <a:cs typeface="Arial" pitchFamily="34" charset="0"/>
            </a:endParaRPr>
          </a:p>
        </p:txBody>
      </p:sp>
      <p:sp>
        <p:nvSpPr>
          <p:cNvPr id="11" name="TextBox 10"/>
          <p:cNvSpPr txBox="1"/>
          <p:nvPr/>
        </p:nvSpPr>
        <p:spPr>
          <a:xfrm>
            <a:off x="0" y="504885"/>
            <a:ext cx="9144000" cy="5324535"/>
          </a:xfrm>
          <a:prstGeom prst="rect">
            <a:avLst/>
          </a:prstGeom>
          <a:noFill/>
        </p:spPr>
        <p:txBody>
          <a:bodyPr wrap="square" rtlCol="0">
            <a:spAutoFit/>
          </a:bodyPr>
          <a:lstStyle/>
          <a:p>
            <a:r>
              <a:rPr lang="en-US" sz="3400" dirty="0" smtClean="0">
                <a:latin typeface="Arial" pitchFamily="34" charset="0"/>
                <a:cs typeface="Arial" pitchFamily="34" charset="0"/>
              </a:rPr>
              <a:t>A 23-year-old woman is involved in a minor motor vehicle accident, prompting an abdominal computed tomography scan, which was read by the emergency department radiologist as normal with the exception of a questionable mass in the right lobe of the liver. A subsequent fine-needle biopsy confirms the presence of a liver adenoma. Which of the following is associated with the development of this lesion?</a:t>
            </a:r>
            <a:endParaRPr lang="en-US" sz="3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3800" dirty="0" smtClean="0">
                <a:latin typeface="Arial" pitchFamily="34" charset="0"/>
                <a:cs typeface="Arial" pitchFamily="34" charset="0"/>
              </a:rPr>
              <a:t>Liver and exocrine pancreas</a:t>
            </a:r>
            <a:endParaRPr lang="en-US" sz="3800" dirty="0">
              <a:latin typeface="Arial" pitchFamily="34" charset="0"/>
              <a:cs typeface="Arial" pitchFamily="34" charset="0"/>
            </a:endParaRP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latin typeface="Arial" pitchFamily="34" charset="0"/>
                <a:cs typeface="Arial" pitchFamily="34" charset="0"/>
              </a:rPr>
              <a:t>(A) Hepatitis B</a:t>
            </a:r>
          </a:p>
          <a:p>
            <a:r>
              <a:rPr lang="en-US" sz="3600" dirty="0" smtClean="0">
                <a:latin typeface="Arial" pitchFamily="34" charset="0"/>
                <a:cs typeface="Arial" pitchFamily="34" charset="0"/>
              </a:rPr>
              <a:t>(B) Hepatitis C</a:t>
            </a:r>
          </a:p>
          <a:p>
            <a:r>
              <a:rPr lang="en-US" sz="3600" dirty="0" smtClean="0">
                <a:latin typeface="Arial" pitchFamily="34" charset="0"/>
                <a:cs typeface="Arial" pitchFamily="34" charset="0"/>
              </a:rPr>
              <a:t>(C) Oral contraceptives</a:t>
            </a:r>
          </a:p>
          <a:p>
            <a:r>
              <a:rPr lang="en-US" sz="3600" dirty="0" smtClean="0">
                <a:latin typeface="Arial" pitchFamily="34" charset="0"/>
                <a:cs typeface="Arial" pitchFamily="34" charset="0"/>
              </a:rPr>
              <a:t>(D) </a:t>
            </a:r>
            <a:r>
              <a:rPr lang="en-US" sz="3600" dirty="0" err="1" smtClean="0">
                <a:latin typeface="Arial" pitchFamily="34" charset="0"/>
                <a:cs typeface="Arial" pitchFamily="34" charset="0"/>
              </a:rPr>
              <a:t>Polycythemia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vera</a:t>
            </a:r>
            <a:r>
              <a:rPr lang="en-US" sz="3600" dirty="0" smtClean="0">
                <a:latin typeface="Arial" pitchFamily="34" charset="0"/>
                <a:cs typeface="Arial" pitchFamily="34" charset="0"/>
              </a:rPr>
              <a:t> </a:t>
            </a:r>
          </a:p>
          <a:p>
            <a:r>
              <a:rPr lang="en-US" sz="3600" dirty="0" smtClean="0">
                <a:latin typeface="Arial" pitchFamily="34" charset="0"/>
                <a:cs typeface="Arial" pitchFamily="34" charset="0"/>
              </a:rPr>
              <a:t>(E) Polyvinyl chloride</a:t>
            </a:r>
            <a:endParaRPr lang="en-US" sz="3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3800" dirty="0" smtClean="0">
                <a:latin typeface="Arial" pitchFamily="34" charset="0"/>
                <a:cs typeface="Arial" pitchFamily="34" charset="0"/>
              </a:rPr>
              <a:t>Liver and exocrine pancreas</a:t>
            </a:r>
            <a:endParaRPr lang="en-US" sz="3800" dirty="0">
              <a:latin typeface="Arial" pitchFamily="34" charset="0"/>
              <a:cs typeface="Arial" pitchFamily="34" charset="0"/>
            </a:endParaRP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solidFill>
                  <a:schemeClr val="bg2">
                    <a:lumMod val="60000"/>
                    <a:lumOff val="40000"/>
                  </a:schemeClr>
                </a:solidFill>
                <a:latin typeface="Arial" pitchFamily="34" charset="0"/>
                <a:cs typeface="Arial" pitchFamily="34" charset="0"/>
              </a:rPr>
              <a:t>(A) Hepatitis B</a:t>
            </a:r>
          </a:p>
          <a:p>
            <a:r>
              <a:rPr lang="en-US" sz="3600" dirty="0" smtClean="0">
                <a:solidFill>
                  <a:schemeClr val="bg2">
                    <a:lumMod val="60000"/>
                    <a:lumOff val="40000"/>
                  </a:schemeClr>
                </a:solidFill>
                <a:latin typeface="Arial" pitchFamily="34" charset="0"/>
                <a:cs typeface="Arial" pitchFamily="34" charset="0"/>
              </a:rPr>
              <a:t>(B) Hepatitis C</a:t>
            </a:r>
          </a:p>
          <a:p>
            <a:r>
              <a:rPr lang="en-US" sz="3600" dirty="0" smtClean="0">
                <a:solidFill>
                  <a:srgbClr val="FFFF00"/>
                </a:solidFill>
                <a:latin typeface="Arial" pitchFamily="34" charset="0"/>
                <a:cs typeface="Arial" pitchFamily="34" charset="0"/>
              </a:rPr>
              <a:t>(C) Oral contraceptives</a:t>
            </a:r>
          </a:p>
          <a:p>
            <a:r>
              <a:rPr lang="en-US" sz="3600" dirty="0" smtClean="0">
                <a:solidFill>
                  <a:schemeClr val="bg2">
                    <a:lumMod val="60000"/>
                    <a:lumOff val="40000"/>
                  </a:schemeClr>
                </a:solidFill>
                <a:latin typeface="Arial" pitchFamily="34" charset="0"/>
                <a:cs typeface="Arial" pitchFamily="34" charset="0"/>
              </a:rPr>
              <a:t>(D) </a:t>
            </a:r>
            <a:r>
              <a:rPr lang="en-US" sz="3600" dirty="0" err="1" smtClean="0">
                <a:solidFill>
                  <a:schemeClr val="bg2">
                    <a:lumMod val="60000"/>
                    <a:lumOff val="40000"/>
                  </a:schemeClr>
                </a:solidFill>
                <a:latin typeface="Arial" pitchFamily="34" charset="0"/>
                <a:cs typeface="Arial" pitchFamily="34" charset="0"/>
              </a:rPr>
              <a:t>Polycythemia</a:t>
            </a:r>
            <a:r>
              <a:rPr lang="en-US" sz="3600" dirty="0" smtClean="0">
                <a:solidFill>
                  <a:schemeClr val="bg2">
                    <a:lumMod val="60000"/>
                    <a:lumOff val="40000"/>
                  </a:schemeClr>
                </a:solidFill>
                <a:latin typeface="Arial" pitchFamily="34" charset="0"/>
                <a:cs typeface="Arial" pitchFamily="34" charset="0"/>
              </a:rPr>
              <a:t> </a:t>
            </a:r>
            <a:r>
              <a:rPr lang="en-US" sz="3600" dirty="0" err="1" smtClean="0">
                <a:solidFill>
                  <a:schemeClr val="bg2">
                    <a:lumMod val="60000"/>
                    <a:lumOff val="40000"/>
                  </a:schemeClr>
                </a:solidFill>
                <a:latin typeface="Arial" pitchFamily="34" charset="0"/>
                <a:cs typeface="Arial" pitchFamily="34" charset="0"/>
              </a:rPr>
              <a:t>vera</a:t>
            </a:r>
            <a:r>
              <a:rPr lang="en-US" sz="3600" dirty="0" smtClean="0">
                <a:solidFill>
                  <a:schemeClr val="bg2">
                    <a:lumMod val="60000"/>
                    <a:lumOff val="40000"/>
                  </a:schemeClr>
                </a:solidFill>
                <a:latin typeface="Arial" pitchFamily="34" charset="0"/>
                <a:cs typeface="Arial" pitchFamily="34" charset="0"/>
              </a:rPr>
              <a:t> </a:t>
            </a:r>
          </a:p>
          <a:p>
            <a:r>
              <a:rPr lang="en-US" sz="3600" dirty="0" smtClean="0">
                <a:solidFill>
                  <a:schemeClr val="bg2">
                    <a:lumMod val="60000"/>
                    <a:lumOff val="40000"/>
                  </a:schemeClr>
                </a:solidFill>
                <a:latin typeface="Arial" pitchFamily="34" charset="0"/>
                <a:cs typeface="Arial" pitchFamily="34" charset="0"/>
              </a:rPr>
              <a:t>(E) Polyvinyl chloride</a:t>
            </a:r>
            <a:endParaRPr lang="en-US" sz="34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3800" dirty="0" smtClean="0">
                <a:latin typeface="Arial" pitchFamily="34" charset="0"/>
                <a:cs typeface="Arial" pitchFamily="34" charset="0"/>
              </a:rPr>
              <a:t>Liver and exocrine pancreas</a:t>
            </a:r>
            <a:endParaRPr lang="en-US" sz="3800" dirty="0">
              <a:latin typeface="Arial" pitchFamily="34" charset="0"/>
              <a:cs typeface="Arial" pitchFamily="34" charset="0"/>
            </a:endParaRPr>
          </a:p>
        </p:txBody>
      </p:sp>
      <p:sp>
        <p:nvSpPr>
          <p:cNvPr id="11" name="TextBox 10"/>
          <p:cNvSpPr txBox="1"/>
          <p:nvPr/>
        </p:nvSpPr>
        <p:spPr>
          <a:xfrm>
            <a:off x="0" y="504885"/>
            <a:ext cx="9144000" cy="4524315"/>
          </a:xfrm>
          <a:prstGeom prst="rect">
            <a:avLst/>
          </a:prstGeom>
          <a:noFill/>
        </p:spPr>
        <p:txBody>
          <a:bodyPr wrap="square" rtlCol="0">
            <a:spAutoFit/>
          </a:bodyPr>
          <a:lstStyle/>
          <a:p>
            <a:r>
              <a:rPr lang="en-US" sz="3600" dirty="0" smtClean="0">
                <a:latin typeface="Arial" pitchFamily="34" charset="0"/>
                <a:cs typeface="Arial" pitchFamily="34" charset="0"/>
              </a:rPr>
              <a:t>While on an international medical rotation, you encounter a pregnant woman in a rural village in India who presents with fever, jaundice, and malaise. The patient unexpectedly expires. This is the second case this month with a similar presentation. Which of the following is the most likely form of hepatitis?</a:t>
            </a:r>
            <a:endParaRPr lang="en-US" sz="34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5509200"/>
          </a:xfrm>
          <a:prstGeom prst="rect">
            <a:avLst/>
          </a:prstGeom>
          <a:noFill/>
        </p:spPr>
        <p:txBody>
          <a:bodyPr wrap="square" rtlCol="0">
            <a:spAutoFit/>
          </a:bodyPr>
          <a:lstStyle/>
          <a:p>
            <a:pPr marL="574675" indent="-574675"/>
            <a:r>
              <a:rPr lang="en-US" sz="3200" dirty="0" smtClean="0">
                <a:latin typeface="Arial" pitchFamily="34" charset="0"/>
                <a:cs typeface="Arial" pitchFamily="34" charset="0"/>
              </a:rPr>
              <a:t>(A) Bronchial smooth muscle hypertrophy with         proliferation of </a:t>
            </a:r>
            <a:r>
              <a:rPr lang="en-US" sz="3200" dirty="0" err="1" smtClean="0">
                <a:latin typeface="Arial" pitchFamily="34" charset="0"/>
                <a:cs typeface="Arial" pitchFamily="34" charset="0"/>
              </a:rPr>
              <a:t>eosinophils</a:t>
            </a:r>
            <a:endParaRPr lang="en-US" sz="3200" dirty="0" smtClean="0">
              <a:latin typeface="Arial" pitchFamily="34" charset="0"/>
              <a:cs typeface="Arial" pitchFamily="34" charset="0"/>
            </a:endParaRPr>
          </a:p>
          <a:p>
            <a:pPr marL="574675" indent="-574675"/>
            <a:r>
              <a:rPr lang="en-US" sz="3200" dirty="0" smtClean="0">
                <a:latin typeface="Arial" pitchFamily="34" charset="0"/>
                <a:cs typeface="Arial" pitchFamily="34" charset="0"/>
              </a:rPr>
              <a:t>(B) Diffuse alveolar damage with leakage of protein- rich fluid into alveolar spaces</a:t>
            </a:r>
          </a:p>
          <a:p>
            <a:pPr marL="574675" indent="-574675"/>
            <a:r>
              <a:rPr lang="en-US" sz="3200" dirty="0" smtClean="0">
                <a:latin typeface="Arial" pitchFamily="34" charset="0"/>
                <a:cs typeface="Arial" pitchFamily="34" charset="0"/>
              </a:rPr>
              <a:t>(C) Dilatation of air spaces with destruction of alveolar walls</a:t>
            </a:r>
          </a:p>
          <a:p>
            <a:pPr marL="574675" indent="-574675"/>
            <a:r>
              <a:rPr lang="en-US" sz="3200" dirty="0" smtClean="0">
                <a:latin typeface="Arial" pitchFamily="34" charset="0"/>
                <a:cs typeface="Arial" pitchFamily="34" charset="0"/>
              </a:rPr>
              <a:t>(D) Hyperplasia of bronchial mucus-secreting </a:t>
            </a:r>
            <a:r>
              <a:rPr lang="en-US" sz="3200" dirty="0" err="1" smtClean="0">
                <a:latin typeface="Arial" pitchFamily="34" charset="0"/>
                <a:cs typeface="Arial" pitchFamily="34" charset="0"/>
              </a:rPr>
              <a:t>submucosal</a:t>
            </a:r>
            <a:r>
              <a:rPr lang="en-US" sz="3200" dirty="0" smtClean="0">
                <a:latin typeface="Arial" pitchFamily="34" charset="0"/>
                <a:cs typeface="Arial" pitchFamily="34" charset="0"/>
              </a:rPr>
              <a:t> glands</a:t>
            </a:r>
          </a:p>
          <a:p>
            <a:pPr marL="574675" indent="-574675"/>
            <a:r>
              <a:rPr lang="en-US" sz="3200" dirty="0" smtClean="0">
                <a:latin typeface="Arial" pitchFamily="34" charset="0"/>
                <a:cs typeface="Arial" pitchFamily="34" charset="0"/>
              </a:rPr>
              <a:t>(E) Permanent bronchial dilatation caused by chronic infection, with bronchi filled with mucus and </a:t>
            </a:r>
            <a:r>
              <a:rPr lang="en-US" sz="3200" dirty="0" err="1" smtClean="0">
                <a:latin typeface="Arial" pitchFamily="34" charset="0"/>
                <a:cs typeface="Arial" pitchFamily="34" charset="0"/>
              </a:rPr>
              <a:t>neutrophils</a:t>
            </a:r>
            <a:endParaRPr lang="en-US" sz="3200" dirty="0">
              <a:latin typeface="Arial" pitchFamily="34" charset="0"/>
              <a:cs typeface="Arial" pitchFamily="34" charset="0"/>
            </a:endParaRPr>
          </a:p>
        </p:txBody>
      </p:sp>
      <p:sp>
        <p:nvSpPr>
          <p:cNvPr id="6"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3800" dirty="0" smtClean="0">
                <a:latin typeface="Arial" pitchFamily="34" charset="0"/>
                <a:cs typeface="Arial" pitchFamily="34" charset="0"/>
              </a:rPr>
              <a:t>Liver and exocrine pancreas</a:t>
            </a:r>
            <a:endParaRPr lang="en-US" sz="3800" dirty="0">
              <a:latin typeface="Arial" pitchFamily="34" charset="0"/>
              <a:cs typeface="Arial" pitchFamily="34" charset="0"/>
            </a:endParaRP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latin typeface="Arial" pitchFamily="34" charset="0"/>
                <a:cs typeface="Arial" pitchFamily="34" charset="0"/>
              </a:rPr>
              <a:t>(A) Hepatitis A </a:t>
            </a:r>
          </a:p>
          <a:p>
            <a:r>
              <a:rPr lang="en-US" sz="3600" dirty="0" smtClean="0">
                <a:latin typeface="Arial" pitchFamily="34" charset="0"/>
                <a:cs typeface="Arial" pitchFamily="34" charset="0"/>
              </a:rPr>
              <a:t>(B) Hepatitis B </a:t>
            </a:r>
          </a:p>
          <a:p>
            <a:r>
              <a:rPr lang="en-US" sz="3600" dirty="0" smtClean="0">
                <a:latin typeface="Arial" pitchFamily="34" charset="0"/>
                <a:cs typeface="Arial" pitchFamily="34" charset="0"/>
              </a:rPr>
              <a:t>(C) Hepatitis C </a:t>
            </a:r>
          </a:p>
          <a:p>
            <a:r>
              <a:rPr lang="en-US" sz="3600" dirty="0" smtClean="0">
                <a:latin typeface="Arial" pitchFamily="34" charset="0"/>
                <a:cs typeface="Arial" pitchFamily="34" charset="0"/>
              </a:rPr>
              <a:t>(D) Hepatitis D </a:t>
            </a:r>
          </a:p>
          <a:p>
            <a:r>
              <a:rPr lang="en-US" sz="3600" dirty="0" smtClean="0">
                <a:latin typeface="Arial" pitchFamily="34" charset="0"/>
                <a:cs typeface="Arial" pitchFamily="34" charset="0"/>
              </a:rPr>
              <a:t>(E) Hepatitis E</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3800" dirty="0" smtClean="0">
                <a:latin typeface="Arial" pitchFamily="34" charset="0"/>
                <a:cs typeface="Arial" pitchFamily="34" charset="0"/>
              </a:rPr>
              <a:t>Liver and exocrine pancreas</a:t>
            </a:r>
            <a:endParaRPr lang="en-US" sz="3800" dirty="0">
              <a:latin typeface="Arial" pitchFamily="34" charset="0"/>
              <a:cs typeface="Arial" pitchFamily="34" charset="0"/>
            </a:endParaRP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solidFill>
                  <a:schemeClr val="bg2">
                    <a:lumMod val="60000"/>
                    <a:lumOff val="40000"/>
                  </a:schemeClr>
                </a:solidFill>
                <a:latin typeface="Arial" pitchFamily="34" charset="0"/>
                <a:cs typeface="Arial" pitchFamily="34" charset="0"/>
              </a:rPr>
              <a:t>(A) Hepatitis A </a:t>
            </a:r>
          </a:p>
          <a:p>
            <a:r>
              <a:rPr lang="en-US" sz="3600" dirty="0" smtClean="0">
                <a:solidFill>
                  <a:schemeClr val="bg2">
                    <a:lumMod val="60000"/>
                    <a:lumOff val="40000"/>
                  </a:schemeClr>
                </a:solidFill>
                <a:latin typeface="Arial" pitchFamily="34" charset="0"/>
                <a:cs typeface="Arial" pitchFamily="34" charset="0"/>
              </a:rPr>
              <a:t>(B) Hepatitis B </a:t>
            </a:r>
          </a:p>
          <a:p>
            <a:r>
              <a:rPr lang="en-US" sz="3600" dirty="0" smtClean="0">
                <a:solidFill>
                  <a:schemeClr val="bg2">
                    <a:lumMod val="60000"/>
                    <a:lumOff val="40000"/>
                  </a:schemeClr>
                </a:solidFill>
                <a:latin typeface="Arial" pitchFamily="34" charset="0"/>
                <a:cs typeface="Arial" pitchFamily="34" charset="0"/>
              </a:rPr>
              <a:t>(C) Hepatitis C </a:t>
            </a:r>
          </a:p>
          <a:p>
            <a:r>
              <a:rPr lang="en-US" sz="3600" dirty="0" smtClean="0">
                <a:solidFill>
                  <a:schemeClr val="bg2">
                    <a:lumMod val="60000"/>
                    <a:lumOff val="40000"/>
                  </a:schemeClr>
                </a:solidFill>
                <a:latin typeface="Arial" pitchFamily="34" charset="0"/>
                <a:cs typeface="Arial" pitchFamily="34" charset="0"/>
              </a:rPr>
              <a:t>(D) Hepatitis D </a:t>
            </a:r>
          </a:p>
          <a:p>
            <a:r>
              <a:rPr lang="en-US" sz="3600" dirty="0" smtClean="0">
                <a:solidFill>
                  <a:srgbClr val="FFFF00"/>
                </a:solidFill>
                <a:latin typeface="Arial" pitchFamily="34" charset="0"/>
                <a:cs typeface="Arial" pitchFamily="34" charset="0"/>
              </a:rPr>
              <a:t>(E) Hepatitis E</a:t>
            </a:r>
            <a:endParaRPr lang="en-US" sz="36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3800" dirty="0" smtClean="0">
                <a:latin typeface="Arial" pitchFamily="34" charset="0"/>
                <a:cs typeface="Arial" pitchFamily="34" charset="0"/>
              </a:rPr>
              <a:t>Liver and exocrine pancreas</a:t>
            </a:r>
            <a:endParaRPr lang="en-US" sz="3800" dirty="0">
              <a:latin typeface="Arial" pitchFamily="34" charset="0"/>
              <a:cs typeface="Arial" pitchFamily="34" charset="0"/>
            </a:endParaRPr>
          </a:p>
        </p:txBody>
      </p:sp>
      <p:sp>
        <p:nvSpPr>
          <p:cNvPr id="11" name="TextBox 10"/>
          <p:cNvSpPr txBox="1"/>
          <p:nvPr/>
        </p:nvSpPr>
        <p:spPr>
          <a:xfrm>
            <a:off x="0" y="504885"/>
            <a:ext cx="9144000" cy="5078313"/>
          </a:xfrm>
          <a:prstGeom prst="rect">
            <a:avLst/>
          </a:prstGeom>
          <a:noFill/>
        </p:spPr>
        <p:txBody>
          <a:bodyPr wrap="square" rtlCol="0">
            <a:spAutoFit/>
          </a:bodyPr>
          <a:lstStyle/>
          <a:p>
            <a:r>
              <a:rPr lang="en-US" sz="3600" dirty="0" smtClean="0">
                <a:latin typeface="Arial" pitchFamily="34" charset="0"/>
                <a:cs typeface="Arial" pitchFamily="34" charset="0"/>
              </a:rPr>
              <a:t>A 32-year-old woman seeking to become pregnant visits her physician for a </a:t>
            </a:r>
            <a:r>
              <a:rPr lang="en-US" sz="3600" dirty="0" err="1" smtClean="0">
                <a:latin typeface="Arial" pitchFamily="34" charset="0"/>
                <a:cs typeface="Arial" pitchFamily="34" charset="0"/>
              </a:rPr>
              <a:t>prepregnancy</a:t>
            </a:r>
            <a:r>
              <a:rPr lang="en-US" sz="3600" dirty="0" smtClean="0">
                <a:latin typeface="Arial" pitchFamily="34" charset="0"/>
                <a:cs typeface="Arial" pitchFamily="34" charset="0"/>
              </a:rPr>
              <a:t> examination. Routine prenatal laboratory testing demonstrates the following profile: </a:t>
            </a:r>
          </a:p>
          <a:p>
            <a:r>
              <a:rPr lang="en-US" sz="3600" dirty="0" err="1" smtClean="0">
                <a:latin typeface="Arial" pitchFamily="34" charset="0"/>
                <a:cs typeface="Arial" pitchFamily="34" charset="0"/>
              </a:rPr>
              <a:t>HBsAg</a:t>
            </a:r>
            <a:r>
              <a:rPr lang="en-US" sz="3600" dirty="0" smtClean="0">
                <a:latin typeface="Arial" pitchFamily="34" charset="0"/>
                <a:cs typeface="Arial" pitchFamily="34" charset="0"/>
              </a:rPr>
              <a:t> (-), anti-</a:t>
            </a:r>
            <a:r>
              <a:rPr lang="en-US" sz="3600" dirty="0" err="1" smtClean="0">
                <a:latin typeface="Arial" pitchFamily="34" charset="0"/>
                <a:cs typeface="Arial" pitchFamily="34" charset="0"/>
              </a:rPr>
              <a:t>HBsAg</a:t>
            </a:r>
            <a:r>
              <a:rPr lang="en-US" sz="3600" dirty="0" smtClean="0">
                <a:latin typeface="Arial" pitchFamily="34" charset="0"/>
                <a:cs typeface="Arial" pitchFamily="34" charset="0"/>
              </a:rPr>
              <a:t> (+), anti-</a:t>
            </a:r>
            <a:r>
              <a:rPr lang="en-US" sz="3600" dirty="0" err="1" smtClean="0">
                <a:latin typeface="Arial" pitchFamily="34" charset="0"/>
                <a:cs typeface="Arial" pitchFamily="34" charset="0"/>
              </a:rPr>
              <a:t>HBcAg</a:t>
            </a:r>
            <a:r>
              <a:rPr lang="en-US" sz="3600" dirty="0" smtClean="0">
                <a:latin typeface="Arial" pitchFamily="34" charset="0"/>
                <a:cs typeface="Arial" pitchFamily="34" charset="0"/>
              </a:rPr>
              <a:t> (-), anti-</a:t>
            </a:r>
            <a:r>
              <a:rPr lang="en-US" sz="3600" dirty="0" err="1" smtClean="0">
                <a:latin typeface="Arial" pitchFamily="34" charset="0"/>
                <a:cs typeface="Arial" pitchFamily="34" charset="0"/>
              </a:rPr>
              <a:t>HBeAg</a:t>
            </a:r>
            <a:r>
              <a:rPr lang="en-US" sz="3600" dirty="0" smtClean="0">
                <a:latin typeface="Arial" pitchFamily="34" charset="0"/>
                <a:cs typeface="Arial" pitchFamily="34" charset="0"/>
              </a:rPr>
              <a:t> (-), and HBV DNA (-). Which of the following likely represents the status of the patient?</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3800" dirty="0" smtClean="0">
                <a:latin typeface="Arial" pitchFamily="34" charset="0"/>
                <a:cs typeface="Arial" pitchFamily="34" charset="0"/>
              </a:rPr>
              <a:t>Liver and exocrine pancreas</a:t>
            </a:r>
            <a:endParaRPr lang="en-US" sz="3800" dirty="0">
              <a:latin typeface="Arial" pitchFamily="34" charset="0"/>
              <a:cs typeface="Arial" pitchFamily="34" charset="0"/>
            </a:endParaRPr>
          </a:p>
        </p:txBody>
      </p:sp>
      <p:sp>
        <p:nvSpPr>
          <p:cNvPr id="11" name="TextBox 10"/>
          <p:cNvSpPr txBox="1"/>
          <p:nvPr/>
        </p:nvSpPr>
        <p:spPr>
          <a:xfrm>
            <a:off x="0" y="504885"/>
            <a:ext cx="9144000" cy="3416320"/>
          </a:xfrm>
          <a:prstGeom prst="rect">
            <a:avLst/>
          </a:prstGeom>
          <a:noFill/>
        </p:spPr>
        <p:txBody>
          <a:bodyPr wrap="square" rtlCol="0">
            <a:spAutoFit/>
          </a:bodyPr>
          <a:lstStyle/>
          <a:p>
            <a:pPr marL="738188" indent="-738188"/>
            <a:r>
              <a:rPr lang="en-US" sz="3600" dirty="0" smtClean="0">
                <a:latin typeface="Arial" pitchFamily="34" charset="0"/>
                <a:cs typeface="Arial" pitchFamily="34" charset="0"/>
              </a:rPr>
              <a:t>(A) Hepatitis B carrier</a:t>
            </a:r>
          </a:p>
          <a:p>
            <a:pPr marL="738188" indent="-738188"/>
            <a:r>
              <a:rPr lang="en-US" sz="3600" dirty="0" smtClean="0">
                <a:latin typeface="Arial" pitchFamily="34" charset="0"/>
                <a:cs typeface="Arial" pitchFamily="34" charset="0"/>
              </a:rPr>
              <a:t>(B) Immunized against hepatitis B</a:t>
            </a:r>
          </a:p>
          <a:p>
            <a:pPr marL="738188" indent="-738188"/>
            <a:r>
              <a:rPr lang="en-US" sz="3600" dirty="0" smtClean="0">
                <a:latin typeface="Arial" pitchFamily="34" charset="0"/>
                <a:cs typeface="Arial" pitchFamily="34" charset="0"/>
              </a:rPr>
              <a:t>(C) Infected and within the "window period" </a:t>
            </a:r>
          </a:p>
          <a:p>
            <a:pPr marL="738188" indent="-738188"/>
            <a:r>
              <a:rPr lang="en-US" sz="3600" dirty="0" smtClean="0">
                <a:latin typeface="Arial" pitchFamily="34" charset="0"/>
                <a:cs typeface="Arial" pitchFamily="34" charset="0"/>
              </a:rPr>
              <a:t>(D) Infected with hepatitis B and highly transmissible</a:t>
            </a:r>
          </a:p>
          <a:p>
            <a:pPr marL="738188" indent="-738188"/>
            <a:r>
              <a:rPr lang="en-US" sz="3600" dirty="0" smtClean="0">
                <a:latin typeface="Arial" pitchFamily="34" charset="0"/>
                <a:cs typeface="Arial" pitchFamily="34" charset="0"/>
              </a:rPr>
              <a:t>(E) Recently infected with hepatitis B</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3800" dirty="0" smtClean="0">
                <a:latin typeface="Arial" pitchFamily="34" charset="0"/>
                <a:cs typeface="Arial" pitchFamily="34" charset="0"/>
              </a:rPr>
              <a:t>Liver and exocrine pancreas</a:t>
            </a:r>
            <a:endParaRPr lang="en-US" sz="3800" dirty="0">
              <a:latin typeface="Arial" pitchFamily="34" charset="0"/>
              <a:cs typeface="Arial" pitchFamily="34" charset="0"/>
            </a:endParaRPr>
          </a:p>
        </p:txBody>
      </p:sp>
      <p:sp>
        <p:nvSpPr>
          <p:cNvPr id="11" name="TextBox 10"/>
          <p:cNvSpPr txBox="1"/>
          <p:nvPr/>
        </p:nvSpPr>
        <p:spPr>
          <a:xfrm>
            <a:off x="0" y="504885"/>
            <a:ext cx="9144000" cy="3416320"/>
          </a:xfrm>
          <a:prstGeom prst="rect">
            <a:avLst/>
          </a:prstGeom>
          <a:noFill/>
        </p:spPr>
        <p:txBody>
          <a:bodyPr wrap="square" rtlCol="0">
            <a:spAutoFit/>
          </a:bodyPr>
          <a:lstStyle/>
          <a:p>
            <a:pPr marL="738188" indent="-738188"/>
            <a:r>
              <a:rPr lang="en-US" sz="3600" dirty="0" smtClean="0">
                <a:solidFill>
                  <a:schemeClr val="bg2">
                    <a:lumMod val="60000"/>
                    <a:lumOff val="40000"/>
                  </a:schemeClr>
                </a:solidFill>
                <a:latin typeface="Arial" pitchFamily="34" charset="0"/>
                <a:cs typeface="Arial" pitchFamily="34" charset="0"/>
              </a:rPr>
              <a:t>(A) Hepatitis B carrier</a:t>
            </a:r>
          </a:p>
          <a:p>
            <a:pPr marL="738188" indent="-738188"/>
            <a:r>
              <a:rPr lang="en-US" sz="3600" dirty="0" smtClean="0">
                <a:solidFill>
                  <a:srgbClr val="FFFF00"/>
                </a:solidFill>
                <a:latin typeface="Arial" pitchFamily="34" charset="0"/>
                <a:cs typeface="Arial" pitchFamily="34" charset="0"/>
              </a:rPr>
              <a:t>(B) Immunized against hepatitis B</a:t>
            </a:r>
          </a:p>
          <a:p>
            <a:pPr marL="738188" indent="-738188"/>
            <a:r>
              <a:rPr lang="en-US" sz="3600" dirty="0" smtClean="0">
                <a:solidFill>
                  <a:schemeClr val="bg2">
                    <a:lumMod val="60000"/>
                    <a:lumOff val="40000"/>
                  </a:schemeClr>
                </a:solidFill>
                <a:latin typeface="Arial" pitchFamily="34" charset="0"/>
                <a:cs typeface="Arial" pitchFamily="34" charset="0"/>
              </a:rPr>
              <a:t>(C) Infected and within the "window period" </a:t>
            </a:r>
          </a:p>
          <a:p>
            <a:pPr marL="738188" indent="-738188"/>
            <a:r>
              <a:rPr lang="en-US" sz="3600" dirty="0" smtClean="0">
                <a:solidFill>
                  <a:schemeClr val="bg2">
                    <a:lumMod val="60000"/>
                    <a:lumOff val="40000"/>
                  </a:schemeClr>
                </a:solidFill>
                <a:latin typeface="Arial" pitchFamily="34" charset="0"/>
                <a:cs typeface="Arial" pitchFamily="34" charset="0"/>
              </a:rPr>
              <a:t>(D) Infected with hepatitis B and highly transmissible</a:t>
            </a:r>
          </a:p>
          <a:p>
            <a:pPr marL="738188" indent="-738188"/>
            <a:r>
              <a:rPr lang="en-US" sz="3600" dirty="0" smtClean="0">
                <a:solidFill>
                  <a:schemeClr val="bg2">
                    <a:lumMod val="60000"/>
                    <a:lumOff val="40000"/>
                  </a:schemeClr>
                </a:solidFill>
                <a:latin typeface="Arial" pitchFamily="34" charset="0"/>
                <a:cs typeface="Arial" pitchFamily="34" charset="0"/>
              </a:rPr>
              <a:t>(E) Recently infected with hepatitis B</a:t>
            </a:r>
            <a:endParaRPr lang="en-US" sz="36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3800" dirty="0" smtClean="0">
                <a:latin typeface="Arial" pitchFamily="34" charset="0"/>
                <a:cs typeface="Arial" pitchFamily="34" charset="0"/>
              </a:rPr>
              <a:t>Liver and exocrine pancreas</a:t>
            </a:r>
            <a:endParaRPr lang="en-US" sz="3800" dirty="0">
              <a:latin typeface="Arial" pitchFamily="34" charset="0"/>
              <a:cs typeface="Arial" pitchFamily="34" charset="0"/>
            </a:endParaRPr>
          </a:p>
        </p:txBody>
      </p:sp>
      <p:sp>
        <p:nvSpPr>
          <p:cNvPr id="11" name="TextBox 10"/>
          <p:cNvSpPr txBox="1"/>
          <p:nvPr/>
        </p:nvSpPr>
        <p:spPr>
          <a:xfrm>
            <a:off x="0" y="504885"/>
            <a:ext cx="9144000" cy="3416320"/>
          </a:xfrm>
          <a:prstGeom prst="rect">
            <a:avLst/>
          </a:prstGeom>
          <a:noFill/>
        </p:spPr>
        <p:txBody>
          <a:bodyPr wrap="square" rtlCol="0">
            <a:spAutoFit/>
          </a:bodyPr>
          <a:lstStyle/>
          <a:p>
            <a:pPr marL="738188" indent="-738188"/>
            <a:r>
              <a:rPr lang="en-US" sz="3600" dirty="0" smtClean="0">
                <a:solidFill>
                  <a:schemeClr val="bg2">
                    <a:lumMod val="60000"/>
                    <a:lumOff val="40000"/>
                  </a:schemeClr>
                </a:solidFill>
                <a:latin typeface="Arial" pitchFamily="34" charset="0"/>
                <a:cs typeface="Arial" pitchFamily="34" charset="0"/>
              </a:rPr>
              <a:t>(A) Hepatitis B carrier</a:t>
            </a:r>
          </a:p>
          <a:p>
            <a:pPr marL="738188" indent="-738188"/>
            <a:r>
              <a:rPr lang="en-US" sz="3600" dirty="0" smtClean="0">
                <a:solidFill>
                  <a:srgbClr val="FFFF00"/>
                </a:solidFill>
                <a:latin typeface="Arial" pitchFamily="34" charset="0"/>
                <a:cs typeface="Arial" pitchFamily="34" charset="0"/>
              </a:rPr>
              <a:t>(B) Immunized against hepatitis B</a:t>
            </a:r>
          </a:p>
          <a:p>
            <a:pPr marL="738188" indent="-738188"/>
            <a:r>
              <a:rPr lang="en-US" sz="3600" dirty="0" smtClean="0">
                <a:solidFill>
                  <a:schemeClr val="bg2">
                    <a:lumMod val="60000"/>
                    <a:lumOff val="40000"/>
                  </a:schemeClr>
                </a:solidFill>
                <a:latin typeface="Arial" pitchFamily="34" charset="0"/>
                <a:cs typeface="Arial" pitchFamily="34" charset="0"/>
              </a:rPr>
              <a:t>(C) Infected and within the "window period" </a:t>
            </a:r>
          </a:p>
          <a:p>
            <a:pPr marL="738188" indent="-738188"/>
            <a:r>
              <a:rPr lang="en-US" sz="3600" dirty="0" smtClean="0">
                <a:solidFill>
                  <a:schemeClr val="bg2">
                    <a:lumMod val="60000"/>
                    <a:lumOff val="40000"/>
                  </a:schemeClr>
                </a:solidFill>
                <a:latin typeface="Arial" pitchFamily="34" charset="0"/>
                <a:cs typeface="Arial" pitchFamily="34" charset="0"/>
              </a:rPr>
              <a:t>(D) Infected with hepatitis B and highly transmissible</a:t>
            </a:r>
          </a:p>
          <a:p>
            <a:pPr marL="738188" indent="-738188"/>
            <a:r>
              <a:rPr lang="en-US" sz="3600" dirty="0" smtClean="0">
                <a:solidFill>
                  <a:schemeClr val="bg2">
                    <a:lumMod val="60000"/>
                    <a:lumOff val="40000"/>
                  </a:schemeClr>
                </a:solidFill>
                <a:latin typeface="Arial" pitchFamily="34" charset="0"/>
                <a:cs typeface="Arial" pitchFamily="34" charset="0"/>
              </a:rPr>
              <a:t>(E) Recently infected with hepatitis B</a:t>
            </a:r>
            <a:endParaRPr lang="en-US" sz="3600" dirty="0">
              <a:solidFill>
                <a:schemeClr val="bg2">
                  <a:lumMod val="60000"/>
                  <a:lumOff val="40000"/>
                </a:schemeClr>
              </a:solidFill>
              <a:latin typeface="Arial" pitchFamily="34" charset="0"/>
              <a:cs typeface="Arial" pitchFamily="34" charset="0"/>
            </a:endParaRPr>
          </a:p>
        </p:txBody>
      </p:sp>
      <p:sp>
        <p:nvSpPr>
          <p:cNvPr id="4" name="Left Arrow 3">
            <a:hlinkClick r:id="" action="ppaction://hlinkshowjump?jump=firstslide"/>
          </p:cNvPr>
          <p:cNvSpPr/>
          <p:nvPr/>
        </p:nvSpPr>
        <p:spPr>
          <a:xfrm>
            <a:off x="0" y="6248400"/>
            <a:ext cx="381000" cy="381000"/>
          </a:xfrm>
          <a:prstGeom prst="leftArrow">
            <a:avLst/>
          </a:prstGeom>
          <a:solidFill>
            <a:srgbClr val="FFFF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 y="6248400"/>
            <a:ext cx="1894878" cy="369332"/>
          </a:xfrm>
          <a:prstGeom prst="rect">
            <a:avLst/>
          </a:prstGeom>
          <a:noFill/>
        </p:spPr>
        <p:txBody>
          <a:bodyPr wrap="none" rtlCol="0">
            <a:spAutoFit/>
          </a:bodyPr>
          <a:lstStyle/>
          <a:p>
            <a:r>
              <a:rPr lang="en-US" dirty="0" smtClean="0"/>
              <a:t>Back to main menu</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4400" dirty="0" smtClean="0">
                <a:latin typeface="Arial" pitchFamily="34" charset="0"/>
                <a:cs typeface="Arial" pitchFamily="34" charset="0"/>
              </a:rPr>
              <a:t>Kidney and urinary tract</a:t>
            </a:r>
            <a:endParaRPr lang="en-US" sz="4400" dirty="0">
              <a:latin typeface="Arial" pitchFamily="34" charset="0"/>
              <a:cs typeface="Arial" pitchFamily="34" charset="0"/>
            </a:endParaRPr>
          </a:p>
        </p:txBody>
      </p:sp>
      <p:sp>
        <p:nvSpPr>
          <p:cNvPr id="11" name="TextBox 10"/>
          <p:cNvSpPr txBox="1"/>
          <p:nvPr/>
        </p:nvSpPr>
        <p:spPr>
          <a:xfrm>
            <a:off x="0" y="504885"/>
            <a:ext cx="9144000" cy="3970318"/>
          </a:xfrm>
          <a:prstGeom prst="rect">
            <a:avLst/>
          </a:prstGeom>
          <a:noFill/>
        </p:spPr>
        <p:txBody>
          <a:bodyPr wrap="square" rtlCol="0">
            <a:spAutoFit/>
          </a:bodyPr>
          <a:lstStyle/>
          <a:p>
            <a:r>
              <a:rPr lang="en-US" sz="3600" dirty="0" smtClean="0">
                <a:latin typeface="Arial" pitchFamily="34" charset="0"/>
                <a:cs typeface="Arial" pitchFamily="34" charset="0"/>
              </a:rPr>
              <a:t>A 3-year-old boy is brought to the pediatrician because his mother noticed an abnormal mass in his scrotum while changing his diapers. Further workup demonstrates elevated levels of serum α-fetoprotein. Which of the following is the most likely diagnosis?</a:t>
            </a:r>
            <a:endParaRPr lang="en-US" sz="36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4400" dirty="0" smtClean="0">
                <a:latin typeface="Arial" pitchFamily="34" charset="0"/>
                <a:cs typeface="Arial" pitchFamily="34" charset="0"/>
              </a:rPr>
              <a:t>Kidney and urinary tract</a:t>
            </a:r>
            <a:endParaRPr lang="en-US" sz="4400" dirty="0">
              <a:latin typeface="Arial" pitchFamily="34" charset="0"/>
              <a:cs typeface="Arial" pitchFamily="34" charset="0"/>
            </a:endParaRP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latin typeface="Arial" pitchFamily="34" charset="0"/>
                <a:cs typeface="Arial" pitchFamily="34" charset="0"/>
              </a:rPr>
              <a:t>(A) </a:t>
            </a:r>
            <a:r>
              <a:rPr lang="en-US" sz="3600" dirty="0" err="1" smtClean="0">
                <a:latin typeface="Arial" pitchFamily="34" charset="0"/>
                <a:cs typeface="Arial" pitchFamily="34" charset="0"/>
              </a:rPr>
              <a:t>Choriocarcinoma</a:t>
            </a:r>
            <a:endParaRPr lang="en-US" sz="3600" dirty="0" smtClean="0">
              <a:latin typeface="Arial" pitchFamily="34" charset="0"/>
              <a:cs typeface="Arial" pitchFamily="34" charset="0"/>
            </a:endParaRPr>
          </a:p>
          <a:p>
            <a:r>
              <a:rPr lang="en-US" sz="3600" dirty="0" smtClean="0">
                <a:latin typeface="Arial" pitchFamily="34" charset="0"/>
                <a:cs typeface="Arial" pitchFamily="34" charset="0"/>
              </a:rPr>
              <a:t>(B) </a:t>
            </a:r>
            <a:r>
              <a:rPr lang="en-US" sz="3600" dirty="0" err="1" smtClean="0">
                <a:latin typeface="Arial" pitchFamily="34" charset="0"/>
                <a:cs typeface="Arial" pitchFamily="34" charset="0"/>
              </a:rPr>
              <a:t>Endodermal</a:t>
            </a:r>
            <a:r>
              <a:rPr lang="en-US" sz="3600" dirty="0" smtClean="0">
                <a:latin typeface="Arial" pitchFamily="34" charset="0"/>
                <a:cs typeface="Arial" pitchFamily="34" charset="0"/>
              </a:rPr>
              <a:t> sinus (yolk sac) tumor </a:t>
            </a:r>
          </a:p>
          <a:p>
            <a:r>
              <a:rPr lang="en-US" sz="3600" dirty="0" smtClean="0">
                <a:latin typeface="Arial" pitchFamily="34" charset="0"/>
                <a:cs typeface="Arial" pitchFamily="34" charset="0"/>
              </a:rPr>
              <a:t>(C) </a:t>
            </a:r>
            <a:r>
              <a:rPr lang="en-US" sz="3600" dirty="0" err="1" smtClean="0">
                <a:latin typeface="Arial" pitchFamily="34" charset="0"/>
                <a:cs typeface="Arial" pitchFamily="34" charset="0"/>
              </a:rPr>
              <a:t>Hepatocellular</a:t>
            </a:r>
            <a:r>
              <a:rPr lang="en-US" sz="3600" dirty="0" smtClean="0">
                <a:latin typeface="Arial" pitchFamily="34" charset="0"/>
                <a:cs typeface="Arial" pitchFamily="34" charset="0"/>
              </a:rPr>
              <a:t> carcinoma </a:t>
            </a:r>
          </a:p>
          <a:p>
            <a:r>
              <a:rPr lang="en-US" sz="3600" dirty="0" smtClean="0">
                <a:latin typeface="Arial" pitchFamily="34" charset="0"/>
                <a:cs typeface="Arial" pitchFamily="34" charset="0"/>
              </a:rPr>
              <a:t>(D) </a:t>
            </a:r>
            <a:r>
              <a:rPr lang="en-US" sz="3600" dirty="0" err="1" smtClean="0">
                <a:latin typeface="Arial" pitchFamily="34" charset="0"/>
                <a:cs typeface="Arial" pitchFamily="34" charset="0"/>
              </a:rPr>
              <a:t>Leydig</a:t>
            </a:r>
            <a:r>
              <a:rPr lang="en-US" sz="3600" dirty="0" smtClean="0">
                <a:latin typeface="Arial" pitchFamily="34" charset="0"/>
                <a:cs typeface="Arial" pitchFamily="34" charset="0"/>
              </a:rPr>
              <a:t> cell (interstitial) tumor </a:t>
            </a:r>
          </a:p>
          <a:p>
            <a:r>
              <a:rPr lang="en-US" sz="3600" dirty="0" smtClean="0">
                <a:latin typeface="Arial" pitchFamily="34" charset="0"/>
                <a:cs typeface="Arial" pitchFamily="34" charset="0"/>
              </a:rPr>
              <a:t>(E) </a:t>
            </a:r>
            <a:r>
              <a:rPr lang="en-US" sz="3600" dirty="0" err="1" smtClean="0">
                <a:latin typeface="Arial" pitchFamily="34" charset="0"/>
                <a:cs typeface="Arial" pitchFamily="34" charset="0"/>
              </a:rPr>
              <a:t>Teratoma</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4400" dirty="0" smtClean="0">
                <a:latin typeface="Arial" pitchFamily="34" charset="0"/>
                <a:cs typeface="Arial" pitchFamily="34" charset="0"/>
              </a:rPr>
              <a:t>Kidney and urinary tract</a:t>
            </a:r>
            <a:endParaRPr lang="en-US" sz="4400" dirty="0">
              <a:latin typeface="Arial" pitchFamily="34" charset="0"/>
              <a:cs typeface="Arial" pitchFamily="34" charset="0"/>
            </a:endParaRP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solidFill>
                  <a:schemeClr val="bg2">
                    <a:lumMod val="60000"/>
                    <a:lumOff val="40000"/>
                  </a:schemeClr>
                </a:solidFill>
                <a:latin typeface="Arial" pitchFamily="34" charset="0"/>
                <a:cs typeface="Arial" pitchFamily="34" charset="0"/>
              </a:rPr>
              <a:t>(A) </a:t>
            </a:r>
            <a:r>
              <a:rPr lang="en-US" sz="3600" dirty="0" err="1" smtClean="0">
                <a:solidFill>
                  <a:schemeClr val="bg2">
                    <a:lumMod val="60000"/>
                    <a:lumOff val="40000"/>
                  </a:schemeClr>
                </a:solidFill>
                <a:latin typeface="Arial" pitchFamily="34" charset="0"/>
                <a:cs typeface="Arial" pitchFamily="34" charset="0"/>
              </a:rPr>
              <a:t>Choriocarcinoma</a:t>
            </a:r>
            <a:endParaRPr lang="en-US" sz="3600" dirty="0" smtClean="0">
              <a:solidFill>
                <a:schemeClr val="bg2">
                  <a:lumMod val="60000"/>
                  <a:lumOff val="40000"/>
                </a:schemeClr>
              </a:solidFill>
              <a:latin typeface="Arial" pitchFamily="34" charset="0"/>
              <a:cs typeface="Arial" pitchFamily="34" charset="0"/>
            </a:endParaRPr>
          </a:p>
          <a:p>
            <a:r>
              <a:rPr lang="en-US" sz="3600" dirty="0" smtClean="0">
                <a:solidFill>
                  <a:srgbClr val="FFFF00"/>
                </a:solidFill>
                <a:latin typeface="Arial" pitchFamily="34" charset="0"/>
                <a:cs typeface="Arial" pitchFamily="34" charset="0"/>
              </a:rPr>
              <a:t>(B) </a:t>
            </a:r>
            <a:r>
              <a:rPr lang="en-US" sz="3600" dirty="0" err="1" smtClean="0">
                <a:solidFill>
                  <a:srgbClr val="FFFF00"/>
                </a:solidFill>
                <a:latin typeface="Arial" pitchFamily="34" charset="0"/>
                <a:cs typeface="Arial" pitchFamily="34" charset="0"/>
              </a:rPr>
              <a:t>Endodermal</a:t>
            </a:r>
            <a:r>
              <a:rPr lang="en-US" sz="3600" dirty="0" smtClean="0">
                <a:solidFill>
                  <a:srgbClr val="FFFF00"/>
                </a:solidFill>
                <a:latin typeface="Arial" pitchFamily="34" charset="0"/>
                <a:cs typeface="Arial" pitchFamily="34" charset="0"/>
              </a:rPr>
              <a:t> sinus (yolk sac) tumor </a:t>
            </a:r>
          </a:p>
          <a:p>
            <a:r>
              <a:rPr lang="en-US" sz="3600" dirty="0" smtClean="0">
                <a:solidFill>
                  <a:schemeClr val="bg2">
                    <a:lumMod val="60000"/>
                    <a:lumOff val="40000"/>
                  </a:schemeClr>
                </a:solidFill>
                <a:latin typeface="Arial" pitchFamily="34" charset="0"/>
                <a:cs typeface="Arial" pitchFamily="34" charset="0"/>
              </a:rPr>
              <a:t>(C) </a:t>
            </a:r>
            <a:r>
              <a:rPr lang="en-US" sz="3600" dirty="0" err="1" smtClean="0">
                <a:solidFill>
                  <a:schemeClr val="bg2">
                    <a:lumMod val="60000"/>
                    <a:lumOff val="40000"/>
                  </a:schemeClr>
                </a:solidFill>
                <a:latin typeface="Arial" pitchFamily="34" charset="0"/>
                <a:cs typeface="Arial" pitchFamily="34" charset="0"/>
              </a:rPr>
              <a:t>Hepatocellular</a:t>
            </a:r>
            <a:r>
              <a:rPr lang="en-US" sz="3600" dirty="0" smtClean="0">
                <a:solidFill>
                  <a:schemeClr val="bg2">
                    <a:lumMod val="60000"/>
                    <a:lumOff val="40000"/>
                  </a:schemeClr>
                </a:solidFill>
                <a:latin typeface="Arial" pitchFamily="34" charset="0"/>
                <a:cs typeface="Arial" pitchFamily="34" charset="0"/>
              </a:rPr>
              <a:t> carcinoma </a:t>
            </a:r>
          </a:p>
          <a:p>
            <a:r>
              <a:rPr lang="en-US" sz="3600" dirty="0" smtClean="0">
                <a:solidFill>
                  <a:schemeClr val="bg2">
                    <a:lumMod val="60000"/>
                    <a:lumOff val="40000"/>
                  </a:schemeClr>
                </a:solidFill>
                <a:latin typeface="Arial" pitchFamily="34" charset="0"/>
                <a:cs typeface="Arial" pitchFamily="34" charset="0"/>
              </a:rPr>
              <a:t>(D) </a:t>
            </a:r>
            <a:r>
              <a:rPr lang="en-US" sz="3600" dirty="0" err="1" smtClean="0">
                <a:solidFill>
                  <a:schemeClr val="bg2">
                    <a:lumMod val="60000"/>
                    <a:lumOff val="40000"/>
                  </a:schemeClr>
                </a:solidFill>
                <a:latin typeface="Arial" pitchFamily="34" charset="0"/>
                <a:cs typeface="Arial" pitchFamily="34" charset="0"/>
              </a:rPr>
              <a:t>Leydig</a:t>
            </a:r>
            <a:r>
              <a:rPr lang="en-US" sz="3600" dirty="0" smtClean="0">
                <a:solidFill>
                  <a:schemeClr val="bg2">
                    <a:lumMod val="60000"/>
                    <a:lumOff val="40000"/>
                  </a:schemeClr>
                </a:solidFill>
                <a:latin typeface="Arial" pitchFamily="34" charset="0"/>
                <a:cs typeface="Arial" pitchFamily="34" charset="0"/>
              </a:rPr>
              <a:t> cell (interstitial) tumor </a:t>
            </a:r>
          </a:p>
          <a:p>
            <a:r>
              <a:rPr lang="en-US" sz="3600" dirty="0" smtClean="0">
                <a:solidFill>
                  <a:schemeClr val="bg2">
                    <a:lumMod val="60000"/>
                    <a:lumOff val="40000"/>
                  </a:schemeClr>
                </a:solidFill>
                <a:latin typeface="Arial" pitchFamily="34" charset="0"/>
                <a:cs typeface="Arial" pitchFamily="34" charset="0"/>
              </a:rPr>
              <a:t>(E) </a:t>
            </a:r>
            <a:r>
              <a:rPr lang="en-US" sz="3600" dirty="0" err="1" smtClean="0">
                <a:solidFill>
                  <a:schemeClr val="bg2">
                    <a:lumMod val="60000"/>
                    <a:lumOff val="40000"/>
                  </a:schemeClr>
                </a:solidFill>
                <a:latin typeface="Arial" pitchFamily="34" charset="0"/>
                <a:cs typeface="Arial" pitchFamily="34" charset="0"/>
              </a:rPr>
              <a:t>Teratoma</a:t>
            </a:r>
            <a:endParaRPr lang="en-US" sz="36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4400" dirty="0" smtClean="0">
                <a:latin typeface="Arial" pitchFamily="34" charset="0"/>
                <a:cs typeface="Arial" pitchFamily="34" charset="0"/>
              </a:rPr>
              <a:t>Kidney and urinary tract</a:t>
            </a:r>
            <a:endParaRPr lang="en-US" sz="4400" dirty="0">
              <a:latin typeface="Arial" pitchFamily="34" charset="0"/>
              <a:cs typeface="Arial" pitchFamily="34" charset="0"/>
            </a:endParaRPr>
          </a:p>
        </p:txBody>
      </p:sp>
      <p:sp>
        <p:nvSpPr>
          <p:cNvPr id="11" name="TextBox 10"/>
          <p:cNvSpPr txBox="1"/>
          <p:nvPr/>
        </p:nvSpPr>
        <p:spPr>
          <a:xfrm>
            <a:off x="0" y="504885"/>
            <a:ext cx="9144000" cy="5078313"/>
          </a:xfrm>
          <a:prstGeom prst="rect">
            <a:avLst/>
          </a:prstGeom>
          <a:noFill/>
        </p:spPr>
        <p:txBody>
          <a:bodyPr wrap="square" rtlCol="0">
            <a:spAutoFit/>
          </a:bodyPr>
          <a:lstStyle/>
          <a:p>
            <a:r>
              <a:rPr lang="en-US" sz="3600" dirty="0" smtClean="0">
                <a:latin typeface="Arial" pitchFamily="34" charset="0"/>
                <a:cs typeface="Arial" pitchFamily="34" charset="0"/>
              </a:rPr>
              <a:t>A 66-year-old man visits his family physician with complaints of urinary frequency, hesitancy, and </a:t>
            </a:r>
            <a:r>
              <a:rPr lang="en-US" sz="3600" dirty="0" err="1" smtClean="0">
                <a:latin typeface="Arial" pitchFamily="34" charset="0"/>
                <a:cs typeface="Arial" pitchFamily="34" charset="0"/>
              </a:rPr>
              <a:t>dysuria</a:t>
            </a:r>
            <a:r>
              <a:rPr lang="en-US" sz="3600" dirty="0" smtClean="0">
                <a:latin typeface="Arial" pitchFamily="34" charset="0"/>
                <a:cs typeface="Arial" pitchFamily="34" charset="0"/>
              </a:rPr>
              <a:t>. Digital rectal examination reveals an enlarged prostate, and the consistency is rubbery and nodular. Serum prostate-specific antigen is modestly increased. Which of the following is most closely related to the pathogenesis of the likely disorder described here?</a:t>
            </a:r>
            <a:endParaRPr lang="en-US" sz="36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5509200"/>
          </a:xfrm>
          <a:prstGeom prst="rect">
            <a:avLst/>
          </a:prstGeom>
          <a:noFill/>
        </p:spPr>
        <p:txBody>
          <a:bodyPr wrap="square" rtlCol="0">
            <a:spAutoFit/>
          </a:bodyPr>
          <a:lstStyle/>
          <a:p>
            <a:pPr marL="574675" indent="-574675"/>
            <a:r>
              <a:rPr lang="en-US" sz="3200" dirty="0" smtClean="0">
                <a:solidFill>
                  <a:schemeClr val="bg2">
                    <a:lumMod val="60000"/>
                    <a:lumOff val="40000"/>
                  </a:schemeClr>
                </a:solidFill>
                <a:latin typeface="Arial" pitchFamily="34" charset="0"/>
                <a:cs typeface="Arial" pitchFamily="34" charset="0"/>
              </a:rPr>
              <a:t>(A) Bronchial smooth muscle hypertrophy with         proliferation of </a:t>
            </a:r>
            <a:r>
              <a:rPr lang="en-US" sz="3200" dirty="0" err="1" smtClean="0">
                <a:solidFill>
                  <a:schemeClr val="bg2">
                    <a:lumMod val="60000"/>
                    <a:lumOff val="40000"/>
                  </a:schemeClr>
                </a:solidFill>
                <a:latin typeface="Arial" pitchFamily="34" charset="0"/>
                <a:cs typeface="Arial" pitchFamily="34" charset="0"/>
              </a:rPr>
              <a:t>eosinophils</a:t>
            </a:r>
            <a:endParaRPr lang="en-US" sz="3200" dirty="0" smtClean="0">
              <a:solidFill>
                <a:schemeClr val="bg2">
                  <a:lumMod val="60000"/>
                  <a:lumOff val="40000"/>
                </a:schemeClr>
              </a:solidFill>
              <a:latin typeface="Arial" pitchFamily="34" charset="0"/>
              <a:cs typeface="Arial" pitchFamily="34" charset="0"/>
            </a:endParaRPr>
          </a:p>
          <a:p>
            <a:pPr marL="574675" indent="-574675"/>
            <a:r>
              <a:rPr lang="en-US" sz="3200" dirty="0" smtClean="0">
                <a:solidFill>
                  <a:schemeClr val="bg2">
                    <a:lumMod val="60000"/>
                    <a:lumOff val="40000"/>
                  </a:schemeClr>
                </a:solidFill>
                <a:latin typeface="Arial" pitchFamily="34" charset="0"/>
                <a:cs typeface="Arial" pitchFamily="34" charset="0"/>
              </a:rPr>
              <a:t>(B) Diffuse alveolar damage with leakage of protein- rich fluid into alveolar spaces</a:t>
            </a:r>
          </a:p>
          <a:p>
            <a:pPr marL="574675" indent="-574675"/>
            <a:r>
              <a:rPr lang="en-US" sz="3200" dirty="0" smtClean="0">
                <a:solidFill>
                  <a:srgbClr val="FFFF00"/>
                </a:solidFill>
                <a:latin typeface="Arial" pitchFamily="34" charset="0"/>
                <a:cs typeface="Arial" pitchFamily="34" charset="0"/>
              </a:rPr>
              <a:t>(C) Dilatation of air spaces with destruction of alveolar walls</a:t>
            </a:r>
          </a:p>
          <a:p>
            <a:pPr marL="574675" indent="-574675"/>
            <a:r>
              <a:rPr lang="en-US" sz="3200" dirty="0" smtClean="0">
                <a:solidFill>
                  <a:schemeClr val="bg2">
                    <a:lumMod val="60000"/>
                    <a:lumOff val="40000"/>
                  </a:schemeClr>
                </a:solidFill>
                <a:latin typeface="Arial" pitchFamily="34" charset="0"/>
                <a:cs typeface="Arial" pitchFamily="34" charset="0"/>
              </a:rPr>
              <a:t>(D) Hyperplasia of bronchial mucus-secreting </a:t>
            </a:r>
            <a:r>
              <a:rPr lang="en-US" sz="3200" dirty="0" err="1" smtClean="0">
                <a:solidFill>
                  <a:schemeClr val="bg2">
                    <a:lumMod val="60000"/>
                    <a:lumOff val="40000"/>
                  </a:schemeClr>
                </a:solidFill>
                <a:latin typeface="Arial" pitchFamily="34" charset="0"/>
                <a:cs typeface="Arial" pitchFamily="34" charset="0"/>
              </a:rPr>
              <a:t>submucosal</a:t>
            </a:r>
            <a:r>
              <a:rPr lang="en-US" sz="3200" dirty="0" smtClean="0">
                <a:solidFill>
                  <a:schemeClr val="bg2">
                    <a:lumMod val="60000"/>
                    <a:lumOff val="40000"/>
                  </a:schemeClr>
                </a:solidFill>
                <a:latin typeface="Arial" pitchFamily="34" charset="0"/>
                <a:cs typeface="Arial" pitchFamily="34" charset="0"/>
              </a:rPr>
              <a:t> glands</a:t>
            </a:r>
          </a:p>
          <a:p>
            <a:pPr marL="574675" indent="-574675"/>
            <a:r>
              <a:rPr lang="en-US" sz="3200" dirty="0" smtClean="0">
                <a:solidFill>
                  <a:schemeClr val="bg2">
                    <a:lumMod val="60000"/>
                    <a:lumOff val="40000"/>
                  </a:schemeClr>
                </a:solidFill>
                <a:latin typeface="Arial" pitchFamily="34" charset="0"/>
                <a:cs typeface="Arial" pitchFamily="34" charset="0"/>
              </a:rPr>
              <a:t>(E) Permanent bronchial dilatation caused by chronic infection, with bronchi filled with mucus and </a:t>
            </a:r>
            <a:r>
              <a:rPr lang="en-US" sz="3200" dirty="0" err="1" smtClean="0">
                <a:solidFill>
                  <a:schemeClr val="bg2">
                    <a:lumMod val="60000"/>
                    <a:lumOff val="40000"/>
                  </a:schemeClr>
                </a:solidFill>
                <a:latin typeface="Arial" pitchFamily="34" charset="0"/>
                <a:cs typeface="Arial" pitchFamily="34" charset="0"/>
              </a:rPr>
              <a:t>neutrophils</a:t>
            </a:r>
            <a:endParaRPr lang="en-US" sz="3200" dirty="0">
              <a:solidFill>
                <a:schemeClr val="bg2">
                  <a:lumMod val="60000"/>
                  <a:lumOff val="40000"/>
                </a:schemeClr>
              </a:solidFill>
              <a:latin typeface="Arial" pitchFamily="34" charset="0"/>
              <a:cs typeface="Arial" pitchFamily="34" charset="0"/>
            </a:endParaRPr>
          </a:p>
        </p:txBody>
      </p:sp>
      <p:sp>
        <p:nvSpPr>
          <p:cNvPr id="5"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4400" dirty="0" smtClean="0">
                <a:latin typeface="Arial" pitchFamily="34" charset="0"/>
                <a:cs typeface="Arial" pitchFamily="34" charset="0"/>
              </a:rPr>
              <a:t>Kidney and urinary tract</a:t>
            </a:r>
            <a:endParaRPr lang="en-US" sz="4400" dirty="0">
              <a:latin typeface="Arial" pitchFamily="34" charset="0"/>
              <a:cs typeface="Arial" pitchFamily="34" charset="0"/>
            </a:endParaRPr>
          </a:p>
        </p:txBody>
      </p:sp>
      <p:sp>
        <p:nvSpPr>
          <p:cNvPr id="11" name="TextBox 10"/>
          <p:cNvSpPr txBox="1"/>
          <p:nvPr/>
        </p:nvSpPr>
        <p:spPr>
          <a:xfrm>
            <a:off x="0" y="504885"/>
            <a:ext cx="9144000" cy="2985433"/>
          </a:xfrm>
          <a:prstGeom prst="rect">
            <a:avLst/>
          </a:prstGeom>
          <a:noFill/>
        </p:spPr>
        <p:txBody>
          <a:bodyPr wrap="square" rtlCol="0">
            <a:spAutoFit/>
          </a:bodyPr>
          <a:lstStyle/>
          <a:p>
            <a:r>
              <a:rPr lang="en-US" sz="3600" dirty="0" smtClean="0">
                <a:latin typeface="Arial" pitchFamily="34" charset="0"/>
                <a:cs typeface="Arial" pitchFamily="34" charset="0"/>
              </a:rPr>
              <a:t>(A) </a:t>
            </a:r>
            <a:r>
              <a:rPr lang="en-US" sz="3600" dirty="0" err="1" smtClean="0">
                <a:latin typeface="Arial" pitchFamily="34" charset="0"/>
                <a:cs typeface="Arial" pitchFamily="34" charset="0"/>
              </a:rPr>
              <a:t>Dihydrotestosterone</a:t>
            </a:r>
            <a:endParaRPr lang="en-US" sz="3600" dirty="0" smtClean="0">
              <a:latin typeface="Arial" pitchFamily="34" charset="0"/>
              <a:cs typeface="Arial" pitchFamily="34" charset="0"/>
            </a:endParaRPr>
          </a:p>
          <a:p>
            <a:r>
              <a:rPr lang="en-US" sz="3600" dirty="0" smtClean="0">
                <a:latin typeface="Arial" pitchFamily="34" charset="0"/>
                <a:cs typeface="Arial" pitchFamily="34" charset="0"/>
              </a:rPr>
              <a:t>(B) Estrogen</a:t>
            </a:r>
          </a:p>
          <a:p>
            <a:r>
              <a:rPr lang="en-US" sz="3600" dirty="0" smtClean="0">
                <a:latin typeface="Arial" pitchFamily="34" charset="0"/>
                <a:cs typeface="Arial" pitchFamily="34" charset="0"/>
              </a:rPr>
              <a:t>(C) </a:t>
            </a:r>
            <a:r>
              <a:rPr lang="en-US" sz="4400" dirty="0" smtClean="0">
                <a:latin typeface="Arial" pitchFamily="34" charset="0"/>
                <a:cs typeface="Arial" pitchFamily="34" charset="0"/>
              </a:rPr>
              <a:t>α</a:t>
            </a:r>
            <a:r>
              <a:rPr lang="en-US" sz="3600" dirty="0" smtClean="0">
                <a:latin typeface="Arial" pitchFamily="34" charset="0"/>
                <a:cs typeface="Arial" pitchFamily="34" charset="0"/>
              </a:rPr>
              <a:t>-Fetoprotein</a:t>
            </a:r>
          </a:p>
          <a:p>
            <a:r>
              <a:rPr lang="en-US" sz="3600" dirty="0" smtClean="0">
                <a:latin typeface="Arial" pitchFamily="34" charset="0"/>
                <a:cs typeface="Arial" pitchFamily="34" charset="0"/>
              </a:rPr>
              <a:t>(D) Human chorionic </a:t>
            </a:r>
            <a:r>
              <a:rPr lang="en-US" sz="3600" dirty="0" err="1" smtClean="0">
                <a:latin typeface="Arial" pitchFamily="34" charset="0"/>
                <a:cs typeface="Arial" pitchFamily="34" charset="0"/>
              </a:rPr>
              <a:t>gonadotropin</a:t>
            </a:r>
            <a:r>
              <a:rPr lang="en-US" sz="3600" dirty="0" smtClean="0">
                <a:latin typeface="Arial" pitchFamily="34" charset="0"/>
                <a:cs typeface="Arial" pitchFamily="34" charset="0"/>
              </a:rPr>
              <a:t> </a:t>
            </a:r>
          </a:p>
          <a:p>
            <a:r>
              <a:rPr lang="en-US" sz="3600" dirty="0" smtClean="0">
                <a:latin typeface="Arial" pitchFamily="34" charset="0"/>
                <a:cs typeface="Arial" pitchFamily="34" charset="0"/>
              </a:rPr>
              <a:t>(E) Testosterone</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4400" dirty="0" smtClean="0">
                <a:latin typeface="Arial" pitchFamily="34" charset="0"/>
                <a:cs typeface="Arial" pitchFamily="34" charset="0"/>
              </a:rPr>
              <a:t>Kidney and urinary tract</a:t>
            </a:r>
            <a:endParaRPr lang="en-US" sz="4400" dirty="0">
              <a:latin typeface="Arial" pitchFamily="34" charset="0"/>
              <a:cs typeface="Arial" pitchFamily="34" charset="0"/>
            </a:endParaRPr>
          </a:p>
        </p:txBody>
      </p:sp>
      <p:sp>
        <p:nvSpPr>
          <p:cNvPr id="11" name="TextBox 10"/>
          <p:cNvSpPr txBox="1"/>
          <p:nvPr/>
        </p:nvSpPr>
        <p:spPr>
          <a:xfrm>
            <a:off x="0" y="504885"/>
            <a:ext cx="9144000" cy="2985433"/>
          </a:xfrm>
          <a:prstGeom prst="rect">
            <a:avLst/>
          </a:prstGeom>
          <a:noFill/>
        </p:spPr>
        <p:txBody>
          <a:bodyPr wrap="square" rtlCol="0">
            <a:spAutoFit/>
          </a:bodyPr>
          <a:lstStyle/>
          <a:p>
            <a:r>
              <a:rPr lang="en-US" sz="3600" dirty="0" smtClean="0">
                <a:solidFill>
                  <a:srgbClr val="FFFF00"/>
                </a:solidFill>
                <a:latin typeface="Arial" pitchFamily="34" charset="0"/>
                <a:cs typeface="Arial" pitchFamily="34" charset="0"/>
              </a:rPr>
              <a:t>(A) </a:t>
            </a:r>
            <a:r>
              <a:rPr lang="en-US" sz="3600" dirty="0" err="1" smtClean="0">
                <a:solidFill>
                  <a:srgbClr val="FFFF00"/>
                </a:solidFill>
                <a:latin typeface="Arial" pitchFamily="34" charset="0"/>
                <a:cs typeface="Arial" pitchFamily="34" charset="0"/>
              </a:rPr>
              <a:t>Dihydrotestosterone</a:t>
            </a:r>
            <a:endParaRPr lang="en-US" sz="3600" dirty="0" smtClean="0">
              <a:solidFill>
                <a:srgbClr val="FFFF00"/>
              </a:solidFill>
              <a:latin typeface="Arial" pitchFamily="34" charset="0"/>
              <a:cs typeface="Arial" pitchFamily="34" charset="0"/>
            </a:endParaRPr>
          </a:p>
          <a:p>
            <a:r>
              <a:rPr lang="en-US" sz="3600" dirty="0" smtClean="0">
                <a:solidFill>
                  <a:schemeClr val="bg2">
                    <a:lumMod val="60000"/>
                    <a:lumOff val="40000"/>
                  </a:schemeClr>
                </a:solidFill>
                <a:latin typeface="Arial" pitchFamily="34" charset="0"/>
                <a:cs typeface="Arial" pitchFamily="34" charset="0"/>
              </a:rPr>
              <a:t>(B) Estrogen</a:t>
            </a:r>
          </a:p>
          <a:p>
            <a:r>
              <a:rPr lang="en-US" sz="3600" dirty="0" smtClean="0">
                <a:solidFill>
                  <a:schemeClr val="bg2">
                    <a:lumMod val="60000"/>
                    <a:lumOff val="40000"/>
                  </a:schemeClr>
                </a:solidFill>
                <a:latin typeface="Arial" pitchFamily="34" charset="0"/>
                <a:cs typeface="Arial" pitchFamily="34" charset="0"/>
              </a:rPr>
              <a:t>(C) </a:t>
            </a:r>
            <a:r>
              <a:rPr lang="en-US" sz="4400" dirty="0" smtClean="0">
                <a:solidFill>
                  <a:schemeClr val="bg2">
                    <a:lumMod val="60000"/>
                    <a:lumOff val="40000"/>
                  </a:schemeClr>
                </a:solidFill>
                <a:latin typeface="Arial" pitchFamily="34" charset="0"/>
                <a:cs typeface="Arial" pitchFamily="34" charset="0"/>
              </a:rPr>
              <a:t>α</a:t>
            </a:r>
            <a:r>
              <a:rPr lang="en-US" sz="3600" dirty="0" smtClean="0">
                <a:solidFill>
                  <a:schemeClr val="bg2">
                    <a:lumMod val="60000"/>
                    <a:lumOff val="40000"/>
                  </a:schemeClr>
                </a:solidFill>
                <a:latin typeface="Arial" pitchFamily="34" charset="0"/>
                <a:cs typeface="Arial" pitchFamily="34" charset="0"/>
              </a:rPr>
              <a:t>-Fetoprotein</a:t>
            </a:r>
          </a:p>
          <a:p>
            <a:r>
              <a:rPr lang="en-US" sz="3600" dirty="0" smtClean="0">
                <a:solidFill>
                  <a:schemeClr val="bg2">
                    <a:lumMod val="60000"/>
                    <a:lumOff val="40000"/>
                  </a:schemeClr>
                </a:solidFill>
                <a:latin typeface="Arial" pitchFamily="34" charset="0"/>
                <a:cs typeface="Arial" pitchFamily="34" charset="0"/>
              </a:rPr>
              <a:t>(D) Human chorionic </a:t>
            </a:r>
            <a:r>
              <a:rPr lang="en-US" sz="3600" dirty="0" err="1" smtClean="0">
                <a:solidFill>
                  <a:schemeClr val="bg2">
                    <a:lumMod val="60000"/>
                    <a:lumOff val="40000"/>
                  </a:schemeClr>
                </a:solidFill>
                <a:latin typeface="Arial" pitchFamily="34" charset="0"/>
                <a:cs typeface="Arial" pitchFamily="34" charset="0"/>
              </a:rPr>
              <a:t>gonadotropin</a:t>
            </a:r>
            <a:r>
              <a:rPr lang="en-US" sz="3600" dirty="0" smtClean="0">
                <a:solidFill>
                  <a:schemeClr val="bg2">
                    <a:lumMod val="60000"/>
                    <a:lumOff val="40000"/>
                  </a:schemeClr>
                </a:solidFill>
                <a:latin typeface="Arial" pitchFamily="34" charset="0"/>
                <a:cs typeface="Arial" pitchFamily="34" charset="0"/>
              </a:rPr>
              <a:t> </a:t>
            </a:r>
          </a:p>
          <a:p>
            <a:r>
              <a:rPr lang="en-US" sz="3600" dirty="0" smtClean="0">
                <a:solidFill>
                  <a:schemeClr val="bg2">
                    <a:lumMod val="60000"/>
                    <a:lumOff val="40000"/>
                  </a:schemeClr>
                </a:solidFill>
                <a:latin typeface="Arial" pitchFamily="34" charset="0"/>
                <a:cs typeface="Arial" pitchFamily="34" charset="0"/>
              </a:rPr>
              <a:t>(E) Testosterone</a:t>
            </a:r>
            <a:endParaRPr lang="en-US" sz="36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4400" dirty="0" smtClean="0">
                <a:latin typeface="Arial" pitchFamily="34" charset="0"/>
                <a:cs typeface="Arial" pitchFamily="34" charset="0"/>
              </a:rPr>
              <a:t>Kidney and urinary tract</a:t>
            </a:r>
            <a:endParaRPr lang="en-US" sz="4400" dirty="0">
              <a:latin typeface="Arial" pitchFamily="34" charset="0"/>
              <a:cs typeface="Arial" pitchFamily="34" charset="0"/>
            </a:endParaRPr>
          </a:p>
        </p:txBody>
      </p:sp>
      <p:sp>
        <p:nvSpPr>
          <p:cNvPr id="11" name="TextBox 10"/>
          <p:cNvSpPr txBox="1"/>
          <p:nvPr/>
        </p:nvSpPr>
        <p:spPr>
          <a:xfrm>
            <a:off x="0" y="504885"/>
            <a:ext cx="9144000" cy="5509200"/>
          </a:xfrm>
          <a:prstGeom prst="rect">
            <a:avLst/>
          </a:prstGeom>
          <a:noFill/>
        </p:spPr>
        <p:txBody>
          <a:bodyPr wrap="square" rtlCol="0">
            <a:spAutoFit/>
          </a:bodyPr>
          <a:lstStyle/>
          <a:p>
            <a:r>
              <a:rPr lang="en-US" sz="3200" dirty="0" smtClean="0">
                <a:latin typeface="Arial" pitchFamily="34" charset="0"/>
                <a:cs typeface="Arial" pitchFamily="34" charset="0"/>
              </a:rPr>
              <a:t>A 58-year-old African-American man presents to the emergency department with severe back pain. His history is negative for trauma and he has no other complaints. He denies urinary frequency, hesitancy, or </a:t>
            </a:r>
            <a:r>
              <a:rPr lang="en-US" sz="3200" dirty="0" err="1" smtClean="0">
                <a:latin typeface="Arial" pitchFamily="34" charset="0"/>
                <a:cs typeface="Arial" pitchFamily="34" charset="0"/>
              </a:rPr>
              <a:t>dysuria</a:t>
            </a:r>
            <a:r>
              <a:rPr lang="en-US" sz="3200" dirty="0" smtClean="0">
                <a:latin typeface="Arial" pitchFamily="34" charset="0"/>
                <a:cs typeface="Arial" pitchFamily="34" charset="0"/>
              </a:rPr>
              <a:t>. A digital rectal examination confirms the presence of a firm, hard, asymmetrical, and stony prostate. Imaging of the spine suggests </a:t>
            </a:r>
            <a:r>
              <a:rPr lang="en-US" sz="3200" dirty="0" err="1" smtClean="0">
                <a:latin typeface="Arial" pitchFamily="34" charset="0"/>
                <a:cs typeface="Arial" pitchFamily="34" charset="0"/>
              </a:rPr>
              <a:t>osteoblastic</a:t>
            </a:r>
            <a:r>
              <a:rPr lang="en-US" sz="3200" dirty="0" smtClean="0">
                <a:latin typeface="Arial" pitchFamily="34" charset="0"/>
                <a:cs typeface="Arial" pitchFamily="34" charset="0"/>
              </a:rPr>
              <a:t> involvement of the spine at lumbar vertebrae L3 - L4. In addition to an increase in PSA, which serum marker might also be elevated?</a:t>
            </a:r>
            <a:endParaRPr lang="en-US" sz="32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4400" dirty="0" smtClean="0">
                <a:latin typeface="Arial" pitchFamily="34" charset="0"/>
                <a:cs typeface="Arial" pitchFamily="34" charset="0"/>
              </a:rPr>
              <a:t>Kidney and urinary tract</a:t>
            </a:r>
            <a:endParaRPr lang="en-US" sz="4400" dirty="0">
              <a:latin typeface="Arial" pitchFamily="34" charset="0"/>
              <a:cs typeface="Arial" pitchFamily="34" charset="0"/>
            </a:endParaRPr>
          </a:p>
        </p:txBody>
      </p:sp>
      <p:sp>
        <p:nvSpPr>
          <p:cNvPr id="11" name="TextBox 10"/>
          <p:cNvSpPr txBox="1"/>
          <p:nvPr/>
        </p:nvSpPr>
        <p:spPr>
          <a:xfrm>
            <a:off x="0" y="504885"/>
            <a:ext cx="9144000" cy="2739211"/>
          </a:xfrm>
          <a:prstGeom prst="rect">
            <a:avLst/>
          </a:prstGeom>
          <a:noFill/>
        </p:spPr>
        <p:txBody>
          <a:bodyPr wrap="square" rtlCol="0">
            <a:spAutoFit/>
          </a:bodyPr>
          <a:lstStyle/>
          <a:p>
            <a:r>
              <a:rPr lang="en-US" sz="3400" dirty="0" smtClean="0">
                <a:latin typeface="Arial" pitchFamily="34" charset="0"/>
                <a:cs typeface="Arial" pitchFamily="34" charset="0"/>
              </a:rPr>
              <a:t>(A) Alkaline </a:t>
            </a:r>
            <a:r>
              <a:rPr lang="en-US" sz="3400" dirty="0" err="1" smtClean="0">
                <a:latin typeface="Arial" pitchFamily="34" charset="0"/>
                <a:cs typeface="Arial" pitchFamily="34" charset="0"/>
              </a:rPr>
              <a:t>phosphatase</a:t>
            </a:r>
            <a:endParaRPr lang="en-US" sz="3400" dirty="0" smtClean="0">
              <a:latin typeface="Arial" pitchFamily="34" charset="0"/>
              <a:cs typeface="Arial" pitchFamily="34" charset="0"/>
            </a:endParaRPr>
          </a:p>
          <a:p>
            <a:r>
              <a:rPr lang="en-US" sz="3400" dirty="0" smtClean="0">
                <a:latin typeface="Arial" pitchFamily="34" charset="0"/>
                <a:cs typeface="Arial" pitchFamily="34" charset="0"/>
              </a:rPr>
              <a:t>(B) Androgens</a:t>
            </a:r>
          </a:p>
          <a:p>
            <a:r>
              <a:rPr lang="en-US" sz="3400" dirty="0" smtClean="0">
                <a:latin typeface="Arial" pitchFamily="34" charset="0"/>
                <a:cs typeface="Arial" pitchFamily="34" charset="0"/>
              </a:rPr>
              <a:t>(C) </a:t>
            </a:r>
            <a:r>
              <a:rPr lang="en-US" sz="3400" dirty="0" err="1" smtClean="0">
                <a:latin typeface="Arial" pitchFamily="34" charset="0"/>
                <a:cs typeface="Arial" pitchFamily="34" charset="0"/>
              </a:rPr>
              <a:t>Carcinoembryonic</a:t>
            </a:r>
            <a:r>
              <a:rPr lang="en-US" sz="3400" dirty="0" smtClean="0">
                <a:latin typeface="Arial" pitchFamily="34" charset="0"/>
                <a:cs typeface="Arial" pitchFamily="34" charset="0"/>
              </a:rPr>
              <a:t> antigen-125</a:t>
            </a:r>
          </a:p>
          <a:p>
            <a:r>
              <a:rPr lang="en-US" sz="3400" dirty="0" smtClean="0">
                <a:latin typeface="Arial" pitchFamily="34" charset="0"/>
                <a:cs typeface="Arial" pitchFamily="34" charset="0"/>
              </a:rPr>
              <a:t>(D) </a:t>
            </a:r>
            <a:r>
              <a:rPr lang="en-US" sz="3600" dirty="0" smtClean="0">
                <a:latin typeface="Arial" pitchFamily="34" charset="0"/>
                <a:cs typeface="Arial" pitchFamily="34" charset="0"/>
              </a:rPr>
              <a:t>α</a:t>
            </a:r>
            <a:r>
              <a:rPr lang="en-US" sz="3400" dirty="0" smtClean="0">
                <a:latin typeface="Arial" pitchFamily="34" charset="0"/>
                <a:cs typeface="Arial" pitchFamily="34" charset="0"/>
              </a:rPr>
              <a:t> -Fetoprotein</a:t>
            </a:r>
          </a:p>
          <a:p>
            <a:r>
              <a:rPr lang="en-US" sz="3400" dirty="0" smtClean="0">
                <a:latin typeface="Arial" pitchFamily="34" charset="0"/>
                <a:cs typeface="Arial" pitchFamily="34" charset="0"/>
              </a:rPr>
              <a:t>(E) Human chorionic </a:t>
            </a:r>
            <a:r>
              <a:rPr lang="en-US" sz="3400" dirty="0" err="1" smtClean="0">
                <a:latin typeface="Arial" pitchFamily="34" charset="0"/>
                <a:cs typeface="Arial" pitchFamily="34" charset="0"/>
              </a:rPr>
              <a:t>gonadotropin</a:t>
            </a:r>
            <a:endParaRPr lang="en-US" sz="34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4400" dirty="0" smtClean="0">
                <a:latin typeface="Arial" pitchFamily="34" charset="0"/>
                <a:cs typeface="Arial" pitchFamily="34" charset="0"/>
              </a:rPr>
              <a:t>Kidney and urinary tract</a:t>
            </a:r>
            <a:endParaRPr lang="en-US" sz="4400" dirty="0">
              <a:latin typeface="Arial" pitchFamily="34" charset="0"/>
              <a:cs typeface="Arial" pitchFamily="34" charset="0"/>
            </a:endParaRPr>
          </a:p>
        </p:txBody>
      </p:sp>
      <p:sp>
        <p:nvSpPr>
          <p:cNvPr id="11" name="TextBox 10"/>
          <p:cNvSpPr txBox="1"/>
          <p:nvPr/>
        </p:nvSpPr>
        <p:spPr>
          <a:xfrm>
            <a:off x="0" y="504885"/>
            <a:ext cx="9144000" cy="2739211"/>
          </a:xfrm>
          <a:prstGeom prst="rect">
            <a:avLst/>
          </a:prstGeom>
          <a:noFill/>
        </p:spPr>
        <p:txBody>
          <a:bodyPr wrap="square" rtlCol="0">
            <a:spAutoFit/>
          </a:bodyPr>
          <a:lstStyle/>
          <a:p>
            <a:r>
              <a:rPr lang="en-US" sz="3400" dirty="0" smtClean="0">
                <a:solidFill>
                  <a:srgbClr val="FFFF00"/>
                </a:solidFill>
                <a:latin typeface="Arial" pitchFamily="34" charset="0"/>
                <a:cs typeface="Arial" pitchFamily="34" charset="0"/>
              </a:rPr>
              <a:t>(A) Alkaline </a:t>
            </a:r>
            <a:r>
              <a:rPr lang="en-US" sz="3400" dirty="0" err="1" smtClean="0">
                <a:solidFill>
                  <a:srgbClr val="FFFF00"/>
                </a:solidFill>
                <a:latin typeface="Arial" pitchFamily="34" charset="0"/>
                <a:cs typeface="Arial" pitchFamily="34" charset="0"/>
              </a:rPr>
              <a:t>phosphatase</a:t>
            </a:r>
            <a:endParaRPr lang="en-US" sz="3400" dirty="0" smtClean="0">
              <a:solidFill>
                <a:srgbClr val="FFFF00"/>
              </a:solidFill>
              <a:latin typeface="Arial" pitchFamily="34" charset="0"/>
              <a:cs typeface="Arial" pitchFamily="34" charset="0"/>
            </a:endParaRPr>
          </a:p>
          <a:p>
            <a:r>
              <a:rPr lang="en-US" sz="3400" dirty="0" smtClean="0">
                <a:solidFill>
                  <a:schemeClr val="bg2">
                    <a:lumMod val="60000"/>
                    <a:lumOff val="40000"/>
                  </a:schemeClr>
                </a:solidFill>
                <a:latin typeface="Arial" pitchFamily="34" charset="0"/>
                <a:cs typeface="Arial" pitchFamily="34" charset="0"/>
              </a:rPr>
              <a:t>(B) Androgens</a:t>
            </a:r>
          </a:p>
          <a:p>
            <a:r>
              <a:rPr lang="en-US" sz="3400" dirty="0" smtClean="0">
                <a:solidFill>
                  <a:schemeClr val="bg2">
                    <a:lumMod val="60000"/>
                    <a:lumOff val="40000"/>
                  </a:schemeClr>
                </a:solidFill>
                <a:latin typeface="Arial" pitchFamily="34" charset="0"/>
                <a:cs typeface="Arial" pitchFamily="34" charset="0"/>
              </a:rPr>
              <a:t>(C) </a:t>
            </a:r>
            <a:r>
              <a:rPr lang="en-US" sz="3400" dirty="0" err="1" smtClean="0">
                <a:solidFill>
                  <a:schemeClr val="bg2">
                    <a:lumMod val="60000"/>
                    <a:lumOff val="40000"/>
                  </a:schemeClr>
                </a:solidFill>
                <a:latin typeface="Arial" pitchFamily="34" charset="0"/>
                <a:cs typeface="Arial" pitchFamily="34" charset="0"/>
              </a:rPr>
              <a:t>Carcinoembryonic</a:t>
            </a:r>
            <a:r>
              <a:rPr lang="en-US" sz="3400" dirty="0" smtClean="0">
                <a:solidFill>
                  <a:schemeClr val="bg2">
                    <a:lumMod val="60000"/>
                    <a:lumOff val="40000"/>
                  </a:schemeClr>
                </a:solidFill>
                <a:latin typeface="Arial" pitchFamily="34" charset="0"/>
                <a:cs typeface="Arial" pitchFamily="34" charset="0"/>
              </a:rPr>
              <a:t> antigen-125</a:t>
            </a:r>
          </a:p>
          <a:p>
            <a:r>
              <a:rPr lang="en-US" sz="3400" dirty="0" smtClean="0">
                <a:solidFill>
                  <a:schemeClr val="bg2">
                    <a:lumMod val="60000"/>
                    <a:lumOff val="40000"/>
                  </a:schemeClr>
                </a:solidFill>
                <a:latin typeface="Arial" pitchFamily="34" charset="0"/>
                <a:cs typeface="Arial" pitchFamily="34" charset="0"/>
              </a:rPr>
              <a:t>(D) </a:t>
            </a:r>
            <a:r>
              <a:rPr lang="en-US" sz="3600" dirty="0" smtClean="0">
                <a:solidFill>
                  <a:schemeClr val="bg2">
                    <a:lumMod val="60000"/>
                    <a:lumOff val="40000"/>
                  </a:schemeClr>
                </a:solidFill>
                <a:latin typeface="Arial" pitchFamily="34" charset="0"/>
                <a:cs typeface="Arial" pitchFamily="34" charset="0"/>
              </a:rPr>
              <a:t>α</a:t>
            </a:r>
            <a:r>
              <a:rPr lang="en-US" sz="3400" dirty="0" smtClean="0">
                <a:solidFill>
                  <a:schemeClr val="bg2">
                    <a:lumMod val="60000"/>
                    <a:lumOff val="40000"/>
                  </a:schemeClr>
                </a:solidFill>
                <a:latin typeface="Arial" pitchFamily="34" charset="0"/>
                <a:cs typeface="Arial" pitchFamily="34" charset="0"/>
              </a:rPr>
              <a:t> -Fetoprotein</a:t>
            </a:r>
          </a:p>
          <a:p>
            <a:r>
              <a:rPr lang="en-US" sz="3400" dirty="0" smtClean="0">
                <a:solidFill>
                  <a:schemeClr val="bg2">
                    <a:lumMod val="60000"/>
                    <a:lumOff val="40000"/>
                  </a:schemeClr>
                </a:solidFill>
                <a:latin typeface="Arial" pitchFamily="34" charset="0"/>
                <a:cs typeface="Arial" pitchFamily="34" charset="0"/>
              </a:rPr>
              <a:t>(E) Human chorionic </a:t>
            </a:r>
            <a:r>
              <a:rPr lang="en-US" sz="3400" dirty="0" err="1" smtClean="0">
                <a:solidFill>
                  <a:schemeClr val="bg2">
                    <a:lumMod val="60000"/>
                    <a:lumOff val="40000"/>
                  </a:schemeClr>
                </a:solidFill>
                <a:latin typeface="Arial" pitchFamily="34" charset="0"/>
                <a:cs typeface="Arial" pitchFamily="34" charset="0"/>
              </a:rPr>
              <a:t>gonadotropin</a:t>
            </a:r>
            <a:endParaRPr lang="en-US" sz="3400" dirty="0">
              <a:solidFill>
                <a:schemeClr val="bg2">
                  <a:lumMod val="60000"/>
                  <a:lumOff val="40000"/>
                </a:schemeClr>
              </a:solidFill>
              <a:latin typeface="Arial" pitchFamily="34" charset="0"/>
              <a:cs typeface="Arial" pitchFamily="34" charset="0"/>
            </a:endParaRPr>
          </a:p>
        </p:txBody>
      </p:sp>
      <p:sp>
        <p:nvSpPr>
          <p:cNvPr id="4" name="Left Arrow 3">
            <a:hlinkClick r:id="" action="ppaction://hlinkshowjump?jump=firstslide"/>
          </p:cNvPr>
          <p:cNvSpPr/>
          <p:nvPr/>
        </p:nvSpPr>
        <p:spPr>
          <a:xfrm>
            <a:off x="0" y="6248400"/>
            <a:ext cx="381000" cy="381000"/>
          </a:xfrm>
          <a:prstGeom prst="leftArrow">
            <a:avLst/>
          </a:prstGeom>
          <a:solidFill>
            <a:srgbClr val="FFFF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 y="6248400"/>
            <a:ext cx="1894878" cy="369332"/>
          </a:xfrm>
          <a:prstGeom prst="rect">
            <a:avLst/>
          </a:prstGeom>
          <a:noFill/>
        </p:spPr>
        <p:txBody>
          <a:bodyPr wrap="none" rtlCol="0">
            <a:spAutoFit/>
          </a:bodyPr>
          <a:lstStyle/>
          <a:p>
            <a:r>
              <a:rPr lang="en-US" dirty="0" smtClean="0"/>
              <a:t>Back to main menu</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2800" dirty="0" smtClean="0">
                <a:latin typeface="Arial" pitchFamily="34" charset="0"/>
                <a:cs typeface="Arial" pitchFamily="34" charset="0"/>
              </a:rPr>
              <a:t>Endocrine glands and diabetes mellitus</a:t>
            </a:r>
            <a:endParaRPr lang="en-US" sz="2800" dirty="0">
              <a:latin typeface="Arial" pitchFamily="34" charset="0"/>
              <a:cs typeface="Arial" pitchFamily="34" charset="0"/>
            </a:endParaRPr>
          </a:p>
        </p:txBody>
      </p:sp>
      <p:sp>
        <p:nvSpPr>
          <p:cNvPr id="11" name="TextBox 10"/>
          <p:cNvSpPr txBox="1"/>
          <p:nvPr/>
        </p:nvSpPr>
        <p:spPr>
          <a:xfrm>
            <a:off x="0" y="504885"/>
            <a:ext cx="9144000" cy="4893647"/>
          </a:xfrm>
          <a:prstGeom prst="rect">
            <a:avLst/>
          </a:prstGeom>
          <a:noFill/>
        </p:spPr>
        <p:txBody>
          <a:bodyPr wrap="square" rtlCol="0">
            <a:spAutoFit/>
          </a:bodyPr>
          <a:lstStyle/>
          <a:p>
            <a:r>
              <a:rPr lang="en-US" sz="2400" dirty="0" smtClean="0">
                <a:latin typeface="Arial" pitchFamily="34" charset="0"/>
                <a:cs typeface="Arial" pitchFamily="34" charset="0"/>
              </a:rPr>
              <a:t>A 46-year-old man is referred to an endocrinologist because of the recent onset of diabetes mellitus. However, his overall appearance is striking, and on questioning, he describes marked changes that have been occurring slowly over many years. Comparison with old photographs reveals that he has developed generalized coarseness of his facial features, including frontal bossing, thickening of the nose, </a:t>
            </a:r>
            <a:r>
              <a:rPr lang="en-US" sz="2400" dirty="0" err="1" smtClean="0">
                <a:latin typeface="Arial" pitchFamily="34" charset="0"/>
                <a:cs typeface="Arial" pitchFamily="34" charset="0"/>
              </a:rPr>
              <a:t>prognathism</a:t>
            </a:r>
            <a:r>
              <a:rPr lang="en-US" sz="2400" dirty="0" smtClean="0">
                <a:latin typeface="Arial" pitchFamily="34" charset="0"/>
                <a:cs typeface="Arial" pitchFamily="34" charset="0"/>
              </a:rPr>
              <a:t> (enlargement and increased prominence of the jaw), and </a:t>
            </a:r>
            <a:r>
              <a:rPr lang="en-US" sz="2400" dirty="0" err="1" smtClean="0">
                <a:latin typeface="Arial" pitchFamily="34" charset="0"/>
                <a:cs typeface="Arial" pitchFamily="34" charset="0"/>
              </a:rPr>
              <a:t>macroglossia</a:t>
            </a:r>
            <a:r>
              <a:rPr lang="en-US" sz="2400" dirty="0" smtClean="0">
                <a:latin typeface="Arial" pitchFamily="34" charset="0"/>
                <a:cs typeface="Arial" pitchFamily="34" charset="0"/>
              </a:rPr>
              <a:t> (enlargement of the tongue). In addition, he has enlarged extremities, with sausage-like fingers, and he says that he is no longer able to wear his wedding ring and that his shoe size has increased. These findings are characteristic of increased activity of which of the following?</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2800" dirty="0" smtClean="0">
                <a:latin typeface="Arial" pitchFamily="34" charset="0"/>
                <a:cs typeface="Arial" pitchFamily="34" charset="0"/>
              </a:rPr>
              <a:t>Endocrine glands and diabetes mellitus</a:t>
            </a:r>
            <a:endParaRPr lang="en-US" sz="2800" dirty="0">
              <a:latin typeface="Arial" pitchFamily="34" charset="0"/>
              <a:cs typeface="Arial" pitchFamily="34" charset="0"/>
            </a:endParaRPr>
          </a:p>
        </p:txBody>
      </p:sp>
      <p:sp>
        <p:nvSpPr>
          <p:cNvPr id="11" name="TextBox 10"/>
          <p:cNvSpPr txBox="1"/>
          <p:nvPr/>
        </p:nvSpPr>
        <p:spPr>
          <a:xfrm>
            <a:off x="0" y="504885"/>
            <a:ext cx="9144000" cy="2554545"/>
          </a:xfrm>
          <a:prstGeom prst="rect">
            <a:avLst/>
          </a:prstGeom>
          <a:noFill/>
        </p:spPr>
        <p:txBody>
          <a:bodyPr wrap="square" rtlCol="0">
            <a:spAutoFit/>
          </a:bodyPr>
          <a:lstStyle/>
          <a:p>
            <a:r>
              <a:rPr lang="en-US" sz="3200" dirty="0" smtClean="0">
                <a:latin typeface="Arial" pitchFamily="34" charset="0"/>
                <a:cs typeface="Arial" pitchFamily="34" charset="0"/>
              </a:rPr>
              <a:t>(A) </a:t>
            </a:r>
            <a:r>
              <a:rPr lang="en-US" sz="3200" dirty="0" err="1" smtClean="0">
                <a:latin typeface="Arial" pitchFamily="34" charset="0"/>
                <a:cs typeface="Arial" pitchFamily="34" charset="0"/>
              </a:rPr>
              <a:t>Corticotropin</a:t>
            </a: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(B) Dopamine</a:t>
            </a:r>
          </a:p>
          <a:p>
            <a:r>
              <a:rPr lang="en-US" sz="3200" dirty="0" smtClean="0">
                <a:latin typeface="Arial" pitchFamily="34" charset="0"/>
                <a:cs typeface="Arial" pitchFamily="34" charset="0"/>
              </a:rPr>
              <a:t>(C) </a:t>
            </a:r>
            <a:r>
              <a:rPr lang="en-US" sz="3200" dirty="0" err="1" smtClean="0">
                <a:latin typeface="Arial" pitchFamily="34" charset="0"/>
                <a:cs typeface="Arial" pitchFamily="34" charset="0"/>
              </a:rPr>
              <a:t>Insulinlike</a:t>
            </a:r>
            <a:r>
              <a:rPr lang="en-US" sz="3200" dirty="0" smtClean="0">
                <a:latin typeface="Arial" pitchFamily="34" charset="0"/>
                <a:cs typeface="Arial" pitchFamily="34" charset="0"/>
              </a:rPr>
              <a:t> growth factor- I</a:t>
            </a:r>
          </a:p>
          <a:p>
            <a:r>
              <a:rPr lang="en-US" sz="3200" dirty="0" smtClean="0">
                <a:latin typeface="Arial" pitchFamily="34" charset="0"/>
                <a:cs typeface="Arial" pitchFamily="34" charset="0"/>
              </a:rPr>
              <a:t>(D) </a:t>
            </a:r>
            <a:r>
              <a:rPr lang="en-US" sz="3200" dirty="0" err="1" smtClean="0">
                <a:latin typeface="Arial" pitchFamily="34" charset="0"/>
                <a:cs typeface="Arial" pitchFamily="34" charset="0"/>
              </a:rPr>
              <a:t>Prolactin</a:t>
            </a: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(E) Thyroid-stimulating hormone</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2800" dirty="0" smtClean="0">
                <a:latin typeface="Arial" pitchFamily="34" charset="0"/>
                <a:cs typeface="Arial" pitchFamily="34" charset="0"/>
              </a:rPr>
              <a:t>Endocrine glands and diabetes mellitus</a:t>
            </a:r>
            <a:endParaRPr lang="en-US" sz="2800" dirty="0">
              <a:latin typeface="Arial" pitchFamily="34" charset="0"/>
              <a:cs typeface="Arial" pitchFamily="34" charset="0"/>
            </a:endParaRPr>
          </a:p>
        </p:txBody>
      </p:sp>
      <p:sp>
        <p:nvSpPr>
          <p:cNvPr id="11" name="TextBox 10"/>
          <p:cNvSpPr txBox="1"/>
          <p:nvPr/>
        </p:nvSpPr>
        <p:spPr>
          <a:xfrm>
            <a:off x="0" y="504885"/>
            <a:ext cx="9144000" cy="2554545"/>
          </a:xfrm>
          <a:prstGeom prst="rect">
            <a:avLst/>
          </a:prstGeom>
          <a:noFill/>
        </p:spPr>
        <p:txBody>
          <a:bodyPr wrap="square" rtlCol="0">
            <a:spAutoFit/>
          </a:bodyPr>
          <a:lstStyle/>
          <a:p>
            <a:r>
              <a:rPr lang="en-US" sz="3200" dirty="0" smtClean="0">
                <a:solidFill>
                  <a:schemeClr val="bg2">
                    <a:lumMod val="60000"/>
                    <a:lumOff val="40000"/>
                  </a:schemeClr>
                </a:solidFill>
                <a:latin typeface="Arial" pitchFamily="34" charset="0"/>
                <a:cs typeface="Arial" pitchFamily="34" charset="0"/>
              </a:rPr>
              <a:t>(A) </a:t>
            </a:r>
            <a:r>
              <a:rPr lang="en-US" sz="3200" dirty="0" err="1" smtClean="0">
                <a:solidFill>
                  <a:schemeClr val="bg2">
                    <a:lumMod val="60000"/>
                    <a:lumOff val="40000"/>
                  </a:schemeClr>
                </a:solidFill>
                <a:latin typeface="Arial" pitchFamily="34" charset="0"/>
                <a:cs typeface="Arial" pitchFamily="34" charset="0"/>
              </a:rPr>
              <a:t>Corticotropin</a:t>
            </a:r>
            <a:endParaRPr lang="en-US" sz="3200" dirty="0" smtClean="0">
              <a:solidFill>
                <a:schemeClr val="bg2">
                  <a:lumMod val="60000"/>
                  <a:lumOff val="40000"/>
                </a:schemeClr>
              </a:solidFill>
              <a:latin typeface="Arial" pitchFamily="34" charset="0"/>
              <a:cs typeface="Arial" pitchFamily="34" charset="0"/>
            </a:endParaRPr>
          </a:p>
          <a:p>
            <a:r>
              <a:rPr lang="en-US" sz="3200" dirty="0" smtClean="0">
                <a:solidFill>
                  <a:schemeClr val="bg2">
                    <a:lumMod val="60000"/>
                    <a:lumOff val="40000"/>
                  </a:schemeClr>
                </a:solidFill>
                <a:latin typeface="Arial" pitchFamily="34" charset="0"/>
                <a:cs typeface="Arial" pitchFamily="34" charset="0"/>
              </a:rPr>
              <a:t>(B) Dopamine</a:t>
            </a:r>
          </a:p>
          <a:p>
            <a:r>
              <a:rPr lang="en-US" sz="3200" dirty="0" smtClean="0">
                <a:solidFill>
                  <a:srgbClr val="FFFF00"/>
                </a:solidFill>
                <a:latin typeface="Arial" pitchFamily="34" charset="0"/>
                <a:cs typeface="Arial" pitchFamily="34" charset="0"/>
              </a:rPr>
              <a:t>(C) </a:t>
            </a:r>
            <a:r>
              <a:rPr lang="en-US" sz="3200" dirty="0" err="1" smtClean="0">
                <a:solidFill>
                  <a:srgbClr val="FFFF00"/>
                </a:solidFill>
                <a:latin typeface="Arial" pitchFamily="34" charset="0"/>
                <a:cs typeface="Arial" pitchFamily="34" charset="0"/>
              </a:rPr>
              <a:t>Insulinlike</a:t>
            </a:r>
            <a:r>
              <a:rPr lang="en-US" sz="3200" dirty="0" smtClean="0">
                <a:solidFill>
                  <a:srgbClr val="FFFF00"/>
                </a:solidFill>
                <a:latin typeface="Arial" pitchFamily="34" charset="0"/>
                <a:cs typeface="Arial" pitchFamily="34" charset="0"/>
              </a:rPr>
              <a:t> growth factor- I</a:t>
            </a:r>
          </a:p>
          <a:p>
            <a:r>
              <a:rPr lang="en-US" sz="3200" dirty="0" smtClean="0">
                <a:solidFill>
                  <a:schemeClr val="bg2">
                    <a:lumMod val="60000"/>
                    <a:lumOff val="40000"/>
                  </a:schemeClr>
                </a:solidFill>
                <a:latin typeface="Arial" pitchFamily="34" charset="0"/>
                <a:cs typeface="Arial" pitchFamily="34" charset="0"/>
              </a:rPr>
              <a:t>(D) </a:t>
            </a:r>
            <a:r>
              <a:rPr lang="en-US" sz="3200" dirty="0" err="1" smtClean="0">
                <a:solidFill>
                  <a:schemeClr val="bg2">
                    <a:lumMod val="60000"/>
                    <a:lumOff val="40000"/>
                  </a:schemeClr>
                </a:solidFill>
                <a:latin typeface="Arial" pitchFamily="34" charset="0"/>
                <a:cs typeface="Arial" pitchFamily="34" charset="0"/>
              </a:rPr>
              <a:t>Prolactin</a:t>
            </a:r>
            <a:endParaRPr lang="en-US" sz="3200" dirty="0" smtClean="0">
              <a:solidFill>
                <a:schemeClr val="bg2">
                  <a:lumMod val="60000"/>
                  <a:lumOff val="40000"/>
                </a:schemeClr>
              </a:solidFill>
              <a:latin typeface="Arial" pitchFamily="34" charset="0"/>
              <a:cs typeface="Arial" pitchFamily="34" charset="0"/>
            </a:endParaRPr>
          </a:p>
          <a:p>
            <a:r>
              <a:rPr lang="en-US" sz="3200" dirty="0" smtClean="0">
                <a:solidFill>
                  <a:schemeClr val="bg2">
                    <a:lumMod val="60000"/>
                    <a:lumOff val="40000"/>
                  </a:schemeClr>
                </a:solidFill>
                <a:latin typeface="Arial" pitchFamily="34" charset="0"/>
                <a:cs typeface="Arial" pitchFamily="34" charset="0"/>
              </a:rPr>
              <a:t>(E) Thyroid-stimulating hormone</a:t>
            </a:r>
            <a:endParaRPr lang="en-US" sz="32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2800" dirty="0" smtClean="0">
                <a:latin typeface="Arial" pitchFamily="34" charset="0"/>
                <a:cs typeface="Arial" pitchFamily="34" charset="0"/>
              </a:rPr>
              <a:t>Endocrine glands and diabetes mellitus</a:t>
            </a:r>
            <a:endParaRPr lang="en-US" sz="2800" dirty="0">
              <a:latin typeface="Arial" pitchFamily="34" charset="0"/>
              <a:cs typeface="Arial" pitchFamily="34" charset="0"/>
            </a:endParaRPr>
          </a:p>
        </p:txBody>
      </p:sp>
      <p:sp>
        <p:nvSpPr>
          <p:cNvPr id="11" name="TextBox 10"/>
          <p:cNvSpPr txBox="1"/>
          <p:nvPr/>
        </p:nvSpPr>
        <p:spPr>
          <a:xfrm>
            <a:off x="0" y="504885"/>
            <a:ext cx="9144000" cy="3970318"/>
          </a:xfrm>
          <a:prstGeom prst="rect">
            <a:avLst/>
          </a:prstGeom>
          <a:noFill/>
        </p:spPr>
        <p:txBody>
          <a:bodyPr wrap="square" rtlCol="0">
            <a:spAutoFit/>
          </a:bodyPr>
          <a:lstStyle/>
          <a:p>
            <a:r>
              <a:rPr lang="en-US" sz="3600" dirty="0" smtClean="0">
                <a:latin typeface="Arial" pitchFamily="34" charset="0"/>
                <a:cs typeface="Arial" pitchFamily="34" charset="0"/>
              </a:rPr>
              <a:t>A 23-year-old woman presents with tremor, restlessness, heat intolerance, palpitation, and unexplained weight loss. The thyroid is symmetrically enlarged; the pulse is rapid; the skin is moist and warm; and </a:t>
            </a:r>
            <a:r>
              <a:rPr lang="en-US" sz="3600" dirty="0" err="1" smtClean="0">
                <a:latin typeface="Arial" pitchFamily="34" charset="0"/>
                <a:cs typeface="Arial" pitchFamily="34" charset="0"/>
              </a:rPr>
              <a:t>exophthalmos</a:t>
            </a:r>
            <a:r>
              <a:rPr lang="en-US" sz="3600" dirty="0" smtClean="0">
                <a:latin typeface="Arial" pitchFamily="34" charset="0"/>
                <a:cs typeface="Arial" pitchFamily="34" charset="0"/>
              </a:rPr>
              <a:t>( protrusion of the eye ball) is apparent. This condition is considered </a:t>
            </a:r>
            <a:r>
              <a:rPr lang="en-US" sz="3600" smtClean="0">
                <a:latin typeface="Arial" pitchFamily="34" charset="0"/>
                <a:cs typeface="Arial" pitchFamily="34" charset="0"/>
              </a:rPr>
              <a:t>to be:</a:t>
            </a:r>
            <a:endParaRPr lang="en-US" sz="36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2800" dirty="0" smtClean="0">
                <a:latin typeface="Arial" pitchFamily="34" charset="0"/>
                <a:cs typeface="Arial" pitchFamily="34" charset="0"/>
              </a:rPr>
              <a:t>Endocrine glands and diabetes mellitus</a:t>
            </a:r>
            <a:endParaRPr lang="en-US" sz="2800" dirty="0">
              <a:latin typeface="Arial" pitchFamily="34" charset="0"/>
              <a:cs typeface="Arial" pitchFamily="34" charset="0"/>
            </a:endParaRP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latin typeface="Arial" pitchFamily="34" charset="0"/>
                <a:cs typeface="Arial" pitchFamily="34" charset="0"/>
              </a:rPr>
              <a:t>(A) autoimmune </a:t>
            </a:r>
          </a:p>
          <a:p>
            <a:r>
              <a:rPr lang="en-US" sz="3600" dirty="0" smtClean="0">
                <a:latin typeface="Arial" pitchFamily="34" charset="0"/>
                <a:cs typeface="Arial" pitchFamily="34" charset="0"/>
              </a:rPr>
              <a:t>(B) congenital </a:t>
            </a:r>
          </a:p>
          <a:p>
            <a:r>
              <a:rPr lang="en-US" sz="3600" dirty="0" smtClean="0">
                <a:latin typeface="Arial" pitchFamily="34" charset="0"/>
                <a:cs typeface="Arial" pitchFamily="34" charset="0"/>
              </a:rPr>
              <a:t>(C) iatrogenic </a:t>
            </a:r>
          </a:p>
          <a:p>
            <a:r>
              <a:rPr lang="en-US" sz="3600" dirty="0" smtClean="0">
                <a:latin typeface="Arial" pitchFamily="34" charset="0"/>
                <a:cs typeface="Arial" pitchFamily="34" charset="0"/>
              </a:rPr>
              <a:t>(D) infectious </a:t>
            </a:r>
          </a:p>
          <a:p>
            <a:r>
              <a:rPr lang="en-US" sz="3600" dirty="0" smtClean="0">
                <a:latin typeface="Arial" pitchFamily="34" charset="0"/>
                <a:cs typeface="Arial" pitchFamily="34" charset="0"/>
              </a:rPr>
              <a:t>(E) nutritional</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4801314"/>
          </a:xfrm>
          <a:prstGeom prst="rect">
            <a:avLst/>
          </a:prstGeom>
          <a:noFill/>
        </p:spPr>
        <p:txBody>
          <a:bodyPr wrap="square" rtlCol="0">
            <a:spAutoFit/>
          </a:bodyPr>
          <a:lstStyle/>
          <a:p>
            <a:r>
              <a:rPr lang="en-US" sz="3400" dirty="0" smtClean="0">
                <a:latin typeface="Arial" pitchFamily="34" charset="0"/>
                <a:cs typeface="Arial" pitchFamily="34" charset="0"/>
              </a:rPr>
              <a:t>A 60-year-old woman with a heavy smoking history presents with chronic productive cough that has been present for 3 consecutive months over the past 2 consecutive years. On physical examination, her skin has a bluish tinge, and she is overweight. The patient is diagnosed with chronic bronchitis. Which of the following is the most likely histological finding in this patient's lungs ?</a:t>
            </a:r>
            <a:endParaRPr lang="en-US" sz="3400" dirty="0">
              <a:latin typeface="Arial" pitchFamily="34" charset="0"/>
              <a:cs typeface="Arial" pitchFamily="34" charset="0"/>
            </a:endParaRPr>
          </a:p>
        </p:txBody>
      </p:sp>
      <p:sp>
        <p:nvSpPr>
          <p:cNvPr id="5"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2800" dirty="0" smtClean="0">
                <a:latin typeface="Arial" pitchFamily="34" charset="0"/>
                <a:cs typeface="Arial" pitchFamily="34" charset="0"/>
              </a:rPr>
              <a:t>Endocrine glands and diabetes mellitus</a:t>
            </a:r>
            <a:endParaRPr lang="en-US" sz="2800" dirty="0">
              <a:latin typeface="Arial" pitchFamily="34" charset="0"/>
              <a:cs typeface="Arial" pitchFamily="34" charset="0"/>
            </a:endParaRP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solidFill>
                  <a:srgbClr val="FFFF00"/>
                </a:solidFill>
                <a:latin typeface="Arial" pitchFamily="34" charset="0"/>
                <a:cs typeface="Arial" pitchFamily="34" charset="0"/>
              </a:rPr>
              <a:t>(A) autoimmune </a:t>
            </a:r>
          </a:p>
          <a:p>
            <a:r>
              <a:rPr lang="en-US" sz="3600" dirty="0" smtClean="0">
                <a:solidFill>
                  <a:schemeClr val="bg2">
                    <a:lumMod val="60000"/>
                    <a:lumOff val="40000"/>
                  </a:schemeClr>
                </a:solidFill>
                <a:latin typeface="Arial" pitchFamily="34" charset="0"/>
                <a:cs typeface="Arial" pitchFamily="34" charset="0"/>
              </a:rPr>
              <a:t>(B) congenital </a:t>
            </a:r>
          </a:p>
          <a:p>
            <a:r>
              <a:rPr lang="en-US" sz="3600" dirty="0" smtClean="0">
                <a:solidFill>
                  <a:schemeClr val="bg2">
                    <a:lumMod val="60000"/>
                    <a:lumOff val="40000"/>
                  </a:schemeClr>
                </a:solidFill>
                <a:latin typeface="Arial" pitchFamily="34" charset="0"/>
                <a:cs typeface="Arial" pitchFamily="34" charset="0"/>
              </a:rPr>
              <a:t>(C) iatrogenic </a:t>
            </a:r>
          </a:p>
          <a:p>
            <a:r>
              <a:rPr lang="en-US" sz="3600" dirty="0" smtClean="0">
                <a:solidFill>
                  <a:schemeClr val="bg2">
                    <a:lumMod val="60000"/>
                    <a:lumOff val="40000"/>
                  </a:schemeClr>
                </a:solidFill>
                <a:latin typeface="Arial" pitchFamily="34" charset="0"/>
                <a:cs typeface="Arial" pitchFamily="34" charset="0"/>
              </a:rPr>
              <a:t>(D) infectious </a:t>
            </a:r>
          </a:p>
          <a:p>
            <a:r>
              <a:rPr lang="en-US" sz="3600" dirty="0" smtClean="0">
                <a:solidFill>
                  <a:schemeClr val="bg2">
                    <a:lumMod val="60000"/>
                    <a:lumOff val="40000"/>
                  </a:schemeClr>
                </a:solidFill>
                <a:latin typeface="Arial" pitchFamily="34" charset="0"/>
                <a:cs typeface="Arial" pitchFamily="34" charset="0"/>
              </a:rPr>
              <a:t>(E) nutritional</a:t>
            </a:r>
            <a:endParaRPr lang="en-US" sz="36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2800" dirty="0" smtClean="0">
                <a:latin typeface="Arial" pitchFamily="34" charset="0"/>
                <a:cs typeface="Arial" pitchFamily="34" charset="0"/>
              </a:rPr>
              <a:t>Endocrine glands and diabetes mellitus</a:t>
            </a:r>
            <a:endParaRPr lang="en-US" sz="2800" dirty="0">
              <a:latin typeface="Arial" pitchFamily="34" charset="0"/>
              <a:cs typeface="Arial" pitchFamily="34" charset="0"/>
            </a:endParaRPr>
          </a:p>
        </p:txBody>
      </p:sp>
      <p:sp>
        <p:nvSpPr>
          <p:cNvPr id="11" name="TextBox 10"/>
          <p:cNvSpPr txBox="1"/>
          <p:nvPr/>
        </p:nvSpPr>
        <p:spPr>
          <a:xfrm>
            <a:off x="0" y="504885"/>
            <a:ext cx="9144000" cy="3416320"/>
          </a:xfrm>
          <a:prstGeom prst="rect">
            <a:avLst/>
          </a:prstGeom>
          <a:noFill/>
        </p:spPr>
        <p:txBody>
          <a:bodyPr wrap="square" rtlCol="0">
            <a:spAutoFit/>
          </a:bodyPr>
          <a:lstStyle/>
          <a:p>
            <a:r>
              <a:rPr lang="en-US" sz="3600" dirty="0" smtClean="0">
                <a:latin typeface="Arial" pitchFamily="34" charset="0"/>
                <a:cs typeface="Arial" pitchFamily="34" charset="0"/>
              </a:rPr>
              <a:t>A 26-year-old </a:t>
            </a:r>
            <a:r>
              <a:rPr lang="en-US" sz="3600" dirty="0" err="1" smtClean="0">
                <a:latin typeface="Arial" pitchFamily="34" charset="0"/>
                <a:cs typeface="Arial" pitchFamily="34" charset="0"/>
              </a:rPr>
              <a:t>primigravida</a:t>
            </a:r>
            <a:r>
              <a:rPr lang="en-US" sz="3600" dirty="0" smtClean="0">
                <a:latin typeface="Arial" pitchFamily="34" charset="0"/>
                <a:cs typeface="Arial" pitchFamily="34" charset="0"/>
              </a:rPr>
              <a:t> develops gestational diabetes and remains hyperglycemic during the remainder of her pregnancy. Which of the following abnormalities in the newborn child is likely related to the maternal hyperglycemia?</a:t>
            </a:r>
            <a:endParaRPr lang="en-US" sz="36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2800" dirty="0" smtClean="0">
                <a:latin typeface="Arial" pitchFamily="34" charset="0"/>
                <a:cs typeface="Arial" pitchFamily="34" charset="0"/>
              </a:rPr>
              <a:t>Endocrine glands and diabetes mellitus</a:t>
            </a:r>
            <a:endParaRPr lang="en-US" sz="2800" dirty="0">
              <a:latin typeface="Arial" pitchFamily="34" charset="0"/>
              <a:cs typeface="Arial" pitchFamily="34" charset="0"/>
            </a:endParaRP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latin typeface="Arial" pitchFamily="34" charset="0"/>
                <a:cs typeface="Arial" pitchFamily="34" charset="0"/>
              </a:rPr>
              <a:t>(A) Ambiguous genitalia </a:t>
            </a:r>
          </a:p>
          <a:p>
            <a:r>
              <a:rPr lang="en-US" sz="3600" dirty="0" smtClean="0">
                <a:latin typeface="Arial" pitchFamily="34" charset="0"/>
                <a:cs typeface="Arial" pitchFamily="34" charset="0"/>
              </a:rPr>
              <a:t>(B) Cretinism</a:t>
            </a:r>
          </a:p>
          <a:p>
            <a:r>
              <a:rPr lang="en-US" sz="3600" dirty="0" smtClean="0">
                <a:latin typeface="Arial" pitchFamily="34" charset="0"/>
                <a:cs typeface="Arial" pitchFamily="34" charset="0"/>
              </a:rPr>
              <a:t>(C) Increased birth weight </a:t>
            </a:r>
          </a:p>
          <a:p>
            <a:r>
              <a:rPr lang="en-US" sz="3600" dirty="0" smtClean="0">
                <a:latin typeface="Arial" pitchFamily="34" charset="0"/>
                <a:cs typeface="Arial" pitchFamily="34" charset="0"/>
              </a:rPr>
              <a:t>(D) Sheehan syndrome </a:t>
            </a:r>
          </a:p>
          <a:p>
            <a:r>
              <a:rPr lang="en-US" sz="3600" dirty="0" smtClean="0">
                <a:latin typeface="Arial" pitchFamily="34" charset="0"/>
                <a:cs typeface="Arial" pitchFamily="34" charset="0"/>
              </a:rPr>
              <a:t>(E) </a:t>
            </a:r>
            <a:r>
              <a:rPr lang="en-US" sz="3600" dirty="0" err="1" smtClean="0">
                <a:latin typeface="Arial" pitchFamily="34" charset="0"/>
                <a:cs typeface="Arial" pitchFamily="34" charset="0"/>
              </a:rPr>
              <a:t>Thyroglossal</a:t>
            </a:r>
            <a:r>
              <a:rPr lang="en-US" sz="3600" dirty="0" smtClean="0">
                <a:latin typeface="Arial" pitchFamily="34" charset="0"/>
                <a:cs typeface="Arial" pitchFamily="34" charset="0"/>
              </a:rPr>
              <a:t> duct cyst</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2800" dirty="0" smtClean="0">
                <a:latin typeface="Arial" pitchFamily="34" charset="0"/>
                <a:cs typeface="Arial" pitchFamily="34" charset="0"/>
              </a:rPr>
              <a:t>Endocrine glands and diabetes mellitus</a:t>
            </a:r>
            <a:endParaRPr lang="en-US" sz="2800" dirty="0">
              <a:latin typeface="Arial" pitchFamily="34" charset="0"/>
              <a:cs typeface="Arial" pitchFamily="34" charset="0"/>
            </a:endParaRPr>
          </a:p>
        </p:txBody>
      </p:sp>
      <p:sp>
        <p:nvSpPr>
          <p:cNvPr id="11" name="TextBox 10"/>
          <p:cNvSpPr txBox="1"/>
          <p:nvPr/>
        </p:nvSpPr>
        <p:spPr>
          <a:xfrm>
            <a:off x="0" y="504885"/>
            <a:ext cx="9144000" cy="2862322"/>
          </a:xfrm>
          <a:prstGeom prst="rect">
            <a:avLst/>
          </a:prstGeom>
          <a:noFill/>
        </p:spPr>
        <p:txBody>
          <a:bodyPr wrap="square" rtlCol="0">
            <a:spAutoFit/>
          </a:bodyPr>
          <a:lstStyle/>
          <a:p>
            <a:r>
              <a:rPr lang="en-US" sz="3600" dirty="0" smtClean="0">
                <a:solidFill>
                  <a:schemeClr val="bg2">
                    <a:lumMod val="60000"/>
                    <a:lumOff val="40000"/>
                  </a:schemeClr>
                </a:solidFill>
                <a:latin typeface="Arial" pitchFamily="34" charset="0"/>
                <a:cs typeface="Arial" pitchFamily="34" charset="0"/>
              </a:rPr>
              <a:t>(A) Ambiguous genitalia </a:t>
            </a:r>
          </a:p>
          <a:p>
            <a:r>
              <a:rPr lang="en-US" sz="3600" dirty="0" smtClean="0">
                <a:solidFill>
                  <a:schemeClr val="bg2">
                    <a:lumMod val="60000"/>
                    <a:lumOff val="40000"/>
                  </a:schemeClr>
                </a:solidFill>
                <a:latin typeface="Arial" pitchFamily="34" charset="0"/>
                <a:cs typeface="Arial" pitchFamily="34" charset="0"/>
              </a:rPr>
              <a:t>(B) Cretinism</a:t>
            </a:r>
          </a:p>
          <a:p>
            <a:r>
              <a:rPr lang="en-US" sz="3600" dirty="0" smtClean="0">
                <a:solidFill>
                  <a:srgbClr val="FFFF00"/>
                </a:solidFill>
                <a:latin typeface="Arial" pitchFamily="34" charset="0"/>
                <a:cs typeface="Arial" pitchFamily="34" charset="0"/>
              </a:rPr>
              <a:t>(C) Increased birth weight </a:t>
            </a:r>
          </a:p>
          <a:p>
            <a:r>
              <a:rPr lang="en-US" sz="3600" dirty="0" smtClean="0">
                <a:solidFill>
                  <a:schemeClr val="bg2">
                    <a:lumMod val="60000"/>
                    <a:lumOff val="40000"/>
                  </a:schemeClr>
                </a:solidFill>
                <a:latin typeface="Arial" pitchFamily="34" charset="0"/>
                <a:cs typeface="Arial" pitchFamily="34" charset="0"/>
              </a:rPr>
              <a:t>(D) Sheehan syndrome </a:t>
            </a:r>
          </a:p>
          <a:p>
            <a:r>
              <a:rPr lang="en-US" sz="3600" dirty="0" smtClean="0">
                <a:solidFill>
                  <a:schemeClr val="bg2">
                    <a:lumMod val="60000"/>
                    <a:lumOff val="40000"/>
                  </a:schemeClr>
                </a:solidFill>
                <a:latin typeface="Arial" pitchFamily="34" charset="0"/>
                <a:cs typeface="Arial" pitchFamily="34" charset="0"/>
              </a:rPr>
              <a:t>(E) </a:t>
            </a:r>
            <a:r>
              <a:rPr lang="en-US" sz="3600" dirty="0" err="1" smtClean="0">
                <a:solidFill>
                  <a:schemeClr val="bg2">
                    <a:lumMod val="60000"/>
                    <a:lumOff val="40000"/>
                  </a:schemeClr>
                </a:solidFill>
                <a:latin typeface="Arial" pitchFamily="34" charset="0"/>
                <a:cs typeface="Arial" pitchFamily="34" charset="0"/>
              </a:rPr>
              <a:t>Thyroglossal</a:t>
            </a:r>
            <a:r>
              <a:rPr lang="en-US" sz="3600" dirty="0" smtClean="0">
                <a:solidFill>
                  <a:schemeClr val="bg2">
                    <a:lumMod val="60000"/>
                    <a:lumOff val="40000"/>
                  </a:schemeClr>
                </a:solidFill>
                <a:latin typeface="Arial" pitchFamily="34" charset="0"/>
                <a:cs typeface="Arial" pitchFamily="34" charset="0"/>
              </a:rPr>
              <a:t> duct cyst</a:t>
            </a:r>
            <a:endParaRPr lang="en-US" sz="3600" dirty="0">
              <a:solidFill>
                <a:schemeClr val="bg2">
                  <a:lumMod val="60000"/>
                  <a:lumOff val="40000"/>
                </a:schemeClr>
              </a:solidFill>
              <a:latin typeface="Arial" pitchFamily="34" charset="0"/>
              <a:cs typeface="Arial" pitchFamily="34" charset="0"/>
            </a:endParaRPr>
          </a:p>
        </p:txBody>
      </p:sp>
      <p:sp>
        <p:nvSpPr>
          <p:cNvPr id="4" name="Left Arrow 3">
            <a:hlinkClick r:id="" action="ppaction://hlinkshowjump?jump=firstslide"/>
          </p:cNvPr>
          <p:cNvSpPr/>
          <p:nvPr/>
        </p:nvSpPr>
        <p:spPr>
          <a:xfrm>
            <a:off x="0" y="6248400"/>
            <a:ext cx="381000" cy="381000"/>
          </a:xfrm>
          <a:prstGeom prst="leftArrow">
            <a:avLst/>
          </a:prstGeom>
          <a:solidFill>
            <a:srgbClr val="FFFF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 y="6248400"/>
            <a:ext cx="1894878" cy="369332"/>
          </a:xfrm>
          <a:prstGeom prst="rect">
            <a:avLst/>
          </a:prstGeom>
          <a:noFill/>
        </p:spPr>
        <p:txBody>
          <a:bodyPr wrap="none" rtlCol="0">
            <a:spAutoFit/>
          </a:bodyPr>
          <a:lstStyle/>
          <a:p>
            <a:r>
              <a:rPr lang="en-US" dirty="0" smtClean="0"/>
              <a:t>Back to main menu</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Skin Diseases</a:t>
            </a:r>
            <a:endParaRPr lang="en-US" sz="5400" dirty="0">
              <a:latin typeface="Arial" pitchFamily="34" charset="0"/>
              <a:cs typeface="Arial" pitchFamily="34" charset="0"/>
            </a:endParaRPr>
          </a:p>
        </p:txBody>
      </p:sp>
      <p:sp>
        <p:nvSpPr>
          <p:cNvPr id="11" name="TextBox 10"/>
          <p:cNvSpPr txBox="1"/>
          <p:nvPr/>
        </p:nvSpPr>
        <p:spPr>
          <a:xfrm>
            <a:off x="0" y="504885"/>
            <a:ext cx="9144000" cy="5016758"/>
          </a:xfrm>
          <a:prstGeom prst="rect">
            <a:avLst/>
          </a:prstGeom>
          <a:noFill/>
        </p:spPr>
        <p:txBody>
          <a:bodyPr wrap="square" rtlCol="0">
            <a:spAutoFit/>
          </a:bodyPr>
          <a:lstStyle/>
          <a:p>
            <a:r>
              <a:rPr lang="en-US" sz="3200" dirty="0" smtClean="0">
                <a:latin typeface="Arial" pitchFamily="34" charset="0"/>
                <a:cs typeface="Arial" pitchFamily="34" charset="0"/>
              </a:rPr>
              <a:t>A 20-year-old woman presents with a skin rash. The rash is localized to the extensor surfaces of her elbows and knees, and is composed of multiple well -demarcated circular to oval-shaped plaques and papules covered by a silvery scale overlying reddened </a:t>
            </a:r>
            <a:r>
              <a:rPr lang="en-US" sz="3200" dirty="0" err="1" smtClean="0">
                <a:latin typeface="Arial" pitchFamily="34" charset="0"/>
                <a:cs typeface="Arial" pitchFamily="34" charset="0"/>
              </a:rPr>
              <a:t>erythematous</a:t>
            </a:r>
            <a:r>
              <a:rPr lang="en-US" sz="3200" dirty="0" smtClean="0">
                <a:latin typeface="Arial" pitchFamily="34" charset="0"/>
                <a:cs typeface="Arial" pitchFamily="34" charset="0"/>
              </a:rPr>
              <a:t> skin. The silvery scale can be scraped off, revealing inflamed skin underneath. She states that several family members have a similar rash. Which of the following is the most likely diagnosis?</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Skin Diseases</a:t>
            </a:r>
            <a:endParaRPr lang="en-US" sz="5400" dirty="0">
              <a:latin typeface="Arial" pitchFamily="34" charset="0"/>
              <a:cs typeface="Arial" pitchFamily="34" charset="0"/>
            </a:endParaRPr>
          </a:p>
        </p:txBody>
      </p:sp>
      <p:sp>
        <p:nvSpPr>
          <p:cNvPr id="11" name="TextBox 10"/>
          <p:cNvSpPr txBox="1"/>
          <p:nvPr/>
        </p:nvSpPr>
        <p:spPr>
          <a:xfrm>
            <a:off x="0" y="504885"/>
            <a:ext cx="9144000" cy="2708434"/>
          </a:xfrm>
          <a:prstGeom prst="rect">
            <a:avLst/>
          </a:prstGeom>
          <a:noFill/>
        </p:spPr>
        <p:txBody>
          <a:bodyPr wrap="square" rtlCol="0">
            <a:spAutoFit/>
          </a:bodyPr>
          <a:lstStyle/>
          <a:p>
            <a:r>
              <a:rPr lang="en-US" sz="3400" dirty="0" smtClean="0">
                <a:latin typeface="Arial" pitchFamily="34" charset="0"/>
                <a:cs typeface="Arial" pitchFamily="34" charset="0"/>
              </a:rPr>
              <a:t>(A) </a:t>
            </a:r>
            <a:r>
              <a:rPr lang="en-US" sz="3400" dirty="0" err="1" smtClean="0">
                <a:latin typeface="Arial" pitchFamily="34" charset="0"/>
                <a:cs typeface="Arial" pitchFamily="34" charset="0"/>
              </a:rPr>
              <a:t>Neurodermatitis</a:t>
            </a:r>
            <a:r>
              <a:rPr lang="en-US" sz="3400" dirty="0" smtClean="0">
                <a:latin typeface="Arial" pitchFamily="34" charset="0"/>
                <a:cs typeface="Arial" pitchFamily="34" charset="0"/>
              </a:rPr>
              <a:t> (lichen simplex </a:t>
            </a:r>
            <a:r>
              <a:rPr lang="en-US" sz="3400" dirty="0" err="1" smtClean="0">
                <a:latin typeface="Arial" pitchFamily="34" charset="0"/>
                <a:cs typeface="Arial" pitchFamily="34" charset="0"/>
              </a:rPr>
              <a:t>chronicus</a:t>
            </a:r>
            <a:r>
              <a:rPr lang="en-US" sz="3400" dirty="0" smtClean="0">
                <a:latin typeface="Arial" pitchFamily="34" charset="0"/>
                <a:cs typeface="Arial" pitchFamily="34" charset="0"/>
              </a:rPr>
              <a:t>)</a:t>
            </a:r>
          </a:p>
          <a:p>
            <a:r>
              <a:rPr lang="en-US" sz="3400" dirty="0" smtClean="0">
                <a:latin typeface="Arial" pitchFamily="34" charset="0"/>
                <a:cs typeface="Arial" pitchFamily="34" charset="0"/>
              </a:rPr>
              <a:t>(B) Psoriasis</a:t>
            </a:r>
          </a:p>
          <a:p>
            <a:r>
              <a:rPr lang="en-US" sz="3400" dirty="0" smtClean="0">
                <a:latin typeface="Arial" pitchFamily="34" charset="0"/>
                <a:cs typeface="Arial" pitchFamily="34" charset="0"/>
              </a:rPr>
              <a:t>(C) </a:t>
            </a:r>
            <a:r>
              <a:rPr lang="en-US" sz="3400" dirty="0" err="1" smtClean="0">
                <a:latin typeface="Arial" pitchFamily="34" charset="0"/>
                <a:cs typeface="Arial" pitchFamily="34" charset="0"/>
              </a:rPr>
              <a:t>Pemphigus</a:t>
            </a:r>
            <a:r>
              <a:rPr lang="en-US" sz="3400" dirty="0" smtClean="0">
                <a:latin typeface="Arial" pitchFamily="34" charset="0"/>
                <a:cs typeface="Arial" pitchFamily="34" charset="0"/>
              </a:rPr>
              <a:t> </a:t>
            </a:r>
            <a:r>
              <a:rPr lang="en-US" sz="3400" dirty="0" err="1" smtClean="0">
                <a:latin typeface="Arial" pitchFamily="34" charset="0"/>
                <a:cs typeface="Arial" pitchFamily="34" charset="0"/>
              </a:rPr>
              <a:t>vulgaris</a:t>
            </a:r>
            <a:r>
              <a:rPr lang="en-US" sz="3400" dirty="0" smtClean="0">
                <a:latin typeface="Arial" pitchFamily="34" charset="0"/>
                <a:cs typeface="Arial" pitchFamily="34" charset="0"/>
              </a:rPr>
              <a:t> </a:t>
            </a:r>
          </a:p>
          <a:p>
            <a:r>
              <a:rPr lang="en-US" sz="3400" dirty="0" smtClean="0">
                <a:latin typeface="Arial" pitchFamily="34" charset="0"/>
                <a:cs typeface="Arial" pitchFamily="34" charset="0"/>
              </a:rPr>
              <a:t>(D) </a:t>
            </a:r>
            <a:r>
              <a:rPr lang="en-US" sz="3400" dirty="0" err="1" smtClean="0">
                <a:latin typeface="Arial" pitchFamily="34" charset="0"/>
                <a:cs typeface="Arial" pitchFamily="34" charset="0"/>
              </a:rPr>
              <a:t>Bullous</a:t>
            </a:r>
            <a:r>
              <a:rPr lang="en-US" sz="3400" dirty="0" smtClean="0">
                <a:latin typeface="Arial" pitchFamily="34" charset="0"/>
                <a:cs typeface="Arial" pitchFamily="34" charset="0"/>
              </a:rPr>
              <a:t> </a:t>
            </a:r>
            <a:r>
              <a:rPr lang="en-US" sz="3400" dirty="0" err="1" smtClean="0">
                <a:latin typeface="Arial" pitchFamily="34" charset="0"/>
                <a:cs typeface="Arial" pitchFamily="34" charset="0"/>
              </a:rPr>
              <a:t>pemphigoid</a:t>
            </a:r>
            <a:endParaRPr lang="en-US" sz="3400" dirty="0" smtClean="0">
              <a:latin typeface="Arial" pitchFamily="34" charset="0"/>
              <a:cs typeface="Arial" pitchFamily="34" charset="0"/>
            </a:endParaRPr>
          </a:p>
          <a:p>
            <a:r>
              <a:rPr lang="en-US" sz="3400" dirty="0" smtClean="0">
                <a:latin typeface="Arial" pitchFamily="34" charset="0"/>
                <a:cs typeface="Arial" pitchFamily="34" charset="0"/>
              </a:rPr>
              <a:t>(E) Dermatitis </a:t>
            </a:r>
            <a:r>
              <a:rPr lang="en-US" sz="3400" dirty="0" err="1" smtClean="0">
                <a:latin typeface="Arial" pitchFamily="34" charset="0"/>
                <a:cs typeface="Arial" pitchFamily="34" charset="0"/>
              </a:rPr>
              <a:t>herpetiformis</a:t>
            </a:r>
            <a:endParaRPr lang="en-US" sz="3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Skin Diseases</a:t>
            </a:r>
            <a:endParaRPr lang="en-US" sz="5400" dirty="0">
              <a:latin typeface="Arial" pitchFamily="34" charset="0"/>
              <a:cs typeface="Arial" pitchFamily="34" charset="0"/>
            </a:endParaRPr>
          </a:p>
        </p:txBody>
      </p:sp>
      <p:sp>
        <p:nvSpPr>
          <p:cNvPr id="11" name="TextBox 10"/>
          <p:cNvSpPr txBox="1"/>
          <p:nvPr/>
        </p:nvSpPr>
        <p:spPr>
          <a:xfrm>
            <a:off x="0" y="504885"/>
            <a:ext cx="9144000" cy="2708434"/>
          </a:xfrm>
          <a:prstGeom prst="rect">
            <a:avLst/>
          </a:prstGeom>
          <a:noFill/>
        </p:spPr>
        <p:txBody>
          <a:bodyPr wrap="square" rtlCol="0">
            <a:spAutoFit/>
          </a:bodyPr>
          <a:lstStyle/>
          <a:p>
            <a:r>
              <a:rPr lang="en-US" sz="3400" dirty="0" smtClean="0">
                <a:solidFill>
                  <a:schemeClr val="bg2">
                    <a:lumMod val="60000"/>
                    <a:lumOff val="40000"/>
                  </a:schemeClr>
                </a:solidFill>
                <a:latin typeface="Arial" pitchFamily="34" charset="0"/>
                <a:cs typeface="Arial" pitchFamily="34" charset="0"/>
              </a:rPr>
              <a:t>(A) </a:t>
            </a:r>
            <a:r>
              <a:rPr lang="en-US" sz="3400" dirty="0" err="1" smtClean="0">
                <a:solidFill>
                  <a:schemeClr val="bg2">
                    <a:lumMod val="60000"/>
                    <a:lumOff val="40000"/>
                  </a:schemeClr>
                </a:solidFill>
                <a:latin typeface="Arial" pitchFamily="34" charset="0"/>
                <a:cs typeface="Arial" pitchFamily="34" charset="0"/>
              </a:rPr>
              <a:t>Neurodermatitis</a:t>
            </a:r>
            <a:r>
              <a:rPr lang="en-US" sz="3400" dirty="0" smtClean="0">
                <a:solidFill>
                  <a:schemeClr val="bg2">
                    <a:lumMod val="60000"/>
                    <a:lumOff val="40000"/>
                  </a:schemeClr>
                </a:solidFill>
                <a:latin typeface="Arial" pitchFamily="34" charset="0"/>
                <a:cs typeface="Arial" pitchFamily="34" charset="0"/>
              </a:rPr>
              <a:t> (lichen simplex </a:t>
            </a:r>
            <a:r>
              <a:rPr lang="en-US" sz="3400" dirty="0" err="1" smtClean="0">
                <a:solidFill>
                  <a:schemeClr val="bg2">
                    <a:lumMod val="60000"/>
                    <a:lumOff val="40000"/>
                  </a:schemeClr>
                </a:solidFill>
                <a:latin typeface="Arial" pitchFamily="34" charset="0"/>
                <a:cs typeface="Arial" pitchFamily="34" charset="0"/>
              </a:rPr>
              <a:t>chronicus</a:t>
            </a:r>
            <a:r>
              <a:rPr lang="en-US" sz="3400" dirty="0" smtClean="0">
                <a:solidFill>
                  <a:schemeClr val="bg2">
                    <a:lumMod val="60000"/>
                    <a:lumOff val="40000"/>
                  </a:schemeClr>
                </a:solidFill>
                <a:latin typeface="Arial" pitchFamily="34" charset="0"/>
                <a:cs typeface="Arial" pitchFamily="34" charset="0"/>
              </a:rPr>
              <a:t>)</a:t>
            </a:r>
          </a:p>
          <a:p>
            <a:r>
              <a:rPr lang="en-US" sz="3400" dirty="0" smtClean="0">
                <a:solidFill>
                  <a:srgbClr val="FFFF00"/>
                </a:solidFill>
                <a:latin typeface="Arial" pitchFamily="34" charset="0"/>
                <a:cs typeface="Arial" pitchFamily="34" charset="0"/>
              </a:rPr>
              <a:t>(B) Psoriasis</a:t>
            </a:r>
          </a:p>
          <a:p>
            <a:r>
              <a:rPr lang="en-US" sz="3400" dirty="0" smtClean="0">
                <a:solidFill>
                  <a:schemeClr val="bg2">
                    <a:lumMod val="60000"/>
                    <a:lumOff val="40000"/>
                  </a:schemeClr>
                </a:solidFill>
                <a:latin typeface="Arial" pitchFamily="34" charset="0"/>
                <a:cs typeface="Arial" pitchFamily="34" charset="0"/>
              </a:rPr>
              <a:t>(C) </a:t>
            </a:r>
            <a:r>
              <a:rPr lang="en-US" sz="3400" dirty="0" err="1" smtClean="0">
                <a:solidFill>
                  <a:schemeClr val="bg2">
                    <a:lumMod val="60000"/>
                    <a:lumOff val="40000"/>
                  </a:schemeClr>
                </a:solidFill>
                <a:latin typeface="Arial" pitchFamily="34" charset="0"/>
                <a:cs typeface="Arial" pitchFamily="34" charset="0"/>
              </a:rPr>
              <a:t>Pemphigus</a:t>
            </a:r>
            <a:r>
              <a:rPr lang="en-US" sz="3400" dirty="0" smtClean="0">
                <a:solidFill>
                  <a:schemeClr val="bg2">
                    <a:lumMod val="60000"/>
                    <a:lumOff val="40000"/>
                  </a:schemeClr>
                </a:solidFill>
                <a:latin typeface="Arial" pitchFamily="34" charset="0"/>
                <a:cs typeface="Arial" pitchFamily="34" charset="0"/>
              </a:rPr>
              <a:t> </a:t>
            </a:r>
            <a:r>
              <a:rPr lang="en-US" sz="3400" dirty="0" err="1" smtClean="0">
                <a:solidFill>
                  <a:schemeClr val="bg2">
                    <a:lumMod val="60000"/>
                    <a:lumOff val="40000"/>
                  </a:schemeClr>
                </a:solidFill>
                <a:latin typeface="Arial" pitchFamily="34" charset="0"/>
                <a:cs typeface="Arial" pitchFamily="34" charset="0"/>
              </a:rPr>
              <a:t>vulgaris</a:t>
            </a:r>
            <a:r>
              <a:rPr lang="en-US" sz="3400" dirty="0" smtClean="0">
                <a:solidFill>
                  <a:schemeClr val="bg2">
                    <a:lumMod val="60000"/>
                    <a:lumOff val="40000"/>
                  </a:schemeClr>
                </a:solidFill>
                <a:latin typeface="Arial" pitchFamily="34" charset="0"/>
                <a:cs typeface="Arial" pitchFamily="34" charset="0"/>
              </a:rPr>
              <a:t> </a:t>
            </a:r>
          </a:p>
          <a:p>
            <a:r>
              <a:rPr lang="en-US" sz="3400" dirty="0" smtClean="0">
                <a:solidFill>
                  <a:schemeClr val="bg2">
                    <a:lumMod val="60000"/>
                    <a:lumOff val="40000"/>
                  </a:schemeClr>
                </a:solidFill>
                <a:latin typeface="Arial" pitchFamily="34" charset="0"/>
                <a:cs typeface="Arial" pitchFamily="34" charset="0"/>
              </a:rPr>
              <a:t>(D) </a:t>
            </a:r>
            <a:r>
              <a:rPr lang="en-US" sz="3400" dirty="0" err="1" smtClean="0">
                <a:solidFill>
                  <a:schemeClr val="bg2">
                    <a:lumMod val="60000"/>
                    <a:lumOff val="40000"/>
                  </a:schemeClr>
                </a:solidFill>
                <a:latin typeface="Arial" pitchFamily="34" charset="0"/>
                <a:cs typeface="Arial" pitchFamily="34" charset="0"/>
              </a:rPr>
              <a:t>Bullous</a:t>
            </a:r>
            <a:r>
              <a:rPr lang="en-US" sz="3400" dirty="0" smtClean="0">
                <a:solidFill>
                  <a:schemeClr val="bg2">
                    <a:lumMod val="60000"/>
                    <a:lumOff val="40000"/>
                  </a:schemeClr>
                </a:solidFill>
                <a:latin typeface="Arial" pitchFamily="34" charset="0"/>
                <a:cs typeface="Arial" pitchFamily="34" charset="0"/>
              </a:rPr>
              <a:t> </a:t>
            </a:r>
            <a:r>
              <a:rPr lang="en-US" sz="3400" dirty="0" err="1" smtClean="0">
                <a:solidFill>
                  <a:schemeClr val="bg2">
                    <a:lumMod val="60000"/>
                    <a:lumOff val="40000"/>
                  </a:schemeClr>
                </a:solidFill>
                <a:latin typeface="Arial" pitchFamily="34" charset="0"/>
                <a:cs typeface="Arial" pitchFamily="34" charset="0"/>
              </a:rPr>
              <a:t>pemphigoid</a:t>
            </a:r>
            <a:endParaRPr lang="en-US" sz="3400" dirty="0" smtClean="0">
              <a:solidFill>
                <a:schemeClr val="bg2">
                  <a:lumMod val="60000"/>
                  <a:lumOff val="40000"/>
                </a:schemeClr>
              </a:solidFill>
              <a:latin typeface="Arial" pitchFamily="34" charset="0"/>
              <a:cs typeface="Arial" pitchFamily="34" charset="0"/>
            </a:endParaRPr>
          </a:p>
          <a:p>
            <a:r>
              <a:rPr lang="en-US" sz="3400" dirty="0" smtClean="0">
                <a:solidFill>
                  <a:schemeClr val="bg2">
                    <a:lumMod val="60000"/>
                    <a:lumOff val="40000"/>
                  </a:schemeClr>
                </a:solidFill>
                <a:latin typeface="Arial" pitchFamily="34" charset="0"/>
                <a:cs typeface="Arial" pitchFamily="34" charset="0"/>
              </a:rPr>
              <a:t>(E) Dermatitis </a:t>
            </a:r>
            <a:r>
              <a:rPr lang="en-US" sz="3400" dirty="0" err="1" smtClean="0">
                <a:solidFill>
                  <a:schemeClr val="bg2">
                    <a:lumMod val="60000"/>
                    <a:lumOff val="40000"/>
                  </a:schemeClr>
                </a:solidFill>
                <a:latin typeface="Arial" pitchFamily="34" charset="0"/>
                <a:cs typeface="Arial" pitchFamily="34" charset="0"/>
              </a:rPr>
              <a:t>herpetiformis</a:t>
            </a:r>
            <a:endParaRPr lang="en-US" sz="34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Skin Diseases</a:t>
            </a:r>
            <a:endParaRPr lang="en-US" sz="5400" dirty="0">
              <a:latin typeface="Arial" pitchFamily="34" charset="0"/>
              <a:cs typeface="Arial" pitchFamily="34" charset="0"/>
            </a:endParaRPr>
          </a:p>
        </p:txBody>
      </p:sp>
      <p:sp>
        <p:nvSpPr>
          <p:cNvPr id="11" name="TextBox 10"/>
          <p:cNvSpPr txBox="1"/>
          <p:nvPr/>
        </p:nvSpPr>
        <p:spPr>
          <a:xfrm>
            <a:off x="0" y="504885"/>
            <a:ext cx="9144000" cy="3970318"/>
          </a:xfrm>
          <a:prstGeom prst="rect">
            <a:avLst/>
          </a:prstGeom>
          <a:noFill/>
        </p:spPr>
        <p:txBody>
          <a:bodyPr wrap="square" rtlCol="0">
            <a:spAutoFit/>
          </a:bodyPr>
          <a:lstStyle/>
          <a:p>
            <a:r>
              <a:rPr lang="en-US" sz="3600" dirty="0" smtClean="0">
                <a:latin typeface="Arial" pitchFamily="34" charset="0"/>
                <a:cs typeface="Arial" pitchFamily="34" charset="0"/>
              </a:rPr>
              <a:t>A 55-year-old man presents with a large, black-colored, asymmetric skin lesion with ill-defined borders on his back. He reports a family history of malignant melanoma. Which of the following clinical variants of malignant melanoma has the poorest prognosis?</a:t>
            </a:r>
            <a:endParaRPr lang="en-US" sz="34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Skin Diseases</a:t>
            </a:r>
            <a:endParaRPr lang="en-US" sz="5400" dirty="0">
              <a:latin typeface="Arial" pitchFamily="34" charset="0"/>
              <a:cs typeface="Arial" pitchFamily="34" charset="0"/>
            </a:endParaRPr>
          </a:p>
        </p:txBody>
      </p:sp>
      <p:sp>
        <p:nvSpPr>
          <p:cNvPr id="11" name="TextBox 10"/>
          <p:cNvSpPr txBox="1"/>
          <p:nvPr/>
        </p:nvSpPr>
        <p:spPr>
          <a:xfrm>
            <a:off x="0" y="504885"/>
            <a:ext cx="9144000" cy="2308324"/>
          </a:xfrm>
          <a:prstGeom prst="rect">
            <a:avLst/>
          </a:prstGeom>
          <a:noFill/>
        </p:spPr>
        <p:txBody>
          <a:bodyPr wrap="square" rtlCol="0">
            <a:spAutoFit/>
          </a:bodyPr>
          <a:lstStyle/>
          <a:p>
            <a:r>
              <a:rPr lang="en-US" sz="3600" dirty="0" smtClean="0">
                <a:latin typeface="Arial" pitchFamily="34" charset="0"/>
                <a:cs typeface="Arial" pitchFamily="34" charset="0"/>
              </a:rPr>
              <a:t>(A) </a:t>
            </a:r>
            <a:r>
              <a:rPr lang="en-US" sz="3600" dirty="0" err="1" smtClean="0">
                <a:latin typeface="Arial" pitchFamily="34" charset="0"/>
                <a:cs typeface="Arial" pitchFamily="34" charset="0"/>
              </a:rPr>
              <a:t>Lentigo</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maligna</a:t>
            </a:r>
            <a:r>
              <a:rPr lang="en-US" sz="3600" dirty="0" smtClean="0">
                <a:latin typeface="Arial" pitchFamily="34" charset="0"/>
                <a:cs typeface="Arial" pitchFamily="34" charset="0"/>
              </a:rPr>
              <a:t> melanoma</a:t>
            </a:r>
          </a:p>
          <a:p>
            <a:r>
              <a:rPr lang="en-US" sz="3600" dirty="0" smtClean="0">
                <a:latin typeface="Arial" pitchFamily="34" charset="0"/>
                <a:cs typeface="Arial" pitchFamily="34" charset="0"/>
              </a:rPr>
              <a:t>(B) Superficial spreading melanoma </a:t>
            </a:r>
          </a:p>
          <a:p>
            <a:r>
              <a:rPr lang="en-US" sz="3600" dirty="0" smtClean="0">
                <a:latin typeface="Arial" pitchFamily="34" charset="0"/>
                <a:cs typeface="Arial" pitchFamily="34" charset="0"/>
              </a:rPr>
              <a:t>(C) Nodular melanoma </a:t>
            </a:r>
          </a:p>
          <a:p>
            <a:r>
              <a:rPr lang="en-US" sz="3600" dirty="0" smtClean="0">
                <a:latin typeface="Arial" pitchFamily="34" charset="0"/>
                <a:cs typeface="Arial" pitchFamily="34" charset="0"/>
              </a:rPr>
              <a:t>(D) </a:t>
            </a:r>
            <a:r>
              <a:rPr lang="en-US" sz="3600" dirty="0" err="1" smtClean="0">
                <a:latin typeface="Arial" pitchFamily="34" charset="0"/>
                <a:cs typeface="Arial" pitchFamily="34" charset="0"/>
              </a:rPr>
              <a:t>Acral-lentiginous</a:t>
            </a:r>
            <a:r>
              <a:rPr lang="en-US" sz="3600" dirty="0" smtClean="0">
                <a:latin typeface="Arial" pitchFamily="34" charset="0"/>
                <a:cs typeface="Arial" pitchFamily="34" charset="0"/>
              </a:rPr>
              <a:t> melanoma</a:t>
            </a:r>
            <a:endParaRPr lang="en-US" sz="34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Skin Diseases</a:t>
            </a:r>
            <a:endParaRPr lang="en-US" sz="5400" dirty="0">
              <a:latin typeface="Arial" pitchFamily="34" charset="0"/>
              <a:cs typeface="Arial" pitchFamily="34" charset="0"/>
            </a:endParaRPr>
          </a:p>
        </p:txBody>
      </p:sp>
      <p:sp>
        <p:nvSpPr>
          <p:cNvPr id="11" name="TextBox 10"/>
          <p:cNvSpPr txBox="1"/>
          <p:nvPr/>
        </p:nvSpPr>
        <p:spPr>
          <a:xfrm>
            <a:off x="0" y="504885"/>
            <a:ext cx="9144000" cy="2308324"/>
          </a:xfrm>
          <a:prstGeom prst="rect">
            <a:avLst/>
          </a:prstGeom>
          <a:noFill/>
        </p:spPr>
        <p:txBody>
          <a:bodyPr wrap="square" rtlCol="0">
            <a:spAutoFit/>
          </a:bodyPr>
          <a:lstStyle/>
          <a:p>
            <a:r>
              <a:rPr lang="en-US" sz="3600" dirty="0" smtClean="0">
                <a:solidFill>
                  <a:schemeClr val="bg2">
                    <a:lumMod val="60000"/>
                    <a:lumOff val="40000"/>
                  </a:schemeClr>
                </a:solidFill>
                <a:latin typeface="Arial" pitchFamily="34" charset="0"/>
                <a:cs typeface="Arial" pitchFamily="34" charset="0"/>
              </a:rPr>
              <a:t>(A) </a:t>
            </a:r>
            <a:r>
              <a:rPr lang="en-US" sz="3600" dirty="0" err="1" smtClean="0">
                <a:solidFill>
                  <a:schemeClr val="bg2">
                    <a:lumMod val="60000"/>
                    <a:lumOff val="40000"/>
                  </a:schemeClr>
                </a:solidFill>
                <a:latin typeface="Arial" pitchFamily="34" charset="0"/>
                <a:cs typeface="Arial" pitchFamily="34" charset="0"/>
              </a:rPr>
              <a:t>Lentigo</a:t>
            </a:r>
            <a:r>
              <a:rPr lang="en-US" sz="3600" dirty="0" smtClean="0">
                <a:solidFill>
                  <a:schemeClr val="bg2">
                    <a:lumMod val="60000"/>
                    <a:lumOff val="40000"/>
                  </a:schemeClr>
                </a:solidFill>
                <a:latin typeface="Arial" pitchFamily="34" charset="0"/>
                <a:cs typeface="Arial" pitchFamily="34" charset="0"/>
              </a:rPr>
              <a:t> </a:t>
            </a:r>
            <a:r>
              <a:rPr lang="en-US" sz="3600" dirty="0" err="1" smtClean="0">
                <a:solidFill>
                  <a:schemeClr val="bg2">
                    <a:lumMod val="60000"/>
                    <a:lumOff val="40000"/>
                  </a:schemeClr>
                </a:solidFill>
                <a:latin typeface="Arial" pitchFamily="34" charset="0"/>
                <a:cs typeface="Arial" pitchFamily="34" charset="0"/>
              </a:rPr>
              <a:t>maligna</a:t>
            </a:r>
            <a:r>
              <a:rPr lang="en-US" sz="3600" dirty="0" smtClean="0">
                <a:solidFill>
                  <a:schemeClr val="bg2">
                    <a:lumMod val="60000"/>
                    <a:lumOff val="40000"/>
                  </a:schemeClr>
                </a:solidFill>
                <a:latin typeface="Arial" pitchFamily="34" charset="0"/>
                <a:cs typeface="Arial" pitchFamily="34" charset="0"/>
              </a:rPr>
              <a:t> melanoma</a:t>
            </a:r>
          </a:p>
          <a:p>
            <a:r>
              <a:rPr lang="en-US" sz="3600" dirty="0" smtClean="0">
                <a:solidFill>
                  <a:schemeClr val="bg2">
                    <a:lumMod val="60000"/>
                    <a:lumOff val="40000"/>
                  </a:schemeClr>
                </a:solidFill>
                <a:latin typeface="Arial" pitchFamily="34" charset="0"/>
                <a:cs typeface="Arial" pitchFamily="34" charset="0"/>
              </a:rPr>
              <a:t>(B) Superficial spreading melanoma </a:t>
            </a:r>
          </a:p>
          <a:p>
            <a:r>
              <a:rPr lang="en-US" sz="3600" dirty="0" smtClean="0">
                <a:solidFill>
                  <a:srgbClr val="FFFF00"/>
                </a:solidFill>
                <a:latin typeface="Arial" pitchFamily="34" charset="0"/>
                <a:cs typeface="Arial" pitchFamily="34" charset="0"/>
              </a:rPr>
              <a:t>(C) Nodular melanoma </a:t>
            </a:r>
          </a:p>
          <a:p>
            <a:r>
              <a:rPr lang="en-US" sz="3600" dirty="0" smtClean="0">
                <a:solidFill>
                  <a:schemeClr val="bg2">
                    <a:lumMod val="60000"/>
                    <a:lumOff val="40000"/>
                  </a:schemeClr>
                </a:solidFill>
                <a:latin typeface="Arial" pitchFamily="34" charset="0"/>
                <a:cs typeface="Arial" pitchFamily="34" charset="0"/>
              </a:rPr>
              <a:t>(D) </a:t>
            </a:r>
            <a:r>
              <a:rPr lang="en-US" sz="3600" dirty="0" err="1" smtClean="0">
                <a:solidFill>
                  <a:schemeClr val="bg2">
                    <a:lumMod val="60000"/>
                    <a:lumOff val="40000"/>
                  </a:schemeClr>
                </a:solidFill>
                <a:latin typeface="Arial" pitchFamily="34" charset="0"/>
                <a:cs typeface="Arial" pitchFamily="34" charset="0"/>
              </a:rPr>
              <a:t>Acral-lentiginous</a:t>
            </a:r>
            <a:r>
              <a:rPr lang="en-US" sz="3600" dirty="0" smtClean="0">
                <a:solidFill>
                  <a:schemeClr val="bg2">
                    <a:lumMod val="60000"/>
                    <a:lumOff val="40000"/>
                  </a:schemeClr>
                </a:solidFill>
                <a:latin typeface="Arial" pitchFamily="34" charset="0"/>
                <a:cs typeface="Arial" pitchFamily="34" charset="0"/>
              </a:rPr>
              <a:t> melanoma</a:t>
            </a:r>
            <a:endParaRPr lang="en-US" sz="34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5509200"/>
          </a:xfrm>
          <a:prstGeom prst="rect">
            <a:avLst/>
          </a:prstGeom>
          <a:noFill/>
        </p:spPr>
        <p:txBody>
          <a:bodyPr wrap="square" rtlCol="0">
            <a:spAutoFit/>
          </a:bodyPr>
          <a:lstStyle/>
          <a:p>
            <a:pPr marL="574675" indent="-574675"/>
            <a:r>
              <a:rPr lang="en-US" sz="3200" dirty="0" smtClean="0">
                <a:latin typeface="Arial" pitchFamily="34" charset="0"/>
                <a:cs typeface="Arial" pitchFamily="34" charset="0"/>
              </a:rPr>
              <a:t>(A) Bronchial smooth muscle hypertrophy with proliferation of </a:t>
            </a:r>
            <a:r>
              <a:rPr lang="en-US" sz="3200" dirty="0" err="1" smtClean="0">
                <a:latin typeface="Arial" pitchFamily="34" charset="0"/>
                <a:cs typeface="Arial" pitchFamily="34" charset="0"/>
              </a:rPr>
              <a:t>eosinophils</a:t>
            </a:r>
            <a:endParaRPr lang="en-US" sz="3200" dirty="0" smtClean="0">
              <a:latin typeface="Arial" pitchFamily="34" charset="0"/>
              <a:cs typeface="Arial" pitchFamily="34" charset="0"/>
            </a:endParaRPr>
          </a:p>
          <a:p>
            <a:pPr marL="515938" indent="-515938"/>
            <a:r>
              <a:rPr lang="en-US" sz="3200" dirty="0" smtClean="0">
                <a:latin typeface="Arial" pitchFamily="34" charset="0"/>
                <a:cs typeface="Arial" pitchFamily="34" charset="0"/>
              </a:rPr>
              <a:t>(B) Diffuse alveolar damage with leakage of protein-rich fluid into alveolar spaces</a:t>
            </a:r>
          </a:p>
          <a:p>
            <a:pPr marL="574675" indent="-574675"/>
            <a:r>
              <a:rPr lang="en-US" sz="3200" dirty="0" smtClean="0">
                <a:latin typeface="Arial" pitchFamily="34" charset="0"/>
                <a:cs typeface="Arial" pitchFamily="34" charset="0"/>
              </a:rPr>
              <a:t>(C) Dilatation of air spaces with destruction of alveolar walls</a:t>
            </a:r>
          </a:p>
          <a:p>
            <a:pPr marL="574675" indent="-574675"/>
            <a:r>
              <a:rPr lang="en-US" sz="3200" dirty="0" smtClean="0">
                <a:latin typeface="Arial" pitchFamily="34" charset="0"/>
                <a:cs typeface="Arial" pitchFamily="34" charset="0"/>
              </a:rPr>
              <a:t>(D) Hyperplasia of bronchial mucus-secreting </a:t>
            </a:r>
            <a:r>
              <a:rPr lang="en-US" sz="3200" dirty="0" err="1" smtClean="0">
                <a:latin typeface="Arial" pitchFamily="34" charset="0"/>
                <a:cs typeface="Arial" pitchFamily="34" charset="0"/>
              </a:rPr>
              <a:t>submucosal</a:t>
            </a:r>
            <a:r>
              <a:rPr lang="en-US" sz="3200" dirty="0" smtClean="0">
                <a:latin typeface="Arial" pitchFamily="34" charset="0"/>
                <a:cs typeface="Arial" pitchFamily="34" charset="0"/>
              </a:rPr>
              <a:t> glands</a:t>
            </a:r>
          </a:p>
          <a:p>
            <a:pPr marL="515938" indent="-515938"/>
            <a:r>
              <a:rPr lang="en-US" sz="3200" dirty="0" smtClean="0">
                <a:latin typeface="Arial" pitchFamily="34" charset="0"/>
                <a:cs typeface="Arial" pitchFamily="34" charset="0"/>
              </a:rPr>
              <a:t>(E) Permanent bronchial dilatation caused by chronic infection, with bronchi filled with mucus and </a:t>
            </a:r>
            <a:r>
              <a:rPr lang="en-US" sz="3200" dirty="0" err="1" smtClean="0">
                <a:latin typeface="Arial" pitchFamily="34" charset="0"/>
                <a:cs typeface="Arial" pitchFamily="34" charset="0"/>
              </a:rPr>
              <a:t>neutrophils</a:t>
            </a:r>
            <a:endParaRPr lang="en-US" sz="3200" dirty="0">
              <a:latin typeface="Arial" pitchFamily="34" charset="0"/>
              <a:cs typeface="Arial" pitchFamily="34" charset="0"/>
            </a:endParaRPr>
          </a:p>
        </p:txBody>
      </p:sp>
      <p:sp>
        <p:nvSpPr>
          <p:cNvPr id="5"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Skin Diseases</a:t>
            </a:r>
            <a:endParaRPr lang="en-US" sz="5400" dirty="0">
              <a:latin typeface="Arial" pitchFamily="34" charset="0"/>
              <a:cs typeface="Arial" pitchFamily="34" charset="0"/>
            </a:endParaRPr>
          </a:p>
        </p:txBody>
      </p:sp>
      <p:sp>
        <p:nvSpPr>
          <p:cNvPr id="11" name="TextBox 10"/>
          <p:cNvSpPr txBox="1"/>
          <p:nvPr/>
        </p:nvSpPr>
        <p:spPr>
          <a:xfrm>
            <a:off x="0" y="504885"/>
            <a:ext cx="9144000" cy="4524315"/>
          </a:xfrm>
          <a:prstGeom prst="rect">
            <a:avLst/>
          </a:prstGeom>
          <a:noFill/>
        </p:spPr>
        <p:txBody>
          <a:bodyPr wrap="square" rtlCol="0">
            <a:spAutoFit/>
          </a:bodyPr>
          <a:lstStyle/>
          <a:p>
            <a:r>
              <a:rPr lang="en-US" sz="3600" dirty="0" smtClean="0">
                <a:latin typeface="Arial" pitchFamily="34" charset="0"/>
                <a:cs typeface="Arial" pitchFamily="34" charset="0"/>
              </a:rPr>
              <a:t>A 70-year-old man presents with a scaling, </a:t>
            </a:r>
            <a:r>
              <a:rPr lang="en-US" sz="3600" dirty="0" err="1" smtClean="0">
                <a:latin typeface="Arial" pitchFamily="34" charset="0"/>
                <a:cs typeface="Arial" pitchFamily="34" charset="0"/>
              </a:rPr>
              <a:t>indurated</a:t>
            </a:r>
            <a:r>
              <a:rPr lang="en-US" sz="3600" dirty="0" smtClean="0">
                <a:latin typeface="Arial" pitchFamily="34" charset="0"/>
                <a:cs typeface="Arial" pitchFamily="34" charset="0"/>
              </a:rPr>
              <a:t>, ulcerated nodule on the back of his left hand. He states that the nodule has been growing larger over time. The patient has had much direct sun exposure in the past. Which of the following is the most likely </a:t>
            </a:r>
            <a:r>
              <a:rPr lang="en-US" sz="3600" dirty="0" err="1" smtClean="0">
                <a:latin typeface="Arial" pitchFamily="34" charset="0"/>
                <a:cs typeface="Arial" pitchFamily="34" charset="0"/>
              </a:rPr>
              <a:t>histologic</a:t>
            </a:r>
            <a:r>
              <a:rPr lang="en-US" sz="3600" dirty="0" smtClean="0">
                <a:latin typeface="Arial" pitchFamily="34" charset="0"/>
                <a:cs typeface="Arial" pitchFamily="34" charset="0"/>
              </a:rPr>
              <a:t> finding in this patient's skin lesion?</a:t>
            </a:r>
            <a:endParaRPr lang="en-US" sz="3400" dirty="0">
              <a:solidFill>
                <a:schemeClr val="bg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Skin Diseases</a:t>
            </a:r>
            <a:endParaRPr lang="en-US" sz="5400" dirty="0">
              <a:latin typeface="Arial" pitchFamily="34" charset="0"/>
              <a:cs typeface="Arial" pitchFamily="34" charset="0"/>
            </a:endParaRPr>
          </a:p>
        </p:txBody>
      </p:sp>
      <p:sp>
        <p:nvSpPr>
          <p:cNvPr id="11" name="TextBox 10"/>
          <p:cNvSpPr txBox="1"/>
          <p:nvPr/>
        </p:nvSpPr>
        <p:spPr>
          <a:xfrm>
            <a:off x="0" y="504885"/>
            <a:ext cx="9144000" cy="5509200"/>
          </a:xfrm>
          <a:prstGeom prst="rect">
            <a:avLst/>
          </a:prstGeom>
          <a:noFill/>
        </p:spPr>
        <p:txBody>
          <a:bodyPr wrap="square" rtlCol="0">
            <a:spAutoFit/>
          </a:bodyPr>
          <a:lstStyle/>
          <a:p>
            <a:pPr marL="633413" indent="-633413"/>
            <a:r>
              <a:rPr lang="en-US" sz="3200" dirty="0" smtClean="0">
                <a:latin typeface="Arial" pitchFamily="34" charset="0"/>
                <a:cs typeface="Arial" pitchFamily="34" charset="0"/>
              </a:rPr>
              <a:t>(A) Invasion of the dermis by sheets and islands of </a:t>
            </a:r>
            <a:r>
              <a:rPr lang="en-US" sz="3200" dirty="0" err="1" smtClean="0">
                <a:latin typeface="Arial" pitchFamily="34" charset="0"/>
                <a:cs typeface="Arial" pitchFamily="34" charset="0"/>
              </a:rPr>
              <a:t>neoplastic</a:t>
            </a:r>
            <a:r>
              <a:rPr lang="en-US" sz="3200" dirty="0" smtClean="0">
                <a:latin typeface="Arial" pitchFamily="34" charset="0"/>
                <a:cs typeface="Arial" pitchFamily="34" charset="0"/>
              </a:rPr>
              <a:t> epidermal cells, often with "keratin pearls"</a:t>
            </a:r>
          </a:p>
          <a:p>
            <a:pPr marL="633413" indent="-633413"/>
            <a:r>
              <a:rPr lang="en-US" sz="3200" dirty="0" smtClean="0">
                <a:latin typeface="Arial" pitchFamily="34" charset="0"/>
                <a:cs typeface="Arial" pitchFamily="34" charset="0"/>
              </a:rPr>
              <a:t>(B) Clusters of darkly staining </a:t>
            </a:r>
            <a:r>
              <a:rPr lang="en-US" sz="3200" dirty="0" err="1" smtClean="0">
                <a:latin typeface="Arial" pitchFamily="34" charset="0"/>
                <a:cs typeface="Arial" pitchFamily="34" charset="0"/>
              </a:rPr>
              <a:t>basaloid</a:t>
            </a:r>
            <a:r>
              <a:rPr lang="en-US" sz="3200" dirty="0" smtClean="0">
                <a:latin typeface="Arial" pitchFamily="34" charset="0"/>
                <a:cs typeface="Arial" pitchFamily="34" charset="0"/>
              </a:rPr>
              <a:t> cells, with a </a:t>
            </a:r>
            <a:r>
              <a:rPr lang="en-US" sz="3200" dirty="0" err="1" smtClean="0">
                <a:latin typeface="Arial" pitchFamily="34" charset="0"/>
                <a:cs typeface="Arial" pitchFamily="34" charset="0"/>
              </a:rPr>
              <a:t>palisading</a:t>
            </a:r>
            <a:r>
              <a:rPr lang="en-US" sz="3200" dirty="0" smtClean="0">
                <a:latin typeface="Arial" pitchFamily="34" charset="0"/>
                <a:cs typeface="Arial" pitchFamily="34" charset="0"/>
              </a:rPr>
              <a:t> arrangement of the nuclei of the cells at the periphery of the clusters</a:t>
            </a:r>
          </a:p>
          <a:p>
            <a:pPr marL="633413" indent="-633413"/>
            <a:r>
              <a:rPr lang="en-US" sz="3200" dirty="0" smtClean="0">
                <a:latin typeface="Arial" pitchFamily="34" charset="0"/>
                <a:cs typeface="Arial" pitchFamily="34" charset="0"/>
              </a:rPr>
              <a:t>(C) Malignant </a:t>
            </a:r>
            <a:r>
              <a:rPr lang="en-US" sz="3200" dirty="0" err="1" smtClean="0">
                <a:latin typeface="Arial" pitchFamily="34" charset="0"/>
                <a:cs typeface="Arial" pitchFamily="34" charset="0"/>
              </a:rPr>
              <a:t>melanocytes</a:t>
            </a:r>
            <a:r>
              <a:rPr lang="en-US" sz="3200" dirty="0" smtClean="0">
                <a:latin typeface="Arial" pitchFamily="34" charset="0"/>
                <a:cs typeface="Arial" pitchFamily="34" charset="0"/>
              </a:rPr>
              <a:t> with numerous mitotic figures</a:t>
            </a:r>
          </a:p>
          <a:p>
            <a:pPr marL="633413" indent="-633413"/>
            <a:r>
              <a:rPr lang="en-US" sz="3200" dirty="0" smtClean="0">
                <a:latin typeface="Arial" pitchFamily="34" charset="0"/>
                <a:cs typeface="Arial" pitchFamily="34" charset="0"/>
              </a:rPr>
              <a:t>(D) Abnormal proliferation of the connective tissue, with deranged arrangement of collagen fibers</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bodyPr>
          <a:lstStyle/>
          <a:p>
            <a:pPr algn="ctr"/>
            <a:r>
              <a:rPr lang="en-US" sz="5400" dirty="0" smtClean="0">
                <a:latin typeface="Arial" pitchFamily="34" charset="0"/>
                <a:cs typeface="Arial" pitchFamily="34" charset="0"/>
              </a:rPr>
              <a:t>Skin Diseases</a:t>
            </a:r>
            <a:endParaRPr lang="en-US" sz="5400" dirty="0">
              <a:latin typeface="Arial" pitchFamily="34" charset="0"/>
              <a:cs typeface="Arial" pitchFamily="34" charset="0"/>
            </a:endParaRPr>
          </a:p>
        </p:txBody>
      </p:sp>
      <p:sp>
        <p:nvSpPr>
          <p:cNvPr id="11" name="TextBox 10"/>
          <p:cNvSpPr txBox="1"/>
          <p:nvPr/>
        </p:nvSpPr>
        <p:spPr>
          <a:xfrm>
            <a:off x="0" y="504885"/>
            <a:ext cx="9144000" cy="5509200"/>
          </a:xfrm>
          <a:prstGeom prst="rect">
            <a:avLst/>
          </a:prstGeom>
          <a:noFill/>
        </p:spPr>
        <p:txBody>
          <a:bodyPr wrap="square" rtlCol="0">
            <a:spAutoFit/>
          </a:bodyPr>
          <a:lstStyle/>
          <a:p>
            <a:pPr marL="633413" indent="-633413"/>
            <a:r>
              <a:rPr lang="en-US" sz="3200" dirty="0" smtClean="0">
                <a:solidFill>
                  <a:srgbClr val="FFFF00"/>
                </a:solidFill>
                <a:latin typeface="Arial" pitchFamily="34" charset="0"/>
                <a:cs typeface="Arial" pitchFamily="34" charset="0"/>
              </a:rPr>
              <a:t>(A) Invasion of the dermis by sheets and islands of </a:t>
            </a:r>
            <a:r>
              <a:rPr lang="en-US" sz="3200" dirty="0" err="1" smtClean="0">
                <a:solidFill>
                  <a:srgbClr val="FFFF00"/>
                </a:solidFill>
                <a:latin typeface="Arial" pitchFamily="34" charset="0"/>
                <a:cs typeface="Arial" pitchFamily="34" charset="0"/>
              </a:rPr>
              <a:t>neoplastic</a:t>
            </a:r>
            <a:r>
              <a:rPr lang="en-US" sz="3200" dirty="0" smtClean="0">
                <a:solidFill>
                  <a:srgbClr val="FFFF00"/>
                </a:solidFill>
                <a:latin typeface="Arial" pitchFamily="34" charset="0"/>
                <a:cs typeface="Arial" pitchFamily="34" charset="0"/>
              </a:rPr>
              <a:t> epidermal cells, often with "keratin pearls"</a:t>
            </a:r>
          </a:p>
          <a:p>
            <a:pPr marL="633413" indent="-633413"/>
            <a:r>
              <a:rPr lang="en-US" sz="3200" dirty="0" smtClean="0">
                <a:solidFill>
                  <a:schemeClr val="bg2">
                    <a:lumMod val="60000"/>
                    <a:lumOff val="40000"/>
                  </a:schemeClr>
                </a:solidFill>
                <a:latin typeface="Arial" pitchFamily="34" charset="0"/>
                <a:cs typeface="Arial" pitchFamily="34" charset="0"/>
              </a:rPr>
              <a:t>(B) Clusters of darkly staining </a:t>
            </a:r>
            <a:r>
              <a:rPr lang="en-US" sz="3200" dirty="0" err="1" smtClean="0">
                <a:solidFill>
                  <a:schemeClr val="bg2">
                    <a:lumMod val="60000"/>
                    <a:lumOff val="40000"/>
                  </a:schemeClr>
                </a:solidFill>
                <a:latin typeface="Arial" pitchFamily="34" charset="0"/>
                <a:cs typeface="Arial" pitchFamily="34" charset="0"/>
              </a:rPr>
              <a:t>basaloid</a:t>
            </a:r>
            <a:r>
              <a:rPr lang="en-US" sz="3200" dirty="0" smtClean="0">
                <a:solidFill>
                  <a:schemeClr val="bg2">
                    <a:lumMod val="60000"/>
                    <a:lumOff val="40000"/>
                  </a:schemeClr>
                </a:solidFill>
                <a:latin typeface="Arial" pitchFamily="34" charset="0"/>
                <a:cs typeface="Arial" pitchFamily="34" charset="0"/>
              </a:rPr>
              <a:t> cells, with a </a:t>
            </a:r>
            <a:r>
              <a:rPr lang="en-US" sz="3200" dirty="0" err="1" smtClean="0">
                <a:solidFill>
                  <a:schemeClr val="bg2">
                    <a:lumMod val="60000"/>
                    <a:lumOff val="40000"/>
                  </a:schemeClr>
                </a:solidFill>
                <a:latin typeface="Arial" pitchFamily="34" charset="0"/>
                <a:cs typeface="Arial" pitchFamily="34" charset="0"/>
              </a:rPr>
              <a:t>palisading</a:t>
            </a:r>
            <a:r>
              <a:rPr lang="en-US" sz="3200" dirty="0" smtClean="0">
                <a:solidFill>
                  <a:schemeClr val="bg2">
                    <a:lumMod val="60000"/>
                    <a:lumOff val="40000"/>
                  </a:schemeClr>
                </a:solidFill>
                <a:latin typeface="Arial" pitchFamily="34" charset="0"/>
                <a:cs typeface="Arial" pitchFamily="34" charset="0"/>
              </a:rPr>
              <a:t> arrangement of the nuclei of the cells at the periphery of the clusters</a:t>
            </a:r>
          </a:p>
          <a:p>
            <a:pPr marL="633413" indent="-633413"/>
            <a:r>
              <a:rPr lang="en-US" sz="3200" dirty="0" smtClean="0">
                <a:solidFill>
                  <a:schemeClr val="bg2">
                    <a:lumMod val="60000"/>
                    <a:lumOff val="40000"/>
                  </a:schemeClr>
                </a:solidFill>
                <a:latin typeface="Arial" pitchFamily="34" charset="0"/>
                <a:cs typeface="Arial" pitchFamily="34" charset="0"/>
              </a:rPr>
              <a:t>(C) Malignant </a:t>
            </a:r>
            <a:r>
              <a:rPr lang="en-US" sz="3200" dirty="0" err="1" smtClean="0">
                <a:solidFill>
                  <a:schemeClr val="bg2">
                    <a:lumMod val="60000"/>
                    <a:lumOff val="40000"/>
                  </a:schemeClr>
                </a:solidFill>
                <a:latin typeface="Arial" pitchFamily="34" charset="0"/>
                <a:cs typeface="Arial" pitchFamily="34" charset="0"/>
              </a:rPr>
              <a:t>melanocytes</a:t>
            </a:r>
            <a:r>
              <a:rPr lang="en-US" sz="3200" dirty="0" smtClean="0">
                <a:solidFill>
                  <a:schemeClr val="bg2">
                    <a:lumMod val="60000"/>
                    <a:lumOff val="40000"/>
                  </a:schemeClr>
                </a:solidFill>
                <a:latin typeface="Arial" pitchFamily="34" charset="0"/>
                <a:cs typeface="Arial" pitchFamily="34" charset="0"/>
              </a:rPr>
              <a:t> with numerous mitotic figures</a:t>
            </a:r>
          </a:p>
          <a:p>
            <a:pPr marL="633413" indent="-633413"/>
            <a:r>
              <a:rPr lang="en-US" sz="3200" dirty="0" smtClean="0">
                <a:solidFill>
                  <a:schemeClr val="bg2">
                    <a:lumMod val="60000"/>
                    <a:lumOff val="40000"/>
                  </a:schemeClr>
                </a:solidFill>
                <a:latin typeface="Arial" pitchFamily="34" charset="0"/>
                <a:cs typeface="Arial" pitchFamily="34" charset="0"/>
              </a:rPr>
              <a:t>(D) Abnormal proliferation of the connective tissue, with deranged arrangement of collagen fibers</a:t>
            </a:r>
            <a:endParaRPr lang="en-US" sz="3200" dirty="0">
              <a:solidFill>
                <a:schemeClr val="bg2">
                  <a:lumMod val="60000"/>
                  <a:lumOff val="40000"/>
                </a:schemeClr>
              </a:solidFill>
              <a:latin typeface="Arial" pitchFamily="34" charset="0"/>
              <a:cs typeface="Arial" pitchFamily="34" charset="0"/>
            </a:endParaRPr>
          </a:p>
        </p:txBody>
      </p:sp>
      <p:sp>
        <p:nvSpPr>
          <p:cNvPr id="4" name="Left Arrow 3">
            <a:hlinkClick r:id="" action="ppaction://hlinkshowjump?jump=firstslide"/>
          </p:cNvPr>
          <p:cNvSpPr/>
          <p:nvPr/>
        </p:nvSpPr>
        <p:spPr>
          <a:xfrm>
            <a:off x="0" y="6248400"/>
            <a:ext cx="381000" cy="381000"/>
          </a:xfrm>
          <a:prstGeom prst="leftArrow">
            <a:avLst/>
          </a:prstGeom>
          <a:solidFill>
            <a:srgbClr val="FFFF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 y="6248400"/>
            <a:ext cx="1894878" cy="369332"/>
          </a:xfrm>
          <a:prstGeom prst="rect">
            <a:avLst/>
          </a:prstGeom>
          <a:noFill/>
        </p:spPr>
        <p:txBody>
          <a:bodyPr wrap="none" rtlCol="0">
            <a:spAutoFit/>
          </a:bodyPr>
          <a:lstStyle/>
          <a:p>
            <a:r>
              <a:rPr lang="en-US" dirty="0" smtClean="0"/>
              <a:t>Back to main menu</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5509200"/>
          </a:xfrm>
          <a:prstGeom prst="rect">
            <a:avLst/>
          </a:prstGeom>
          <a:noFill/>
        </p:spPr>
        <p:txBody>
          <a:bodyPr wrap="square" rtlCol="0">
            <a:spAutoFit/>
          </a:bodyPr>
          <a:lstStyle/>
          <a:p>
            <a:pPr marL="574675" indent="-574675"/>
            <a:r>
              <a:rPr lang="en-US" sz="3200" dirty="0" smtClean="0">
                <a:solidFill>
                  <a:schemeClr val="bg2">
                    <a:lumMod val="60000"/>
                    <a:lumOff val="40000"/>
                  </a:schemeClr>
                </a:solidFill>
                <a:latin typeface="Arial" pitchFamily="34" charset="0"/>
                <a:cs typeface="Arial" pitchFamily="34" charset="0"/>
              </a:rPr>
              <a:t>(A) Bronchial smooth muscle hypertrophy with proliferation of </a:t>
            </a:r>
            <a:r>
              <a:rPr lang="en-US" sz="3200" dirty="0" err="1" smtClean="0">
                <a:solidFill>
                  <a:schemeClr val="bg2">
                    <a:lumMod val="60000"/>
                    <a:lumOff val="40000"/>
                  </a:schemeClr>
                </a:solidFill>
                <a:latin typeface="Arial" pitchFamily="34" charset="0"/>
                <a:cs typeface="Arial" pitchFamily="34" charset="0"/>
              </a:rPr>
              <a:t>eosinophils</a:t>
            </a:r>
            <a:endParaRPr lang="en-US" sz="3200" dirty="0" smtClean="0">
              <a:solidFill>
                <a:schemeClr val="bg2">
                  <a:lumMod val="60000"/>
                  <a:lumOff val="40000"/>
                </a:schemeClr>
              </a:solidFill>
              <a:latin typeface="Arial" pitchFamily="34" charset="0"/>
              <a:cs typeface="Arial" pitchFamily="34" charset="0"/>
            </a:endParaRPr>
          </a:p>
          <a:p>
            <a:pPr marL="515938" indent="-515938"/>
            <a:r>
              <a:rPr lang="en-US" sz="3200" dirty="0" smtClean="0">
                <a:solidFill>
                  <a:schemeClr val="bg2">
                    <a:lumMod val="60000"/>
                    <a:lumOff val="40000"/>
                  </a:schemeClr>
                </a:solidFill>
                <a:latin typeface="Arial" pitchFamily="34" charset="0"/>
                <a:cs typeface="Arial" pitchFamily="34" charset="0"/>
              </a:rPr>
              <a:t>(B) Diffuse alveolar damage with leakage of protein-rich fluid into alveolar spaces</a:t>
            </a:r>
          </a:p>
          <a:p>
            <a:pPr marL="574675" indent="-574675"/>
            <a:r>
              <a:rPr lang="en-US" sz="3200" dirty="0" smtClean="0">
                <a:solidFill>
                  <a:schemeClr val="bg2">
                    <a:lumMod val="60000"/>
                    <a:lumOff val="40000"/>
                  </a:schemeClr>
                </a:solidFill>
                <a:latin typeface="Arial" pitchFamily="34" charset="0"/>
                <a:cs typeface="Arial" pitchFamily="34" charset="0"/>
              </a:rPr>
              <a:t>(C) Dilation of air spaces with destruction of alveolar walls</a:t>
            </a:r>
          </a:p>
          <a:p>
            <a:pPr marL="574675" indent="-574675"/>
            <a:r>
              <a:rPr lang="en-US" sz="3200" dirty="0" smtClean="0">
                <a:solidFill>
                  <a:srgbClr val="FFFF00"/>
                </a:solidFill>
                <a:latin typeface="Arial" pitchFamily="34" charset="0"/>
                <a:cs typeface="Arial" pitchFamily="34" charset="0"/>
              </a:rPr>
              <a:t>(D) Hyperplasia of bronchial mucus-secreting </a:t>
            </a:r>
            <a:r>
              <a:rPr lang="en-US" sz="3200" dirty="0" err="1" smtClean="0">
                <a:solidFill>
                  <a:srgbClr val="FFFF00"/>
                </a:solidFill>
                <a:latin typeface="Arial" pitchFamily="34" charset="0"/>
                <a:cs typeface="Arial" pitchFamily="34" charset="0"/>
              </a:rPr>
              <a:t>submucosal</a:t>
            </a:r>
            <a:r>
              <a:rPr lang="en-US" sz="3200" dirty="0" smtClean="0">
                <a:solidFill>
                  <a:srgbClr val="FFFF00"/>
                </a:solidFill>
                <a:latin typeface="Arial" pitchFamily="34" charset="0"/>
                <a:cs typeface="Arial" pitchFamily="34" charset="0"/>
              </a:rPr>
              <a:t> glands</a:t>
            </a:r>
          </a:p>
          <a:p>
            <a:pPr marL="515938" indent="-515938"/>
            <a:r>
              <a:rPr lang="en-US" sz="3200" dirty="0" smtClean="0">
                <a:solidFill>
                  <a:schemeClr val="bg2">
                    <a:lumMod val="60000"/>
                    <a:lumOff val="40000"/>
                  </a:schemeClr>
                </a:solidFill>
                <a:latin typeface="Arial" pitchFamily="34" charset="0"/>
                <a:cs typeface="Arial" pitchFamily="34" charset="0"/>
              </a:rPr>
              <a:t>(E) Permanent bronchial dilation caused by chronic infection, with bronchi filled with mucus and </a:t>
            </a:r>
            <a:r>
              <a:rPr lang="en-US" sz="3200" dirty="0" err="1" smtClean="0">
                <a:solidFill>
                  <a:schemeClr val="bg2">
                    <a:lumMod val="60000"/>
                    <a:lumOff val="40000"/>
                  </a:schemeClr>
                </a:solidFill>
                <a:latin typeface="Arial" pitchFamily="34" charset="0"/>
                <a:cs typeface="Arial" pitchFamily="34" charset="0"/>
              </a:rPr>
              <a:t>neutrophils</a:t>
            </a:r>
            <a:endParaRPr lang="en-US" sz="3200" dirty="0">
              <a:solidFill>
                <a:schemeClr val="bg2">
                  <a:lumMod val="60000"/>
                  <a:lumOff val="40000"/>
                </a:schemeClr>
              </a:solidFill>
              <a:latin typeface="Arial" pitchFamily="34" charset="0"/>
              <a:cs typeface="Arial" pitchFamily="34" charset="0"/>
            </a:endParaRPr>
          </a:p>
        </p:txBody>
      </p:sp>
      <p:sp>
        <p:nvSpPr>
          <p:cNvPr id="5"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04885"/>
            <a:ext cx="9144000" cy="5324535"/>
          </a:xfrm>
          <a:prstGeom prst="rect">
            <a:avLst/>
          </a:prstGeom>
          <a:noFill/>
        </p:spPr>
        <p:txBody>
          <a:bodyPr wrap="square" rtlCol="0">
            <a:spAutoFit/>
          </a:bodyPr>
          <a:lstStyle/>
          <a:p>
            <a:r>
              <a:rPr lang="en-US" sz="3400" dirty="0" smtClean="0">
                <a:latin typeface="Arial" pitchFamily="34" charset="0"/>
                <a:cs typeface="Arial" pitchFamily="34" charset="0"/>
              </a:rPr>
              <a:t>A 65-year-old woman with a significant smoking history presents with cough and shortness of breath. Computed tomography of the chest reveals a central mass near the left </a:t>
            </a:r>
            <a:r>
              <a:rPr lang="en-US" sz="3400" dirty="0" err="1" smtClean="0">
                <a:latin typeface="Arial" pitchFamily="34" charset="0"/>
                <a:cs typeface="Arial" pitchFamily="34" charset="0"/>
              </a:rPr>
              <a:t>mainstem</a:t>
            </a:r>
            <a:r>
              <a:rPr lang="en-US" sz="3400" dirty="0" smtClean="0">
                <a:latin typeface="Arial" pitchFamily="34" charset="0"/>
                <a:cs typeface="Arial" pitchFamily="34" charset="0"/>
              </a:rPr>
              <a:t> bronchus. Biopsy of the mass is performed. </a:t>
            </a:r>
            <a:r>
              <a:rPr lang="en-US" sz="3400" dirty="0" err="1" smtClean="0">
                <a:latin typeface="Arial" pitchFamily="34" charset="0"/>
                <a:cs typeface="Arial" pitchFamily="34" charset="0"/>
              </a:rPr>
              <a:t>Histologic</a:t>
            </a:r>
            <a:r>
              <a:rPr lang="en-US" sz="3400" dirty="0" smtClean="0">
                <a:latin typeface="Arial" pitchFamily="34" charset="0"/>
                <a:cs typeface="Arial" pitchFamily="34" charset="0"/>
              </a:rPr>
              <a:t> examination reveals small round blue cells, and a diagnosis of small cell carcinoma is made. Which of the following is a frequent characteristic of this form of lung cancer ?</a:t>
            </a:r>
            <a:endParaRPr lang="en-US" sz="3400" dirty="0">
              <a:solidFill>
                <a:schemeClr val="bg2">
                  <a:lumMod val="60000"/>
                  <a:lumOff val="40000"/>
                </a:schemeClr>
              </a:solidFill>
              <a:latin typeface="Arial" pitchFamily="34" charset="0"/>
              <a:cs typeface="Arial" pitchFamily="34" charset="0"/>
            </a:endParaRPr>
          </a:p>
        </p:txBody>
      </p:sp>
      <p:sp>
        <p:nvSpPr>
          <p:cNvPr id="5" name="Subtitle 2"/>
          <p:cNvSpPr>
            <a:spLocks noGrp="1"/>
          </p:cNvSpPr>
          <p:nvPr>
            <p:ph type="subTitle" idx="1"/>
          </p:nvPr>
        </p:nvSpPr>
        <p:spPr>
          <a:xfrm>
            <a:off x="2362200" y="6019800"/>
            <a:ext cx="6705600" cy="685800"/>
          </a:xfrm>
        </p:spPr>
        <p:txBody>
          <a:bodyPr>
            <a:noAutofit/>
          </a:bodyPr>
          <a:lstStyle/>
          <a:p>
            <a:pPr algn="ctr"/>
            <a:r>
              <a:rPr lang="en-US" sz="5000" dirty="0" smtClean="0">
                <a:ln w="18415" cmpd="sng">
                  <a:solidFill>
                    <a:srgbClr val="FFFFFF"/>
                  </a:solidFill>
                  <a:prstDash val="solid"/>
                </a:ln>
                <a:effectLst>
                  <a:outerShdw blurRad="63500" dir="3600000" algn="tl" rotWithShape="0">
                    <a:srgbClr val="000000">
                      <a:alpha val="70000"/>
                    </a:srgbClr>
                  </a:outerShdw>
                </a:effectLst>
                <a:latin typeface="Arial" pitchFamily="34" charset="0"/>
                <a:cs typeface="Arial" pitchFamily="34" charset="0"/>
              </a:rPr>
              <a:t>Respiratory system</a:t>
            </a:r>
            <a:endParaRPr lang="en-US" sz="5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187</TotalTime>
  <Words>3586</Words>
  <Application>Microsoft Office PowerPoint</Application>
  <PresentationFormat>On-screen Show (4:3)</PresentationFormat>
  <Paragraphs>343</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Median</vt:lpstr>
      <vt:lpstr>Multiple choice questions in:</vt:lpstr>
      <vt:lpstr>Multiple choice questions in: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vector>
  </TitlesOfParts>
  <Company>Syria Guide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chioce questions in:</dc:title>
  <dc:creator>My PC</dc:creator>
  <cp:lastModifiedBy>My PC</cp:lastModifiedBy>
  <cp:revision>30</cp:revision>
  <dcterms:created xsi:type="dcterms:W3CDTF">2009-02-25T18:06:29Z</dcterms:created>
  <dcterms:modified xsi:type="dcterms:W3CDTF">2009-03-04T07:16:59Z</dcterms:modified>
</cp:coreProperties>
</file>