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60" r:id="rId5"/>
    <p:sldId id="262" r:id="rId6"/>
    <p:sldId id="307" r:id="rId7"/>
    <p:sldId id="30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03" r:id="rId27"/>
    <p:sldId id="285" r:id="rId28"/>
    <p:sldId id="286" r:id="rId29"/>
    <p:sldId id="288" r:id="rId30"/>
    <p:sldId id="289" r:id="rId31"/>
    <p:sldId id="301" r:id="rId32"/>
    <p:sldId id="306" r:id="rId33"/>
    <p:sldId id="309" r:id="rId34"/>
    <p:sldId id="290" r:id="rId35"/>
    <p:sldId id="291" r:id="rId36"/>
    <p:sldId id="292" r:id="rId37"/>
    <p:sldId id="293" r:id="rId38"/>
    <p:sldId id="294" r:id="rId39"/>
    <p:sldId id="296" r:id="rId40"/>
    <p:sldId id="299" r:id="rId41"/>
    <p:sldId id="30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8B4A4-7972-46EA-A6DF-ADDEBBDECD31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E5F9A-0507-4191-B879-B6DE3BD14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E5F9A-0507-4191-B879-B6DE3BD141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E5F9A-0507-4191-B879-B6DE3BD1416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E5F9A-0507-4191-B879-B6DE3BD1416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E5F9A-0507-4191-B879-B6DE3BD1416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E5F9A-0507-4191-B879-B6DE3BD1416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E5F9A-0507-4191-B879-B6DE3BD1416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E5F9A-0507-4191-B879-B6DE3BD1416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C81A1-2880-40A1-906B-410CA5E0442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C9909-D4D6-48C6-BEC9-4566D26E4F5C}" type="datetimeFigureOut">
              <a:rPr lang="en-US" smtClean="0"/>
              <a:pPr/>
              <a:t>3/06/2010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7C4D6-ACAF-40B1-BCC7-8F7175E6A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Aquired</a:t>
            </a:r>
            <a:r>
              <a:rPr lang="en-US" dirty="0" smtClean="0"/>
              <a:t> </a:t>
            </a:r>
            <a:r>
              <a:rPr lang="en-US" dirty="0" err="1" smtClean="0"/>
              <a:t>Heamolytic</a:t>
            </a:r>
            <a:r>
              <a:rPr lang="en-US" smtClean="0"/>
              <a:t> Anemia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261938"/>
            <a:ext cx="8713787" cy="6480175"/>
          </a:xfrm>
          <a:solidFill>
            <a:srgbClr val="FFFFFF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BA6246"/>
                </a:solidFill>
              </a:rPr>
              <a:t>Manifestations due to increased RBC production</a:t>
            </a:r>
            <a:endParaRPr lang="en-US" sz="1050" b="1" dirty="0" smtClean="0">
              <a:solidFill>
                <a:srgbClr val="BA6246"/>
              </a:solidFill>
            </a:endParaRPr>
          </a:p>
          <a:p>
            <a:pPr algn="ctr">
              <a:buFontTx/>
              <a:buNone/>
            </a:pPr>
            <a:r>
              <a:rPr lang="en-US" sz="1200" dirty="0" smtClean="0">
                <a:solidFill>
                  <a:srgbClr val="660066"/>
                </a:solidFill>
              </a:rPr>
              <a:t>_______________________________________________________________________________________________________________</a:t>
            </a:r>
            <a:endParaRPr lang="en-US" sz="1200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endParaRPr lang="en-US" sz="1200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2000" b="1" dirty="0">
                <a:solidFill>
                  <a:srgbClr val="009900"/>
                </a:solidFill>
              </a:rPr>
              <a:t>Peripheral blood</a:t>
            </a:r>
          </a:p>
          <a:p>
            <a:pPr algn="just">
              <a:buFontTx/>
              <a:buNone/>
            </a:pPr>
            <a:r>
              <a:rPr lang="en-US" sz="2000" b="1" dirty="0" err="1">
                <a:solidFill>
                  <a:srgbClr val="660066"/>
                </a:solidFill>
              </a:rPr>
              <a:t>Reticulocytosis</a:t>
            </a:r>
            <a:r>
              <a:rPr lang="en-US" sz="2000" b="1" dirty="0">
                <a:solidFill>
                  <a:srgbClr val="660066"/>
                </a:solidFill>
              </a:rPr>
              <a:t> and </a:t>
            </a:r>
            <a:r>
              <a:rPr lang="en-US" sz="2000" b="1" dirty="0" err="1" smtClean="0">
                <a:solidFill>
                  <a:srgbClr val="660066"/>
                </a:solidFill>
              </a:rPr>
              <a:t>erythroblastoaemia</a:t>
            </a:r>
            <a:r>
              <a:rPr lang="en-US" sz="2000" b="1" dirty="0">
                <a:solidFill>
                  <a:srgbClr val="660066"/>
                </a:solidFill>
              </a:rPr>
              <a:t>;</a:t>
            </a:r>
          </a:p>
          <a:p>
            <a:pPr algn="just">
              <a:buFontTx/>
              <a:buNone/>
            </a:pPr>
            <a:r>
              <a:rPr lang="en-US" sz="2000" b="1" dirty="0" err="1">
                <a:solidFill>
                  <a:srgbClr val="660066"/>
                </a:solidFill>
              </a:rPr>
              <a:t>Macrocytosis</a:t>
            </a:r>
            <a:endParaRPr lang="en-US" sz="20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endParaRPr lang="en-US" sz="20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2000" b="1" dirty="0">
                <a:solidFill>
                  <a:srgbClr val="009900"/>
                </a:solidFill>
              </a:rPr>
              <a:t>Bone marrow</a:t>
            </a:r>
          </a:p>
          <a:p>
            <a:pPr algn="just">
              <a:buFontTx/>
              <a:buNone/>
            </a:pPr>
            <a:r>
              <a:rPr lang="en-US" sz="2000" b="1" dirty="0" err="1">
                <a:solidFill>
                  <a:srgbClr val="660066"/>
                </a:solidFill>
              </a:rPr>
              <a:t>Erythroid</a:t>
            </a:r>
            <a:r>
              <a:rPr lang="en-US" sz="2000" b="1" dirty="0">
                <a:solidFill>
                  <a:srgbClr val="660066"/>
                </a:solidFill>
              </a:rPr>
              <a:t> hyperplasia; reduced</a:t>
            </a:r>
          </a:p>
          <a:p>
            <a:pPr algn="just">
              <a:buFontTx/>
              <a:buNone/>
            </a:pPr>
            <a:r>
              <a:rPr lang="en-US" sz="2000" b="1" dirty="0">
                <a:solidFill>
                  <a:srgbClr val="660066"/>
                </a:solidFill>
              </a:rPr>
              <a:t>Myeloid/</a:t>
            </a:r>
            <a:r>
              <a:rPr lang="en-US" sz="2000" b="1" dirty="0" err="1">
                <a:solidFill>
                  <a:srgbClr val="660066"/>
                </a:solidFill>
              </a:rPr>
              <a:t>erythroid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</a:rPr>
              <a:t>ratio</a:t>
            </a:r>
          </a:p>
          <a:p>
            <a:pPr algn="just">
              <a:buFontTx/>
              <a:buNone/>
            </a:pPr>
            <a:r>
              <a:rPr lang="en-US" sz="2000" b="1" dirty="0" smtClean="0">
                <a:solidFill>
                  <a:srgbClr val="660066"/>
                </a:solidFill>
              </a:rPr>
              <a:t>normal </a:t>
            </a:r>
            <a:r>
              <a:rPr lang="en-US" sz="2000" b="1" dirty="0" err="1" smtClean="0">
                <a:solidFill>
                  <a:srgbClr val="660066"/>
                </a:solidFill>
              </a:rPr>
              <a:t>reatio</a:t>
            </a:r>
            <a:r>
              <a:rPr lang="en-US" sz="2000" b="1" dirty="0" smtClean="0">
                <a:solidFill>
                  <a:srgbClr val="660066"/>
                </a:solidFill>
              </a:rPr>
              <a:t>: myeloid 3 : </a:t>
            </a:r>
            <a:r>
              <a:rPr lang="en-US" sz="2000" b="1" dirty="0" err="1" smtClean="0">
                <a:solidFill>
                  <a:srgbClr val="660066"/>
                </a:solidFill>
              </a:rPr>
              <a:t>erythroid</a:t>
            </a:r>
            <a:r>
              <a:rPr lang="en-US" sz="2000" b="1" dirty="0" smtClean="0">
                <a:solidFill>
                  <a:srgbClr val="660066"/>
                </a:solidFill>
              </a:rPr>
              <a:t> 1  (3:1)</a:t>
            </a:r>
            <a:endParaRPr lang="en-US" sz="20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endParaRPr lang="en-US" sz="20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2000" b="1" dirty="0">
                <a:solidFill>
                  <a:srgbClr val="009900"/>
                </a:solidFill>
              </a:rPr>
              <a:t>Bone</a:t>
            </a:r>
          </a:p>
          <a:p>
            <a:pPr algn="just">
              <a:buFontTx/>
              <a:buNone/>
            </a:pPr>
            <a:r>
              <a:rPr lang="en-US" sz="2000" b="1" dirty="0">
                <a:solidFill>
                  <a:srgbClr val="660066"/>
                </a:solidFill>
              </a:rPr>
              <a:t>Changes in the skull and tubular bones</a:t>
            </a:r>
          </a:p>
          <a:p>
            <a:pPr algn="just">
              <a:buFontTx/>
              <a:buNone/>
            </a:pPr>
            <a:r>
              <a:rPr lang="en-US" sz="1200" b="1" dirty="0">
                <a:solidFill>
                  <a:srgbClr val="660066"/>
                </a:solidFill>
              </a:rPr>
              <a:t>_______________________________________________________________________________________________________________</a:t>
            </a:r>
          </a:p>
          <a:p>
            <a:pPr>
              <a:buFontTx/>
              <a:buNone/>
            </a:pPr>
            <a:endParaRPr lang="en-US" sz="12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88913"/>
            <a:ext cx="8856663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88913"/>
            <a:ext cx="8780462" cy="4611687"/>
          </a:xfrm>
        </p:spPr>
      </p:pic>
      <p:sp>
        <p:nvSpPr>
          <p:cNvPr id="3" name="TextBox 2"/>
          <p:cNvSpPr txBox="1"/>
          <p:nvPr/>
        </p:nvSpPr>
        <p:spPr>
          <a:xfrm>
            <a:off x="685800" y="5029200"/>
            <a:ext cx="8049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lifespan of the RBC becomes 20 days in hemolytic </a:t>
            </a:r>
            <a:r>
              <a:rPr lang="en-US" sz="2400" dirty="0" err="1" smtClean="0"/>
              <a:t>aneami</a:t>
            </a:r>
            <a:r>
              <a:rPr lang="en-US" sz="2800" dirty="0" err="1" smtClean="0"/>
              <a:t>a</a:t>
            </a:r>
            <a:endParaRPr lang="en-US" sz="2800" dirty="0" smtClean="0"/>
          </a:p>
          <a:p>
            <a:r>
              <a:rPr lang="en-US" sz="2800" dirty="0" smtClean="0"/>
              <a:t>(normal = 120 days of course ^_^)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5888"/>
            <a:ext cx="8964613" cy="4532312"/>
          </a:xfrm>
        </p:spPr>
      </p:pic>
      <p:sp>
        <p:nvSpPr>
          <p:cNvPr id="3" name="TextBox 2"/>
          <p:cNvSpPr txBox="1"/>
          <p:nvPr/>
        </p:nvSpPr>
        <p:spPr>
          <a:xfrm>
            <a:off x="1676400" y="5410200"/>
            <a:ext cx="44684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Gallstone (</a:t>
            </a:r>
            <a:r>
              <a:rPr lang="en-US" sz="2800" dirty="0" err="1" smtClean="0"/>
              <a:t>cholestasis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- due to increased </a:t>
            </a:r>
            <a:r>
              <a:rPr lang="en-US" sz="2800" dirty="0" err="1" smtClean="0"/>
              <a:t>bilirbuin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- causes obstructive jaundice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u="sng" dirty="0">
                <a:solidFill>
                  <a:srgbClr val="009900"/>
                </a:solidFill>
              </a:rPr>
              <a:t>ACQUIRED HEMOLYTIC ANEMIAS</a:t>
            </a:r>
          </a:p>
          <a:p>
            <a:pPr algn="just">
              <a:buFontTx/>
              <a:buNone/>
            </a:pPr>
            <a:r>
              <a:rPr lang="en-US" b="1" u="sng" dirty="0" smtClean="0">
                <a:solidFill>
                  <a:srgbClr val="009900"/>
                </a:solidFill>
              </a:rPr>
              <a:t>Immune </a:t>
            </a:r>
            <a:r>
              <a:rPr lang="en-US" b="1" u="sng" dirty="0">
                <a:solidFill>
                  <a:srgbClr val="009900"/>
                </a:solidFill>
              </a:rPr>
              <a:t>hemolytic Anemia: </a:t>
            </a:r>
            <a:r>
              <a:rPr lang="en-US" dirty="0">
                <a:solidFill>
                  <a:srgbClr val="009900"/>
                </a:solidFill>
              </a:rPr>
              <a:t> due to deposition of </a:t>
            </a:r>
            <a:r>
              <a:rPr lang="en-US" dirty="0" err="1">
                <a:solidFill>
                  <a:srgbClr val="009900"/>
                </a:solidFill>
              </a:rPr>
              <a:t>immunoglobulins</a:t>
            </a:r>
            <a:r>
              <a:rPr lang="en-US" dirty="0">
                <a:solidFill>
                  <a:srgbClr val="009900"/>
                </a:solidFill>
              </a:rPr>
              <a:t> and/or complement.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9900"/>
                </a:solidFill>
              </a:rPr>
              <a:t>It could be: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9900"/>
                </a:solidFill>
              </a:rPr>
              <a:t>Erythrocytes are destroyed 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9900"/>
                </a:solidFill>
              </a:rPr>
              <a:t>a]		</a:t>
            </a:r>
            <a:r>
              <a:rPr lang="en-US" b="1" u="sng" dirty="0" err="1">
                <a:solidFill>
                  <a:srgbClr val="009900"/>
                </a:solidFill>
              </a:rPr>
              <a:t>Alloimmune</a:t>
            </a:r>
            <a:r>
              <a:rPr lang="en-US" b="1" u="sng" dirty="0">
                <a:solidFill>
                  <a:srgbClr val="009900"/>
                </a:solidFill>
              </a:rPr>
              <a:t>:</a:t>
            </a:r>
            <a:r>
              <a:rPr lang="en-US" dirty="0">
                <a:solidFill>
                  <a:srgbClr val="009900"/>
                </a:solidFill>
              </a:rPr>
              <a:t> “Foreign” antibodies are 	destroying RBCs e.g. hemolytic transfusion 	reaction or hemolytic disease of the newborn.</a:t>
            </a:r>
          </a:p>
          <a:p>
            <a:pPr algn="just">
              <a:buFontTx/>
              <a:buNone/>
            </a:pPr>
            <a:r>
              <a:rPr lang="en-US" dirty="0">
                <a:solidFill>
                  <a:srgbClr val="009900"/>
                </a:solidFill>
              </a:rPr>
              <a:t>b]		</a:t>
            </a:r>
            <a:r>
              <a:rPr lang="en-US" b="1" u="sng" dirty="0">
                <a:solidFill>
                  <a:srgbClr val="009900"/>
                </a:solidFill>
              </a:rPr>
              <a:t>Autoimmune: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en-US" b="1" u="sng" dirty="0"/>
              <a:t>AUTOIMMUNE HEMOLYTIC ANAEMIAS</a:t>
            </a:r>
            <a:endParaRPr lang="en-US" dirty="0"/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000" b="1" dirty="0"/>
              <a:t>Group of hemolytic </a:t>
            </a:r>
            <a:r>
              <a:rPr lang="en-US" sz="2000" b="1" dirty="0" err="1"/>
              <a:t>anaemias</a:t>
            </a:r>
            <a:r>
              <a:rPr lang="en-US" sz="2000" b="1" dirty="0"/>
              <a:t> in which there is development of antibodies directed against antigens on the surface of the patients own RBCs.  The antibodies are usually </a:t>
            </a:r>
            <a:r>
              <a:rPr lang="en-US" sz="2000" b="1" dirty="0" err="1"/>
              <a:t>IgG</a:t>
            </a:r>
            <a:r>
              <a:rPr lang="en-US" sz="2000" b="1" dirty="0"/>
              <a:t> or less commonly </a:t>
            </a:r>
            <a:r>
              <a:rPr lang="en-US" sz="2000" b="1" dirty="0" err="1"/>
              <a:t>IgM</a:t>
            </a:r>
            <a:r>
              <a:rPr lang="en-US" sz="2000" b="1" dirty="0"/>
              <a:t> and some bind complement.</a:t>
            </a:r>
            <a:r>
              <a:rPr lang="en-US" sz="2400" b="1" dirty="0"/>
              <a:t>  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800" b="1" u="sng" dirty="0"/>
              <a:t>Classification of Autoimmune Hemolytic </a:t>
            </a:r>
            <a:r>
              <a:rPr lang="en-US" sz="2800" b="1" u="sng" dirty="0" err="1"/>
              <a:t>Anaemia</a:t>
            </a:r>
            <a:r>
              <a:rPr lang="en-US" sz="2800" b="1" u="sng" dirty="0"/>
              <a:t>:</a:t>
            </a:r>
            <a:endParaRPr lang="en-US" sz="2800" b="1" dirty="0"/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000" b="1" dirty="0"/>
              <a:t>According to the temperature at which the antibody reacts with the RBCs: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400" b="1" dirty="0"/>
              <a:t>			</a:t>
            </a:r>
            <a:r>
              <a:rPr lang="en-US" sz="2000" b="1" dirty="0"/>
              <a:t>1.	Warm	:	at 37</a:t>
            </a:r>
            <a:r>
              <a:rPr lang="en-US" sz="2000" b="1" baseline="30000" dirty="0"/>
              <a:t>o</a:t>
            </a:r>
            <a:r>
              <a:rPr lang="en-US" sz="2000" b="1" dirty="0"/>
              <a:t>C. 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000" b="1" dirty="0"/>
              <a:t>			2.	Cold	:	&lt; 37</a:t>
            </a:r>
            <a:r>
              <a:rPr lang="en-US" sz="2000" b="1" baseline="30000" dirty="0"/>
              <a:t>o</a:t>
            </a:r>
            <a:r>
              <a:rPr lang="en-US" sz="2000" b="1" dirty="0"/>
              <a:t>C.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800" b="1" u="sng" dirty="0"/>
              <a:t>Mechanism of AIHA: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000" b="1" dirty="0"/>
              <a:t>Destruction of RBCs can be either: cell mediated or complement mediated. </a:t>
            </a:r>
          </a:p>
          <a:p>
            <a:pPr marL="609600" indent="-609600" algn="just">
              <a:lnSpc>
                <a:spcPct val="90000"/>
              </a:lnSpc>
              <a:buFontTx/>
              <a:buAutoNum type="alphaUcPeriod"/>
            </a:pPr>
            <a:r>
              <a:rPr lang="en-US" sz="2200" b="1" u="sng" dirty="0"/>
              <a:t>Cell mediated</a:t>
            </a:r>
            <a:r>
              <a:rPr lang="en-US" sz="2000" b="1" dirty="0"/>
              <a:t>: Destruction is through macrophages with receptors for: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000" b="1" dirty="0"/>
              <a:t>			1.	FC portion of immunoglobulin.	 or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000" b="1" dirty="0"/>
              <a:t>			2.	Complement bound to RBCs.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000" b="1" dirty="0"/>
              <a:t>B.	</a:t>
            </a:r>
            <a:r>
              <a:rPr lang="en-US" sz="2400" b="1" u="sng" dirty="0"/>
              <a:t>Complement mediated:</a:t>
            </a:r>
            <a:r>
              <a:rPr lang="en-US" sz="2000" b="1" dirty="0"/>
              <a:t> Destruction or (</a:t>
            </a:r>
            <a:r>
              <a:rPr lang="en-US" sz="2000" b="1" dirty="0" err="1"/>
              <a:t>Lysis</a:t>
            </a:r>
            <a:r>
              <a:rPr lang="en-US" sz="2000" b="1" dirty="0"/>
              <a:t>) of the cell is directly by complement.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Tx/>
              <a:buAutoNum type="alphaUcPeriod"/>
            </a:pPr>
            <a:r>
              <a:rPr lang="en-US" sz="2800" b="1" dirty="0">
                <a:solidFill>
                  <a:srgbClr val="339966"/>
                </a:solidFill>
              </a:rPr>
              <a:t>Receptor for FC Portion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                               </a:t>
            </a:r>
            <a:r>
              <a:rPr lang="en-US" sz="2000" b="1" dirty="0" err="1">
                <a:solidFill>
                  <a:srgbClr val="339966"/>
                </a:solidFill>
              </a:rPr>
              <a:t>IgG</a:t>
            </a:r>
            <a:r>
              <a:rPr lang="en-US" sz="2000" b="1" dirty="0">
                <a:solidFill>
                  <a:srgbClr val="339966"/>
                </a:solidFill>
              </a:rPr>
              <a:t>                            FC Portion receptor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dirty="0">
              <a:solidFill>
                <a:srgbClr val="339966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       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dirty="0">
              <a:solidFill>
                <a:srgbClr val="339966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dirty="0">
              <a:solidFill>
                <a:srgbClr val="339966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              RBC   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                                                      FC portion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                                                                                                     Macrophages                                                              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	-	Important in warm type.            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	-	Causes </a:t>
            </a:r>
            <a:r>
              <a:rPr lang="en-US" sz="2000" b="1" dirty="0" err="1">
                <a:solidFill>
                  <a:srgbClr val="339966"/>
                </a:solidFill>
              </a:rPr>
              <a:t>phagocytosis</a:t>
            </a:r>
            <a:r>
              <a:rPr lang="en-US" sz="2000" b="1" dirty="0">
                <a:solidFill>
                  <a:srgbClr val="339966"/>
                </a:solidFill>
              </a:rPr>
              <a:t> (associated </a:t>
            </a:r>
            <a:r>
              <a:rPr lang="en-US" sz="2000" b="1" dirty="0" err="1">
                <a:solidFill>
                  <a:srgbClr val="339966"/>
                </a:solidFill>
              </a:rPr>
              <a:t>extravascular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hemolysis</a:t>
            </a:r>
            <a:r>
              <a:rPr lang="en-US" sz="2000" b="1" dirty="0">
                <a:solidFill>
                  <a:srgbClr val="339966"/>
                </a:solidFill>
              </a:rPr>
              <a:t>).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339966"/>
                </a:solidFill>
              </a:rPr>
              <a:t>	-	</a:t>
            </a:r>
            <a:r>
              <a:rPr lang="en-US" sz="2000" b="1" u="sng" dirty="0">
                <a:solidFill>
                  <a:srgbClr val="339966"/>
                </a:solidFill>
              </a:rPr>
              <a:t>Spleen</a:t>
            </a:r>
            <a:r>
              <a:rPr lang="en-US" sz="2000" b="1" dirty="0">
                <a:solidFill>
                  <a:srgbClr val="339966"/>
                </a:solidFill>
              </a:rPr>
              <a:t> play a major role in the destruction of RBCs.  Liver to a 	lesser extent because of rapid circulation.</a:t>
            </a:r>
          </a:p>
        </p:txBody>
      </p:sp>
      <p:sp>
        <p:nvSpPr>
          <p:cNvPr id="700420" name="Line 4"/>
          <p:cNvSpPr>
            <a:spLocks noChangeShapeType="1"/>
          </p:cNvSpPr>
          <p:nvPr/>
        </p:nvSpPr>
        <p:spPr bwMode="auto">
          <a:xfrm>
            <a:off x="2987675" y="2581275"/>
            <a:ext cx="720725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0421" name="Line 5"/>
          <p:cNvSpPr>
            <a:spLocks noChangeShapeType="1"/>
          </p:cNvSpPr>
          <p:nvPr/>
        </p:nvSpPr>
        <p:spPr bwMode="auto">
          <a:xfrm flipV="1">
            <a:off x="3708400" y="2363788"/>
            <a:ext cx="576263" cy="217487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0422" name="Freeform 6"/>
          <p:cNvSpPr>
            <a:spLocks/>
          </p:cNvSpPr>
          <p:nvPr/>
        </p:nvSpPr>
        <p:spPr bwMode="auto">
          <a:xfrm>
            <a:off x="4194175" y="1944688"/>
            <a:ext cx="550863" cy="512762"/>
          </a:xfrm>
          <a:custGeom>
            <a:avLst/>
            <a:gdLst/>
            <a:ahLst/>
            <a:cxnLst>
              <a:cxn ang="0">
                <a:pos x="64" y="245"/>
              </a:cxn>
              <a:cxn ang="0">
                <a:pos x="72" y="284"/>
              </a:cxn>
              <a:cxn ang="0">
                <a:pos x="191" y="316"/>
              </a:cxn>
              <a:cxn ang="0">
                <a:pos x="341" y="237"/>
              </a:cxn>
              <a:cxn ang="0">
                <a:pos x="285" y="71"/>
              </a:cxn>
              <a:cxn ang="0">
                <a:pos x="222" y="16"/>
              </a:cxn>
              <a:cxn ang="0">
                <a:pos x="199" y="0"/>
              </a:cxn>
              <a:cxn ang="0">
                <a:pos x="41" y="8"/>
              </a:cxn>
              <a:cxn ang="0">
                <a:pos x="1" y="71"/>
              </a:cxn>
              <a:cxn ang="0">
                <a:pos x="9" y="197"/>
              </a:cxn>
              <a:cxn ang="0">
                <a:pos x="33" y="213"/>
              </a:cxn>
              <a:cxn ang="0">
                <a:pos x="17" y="276"/>
              </a:cxn>
            </a:cxnLst>
            <a:rect l="0" t="0" r="r" b="b"/>
            <a:pathLst>
              <a:path w="347" h="323">
                <a:moveTo>
                  <a:pt x="64" y="245"/>
                </a:moveTo>
                <a:cubicBezTo>
                  <a:pt x="67" y="258"/>
                  <a:pt x="63" y="275"/>
                  <a:pt x="72" y="284"/>
                </a:cubicBezTo>
                <a:cubicBezTo>
                  <a:pt x="95" y="306"/>
                  <a:pt x="163" y="307"/>
                  <a:pt x="191" y="316"/>
                </a:cubicBezTo>
                <a:cubicBezTo>
                  <a:pt x="287" y="308"/>
                  <a:pt x="311" y="323"/>
                  <a:pt x="341" y="237"/>
                </a:cubicBezTo>
                <a:cubicBezTo>
                  <a:pt x="335" y="163"/>
                  <a:pt x="347" y="112"/>
                  <a:pt x="285" y="71"/>
                </a:cubicBezTo>
                <a:cubicBezTo>
                  <a:pt x="259" y="30"/>
                  <a:pt x="279" y="54"/>
                  <a:pt x="222" y="16"/>
                </a:cubicBezTo>
                <a:cubicBezTo>
                  <a:pt x="214" y="11"/>
                  <a:pt x="199" y="0"/>
                  <a:pt x="199" y="0"/>
                </a:cubicBezTo>
                <a:cubicBezTo>
                  <a:pt x="146" y="3"/>
                  <a:pt x="93" y="1"/>
                  <a:pt x="41" y="8"/>
                </a:cubicBezTo>
                <a:cubicBezTo>
                  <a:pt x="16" y="11"/>
                  <a:pt x="1" y="71"/>
                  <a:pt x="1" y="71"/>
                </a:cubicBezTo>
                <a:cubicBezTo>
                  <a:pt x="4" y="113"/>
                  <a:pt x="0" y="156"/>
                  <a:pt x="9" y="197"/>
                </a:cubicBezTo>
                <a:cubicBezTo>
                  <a:pt x="11" y="206"/>
                  <a:pt x="31" y="204"/>
                  <a:pt x="33" y="213"/>
                </a:cubicBezTo>
                <a:cubicBezTo>
                  <a:pt x="52" y="315"/>
                  <a:pt x="38" y="297"/>
                  <a:pt x="17" y="276"/>
                </a:cubicBezTo>
              </a:path>
            </a:pathLst>
          </a:custGeom>
          <a:solidFill>
            <a:srgbClr val="008000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0423" name="Line 7"/>
          <p:cNvSpPr>
            <a:spLocks noChangeShapeType="1"/>
          </p:cNvSpPr>
          <p:nvPr/>
        </p:nvSpPr>
        <p:spPr bwMode="auto">
          <a:xfrm>
            <a:off x="3708400" y="2581275"/>
            <a:ext cx="647700" cy="35877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0424" name="Freeform 8"/>
          <p:cNvSpPr>
            <a:spLocks/>
          </p:cNvSpPr>
          <p:nvPr/>
        </p:nvSpPr>
        <p:spPr bwMode="auto">
          <a:xfrm>
            <a:off x="4205288" y="2882900"/>
            <a:ext cx="579437" cy="465138"/>
          </a:xfrm>
          <a:custGeom>
            <a:avLst/>
            <a:gdLst/>
            <a:ahLst/>
            <a:cxnLst>
              <a:cxn ang="0">
                <a:pos x="89" y="32"/>
              </a:cxn>
              <a:cxn ang="0">
                <a:pos x="42" y="64"/>
              </a:cxn>
              <a:cxn ang="0">
                <a:pos x="10" y="111"/>
              </a:cxn>
              <a:cxn ang="0">
                <a:pos x="50" y="269"/>
              </a:cxn>
              <a:cxn ang="0">
                <a:pos x="160" y="277"/>
              </a:cxn>
              <a:cxn ang="0">
                <a:pos x="357" y="269"/>
              </a:cxn>
              <a:cxn ang="0">
                <a:pos x="365" y="245"/>
              </a:cxn>
              <a:cxn ang="0">
                <a:pos x="357" y="103"/>
              </a:cxn>
              <a:cxn ang="0">
                <a:pos x="239" y="1"/>
              </a:cxn>
              <a:cxn ang="0">
                <a:pos x="81" y="9"/>
              </a:cxn>
              <a:cxn ang="0">
                <a:pos x="65" y="32"/>
              </a:cxn>
              <a:cxn ang="0">
                <a:pos x="89" y="32"/>
              </a:cxn>
            </a:cxnLst>
            <a:rect l="0" t="0" r="r" b="b"/>
            <a:pathLst>
              <a:path w="365" h="293">
                <a:moveTo>
                  <a:pt x="89" y="32"/>
                </a:moveTo>
                <a:cubicBezTo>
                  <a:pt x="73" y="43"/>
                  <a:pt x="53" y="48"/>
                  <a:pt x="42" y="64"/>
                </a:cubicBezTo>
                <a:cubicBezTo>
                  <a:pt x="31" y="80"/>
                  <a:pt x="10" y="111"/>
                  <a:pt x="10" y="111"/>
                </a:cubicBezTo>
                <a:cubicBezTo>
                  <a:pt x="10" y="112"/>
                  <a:pt x="0" y="257"/>
                  <a:pt x="50" y="269"/>
                </a:cubicBezTo>
                <a:cubicBezTo>
                  <a:pt x="86" y="278"/>
                  <a:pt x="123" y="274"/>
                  <a:pt x="160" y="277"/>
                </a:cubicBezTo>
                <a:cubicBezTo>
                  <a:pt x="225" y="293"/>
                  <a:pt x="293" y="291"/>
                  <a:pt x="357" y="269"/>
                </a:cubicBezTo>
                <a:cubicBezTo>
                  <a:pt x="360" y="261"/>
                  <a:pt x="365" y="253"/>
                  <a:pt x="365" y="245"/>
                </a:cubicBezTo>
                <a:cubicBezTo>
                  <a:pt x="365" y="198"/>
                  <a:pt x="362" y="150"/>
                  <a:pt x="357" y="103"/>
                </a:cubicBezTo>
                <a:cubicBezTo>
                  <a:pt x="351" y="42"/>
                  <a:pt x="281" y="29"/>
                  <a:pt x="239" y="1"/>
                </a:cubicBezTo>
                <a:cubicBezTo>
                  <a:pt x="186" y="4"/>
                  <a:pt x="133" y="0"/>
                  <a:pt x="81" y="9"/>
                </a:cubicBezTo>
                <a:cubicBezTo>
                  <a:pt x="72" y="11"/>
                  <a:pt x="62" y="23"/>
                  <a:pt x="65" y="32"/>
                </a:cubicBezTo>
                <a:cubicBezTo>
                  <a:pt x="68" y="40"/>
                  <a:pt x="81" y="32"/>
                  <a:pt x="89" y="3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0425" name="Freeform 9"/>
          <p:cNvSpPr>
            <a:spLocks/>
          </p:cNvSpPr>
          <p:nvPr/>
        </p:nvSpPr>
        <p:spPr bwMode="auto">
          <a:xfrm>
            <a:off x="4408488" y="2771775"/>
            <a:ext cx="722312" cy="904875"/>
          </a:xfrm>
          <a:custGeom>
            <a:avLst/>
            <a:gdLst/>
            <a:ahLst/>
            <a:cxnLst>
              <a:cxn ang="0">
                <a:pos x="158" y="0"/>
              </a:cxn>
              <a:cxn ang="0">
                <a:pos x="300" y="8"/>
              </a:cxn>
              <a:cxn ang="0">
                <a:pos x="324" y="16"/>
              </a:cxn>
              <a:cxn ang="0">
                <a:pos x="348" y="71"/>
              </a:cxn>
              <a:cxn ang="0">
                <a:pos x="434" y="355"/>
              </a:cxn>
              <a:cxn ang="0">
                <a:pos x="387" y="536"/>
              </a:cxn>
              <a:cxn ang="0">
                <a:pos x="340" y="568"/>
              </a:cxn>
              <a:cxn ang="0">
                <a:pos x="56" y="560"/>
              </a:cxn>
              <a:cxn ang="0">
                <a:pos x="8" y="544"/>
              </a:cxn>
              <a:cxn ang="0">
                <a:pos x="0" y="521"/>
              </a:cxn>
            </a:cxnLst>
            <a:rect l="0" t="0" r="r" b="b"/>
            <a:pathLst>
              <a:path w="455" h="570">
                <a:moveTo>
                  <a:pt x="158" y="0"/>
                </a:moveTo>
                <a:cubicBezTo>
                  <a:pt x="205" y="3"/>
                  <a:pt x="253" y="3"/>
                  <a:pt x="300" y="8"/>
                </a:cubicBezTo>
                <a:cubicBezTo>
                  <a:pt x="308" y="9"/>
                  <a:pt x="318" y="10"/>
                  <a:pt x="324" y="16"/>
                </a:cubicBezTo>
                <a:cubicBezTo>
                  <a:pt x="340" y="31"/>
                  <a:pt x="339" y="53"/>
                  <a:pt x="348" y="71"/>
                </a:cubicBezTo>
                <a:cubicBezTo>
                  <a:pt x="390" y="160"/>
                  <a:pt x="417" y="258"/>
                  <a:pt x="434" y="355"/>
                </a:cubicBezTo>
                <a:cubicBezTo>
                  <a:pt x="428" y="486"/>
                  <a:pt x="455" y="480"/>
                  <a:pt x="387" y="536"/>
                </a:cubicBezTo>
                <a:cubicBezTo>
                  <a:pt x="345" y="570"/>
                  <a:pt x="382" y="553"/>
                  <a:pt x="340" y="568"/>
                </a:cubicBezTo>
                <a:cubicBezTo>
                  <a:pt x="245" y="565"/>
                  <a:pt x="150" y="567"/>
                  <a:pt x="56" y="560"/>
                </a:cubicBezTo>
                <a:cubicBezTo>
                  <a:pt x="39" y="559"/>
                  <a:pt x="8" y="544"/>
                  <a:pt x="8" y="544"/>
                </a:cubicBezTo>
                <a:cubicBezTo>
                  <a:pt x="5" y="536"/>
                  <a:pt x="0" y="521"/>
                  <a:pt x="0" y="52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0426" name="Line 10"/>
          <p:cNvSpPr>
            <a:spLocks noChangeShapeType="1"/>
          </p:cNvSpPr>
          <p:nvPr/>
        </p:nvSpPr>
        <p:spPr bwMode="auto">
          <a:xfrm>
            <a:off x="5076825" y="3228975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0427" name="Freeform 11"/>
          <p:cNvSpPr>
            <a:spLocks/>
          </p:cNvSpPr>
          <p:nvPr/>
        </p:nvSpPr>
        <p:spPr bwMode="auto">
          <a:xfrm>
            <a:off x="5586413" y="2476500"/>
            <a:ext cx="3006725" cy="2011363"/>
          </a:xfrm>
          <a:custGeom>
            <a:avLst/>
            <a:gdLst/>
            <a:ahLst/>
            <a:cxnLst>
              <a:cxn ang="0">
                <a:pos x="47" y="470"/>
              </a:cxn>
              <a:cxn ang="0">
                <a:pos x="71" y="699"/>
              </a:cxn>
              <a:cxn ang="0">
                <a:pos x="111" y="707"/>
              </a:cxn>
              <a:cxn ang="0">
                <a:pos x="292" y="738"/>
              </a:cxn>
              <a:cxn ang="0">
                <a:pos x="324" y="928"/>
              </a:cxn>
              <a:cxn ang="0">
                <a:pos x="466" y="975"/>
              </a:cxn>
              <a:cxn ang="0">
                <a:pos x="560" y="1014"/>
              </a:cxn>
              <a:cxn ang="0">
                <a:pos x="679" y="1022"/>
              </a:cxn>
              <a:cxn ang="0">
                <a:pos x="876" y="1141"/>
              </a:cxn>
              <a:cxn ang="0">
                <a:pos x="939" y="1156"/>
              </a:cxn>
              <a:cxn ang="0">
                <a:pos x="1073" y="1212"/>
              </a:cxn>
              <a:cxn ang="0">
                <a:pos x="1199" y="1219"/>
              </a:cxn>
              <a:cxn ang="0">
                <a:pos x="1357" y="1267"/>
              </a:cxn>
              <a:cxn ang="0">
                <a:pos x="1531" y="1259"/>
              </a:cxn>
              <a:cxn ang="0">
                <a:pos x="1610" y="1212"/>
              </a:cxn>
              <a:cxn ang="0">
                <a:pos x="1736" y="1156"/>
              </a:cxn>
              <a:cxn ang="0">
                <a:pos x="1854" y="1022"/>
              </a:cxn>
              <a:cxn ang="0">
                <a:pos x="1878" y="975"/>
              </a:cxn>
              <a:cxn ang="0">
                <a:pos x="1894" y="928"/>
              </a:cxn>
              <a:cxn ang="0">
                <a:pos x="1886" y="588"/>
              </a:cxn>
              <a:cxn ang="0">
                <a:pos x="1862" y="517"/>
              </a:cxn>
              <a:cxn ang="0">
                <a:pos x="1854" y="494"/>
              </a:cxn>
              <a:cxn ang="0">
                <a:pos x="1831" y="328"/>
              </a:cxn>
              <a:cxn ang="0">
                <a:pos x="1783" y="296"/>
              </a:cxn>
              <a:cxn ang="0">
                <a:pos x="1744" y="257"/>
              </a:cxn>
              <a:cxn ang="0">
                <a:pos x="1689" y="202"/>
              </a:cxn>
              <a:cxn ang="0">
                <a:pos x="1334" y="225"/>
              </a:cxn>
              <a:cxn ang="0">
                <a:pos x="1263" y="296"/>
              </a:cxn>
              <a:cxn ang="0">
                <a:pos x="994" y="249"/>
              </a:cxn>
              <a:cxn ang="0">
                <a:pos x="947" y="217"/>
              </a:cxn>
              <a:cxn ang="0">
                <a:pos x="931" y="194"/>
              </a:cxn>
              <a:cxn ang="0">
                <a:pos x="908" y="178"/>
              </a:cxn>
              <a:cxn ang="0">
                <a:pos x="821" y="115"/>
              </a:cxn>
              <a:cxn ang="0">
                <a:pos x="742" y="36"/>
              </a:cxn>
              <a:cxn ang="0">
                <a:pos x="679" y="12"/>
              </a:cxn>
              <a:cxn ang="0">
                <a:pos x="552" y="20"/>
              </a:cxn>
              <a:cxn ang="0">
                <a:pos x="458" y="91"/>
              </a:cxn>
              <a:cxn ang="0">
                <a:pos x="418" y="131"/>
              </a:cxn>
              <a:cxn ang="0">
                <a:pos x="300" y="217"/>
              </a:cxn>
              <a:cxn ang="0">
                <a:pos x="158" y="304"/>
              </a:cxn>
              <a:cxn ang="0">
                <a:pos x="118" y="344"/>
              </a:cxn>
              <a:cxn ang="0">
                <a:pos x="32" y="430"/>
              </a:cxn>
              <a:cxn ang="0">
                <a:pos x="47" y="470"/>
              </a:cxn>
            </a:cxnLst>
            <a:rect l="0" t="0" r="r" b="b"/>
            <a:pathLst>
              <a:path w="1894" h="1267">
                <a:moveTo>
                  <a:pt x="47" y="470"/>
                </a:moveTo>
                <a:cubicBezTo>
                  <a:pt x="109" y="564"/>
                  <a:pt x="2" y="394"/>
                  <a:pt x="71" y="699"/>
                </a:cubicBezTo>
                <a:cubicBezTo>
                  <a:pt x="74" y="712"/>
                  <a:pt x="98" y="704"/>
                  <a:pt x="111" y="707"/>
                </a:cubicBezTo>
                <a:cubicBezTo>
                  <a:pt x="172" y="722"/>
                  <a:pt x="229" y="732"/>
                  <a:pt x="292" y="738"/>
                </a:cubicBezTo>
                <a:cubicBezTo>
                  <a:pt x="375" y="766"/>
                  <a:pt x="302" y="733"/>
                  <a:pt x="324" y="928"/>
                </a:cubicBezTo>
                <a:cubicBezTo>
                  <a:pt x="330" y="985"/>
                  <a:pt x="451" y="974"/>
                  <a:pt x="466" y="975"/>
                </a:cubicBezTo>
                <a:cubicBezTo>
                  <a:pt x="502" y="982"/>
                  <a:pt x="530" y="1009"/>
                  <a:pt x="560" y="1014"/>
                </a:cubicBezTo>
                <a:cubicBezTo>
                  <a:pt x="599" y="1020"/>
                  <a:pt x="639" y="1019"/>
                  <a:pt x="679" y="1022"/>
                </a:cubicBezTo>
                <a:cubicBezTo>
                  <a:pt x="741" y="1064"/>
                  <a:pt x="806" y="1115"/>
                  <a:pt x="876" y="1141"/>
                </a:cubicBezTo>
                <a:cubicBezTo>
                  <a:pt x="976" y="1177"/>
                  <a:pt x="869" y="1126"/>
                  <a:pt x="939" y="1156"/>
                </a:cubicBezTo>
                <a:cubicBezTo>
                  <a:pt x="968" y="1168"/>
                  <a:pt x="1041" y="1209"/>
                  <a:pt x="1073" y="1212"/>
                </a:cubicBezTo>
                <a:cubicBezTo>
                  <a:pt x="1115" y="1216"/>
                  <a:pt x="1157" y="1217"/>
                  <a:pt x="1199" y="1219"/>
                </a:cubicBezTo>
                <a:cubicBezTo>
                  <a:pt x="1253" y="1230"/>
                  <a:pt x="1305" y="1249"/>
                  <a:pt x="1357" y="1267"/>
                </a:cubicBezTo>
                <a:cubicBezTo>
                  <a:pt x="1415" y="1264"/>
                  <a:pt x="1473" y="1266"/>
                  <a:pt x="1531" y="1259"/>
                </a:cubicBezTo>
                <a:cubicBezTo>
                  <a:pt x="1561" y="1255"/>
                  <a:pt x="1581" y="1222"/>
                  <a:pt x="1610" y="1212"/>
                </a:cubicBezTo>
                <a:cubicBezTo>
                  <a:pt x="1642" y="1201"/>
                  <a:pt x="1710" y="1177"/>
                  <a:pt x="1736" y="1156"/>
                </a:cubicBezTo>
                <a:cubicBezTo>
                  <a:pt x="1774" y="1125"/>
                  <a:pt x="1831" y="1070"/>
                  <a:pt x="1854" y="1022"/>
                </a:cubicBezTo>
                <a:cubicBezTo>
                  <a:pt x="1862" y="1006"/>
                  <a:pt x="1871" y="991"/>
                  <a:pt x="1878" y="975"/>
                </a:cubicBezTo>
                <a:cubicBezTo>
                  <a:pt x="1885" y="960"/>
                  <a:pt x="1894" y="928"/>
                  <a:pt x="1894" y="928"/>
                </a:cubicBezTo>
                <a:cubicBezTo>
                  <a:pt x="1891" y="815"/>
                  <a:pt x="1893" y="701"/>
                  <a:pt x="1886" y="588"/>
                </a:cubicBezTo>
                <a:cubicBezTo>
                  <a:pt x="1884" y="563"/>
                  <a:pt x="1870" y="541"/>
                  <a:pt x="1862" y="517"/>
                </a:cubicBezTo>
                <a:cubicBezTo>
                  <a:pt x="1859" y="509"/>
                  <a:pt x="1854" y="494"/>
                  <a:pt x="1854" y="494"/>
                </a:cubicBezTo>
                <a:cubicBezTo>
                  <a:pt x="1853" y="484"/>
                  <a:pt x="1846" y="343"/>
                  <a:pt x="1831" y="328"/>
                </a:cubicBezTo>
                <a:cubicBezTo>
                  <a:pt x="1817" y="314"/>
                  <a:pt x="1783" y="296"/>
                  <a:pt x="1783" y="296"/>
                </a:cubicBezTo>
                <a:cubicBezTo>
                  <a:pt x="1729" y="213"/>
                  <a:pt x="1811" y="332"/>
                  <a:pt x="1744" y="257"/>
                </a:cubicBezTo>
                <a:cubicBezTo>
                  <a:pt x="1691" y="198"/>
                  <a:pt x="1737" y="219"/>
                  <a:pt x="1689" y="202"/>
                </a:cubicBezTo>
                <a:cubicBezTo>
                  <a:pt x="1496" y="207"/>
                  <a:pt x="1457" y="182"/>
                  <a:pt x="1334" y="225"/>
                </a:cubicBezTo>
                <a:cubicBezTo>
                  <a:pt x="1312" y="255"/>
                  <a:pt x="1289" y="270"/>
                  <a:pt x="1263" y="296"/>
                </a:cubicBezTo>
                <a:cubicBezTo>
                  <a:pt x="1150" y="290"/>
                  <a:pt x="1093" y="282"/>
                  <a:pt x="994" y="249"/>
                </a:cubicBezTo>
                <a:cubicBezTo>
                  <a:pt x="978" y="238"/>
                  <a:pt x="963" y="228"/>
                  <a:pt x="947" y="217"/>
                </a:cubicBezTo>
                <a:cubicBezTo>
                  <a:pt x="939" y="212"/>
                  <a:pt x="938" y="201"/>
                  <a:pt x="931" y="194"/>
                </a:cubicBezTo>
                <a:cubicBezTo>
                  <a:pt x="924" y="187"/>
                  <a:pt x="916" y="183"/>
                  <a:pt x="908" y="178"/>
                </a:cubicBezTo>
                <a:cubicBezTo>
                  <a:pt x="887" y="147"/>
                  <a:pt x="852" y="137"/>
                  <a:pt x="821" y="115"/>
                </a:cubicBezTo>
                <a:cubicBezTo>
                  <a:pt x="803" y="87"/>
                  <a:pt x="769" y="55"/>
                  <a:pt x="742" y="36"/>
                </a:cubicBezTo>
                <a:cubicBezTo>
                  <a:pt x="718" y="0"/>
                  <a:pt x="716" y="8"/>
                  <a:pt x="679" y="12"/>
                </a:cubicBezTo>
                <a:cubicBezTo>
                  <a:pt x="637" y="16"/>
                  <a:pt x="594" y="17"/>
                  <a:pt x="552" y="20"/>
                </a:cubicBezTo>
                <a:cubicBezTo>
                  <a:pt x="518" y="43"/>
                  <a:pt x="491" y="68"/>
                  <a:pt x="458" y="91"/>
                </a:cubicBezTo>
                <a:cubicBezTo>
                  <a:pt x="425" y="140"/>
                  <a:pt x="462" y="92"/>
                  <a:pt x="418" y="131"/>
                </a:cubicBezTo>
                <a:cubicBezTo>
                  <a:pt x="361" y="181"/>
                  <a:pt x="367" y="198"/>
                  <a:pt x="300" y="217"/>
                </a:cubicBezTo>
                <a:cubicBezTo>
                  <a:pt x="248" y="251"/>
                  <a:pt x="220" y="283"/>
                  <a:pt x="158" y="304"/>
                </a:cubicBezTo>
                <a:cubicBezTo>
                  <a:pt x="125" y="353"/>
                  <a:pt x="162" y="305"/>
                  <a:pt x="118" y="344"/>
                </a:cubicBezTo>
                <a:cubicBezTo>
                  <a:pt x="88" y="371"/>
                  <a:pt x="65" y="408"/>
                  <a:pt x="32" y="430"/>
                </a:cubicBezTo>
                <a:cubicBezTo>
                  <a:pt x="19" y="450"/>
                  <a:pt x="0" y="495"/>
                  <a:pt x="47" y="470"/>
                </a:cubicBez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0438" name="Oval 22"/>
          <p:cNvSpPr>
            <a:spLocks noChangeArrowheads="1"/>
          </p:cNvSpPr>
          <p:nvPr/>
        </p:nvSpPr>
        <p:spPr bwMode="auto">
          <a:xfrm>
            <a:off x="1619250" y="2133600"/>
            <a:ext cx="1368425" cy="863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335713"/>
          </a:xfrm>
        </p:spPr>
        <p:txBody>
          <a:bodyPr>
            <a:normAutofit lnSpcReduction="10000"/>
          </a:bodyPr>
          <a:lstStyle/>
          <a:p>
            <a:pPr marL="609600" indent="-609600" algn="ctr">
              <a:lnSpc>
                <a:spcPct val="90000"/>
              </a:lnSpc>
              <a:buFontTx/>
              <a:buAutoNum type="alphaUcPeriod" startAt="2"/>
            </a:pPr>
            <a:r>
              <a:rPr lang="en-US" sz="2000" b="1" u="sng" dirty="0">
                <a:solidFill>
                  <a:schemeClr val="accent2"/>
                </a:solidFill>
              </a:rPr>
              <a:t>C3 Receptor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u="sng" dirty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                     RBC                                            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                                                                                        C3 Receptor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u="sng" dirty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u="sng" dirty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u="sng" dirty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u="sng" dirty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u="sng" dirty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                                   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	</a:t>
            </a:r>
            <a:r>
              <a:rPr lang="en-US" sz="2000" b="1" dirty="0" smtClean="0">
                <a:solidFill>
                  <a:schemeClr val="accent2"/>
                </a:solidFill>
              </a:rPr>
              <a:t>		  </a:t>
            </a:r>
            <a:r>
              <a:rPr lang="en-US" sz="2000" b="1" dirty="0">
                <a:solidFill>
                  <a:schemeClr val="accent2"/>
                </a:solidFill>
              </a:rPr>
              <a:t>C3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         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000" b="1" u="sng" dirty="0">
              <a:solidFill>
                <a:schemeClr val="accent2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                                                                                             Macrophages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		-	Important in cold type.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		-	Causes </a:t>
            </a:r>
            <a:r>
              <a:rPr lang="en-US" sz="2000" b="1" dirty="0" err="1">
                <a:solidFill>
                  <a:schemeClr val="accent2"/>
                </a:solidFill>
              </a:rPr>
              <a:t>Phagocytosis</a:t>
            </a:r>
            <a:r>
              <a:rPr lang="en-US" sz="2000" b="1" dirty="0">
                <a:solidFill>
                  <a:schemeClr val="accent2"/>
                </a:solidFill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		-	</a:t>
            </a:r>
            <a:r>
              <a:rPr lang="en-US" sz="2000" b="1" u="sng" dirty="0">
                <a:solidFill>
                  <a:schemeClr val="accent2"/>
                </a:solidFill>
              </a:rPr>
              <a:t>Liver</a:t>
            </a:r>
            <a:r>
              <a:rPr lang="en-US" sz="2000" b="1" dirty="0">
                <a:solidFill>
                  <a:schemeClr val="accent2"/>
                </a:solidFill>
              </a:rPr>
              <a:t> plays a major role because of abundance of C3 receptor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			holding macrophages.  Spleen plays a lesser role unless it is 		enlarged. </a:t>
            </a:r>
          </a:p>
        </p:txBody>
      </p:sp>
      <p:sp>
        <p:nvSpPr>
          <p:cNvPr id="702469" name="Freeform 5"/>
          <p:cNvSpPr>
            <a:spLocks/>
          </p:cNvSpPr>
          <p:nvPr/>
        </p:nvSpPr>
        <p:spPr bwMode="auto">
          <a:xfrm>
            <a:off x="2279650" y="3049588"/>
            <a:ext cx="1577975" cy="627062"/>
          </a:xfrm>
          <a:custGeom>
            <a:avLst/>
            <a:gdLst/>
            <a:ahLst/>
            <a:cxnLst>
              <a:cxn ang="0">
                <a:pos x="0" y="292"/>
              </a:cxn>
              <a:cxn ang="0">
                <a:pos x="237" y="300"/>
              </a:cxn>
              <a:cxn ang="0">
                <a:pos x="418" y="355"/>
              </a:cxn>
              <a:cxn ang="0">
                <a:pos x="616" y="363"/>
              </a:cxn>
              <a:cxn ang="0">
                <a:pos x="994" y="371"/>
              </a:cxn>
              <a:cxn ang="0">
                <a:pos x="955" y="300"/>
              </a:cxn>
              <a:cxn ang="0">
                <a:pos x="947" y="276"/>
              </a:cxn>
              <a:cxn ang="0">
                <a:pos x="868" y="158"/>
              </a:cxn>
              <a:cxn ang="0">
                <a:pos x="797" y="71"/>
              </a:cxn>
              <a:cxn ang="0">
                <a:pos x="750" y="0"/>
              </a:cxn>
            </a:cxnLst>
            <a:rect l="0" t="0" r="r" b="b"/>
            <a:pathLst>
              <a:path w="994" h="395">
                <a:moveTo>
                  <a:pt x="0" y="292"/>
                </a:moveTo>
                <a:cubicBezTo>
                  <a:pt x="79" y="295"/>
                  <a:pt x="158" y="295"/>
                  <a:pt x="237" y="300"/>
                </a:cubicBezTo>
                <a:cubicBezTo>
                  <a:pt x="294" y="303"/>
                  <a:pt x="364" y="337"/>
                  <a:pt x="418" y="355"/>
                </a:cubicBezTo>
                <a:cubicBezTo>
                  <a:pt x="481" y="376"/>
                  <a:pt x="550" y="360"/>
                  <a:pt x="616" y="363"/>
                </a:cubicBezTo>
                <a:cubicBezTo>
                  <a:pt x="740" y="395"/>
                  <a:pt x="867" y="375"/>
                  <a:pt x="994" y="371"/>
                </a:cubicBezTo>
                <a:cubicBezTo>
                  <a:pt x="980" y="329"/>
                  <a:pt x="991" y="354"/>
                  <a:pt x="955" y="300"/>
                </a:cubicBezTo>
                <a:cubicBezTo>
                  <a:pt x="950" y="293"/>
                  <a:pt x="951" y="283"/>
                  <a:pt x="947" y="276"/>
                </a:cubicBezTo>
                <a:cubicBezTo>
                  <a:pt x="925" y="236"/>
                  <a:pt x="894" y="196"/>
                  <a:pt x="868" y="158"/>
                </a:cubicBezTo>
                <a:cubicBezTo>
                  <a:pt x="846" y="126"/>
                  <a:pt x="829" y="93"/>
                  <a:pt x="797" y="71"/>
                </a:cubicBezTo>
                <a:cubicBezTo>
                  <a:pt x="779" y="45"/>
                  <a:pt x="750" y="35"/>
                  <a:pt x="750" y="0"/>
                </a:cubicBez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2470" name="Line 6"/>
          <p:cNvSpPr>
            <a:spLocks noChangeShapeType="1"/>
          </p:cNvSpPr>
          <p:nvPr/>
        </p:nvSpPr>
        <p:spPr bwMode="auto">
          <a:xfrm>
            <a:off x="3563938" y="2990850"/>
            <a:ext cx="503237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2471" name="Line 7"/>
          <p:cNvSpPr>
            <a:spLocks noChangeShapeType="1"/>
          </p:cNvSpPr>
          <p:nvPr/>
        </p:nvSpPr>
        <p:spPr bwMode="auto">
          <a:xfrm flipH="1">
            <a:off x="3059113" y="3783013"/>
            <a:ext cx="93503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2472" name="Freeform 8"/>
          <p:cNvSpPr>
            <a:spLocks/>
          </p:cNvSpPr>
          <p:nvPr/>
        </p:nvSpPr>
        <p:spPr bwMode="auto">
          <a:xfrm>
            <a:off x="3708400" y="3563938"/>
            <a:ext cx="1087438" cy="430212"/>
          </a:xfrm>
          <a:custGeom>
            <a:avLst/>
            <a:gdLst/>
            <a:ahLst/>
            <a:cxnLst>
              <a:cxn ang="0">
                <a:pos x="157" y="197"/>
              </a:cxn>
              <a:cxn ang="0">
                <a:pos x="323" y="229"/>
              </a:cxn>
              <a:cxn ang="0">
                <a:pos x="543" y="260"/>
              </a:cxn>
              <a:cxn ang="0">
                <a:pos x="678" y="252"/>
              </a:cxn>
              <a:cxn ang="0">
                <a:pos x="638" y="157"/>
              </a:cxn>
              <a:cxn ang="0">
                <a:pos x="599" y="8"/>
              </a:cxn>
              <a:cxn ang="0">
                <a:pos x="196" y="0"/>
              </a:cxn>
            </a:cxnLst>
            <a:rect l="0" t="0" r="r" b="b"/>
            <a:pathLst>
              <a:path w="685" h="271">
                <a:moveTo>
                  <a:pt x="157" y="197"/>
                </a:moveTo>
                <a:cubicBezTo>
                  <a:pt x="212" y="235"/>
                  <a:pt x="243" y="224"/>
                  <a:pt x="323" y="229"/>
                </a:cubicBezTo>
                <a:cubicBezTo>
                  <a:pt x="401" y="241"/>
                  <a:pt x="460" y="254"/>
                  <a:pt x="543" y="260"/>
                </a:cubicBezTo>
                <a:cubicBezTo>
                  <a:pt x="588" y="257"/>
                  <a:pt x="637" y="271"/>
                  <a:pt x="678" y="252"/>
                </a:cubicBezTo>
                <a:cubicBezTo>
                  <a:pt x="685" y="249"/>
                  <a:pt x="640" y="164"/>
                  <a:pt x="638" y="157"/>
                </a:cubicBezTo>
                <a:cubicBezTo>
                  <a:pt x="634" y="103"/>
                  <a:pt x="643" y="10"/>
                  <a:pt x="599" y="8"/>
                </a:cubicBezTo>
                <a:cubicBezTo>
                  <a:pt x="436" y="0"/>
                  <a:pt x="0" y="0"/>
                  <a:pt x="196" y="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2473" name="Freeform 9"/>
          <p:cNvSpPr>
            <a:spLocks/>
          </p:cNvSpPr>
          <p:nvPr/>
        </p:nvSpPr>
        <p:spPr bwMode="auto">
          <a:xfrm>
            <a:off x="4572000" y="2362200"/>
            <a:ext cx="3817938" cy="1925638"/>
          </a:xfrm>
          <a:custGeom>
            <a:avLst/>
            <a:gdLst/>
            <a:ahLst/>
            <a:cxnLst>
              <a:cxn ang="0">
                <a:pos x="79" y="639"/>
              </a:cxn>
              <a:cxn ang="0">
                <a:pos x="87" y="765"/>
              </a:cxn>
              <a:cxn ang="0">
                <a:pos x="110" y="781"/>
              </a:cxn>
              <a:cxn ang="0">
                <a:pos x="142" y="860"/>
              </a:cxn>
              <a:cxn ang="0">
                <a:pos x="221" y="1104"/>
              </a:cxn>
              <a:cxn ang="0">
                <a:pos x="245" y="1175"/>
              </a:cxn>
              <a:cxn ang="0">
                <a:pos x="465" y="1191"/>
              </a:cxn>
              <a:cxn ang="0">
                <a:pos x="631" y="1191"/>
              </a:cxn>
              <a:cxn ang="0">
                <a:pos x="678" y="1175"/>
              </a:cxn>
              <a:cxn ang="0">
                <a:pos x="710" y="1104"/>
              </a:cxn>
              <a:cxn ang="0">
                <a:pos x="726" y="1033"/>
              </a:cxn>
              <a:cxn ang="0">
                <a:pos x="749" y="1017"/>
              </a:cxn>
              <a:cxn ang="0">
                <a:pos x="884" y="1025"/>
              </a:cxn>
              <a:cxn ang="0">
                <a:pos x="899" y="1096"/>
              </a:cxn>
              <a:cxn ang="0">
                <a:pos x="931" y="1144"/>
              </a:cxn>
              <a:cxn ang="0">
                <a:pos x="978" y="1152"/>
              </a:cxn>
              <a:cxn ang="0">
                <a:pos x="1089" y="1167"/>
              </a:cxn>
              <a:cxn ang="0">
                <a:pos x="1191" y="1191"/>
              </a:cxn>
              <a:cxn ang="0">
                <a:pos x="1404" y="1183"/>
              </a:cxn>
              <a:cxn ang="0">
                <a:pos x="1412" y="1159"/>
              </a:cxn>
              <a:cxn ang="0">
                <a:pos x="1452" y="1041"/>
              </a:cxn>
              <a:cxn ang="0">
                <a:pos x="1854" y="1057"/>
              </a:cxn>
              <a:cxn ang="0">
                <a:pos x="2028" y="1136"/>
              </a:cxn>
              <a:cxn ang="0">
                <a:pos x="2193" y="1167"/>
              </a:cxn>
              <a:cxn ang="0">
                <a:pos x="2359" y="1088"/>
              </a:cxn>
              <a:cxn ang="0">
                <a:pos x="2304" y="576"/>
              </a:cxn>
              <a:cxn ang="0">
                <a:pos x="2241" y="489"/>
              </a:cxn>
              <a:cxn ang="0">
                <a:pos x="2170" y="410"/>
              </a:cxn>
              <a:cxn ang="0">
                <a:pos x="2154" y="386"/>
              </a:cxn>
              <a:cxn ang="0">
                <a:pos x="2130" y="378"/>
              </a:cxn>
              <a:cxn ang="0">
                <a:pos x="2075" y="315"/>
              </a:cxn>
              <a:cxn ang="0">
                <a:pos x="2036" y="220"/>
              </a:cxn>
              <a:cxn ang="0">
                <a:pos x="1996" y="78"/>
              </a:cxn>
              <a:cxn ang="0">
                <a:pos x="1988" y="55"/>
              </a:cxn>
              <a:cxn ang="0">
                <a:pos x="1870" y="15"/>
              </a:cxn>
              <a:cxn ang="0">
                <a:pos x="1823" y="0"/>
              </a:cxn>
              <a:cxn ang="0">
                <a:pos x="805" y="7"/>
              </a:cxn>
              <a:cxn ang="0">
                <a:pos x="647" y="55"/>
              </a:cxn>
              <a:cxn ang="0">
                <a:pos x="560" y="102"/>
              </a:cxn>
              <a:cxn ang="0">
                <a:pos x="394" y="142"/>
              </a:cxn>
              <a:cxn ang="0">
                <a:pos x="118" y="157"/>
              </a:cxn>
              <a:cxn ang="0">
                <a:pos x="71" y="173"/>
              </a:cxn>
              <a:cxn ang="0">
                <a:pos x="55" y="197"/>
              </a:cxn>
              <a:cxn ang="0">
                <a:pos x="31" y="213"/>
              </a:cxn>
              <a:cxn ang="0">
                <a:pos x="0" y="284"/>
              </a:cxn>
              <a:cxn ang="0">
                <a:pos x="8" y="505"/>
              </a:cxn>
              <a:cxn ang="0">
                <a:pos x="16" y="528"/>
              </a:cxn>
              <a:cxn ang="0">
                <a:pos x="39" y="615"/>
              </a:cxn>
              <a:cxn ang="0">
                <a:pos x="55" y="662"/>
              </a:cxn>
              <a:cxn ang="0">
                <a:pos x="79" y="639"/>
              </a:cxn>
            </a:cxnLst>
            <a:rect l="0" t="0" r="r" b="b"/>
            <a:pathLst>
              <a:path w="2405" h="1213">
                <a:moveTo>
                  <a:pt x="79" y="639"/>
                </a:moveTo>
                <a:cubicBezTo>
                  <a:pt x="82" y="681"/>
                  <a:pt x="78" y="724"/>
                  <a:pt x="87" y="765"/>
                </a:cubicBezTo>
                <a:cubicBezTo>
                  <a:pt x="89" y="774"/>
                  <a:pt x="107" y="772"/>
                  <a:pt x="110" y="781"/>
                </a:cubicBezTo>
                <a:cubicBezTo>
                  <a:pt x="141" y="868"/>
                  <a:pt x="88" y="842"/>
                  <a:pt x="142" y="860"/>
                </a:cubicBezTo>
                <a:cubicBezTo>
                  <a:pt x="155" y="949"/>
                  <a:pt x="193" y="1021"/>
                  <a:pt x="221" y="1104"/>
                </a:cubicBezTo>
                <a:cubicBezTo>
                  <a:pt x="224" y="1112"/>
                  <a:pt x="238" y="1172"/>
                  <a:pt x="245" y="1175"/>
                </a:cubicBezTo>
                <a:cubicBezTo>
                  <a:pt x="330" y="1205"/>
                  <a:pt x="260" y="1183"/>
                  <a:pt x="465" y="1191"/>
                </a:cubicBezTo>
                <a:cubicBezTo>
                  <a:pt x="530" y="1213"/>
                  <a:pt x="504" y="1207"/>
                  <a:pt x="631" y="1191"/>
                </a:cubicBezTo>
                <a:cubicBezTo>
                  <a:pt x="647" y="1189"/>
                  <a:pt x="678" y="1175"/>
                  <a:pt x="678" y="1175"/>
                </a:cubicBezTo>
                <a:cubicBezTo>
                  <a:pt x="697" y="1148"/>
                  <a:pt x="703" y="1143"/>
                  <a:pt x="710" y="1104"/>
                </a:cubicBezTo>
                <a:cubicBezTo>
                  <a:pt x="710" y="1102"/>
                  <a:pt x="718" y="1044"/>
                  <a:pt x="726" y="1033"/>
                </a:cubicBezTo>
                <a:cubicBezTo>
                  <a:pt x="732" y="1026"/>
                  <a:pt x="741" y="1022"/>
                  <a:pt x="749" y="1017"/>
                </a:cubicBezTo>
                <a:cubicBezTo>
                  <a:pt x="794" y="1020"/>
                  <a:pt x="840" y="1015"/>
                  <a:pt x="884" y="1025"/>
                </a:cubicBezTo>
                <a:cubicBezTo>
                  <a:pt x="896" y="1028"/>
                  <a:pt x="889" y="1071"/>
                  <a:pt x="899" y="1096"/>
                </a:cubicBezTo>
                <a:cubicBezTo>
                  <a:pt x="906" y="1114"/>
                  <a:pt x="920" y="1128"/>
                  <a:pt x="931" y="1144"/>
                </a:cubicBezTo>
                <a:cubicBezTo>
                  <a:pt x="940" y="1157"/>
                  <a:pt x="962" y="1150"/>
                  <a:pt x="978" y="1152"/>
                </a:cubicBezTo>
                <a:cubicBezTo>
                  <a:pt x="1123" y="1172"/>
                  <a:pt x="970" y="1147"/>
                  <a:pt x="1089" y="1167"/>
                </a:cubicBezTo>
                <a:cubicBezTo>
                  <a:pt x="1123" y="1179"/>
                  <a:pt x="1157" y="1179"/>
                  <a:pt x="1191" y="1191"/>
                </a:cubicBezTo>
                <a:cubicBezTo>
                  <a:pt x="1262" y="1188"/>
                  <a:pt x="1334" y="1193"/>
                  <a:pt x="1404" y="1183"/>
                </a:cubicBezTo>
                <a:cubicBezTo>
                  <a:pt x="1412" y="1182"/>
                  <a:pt x="1411" y="1167"/>
                  <a:pt x="1412" y="1159"/>
                </a:cubicBezTo>
                <a:cubicBezTo>
                  <a:pt x="1433" y="1039"/>
                  <a:pt x="1392" y="1061"/>
                  <a:pt x="1452" y="1041"/>
                </a:cubicBezTo>
                <a:cubicBezTo>
                  <a:pt x="1586" y="1044"/>
                  <a:pt x="1727" y="1014"/>
                  <a:pt x="1854" y="1057"/>
                </a:cubicBezTo>
                <a:cubicBezTo>
                  <a:pt x="1912" y="1077"/>
                  <a:pt x="1967" y="1119"/>
                  <a:pt x="2028" y="1136"/>
                </a:cubicBezTo>
                <a:cubicBezTo>
                  <a:pt x="2079" y="1150"/>
                  <a:pt x="2140" y="1159"/>
                  <a:pt x="2193" y="1167"/>
                </a:cubicBezTo>
                <a:cubicBezTo>
                  <a:pt x="2369" y="1156"/>
                  <a:pt x="2296" y="1183"/>
                  <a:pt x="2359" y="1088"/>
                </a:cubicBezTo>
                <a:cubicBezTo>
                  <a:pt x="2387" y="922"/>
                  <a:pt x="2405" y="721"/>
                  <a:pt x="2304" y="576"/>
                </a:cubicBezTo>
                <a:cubicBezTo>
                  <a:pt x="2291" y="538"/>
                  <a:pt x="2273" y="511"/>
                  <a:pt x="2241" y="489"/>
                </a:cubicBezTo>
                <a:cubicBezTo>
                  <a:pt x="2227" y="446"/>
                  <a:pt x="2205" y="435"/>
                  <a:pt x="2170" y="410"/>
                </a:cubicBezTo>
                <a:cubicBezTo>
                  <a:pt x="2165" y="402"/>
                  <a:pt x="2162" y="392"/>
                  <a:pt x="2154" y="386"/>
                </a:cubicBezTo>
                <a:cubicBezTo>
                  <a:pt x="2147" y="381"/>
                  <a:pt x="2136" y="384"/>
                  <a:pt x="2130" y="378"/>
                </a:cubicBezTo>
                <a:cubicBezTo>
                  <a:pt x="2038" y="286"/>
                  <a:pt x="2143" y="361"/>
                  <a:pt x="2075" y="315"/>
                </a:cubicBezTo>
                <a:cubicBezTo>
                  <a:pt x="2054" y="285"/>
                  <a:pt x="2047" y="254"/>
                  <a:pt x="2036" y="220"/>
                </a:cubicBezTo>
                <a:cubicBezTo>
                  <a:pt x="2032" y="166"/>
                  <a:pt x="2052" y="97"/>
                  <a:pt x="1996" y="78"/>
                </a:cubicBezTo>
                <a:cubicBezTo>
                  <a:pt x="1993" y="70"/>
                  <a:pt x="1995" y="60"/>
                  <a:pt x="1988" y="55"/>
                </a:cubicBezTo>
                <a:cubicBezTo>
                  <a:pt x="1961" y="36"/>
                  <a:pt x="1903" y="26"/>
                  <a:pt x="1870" y="15"/>
                </a:cubicBezTo>
                <a:cubicBezTo>
                  <a:pt x="1854" y="10"/>
                  <a:pt x="1823" y="0"/>
                  <a:pt x="1823" y="0"/>
                </a:cubicBezTo>
                <a:cubicBezTo>
                  <a:pt x="1484" y="2"/>
                  <a:pt x="1144" y="2"/>
                  <a:pt x="805" y="7"/>
                </a:cubicBezTo>
                <a:cubicBezTo>
                  <a:pt x="749" y="8"/>
                  <a:pt x="693" y="24"/>
                  <a:pt x="647" y="55"/>
                </a:cubicBezTo>
                <a:cubicBezTo>
                  <a:pt x="625" y="87"/>
                  <a:pt x="596" y="90"/>
                  <a:pt x="560" y="102"/>
                </a:cubicBezTo>
                <a:cubicBezTo>
                  <a:pt x="501" y="122"/>
                  <a:pt x="456" y="135"/>
                  <a:pt x="394" y="142"/>
                </a:cubicBezTo>
                <a:cubicBezTo>
                  <a:pt x="285" y="175"/>
                  <a:pt x="435" y="132"/>
                  <a:pt x="118" y="157"/>
                </a:cubicBezTo>
                <a:cubicBezTo>
                  <a:pt x="102" y="158"/>
                  <a:pt x="71" y="173"/>
                  <a:pt x="71" y="173"/>
                </a:cubicBezTo>
                <a:cubicBezTo>
                  <a:pt x="66" y="181"/>
                  <a:pt x="62" y="190"/>
                  <a:pt x="55" y="197"/>
                </a:cubicBezTo>
                <a:cubicBezTo>
                  <a:pt x="48" y="204"/>
                  <a:pt x="37" y="205"/>
                  <a:pt x="31" y="213"/>
                </a:cubicBezTo>
                <a:cubicBezTo>
                  <a:pt x="26" y="219"/>
                  <a:pt x="3" y="274"/>
                  <a:pt x="0" y="284"/>
                </a:cubicBezTo>
                <a:cubicBezTo>
                  <a:pt x="3" y="358"/>
                  <a:pt x="3" y="431"/>
                  <a:pt x="8" y="505"/>
                </a:cubicBezTo>
                <a:cubicBezTo>
                  <a:pt x="9" y="513"/>
                  <a:pt x="14" y="520"/>
                  <a:pt x="16" y="528"/>
                </a:cubicBezTo>
                <a:cubicBezTo>
                  <a:pt x="40" y="624"/>
                  <a:pt x="4" y="507"/>
                  <a:pt x="39" y="615"/>
                </a:cubicBezTo>
                <a:cubicBezTo>
                  <a:pt x="44" y="631"/>
                  <a:pt x="55" y="662"/>
                  <a:pt x="55" y="662"/>
                </a:cubicBezTo>
                <a:cubicBezTo>
                  <a:pt x="73" y="637"/>
                  <a:pt x="62" y="639"/>
                  <a:pt x="79" y="639"/>
                </a:cubicBez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2474" name="Oval 10"/>
          <p:cNvSpPr>
            <a:spLocks noChangeArrowheads="1"/>
          </p:cNvSpPr>
          <p:nvPr/>
        </p:nvSpPr>
        <p:spPr bwMode="auto">
          <a:xfrm>
            <a:off x="1476375" y="2209800"/>
            <a:ext cx="2016125" cy="1223963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036050" cy="360362"/>
          </a:xfrm>
        </p:spPr>
        <p:txBody>
          <a:bodyPr>
            <a:normAutofit fontScale="90000"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Classification of immune haemolytic anaemias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785225" cy="6119813"/>
          </a:xfrm>
          <a:solidFill>
            <a:srgbClr val="FFFFCC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2800" b="1" u="sng" dirty="0">
                <a:solidFill>
                  <a:srgbClr val="FF0066"/>
                </a:solidFill>
              </a:rPr>
              <a:t>Autoimmune </a:t>
            </a:r>
            <a:r>
              <a:rPr lang="en-US" sz="2800" b="1" u="sng" dirty="0" err="1">
                <a:solidFill>
                  <a:srgbClr val="FF0066"/>
                </a:solidFill>
              </a:rPr>
              <a:t>haemolytic</a:t>
            </a:r>
            <a:r>
              <a:rPr lang="en-US" sz="2800" b="1" u="sng" dirty="0">
                <a:solidFill>
                  <a:srgbClr val="FF0066"/>
                </a:solidFill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</a:rPr>
              <a:t>anaemia</a:t>
            </a:r>
            <a:endParaRPr lang="en-US" sz="2800" b="1" u="sng" dirty="0">
              <a:solidFill>
                <a:srgbClr val="FF0066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 smtClean="0">
                <a:solidFill>
                  <a:srgbClr val="FF0066"/>
                </a:solidFill>
              </a:rPr>
              <a:t>Warm </a:t>
            </a:r>
            <a:r>
              <a:rPr lang="en-US" sz="2400" b="1" u="sng" dirty="0">
                <a:solidFill>
                  <a:srgbClr val="FF0066"/>
                </a:solidFill>
              </a:rPr>
              <a:t>antibody type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     Idiopathic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     Associated with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	-  auto immune disease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	-  </a:t>
            </a:r>
            <a:r>
              <a:rPr lang="en-US" sz="2400" b="1" dirty="0" err="1">
                <a:solidFill>
                  <a:srgbClr val="FF0066"/>
                </a:solidFill>
              </a:rPr>
              <a:t>lymphoproliferative</a:t>
            </a:r>
            <a:r>
              <a:rPr lang="en-US" sz="2400" b="1" dirty="0">
                <a:solidFill>
                  <a:srgbClr val="FF0066"/>
                </a:solidFill>
              </a:rPr>
              <a:t> disorders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	-  infections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	-  some cancers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	-  drugs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>
                <a:solidFill>
                  <a:srgbClr val="FF0066"/>
                </a:solidFill>
              </a:rPr>
              <a:t>Cold antibody type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Cold agglutinin syndromes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Cold </a:t>
            </a:r>
            <a:r>
              <a:rPr lang="en-US" sz="2400" b="1" dirty="0" err="1">
                <a:solidFill>
                  <a:srgbClr val="FF0066"/>
                </a:solidFill>
              </a:rPr>
              <a:t>haemagglutinin</a:t>
            </a:r>
            <a:r>
              <a:rPr lang="en-US" sz="2400" b="1" dirty="0">
                <a:solidFill>
                  <a:srgbClr val="FF0066"/>
                </a:solidFill>
              </a:rPr>
              <a:t> disease (idiopathic)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Associated with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-	infections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-	</a:t>
            </a:r>
            <a:r>
              <a:rPr lang="en-US" sz="2400" b="1" dirty="0" err="1">
                <a:solidFill>
                  <a:srgbClr val="FF0066"/>
                </a:solidFill>
              </a:rPr>
              <a:t>lymphoproliferative</a:t>
            </a:r>
            <a:r>
              <a:rPr lang="en-US" sz="2400" b="1" dirty="0">
                <a:solidFill>
                  <a:srgbClr val="FF0066"/>
                </a:solidFill>
              </a:rPr>
              <a:t> disorders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66"/>
                </a:solidFill>
              </a:rPr>
              <a:t>	Paroxysmal cold </a:t>
            </a:r>
            <a:r>
              <a:rPr lang="en-US" sz="2400" b="1" dirty="0" err="1">
                <a:solidFill>
                  <a:srgbClr val="FF0066"/>
                </a:solidFill>
              </a:rPr>
              <a:t>haemoglobinuria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036050" cy="360362"/>
          </a:xfrm>
        </p:spPr>
        <p:txBody>
          <a:bodyPr>
            <a:normAutofit fontScale="90000"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Classification of immune haemolytic anaemias (Continued)</a:t>
            </a:r>
          </a:p>
        </p:txBody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785225" cy="6119813"/>
          </a:xfrm>
          <a:solidFill>
            <a:srgbClr val="FFFFCC"/>
          </a:solidFill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FF0066"/>
                </a:solidFill>
              </a:rPr>
              <a:t>Alloimmune haemolytic anaemia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66"/>
                </a:solidFill>
              </a:rPr>
              <a:t>	Induced by red cell antigens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66"/>
                </a:solidFill>
              </a:rPr>
              <a:t>		Haemolytic transfusion reactions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66"/>
                </a:solidFill>
              </a:rPr>
              <a:t>		Haemolytic disease of the newborn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66"/>
                </a:solidFill>
              </a:rPr>
              <a:t>		Allograft associated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66"/>
                </a:solidFill>
              </a:rPr>
              <a:t>	Drug induced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66"/>
                </a:solidFill>
              </a:rPr>
              <a:t>		Antibody/macrophage mediated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66"/>
                </a:solidFill>
              </a:rPr>
              <a:t>		Antibody/complement mediated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86800" cy="68580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Acquired hemolytic anemia (HA):</a:t>
            </a:r>
          </a:p>
          <a:p>
            <a:pPr lvl="1"/>
            <a:r>
              <a:rPr lang="en-US" dirty="0"/>
              <a:t>Immune: </a:t>
            </a:r>
          </a:p>
          <a:p>
            <a:pPr lvl="2"/>
            <a:r>
              <a:rPr lang="en-US" dirty="0" err="1"/>
              <a:t>Alloimmune</a:t>
            </a:r>
            <a:r>
              <a:rPr lang="en-US" dirty="0"/>
              <a:t>          </a:t>
            </a:r>
          </a:p>
          <a:p>
            <a:pPr lvl="2"/>
            <a:r>
              <a:rPr lang="en-US" dirty="0"/>
              <a:t>Autoimmune </a:t>
            </a:r>
            <a:r>
              <a:rPr lang="en-US" i="1" dirty="0"/>
              <a:t>(Cold &amp; Warm)</a:t>
            </a:r>
            <a:endParaRPr lang="en-US" dirty="0"/>
          </a:p>
          <a:p>
            <a:pPr lvl="1"/>
            <a:r>
              <a:rPr lang="en-US" dirty="0"/>
              <a:t>Non –immune </a:t>
            </a:r>
          </a:p>
          <a:p>
            <a:pPr lvl="0"/>
            <a:r>
              <a:rPr lang="en-US" dirty="0"/>
              <a:t>Mechanism of Immune HA. </a:t>
            </a:r>
          </a:p>
          <a:p>
            <a:r>
              <a:rPr lang="en-US" dirty="0"/>
              <a:t>Warm AIHA: </a:t>
            </a:r>
          </a:p>
          <a:p>
            <a:pPr lvl="1"/>
            <a:r>
              <a:rPr lang="en-US" dirty="0"/>
              <a:t>Antibody involved.</a:t>
            </a:r>
          </a:p>
          <a:p>
            <a:pPr lvl="1"/>
            <a:r>
              <a:rPr lang="en-US" dirty="0"/>
              <a:t>Clinical features.</a:t>
            </a:r>
          </a:p>
          <a:p>
            <a:pPr lvl="1"/>
            <a:r>
              <a:rPr lang="en-US" dirty="0"/>
              <a:t>Laboratory features.</a:t>
            </a:r>
          </a:p>
          <a:p>
            <a:pPr lvl="1"/>
            <a:r>
              <a:rPr lang="en-US" dirty="0"/>
              <a:t>Classification (Etiology)</a:t>
            </a:r>
          </a:p>
          <a:p>
            <a:r>
              <a:rPr lang="en-US" dirty="0"/>
              <a:t>Cold AIHA:</a:t>
            </a:r>
          </a:p>
          <a:p>
            <a:pPr lvl="1"/>
            <a:r>
              <a:rPr lang="en-US" dirty="0"/>
              <a:t>Antibody involved.</a:t>
            </a:r>
          </a:p>
          <a:p>
            <a:pPr lvl="1"/>
            <a:r>
              <a:rPr lang="en-US" dirty="0"/>
              <a:t>Clinical features.</a:t>
            </a:r>
          </a:p>
          <a:p>
            <a:pPr lvl="1"/>
            <a:r>
              <a:rPr lang="en-US" dirty="0"/>
              <a:t>Laboratory features.</a:t>
            </a:r>
          </a:p>
          <a:p>
            <a:pPr lvl="1"/>
            <a:r>
              <a:rPr lang="en-US" dirty="0"/>
              <a:t>Classification.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en-US" sz="2800" b="1" dirty="0"/>
              <a:t>Autoimmune </a:t>
            </a:r>
            <a:r>
              <a:rPr lang="en-US" sz="2800" b="1" dirty="0" err="1"/>
              <a:t>haemolytic</a:t>
            </a:r>
            <a:r>
              <a:rPr lang="en-US" sz="2800" b="1" dirty="0"/>
              <a:t> </a:t>
            </a:r>
            <a:r>
              <a:rPr lang="en-US" sz="2800" b="1" dirty="0" err="1"/>
              <a:t>anaemias</a:t>
            </a:r>
            <a:r>
              <a:rPr lang="en-US" sz="2800" b="1" dirty="0"/>
              <a:t>: classification</a:t>
            </a:r>
          </a:p>
          <a:p>
            <a:pPr marL="609600" indent="-609600">
              <a:buFontTx/>
              <a:buNone/>
            </a:pPr>
            <a:r>
              <a:rPr lang="en-US" sz="1200" b="1" dirty="0"/>
              <a:t> -------------------------------------------------------------------------------------------------------------------------------------------------------------------</a:t>
            </a:r>
          </a:p>
          <a:p>
            <a:pPr marL="609600" indent="-609600">
              <a:buFontTx/>
              <a:buNone/>
            </a:pPr>
            <a:r>
              <a:rPr lang="en-US" sz="2000" b="1" dirty="0"/>
              <a:t>Warm type				Cold type</a:t>
            </a:r>
          </a:p>
          <a:p>
            <a:pPr marL="609600" indent="-609600">
              <a:buFontTx/>
              <a:buNone/>
            </a:pPr>
            <a:r>
              <a:rPr lang="en-US" sz="1200" b="1" dirty="0"/>
              <a:t> -------------------------------------------------------------------------------------------------------------------------------------------------------------------</a:t>
            </a:r>
          </a:p>
          <a:p>
            <a:pPr marL="609600" indent="-609600">
              <a:buFontTx/>
              <a:buNone/>
            </a:pPr>
            <a:endParaRPr lang="en-US" sz="2000" b="1" dirty="0"/>
          </a:p>
          <a:p>
            <a:pPr marL="609600" indent="-609600">
              <a:buFontTx/>
              <a:buNone/>
            </a:pPr>
            <a:r>
              <a:rPr lang="en-US" sz="2000" b="1" dirty="0"/>
              <a:t>Idiopathic				</a:t>
            </a:r>
            <a:r>
              <a:rPr lang="en-US" sz="2000" b="1" dirty="0" err="1"/>
              <a:t>Idiopathic</a:t>
            </a:r>
            <a:endParaRPr lang="en-US" sz="2000" b="1" dirty="0"/>
          </a:p>
          <a:p>
            <a:pPr marL="609600" indent="-609600">
              <a:buFontTx/>
              <a:buNone/>
            </a:pPr>
            <a:r>
              <a:rPr lang="en-US" sz="2000" b="1" dirty="0"/>
              <a:t>Secondary				</a:t>
            </a:r>
            <a:r>
              <a:rPr lang="en-US" sz="2000" b="1" dirty="0" err="1"/>
              <a:t>Secondary</a:t>
            </a:r>
            <a:endParaRPr lang="en-US" sz="2000" b="1" dirty="0"/>
          </a:p>
          <a:p>
            <a:pPr marL="609600" indent="-609600">
              <a:buFontTx/>
              <a:buNone/>
            </a:pPr>
            <a:r>
              <a:rPr lang="en-US" sz="2000" b="1" dirty="0"/>
              <a:t>SLE, other ‘autoimmune’ diseases	Infections – </a:t>
            </a:r>
            <a:r>
              <a:rPr lang="en-US" sz="2000" b="1" dirty="0" err="1"/>
              <a:t>Mycoplasma</a:t>
            </a:r>
            <a:endParaRPr lang="en-US" sz="2000" b="1" dirty="0"/>
          </a:p>
          <a:p>
            <a:pPr marL="609600" indent="-609600">
              <a:buFontTx/>
              <a:buNone/>
            </a:pPr>
            <a:r>
              <a:rPr lang="en-US" sz="2000" b="1" dirty="0"/>
              <a:t>CLL, lymphomas			   pneumonia, infectious</a:t>
            </a:r>
          </a:p>
          <a:p>
            <a:pPr marL="609600" indent="-609600">
              <a:buFontTx/>
              <a:buNone/>
            </a:pPr>
            <a:r>
              <a:rPr lang="en-US" sz="2000" b="1" dirty="0"/>
              <a:t>Drugs, e.g. methyldopa, </a:t>
            </a:r>
            <a:r>
              <a:rPr lang="en-US" sz="2000" b="1" dirty="0" err="1"/>
              <a:t>fludarabine</a:t>
            </a:r>
            <a:r>
              <a:rPr lang="en-US" sz="2000" b="1" dirty="0"/>
              <a:t>	   mononucleosis</a:t>
            </a:r>
          </a:p>
          <a:p>
            <a:pPr marL="609600" indent="-609600">
              <a:buFontTx/>
              <a:buNone/>
            </a:pPr>
            <a:r>
              <a:rPr lang="en-US" sz="2000" b="1" dirty="0"/>
              <a:t>						Lymphoma </a:t>
            </a:r>
          </a:p>
          <a:p>
            <a:pPr marL="609600" indent="-609600">
              <a:buFontTx/>
              <a:buNone/>
            </a:pPr>
            <a:r>
              <a:rPr lang="en-US" sz="2000" b="1" dirty="0"/>
              <a:t>						Paroxysmal cold</a:t>
            </a:r>
          </a:p>
          <a:p>
            <a:pPr marL="609600" indent="-609600">
              <a:buFontTx/>
              <a:buNone/>
            </a:pPr>
            <a:r>
              <a:rPr lang="en-US" sz="2000" b="1" dirty="0"/>
              <a:t>						     </a:t>
            </a:r>
            <a:r>
              <a:rPr lang="en-US" sz="2000" b="1" dirty="0" err="1"/>
              <a:t>haemoglobinuria</a:t>
            </a:r>
            <a:endParaRPr lang="en-US" sz="2000" b="1" dirty="0"/>
          </a:p>
          <a:p>
            <a:pPr marL="609600" indent="-609600">
              <a:buFontTx/>
              <a:buNone/>
            </a:pPr>
            <a:r>
              <a:rPr lang="en-US" sz="2000" b="1" dirty="0"/>
              <a:t>						Rare, sometimes associated with</a:t>
            </a:r>
          </a:p>
          <a:p>
            <a:pPr marL="609600" indent="-609600">
              <a:buFontTx/>
              <a:buNone/>
            </a:pPr>
            <a:r>
              <a:rPr lang="en-US" sz="2000" b="1" dirty="0"/>
              <a:t> 						   infections, e.g. syphilis</a:t>
            </a:r>
          </a:p>
          <a:p>
            <a:pPr marL="609600" indent="-609600">
              <a:buFontTx/>
              <a:buNone/>
            </a:pPr>
            <a:r>
              <a:rPr lang="en-US" sz="1200" b="1" dirty="0"/>
              <a:t> -------------------------------------------------------------------------------------------------------------------------------------------------------------------</a:t>
            </a:r>
          </a:p>
          <a:p>
            <a:pPr marL="609600" indent="-609600">
              <a:buFontTx/>
              <a:buNone/>
            </a:pPr>
            <a:endParaRPr lang="en-US" sz="2000" b="1" dirty="0"/>
          </a:p>
          <a:p>
            <a:pPr marL="609600" indent="-609600">
              <a:buFontTx/>
              <a:buNone/>
            </a:pP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en-US" sz="2800" b="1" u="sng" dirty="0"/>
              <a:t>WARM AUTOIMMUNE HEMOLYTIC ANAEMIA</a:t>
            </a:r>
          </a:p>
          <a:p>
            <a:pPr marL="609600" indent="-609600">
              <a:buFontTx/>
              <a:buNone/>
            </a:pPr>
            <a:r>
              <a:rPr lang="en-US" sz="2800" b="1" u="sng" dirty="0"/>
              <a:t>Etiology (Classification)</a:t>
            </a:r>
          </a:p>
          <a:p>
            <a:pPr marL="609600" indent="-609600" algn="just">
              <a:buFontTx/>
              <a:buNone/>
            </a:pPr>
            <a:r>
              <a:rPr lang="en-US" sz="2200" b="1" dirty="0"/>
              <a:t>     A.	Idiopathic: 30% of the cases (Primary)</a:t>
            </a:r>
          </a:p>
          <a:p>
            <a:pPr marL="609600" indent="-609600" algn="just">
              <a:buFontTx/>
              <a:buNone/>
            </a:pPr>
            <a:r>
              <a:rPr lang="en-US" sz="2200" b="1" dirty="0"/>
              <a:t>     B.	Secondary:</a:t>
            </a:r>
          </a:p>
          <a:p>
            <a:pPr marL="609600" indent="-609600" algn="just">
              <a:buFontTx/>
              <a:buNone/>
            </a:pPr>
            <a:r>
              <a:rPr lang="en-US" sz="2200" b="1" dirty="0"/>
              <a:t>		1.	Autoimmune diseases: e.g. systemic lupus 				</a:t>
            </a:r>
            <a:r>
              <a:rPr lang="en-US" sz="2200" b="1" dirty="0" err="1"/>
              <a:t>erythematosis</a:t>
            </a:r>
            <a:r>
              <a:rPr lang="en-US" sz="2200" b="1" dirty="0"/>
              <a:t> (SLE), rheumatoid arthritis.</a:t>
            </a:r>
          </a:p>
          <a:p>
            <a:pPr marL="609600" indent="-609600" algn="just">
              <a:buFontTx/>
              <a:buNone/>
            </a:pPr>
            <a:r>
              <a:rPr lang="en-US" sz="2200" b="1" dirty="0"/>
              <a:t>		2.	</a:t>
            </a:r>
            <a:r>
              <a:rPr lang="en-US" sz="2200" b="1" dirty="0" err="1"/>
              <a:t>Lymphoproliferative</a:t>
            </a:r>
            <a:r>
              <a:rPr lang="en-US" sz="2200" b="1" dirty="0"/>
              <a:t> diseases: e.g. Chronic 				lymphocytic leukemia, lymphoma.</a:t>
            </a:r>
          </a:p>
          <a:p>
            <a:pPr marL="609600" indent="-609600" algn="just">
              <a:buFontTx/>
              <a:buNone/>
            </a:pPr>
            <a:r>
              <a:rPr lang="en-US" sz="2200" b="1" dirty="0"/>
              <a:t>		3.	Malignancies: e.g. ovarian carcinoma.</a:t>
            </a:r>
          </a:p>
          <a:p>
            <a:pPr marL="609600" indent="-609600" algn="just">
              <a:buFontTx/>
              <a:buNone/>
            </a:pPr>
            <a:r>
              <a:rPr lang="en-US" sz="2200" b="1" dirty="0"/>
              <a:t>		4.	Post viral infections.  </a:t>
            </a:r>
          </a:p>
          <a:p>
            <a:pPr marL="609600" indent="-609600" algn="just">
              <a:buFontTx/>
              <a:buNone/>
            </a:pPr>
            <a:r>
              <a:rPr lang="en-US" sz="2200" b="1" dirty="0"/>
              <a:t>		5.	Drugs: e.g. methyldopa (</a:t>
            </a:r>
            <a:r>
              <a:rPr lang="en-US" sz="2200" b="1" dirty="0" err="1"/>
              <a:t>Aldomet</a:t>
            </a:r>
            <a:r>
              <a:rPr lang="en-US" sz="2200" b="1" dirty="0"/>
              <a:t>).</a:t>
            </a:r>
          </a:p>
          <a:p>
            <a:pPr marL="609600" indent="-609600" algn="just">
              <a:buFontTx/>
              <a:buNone/>
            </a:pPr>
            <a:r>
              <a:rPr lang="en-US" sz="2200" b="1" u="sng" dirty="0"/>
              <a:t>Antibody Features:</a:t>
            </a:r>
          </a:p>
          <a:p>
            <a:pPr marL="609600" indent="-609600" algn="just">
              <a:buFontTx/>
              <a:buNone/>
            </a:pPr>
            <a:r>
              <a:rPr lang="en-US" sz="2200" b="1" dirty="0"/>
              <a:t>	*	Warm </a:t>
            </a:r>
            <a:r>
              <a:rPr lang="en-US" sz="2200" b="1" dirty="0" smtClean="0"/>
              <a:t>antibody (37</a:t>
            </a:r>
            <a:r>
              <a:rPr lang="en-US" sz="2200" b="1" baseline="30000" dirty="0" smtClean="0"/>
              <a:t>o</a:t>
            </a:r>
            <a:r>
              <a:rPr lang="en-US" sz="2200" b="1" dirty="0" smtClean="0"/>
              <a:t>C)</a:t>
            </a:r>
            <a:endParaRPr lang="en-US" sz="2200" b="1" dirty="0"/>
          </a:p>
          <a:p>
            <a:pPr marL="609600" indent="-609600" algn="just">
              <a:buFontTx/>
              <a:buNone/>
            </a:pPr>
            <a:r>
              <a:rPr lang="en-US" sz="2200" b="1" dirty="0"/>
              <a:t>	*	Usually </a:t>
            </a:r>
            <a:r>
              <a:rPr lang="en-US" sz="2200" b="1" dirty="0" err="1" smtClean="0"/>
              <a:t>IgG</a:t>
            </a:r>
            <a:endParaRPr lang="en-US" sz="2200" b="1" dirty="0"/>
          </a:p>
          <a:p>
            <a:pPr marL="609600" indent="-609600" algn="just">
              <a:buFontTx/>
              <a:buNone/>
            </a:pPr>
            <a:r>
              <a:rPr lang="en-US" sz="2200" b="1" dirty="0"/>
              <a:t>	*	Usually has </a:t>
            </a:r>
            <a:r>
              <a:rPr lang="en-US" sz="2200" b="1" dirty="0" err="1"/>
              <a:t>Rh</a:t>
            </a:r>
            <a:r>
              <a:rPr lang="en-US" sz="2200" b="1" dirty="0"/>
              <a:t> specificity.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b="1" u="sng" dirty="0"/>
              <a:t>Clinical Features of Warm AIHA: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*	Lethargy, Pallor.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*	Jaundice </a:t>
            </a:r>
            <a:r>
              <a:rPr lang="en-US" sz="2200" b="1" dirty="0" smtClean="0"/>
              <a:t>due to </a:t>
            </a:r>
            <a:r>
              <a:rPr lang="en-US" sz="2200" b="1" dirty="0" err="1" smtClean="0"/>
              <a:t>cholestasis</a:t>
            </a:r>
            <a:r>
              <a:rPr lang="en-US" sz="2200" b="1" dirty="0" smtClean="0"/>
              <a:t> (</a:t>
            </a:r>
            <a:r>
              <a:rPr lang="en-US" sz="2200" b="1" dirty="0" err="1" smtClean="0"/>
              <a:t>galllstones</a:t>
            </a:r>
            <a:r>
              <a:rPr lang="en-US" sz="2200" b="1" dirty="0" smtClean="0"/>
              <a:t>)</a:t>
            </a:r>
            <a:endParaRPr lang="en-US" sz="2200" b="1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*	</a:t>
            </a:r>
            <a:r>
              <a:rPr lang="en-US" sz="2200" b="1" dirty="0" err="1"/>
              <a:t>Splenomegaly</a:t>
            </a:r>
            <a:r>
              <a:rPr lang="en-US" sz="2200" b="1" dirty="0"/>
              <a:t>, </a:t>
            </a:r>
            <a:r>
              <a:rPr lang="en-US" sz="2200" b="1" dirty="0" err="1"/>
              <a:t>hepatomegaly</a:t>
            </a:r>
            <a:r>
              <a:rPr lang="en-US" sz="2200" b="1" dirty="0"/>
              <a:t>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b="1" u="sng" dirty="0"/>
              <a:t>Laboratory Features of Warm AIHA: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*	Peripheral Blood:	*   </a:t>
            </a:r>
            <a:r>
              <a:rPr lang="en-US" sz="2200" b="1" dirty="0" err="1"/>
              <a:t>Anaemia</a:t>
            </a:r>
            <a:endParaRPr lang="en-US" sz="2200" b="1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				*   </a:t>
            </a:r>
            <a:r>
              <a:rPr lang="en-US" sz="2200" b="1" dirty="0" err="1"/>
              <a:t>Polychromasia</a:t>
            </a:r>
            <a:r>
              <a:rPr lang="en-US" sz="2200" b="1" dirty="0"/>
              <a:t>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				*   </a:t>
            </a:r>
            <a:r>
              <a:rPr lang="en-US" sz="2200" b="1" dirty="0" err="1"/>
              <a:t>Spherocytes</a:t>
            </a:r>
            <a:endParaRPr lang="en-US" sz="2200" b="1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				*   Nucleated RBCs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*	</a:t>
            </a:r>
            <a:r>
              <a:rPr lang="en-US" sz="2200" b="1" dirty="0" err="1"/>
              <a:t>Reticulocyte</a:t>
            </a:r>
            <a:r>
              <a:rPr lang="en-US" sz="2200" b="1" dirty="0"/>
              <a:t> count:  ↑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*	Bone Marrow: </a:t>
            </a:r>
            <a:r>
              <a:rPr lang="en-US" sz="2200" b="1" dirty="0" err="1"/>
              <a:t>Erythroid</a:t>
            </a:r>
            <a:r>
              <a:rPr lang="en-US" sz="2200" b="1" dirty="0"/>
              <a:t> hyperplasia.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200" b="1" dirty="0"/>
              <a:t>	*	Chemistry: ↑ </a:t>
            </a:r>
            <a:r>
              <a:rPr lang="en-US" sz="2200" b="1" dirty="0" err="1"/>
              <a:t>Bilirubin</a:t>
            </a:r>
            <a:r>
              <a:rPr lang="en-US" sz="2200" b="1" dirty="0"/>
              <a:t>, mostly indirect.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2200" b="1" dirty="0"/>
              <a:t>	*	Coombs test (Direct </a:t>
            </a:r>
            <a:r>
              <a:rPr lang="en-US" sz="2200" b="1" dirty="0" err="1"/>
              <a:t>antiglobulin</a:t>
            </a:r>
            <a:r>
              <a:rPr lang="en-US" sz="2200" b="1" dirty="0"/>
              <a:t> test): to detect antibodies 	covering 	the RBCs by using an anti-immunoglobulin (i.e. 	antibody vs. the 	attached anti-immunoglobulin).  This 	reaction causes agglutination.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642350" cy="6264275"/>
          </a:xfrm>
        </p:spPr>
        <p:txBody>
          <a:bodyPr/>
          <a:lstStyle/>
          <a:p>
            <a:endParaRPr lang="en-US"/>
          </a:p>
        </p:txBody>
      </p:sp>
      <p:pic>
        <p:nvPicPr>
          <p:cNvPr id="722948" name="Picture 4" descr="Jpeg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76250"/>
            <a:ext cx="8496300" cy="5976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Tx/>
              <a:buNone/>
            </a:pPr>
            <a:r>
              <a:rPr lang="en-US" sz="2800" b="1">
                <a:solidFill>
                  <a:srgbClr val="660033"/>
                </a:solidFill>
              </a:rPr>
              <a:t>COOMB’S TEST</a:t>
            </a:r>
          </a:p>
          <a:p>
            <a:pPr marL="609600" indent="-609600" algn="ctr">
              <a:lnSpc>
                <a:spcPct val="80000"/>
              </a:lnSpc>
              <a:buFontTx/>
              <a:buNone/>
            </a:pPr>
            <a:r>
              <a:rPr lang="en-US" sz="2800" b="1">
                <a:solidFill>
                  <a:srgbClr val="660033"/>
                </a:solidFill>
              </a:rPr>
              <a:t>Antiglobulin Test                                                    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800" b="1" u="sng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        RBC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	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       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         Red cell with bound antibody to            Anti-immunoglobulin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	memebrane antigen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         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          RBC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                                                                                                             RBC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660033"/>
                </a:solidFill>
              </a:rPr>
              <a:t>                                                 Agglutination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660033"/>
              </a:solidFill>
            </a:endParaRPr>
          </a:p>
        </p:txBody>
      </p:sp>
      <p:sp>
        <p:nvSpPr>
          <p:cNvPr id="705539" name="Oval 3"/>
          <p:cNvSpPr>
            <a:spLocks noChangeArrowheads="1"/>
          </p:cNvSpPr>
          <p:nvPr/>
        </p:nvSpPr>
        <p:spPr bwMode="auto">
          <a:xfrm>
            <a:off x="1403350" y="2276475"/>
            <a:ext cx="1081088" cy="72072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5544" name="Line 8"/>
          <p:cNvSpPr>
            <a:spLocks noChangeShapeType="1"/>
          </p:cNvSpPr>
          <p:nvPr/>
        </p:nvSpPr>
        <p:spPr bwMode="auto">
          <a:xfrm>
            <a:off x="2843213" y="2420938"/>
            <a:ext cx="215900" cy="144462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45" name="Line 9"/>
          <p:cNvSpPr>
            <a:spLocks noChangeShapeType="1"/>
          </p:cNvSpPr>
          <p:nvPr/>
        </p:nvSpPr>
        <p:spPr bwMode="auto">
          <a:xfrm flipH="1">
            <a:off x="2843213" y="2565400"/>
            <a:ext cx="215900" cy="71438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46" name="Line 10"/>
          <p:cNvSpPr>
            <a:spLocks noChangeShapeType="1"/>
          </p:cNvSpPr>
          <p:nvPr/>
        </p:nvSpPr>
        <p:spPr bwMode="auto">
          <a:xfrm>
            <a:off x="2916238" y="2708275"/>
            <a:ext cx="287337" cy="7302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47" name="Line 11"/>
          <p:cNvSpPr>
            <a:spLocks noChangeShapeType="1"/>
          </p:cNvSpPr>
          <p:nvPr/>
        </p:nvSpPr>
        <p:spPr bwMode="auto">
          <a:xfrm flipH="1">
            <a:off x="2916238" y="2781300"/>
            <a:ext cx="287337" cy="14287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48" name="Line 12"/>
          <p:cNvSpPr>
            <a:spLocks noChangeShapeType="1"/>
          </p:cNvSpPr>
          <p:nvPr/>
        </p:nvSpPr>
        <p:spPr bwMode="auto">
          <a:xfrm>
            <a:off x="3059113" y="2565400"/>
            <a:ext cx="720725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49" name="Line 13"/>
          <p:cNvSpPr>
            <a:spLocks noChangeShapeType="1"/>
          </p:cNvSpPr>
          <p:nvPr/>
        </p:nvSpPr>
        <p:spPr bwMode="auto">
          <a:xfrm>
            <a:off x="3203575" y="2781300"/>
            <a:ext cx="576263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0" name="Freeform 14"/>
          <p:cNvSpPr>
            <a:spLocks/>
          </p:cNvSpPr>
          <p:nvPr/>
        </p:nvSpPr>
        <p:spPr bwMode="auto">
          <a:xfrm>
            <a:off x="3635375" y="2492375"/>
            <a:ext cx="338138" cy="315913"/>
          </a:xfrm>
          <a:custGeom>
            <a:avLst/>
            <a:gdLst/>
            <a:ahLst/>
            <a:cxnLst>
              <a:cxn ang="0">
                <a:pos x="103" y="27"/>
              </a:cxn>
              <a:cxn ang="0">
                <a:pos x="237" y="34"/>
              </a:cxn>
              <a:cxn ang="0">
                <a:pos x="229" y="161"/>
              </a:cxn>
              <a:cxn ang="0">
                <a:pos x="174" y="169"/>
              </a:cxn>
              <a:cxn ang="0">
                <a:pos x="32" y="161"/>
              </a:cxn>
              <a:cxn ang="0">
                <a:pos x="16" y="50"/>
              </a:cxn>
            </a:cxnLst>
            <a:rect l="0" t="0" r="r" b="b"/>
            <a:pathLst>
              <a:path w="247" h="178">
                <a:moveTo>
                  <a:pt x="103" y="27"/>
                </a:moveTo>
                <a:cubicBezTo>
                  <a:pt x="143" y="0"/>
                  <a:pt x="193" y="20"/>
                  <a:pt x="237" y="34"/>
                </a:cubicBezTo>
                <a:cubicBezTo>
                  <a:pt x="234" y="76"/>
                  <a:pt x="247" y="123"/>
                  <a:pt x="229" y="161"/>
                </a:cubicBezTo>
                <a:cubicBezTo>
                  <a:pt x="221" y="178"/>
                  <a:pt x="193" y="169"/>
                  <a:pt x="174" y="169"/>
                </a:cubicBezTo>
                <a:cubicBezTo>
                  <a:pt x="127" y="169"/>
                  <a:pt x="79" y="164"/>
                  <a:pt x="32" y="161"/>
                </a:cubicBezTo>
                <a:cubicBezTo>
                  <a:pt x="0" y="113"/>
                  <a:pt x="16" y="147"/>
                  <a:pt x="16" y="5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1" name="Line 15"/>
          <p:cNvSpPr>
            <a:spLocks noChangeShapeType="1"/>
          </p:cNvSpPr>
          <p:nvPr/>
        </p:nvSpPr>
        <p:spPr bwMode="auto">
          <a:xfrm>
            <a:off x="4932363" y="2349500"/>
            <a:ext cx="288925" cy="28733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2" name="Line 16"/>
          <p:cNvSpPr>
            <a:spLocks noChangeShapeType="1"/>
          </p:cNvSpPr>
          <p:nvPr/>
        </p:nvSpPr>
        <p:spPr bwMode="auto">
          <a:xfrm>
            <a:off x="5219700" y="2276475"/>
            <a:ext cx="0" cy="3603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3" name="Line 17"/>
          <p:cNvSpPr>
            <a:spLocks noChangeShapeType="1"/>
          </p:cNvSpPr>
          <p:nvPr/>
        </p:nvSpPr>
        <p:spPr bwMode="auto">
          <a:xfrm>
            <a:off x="5219700" y="2636838"/>
            <a:ext cx="360363" cy="431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4" name="Freeform 18"/>
          <p:cNvSpPr>
            <a:spLocks/>
          </p:cNvSpPr>
          <p:nvPr/>
        </p:nvSpPr>
        <p:spPr bwMode="auto">
          <a:xfrm>
            <a:off x="5492750" y="2906713"/>
            <a:ext cx="657225" cy="466725"/>
          </a:xfrm>
          <a:custGeom>
            <a:avLst/>
            <a:gdLst/>
            <a:ahLst/>
            <a:cxnLst>
              <a:cxn ang="0">
                <a:pos x="43" y="94"/>
              </a:cxn>
              <a:cxn ang="0">
                <a:pos x="51" y="268"/>
              </a:cxn>
              <a:cxn ang="0">
                <a:pos x="414" y="252"/>
              </a:cxn>
              <a:cxn ang="0">
                <a:pos x="375" y="134"/>
              </a:cxn>
              <a:cxn ang="0">
                <a:pos x="43" y="94"/>
              </a:cxn>
            </a:cxnLst>
            <a:rect l="0" t="0" r="r" b="b"/>
            <a:pathLst>
              <a:path w="414" h="294">
                <a:moveTo>
                  <a:pt x="43" y="94"/>
                </a:moveTo>
                <a:cubicBezTo>
                  <a:pt x="46" y="152"/>
                  <a:pt x="0" y="240"/>
                  <a:pt x="51" y="268"/>
                </a:cubicBezTo>
                <a:cubicBezTo>
                  <a:pt x="99" y="294"/>
                  <a:pt x="309" y="265"/>
                  <a:pt x="414" y="252"/>
                </a:cubicBezTo>
                <a:cubicBezTo>
                  <a:pt x="407" y="209"/>
                  <a:pt x="400" y="170"/>
                  <a:pt x="375" y="134"/>
                </a:cubicBezTo>
                <a:cubicBezTo>
                  <a:pt x="330" y="0"/>
                  <a:pt x="176" y="94"/>
                  <a:pt x="43" y="9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5" name="Line 19"/>
          <p:cNvSpPr>
            <a:spLocks noChangeShapeType="1"/>
          </p:cNvSpPr>
          <p:nvPr/>
        </p:nvSpPr>
        <p:spPr bwMode="auto">
          <a:xfrm flipV="1">
            <a:off x="6011863" y="2565400"/>
            <a:ext cx="504825" cy="5032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6" name="Line 20"/>
          <p:cNvSpPr>
            <a:spLocks noChangeShapeType="1"/>
          </p:cNvSpPr>
          <p:nvPr/>
        </p:nvSpPr>
        <p:spPr bwMode="auto">
          <a:xfrm flipH="1" flipV="1">
            <a:off x="6443663" y="2205038"/>
            <a:ext cx="73025" cy="360362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7" name="Line 21"/>
          <p:cNvSpPr>
            <a:spLocks noChangeShapeType="1"/>
          </p:cNvSpPr>
          <p:nvPr/>
        </p:nvSpPr>
        <p:spPr bwMode="auto">
          <a:xfrm flipV="1">
            <a:off x="6516688" y="2420938"/>
            <a:ext cx="431800" cy="144462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58" name="Rectangle 22"/>
          <p:cNvSpPr>
            <a:spLocks noChangeArrowheads="1"/>
          </p:cNvSpPr>
          <p:nvPr/>
        </p:nvSpPr>
        <p:spPr bwMode="auto">
          <a:xfrm>
            <a:off x="179388" y="260350"/>
            <a:ext cx="87852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n-US" sz="2800" b="1">
                <a:solidFill>
                  <a:srgbClr val="660033"/>
                </a:solidFill>
              </a:rPr>
              <a:t> </a:t>
            </a:r>
            <a:endParaRPr lang="en-US" sz="2000" b="1">
              <a:solidFill>
                <a:srgbClr val="660033"/>
              </a:solidFill>
            </a:endParaRPr>
          </a:p>
        </p:txBody>
      </p:sp>
      <p:sp>
        <p:nvSpPr>
          <p:cNvPr id="705559" name="Oval 23"/>
          <p:cNvSpPr>
            <a:spLocks noChangeArrowheads="1"/>
          </p:cNvSpPr>
          <p:nvPr/>
        </p:nvSpPr>
        <p:spPr bwMode="auto">
          <a:xfrm>
            <a:off x="900113" y="4581525"/>
            <a:ext cx="1081087" cy="72072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5564" name="Line 28"/>
          <p:cNvSpPr>
            <a:spLocks noChangeShapeType="1"/>
          </p:cNvSpPr>
          <p:nvPr/>
        </p:nvSpPr>
        <p:spPr bwMode="auto">
          <a:xfrm>
            <a:off x="2268538" y="4652963"/>
            <a:ext cx="35877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65" name="Line 29"/>
          <p:cNvSpPr>
            <a:spLocks noChangeShapeType="1"/>
          </p:cNvSpPr>
          <p:nvPr/>
        </p:nvSpPr>
        <p:spPr bwMode="auto">
          <a:xfrm flipH="1">
            <a:off x="2268538" y="4870450"/>
            <a:ext cx="3587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66" name="Line 30"/>
          <p:cNvSpPr>
            <a:spLocks noChangeShapeType="1"/>
          </p:cNvSpPr>
          <p:nvPr/>
        </p:nvSpPr>
        <p:spPr bwMode="auto">
          <a:xfrm>
            <a:off x="2268538" y="5013325"/>
            <a:ext cx="50323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67" name="Line 31"/>
          <p:cNvSpPr>
            <a:spLocks noChangeShapeType="1"/>
          </p:cNvSpPr>
          <p:nvPr/>
        </p:nvSpPr>
        <p:spPr bwMode="auto">
          <a:xfrm flipH="1">
            <a:off x="2268538" y="5086350"/>
            <a:ext cx="503237" cy="214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68" name="Line 32"/>
          <p:cNvSpPr>
            <a:spLocks noChangeShapeType="1"/>
          </p:cNvSpPr>
          <p:nvPr/>
        </p:nvSpPr>
        <p:spPr bwMode="auto">
          <a:xfrm>
            <a:off x="2627313" y="487045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69" name="Line 33"/>
          <p:cNvSpPr>
            <a:spLocks noChangeShapeType="1"/>
          </p:cNvSpPr>
          <p:nvPr/>
        </p:nvSpPr>
        <p:spPr bwMode="auto">
          <a:xfrm>
            <a:off x="2771775" y="508635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70" name="Freeform 34"/>
          <p:cNvSpPr>
            <a:spLocks/>
          </p:cNvSpPr>
          <p:nvPr/>
        </p:nvSpPr>
        <p:spPr bwMode="auto">
          <a:xfrm>
            <a:off x="3276600" y="4797425"/>
            <a:ext cx="338138" cy="315913"/>
          </a:xfrm>
          <a:custGeom>
            <a:avLst/>
            <a:gdLst/>
            <a:ahLst/>
            <a:cxnLst>
              <a:cxn ang="0">
                <a:pos x="103" y="27"/>
              </a:cxn>
              <a:cxn ang="0">
                <a:pos x="237" y="34"/>
              </a:cxn>
              <a:cxn ang="0">
                <a:pos x="229" y="161"/>
              </a:cxn>
              <a:cxn ang="0">
                <a:pos x="174" y="169"/>
              </a:cxn>
              <a:cxn ang="0">
                <a:pos x="32" y="161"/>
              </a:cxn>
              <a:cxn ang="0">
                <a:pos x="16" y="50"/>
              </a:cxn>
            </a:cxnLst>
            <a:rect l="0" t="0" r="r" b="b"/>
            <a:pathLst>
              <a:path w="247" h="178">
                <a:moveTo>
                  <a:pt x="103" y="27"/>
                </a:moveTo>
                <a:cubicBezTo>
                  <a:pt x="143" y="0"/>
                  <a:pt x="193" y="20"/>
                  <a:pt x="237" y="34"/>
                </a:cubicBezTo>
                <a:cubicBezTo>
                  <a:pt x="234" y="76"/>
                  <a:pt x="247" y="123"/>
                  <a:pt x="229" y="161"/>
                </a:cubicBezTo>
                <a:cubicBezTo>
                  <a:pt x="221" y="178"/>
                  <a:pt x="193" y="169"/>
                  <a:pt x="174" y="169"/>
                </a:cubicBezTo>
                <a:cubicBezTo>
                  <a:pt x="127" y="169"/>
                  <a:pt x="79" y="164"/>
                  <a:pt x="32" y="161"/>
                </a:cubicBezTo>
                <a:cubicBezTo>
                  <a:pt x="0" y="113"/>
                  <a:pt x="16" y="147"/>
                  <a:pt x="16" y="5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71" name="Freeform 35"/>
          <p:cNvSpPr>
            <a:spLocks/>
          </p:cNvSpPr>
          <p:nvPr/>
        </p:nvSpPr>
        <p:spPr bwMode="auto">
          <a:xfrm>
            <a:off x="2339975" y="2708275"/>
            <a:ext cx="536575" cy="219075"/>
          </a:xfrm>
          <a:custGeom>
            <a:avLst/>
            <a:gdLst/>
            <a:ahLst/>
            <a:cxnLst>
              <a:cxn ang="0">
                <a:pos x="0" y="119"/>
              </a:cxn>
              <a:cxn ang="0">
                <a:pos x="197" y="79"/>
              </a:cxn>
              <a:cxn ang="0">
                <a:pos x="79" y="16"/>
              </a:cxn>
              <a:cxn ang="0">
                <a:pos x="55" y="0"/>
              </a:cxn>
              <a:cxn ang="0">
                <a:pos x="20" y="48"/>
              </a:cxn>
            </a:cxnLst>
            <a:rect l="0" t="0" r="r" b="b"/>
            <a:pathLst>
              <a:path w="350" h="130">
                <a:moveTo>
                  <a:pt x="0" y="119"/>
                </a:moveTo>
                <a:cubicBezTo>
                  <a:pt x="84" y="91"/>
                  <a:pt x="350" y="130"/>
                  <a:pt x="197" y="79"/>
                </a:cubicBezTo>
                <a:cubicBezTo>
                  <a:pt x="162" y="54"/>
                  <a:pt x="118" y="35"/>
                  <a:pt x="79" y="16"/>
                </a:cubicBezTo>
                <a:cubicBezTo>
                  <a:pt x="52" y="3"/>
                  <a:pt x="55" y="18"/>
                  <a:pt x="55" y="0"/>
                </a:cubicBezTo>
                <a:lnTo>
                  <a:pt x="20" y="48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75" name="Freeform 39"/>
          <p:cNvSpPr>
            <a:spLocks/>
          </p:cNvSpPr>
          <p:nvPr/>
        </p:nvSpPr>
        <p:spPr bwMode="auto">
          <a:xfrm>
            <a:off x="2392363" y="2405063"/>
            <a:ext cx="388937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5" y="39"/>
              </a:cxn>
              <a:cxn ang="0">
                <a:pos x="237" y="63"/>
              </a:cxn>
              <a:cxn ang="0">
                <a:pos x="47" y="95"/>
              </a:cxn>
              <a:cxn ang="0">
                <a:pos x="95" y="95"/>
              </a:cxn>
              <a:cxn ang="0">
                <a:pos x="221" y="87"/>
              </a:cxn>
              <a:cxn ang="0">
                <a:pos x="229" y="63"/>
              </a:cxn>
              <a:cxn ang="0">
                <a:pos x="189" y="103"/>
              </a:cxn>
              <a:cxn ang="0">
                <a:pos x="142" y="126"/>
              </a:cxn>
              <a:cxn ang="0">
                <a:pos x="55" y="150"/>
              </a:cxn>
              <a:cxn ang="0">
                <a:pos x="58" y="101"/>
              </a:cxn>
            </a:cxnLst>
            <a:rect l="0" t="0" r="r" b="b"/>
            <a:pathLst>
              <a:path w="245" h="150">
                <a:moveTo>
                  <a:pt x="0" y="0"/>
                </a:moveTo>
                <a:cubicBezTo>
                  <a:pt x="44" y="30"/>
                  <a:pt x="184" y="34"/>
                  <a:pt x="245" y="39"/>
                </a:cubicBezTo>
                <a:cubicBezTo>
                  <a:pt x="242" y="47"/>
                  <a:pt x="244" y="58"/>
                  <a:pt x="237" y="63"/>
                </a:cubicBezTo>
                <a:cubicBezTo>
                  <a:pt x="193" y="95"/>
                  <a:pt x="86" y="92"/>
                  <a:pt x="47" y="95"/>
                </a:cubicBezTo>
                <a:cubicBezTo>
                  <a:pt x="111" y="74"/>
                  <a:pt x="31" y="95"/>
                  <a:pt x="95" y="95"/>
                </a:cubicBezTo>
                <a:cubicBezTo>
                  <a:pt x="137" y="95"/>
                  <a:pt x="179" y="90"/>
                  <a:pt x="221" y="87"/>
                </a:cubicBezTo>
                <a:cubicBezTo>
                  <a:pt x="224" y="79"/>
                  <a:pt x="237" y="67"/>
                  <a:pt x="229" y="63"/>
                </a:cubicBezTo>
                <a:cubicBezTo>
                  <a:pt x="215" y="56"/>
                  <a:pt x="193" y="99"/>
                  <a:pt x="189" y="103"/>
                </a:cubicBezTo>
                <a:cubicBezTo>
                  <a:pt x="168" y="124"/>
                  <a:pt x="166" y="114"/>
                  <a:pt x="142" y="126"/>
                </a:cubicBezTo>
                <a:cubicBezTo>
                  <a:pt x="104" y="145"/>
                  <a:pt x="101" y="150"/>
                  <a:pt x="55" y="150"/>
                </a:cubicBezTo>
                <a:lnTo>
                  <a:pt x="58" y="101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76" name="Freeform 40"/>
          <p:cNvSpPr>
            <a:spLocks/>
          </p:cNvSpPr>
          <p:nvPr/>
        </p:nvSpPr>
        <p:spPr bwMode="auto">
          <a:xfrm>
            <a:off x="1835150" y="4703763"/>
            <a:ext cx="388938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5" y="39"/>
              </a:cxn>
              <a:cxn ang="0">
                <a:pos x="237" y="63"/>
              </a:cxn>
              <a:cxn ang="0">
                <a:pos x="47" y="95"/>
              </a:cxn>
              <a:cxn ang="0">
                <a:pos x="95" y="95"/>
              </a:cxn>
              <a:cxn ang="0">
                <a:pos x="221" y="87"/>
              </a:cxn>
              <a:cxn ang="0">
                <a:pos x="229" y="63"/>
              </a:cxn>
              <a:cxn ang="0">
                <a:pos x="189" y="103"/>
              </a:cxn>
              <a:cxn ang="0">
                <a:pos x="142" y="126"/>
              </a:cxn>
              <a:cxn ang="0">
                <a:pos x="55" y="150"/>
              </a:cxn>
              <a:cxn ang="0">
                <a:pos x="58" y="101"/>
              </a:cxn>
            </a:cxnLst>
            <a:rect l="0" t="0" r="r" b="b"/>
            <a:pathLst>
              <a:path w="245" h="150">
                <a:moveTo>
                  <a:pt x="0" y="0"/>
                </a:moveTo>
                <a:cubicBezTo>
                  <a:pt x="44" y="30"/>
                  <a:pt x="184" y="34"/>
                  <a:pt x="245" y="39"/>
                </a:cubicBezTo>
                <a:cubicBezTo>
                  <a:pt x="242" y="47"/>
                  <a:pt x="244" y="58"/>
                  <a:pt x="237" y="63"/>
                </a:cubicBezTo>
                <a:cubicBezTo>
                  <a:pt x="193" y="95"/>
                  <a:pt x="86" y="92"/>
                  <a:pt x="47" y="95"/>
                </a:cubicBezTo>
                <a:cubicBezTo>
                  <a:pt x="111" y="74"/>
                  <a:pt x="31" y="95"/>
                  <a:pt x="95" y="95"/>
                </a:cubicBezTo>
                <a:cubicBezTo>
                  <a:pt x="137" y="95"/>
                  <a:pt x="179" y="90"/>
                  <a:pt x="221" y="87"/>
                </a:cubicBezTo>
                <a:cubicBezTo>
                  <a:pt x="224" y="79"/>
                  <a:pt x="237" y="67"/>
                  <a:pt x="229" y="63"/>
                </a:cubicBezTo>
                <a:cubicBezTo>
                  <a:pt x="215" y="56"/>
                  <a:pt x="193" y="99"/>
                  <a:pt x="189" y="103"/>
                </a:cubicBezTo>
                <a:cubicBezTo>
                  <a:pt x="168" y="124"/>
                  <a:pt x="166" y="114"/>
                  <a:pt x="142" y="126"/>
                </a:cubicBezTo>
                <a:cubicBezTo>
                  <a:pt x="104" y="145"/>
                  <a:pt x="101" y="150"/>
                  <a:pt x="55" y="150"/>
                </a:cubicBezTo>
                <a:lnTo>
                  <a:pt x="58" y="101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77" name="Freeform 41"/>
          <p:cNvSpPr>
            <a:spLocks/>
          </p:cNvSpPr>
          <p:nvPr/>
        </p:nvSpPr>
        <p:spPr bwMode="auto">
          <a:xfrm>
            <a:off x="1835150" y="5010150"/>
            <a:ext cx="536575" cy="219075"/>
          </a:xfrm>
          <a:custGeom>
            <a:avLst/>
            <a:gdLst/>
            <a:ahLst/>
            <a:cxnLst>
              <a:cxn ang="0">
                <a:pos x="0" y="119"/>
              </a:cxn>
              <a:cxn ang="0">
                <a:pos x="197" y="79"/>
              </a:cxn>
              <a:cxn ang="0">
                <a:pos x="79" y="16"/>
              </a:cxn>
              <a:cxn ang="0">
                <a:pos x="55" y="0"/>
              </a:cxn>
              <a:cxn ang="0">
                <a:pos x="20" y="48"/>
              </a:cxn>
            </a:cxnLst>
            <a:rect l="0" t="0" r="r" b="b"/>
            <a:pathLst>
              <a:path w="350" h="130">
                <a:moveTo>
                  <a:pt x="0" y="119"/>
                </a:moveTo>
                <a:cubicBezTo>
                  <a:pt x="84" y="91"/>
                  <a:pt x="350" y="130"/>
                  <a:pt x="197" y="79"/>
                </a:cubicBezTo>
                <a:cubicBezTo>
                  <a:pt x="162" y="54"/>
                  <a:pt x="118" y="35"/>
                  <a:pt x="79" y="16"/>
                </a:cubicBezTo>
                <a:cubicBezTo>
                  <a:pt x="52" y="3"/>
                  <a:pt x="55" y="18"/>
                  <a:pt x="55" y="0"/>
                </a:cubicBezTo>
                <a:lnTo>
                  <a:pt x="20" y="48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79" name="Freeform 43"/>
          <p:cNvSpPr>
            <a:spLocks/>
          </p:cNvSpPr>
          <p:nvPr/>
        </p:nvSpPr>
        <p:spPr bwMode="auto">
          <a:xfrm>
            <a:off x="5651500" y="4797425"/>
            <a:ext cx="357188" cy="388938"/>
          </a:xfrm>
          <a:custGeom>
            <a:avLst/>
            <a:gdLst/>
            <a:ahLst/>
            <a:cxnLst>
              <a:cxn ang="0">
                <a:pos x="32" y="47"/>
              </a:cxn>
              <a:cxn ang="0">
                <a:pos x="205" y="197"/>
              </a:cxn>
              <a:cxn ang="0">
                <a:pos x="213" y="174"/>
              </a:cxn>
              <a:cxn ang="0">
                <a:pos x="134" y="24"/>
              </a:cxn>
              <a:cxn ang="0">
                <a:pos x="0" y="95"/>
              </a:cxn>
            </a:cxnLst>
            <a:rect l="0" t="0" r="r" b="b"/>
            <a:pathLst>
              <a:path w="225" h="245">
                <a:moveTo>
                  <a:pt x="32" y="47"/>
                </a:moveTo>
                <a:cubicBezTo>
                  <a:pt x="43" y="245"/>
                  <a:pt x="12" y="208"/>
                  <a:pt x="205" y="197"/>
                </a:cubicBezTo>
                <a:cubicBezTo>
                  <a:pt x="208" y="189"/>
                  <a:pt x="213" y="182"/>
                  <a:pt x="213" y="174"/>
                </a:cubicBezTo>
                <a:cubicBezTo>
                  <a:pt x="213" y="40"/>
                  <a:pt x="225" y="54"/>
                  <a:pt x="134" y="24"/>
                </a:cubicBezTo>
                <a:cubicBezTo>
                  <a:pt x="9" y="32"/>
                  <a:pt x="0" y="0"/>
                  <a:pt x="0" y="95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82" name="Line 46"/>
          <p:cNvSpPr>
            <a:spLocks noChangeShapeType="1"/>
          </p:cNvSpPr>
          <p:nvPr/>
        </p:nvSpPr>
        <p:spPr bwMode="auto">
          <a:xfrm>
            <a:off x="6011863" y="48688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83" name="Line 47"/>
          <p:cNvSpPr>
            <a:spLocks noChangeShapeType="1"/>
          </p:cNvSpPr>
          <p:nvPr/>
        </p:nvSpPr>
        <p:spPr bwMode="auto">
          <a:xfrm>
            <a:off x="6011863" y="508476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84" name="Line 48"/>
          <p:cNvSpPr>
            <a:spLocks noChangeShapeType="1"/>
          </p:cNvSpPr>
          <p:nvPr/>
        </p:nvSpPr>
        <p:spPr bwMode="auto">
          <a:xfrm>
            <a:off x="6732588" y="4868863"/>
            <a:ext cx="2159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85" name="Line 49"/>
          <p:cNvSpPr>
            <a:spLocks noChangeShapeType="1"/>
          </p:cNvSpPr>
          <p:nvPr/>
        </p:nvSpPr>
        <p:spPr bwMode="auto">
          <a:xfrm flipV="1">
            <a:off x="6732588" y="4724400"/>
            <a:ext cx="28733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86" name="Line 50"/>
          <p:cNvSpPr>
            <a:spLocks noChangeShapeType="1"/>
          </p:cNvSpPr>
          <p:nvPr/>
        </p:nvSpPr>
        <p:spPr bwMode="auto">
          <a:xfrm>
            <a:off x="6732588" y="50847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87" name="Line 51"/>
          <p:cNvSpPr>
            <a:spLocks noChangeShapeType="1"/>
          </p:cNvSpPr>
          <p:nvPr/>
        </p:nvSpPr>
        <p:spPr bwMode="auto">
          <a:xfrm>
            <a:off x="6732588" y="5084763"/>
            <a:ext cx="1444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88" name="Oval 52"/>
          <p:cNvSpPr>
            <a:spLocks noChangeArrowheads="1"/>
          </p:cNvSpPr>
          <p:nvPr/>
        </p:nvSpPr>
        <p:spPr bwMode="auto">
          <a:xfrm>
            <a:off x="7308850" y="4581525"/>
            <a:ext cx="1150938" cy="863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5593" name="Freeform 57"/>
          <p:cNvSpPr>
            <a:spLocks/>
          </p:cNvSpPr>
          <p:nvPr/>
        </p:nvSpPr>
        <p:spPr bwMode="auto">
          <a:xfrm>
            <a:off x="4211638" y="5030788"/>
            <a:ext cx="673100" cy="414337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61" y="206"/>
              </a:cxn>
              <a:cxn ang="0">
                <a:pos x="424" y="190"/>
              </a:cxn>
              <a:cxn ang="0">
                <a:pos x="416" y="87"/>
              </a:cxn>
              <a:cxn ang="0">
                <a:pos x="377" y="24"/>
              </a:cxn>
              <a:cxn ang="0">
                <a:pos x="313" y="8"/>
              </a:cxn>
              <a:cxn ang="0">
                <a:pos x="242" y="38"/>
              </a:cxn>
            </a:cxnLst>
            <a:rect l="0" t="0" r="r" b="b"/>
            <a:pathLst>
              <a:path w="424" h="261">
                <a:moveTo>
                  <a:pt x="53" y="0"/>
                </a:moveTo>
                <a:cubicBezTo>
                  <a:pt x="56" y="69"/>
                  <a:pt x="0" y="175"/>
                  <a:pt x="61" y="206"/>
                </a:cubicBezTo>
                <a:cubicBezTo>
                  <a:pt x="169" y="261"/>
                  <a:pt x="424" y="190"/>
                  <a:pt x="424" y="190"/>
                </a:cubicBezTo>
                <a:cubicBezTo>
                  <a:pt x="421" y="156"/>
                  <a:pt x="421" y="121"/>
                  <a:pt x="416" y="87"/>
                </a:cubicBezTo>
                <a:cubicBezTo>
                  <a:pt x="412" y="61"/>
                  <a:pt x="405" y="33"/>
                  <a:pt x="377" y="24"/>
                </a:cubicBezTo>
                <a:cubicBezTo>
                  <a:pt x="303" y="2"/>
                  <a:pt x="337" y="32"/>
                  <a:pt x="313" y="8"/>
                </a:cubicBezTo>
                <a:lnTo>
                  <a:pt x="242" y="3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96" name="Line 60"/>
          <p:cNvSpPr>
            <a:spLocks noChangeShapeType="1"/>
          </p:cNvSpPr>
          <p:nvPr/>
        </p:nvSpPr>
        <p:spPr bwMode="auto">
          <a:xfrm>
            <a:off x="3779838" y="5084763"/>
            <a:ext cx="1655762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97" name="Line 61"/>
          <p:cNvSpPr>
            <a:spLocks noChangeShapeType="1"/>
          </p:cNvSpPr>
          <p:nvPr/>
        </p:nvSpPr>
        <p:spPr bwMode="auto">
          <a:xfrm flipH="1">
            <a:off x="3348038" y="5084763"/>
            <a:ext cx="431800" cy="144462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98" name="Line 62"/>
          <p:cNvSpPr>
            <a:spLocks noChangeShapeType="1"/>
          </p:cNvSpPr>
          <p:nvPr/>
        </p:nvSpPr>
        <p:spPr bwMode="auto">
          <a:xfrm flipV="1">
            <a:off x="3779838" y="4652963"/>
            <a:ext cx="0" cy="431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599" name="Line 63"/>
          <p:cNvSpPr>
            <a:spLocks noChangeShapeType="1"/>
          </p:cNvSpPr>
          <p:nvPr/>
        </p:nvSpPr>
        <p:spPr bwMode="auto">
          <a:xfrm flipV="1">
            <a:off x="5435600" y="4797425"/>
            <a:ext cx="73025" cy="287338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600" name="Line 64"/>
          <p:cNvSpPr>
            <a:spLocks noChangeShapeType="1"/>
          </p:cNvSpPr>
          <p:nvPr/>
        </p:nvSpPr>
        <p:spPr bwMode="auto">
          <a:xfrm>
            <a:off x="5435600" y="5084763"/>
            <a:ext cx="360363" cy="2159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601" name="Freeform 65"/>
          <p:cNvSpPr>
            <a:spLocks/>
          </p:cNvSpPr>
          <p:nvPr/>
        </p:nvSpPr>
        <p:spPr bwMode="auto">
          <a:xfrm rot="11688008">
            <a:off x="7062788" y="4775200"/>
            <a:ext cx="388937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5" y="39"/>
              </a:cxn>
              <a:cxn ang="0">
                <a:pos x="237" y="63"/>
              </a:cxn>
              <a:cxn ang="0">
                <a:pos x="47" y="95"/>
              </a:cxn>
              <a:cxn ang="0">
                <a:pos x="95" y="95"/>
              </a:cxn>
              <a:cxn ang="0">
                <a:pos x="221" y="87"/>
              </a:cxn>
              <a:cxn ang="0">
                <a:pos x="229" y="63"/>
              </a:cxn>
              <a:cxn ang="0">
                <a:pos x="189" y="103"/>
              </a:cxn>
              <a:cxn ang="0">
                <a:pos x="142" y="126"/>
              </a:cxn>
              <a:cxn ang="0">
                <a:pos x="55" y="150"/>
              </a:cxn>
              <a:cxn ang="0">
                <a:pos x="58" y="101"/>
              </a:cxn>
            </a:cxnLst>
            <a:rect l="0" t="0" r="r" b="b"/>
            <a:pathLst>
              <a:path w="245" h="150">
                <a:moveTo>
                  <a:pt x="0" y="0"/>
                </a:moveTo>
                <a:cubicBezTo>
                  <a:pt x="44" y="30"/>
                  <a:pt x="184" y="34"/>
                  <a:pt x="245" y="39"/>
                </a:cubicBezTo>
                <a:cubicBezTo>
                  <a:pt x="242" y="47"/>
                  <a:pt x="244" y="58"/>
                  <a:pt x="237" y="63"/>
                </a:cubicBezTo>
                <a:cubicBezTo>
                  <a:pt x="193" y="95"/>
                  <a:pt x="86" y="92"/>
                  <a:pt x="47" y="95"/>
                </a:cubicBezTo>
                <a:cubicBezTo>
                  <a:pt x="111" y="74"/>
                  <a:pt x="31" y="95"/>
                  <a:pt x="95" y="95"/>
                </a:cubicBezTo>
                <a:cubicBezTo>
                  <a:pt x="137" y="95"/>
                  <a:pt x="179" y="90"/>
                  <a:pt x="221" y="87"/>
                </a:cubicBezTo>
                <a:cubicBezTo>
                  <a:pt x="224" y="79"/>
                  <a:pt x="237" y="67"/>
                  <a:pt x="229" y="63"/>
                </a:cubicBezTo>
                <a:cubicBezTo>
                  <a:pt x="215" y="56"/>
                  <a:pt x="193" y="99"/>
                  <a:pt x="189" y="103"/>
                </a:cubicBezTo>
                <a:cubicBezTo>
                  <a:pt x="168" y="124"/>
                  <a:pt x="166" y="114"/>
                  <a:pt x="142" y="126"/>
                </a:cubicBezTo>
                <a:cubicBezTo>
                  <a:pt x="104" y="145"/>
                  <a:pt x="101" y="150"/>
                  <a:pt x="55" y="150"/>
                </a:cubicBezTo>
                <a:lnTo>
                  <a:pt x="58" y="101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5602" name="Freeform 66"/>
          <p:cNvSpPr>
            <a:spLocks/>
          </p:cNvSpPr>
          <p:nvPr/>
        </p:nvSpPr>
        <p:spPr bwMode="auto">
          <a:xfrm rot="10547679">
            <a:off x="6802438" y="5154613"/>
            <a:ext cx="720725" cy="215900"/>
          </a:xfrm>
          <a:custGeom>
            <a:avLst/>
            <a:gdLst/>
            <a:ahLst/>
            <a:cxnLst>
              <a:cxn ang="0">
                <a:pos x="0" y="119"/>
              </a:cxn>
              <a:cxn ang="0">
                <a:pos x="197" y="79"/>
              </a:cxn>
              <a:cxn ang="0">
                <a:pos x="79" y="16"/>
              </a:cxn>
              <a:cxn ang="0">
                <a:pos x="55" y="0"/>
              </a:cxn>
              <a:cxn ang="0">
                <a:pos x="20" y="48"/>
              </a:cxn>
            </a:cxnLst>
            <a:rect l="0" t="0" r="r" b="b"/>
            <a:pathLst>
              <a:path w="350" h="130">
                <a:moveTo>
                  <a:pt x="0" y="119"/>
                </a:moveTo>
                <a:cubicBezTo>
                  <a:pt x="84" y="91"/>
                  <a:pt x="350" y="130"/>
                  <a:pt x="197" y="79"/>
                </a:cubicBezTo>
                <a:cubicBezTo>
                  <a:pt x="162" y="54"/>
                  <a:pt x="118" y="35"/>
                  <a:pt x="79" y="16"/>
                </a:cubicBezTo>
                <a:cubicBezTo>
                  <a:pt x="52" y="3"/>
                  <a:pt x="55" y="18"/>
                  <a:pt x="55" y="0"/>
                </a:cubicBezTo>
                <a:lnTo>
                  <a:pt x="20" y="48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44" y="115888"/>
            <a:ext cx="8964612" cy="5424279"/>
          </a:xfrm>
        </p:spPr>
      </p:pic>
      <p:sp>
        <p:nvSpPr>
          <p:cNvPr id="5" name="TextBox 4"/>
          <p:cNvSpPr txBox="1"/>
          <p:nvPr/>
        </p:nvSpPr>
        <p:spPr>
          <a:xfrm>
            <a:off x="428596" y="5572140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Quinidine</a:t>
            </a:r>
            <a:r>
              <a:rPr lang="en-US" b="1" u="sng" dirty="0" smtClean="0"/>
              <a:t>:</a:t>
            </a:r>
            <a:r>
              <a:rPr lang="en-US" dirty="0" smtClean="0"/>
              <a:t> Complement &amp; antibody mediated</a:t>
            </a:r>
          </a:p>
          <a:p>
            <a:r>
              <a:rPr lang="en-US" b="1" u="sng" dirty="0" smtClean="0"/>
              <a:t>Penicillin:</a:t>
            </a:r>
            <a:r>
              <a:rPr lang="en-US" dirty="0" smtClean="0"/>
              <a:t> antibodies attack RBC-drug complex</a:t>
            </a:r>
          </a:p>
          <a:p>
            <a:r>
              <a:rPr lang="en-US" b="1" u="sng" dirty="0" smtClean="0"/>
              <a:t>Methyldopa:</a:t>
            </a:r>
            <a:r>
              <a:rPr lang="en-US" dirty="0" smtClean="0"/>
              <a:t> antibodies attack RBCs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20713"/>
            <a:ext cx="8496300" cy="5903912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.</a:t>
            </a:r>
          </a:p>
        </p:txBody>
      </p:sp>
      <p:pic>
        <p:nvPicPr>
          <p:cNvPr id="7434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893175" cy="6669088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.</a:t>
            </a:r>
          </a:p>
        </p:txBody>
      </p:sp>
      <p:pic>
        <p:nvPicPr>
          <p:cNvPr id="744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buFontTx/>
              <a:buNone/>
            </a:pPr>
            <a:endParaRPr lang="en-US" sz="2800" b="1" u="sng" dirty="0"/>
          </a:p>
          <a:p>
            <a:pPr marL="609600" indent="-609600">
              <a:buFontTx/>
              <a:buNone/>
            </a:pPr>
            <a:r>
              <a:rPr lang="en-US" sz="2800" b="1" u="sng" dirty="0"/>
              <a:t>Treatment of Auto-immune hemolytic </a:t>
            </a:r>
            <a:r>
              <a:rPr lang="en-US" sz="2800" b="1" u="sng" dirty="0" err="1"/>
              <a:t>anaemia</a:t>
            </a:r>
            <a:r>
              <a:rPr lang="en-US" sz="2800" b="1" u="sng" dirty="0"/>
              <a:t> (Warm)</a:t>
            </a:r>
            <a:endParaRPr lang="en-US" sz="2800" b="1" dirty="0"/>
          </a:p>
          <a:p>
            <a:pPr marL="609600" indent="-609600">
              <a:buFontTx/>
              <a:buNone/>
            </a:pPr>
            <a:r>
              <a:rPr lang="en-US" sz="2800" b="1" dirty="0"/>
              <a:t> 	1.	Removal of the underlying cause.</a:t>
            </a:r>
          </a:p>
          <a:p>
            <a:pPr marL="609600" indent="-609600">
              <a:buFontTx/>
              <a:buNone/>
            </a:pPr>
            <a:r>
              <a:rPr lang="en-US" sz="2800" b="1" dirty="0"/>
              <a:t>	2.	Corticosteroids.</a:t>
            </a:r>
          </a:p>
          <a:p>
            <a:pPr marL="609600" indent="-609600">
              <a:buFontTx/>
              <a:buNone/>
            </a:pPr>
            <a:r>
              <a:rPr lang="en-US" sz="2800" b="1" dirty="0"/>
              <a:t>	3.	</a:t>
            </a:r>
            <a:r>
              <a:rPr lang="en-US" sz="2800" b="1" dirty="0" err="1" smtClean="0"/>
              <a:t>Splenectomy</a:t>
            </a:r>
            <a:r>
              <a:rPr lang="en-US" sz="2800" b="1" dirty="0" smtClean="0"/>
              <a:t> </a:t>
            </a:r>
            <a:r>
              <a:rPr lang="en-US" sz="2800" i="1" dirty="0" smtClean="0"/>
              <a:t>to decrease </a:t>
            </a:r>
            <a:r>
              <a:rPr lang="en-US" sz="2800" i="1" dirty="0" err="1" smtClean="0"/>
              <a:t>extravascular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hemolysis</a:t>
            </a:r>
            <a:endParaRPr lang="en-US" sz="2800" b="1" dirty="0"/>
          </a:p>
          <a:p>
            <a:pPr marL="609600" indent="-609600">
              <a:buFontTx/>
              <a:buNone/>
            </a:pPr>
            <a:r>
              <a:rPr lang="en-US" sz="2800" b="1" dirty="0"/>
              <a:t>	4.	</a:t>
            </a:r>
            <a:r>
              <a:rPr lang="en-US" sz="2800" b="1" dirty="0" err="1"/>
              <a:t>Immuno</a:t>
            </a:r>
            <a:r>
              <a:rPr lang="en-US" sz="2800" b="1" dirty="0"/>
              <a:t>-suppression: e.g. with </a:t>
            </a:r>
            <a:r>
              <a:rPr lang="en-US" sz="2800" b="1" dirty="0" err="1"/>
              <a:t>azathioprine</a:t>
            </a:r>
            <a:r>
              <a:rPr lang="en-US" sz="2800" b="1" dirty="0" smtClean="0"/>
              <a:t>.</a:t>
            </a:r>
          </a:p>
          <a:p>
            <a:pPr marL="609600" indent="-609600">
              <a:buFontTx/>
              <a:buNone/>
            </a:pPr>
            <a:r>
              <a:rPr lang="en-US" sz="2800" b="1" dirty="0"/>
              <a:t>			</a:t>
            </a:r>
            <a:r>
              <a:rPr lang="en-US" sz="2800" b="1" dirty="0" smtClean="0">
                <a:sym typeface="Wingdings" pitchFamily="2" charset="2"/>
              </a:rPr>
              <a:t> </a:t>
            </a:r>
            <a:r>
              <a:rPr lang="en-US" sz="2800" b="1" dirty="0" err="1" smtClean="0">
                <a:sym typeface="Wingdings" pitchFamily="2" charset="2"/>
              </a:rPr>
              <a:t>monolonal</a:t>
            </a:r>
            <a:r>
              <a:rPr lang="en-US" sz="2800" b="1" dirty="0" smtClean="0">
                <a:sym typeface="Wingdings" pitchFamily="2" charset="2"/>
              </a:rPr>
              <a:t> anti-CD20 (</a:t>
            </a:r>
            <a:r>
              <a:rPr lang="en-US" sz="2800" b="1" dirty="0" err="1" smtClean="0">
                <a:sym typeface="Wingdings" pitchFamily="2" charset="2"/>
              </a:rPr>
              <a:t>retriximab</a:t>
            </a:r>
            <a:r>
              <a:rPr lang="en-US" sz="2800" b="1" dirty="0" smtClean="0">
                <a:sym typeface="Wingdings" pitchFamily="2" charset="2"/>
              </a:rPr>
              <a:t>)</a:t>
            </a:r>
          </a:p>
          <a:p>
            <a:pPr marL="609600" indent="-609600">
              <a:buFontTx/>
              <a:buNone/>
            </a:pPr>
            <a:r>
              <a:rPr lang="en-US" sz="2800" b="1" dirty="0">
                <a:sym typeface="Wingdings" pitchFamily="2" charset="2"/>
              </a:rPr>
              <a:t>	</a:t>
            </a:r>
            <a:r>
              <a:rPr lang="en-US" sz="2800" b="1" dirty="0" smtClean="0">
                <a:sym typeface="Wingdings" pitchFamily="2" charset="2"/>
              </a:rPr>
              <a:t>			</a:t>
            </a:r>
            <a:r>
              <a:rPr lang="en-US" sz="2800" dirty="0" smtClean="0">
                <a:sym typeface="Wingdings" pitchFamily="2" charset="2"/>
              </a:rPr>
              <a:t>this kills the CD-20 that is responsible 			</a:t>
            </a:r>
            <a:r>
              <a:rPr lang="en-US" sz="2800" dirty="0">
                <a:sym typeface="Wingdings" pitchFamily="2" charset="2"/>
              </a:rPr>
              <a:t>	</a:t>
            </a:r>
            <a:r>
              <a:rPr lang="en-US" sz="2800" dirty="0" smtClean="0">
                <a:sym typeface="Wingdings" pitchFamily="2" charset="2"/>
              </a:rPr>
              <a:t>for autoimmunity.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Heamolytic</a:t>
            </a:r>
            <a:r>
              <a:rPr lang="en-US" dirty="0" smtClean="0"/>
              <a:t> </a:t>
            </a:r>
            <a:r>
              <a:rPr lang="en-US" dirty="0" err="1" smtClean="0"/>
              <a:t>Aneamia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9388" y="188913"/>
            <a:ext cx="8713787" cy="6480175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Classification of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Haemolytic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Anaemias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------------------------------------------------------------------------------------------------------------------------------------------------------------------------------ ------------------------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Hereditary		       		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Acquired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--------------------------------------------------------------------------------------------------------------------- ---------------------------------------------------------------------------------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Membrane				Immune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Hereditary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spherocytosis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	Autoimmune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hereditary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elliptocytosis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Warm antibody type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	Cold antibody type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Metabolism				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Alloimmune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G6PD deficiency, 		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Haemolytic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transfusion 						reaction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pyruvate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kinase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deficiency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Haemolytic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disease of the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	newborn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229600" cy="604363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2800" b="1" u="sng" dirty="0"/>
              <a:t>COLD AIHA</a:t>
            </a:r>
            <a:endParaRPr lang="en-US" sz="2800" b="1" dirty="0"/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800" b="1" u="sng" dirty="0"/>
              <a:t>Class</a:t>
            </a:r>
            <a:r>
              <a:rPr lang="en-US" sz="2800" b="1" dirty="0"/>
              <a:t>:  /Cold agglutinin syndrome.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800" b="1" dirty="0"/>
              <a:t>		\Paroxysmal cold </a:t>
            </a:r>
            <a:r>
              <a:rPr lang="en-US" sz="2800" b="1" dirty="0" err="1"/>
              <a:t>hemoglobinurea</a:t>
            </a:r>
            <a:r>
              <a:rPr lang="en-US" sz="2800" b="1" dirty="0"/>
              <a:t>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800" b="1" u="sng" dirty="0"/>
              <a:t>Cold agglutinin syndrome: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800" b="1" dirty="0"/>
              <a:t>	Characterized by the presence of cold agglutinins in the patient’s serum.  These are antibodies that cause agglutination of RBCs at cold temperature. 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800" b="1" u="sng" dirty="0"/>
              <a:t>Mechanism:</a:t>
            </a:r>
            <a:endParaRPr lang="en-US" sz="2800" b="1" dirty="0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n-US" sz="2800" b="1" dirty="0" smtClean="0"/>
              <a:t>Cell-mediated by macrophages with receptors for complement (</a:t>
            </a:r>
            <a:r>
              <a:rPr lang="en-US" sz="2800" b="1" dirty="0" err="1" smtClean="0"/>
              <a:t>extravascular</a:t>
            </a:r>
            <a:r>
              <a:rPr lang="en-US" sz="2800" b="1" dirty="0" smtClean="0"/>
              <a:t>)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en-US" sz="2800" dirty="0" smtClean="0"/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Occur more in western (cold) countries and in winter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/>
              <a:t>Mechanism of cold </a:t>
            </a:r>
            <a:r>
              <a:rPr lang="en-US" sz="3200" dirty="0" err="1" smtClean="0"/>
              <a:t>automimmune</a:t>
            </a:r>
            <a:r>
              <a:rPr lang="en-US" sz="3200" dirty="0" smtClean="0"/>
              <a:t> </a:t>
            </a:r>
            <a:r>
              <a:rPr lang="en-US" sz="3200" dirty="0" err="1" smtClean="0"/>
              <a:t>hemolysis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By 1 of 2 mechanisms:</a:t>
            </a:r>
          </a:p>
          <a:p>
            <a:pPr>
              <a:buNone/>
            </a:pPr>
            <a:r>
              <a:rPr lang="en-US" b="1" u="sng" dirty="0"/>
              <a:t> </a:t>
            </a:r>
            <a:r>
              <a:rPr lang="en-US" b="1" u="sng" dirty="0" smtClean="0"/>
              <a:t>1. Cell </a:t>
            </a:r>
            <a:r>
              <a:rPr lang="en-US" b="1" u="sng" dirty="0"/>
              <a:t>mediated by macrophages with receptors for complement:</a:t>
            </a:r>
          </a:p>
          <a:p>
            <a:r>
              <a:rPr lang="en-US" dirty="0" err="1" smtClean="0"/>
              <a:t>IgM</a:t>
            </a:r>
            <a:r>
              <a:rPr lang="en-US" dirty="0" smtClean="0"/>
              <a:t> cold agglutinins bind RBCs in peripheral circulation, where the temperature 10-20</a:t>
            </a:r>
            <a:r>
              <a:rPr lang="en-US" baseline="30000" dirty="0" smtClean="0"/>
              <a:t>o</a:t>
            </a:r>
            <a:r>
              <a:rPr lang="en-US" dirty="0" smtClean="0"/>
              <a:t>C causing complement activation.  Complement bind to RBCs. </a:t>
            </a:r>
          </a:p>
          <a:p>
            <a:r>
              <a:rPr lang="en-US" dirty="0" smtClean="0"/>
              <a:t>RBCs</a:t>
            </a:r>
            <a:r>
              <a:rPr lang="en-US" dirty="0"/>
              <a:t>, with complement attach to macrophages through the complement receptor      causing </a:t>
            </a:r>
            <a:r>
              <a:rPr lang="en-US" dirty="0" err="1"/>
              <a:t>phagocytosis</a:t>
            </a:r>
            <a:r>
              <a:rPr lang="en-US" dirty="0"/>
              <a:t>. The destruction is mainly extra vascular, in the liver because it contains a large number of macrophages with complement receptors. Spleen plays a lesser role unless it is enlarged. This mechanism is important in the cold type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FontTx/>
              <a:buNone/>
            </a:pPr>
            <a:r>
              <a:rPr lang="en-US" sz="3600" b="1" dirty="0"/>
              <a:t>2.	</a:t>
            </a:r>
            <a:r>
              <a:rPr lang="en-US" sz="3600" b="1" u="sng" dirty="0"/>
              <a:t>Complement Mediated</a:t>
            </a:r>
          </a:p>
          <a:p>
            <a:pPr marL="609600" indent="-609600">
              <a:buFontTx/>
              <a:buNone/>
            </a:pPr>
            <a:endParaRPr lang="en-US" sz="2200" b="1" dirty="0"/>
          </a:p>
          <a:p>
            <a:pPr marL="609600" indent="-609600">
              <a:buFontTx/>
              <a:buNone/>
            </a:pPr>
            <a:endParaRPr lang="en-US" sz="2200" b="1" dirty="0"/>
          </a:p>
          <a:p>
            <a:pPr marL="609600" indent="-609600">
              <a:buFontTx/>
              <a:buNone/>
            </a:pPr>
            <a:r>
              <a:rPr lang="en-US" b="1" dirty="0"/>
              <a:t>RBC  	</a:t>
            </a:r>
            <a:r>
              <a:rPr lang="en-US" b="1" dirty="0">
                <a:sym typeface="Wingdings" pitchFamily="2" charset="2"/>
              </a:rPr>
              <a:t>	Complement	</a:t>
            </a:r>
            <a:r>
              <a:rPr lang="en-US" b="1" dirty="0" smtClean="0">
                <a:sym typeface="Wingdings" pitchFamily="2" charset="2"/>
              </a:rPr>
              <a:t>	</a:t>
            </a:r>
            <a:r>
              <a:rPr lang="en-US" b="1" dirty="0" err="1" smtClean="0">
                <a:sym typeface="Wingdings" pitchFamily="2" charset="2"/>
              </a:rPr>
              <a:t>Hemolysis</a:t>
            </a:r>
            <a:endParaRPr lang="en-US" b="1" dirty="0">
              <a:sym typeface="Wingdings" pitchFamily="2" charset="2"/>
            </a:endParaRPr>
          </a:p>
          <a:p>
            <a:pPr marL="609600" indent="-609600">
              <a:buFontTx/>
              <a:buNone/>
            </a:pPr>
            <a:endParaRPr lang="en-US" b="1" dirty="0" smtClean="0">
              <a:sym typeface="Wingdings" pitchFamily="2" charset="2"/>
            </a:endParaRPr>
          </a:p>
          <a:p>
            <a:pPr marL="609600" indent="-609600">
              <a:buFontTx/>
              <a:buNone/>
            </a:pPr>
            <a:r>
              <a:rPr lang="en-US" dirty="0" smtClean="0"/>
              <a:t>*	 Direct </a:t>
            </a:r>
            <a:r>
              <a:rPr lang="en-US" dirty="0" err="1" smtClean="0"/>
              <a:t>lysis</a:t>
            </a:r>
            <a:r>
              <a:rPr lang="en-US" dirty="0" smtClean="0"/>
              <a:t> by complement, causes intravascular </a:t>
            </a:r>
            <a:r>
              <a:rPr lang="en-US" dirty="0" err="1" smtClean="0"/>
              <a:t>hemolysis</a:t>
            </a:r>
            <a:r>
              <a:rPr lang="en-US" dirty="0" smtClean="0"/>
              <a:t>. Seen in paroxysmal cold hemoglobin urea (a type of cold autoimmune hemolytic anemia).</a:t>
            </a:r>
            <a:endParaRPr lang="en-US" b="1" dirty="0">
              <a:sym typeface="Wingdings" pitchFamily="2" charset="2"/>
            </a:endParaRPr>
          </a:p>
          <a:p>
            <a:pPr marL="609600" indent="-609600">
              <a:buFontTx/>
              <a:buNone/>
            </a:pPr>
            <a:r>
              <a:rPr lang="en-US" b="1" dirty="0">
                <a:sym typeface="Wingdings" pitchFamily="2" charset="2"/>
              </a:rPr>
              <a:t>*	Causes intravascular </a:t>
            </a:r>
            <a:r>
              <a:rPr lang="en-US" b="1" dirty="0" err="1">
                <a:sym typeface="Wingdings" pitchFamily="2" charset="2"/>
              </a:rPr>
              <a:t>hemolysis</a:t>
            </a:r>
            <a:r>
              <a:rPr lang="en-US" b="1" dirty="0">
                <a:sym typeface="Wingdings" pitchFamily="2" charset="2"/>
              </a:rPr>
              <a:t>.</a:t>
            </a:r>
          </a:p>
          <a:p>
            <a:pPr marL="609600" indent="-609600">
              <a:buFontTx/>
              <a:buNone/>
            </a:pPr>
            <a:endParaRPr lang="en-US" b="1" dirty="0"/>
          </a:p>
          <a:p>
            <a:pPr marL="609600" indent="-609600">
              <a:buFont typeface="Arial" charset="0"/>
              <a:buChar char="•"/>
            </a:pPr>
            <a:r>
              <a:rPr lang="en-US" b="1" dirty="0" smtClean="0"/>
              <a:t>Usually </a:t>
            </a:r>
            <a:r>
              <a:rPr lang="en-US" b="1" dirty="0"/>
              <a:t>Cold AIHA especially in </a:t>
            </a:r>
            <a:r>
              <a:rPr lang="en-US" b="1" dirty="0" err="1"/>
              <a:t>paroxymal</a:t>
            </a:r>
            <a:r>
              <a:rPr lang="en-US" b="1" dirty="0"/>
              <a:t> cold </a:t>
            </a:r>
            <a:r>
              <a:rPr lang="en-US" b="1" dirty="0" err="1"/>
              <a:t>hemoglobinurea</a:t>
            </a:r>
            <a:r>
              <a:rPr lang="en-US" b="1" dirty="0"/>
              <a:t> (a type of cold AIHA</a:t>
            </a:r>
            <a:r>
              <a:rPr lang="en-US" b="1" dirty="0" smtClean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19125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.</a:t>
            </a:r>
          </a:p>
        </p:txBody>
      </p:sp>
      <p:pic>
        <p:nvPicPr>
          <p:cNvPr id="7424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4"/>
            <a:ext cx="8713788" cy="6524625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800" b="1" u="sng" dirty="0"/>
              <a:t>Cold Agglutinin Disease:</a:t>
            </a:r>
            <a:endParaRPr lang="en-US" sz="2800" b="1" dirty="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400" b="1" dirty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Antibody characteristics: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	*	Usually </a:t>
            </a:r>
            <a:r>
              <a:rPr lang="en-US" sz="2200" b="1" dirty="0" err="1" smtClean="0"/>
              <a:t>IgM</a:t>
            </a:r>
            <a:r>
              <a:rPr lang="en-US" sz="2200" b="1" dirty="0"/>
              <a:t>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	*	React with RBCs (agglutinate) on </a:t>
            </a:r>
            <a:r>
              <a:rPr lang="en-US" sz="2200" b="1" dirty="0" smtClean="0"/>
              <a:t>cooling (below 37</a:t>
            </a:r>
            <a:r>
              <a:rPr lang="en-US" sz="2200" b="1" baseline="30000" dirty="0" smtClean="0"/>
              <a:t>o</a:t>
            </a:r>
            <a:r>
              <a:rPr lang="en-US" sz="2200" b="1" dirty="0"/>
              <a:t>)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	*	Complement mediated.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	*	Complement can be detected using complement specific Coombs.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	*	Specificity for RBCs surface antigens (group) can be anti P, anti I, </a:t>
            </a:r>
            <a:r>
              <a:rPr lang="en-US" sz="2200" b="1" dirty="0" err="1"/>
              <a:t>anit</a:t>
            </a:r>
            <a:r>
              <a:rPr lang="en-US" sz="2200" b="1" dirty="0"/>
              <a:t> I depending on associated disease.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	*	Antibody usually binds RBCs in peripheral circulation (10-20</a:t>
            </a:r>
            <a:r>
              <a:rPr lang="en-US" sz="2200" b="1" baseline="30000" dirty="0"/>
              <a:t>o</a:t>
            </a:r>
            <a:r>
              <a:rPr lang="en-US" sz="2200" b="1" dirty="0"/>
              <a:t>C) causing activation of complement.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400" b="1" u="sng" dirty="0"/>
              <a:t>Classification of Cold Agglutinin syndrome:</a:t>
            </a:r>
            <a:endParaRPr lang="en-US" sz="2400" b="1" dirty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*	</a:t>
            </a:r>
            <a:r>
              <a:rPr lang="en-US" sz="2200" b="1" dirty="0" smtClean="0"/>
              <a:t>Primary  - idiopathic </a:t>
            </a:r>
            <a:r>
              <a:rPr lang="en-US" sz="2200" b="1" dirty="0"/>
              <a:t>(Cold </a:t>
            </a:r>
            <a:r>
              <a:rPr lang="en-US" sz="2200" b="1" dirty="0" err="1"/>
              <a:t>hemagglutinin</a:t>
            </a:r>
            <a:r>
              <a:rPr lang="en-US" sz="2200" b="1" dirty="0"/>
              <a:t> disease) (CHAD</a:t>
            </a:r>
            <a:r>
              <a:rPr lang="en-US" sz="2200" b="1" dirty="0" smtClean="0"/>
              <a:t>)</a:t>
            </a:r>
            <a:endParaRPr lang="en-US" sz="2200" b="1" dirty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*	</a:t>
            </a:r>
            <a:r>
              <a:rPr lang="en-US" sz="2200" b="1" dirty="0" smtClean="0"/>
              <a:t>Secondary – due to infection (polyclonal)</a:t>
            </a:r>
            <a:endParaRPr lang="en-US" sz="2200" b="1" dirty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endParaRPr lang="en-US" sz="2400" b="1" u="sng" dirty="0" smtClean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400" b="1" u="sng" dirty="0" smtClean="0"/>
              <a:t>Idiopathic</a:t>
            </a:r>
            <a:r>
              <a:rPr lang="en-US" sz="2400" b="1" u="sng" dirty="0"/>
              <a:t>:</a:t>
            </a:r>
            <a:endParaRPr lang="en-US" sz="2400" b="1" dirty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	Seen in elderly, run a chronic course.  Usually a benign course.  But many terminate in a B cell lymphoma.  </a:t>
            </a:r>
            <a:endParaRPr lang="en-US" sz="2200" b="1" dirty="0" smtClean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200" b="1" dirty="0"/>
              <a:t>	</a:t>
            </a:r>
            <a:r>
              <a:rPr lang="en-US" sz="2200" b="1" dirty="0" smtClean="0"/>
              <a:t>Monoclonal </a:t>
            </a:r>
            <a:r>
              <a:rPr lang="en-US" sz="2200" b="1" dirty="0"/>
              <a:t>proliferation of B </a:t>
            </a:r>
            <a:r>
              <a:rPr lang="en-US" sz="2200" b="1" dirty="0" smtClean="0"/>
              <a:t>cells</a:t>
            </a:r>
            <a:r>
              <a:rPr lang="en-US" sz="2200" b="1" dirty="0"/>
              <a:t> </a:t>
            </a:r>
            <a:r>
              <a:rPr lang="en-US" sz="2200" b="1" dirty="0" smtClean="0"/>
              <a:t>(</a:t>
            </a:r>
            <a:r>
              <a:rPr lang="en-US" sz="2200" b="1" u="sng" dirty="0" smtClean="0"/>
              <a:t>Malignancy)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13787" cy="6408737"/>
          </a:xfrm>
        </p:spPr>
        <p:txBody>
          <a:bodyPr/>
          <a:lstStyle/>
          <a:p>
            <a:endParaRPr lang="en-US"/>
          </a:p>
        </p:txBody>
      </p:sp>
      <p:pic>
        <p:nvPicPr>
          <p:cNvPr id="724996" name="Picture 4" descr="Jpeg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8569325" cy="6192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964612" cy="865187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Serological characteristics of cold </a:t>
            </a:r>
            <a:br>
              <a:rPr lang="en-US" sz="2800" b="1" dirty="0"/>
            </a:br>
            <a:r>
              <a:rPr lang="en-US" sz="2800" b="1" dirty="0"/>
              <a:t>agglutinins in the cold agglutinin syndromes</a:t>
            </a:r>
          </a:p>
        </p:txBody>
      </p:sp>
      <p:sp>
        <p:nvSpPr>
          <p:cNvPr id="669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85225" cy="5400675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dirty="0"/>
              <a:t>---------------------------------------------------------------------------------------------------------------------------</a:t>
            </a:r>
          </a:p>
          <a:p>
            <a:pPr>
              <a:buFontTx/>
              <a:buNone/>
            </a:pPr>
            <a:r>
              <a:rPr lang="en-US" sz="2000" dirty="0"/>
              <a:t>							Anti-I		Anti-</a:t>
            </a:r>
            <a:r>
              <a:rPr lang="en-US" sz="2000" dirty="0" err="1"/>
              <a:t>i</a:t>
            </a:r>
            <a:endParaRPr lang="en-US" sz="2000" dirty="0"/>
          </a:p>
          <a:p>
            <a:pPr>
              <a:buFontTx/>
              <a:buNone/>
            </a:pPr>
            <a:r>
              <a:rPr lang="en-US" sz="1600" dirty="0"/>
              <a:t>---------------------------------------------------------------------------------------------------------------------------</a:t>
            </a:r>
          </a:p>
          <a:p>
            <a:pPr>
              <a:buFontTx/>
              <a:buNone/>
            </a:pPr>
            <a:r>
              <a:rPr lang="en-US" sz="2000" dirty="0"/>
              <a:t>Idiopathic (CHAD)*				    M</a:t>
            </a:r>
          </a:p>
          <a:p>
            <a:pPr>
              <a:buFontTx/>
              <a:buNone/>
            </a:pPr>
            <a:r>
              <a:rPr lang="en-US" sz="2000" dirty="0"/>
              <a:t>Secondary to </a:t>
            </a:r>
            <a:r>
              <a:rPr lang="en-US" sz="2000" dirty="0" err="1"/>
              <a:t>lymphoproliferative</a:t>
            </a:r>
            <a:r>
              <a:rPr lang="en-US" sz="2000" dirty="0"/>
              <a:t> disorders		     M		    </a:t>
            </a:r>
            <a:r>
              <a:rPr lang="en-US" sz="2000" dirty="0" err="1"/>
              <a:t>M</a:t>
            </a:r>
            <a:r>
              <a:rPr lang="en-US" sz="2000" dirty="0"/>
              <a:t>	</a:t>
            </a:r>
          </a:p>
          <a:p>
            <a:pPr>
              <a:buFontTx/>
              <a:buNone/>
            </a:pPr>
            <a:r>
              <a:rPr lang="en-US" sz="2000" dirty="0"/>
              <a:t>Secondary to infection:</a:t>
            </a:r>
          </a:p>
          <a:p>
            <a:pPr>
              <a:buFontTx/>
              <a:buNone/>
            </a:pPr>
            <a:r>
              <a:rPr lang="en-US" sz="2000" dirty="0"/>
              <a:t>	</a:t>
            </a:r>
            <a:r>
              <a:rPr lang="en-US" sz="2000" dirty="0" err="1"/>
              <a:t>Mycoplasma</a:t>
            </a:r>
            <a:r>
              <a:rPr lang="en-US" sz="2000" dirty="0"/>
              <a:t> pneumonia			      P</a:t>
            </a:r>
          </a:p>
          <a:p>
            <a:pPr>
              <a:buFontTx/>
              <a:buNone/>
            </a:pPr>
            <a:r>
              <a:rPr lang="en-US" sz="2000" dirty="0"/>
              <a:t>	Infectious mononucleosis			      P		     </a:t>
            </a:r>
            <a:r>
              <a:rPr lang="en-US" sz="2000" dirty="0" err="1"/>
              <a:t>P</a:t>
            </a: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	(EBV)</a:t>
            </a:r>
          </a:p>
          <a:p>
            <a:pPr>
              <a:buFontTx/>
              <a:buNone/>
            </a:pPr>
            <a:r>
              <a:rPr lang="en-US" sz="1600" dirty="0"/>
              <a:t>---------------------------------------------------------------------------------------------------------------------------</a:t>
            </a:r>
          </a:p>
          <a:p>
            <a:pPr>
              <a:buFontTx/>
              <a:buNone/>
            </a:pPr>
            <a:endParaRPr lang="en-US" sz="1600" dirty="0"/>
          </a:p>
          <a:p>
            <a:pPr>
              <a:buFontTx/>
              <a:buNone/>
            </a:pPr>
            <a:r>
              <a:rPr lang="en-US" sz="2000" dirty="0"/>
              <a:t>M = Monoclonal		P = Polyclonal</a:t>
            </a:r>
          </a:p>
          <a:p>
            <a:pPr>
              <a:buFontTx/>
              <a:buNone/>
            </a:pPr>
            <a:r>
              <a:rPr lang="en-US" sz="2000" dirty="0"/>
              <a:t>* Rarely anti-P monoclonal</a:t>
            </a:r>
          </a:p>
          <a:p>
            <a:pPr>
              <a:buFontTx/>
              <a:buNone/>
            </a:pPr>
            <a:endParaRPr lang="en-US" sz="1600" dirty="0"/>
          </a:p>
          <a:p>
            <a:pPr>
              <a:buFontTx/>
              <a:buNone/>
            </a:pPr>
            <a:endParaRPr lang="en-US" sz="1600" dirty="0"/>
          </a:p>
          <a:p>
            <a:pPr>
              <a:buFontTx/>
              <a:buNone/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4000" b="1" u="sng" dirty="0">
                <a:solidFill>
                  <a:srgbClr val="FF0066"/>
                </a:solidFill>
              </a:rPr>
              <a:t>Laboratory Findings:</a:t>
            </a:r>
            <a:endParaRPr lang="en-US" sz="4000" b="1" dirty="0">
              <a:solidFill>
                <a:srgbClr val="FF0066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>
                <a:solidFill>
                  <a:srgbClr val="FF0066"/>
                </a:solidFill>
              </a:rPr>
              <a:t>	*	Hemoglobin: low.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b="1" dirty="0">
                <a:solidFill>
                  <a:srgbClr val="FF0066"/>
                </a:solidFill>
              </a:rPr>
              <a:t>	*	Agglutination of RBCs: (clumping) 	seen in 	the 	tube or on film.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>
                <a:solidFill>
                  <a:srgbClr val="FF0066"/>
                </a:solidFill>
              </a:rPr>
              <a:t>	*	MCV ↑ MCH </a:t>
            </a:r>
            <a:r>
              <a:rPr lang="en-US" b="1" dirty="0" smtClean="0">
                <a:solidFill>
                  <a:srgbClr val="FF0066"/>
                </a:solidFill>
              </a:rPr>
              <a:t>↑ due to </a:t>
            </a:r>
            <a:r>
              <a:rPr lang="en-US" b="1" dirty="0" err="1" smtClean="0">
                <a:solidFill>
                  <a:srgbClr val="FF0066"/>
                </a:solidFill>
              </a:rPr>
              <a:t>clumbing</a:t>
            </a:r>
            <a:r>
              <a:rPr lang="en-US" b="1" dirty="0" smtClean="0">
                <a:solidFill>
                  <a:srgbClr val="FF0066"/>
                </a:solidFill>
              </a:rPr>
              <a:t> of RBCs </a:t>
            </a:r>
            <a:endParaRPr lang="en-US" b="1" dirty="0">
              <a:solidFill>
                <a:srgbClr val="FF0066"/>
              </a:solidFill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b="1" dirty="0">
                <a:solidFill>
                  <a:srgbClr val="FF0066"/>
                </a:solidFill>
              </a:rPr>
              <a:t>	*	</a:t>
            </a:r>
            <a:r>
              <a:rPr lang="en-US" b="1" dirty="0" err="1">
                <a:solidFill>
                  <a:srgbClr val="FF0066"/>
                </a:solidFill>
              </a:rPr>
              <a:t>Coomb’s</a:t>
            </a:r>
            <a:r>
              <a:rPr lang="en-US" b="1" dirty="0">
                <a:solidFill>
                  <a:srgbClr val="FF0066"/>
                </a:solidFill>
              </a:rPr>
              <a:t> test: + for complement but 	not 	</a:t>
            </a:r>
            <a:r>
              <a:rPr lang="en-US" b="1" dirty="0" err="1">
                <a:solidFill>
                  <a:srgbClr val="FF0066"/>
                </a:solidFill>
              </a:rPr>
              <a:t>IgM</a:t>
            </a:r>
            <a:r>
              <a:rPr lang="en-US" b="1" dirty="0">
                <a:solidFill>
                  <a:srgbClr val="FF0066"/>
                </a:solidFill>
              </a:rPr>
              <a:t> 	because </a:t>
            </a:r>
            <a:r>
              <a:rPr lang="en-US" b="1" dirty="0" err="1">
                <a:solidFill>
                  <a:srgbClr val="FF0066"/>
                </a:solidFill>
              </a:rPr>
              <a:t>IgM</a:t>
            </a:r>
            <a:r>
              <a:rPr lang="en-US" b="1" dirty="0">
                <a:solidFill>
                  <a:srgbClr val="FF0066"/>
                </a:solidFill>
              </a:rPr>
              <a:t> dissociates from 	the 	cells in vitro.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>
                <a:solidFill>
                  <a:srgbClr val="FF0066"/>
                </a:solidFill>
              </a:rPr>
              <a:t>	*	Antibody, Screen for specificity e.g. 	Anti I.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>
                <a:solidFill>
                  <a:srgbClr val="FF0066"/>
                </a:solidFill>
              </a:rPr>
              <a:t>	*	Serum protein electrophoresis for 	</a:t>
            </a:r>
            <a:r>
              <a:rPr lang="en-US" b="1" dirty="0" err="1">
                <a:solidFill>
                  <a:srgbClr val="FF0066"/>
                </a:solidFill>
              </a:rPr>
              <a:t>mononclonal</a:t>
            </a:r>
            <a:r>
              <a:rPr lang="en-US" b="1" dirty="0">
                <a:solidFill>
                  <a:srgbClr val="FF0066"/>
                </a:solidFill>
              </a:rPr>
              <a:t> 	band (</a:t>
            </a:r>
            <a:r>
              <a:rPr lang="en-US" b="1" dirty="0" err="1">
                <a:solidFill>
                  <a:srgbClr val="FF0066"/>
                </a:solidFill>
              </a:rPr>
              <a:t>para</a:t>
            </a:r>
            <a:r>
              <a:rPr lang="en-US" b="1" dirty="0">
                <a:solidFill>
                  <a:srgbClr val="FF0066"/>
                </a:solidFill>
              </a:rPr>
              <a:t>-protein) in 	CHAD.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7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0360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800" b="1" u="sng" dirty="0"/>
              <a:t>NON-IMMUNE HEMOLYTIC ANAEMIAS</a:t>
            </a:r>
            <a:endParaRPr lang="en-US" sz="2800" b="1" dirty="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800" b="1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/>
              <a:t>Hemolytic </a:t>
            </a:r>
            <a:r>
              <a:rPr lang="en-US" b="1" dirty="0" err="1"/>
              <a:t>anaemias</a:t>
            </a:r>
            <a:r>
              <a:rPr lang="en-US" b="1" dirty="0"/>
              <a:t> due to mechanisms or agents other than antibodies +/ or complement e.g.: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1800" b="1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/>
              <a:t>	-	Mechanical (traumatic) (fragmentation)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/>
              <a:t>	-	Toxins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/>
              <a:t>	-	Infections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/>
              <a:t>	-	</a:t>
            </a:r>
            <a:r>
              <a:rPr lang="en-US" b="1" dirty="0" err="1"/>
              <a:t>Splenomegaly</a:t>
            </a:r>
            <a:r>
              <a:rPr lang="en-US" b="1" dirty="0"/>
              <a:t> (</a:t>
            </a:r>
            <a:r>
              <a:rPr lang="en-US" b="1" dirty="0" err="1"/>
              <a:t>hypersplenism</a:t>
            </a:r>
            <a:r>
              <a:rPr lang="en-US" b="1" dirty="0"/>
              <a:t>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/>
              <a:t>	-	Burn (physical).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/>
              <a:t>	-	Renal failure and liver failure.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dirty="0"/>
              <a:t>	-	Chemical.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i="1" u="sng" dirty="0" err="1"/>
              <a:t>Hemolysis</a:t>
            </a:r>
            <a:r>
              <a:rPr lang="en-US" b="1" i="1" u="sng" dirty="0"/>
              <a:t>:</a:t>
            </a:r>
            <a:endParaRPr lang="en-US" dirty="0"/>
          </a:p>
          <a:p>
            <a:pPr lvl="0"/>
            <a:r>
              <a:rPr lang="en-US" dirty="0"/>
              <a:t>Premature destruction of RBCs.</a:t>
            </a:r>
          </a:p>
          <a:p>
            <a:pPr lvl="0"/>
            <a:r>
              <a:rPr lang="en-US" dirty="0" err="1"/>
              <a:t>Hemolysis</a:t>
            </a:r>
            <a:r>
              <a:rPr lang="en-US" dirty="0"/>
              <a:t> could be due to:</a:t>
            </a:r>
          </a:p>
          <a:p>
            <a:pPr lvl="0"/>
            <a:r>
              <a:rPr lang="en-US" dirty="0"/>
              <a:t>Defect in the RBCs (intra - corpuscular) as in congenital hemolytic anemia.</a:t>
            </a:r>
          </a:p>
          <a:p>
            <a:pPr lvl="0"/>
            <a:r>
              <a:rPr lang="en-US" dirty="0"/>
              <a:t>Defect in the surrounding environment </a:t>
            </a:r>
          </a:p>
          <a:p>
            <a:r>
              <a:rPr lang="en-US" dirty="0"/>
              <a:t>(extra-corpuscular) as in acquired anemia.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6335712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800" dirty="0" smtClean="0"/>
              <a:t>All of the following types are non-immune</a:t>
            </a:r>
            <a:endParaRPr lang="en-US" sz="2800" b="1" u="sng" dirty="0" smtClean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800" b="1" u="sng" dirty="0" smtClean="0"/>
              <a:t>Mechanical </a:t>
            </a:r>
            <a:r>
              <a:rPr lang="en-US" sz="2800" b="1" u="sng" dirty="0"/>
              <a:t>(Traumatic) (Fragmentation):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1900" dirty="0"/>
              <a:t>This is due to direct trauma (stress) to the RBCs causing fragmentation of the RBCs and intravascular </a:t>
            </a:r>
            <a:r>
              <a:rPr lang="en-US" sz="1900" dirty="0" err="1"/>
              <a:t>hemolysis</a:t>
            </a:r>
            <a:r>
              <a:rPr lang="en-US" sz="1900" dirty="0"/>
              <a:t>.  The fragmented cells can be seen on peripheral blood smears and are called (</a:t>
            </a:r>
            <a:r>
              <a:rPr lang="en-US" sz="1900" dirty="0" err="1"/>
              <a:t>schistocytes</a:t>
            </a:r>
            <a:r>
              <a:rPr lang="en-US" sz="1900" dirty="0" smtClean="0"/>
              <a:t>).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endParaRPr lang="en-US" sz="1900" dirty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400" b="1" u="sng" dirty="0"/>
              <a:t>Types</a:t>
            </a:r>
            <a:r>
              <a:rPr lang="en-US" sz="2400" b="1" dirty="0"/>
              <a:t>: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400" b="1" dirty="0"/>
              <a:t>	</a:t>
            </a:r>
            <a:r>
              <a:rPr lang="en-US" sz="2400" dirty="0"/>
              <a:t>1.	</a:t>
            </a:r>
            <a:r>
              <a:rPr lang="en-US" sz="2400" b="1" u="sng" dirty="0"/>
              <a:t>Cardiac</a:t>
            </a:r>
            <a:r>
              <a:rPr lang="en-US" sz="2400" dirty="0"/>
              <a:t> – </a:t>
            </a:r>
            <a:r>
              <a:rPr lang="en-US" sz="2000" dirty="0"/>
              <a:t>most common type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dirty="0"/>
              <a:t>		Due to:		1.	Prosthetic valves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dirty="0"/>
              <a:t>				2.	Patches.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dirty="0"/>
              <a:t>				3.	</a:t>
            </a:r>
            <a:r>
              <a:rPr lang="en-US" sz="2000" dirty="0" err="1"/>
              <a:t>Valvular</a:t>
            </a:r>
            <a:r>
              <a:rPr lang="en-US" sz="2000" dirty="0"/>
              <a:t> disease e.g. </a:t>
            </a:r>
            <a:r>
              <a:rPr lang="en-US" sz="2000" dirty="0" err="1"/>
              <a:t>stenosis</a:t>
            </a:r>
            <a:r>
              <a:rPr lang="en-US" sz="2000" dirty="0"/>
              <a:t>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400" dirty="0"/>
              <a:t>	2.	</a:t>
            </a:r>
            <a:r>
              <a:rPr lang="en-US" sz="2400" b="1" u="sng" dirty="0" err="1"/>
              <a:t>Microangiopathic</a:t>
            </a:r>
            <a:r>
              <a:rPr lang="en-US" sz="2400" dirty="0"/>
              <a:t>: </a:t>
            </a:r>
            <a:r>
              <a:rPr lang="en-US" sz="1900" dirty="0"/>
              <a:t>Mechanical </a:t>
            </a:r>
            <a:r>
              <a:rPr lang="en-US" sz="1900" dirty="0" err="1"/>
              <a:t>hemolysis</a:t>
            </a:r>
            <a:r>
              <a:rPr lang="en-US" sz="1900" dirty="0"/>
              <a:t> due to contact between the RBCs and the abnormal </a:t>
            </a:r>
            <a:r>
              <a:rPr lang="en-US" sz="1900" dirty="0" err="1"/>
              <a:t>intema</a:t>
            </a:r>
            <a:r>
              <a:rPr lang="en-US" sz="1900" dirty="0"/>
              <a:t> of </a:t>
            </a:r>
            <a:r>
              <a:rPr lang="en-US" sz="1900" dirty="0" err="1"/>
              <a:t>thrombosed</a:t>
            </a:r>
            <a:r>
              <a:rPr lang="en-US" sz="1900" dirty="0"/>
              <a:t>, narrowed, necrotic small vessels or fibrin strand formation.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1900" dirty="0"/>
              <a:t>	Caused by many diseases e.g. DIC (Disseminated Intravascular Coagulation), malignant hypertension, disseminated malignancies especially </a:t>
            </a:r>
            <a:r>
              <a:rPr lang="en-US" sz="1900" dirty="0" err="1"/>
              <a:t>mucin</a:t>
            </a:r>
            <a:r>
              <a:rPr lang="en-US" sz="1900" dirty="0"/>
              <a:t> secreting </a:t>
            </a:r>
            <a:r>
              <a:rPr lang="en-US" sz="1900" dirty="0" err="1"/>
              <a:t>adenocarcinomas</a:t>
            </a:r>
            <a:r>
              <a:rPr lang="en-US" sz="1900" dirty="0"/>
              <a:t>, TTP (Thrombotic Thrombocytopenic </a:t>
            </a:r>
            <a:r>
              <a:rPr lang="en-US" sz="1900" dirty="0" err="1"/>
              <a:t>Purpura</a:t>
            </a:r>
            <a:r>
              <a:rPr lang="en-US" sz="1900" dirty="0"/>
              <a:t>), hemolytic uremic syndrome (HUS).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Causes intravascular </a:t>
            </a:r>
            <a:r>
              <a:rPr lang="en-US" sz="2000" b="1" u="sng" dirty="0" err="1"/>
              <a:t>hemolysis</a:t>
            </a:r>
            <a:r>
              <a:rPr lang="en-US" sz="2000" b="1" dirty="0"/>
              <a:t> </a:t>
            </a:r>
            <a:r>
              <a:rPr lang="en-US" sz="2000" b="1" dirty="0">
                <a:sym typeface="Wingdings" pitchFamily="2" charset="2"/>
              </a:rPr>
              <a:t>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1900" dirty="0">
                <a:sym typeface="Wingdings" pitchFamily="2" charset="2"/>
              </a:rPr>
              <a:t>	*	</a:t>
            </a:r>
            <a:r>
              <a:rPr lang="en-US" sz="1900" dirty="0" err="1">
                <a:sym typeface="Wingdings" pitchFamily="2" charset="2"/>
              </a:rPr>
              <a:t>Hemoglobinuria</a:t>
            </a:r>
            <a:endParaRPr lang="en-US" sz="1900" dirty="0">
              <a:sym typeface="Wingdings" pitchFamily="2" charset="2"/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1900" dirty="0">
                <a:sym typeface="Wingdings" pitchFamily="2" charset="2"/>
              </a:rPr>
              <a:t>	*	</a:t>
            </a:r>
            <a:r>
              <a:rPr lang="en-US" sz="1900" dirty="0" err="1">
                <a:sym typeface="Wingdings" pitchFamily="2" charset="2"/>
              </a:rPr>
              <a:t>Hemoglobinemia</a:t>
            </a:r>
            <a:endParaRPr lang="en-US" sz="1900" dirty="0">
              <a:sym typeface="Wingdings" pitchFamily="2" charset="2"/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1900" dirty="0">
                <a:sym typeface="Wingdings" pitchFamily="2" charset="2"/>
              </a:rPr>
              <a:t>	*	↓ </a:t>
            </a:r>
            <a:r>
              <a:rPr lang="en-US" sz="1900" dirty="0" err="1">
                <a:sym typeface="Wingdings" pitchFamily="2" charset="2"/>
              </a:rPr>
              <a:t>haptoglobin</a:t>
            </a:r>
            <a:r>
              <a:rPr lang="en-US" sz="1900" dirty="0">
                <a:sym typeface="Wingdings" pitchFamily="2" charset="2"/>
              </a:rPr>
              <a:t>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1900" dirty="0">
                <a:sym typeface="Wingdings" pitchFamily="2" charset="2"/>
              </a:rPr>
              <a:t>	*	Fragmented RBCs (</a:t>
            </a:r>
            <a:r>
              <a:rPr lang="en-US" sz="1900" dirty="0" err="1">
                <a:sym typeface="Wingdings" pitchFamily="2" charset="2"/>
              </a:rPr>
              <a:t>Schistocytes</a:t>
            </a:r>
            <a:r>
              <a:rPr lang="en-US" sz="1900" dirty="0">
                <a:sym typeface="Wingdings" pitchFamily="2" charset="2"/>
              </a:rPr>
              <a:t>) on peripheral blood film.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1900" dirty="0">
                <a:sym typeface="Wingdings" pitchFamily="2" charset="2"/>
              </a:rPr>
              <a:t>	*	</a:t>
            </a:r>
            <a:r>
              <a:rPr lang="en-US" sz="1900" dirty="0" err="1">
                <a:sym typeface="Wingdings" pitchFamily="2" charset="2"/>
              </a:rPr>
              <a:t>Hemosidrinurea</a:t>
            </a:r>
            <a:r>
              <a:rPr lang="en-US" sz="1900" dirty="0">
                <a:sym typeface="Wingdings" pitchFamily="2" charset="2"/>
              </a:rPr>
              <a:t>. </a:t>
            </a:r>
            <a:r>
              <a:rPr lang="en-US" sz="2000" b="1" dirty="0">
                <a:sym typeface="Wingdings" pitchFamily="2" charset="2"/>
              </a:rPr>
              <a:t>	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endParaRPr 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Chemical</a:t>
            </a:r>
            <a:r>
              <a:rPr lang="en-US" sz="2000" b="1" dirty="0"/>
              <a:t>:   </a:t>
            </a:r>
            <a:r>
              <a:rPr lang="en-US" sz="2000" dirty="0"/>
              <a:t>e.g. some toxins e.g. spider venom, snake venom, bacterial toxins, arsenic (As), (Cu).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Physical</a:t>
            </a:r>
            <a:r>
              <a:rPr lang="en-US" sz="2000" b="1" dirty="0"/>
              <a:t>:</a:t>
            </a:r>
            <a:r>
              <a:rPr lang="en-US" sz="2000" dirty="0"/>
              <a:t>       Burn: Characterized by the presence many </a:t>
            </a:r>
            <a:r>
              <a:rPr lang="en-US" sz="2000" dirty="0" err="1"/>
              <a:t>spherocytes</a:t>
            </a:r>
            <a:r>
              <a:rPr lang="en-US" sz="2000" dirty="0"/>
              <a:t> in the peripheral blood.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 err="1"/>
              <a:t>Splenomegaly</a:t>
            </a:r>
            <a:r>
              <a:rPr lang="en-US" sz="2000" b="1" dirty="0"/>
              <a:t>: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endParaRPr lang="en-US" sz="800" b="1" u="sng" dirty="0"/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1900" b="1" u="sng" dirty="0"/>
              <a:t>Renal Failure and Liver Failure</a:t>
            </a:r>
            <a:r>
              <a:rPr lang="en-US" sz="1900" b="1" dirty="0"/>
              <a:t>: </a:t>
            </a:r>
            <a:r>
              <a:rPr lang="en-US" sz="1900" dirty="0"/>
              <a:t>Due to change in the metabolic structure of the RBCs.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March </a:t>
            </a:r>
            <a:r>
              <a:rPr lang="en-US" sz="2000" b="1" u="sng" dirty="0" err="1"/>
              <a:t>hemoglobinuria</a:t>
            </a:r>
            <a:r>
              <a:rPr lang="en-US" sz="2000" b="1" dirty="0"/>
              <a:t>:- </a:t>
            </a:r>
            <a:r>
              <a:rPr lang="en-US" sz="2000" dirty="0" err="1"/>
              <a:t>Hemoglobinuria</a:t>
            </a:r>
            <a:r>
              <a:rPr lang="en-US" sz="2000" dirty="0"/>
              <a:t> following running.  Mechanical destruction occurs in the feet.  Seen in joggers and soldiers.  Benign condition.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Infections</a:t>
            </a:r>
            <a:r>
              <a:rPr lang="en-US" sz="2000" b="1" dirty="0"/>
              <a:t>:- </a:t>
            </a:r>
            <a:r>
              <a:rPr lang="en-US" sz="2000" dirty="0"/>
              <a:t>Many infectious agents can cause </a:t>
            </a:r>
            <a:r>
              <a:rPr lang="en-US" sz="2000" dirty="0" smtClean="0"/>
              <a:t>hemolytic </a:t>
            </a:r>
            <a:r>
              <a:rPr lang="en-US" sz="2000" dirty="0" err="1" smtClean="0"/>
              <a:t>anaemias</a:t>
            </a:r>
            <a:r>
              <a:rPr lang="en-US" sz="2000" dirty="0" smtClean="0"/>
              <a:t> </a:t>
            </a:r>
            <a:r>
              <a:rPr lang="en-US" sz="2000" dirty="0"/>
              <a:t>due to various mechanisms, e.g.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Malaria</a:t>
            </a:r>
            <a:r>
              <a:rPr lang="en-US" sz="2000" dirty="0"/>
              <a:t>: due to: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dirty="0"/>
              <a:t>   *		direct invasion causing intravascular </a:t>
            </a:r>
            <a:r>
              <a:rPr lang="en-US" sz="2000" dirty="0" err="1"/>
              <a:t>lysis</a:t>
            </a:r>
            <a:r>
              <a:rPr lang="en-US" sz="2000" dirty="0"/>
              <a:t>, or/and </a:t>
            </a:r>
            <a:r>
              <a:rPr lang="en-US" sz="2000" dirty="0" err="1"/>
              <a:t>extravascular</a:t>
            </a:r>
            <a:r>
              <a:rPr lang="en-US" sz="2000" dirty="0"/>
              <a:t> </a:t>
            </a:r>
            <a:r>
              <a:rPr lang="en-US" sz="2000" dirty="0" err="1"/>
              <a:t>lysis</a:t>
            </a:r>
            <a:r>
              <a:rPr lang="en-US" sz="2000" dirty="0"/>
              <a:t>.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dirty="0"/>
              <a:t>   *		immune complex formation.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dirty="0"/>
              <a:t>   *		</a:t>
            </a:r>
            <a:r>
              <a:rPr lang="en-US" sz="2000" dirty="0" err="1"/>
              <a:t>splenomegaly</a:t>
            </a:r>
            <a:r>
              <a:rPr lang="en-US" sz="2000" dirty="0"/>
              <a:t>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Black water fever</a:t>
            </a:r>
            <a:r>
              <a:rPr lang="en-US" sz="2000" dirty="0"/>
              <a:t>: is an example of severe intravascular </a:t>
            </a:r>
            <a:r>
              <a:rPr lang="en-US" sz="2000" dirty="0" err="1"/>
              <a:t>hemolysis</a:t>
            </a:r>
            <a:r>
              <a:rPr lang="en-US" sz="2000" dirty="0"/>
              <a:t> due to </a:t>
            </a:r>
            <a:r>
              <a:rPr lang="en-US" sz="2000" dirty="0" err="1"/>
              <a:t>faloparum</a:t>
            </a:r>
            <a:r>
              <a:rPr lang="en-US" sz="2000" dirty="0"/>
              <a:t> sp. 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Clostridium </a:t>
            </a:r>
            <a:r>
              <a:rPr lang="en-US" sz="2000" b="1" u="sng" dirty="0" err="1"/>
              <a:t>Perfringens</a:t>
            </a:r>
            <a:r>
              <a:rPr lang="en-US" sz="2000" b="1" dirty="0"/>
              <a:t>: </a:t>
            </a:r>
            <a:r>
              <a:rPr lang="en-US" sz="2000" dirty="0"/>
              <a:t>due to action of lipase and </a:t>
            </a:r>
            <a:r>
              <a:rPr lang="en-US" sz="2000" dirty="0" err="1"/>
              <a:t>proteinase</a:t>
            </a:r>
            <a:r>
              <a:rPr lang="en-US" sz="2000" dirty="0"/>
              <a:t> enzymes produced by the organism.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u="sng" dirty="0"/>
              <a:t>Meningococcal</a:t>
            </a:r>
            <a:r>
              <a:rPr lang="en-US" sz="2000" b="1" dirty="0"/>
              <a:t>:</a:t>
            </a:r>
            <a:r>
              <a:rPr lang="en-US" sz="2000" dirty="0"/>
              <a:t> due to DIC</a:t>
            </a:r>
            <a:endParaRPr 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15888"/>
            <a:ext cx="8785225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Extravascular</a:t>
            </a:r>
            <a:r>
              <a:rPr lang="en-US" dirty="0" smtClean="0"/>
              <a:t> </a:t>
            </a:r>
            <a:r>
              <a:rPr lang="en-US" dirty="0" err="1" smtClean="0"/>
              <a:t>hemolysis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Extravascular</a:t>
            </a:r>
            <a:r>
              <a:rPr lang="en-US" dirty="0" smtClean="0"/>
              <a:t> </a:t>
            </a:r>
            <a:r>
              <a:rPr lang="en-US" dirty="0" err="1" smtClean="0"/>
              <a:t>hemolysis</a:t>
            </a:r>
            <a:r>
              <a:rPr lang="en-US" dirty="0" smtClean="0"/>
              <a:t> happens in the RES (spleen &amp; liver mainly).</a:t>
            </a:r>
          </a:p>
          <a:p>
            <a:r>
              <a:rPr lang="en-US" dirty="0" smtClean="0"/>
              <a:t>Macrophages </a:t>
            </a:r>
            <a:r>
              <a:rPr lang="en-US" dirty="0" err="1" smtClean="0"/>
              <a:t>engluf</a:t>
            </a:r>
            <a:r>
              <a:rPr lang="en-US" dirty="0" smtClean="0"/>
              <a:t> RBCs, degrade hemoglobin, releasing amino acids from </a:t>
            </a:r>
            <a:r>
              <a:rPr lang="en-US" dirty="0" err="1" smtClean="0"/>
              <a:t>globin</a:t>
            </a:r>
            <a:r>
              <a:rPr lang="en-US" dirty="0" smtClean="0"/>
              <a:t> and </a:t>
            </a:r>
            <a:r>
              <a:rPr lang="en-US" dirty="0" err="1" smtClean="0"/>
              <a:t>bilirubin</a:t>
            </a:r>
            <a:r>
              <a:rPr lang="en-US" dirty="0" smtClean="0"/>
              <a:t> from </a:t>
            </a:r>
            <a:r>
              <a:rPr lang="en-US" dirty="0" err="1" smtClean="0"/>
              <a:t>heme</a:t>
            </a:r>
            <a:r>
              <a:rPr lang="en-US" dirty="0" smtClean="0"/>
              <a:t> (</a:t>
            </a:r>
            <a:r>
              <a:rPr lang="ar-SA" dirty="0" smtClean="0"/>
              <a:t>والباقي من البايو</a:t>
            </a:r>
            <a:r>
              <a:rPr lang="en-US" dirty="0" smtClean="0"/>
              <a:t>)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Intravascular </a:t>
            </a:r>
            <a:r>
              <a:rPr lang="en-US" dirty="0" err="1" smtClean="0"/>
              <a:t>hemolysis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Compliment mediated degradation of RBCs releasing free hemoglobin that is either:-</a:t>
            </a:r>
          </a:p>
          <a:p>
            <a:pPr lvl="1"/>
            <a:r>
              <a:rPr lang="en-US" dirty="0" smtClean="0"/>
              <a:t>Forms </a:t>
            </a:r>
            <a:r>
              <a:rPr lang="en-US" dirty="0" err="1" smtClean="0"/>
              <a:t>methemoglobin</a:t>
            </a:r>
            <a:endParaRPr lang="en-US" dirty="0" smtClean="0"/>
          </a:p>
          <a:p>
            <a:pPr lvl="1"/>
            <a:r>
              <a:rPr lang="en-US" dirty="0" smtClean="0"/>
              <a:t>Bind to </a:t>
            </a:r>
            <a:r>
              <a:rPr lang="en-US" dirty="0" err="1" smtClean="0"/>
              <a:t>haptoglobin</a:t>
            </a:r>
            <a:endParaRPr lang="en-US" dirty="0" smtClean="0"/>
          </a:p>
          <a:p>
            <a:pPr lvl="1"/>
            <a:r>
              <a:rPr lang="en-US" dirty="0" smtClean="0"/>
              <a:t>Bind to Albumin</a:t>
            </a:r>
          </a:p>
          <a:p>
            <a:pPr lvl="1"/>
            <a:r>
              <a:rPr lang="en-US" dirty="0" smtClean="0"/>
              <a:t>Released in urine as free hemoglobin (</a:t>
            </a:r>
            <a:r>
              <a:rPr lang="en-US" dirty="0" err="1" smtClean="0"/>
              <a:t>hemoglobinuria</a:t>
            </a:r>
            <a:endParaRPr lang="en-US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13787" cy="6480175"/>
          </a:xfrm>
          <a:solidFill>
            <a:srgbClr val="FFFFFF"/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BA6246"/>
                </a:solidFill>
              </a:rPr>
              <a:t>Causes of intravascular </a:t>
            </a:r>
            <a:r>
              <a:rPr lang="en-US" b="1" dirty="0" err="1">
                <a:solidFill>
                  <a:srgbClr val="BA6246"/>
                </a:solidFill>
              </a:rPr>
              <a:t>haemolysis</a:t>
            </a:r>
            <a:r>
              <a:rPr lang="en-US" b="1" dirty="0">
                <a:solidFill>
                  <a:srgbClr val="660066"/>
                </a:solidFill>
              </a:rPr>
              <a:t> </a:t>
            </a:r>
            <a:endParaRPr lang="en-US" sz="1200" b="1" dirty="0">
              <a:solidFill>
                <a:srgbClr val="660066"/>
              </a:solidFill>
            </a:endParaRPr>
          </a:p>
          <a:p>
            <a:pPr algn="ctr">
              <a:buFontTx/>
              <a:buNone/>
            </a:pPr>
            <a:r>
              <a:rPr lang="en-US" sz="1200" dirty="0">
                <a:solidFill>
                  <a:srgbClr val="660066"/>
                </a:solidFill>
              </a:rPr>
              <a:t>_______________________________________________________________________________________________________________</a:t>
            </a:r>
          </a:p>
          <a:p>
            <a:pPr algn="just">
              <a:buFontTx/>
              <a:buNone/>
            </a:pPr>
            <a:endParaRPr lang="en-US" sz="1200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660066"/>
                </a:solidFill>
              </a:rPr>
              <a:t>Mismatched blood transfusion (usually ABO)</a:t>
            </a: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660066"/>
                </a:solidFill>
              </a:rPr>
              <a:t>G6PD deficiency with oxidant stress</a:t>
            </a: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660066"/>
                </a:solidFill>
              </a:rPr>
              <a:t>Red cell fragmentation syndromes</a:t>
            </a: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660066"/>
                </a:solidFill>
              </a:rPr>
              <a:t>Some autoimmune </a:t>
            </a:r>
            <a:r>
              <a:rPr lang="en-US" sz="2800" b="1" dirty="0" err="1">
                <a:solidFill>
                  <a:srgbClr val="660066"/>
                </a:solidFill>
              </a:rPr>
              <a:t>haemolytic</a:t>
            </a:r>
            <a:r>
              <a:rPr lang="en-US" sz="2800" b="1" dirty="0">
                <a:solidFill>
                  <a:srgbClr val="660066"/>
                </a:solidFill>
              </a:rPr>
              <a:t> </a:t>
            </a:r>
            <a:r>
              <a:rPr lang="en-US" sz="2800" b="1" dirty="0" err="1">
                <a:solidFill>
                  <a:srgbClr val="660066"/>
                </a:solidFill>
              </a:rPr>
              <a:t>anaemias</a:t>
            </a:r>
            <a:endParaRPr lang="en-US" sz="28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660066"/>
                </a:solidFill>
              </a:rPr>
              <a:t>Some drug-and infection-induced </a:t>
            </a:r>
            <a:r>
              <a:rPr lang="en-US" sz="2800" b="1" dirty="0" err="1">
                <a:solidFill>
                  <a:srgbClr val="660066"/>
                </a:solidFill>
              </a:rPr>
              <a:t>haemolytic</a:t>
            </a:r>
            <a:r>
              <a:rPr lang="en-US" sz="2800" b="1" dirty="0">
                <a:solidFill>
                  <a:srgbClr val="660066"/>
                </a:solidFill>
              </a:rPr>
              <a:t> </a:t>
            </a:r>
            <a:r>
              <a:rPr lang="en-US" sz="2800" b="1" dirty="0" err="1">
                <a:solidFill>
                  <a:srgbClr val="660066"/>
                </a:solidFill>
              </a:rPr>
              <a:t>anaemias</a:t>
            </a:r>
            <a:endParaRPr lang="en-US" sz="28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2800" b="1" dirty="0" err="1">
                <a:solidFill>
                  <a:srgbClr val="660066"/>
                </a:solidFill>
              </a:rPr>
              <a:t>Proxysmal</a:t>
            </a:r>
            <a:r>
              <a:rPr lang="en-US" sz="2800" b="1" dirty="0">
                <a:solidFill>
                  <a:srgbClr val="660066"/>
                </a:solidFill>
              </a:rPr>
              <a:t> nocturnal </a:t>
            </a:r>
            <a:r>
              <a:rPr lang="en-US" sz="2800" b="1" dirty="0" err="1">
                <a:solidFill>
                  <a:srgbClr val="660066"/>
                </a:solidFill>
              </a:rPr>
              <a:t>haemoglobinuria</a:t>
            </a:r>
            <a:endParaRPr lang="en-US" sz="28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660066"/>
                </a:solidFill>
              </a:rPr>
              <a:t>March </a:t>
            </a:r>
            <a:r>
              <a:rPr lang="en-US" sz="2800" b="1" dirty="0" err="1">
                <a:solidFill>
                  <a:srgbClr val="660066"/>
                </a:solidFill>
              </a:rPr>
              <a:t>haemoglobinuria</a:t>
            </a:r>
            <a:endParaRPr lang="en-US" sz="28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660066"/>
                </a:solidFill>
              </a:rPr>
              <a:t>Unstable </a:t>
            </a:r>
            <a:r>
              <a:rPr lang="en-US" sz="2800" b="1" dirty="0" err="1">
                <a:solidFill>
                  <a:srgbClr val="660066"/>
                </a:solidFill>
              </a:rPr>
              <a:t>haemoglobin</a:t>
            </a:r>
            <a:endParaRPr lang="en-US" sz="2800" b="1" dirty="0">
              <a:solidFill>
                <a:srgbClr val="660066"/>
              </a:solidFill>
            </a:endParaRPr>
          </a:p>
          <a:p>
            <a:pPr algn="just">
              <a:buFontTx/>
              <a:buNone/>
            </a:pPr>
            <a:r>
              <a:rPr lang="en-US" sz="1200" b="1" dirty="0">
                <a:solidFill>
                  <a:srgbClr val="660066"/>
                </a:solidFill>
              </a:rPr>
              <a:t>_______________________________________________________________________________________________________________</a:t>
            </a:r>
          </a:p>
          <a:p>
            <a:pPr>
              <a:buFontTx/>
              <a:buNone/>
            </a:pPr>
            <a:endParaRPr lang="en-US" sz="12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13787" cy="6480175"/>
          </a:xfrm>
          <a:solidFill>
            <a:srgbClr val="FFFFFF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BA6246"/>
                </a:solidFill>
              </a:rPr>
              <a:t>Manifestations due to </a:t>
            </a:r>
            <a:r>
              <a:rPr lang="en-US" sz="2400" b="1" dirty="0" err="1" smtClean="0">
                <a:solidFill>
                  <a:srgbClr val="BA6246"/>
                </a:solidFill>
              </a:rPr>
              <a:t>Hemolysis</a:t>
            </a:r>
            <a:endParaRPr lang="en-US" sz="900" b="1" dirty="0" smtClean="0">
              <a:solidFill>
                <a:srgbClr val="BA6246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900" dirty="0" smtClean="0">
                <a:solidFill>
                  <a:srgbClr val="660066"/>
                </a:solidFill>
              </a:rPr>
              <a:t>____________________________________________________________________________________________________________________________________________________</a:t>
            </a:r>
            <a:endParaRPr lang="en-US" sz="900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endParaRPr lang="en-US" sz="900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009900"/>
                </a:solidFill>
              </a:rPr>
              <a:t>Biochemical consequences of </a:t>
            </a:r>
            <a:r>
              <a:rPr lang="en-US" sz="2000" b="1" dirty="0" err="1">
                <a:solidFill>
                  <a:srgbClr val="009900"/>
                </a:solidFill>
              </a:rPr>
              <a:t>extravascular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haemolysis</a:t>
            </a:r>
            <a:endParaRPr lang="en-US" sz="2000" b="1" dirty="0">
              <a:solidFill>
                <a:srgbClr val="009900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660066"/>
                </a:solidFill>
              </a:rPr>
              <a:t>Hyperbilirubinaemia</a:t>
            </a:r>
            <a:r>
              <a:rPr lang="en-US" sz="2000" b="1" dirty="0">
                <a:solidFill>
                  <a:srgbClr val="660066"/>
                </a:solidFill>
              </a:rPr>
              <a:t> (</a:t>
            </a:r>
            <a:r>
              <a:rPr lang="en-US" sz="2000" b="1" dirty="0" err="1">
                <a:solidFill>
                  <a:srgbClr val="660066"/>
                </a:solidFill>
              </a:rPr>
              <a:t>unconjugated</a:t>
            </a:r>
            <a:r>
              <a:rPr lang="en-US" sz="2000" b="1" dirty="0">
                <a:solidFill>
                  <a:srgbClr val="660066"/>
                </a:solidFill>
              </a:rPr>
              <a:t>)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660066"/>
                </a:solidFill>
              </a:rPr>
              <a:t>Reduced serum </a:t>
            </a:r>
            <a:r>
              <a:rPr lang="en-US" sz="2000" b="1" dirty="0" err="1">
                <a:solidFill>
                  <a:srgbClr val="660066"/>
                </a:solidFill>
              </a:rPr>
              <a:t>haptoglobin</a:t>
            </a:r>
            <a:endParaRPr lang="en-US" sz="2000" b="1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endParaRPr lang="en-US" sz="2000" b="1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009900"/>
                </a:solidFill>
              </a:rPr>
              <a:t>Biochemical consequences of intravascular </a:t>
            </a:r>
            <a:r>
              <a:rPr lang="en-US" sz="2000" b="1" dirty="0" err="1">
                <a:solidFill>
                  <a:srgbClr val="009900"/>
                </a:solidFill>
              </a:rPr>
              <a:t>haemolysis</a:t>
            </a:r>
            <a:endParaRPr lang="en-US" sz="2000" b="1" dirty="0">
              <a:solidFill>
                <a:srgbClr val="009900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660066"/>
                </a:solidFill>
              </a:rPr>
              <a:t>Reduced serum </a:t>
            </a:r>
            <a:r>
              <a:rPr lang="en-US" sz="2000" b="1" dirty="0" err="1">
                <a:solidFill>
                  <a:srgbClr val="660066"/>
                </a:solidFill>
              </a:rPr>
              <a:t>haptoglobin</a:t>
            </a:r>
            <a:endParaRPr lang="en-US" sz="2000" b="1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660066"/>
                </a:solidFill>
              </a:rPr>
              <a:t>Haemoglobinaemia</a:t>
            </a:r>
            <a:endParaRPr lang="en-US" sz="2000" b="1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660066"/>
                </a:solidFill>
              </a:rPr>
              <a:t>Haemoglobinuria</a:t>
            </a:r>
            <a:endParaRPr lang="en-US" sz="2000" b="1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660066"/>
                </a:solidFill>
              </a:rPr>
              <a:t>Methaemalbuminaemia</a:t>
            </a:r>
            <a:r>
              <a:rPr lang="en-US" sz="2000" b="1" dirty="0">
                <a:solidFill>
                  <a:srgbClr val="660066"/>
                </a:solidFill>
              </a:rPr>
              <a:t> *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660066"/>
                </a:solidFill>
              </a:rPr>
              <a:t>Reduced </a:t>
            </a:r>
            <a:r>
              <a:rPr lang="en-US" sz="2000" b="1" dirty="0" err="1">
                <a:solidFill>
                  <a:srgbClr val="660066"/>
                </a:solidFill>
              </a:rPr>
              <a:t>haemopexin</a:t>
            </a:r>
            <a:r>
              <a:rPr lang="en-US" sz="2000" b="1" dirty="0">
                <a:solidFill>
                  <a:srgbClr val="660066"/>
                </a:solidFill>
              </a:rPr>
              <a:t> levels *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sz="2000" b="1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009900"/>
                </a:solidFill>
              </a:rPr>
              <a:t>Morphological evidence of damage of red cells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660066"/>
                </a:solidFill>
              </a:rPr>
              <a:t>Microspherocytes</a:t>
            </a:r>
            <a:r>
              <a:rPr lang="en-US" sz="2000" b="1" dirty="0">
                <a:solidFill>
                  <a:srgbClr val="660066"/>
                </a:solidFill>
              </a:rPr>
              <a:t>, red cell fragments, sickle cells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sz="2000" b="1" dirty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009900"/>
                </a:solidFill>
              </a:rPr>
              <a:t>Reduced red cell life-span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sz="2000" b="1" dirty="0">
              <a:solidFill>
                <a:srgbClr val="009900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660066"/>
                </a:solidFill>
              </a:rPr>
              <a:t>* Now rarely used in investigating a patient.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900" b="1" dirty="0">
                <a:solidFill>
                  <a:srgbClr val="660066"/>
                </a:solidFill>
              </a:rPr>
              <a:t>_______________________________________________________________________________________________________________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9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797</Words>
  <Application>Microsoft Office PowerPoint</Application>
  <PresentationFormat>On-screen Show (4:3)</PresentationFormat>
  <Paragraphs>398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Aquired Heamolytic Anemia</vt:lpstr>
      <vt:lpstr>Slide 2</vt:lpstr>
      <vt:lpstr>Heamolytic Aneamia</vt:lpstr>
      <vt:lpstr>Slide 4</vt:lpstr>
      <vt:lpstr>Slide 5</vt:lpstr>
      <vt:lpstr>Extravascular hemolysis</vt:lpstr>
      <vt:lpstr>Intravascular hemolysis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Classification of immune haemolytic anaemias</vt:lpstr>
      <vt:lpstr>Classification of immune haemolytic anaemias (Continued)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Mechanism of cold automimmune hemolysis</vt:lpstr>
      <vt:lpstr>Slide 32</vt:lpstr>
      <vt:lpstr>Slide 33</vt:lpstr>
      <vt:lpstr>Slide 34</vt:lpstr>
      <vt:lpstr>Slide 35</vt:lpstr>
      <vt:lpstr>Serological characteristics of cold  agglutinins in the cold agglutinin syndromes</vt:lpstr>
      <vt:lpstr>Slide 37</vt:lpstr>
      <vt:lpstr>Slide 38</vt:lpstr>
      <vt:lpstr>Slide 39</vt:lpstr>
      <vt:lpstr>Slide 40</vt:lpstr>
      <vt:lpstr>Slide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BILAL</dc:creator>
  <cp:lastModifiedBy>BILAL</cp:lastModifiedBy>
  <cp:revision>6</cp:revision>
  <dcterms:created xsi:type="dcterms:W3CDTF">2010-06-01T12:41:24Z</dcterms:created>
  <dcterms:modified xsi:type="dcterms:W3CDTF">2010-06-03T12:10:18Z</dcterms:modified>
</cp:coreProperties>
</file>