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60" r:id="rId2"/>
    <p:sldId id="434" r:id="rId3"/>
    <p:sldId id="466" r:id="rId4"/>
    <p:sldId id="456" r:id="rId5"/>
    <p:sldId id="304" r:id="rId6"/>
    <p:sldId id="464" r:id="rId7"/>
    <p:sldId id="451" r:id="rId8"/>
    <p:sldId id="457" r:id="rId9"/>
    <p:sldId id="383" r:id="rId10"/>
    <p:sldId id="452" r:id="rId11"/>
    <p:sldId id="462" r:id="rId12"/>
    <p:sldId id="358" r:id="rId13"/>
    <p:sldId id="384" r:id="rId14"/>
    <p:sldId id="393" r:id="rId15"/>
    <p:sldId id="385" r:id="rId16"/>
    <p:sldId id="453" r:id="rId17"/>
    <p:sldId id="454" r:id="rId18"/>
    <p:sldId id="458" r:id="rId19"/>
    <p:sldId id="461" r:id="rId20"/>
    <p:sldId id="467" r:id="rId21"/>
    <p:sldId id="388" r:id="rId22"/>
    <p:sldId id="418" r:id="rId23"/>
    <p:sldId id="460" r:id="rId24"/>
    <p:sldId id="463" r:id="rId25"/>
    <p:sldId id="437" r:id="rId26"/>
    <p:sldId id="424" r:id="rId27"/>
    <p:sldId id="425" r:id="rId28"/>
    <p:sldId id="395" r:id="rId29"/>
    <p:sldId id="465" r:id="rId30"/>
    <p:sldId id="398" r:id="rId31"/>
    <p:sldId id="400" r:id="rId32"/>
    <p:sldId id="427" r:id="rId33"/>
    <p:sldId id="428" r:id="rId34"/>
    <p:sldId id="448" r:id="rId35"/>
    <p:sldId id="449" r:id="rId36"/>
    <p:sldId id="450" r:id="rId37"/>
    <p:sldId id="401" r:id="rId38"/>
    <p:sldId id="402" r:id="rId39"/>
    <p:sldId id="459" r:id="rId40"/>
    <p:sldId id="438" r:id="rId41"/>
    <p:sldId id="404" r:id="rId42"/>
    <p:sldId id="405" r:id="rId43"/>
    <p:sldId id="406" r:id="rId44"/>
    <p:sldId id="407" r:id="rId45"/>
    <p:sldId id="442" r:id="rId46"/>
    <p:sldId id="443" r:id="rId47"/>
    <p:sldId id="426" r:id="rId48"/>
    <p:sldId id="417" r:id="rId49"/>
    <p:sldId id="416" r:id="rId50"/>
    <p:sldId id="413" r:id="rId51"/>
    <p:sldId id="439" r:id="rId52"/>
    <p:sldId id="412" r:id="rId53"/>
    <p:sldId id="468" r:id="rId54"/>
    <p:sldId id="469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b="1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50000"/>
      </a:spcBef>
      <a:spcAft>
        <a:spcPct val="0"/>
      </a:spcAft>
      <a:defRPr sz="2800" b="1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50000"/>
      </a:spcBef>
      <a:spcAft>
        <a:spcPct val="0"/>
      </a:spcAft>
      <a:defRPr sz="2800" b="1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50000"/>
      </a:spcBef>
      <a:spcAft>
        <a:spcPct val="0"/>
      </a:spcAft>
      <a:defRPr sz="2800" b="1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50000"/>
      </a:spcBef>
      <a:spcAft>
        <a:spcPct val="0"/>
      </a:spcAft>
      <a:defRPr sz="2800" b="1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CCFF"/>
    <a:srgbClr val="FFCCFF"/>
    <a:srgbClr val="FF99FF"/>
    <a:srgbClr val="99FFCC"/>
    <a:srgbClr val="FF66FF"/>
    <a:srgbClr val="0000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3138" autoAdjust="0"/>
    <p:restoredTop sz="94664" autoAdjust="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10.xml"/><Relationship Id="rId7" Type="http://schemas.openxmlformats.org/officeDocument/2006/relationships/slide" Target="slides/slide26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22.xml"/><Relationship Id="rId5" Type="http://schemas.openxmlformats.org/officeDocument/2006/relationships/slide" Target="slides/slide17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B6905184-2A1E-443F-8B71-1366BB442D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464FDCF-A282-4A27-9E9E-E2DAE3A6EA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43BD-CFAE-4C41-BA64-39A4B5492A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50129-22ED-42F0-BEA4-21318AE444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5C04A-992B-4A80-B445-37175B6EAD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6982-0894-4B4F-8A7E-A332DF6C43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7CDB-2183-42E4-9B86-4E1FC831E3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DA74-B2FF-48F5-8D1A-D2289E0928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835D-53FD-4609-921B-58B882F9D1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4C023-94F9-4602-B0FD-48FF8A34B6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89E9-4E33-48BE-9505-86C3CD93A6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388-B7F5-49EB-B352-9750B46E53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B7807-511D-4CB2-A6F4-FABD564C64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272D3A65-28F8-45A0-A68A-8630E004C8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57400"/>
            <a:ext cx="9144000" cy="3581400"/>
          </a:xfrm>
        </p:spPr>
        <p:txBody>
          <a:bodyPr/>
          <a:lstStyle/>
          <a:p>
            <a:pPr eaLnBrk="1" hangingPunct="1">
              <a:defRPr/>
            </a:pPr>
            <a:endParaRPr lang="en-US" sz="4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DRUGS FOR THE TREATMENT OF DIABETES MELLITUS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52A069-A85D-4BF0-AE28-5B1EF3952093}" type="slidenum">
              <a:rPr lang="ar-SA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7E26C2-B46F-41CA-8CA0-5B50050CC3B9}" type="slidenum">
              <a:rPr lang="ar-SA" smtClean="0"/>
              <a:pPr/>
              <a:t>10</a:t>
            </a:fld>
            <a:endParaRPr lang="en-US" smtClean="0"/>
          </a:p>
        </p:txBody>
      </p:sp>
      <p:graphicFrame>
        <p:nvGraphicFramePr>
          <p:cNvPr id="239950" name="Group 334"/>
          <p:cNvGraphicFramePr>
            <a:graphicFrameLocks noGrp="1"/>
          </p:cNvGraphicFramePr>
          <p:nvPr/>
        </p:nvGraphicFramePr>
        <p:xfrm>
          <a:off x="0" y="0"/>
          <a:ext cx="5486400" cy="7018466"/>
        </p:xfrm>
        <a:graphic>
          <a:graphicData uri="http://schemas.openxmlformats.org/drawingml/2006/table">
            <a:tbl>
              <a:tblPr/>
              <a:tblGrid>
                <a:gridCol w="1981200"/>
                <a:gridCol w="3505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Short-acting (regular) insulins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e.g. Humulin R, Novolin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Designed to control postprandial hyperglycemia &amp; to treat emergency diabetic ketoacidosis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Physical characteristics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 solution at neutral 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Chemical 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Hexameric analogue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Route &amp; time of administration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S.C. 30 – 45 min before meal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 in emergency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(e.g. diabetic ketoacidosis)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Onset of 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– 45 min ( S.C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serum levels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4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of 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8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 administration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3 times/day or 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9953" name="Group 337"/>
          <p:cNvGraphicFramePr>
            <a:graphicFrameLocks noGrp="1"/>
          </p:cNvGraphicFramePr>
          <p:nvPr/>
        </p:nvGraphicFramePr>
        <p:xfrm>
          <a:off x="5508625" y="0"/>
          <a:ext cx="3657600" cy="70412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Ultra-Short acting insulins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e.g. Lispro, aspart, glulisine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Similar to regular insulin but designed to overcome the limitations of regular insulin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 solution at neutral 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Monomeric analogue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S.C. 5 min (no more than 15 min) before meal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 in emergency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(e.g. diabetic ketoacidosis)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15 min ( S.C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– 90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4 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3 times / day or more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Advantages of Insulin Lispro </a:t>
            </a:r>
            <a:r>
              <a:rPr lang="en-US" sz="2800" u="sng" smtClean="0"/>
              <a:t>vs</a:t>
            </a:r>
            <a:r>
              <a:rPr lang="en-US" sz="2800" smtClean="0"/>
              <a:t> Regular Insulin: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sz="2800" smtClean="0"/>
              <a:t>Rapid onset of action ( pts will not wait long before they eat ).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800" smtClean="0"/>
              <a:t>Its duration of action is no longer than 3-4 hrs regardless of the dose.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800" smtClean="0"/>
              <a:t>Decreased risk of postprandial hypoglycemia.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800" smtClean="0"/>
              <a:t>Decreased risk of hyperinsulinemia</a:t>
            </a:r>
            <a:r>
              <a:rPr lang="en-US" smtClean="0"/>
              <a:t>.</a:t>
            </a:r>
          </a:p>
          <a:p>
            <a:pPr marL="609600" indent="-609600" eaLnBrk="1" hangingPunct="1">
              <a:buFontTx/>
              <a:buAutoNum type="arabicParenR"/>
            </a:pPr>
            <a:endParaRPr lang="en-US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40B09-0B31-4AA7-B16C-0C4BCDA6F0C8}" type="slidenum">
              <a:rPr lang="ar-SA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52040E-C088-4923-B464-16BC52DA2387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14339" name="Rectangle 1026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600"/>
              <a:t>   3. Intermediate - acting insulins</a:t>
            </a:r>
            <a:endParaRPr lang="en-US" sz="3600" b="0"/>
          </a:p>
        </p:txBody>
      </p:sp>
      <p:sp>
        <p:nvSpPr>
          <p:cNvPr id="14340" name="Rectangle 1027"/>
          <p:cNvSpPr>
            <a:spLocks noChangeArrowheads="1"/>
          </p:cNvSpPr>
          <p:nvPr/>
        </p:nvSpPr>
        <p:spPr bwMode="auto">
          <a:xfrm>
            <a:off x="0" y="1143000"/>
            <a:ext cx="9144000" cy="5791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rgbClr val="FF00FF"/>
                </a:solidFill>
              </a:rPr>
              <a:t>Isophane (NPH)</a:t>
            </a:r>
            <a:r>
              <a:rPr lang="en-US" sz="3200"/>
              <a:t>  </a:t>
            </a:r>
            <a:r>
              <a:rPr lang="en-US" sz="3200">
                <a:solidFill>
                  <a:schemeClr val="accent1"/>
                </a:solidFill>
              </a:rPr>
              <a:t>(</a:t>
            </a:r>
            <a:r>
              <a:rPr lang="en-US" sz="2400">
                <a:solidFill>
                  <a:schemeClr val="accent1"/>
                </a:solidFill>
              </a:rPr>
              <a:t>Humulin N; Novolin N, etc.)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Turbid suspension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Injected S.C.(Only)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Onset of action 1 - 2 hr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Peak serum level 5 - 7 hr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Duration of action 13 - 18 hr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rgbClr val="FF66FF"/>
                </a:solidFill>
              </a:rPr>
              <a:t>Insulin mixtures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75/25   70/30  50/50    ( NPH / Short or ultra short 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4F5643-309B-4B55-BDA6-B2BA57B1760C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600"/>
              <a:t>   3. Intermediate - acting insulins (contd.)</a:t>
            </a:r>
            <a:endParaRPr lang="en-US" sz="3600" b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rgbClr val="FF00FF"/>
                </a:solidFill>
              </a:rPr>
              <a:t> 	</a:t>
            </a:r>
            <a:r>
              <a:rPr lang="en-US" sz="3600">
                <a:solidFill>
                  <a:srgbClr val="FF00FF"/>
                </a:solidFill>
              </a:rPr>
              <a:t>Lente insulin</a:t>
            </a:r>
            <a:r>
              <a:rPr lang="en-US" sz="3600"/>
              <a:t>  </a:t>
            </a:r>
            <a:r>
              <a:rPr lang="en-US" sz="3600">
                <a:solidFill>
                  <a:schemeClr val="accent1"/>
                </a:solidFill>
              </a:rPr>
              <a:t>(</a:t>
            </a:r>
            <a:r>
              <a:rPr lang="en-US">
                <a:solidFill>
                  <a:schemeClr val="accent1"/>
                </a:solidFill>
              </a:rPr>
              <a:t>Humulin L; Novolin L)</a:t>
            </a:r>
            <a:r>
              <a:rPr lang="en-US" sz="3600">
                <a:solidFill>
                  <a:schemeClr val="accent1"/>
                </a:solidFill>
              </a:rPr>
              <a:t>.</a:t>
            </a:r>
          </a:p>
          <a:p>
            <a:pPr marL="457200" indent="-457200" algn="l">
              <a:spcBef>
                <a:spcPct val="20000"/>
              </a:spcBef>
            </a:pPr>
            <a:endParaRPr lang="en-US" sz="3600"/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Turbid suspension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Mixture of 30% semilente insulin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                   70% ultralente insulin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Injected S.C. (only)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Onset of action 1 - 3 hr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Peak serum  level 4 - 8 hr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Duration of action 13 - 20 hr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B5A8B-27DB-4CAC-9551-07E884387A53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600"/>
              <a:t>   3. Intermediate - acting insulins (contd.)</a:t>
            </a:r>
            <a:endParaRPr lang="en-US" sz="3600" b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rgbClr val="FF00FF"/>
                </a:solidFill>
              </a:rPr>
              <a:t> </a:t>
            </a:r>
            <a:endParaRPr lang="en-US" sz="3600">
              <a:solidFill>
                <a:srgbClr val="FF00FF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rgbClr val="FF00FF"/>
                </a:solidFill>
              </a:rPr>
              <a:t> 	</a:t>
            </a:r>
            <a:r>
              <a:rPr lang="en-US" sz="3200">
                <a:solidFill>
                  <a:srgbClr val="99CCFF"/>
                </a:solidFill>
              </a:rPr>
              <a:t>Lente and NPH insulins</a:t>
            </a:r>
            <a:r>
              <a:rPr lang="en-US" sz="3200"/>
              <a:t> 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	Are roughly equivalent in biological effects.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	They are usually given once or twice a day.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	N.B: They are not used during emergencies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	   	    (e.g. diabetic ketoacidosis).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7748A-0BA4-4F01-B59C-7F7AAB3E83FC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600"/>
              <a:t>   4. Long – acting insulins</a:t>
            </a:r>
            <a:endParaRPr lang="en-US" sz="3600" b="0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581025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         </a:t>
            </a:r>
            <a:r>
              <a:rPr lang="en-US" dirty="0">
                <a:solidFill>
                  <a:srgbClr val="FF00FF"/>
                </a:solidFill>
              </a:rPr>
              <a:t>e.g. </a:t>
            </a:r>
            <a:r>
              <a:rPr lang="en-US" dirty="0" err="1">
                <a:solidFill>
                  <a:srgbClr val="FF00FF"/>
                </a:solidFill>
              </a:rPr>
              <a:t>Glargine</a:t>
            </a:r>
            <a:r>
              <a:rPr lang="en-US" dirty="0">
                <a:solidFill>
                  <a:srgbClr val="FF00FF"/>
                </a:solidFill>
              </a:rPr>
              <a:t> ( </a:t>
            </a:r>
            <a:r>
              <a:rPr lang="en-US" dirty="0" err="1">
                <a:solidFill>
                  <a:srgbClr val="FF00FF"/>
                </a:solidFill>
              </a:rPr>
              <a:t>Lantus</a:t>
            </a:r>
            <a:r>
              <a:rPr lang="en-US" dirty="0">
                <a:solidFill>
                  <a:srgbClr val="FF00FF"/>
                </a:solidFill>
              </a:rPr>
              <a:t> )</a:t>
            </a: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Insulin </a:t>
            </a:r>
            <a:r>
              <a:rPr lang="en-US" dirty="0" err="1">
                <a:solidFill>
                  <a:schemeClr val="accent1"/>
                </a:solidFill>
              </a:rPr>
              <a:t>glargine</a:t>
            </a:r>
            <a:endParaRPr lang="en-US" dirty="0">
              <a:solidFill>
                <a:schemeClr val="accent1"/>
              </a:solidFill>
            </a:endParaRP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Onset of action 2 hr</a:t>
            </a: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Absorbed less rapidly than </a:t>
            </a:r>
            <a:r>
              <a:rPr lang="en-US" dirty="0" err="1">
                <a:solidFill>
                  <a:schemeClr val="tx1"/>
                </a:solidFill>
              </a:rPr>
              <a:t>NPH&amp;Lente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insulins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Duration of action </a:t>
            </a:r>
            <a:r>
              <a:rPr lang="en-US" dirty="0" err="1">
                <a:solidFill>
                  <a:schemeClr val="tx1"/>
                </a:solidFill>
              </a:rPr>
              <a:t>upto</a:t>
            </a:r>
            <a:r>
              <a:rPr lang="en-US" dirty="0">
                <a:solidFill>
                  <a:schemeClr val="tx1"/>
                </a:solidFill>
              </a:rPr>
              <a:t> 24 hr</a:t>
            </a: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Designed to overcome the deficiencies of intermediate acting </a:t>
            </a:r>
            <a:r>
              <a:rPr lang="en-US" dirty="0" err="1">
                <a:solidFill>
                  <a:srgbClr val="FF0000"/>
                </a:solidFill>
              </a:rPr>
              <a:t>insulins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		</a:t>
            </a: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dirty="0"/>
              <a:t>Advantages over intermediate-acting </a:t>
            </a:r>
            <a:r>
              <a:rPr lang="en-US" dirty="0" err="1"/>
              <a:t>insulins</a:t>
            </a:r>
            <a:r>
              <a:rPr lang="en-US" dirty="0"/>
              <a:t>:</a:t>
            </a: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Constant circulating insulin over 24hr with no pronounced peak.</a:t>
            </a: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More safe than </a:t>
            </a:r>
            <a:r>
              <a:rPr lang="en-US" sz="2400" dirty="0" err="1">
                <a:solidFill>
                  <a:schemeClr val="tx1"/>
                </a:solidFill>
              </a:rPr>
              <a:t>NPH&amp;Lente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insulins</a:t>
            </a:r>
            <a:r>
              <a:rPr lang="en-US" sz="2400" dirty="0">
                <a:solidFill>
                  <a:schemeClr val="tx1"/>
                </a:solidFill>
              </a:rPr>
              <a:t> ( reduced risk of </a:t>
            </a:r>
            <a:r>
              <a:rPr lang="en-US" sz="2400" dirty="0" err="1">
                <a:solidFill>
                  <a:schemeClr val="tx1"/>
                </a:solidFill>
              </a:rPr>
              <a:t>hypoglycemia,esp.nocturnal</a:t>
            </a:r>
            <a:r>
              <a:rPr lang="en-US" sz="2400" dirty="0">
                <a:solidFill>
                  <a:schemeClr val="tx1"/>
                </a:solidFill>
              </a:rPr>
              <a:t> hypoglycemia).</a:t>
            </a: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Clear solution( does not require </a:t>
            </a:r>
            <a:r>
              <a:rPr lang="en-US" sz="2400" dirty="0" err="1">
                <a:solidFill>
                  <a:schemeClr val="tx1"/>
                </a:solidFill>
              </a:rPr>
              <a:t>resuspention</a:t>
            </a:r>
            <a:r>
              <a:rPr lang="en-US" sz="2400" dirty="0">
                <a:solidFill>
                  <a:schemeClr val="tx1"/>
                </a:solidFill>
              </a:rPr>
              <a:t> before administration).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952C50-11EB-4FA1-8FBA-79A4D032BF41}" type="slidenum">
              <a:rPr lang="ar-SA" smtClean="0"/>
              <a:pPr/>
              <a:t>16</a:t>
            </a:fld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4716463" y="908050"/>
            <a:ext cx="2519362" cy="4270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Glargine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3470B5-4558-4B94-A5DA-36D8CE256416}" type="slidenum">
              <a:rPr lang="ar-SA" smtClean="0"/>
              <a:pPr/>
              <a:t>17</a:t>
            </a:fld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925" y="115888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fr-FR" sz="4400">
                <a:solidFill>
                  <a:srgbClr val="FF3300"/>
                </a:solidFill>
              </a:rPr>
              <a:t>Profile of Insulin Glargine vs NPH</a:t>
            </a:r>
            <a:endParaRPr lang="en-US" sz="4400">
              <a:solidFill>
                <a:srgbClr val="FF3300"/>
              </a:solidFill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804025" y="1844675"/>
            <a:ext cx="1366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fr-FR" sz="2400">
                <a:solidFill>
                  <a:srgbClr val="000000"/>
                </a:solidFill>
              </a:rPr>
              <a:t>Glargine 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6588125" y="1484313"/>
            <a:ext cx="1366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fr-FR" sz="2400">
                <a:solidFill>
                  <a:srgbClr val="000000"/>
                </a:solidFill>
              </a:rPr>
              <a:t>NPH </a:t>
            </a: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1"/>
                </a:solidFill>
              </a:rPr>
              <a:t>Methods of Adminisration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2400" b="1" smtClean="0"/>
              <a:t>Insulin Syringes</a:t>
            </a:r>
          </a:p>
          <a:p>
            <a:pPr marL="533400" indent="-533400" eaLnBrk="1" hangingPunct="1"/>
            <a:r>
              <a:rPr lang="en-US" sz="2400" b="1" smtClean="0"/>
              <a:t>Pre-filled insulin pens</a:t>
            </a:r>
          </a:p>
          <a:p>
            <a:pPr marL="533400" indent="-533400" eaLnBrk="1" hangingPunct="1"/>
            <a:r>
              <a:rPr lang="en-US" sz="2400" b="1" smtClean="0"/>
              <a:t>External insulin pump</a:t>
            </a:r>
          </a:p>
          <a:p>
            <a:pPr marL="533400" indent="-533400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</a:rPr>
              <a:t> Under Clinical Trials</a:t>
            </a:r>
          </a:p>
          <a:p>
            <a:pPr marL="533400" indent="-533400" eaLnBrk="1" hangingPunct="1"/>
            <a:r>
              <a:rPr lang="en-US" sz="2400" b="1" smtClean="0"/>
              <a:t>Oral tablets</a:t>
            </a:r>
          </a:p>
          <a:p>
            <a:pPr marL="533400" indent="-533400" eaLnBrk="1" hangingPunct="1"/>
            <a:r>
              <a:rPr lang="en-US" sz="2400" b="1" smtClean="0"/>
              <a:t>Inhaled aerosol</a:t>
            </a:r>
          </a:p>
          <a:p>
            <a:pPr marL="533400" indent="-533400" eaLnBrk="1" hangingPunct="1"/>
            <a:r>
              <a:rPr lang="en-US" sz="2400" b="1" smtClean="0"/>
              <a:t>Intranasal, Transdermal </a:t>
            </a:r>
          </a:p>
          <a:p>
            <a:pPr marL="533400" indent="-533400" eaLnBrk="1" hangingPunct="1"/>
            <a:r>
              <a:rPr lang="en-US" sz="2400" b="1" smtClean="0"/>
              <a:t>Insulin Jet injectors</a:t>
            </a:r>
          </a:p>
          <a:p>
            <a:pPr marL="533400" indent="-533400" eaLnBrk="1" hangingPunct="1"/>
            <a:r>
              <a:rPr lang="en-US" sz="2400" b="1" smtClean="0"/>
              <a:t>Ultrasound pulses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500AD-2235-4A82-8FF2-7752B092E80B}" type="slidenum">
              <a:rPr lang="ar-SA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7588" y="2324100"/>
            <a:ext cx="4568825" cy="3429000"/>
          </a:xfrm>
          <a:noFill/>
        </p:spPr>
      </p:pic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5DA365-E68D-4604-AF47-075AA2B739EB}" type="slidenum">
              <a:rPr lang="ar-SA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FF00"/>
                </a:solidFill>
              </a:rPr>
              <a:t>DIABETES MELLITUS</a:t>
            </a:r>
            <a:endParaRPr lang="en-US" sz="3600" b="1" smtClean="0">
              <a:solidFill>
                <a:srgbClr val="FFFF00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l" eaLnBrk="1" hangingPunct="1"/>
            <a:endParaRPr lang="en-US" sz="2800" b="1" smtClean="0"/>
          </a:p>
          <a:p>
            <a:pPr algn="l" eaLnBrk="1" hangingPunct="1">
              <a:lnSpc>
                <a:spcPct val="150000"/>
              </a:lnSpc>
            </a:pPr>
            <a:r>
              <a:rPr lang="en-US" sz="2800" b="1" smtClean="0"/>
              <a:t>	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800" b="1" smtClean="0"/>
              <a:t>	 One of the leading cause of death by disease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800" b="1" smtClean="0"/>
              <a:t>                  (cardiovascular problems, stroke)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800" b="1" smtClean="0"/>
              <a:t>	One of the leading  cause of blindness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800" b="1" smtClean="0"/>
              <a:t>	 One of the leading cause of renal failure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800" b="1" smtClean="0"/>
              <a:t>           One of the leading cause of impotence(males)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sz="2800" b="1" smtClean="0"/>
              <a:t>           Risk of foot ambutation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2C4AEE-CFC8-4C0D-B143-BCCE7B87A8DD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 flipV="1">
            <a:off x="2057400" y="1600200"/>
            <a:ext cx="0" cy="457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 flipV="1">
            <a:off x="1905000" y="3505200"/>
            <a:ext cx="0" cy="457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Inhaled Aerosol</a:t>
            </a:r>
          </a:p>
        </p:txBody>
      </p:sp>
      <p:sp>
        <p:nvSpPr>
          <p:cNvPr id="205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8AC6D2-1213-4951-97F7-105B939C5F3F}" type="slidenum">
              <a:rPr lang="ar-SA" smtClean="0"/>
              <a:pPr/>
              <a:t>20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03463" y="2227263"/>
          <a:ext cx="4535487" cy="2403475"/>
        </p:xfrm>
        <a:graphic>
          <a:graphicData uri="http://schemas.openxmlformats.org/presentationml/2006/ole">
            <p:oleObj spid="_x0000_s2050" name="Document" r:id="rId3" imgW="4535640" imgH="2404080" progId="Word.Document.12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F5783-DD3C-458B-B002-D97ED51FF60F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/>
              <a:t>COMPLICATIONS OF INSULIN THERAPY</a:t>
            </a:r>
            <a:endParaRPr lang="en-US" sz="3200" b="0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  1. </a:t>
            </a:r>
            <a:r>
              <a:rPr lang="en-US">
                <a:solidFill>
                  <a:srgbClr val="FF00FF"/>
                </a:solidFill>
              </a:rPr>
              <a:t>Severe Hypoglycemia (&lt; 50 mg/dl )– Life threatening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                     Overdose of insulin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                     Excessive (unusual) physical exercise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                     A  meal is missed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           </a:t>
            </a:r>
            <a:r>
              <a:rPr lang="en-US"/>
              <a:t>How it is treated ?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  2. </a:t>
            </a:r>
            <a:r>
              <a:rPr lang="en-US">
                <a:solidFill>
                  <a:srgbClr val="FF00FF"/>
                </a:solidFill>
              </a:rPr>
              <a:t>Weight gain 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rgbClr val="FF00FF"/>
                </a:solidFill>
              </a:rPr>
              <a:t>  3. Local or systemic allergic reactions (rare)  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rgbClr val="FF00FF"/>
                </a:solidFill>
              </a:rPr>
              <a:t>  4. Insulin resistance ( </a:t>
            </a:r>
            <a:r>
              <a:rPr lang="en-US">
                <a:solidFill>
                  <a:schemeClr val="accent1"/>
                </a:solidFill>
              </a:rPr>
              <a:t>IgG anti-insulin antibodies, infections, expired insulin)(rare).</a:t>
            </a:r>
            <a:endParaRPr lang="en-US">
              <a:solidFill>
                <a:srgbClr val="FF00FF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rgbClr val="FF00FF"/>
                </a:solidFill>
              </a:rPr>
              <a:t>  5. Lipohypertrophy at injection sites 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rgbClr val="FF00FF"/>
                </a:solidFill>
              </a:rPr>
              <a:t>   6. Hypokalemia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D68996-5327-4211-B171-65779CAF08FD}" type="slidenum">
              <a:rPr lang="ar-SA" smtClean="0"/>
              <a:pPr/>
              <a:t>22</a:t>
            </a:fld>
            <a:endParaRPr lang="en-US" smtClean="0"/>
          </a:p>
        </p:txBody>
      </p:sp>
      <p:graphicFrame>
        <p:nvGraphicFramePr>
          <p:cNvPr id="200000" name="Group 320"/>
          <p:cNvGraphicFramePr>
            <a:graphicFrameLocks noGrp="1"/>
          </p:cNvGraphicFramePr>
          <p:nvPr/>
        </p:nvGraphicFramePr>
        <p:xfrm>
          <a:off x="76200" y="327025"/>
          <a:ext cx="8991600" cy="5467350"/>
        </p:xfrm>
        <a:graphic>
          <a:graphicData uri="http://schemas.openxmlformats.org/drawingml/2006/table">
            <a:tbl>
              <a:tblPr/>
              <a:tblGrid>
                <a:gridCol w="2268538"/>
                <a:gridCol w="3217862"/>
                <a:gridCol w="3505200"/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insulin reaction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(Hypoglycemic Shock)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Diabetic coma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(Diabetic Ketoacidosis)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Onset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Slow-  Over several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Insulin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Too little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Acidosis &amp; dehydration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Ketoacidosis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Signs and symps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B.P.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or elevated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Subnormal or in shock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Respiration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or shallow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Deep &amp; air hunger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 &amp; Sweating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Hot &amp; dry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Tremors, mental confusion, sometimes convulsions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General depression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sugar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Lower than 70 mg/100cc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Elevated above 200 mg/100cc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Ketones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Elevated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Oral Hypoglycemics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 All taken orally in the form of tablets.</a:t>
            </a:r>
          </a:p>
          <a:p>
            <a:pPr marL="609600" indent="-609600" eaLnBrk="1" hangingPunct="1">
              <a:buFontTx/>
              <a:buNone/>
            </a:pPr>
            <a:r>
              <a:rPr lang="en-US" sz="3600" b="1" smtClean="0">
                <a:solidFill>
                  <a:schemeClr val="accent1"/>
                </a:solidFill>
              </a:rPr>
              <a:t>Pts with type11 diabetes have two physiological defects: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Abnormal insulin secretion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Resistance to insulin action in target tissues associated with decreased number of insulin receptors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14BFCC-7915-47FC-99EF-6FDABB98D223}" type="slidenum">
              <a:rPr lang="ar-SA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Oral Anti-Diabetic Agents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FF00FF"/>
            </a:solidFill>
          </a:ln>
        </p:spPr>
        <p:txBody>
          <a:bodyPr/>
          <a:lstStyle/>
          <a:p>
            <a:pPr marL="990600" lvl="1" indent="-533400" eaLnBrk="1" hangingPunct="1">
              <a:buFontTx/>
              <a:buAutoNum type="arabicPeriod"/>
            </a:pPr>
            <a:r>
              <a:rPr lang="en-US" sz="2000" smtClean="0">
                <a:solidFill>
                  <a:srgbClr val="FF00FF"/>
                </a:solidFill>
              </a:rPr>
              <a:t>Sulfonylureas</a:t>
            </a:r>
            <a:r>
              <a:rPr lang="en-US" sz="2000" smtClean="0"/>
              <a:t> e.g. Tolbutamide, Glyburide.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000" smtClean="0">
                <a:solidFill>
                  <a:srgbClr val="FF00FF"/>
                </a:solidFill>
              </a:rPr>
              <a:t>Meglitinides</a:t>
            </a:r>
            <a:r>
              <a:rPr lang="en-US" sz="2000" smtClean="0"/>
              <a:t> e.g. Repaglinide, Nateglinide.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000" smtClean="0">
                <a:solidFill>
                  <a:srgbClr val="FF00FF"/>
                </a:solidFill>
              </a:rPr>
              <a:t>Biguanides</a:t>
            </a:r>
            <a:r>
              <a:rPr lang="en-US" sz="2000" smtClean="0"/>
              <a:t> e.g. Metformin.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000" smtClean="0">
                <a:solidFill>
                  <a:srgbClr val="FF00FF"/>
                </a:solidFill>
              </a:rPr>
              <a:t>Alpha-glucosidase inhibitors</a:t>
            </a:r>
            <a:r>
              <a:rPr lang="en-US" sz="2000" smtClean="0"/>
              <a:t> e.g. Acarbose.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000" smtClean="0">
                <a:solidFill>
                  <a:srgbClr val="FF00FF"/>
                </a:solidFill>
              </a:rPr>
              <a:t>Thiazolidinediones</a:t>
            </a:r>
            <a:r>
              <a:rPr lang="en-US" sz="2000" smtClean="0"/>
              <a:t> e.g. Pioglitazone.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000" smtClean="0">
                <a:solidFill>
                  <a:srgbClr val="FF00FF"/>
                </a:solidFill>
              </a:rPr>
              <a:t>Dipeptidyl peptidase-4 inhibitors </a:t>
            </a:r>
            <a:r>
              <a:rPr lang="en-US" sz="2000" smtClean="0"/>
              <a:t>e.g. Sitagliptin, vildagliptin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E68FC4-CE15-4346-9983-5906C367AE18}" type="slidenum">
              <a:rPr lang="ar-SA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B9EE7E-5FEC-4A10-B60B-BE8CB75176B4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endParaRPr lang="ar-SA" sz="3200">
              <a:solidFill>
                <a:schemeClr val="tx1"/>
              </a:solidFill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3538538" y="122238"/>
            <a:ext cx="2586037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Sulfonylureas</a:t>
            </a: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44450" y="5638800"/>
            <a:ext cx="1589088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Tolbutamide</a:t>
            </a:r>
          </a:p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787525" y="5638800"/>
            <a:ext cx="185737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Acetohexamide</a:t>
            </a:r>
          </a:p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Tolazamide</a:t>
            </a: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3887788" y="5613400"/>
            <a:ext cx="201295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Chlorpropamide</a:t>
            </a:r>
          </a:p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6219825" y="5613400"/>
            <a:ext cx="127635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Glipizide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Gliclazide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7386638" y="5384800"/>
            <a:ext cx="1938337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Glyburide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(Glibenclamide)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Glimepiride</a:t>
            </a:r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236538" y="3810000"/>
            <a:ext cx="1211262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acting</a:t>
            </a:r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1235075" y="2001838"/>
            <a:ext cx="29813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First generation</a:t>
            </a:r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1709738" y="3810000"/>
            <a:ext cx="2168525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Intermediate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acting</a:t>
            </a:r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4189413" y="3783013"/>
            <a:ext cx="1122362" cy="116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acting</a:t>
            </a:r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7847013" y="3783013"/>
            <a:ext cx="1122362" cy="116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acting</a:t>
            </a:r>
          </a:p>
        </p:txBody>
      </p:sp>
      <p:sp>
        <p:nvSpPr>
          <p:cNvPr id="220174" name="Rectangle 14"/>
          <p:cNvSpPr>
            <a:spLocks noChangeArrowheads="1"/>
          </p:cNvSpPr>
          <p:nvPr/>
        </p:nvSpPr>
        <p:spPr bwMode="auto">
          <a:xfrm>
            <a:off x="6272213" y="3783013"/>
            <a:ext cx="1211262" cy="116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acting</a:t>
            </a:r>
          </a:p>
        </p:txBody>
      </p:sp>
      <p:sp>
        <p:nvSpPr>
          <p:cNvPr id="220175" name="Rectangle 15"/>
          <p:cNvSpPr>
            <a:spLocks noChangeArrowheads="1"/>
          </p:cNvSpPr>
          <p:nvPr/>
        </p:nvSpPr>
        <p:spPr bwMode="auto">
          <a:xfrm>
            <a:off x="5715000" y="2001838"/>
            <a:ext cx="33877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Second generation</a:t>
            </a:r>
          </a:p>
        </p:txBody>
      </p:sp>
      <p:sp>
        <p:nvSpPr>
          <p:cNvPr id="220176" name="Line 16"/>
          <p:cNvSpPr>
            <a:spLocks noChangeShapeType="1"/>
          </p:cNvSpPr>
          <p:nvPr/>
        </p:nvSpPr>
        <p:spPr bwMode="auto">
          <a:xfrm>
            <a:off x="2743200" y="1371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77" name="Line 17"/>
          <p:cNvSpPr>
            <a:spLocks noChangeShapeType="1"/>
          </p:cNvSpPr>
          <p:nvPr/>
        </p:nvSpPr>
        <p:spPr bwMode="auto">
          <a:xfrm>
            <a:off x="838200" y="32004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78" name="Line 18"/>
          <p:cNvSpPr>
            <a:spLocks noChangeShapeType="1"/>
          </p:cNvSpPr>
          <p:nvPr/>
        </p:nvSpPr>
        <p:spPr bwMode="auto">
          <a:xfrm>
            <a:off x="27432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79" name="Line 19"/>
          <p:cNvSpPr>
            <a:spLocks noChangeShapeType="1"/>
          </p:cNvSpPr>
          <p:nvPr/>
        </p:nvSpPr>
        <p:spPr bwMode="auto">
          <a:xfrm>
            <a:off x="4724400" y="76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0" name="Line 20"/>
          <p:cNvSpPr>
            <a:spLocks noChangeShapeType="1"/>
          </p:cNvSpPr>
          <p:nvPr/>
        </p:nvSpPr>
        <p:spPr bwMode="auto">
          <a:xfrm>
            <a:off x="27432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1" name="Line 21"/>
          <p:cNvSpPr>
            <a:spLocks noChangeShapeType="1"/>
          </p:cNvSpPr>
          <p:nvPr/>
        </p:nvSpPr>
        <p:spPr bwMode="auto">
          <a:xfrm>
            <a:off x="2743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2" name="Line 22"/>
          <p:cNvSpPr>
            <a:spLocks noChangeShapeType="1"/>
          </p:cNvSpPr>
          <p:nvPr/>
        </p:nvSpPr>
        <p:spPr bwMode="auto">
          <a:xfrm>
            <a:off x="27432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3" name="Line 23"/>
          <p:cNvSpPr>
            <a:spLocks noChangeShapeType="1"/>
          </p:cNvSpPr>
          <p:nvPr/>
        </p:nvSpPr>
        <p:spPr bwMode="auto">
          <a:xfrm>
            <a:off x="76200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4" name="Line 24"/>
          <p:cNvSpPr>
            <a:spLocks noChangeShapeType="1"/>
          </p:cNvSpPr>
          <p:nvPr/>
        </p:nvSpPr>
        <p:spPr bwMode="auto">
          <a:xfrm>
            <a:off x="8382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5" name="Line 25"/>
          <p:cNvSpPr>
            <a:spLocks noChangeShapeType="1"/>
          </p:cNvSpPr>
          <p:nvPr/>
        </p:nvSpPr>
        <p:spPr bwMode="auto">
          <a:xfrm>
            <a:off x="838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6" name="Line 26"/>
          <p:cNvSpPr>
            <a:spLocks noChangeShapeType="1"/>
          </p:cNvSpPr>
          <p:nvPr/>
        </p:nvSpPr>
        <p:spPr bwMode="auto">
          <a:xfrm>
            <a:off x="4724400" y="3200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7" name="Line 27"/>
          <p:cNvSpPr>
            <a:spLocks noChangeShapeType="1"/>
          </p:cNvSpPr>
          <p:nvPr/>
        </p:nvSpPr>
        <p:spPr bwMode="auto">
          <a:xfrm>
            <a:off x="4724400" y="495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8" name="Line 28"/>
          <p:cNvSpPr>
            <a:spLocks noChangeShapeType="1"/>
          </p:cNvSpPr>
          <p:nvPr/>
        </p:nvSpPr>
        <p:spPr bwMode="auto">
          <a:xfrm>
            <a:off x="6858000" y="495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89" name="Line 29"/>
          <p:cNvSpPr>
            <a:spLocks noChangeShapeType="1"/>
          </p:cNvSpPr>
          <p:nvPr/>
        </p:nvSpPr>
        <p:spPr bwMode="auto">
          <a:xfrm>
            <a:off x="8382000" y="495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90" name="Line 30"/>
          <p:cNvSpPr>
            <a:spLocks noChangeShapeType="1"/>
          </p:cNvSpPr>
          <p:nvPr/>
        </p:nvSpPr>
        <p:spPr bwMode="auto">
          <a:xfrm>
            <a:off x="6858000" y="3200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91" name="Line 31"/>
          <p:cNvSpPr>
            <a:spLocks noChangeShapeType="1"/>
          </p:cNvSpPr>
          <p:nvPr/>
        </p:nvSpPr>
        <p:spPr bwMode="auto">
          <a:xfrm>
            <a:off x="76200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92" name="Line 32"/>
          <p:cNvSpPr>
            <a:spLocks noChangeShapeType="1"/>
          </p:cNvSpPr>
          <p:nvPr/>
        </p:nvSpPr>
        <p:spPr bwMode="auto">
          <a:xfrm>
            <a:off x="6858000" y="3200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93" name="Line 33"/>
          <p:cNvSpPr>
            <a:spLocks noChangeShapeType="1"/>
          </p:cNvSpPr>
          <p:nvPr/>
        </p:nvSpPr>
        <p:spPr bwMode="auto">
          <a:xfrm>
            <a:off x="8382000" y="3200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4EE03A-0D47-48F1-BF9D-E16470B8A567}" type="slidenum">
              <a:rPr lang="ar-SA" smtClean="0"/>
              <a:pPr/>
              <a:t>26</a:t>
            </a:fld>
            <a:endParaRPr lang="en-US" smtClean="0"/>
          </a:p>
        </p:txBody>
      </p:sp>
      <p:graphicFrame>
        <p:nvGraphicFramePr>
          <p:cNvPr id="205980" name="Group 156"/>
          <p:cNvGraphicFramePr>
            <a:graphicFrameLocks noGrp="1"/>
          </p:cNvGraphicFramePr>
          <p:nvPr/>
        </p:nvGraphicFramePr>
        <p:xfrm>
          <a:off x="228600" y="1052513"/>
          <a:ext cx="8915400" cy="4114800"/>
        </p:xfrm>
        <a:graphic>
          <a:graphicData uri="http://schemas.openxmlformats.org/drawingml/2006/table">
            <a:tbl>
              <a:tblPr/>
              <a:tblGrid>
                <a:gridCol w="1501775"/>
                <a:gridCol w="1587500"/>
                <a:gridCol w="1939925"/>
                <a:gridCol w="1752600"/>
                <a:gridCol w="213360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Tolbutamid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short-acting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Acetohexamide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intermediate-acting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Tolazamide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intermediate-acting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Chlorpropamide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long- acting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Inactive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Active +++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Active ++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Inactive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Half-life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4 - 5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8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– 40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of 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(6 – 8 hrs)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Intermediate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(12 – 20 hrs)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Intermediate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(12 – 18 hrs)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( 20 – 60 hrs)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Excretion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1" name="Rectangle 12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400"/>
              <a:t>FIRST GENERATION SULPHONYLUREA COMPOUNDS</a:t>
            </a:r>
            <a:endParaRPr lang="en-US" sz="2400" b="0"/>
          </a:p>
        </p:txBody>
      </p:sp>
      <p:sp>
        <p:nvSpPr>
          <p:cNvPr id="205966" name="Rectangle 142"/>
          <p:cNvSpPr>
            <a:spLocks noChangeArrowheads="1"/>
          </p:cNvSpPr>
          <p:nvPr/>
        </p:nvSpPr>
        <p:spPr bwMode="auto">
          <a:xfrm>
            <a:off x="395288" y="5373688"/>
            <a:ext cx="81375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>
                <a:solidFill>
                  <a:srgbClr val="FF00FF"/>
                </a:solidFill>
              </a:rPr>
              <a:t>*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Good for pts with renal impairment</a:t>
            </a:r>
          </a:p>
          <a:p>
            <a:pPr algn="l">
              <a:defRPr/>
            </a:pPr>
            <a:r>
              <a:rPr lang="en-US">
                <a:solidFill>
                  <a:srgbClr val="FF00FF"/>
                </a:solidFill>
              </a:rPr>
              <a:t>**</a:t>
            </a:r>
            <a:r>
              <a:rPr lang="ar-SA">
                <a:solidFill>
                  <a:schemeClr val="tx1"/>
                </a:solidFill>
              </a:rPr>
              <a:t>  </a:t>
            </a:r>
            <a:r>
              <a:rPr lang="en-US"/>
              <a:t>Pts with renal impairment can expect long t1/2</a:t>
            </a:r>
            <a:r>
              <a:rPr lang="ar-SA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8314C6-9A00-44C7-B3EE-123CE0AFA436}" type="slidenum">
              <a:rPr lang="ar-SA" smtClean="0"/>
              <a:pPr/>
              <a:t>27</a:t>
            </a:fld>
            <a:endParaRPr lang="en-US" smtClean="0"/>
          </a:p>
        </p:txBody>
      </p:sp>
      <p:graphicFrame>
        <p:nvGraphicFramePr>
          <p:cNvPr id="206948" name="Group 100"/>
          <p:cNvGraphicFramePr>
            <a:graphicFrameLocks noGrp="1"/>
          </p:cNvGraphicFramePr>
          <p:nvPr/>
        </p:nvGraphicFramePr>
        <p:xfrm>
          <a:off x="107950" y="1314450"/>
          <a:ext cx="8915400" cy="5078413"/>
        </p:xfrm>
        <a:graphic>
          <a:graphicData uri="http://schemas.openxmlformats.org/drawingml/2006/table">
            <a:tbl>
              <a:tblPr/>
              <a:tblGrid>
                <a:gridCol w="2166938"/>
                <a:gridCol w="2032000"/>
                <a:gridCol w="2587625"/>
                <a:gridCol w="2128837"/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Glipizide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Short- acting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Glibenclamide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(Glyburide)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Long-acting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Glimepiride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Long-acting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Half-life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4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Less than 3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5 - 9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of 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16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– 24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– 24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Excretion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7" name="Rectangle 5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/>
              <a:t>SECOND GENERATION SULPHONYLUREA COMPOUNDS</a:t>
            </a:r>
            <a:endParaRPr lang="en-US" b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668A9-27E5-4106-860C-755B5942367D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/>
              <a:t>MECHANISM OF  ACTION OF SULPHONYLUREAS</a:t>
            </a:r>
            <a:endParaRPr lang="en-US" sz="3200" b="0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1) Release of insulin from β-cells(hence, no use in type 1 DM)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2) Reduction of serum glucagon concentration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3) Potentiation of insulin action on target tissues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Sulphonylureas ( 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CLINICAL USE</a:t>
            </a:r>
          </a:p>
          <a:p>
            <a:pPr eaLnBrk="1" hangingPunct="1"/>
            <a:r>
              <a:rPr lang="en-US" b="1" smtClean="0"/>
              <a:t>Approved as monotherapy and in combination with metformin or thiazolidinediones in type 2 diabetes</a:t>
            </a:r>
          </a:p>
          <a:p>
            <a:pPr eaLnBrk="1" hangingPunct="1"/>
            <a:r>
              <a:rPr lang="en-US" b="1" smtClean="0"/>
              <a:t>Taken before each meal, 1-2 times / day</a:t>
            </a:r>
          </a:p>
          <a:p>
            <a:pPr eaLnBrk="1" hangingPunct="1"/>
            <a:endParaRPr lang="en-US" smtClean="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82DADE-49D6-4E9A-B47A-5444367A0DA7}" type="slidenum">
              <a:rPr lang="ar-SA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2428875"/>
            <a:ext cx="7772400" cy="3214688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TYPES OF DIABETES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800" smtClean="0"/>
              <a:t>1. Type 1 (formerly IDDM or Juvenile)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2. Type 11(formerly NIDDM or adult)</a:t>
            </a:r>
            <a:br>
              <a:rPr lang="en-US" sz="2800" smtClean="0"/>
            </a:br>
            <a:r>
              <a:rPr lang="en-US" sz="2800" smtClean="0"/>
              <a:t>3. Secondary diabetes</a:t>
            </a:r>
            <a:br>
              <a:rPr lang="en-US" sz="2800" smtClean="0"/>
            </a:br>
            <a:r>
              <a:rPr lang="en-US" sz="2800" smtClean="0"/>
              <a:t>4. Gestational diabetes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E442E-C521-462B-A375-847F4856418B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FEAB2-AFE0-4308-9868-5B86FD43F33E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/>
              <a:t>SIDE EFFECTS OF SULPHONYLUREAS</a:t>
            </a:r>
            <a:endParaRPr lang="en-US" b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1) Nausea, vomiting, abdominal pain, diarrhea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2) </a:t>
            </a:r>
            <a:r>
              <a:rPr lang="en-US">
                <a:solidFill>
                  <a:srgbClr val="FF0000"/>
                </a:solidFill>
              </a:rPr>
              <a:t>Hypoglycaemia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3) Dilutional hyponatraemia &amp; water intoxication 	</a:t>
            </a:r>
            <a:r>
              <a:rPr lang="en-US"/>
              <a:t>(Chlorpropamide)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4) Disulfiram-like reaction with alcohol 	</a:t>
            </a:r>
            <a:r>
              <a:rPr lang="en-US"/>
              <a:t>(Chlorpropamide)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5) Weight gain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1A3A0-9E8F-408B-85FE-9CD42D6E6738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/>
              <a:t>CONTRAINDICATIONS  OF SULPHONYLUREAS</a:t>
            </a:r>
            <a:endParaRPr lang="en-US" sz="3200" b="0"/>
          </a:p>
          <a:p>
            <a:pPr>
              <a:spcBef>
                <a:spcPct val="0"/>
              </a:spcBef>
            </a:pPr>
            <a:endParaRPr lang="en-US" sz="3200" b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1) Type 1 DM ( insulin dependent)</a:t>
            </a:r>
          </a:p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2) Parenchymal disease of the liver or kidney</a:t>
            </a:r>
          </a:p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3) Pregnancy, lactation</a:t>
            </a:r>
          </a:p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4) Major stress</a:t>
            </a:r>
          </a:p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0CDD74-FFE0-4896-86D4-3025AEA73BAF}" type="slidenum">
              <a:rPr lang="ar-SA" smtClean="0"/>
              <a:pPr/>
              <a:t>32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/>
              <a:t>DRUGS THAT AUGMENT THE HYPOGLYCEMIC ACTION OF SULPHONYLUREAS</a:t>
            </a:r>
            <a:endParaRPr lang="en-US" sz="3200" b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     SULFONAMIDES</a:t>
            </a: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WARFARIN 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SALICYLATES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PROPRANOLOL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ALCOHOL(acute)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Liver enzymes inhibitors </a:t>
            </a:r>
          </a:p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CE1CE6-6246-4C4F-AED8-66234AC6ADDA}" type="slidenum">
              <a:rPr lang="ar-SA" smtClean="0"/>
              <a:pPr/>
              <a:t>33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/>
              <a:t>DRUGS THAT ANTAGONIZE THE HYPOGLYCEMIC ACTION OF SULPHONYLUREAS</a:t>
            </a:r>
            <a:endParaRPr lang="en-US" sz="3200" b="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   THIAZIDE DIURETICS 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   CORTICOSTEROIDS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   Epinephrine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      Liver enzymes inducers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	   ALCOHOL ( chronic pts 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AA8010-A17C-48EE-AA32-43C74DEAEFC0}" type="slidenum">
              <a:rPr lang="ar-SA" smtClean="0"/>
              <a:pPr/>
              <a:t>34</a:t>
            </a:fld>
            <a:endParaRPr lang="en-US" smtClean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/>
              <a:t>MEGLITINIDES</a:t>
            </a:r>
          </a:p>
          <a:p>
            <a:pPr>
              <a:spcBef>
                <a:spcPct val="0"/>
              </a:spcBef>
            </a:pPr>
            <a:endParaRPr lang="en-US" sz="3200"/>
          </a:p>
          <a:p>
            <a:pPr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e.g.    Repaglinide, Nateglinide</a:t>
            </a:r>
          </a:p>
          <a:p>
            <a:pPr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        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3200"/>
              <a:t>PHARMACOKINETICS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Taken orally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Rapidly absorbed ( Peak approx. 1hr )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Metabolized by liver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t</a:t>
            </a:r>
            <a:r>
              <a:rPr lang="en-US" sz="3200" baseline="-25000">
                <a:solidFill>
                  <a:schemeClr val="tx1"/>
                </a:solidFill>
              </a:rPr>
              <a:t>1/2</a:t>
            </a:r>
            <a:r>
              <a:rPr lang="en-US" sz="3200">
                <a:solidFill>
                  <a:schemeClr val="tx1"/>
                </a:solidFill>
              </a:rPr>
              <a:t> = 1 hr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Duration of action  4-5 hr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873476-5704-4666-BB15-E158DDE310E3}" type="slidenum">
              <a:rPr lang="ar-SA" smtClean="0"/>
              <a:pPr/>
              <a:t>35</a:t>
            </a:fld>
            <a:endParaRPr lang="en-US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3200"/>
          </a:p>
          <a:p>
            <a:pPr>
              <a:spcBef>
                <a:spcPct val="0"/>
              </a:spcBef>
            </a:pPr>
            <a:r>
              <a:rPr lang="en-US" sz="3200"/>
              <a:t>MEGLITINIDES (Contd.)</a:t>
            </a:r>
          </a:p>
          <a:p>
            <a:pPr>
              <a:spcBef>
                <a:spcPct val="0"/>
              </a:spcBef>
            </a:pPr>
            <a:endParaRPr lang="en-US" sz="320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3200"/>
              <a:t>MECHANISM OF ACTION</a:t>
            </a:r>
          </a:p>
          <a:p>
            <a:pPr marL="457200" indent="-457200" algn="l">
              <a:spcBef>
                <a:spcPct val="20000"/>
              </a:spcBef>
            </a:pPr>
            <a:endParaRPr lang="en-US" sz="3200"/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Bind to the same K</a:t>
            </a:r>
            <a:r>
              <a:rPr lang="en-US" sz="3200" baseline="-25000">
                <a:solidFill>
                  <a:schemeClr val="tx1"/>
                </a:solidFill>
              </a:rPr>
              <a:t>ATP  </a:t>
            </a:r>
            <a:r>
              <a:rPr lang="en-US" sz="3200">
                <a:solidFill>
                  <a:schemeClr val="tx1"/>
                </a:solidFill>
              </a:rPr>
              <a:t>Channel 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as do Sulfonylureas, 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to cause insulin release from  β-cells.</a:t>
            </a:r>
          </a:p>
          <a:p>
            <a:pPr marL="457200" indent="-457200" algn="l">
              <a:spcBef>
                <a:spcPct val="20000"/>
              </a:spcBef>
            </a:pPr>
            <a:endParaRPr lang="en-US" sz="3200" baseline="-25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3A9BE0-64FF-45A6-A32E-D77C907CFDCC}" type="slidenum">
              <a:rPr lang="ar-SA" smtClean="0"/>
              <a:pPr/>
              <a:t>36</a:t>
            </a:fld>
            <a:endParaRPr lang="en-US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3200"/>
          </a:p>
          <a:p>
            <a:pPr>
              <a:spcBef>
                <a:spcPct val="0"/>
              </a:spcBef>
            </a:pPr>
            <a:r>
              <a:rPr lang="en-US" sz="3200"/>
              <a:t>MEGLITINIDES (Contd.)</a:t>
            </a:r>
          </a:p>
          <a:p>
            <a:pPr>
              <a:spcBef>
                <a:spcPct val="0"/>
              </a:spcBef>
            </a:pPr>
            <a:endParaRPr lang="en-US" sz="3200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3200"/>
              <a:t>CLINICAL USE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Approved as monotherapy and in combination with metformin in type 2 diabetes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Taken before each meal, 3 times / day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Does not offer any advantage over sulfonylureas;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rgbClr val="FF66FF"/>
                </a:solidFill>
              </a:rPr>
              <a:t>Advantage: Pts. allergic to sulfur or sulfonylurea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/>
              <a:t>SIDE EFFECTS: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Hypoglycemia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Wt gain ( less than SUs )</a:t>
            </a:r>
          </a:p>
          <a:p>
            <a:pPr marL="457200" indent="-457200" algn="l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Caution in pts with renal &amp; hepatic impairement.</a:t>
            </a:r>
            <a:endParaRPr lang="en-US" sz="3200" baseline="-25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F7B38-6220-4E93-88ED-1516617990BA}" type="slidenum">
              <a:rPr lang="ar-SA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/>
              <a:t>BIGUANIDES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rgbClr val="FF00FF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</a:rPr>
              <a:t> e.g. Metformin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/>
              <a:t>  PHARMACOKINETICS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Given orally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Not bind to plasma proteins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Not metabolized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Excreted unchanged in urine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t </a:t>
            </a:r>
            <a:r>
              <a:rPr lang="en-US" sz="3200" baseline="-25000">
                <a:solidFill>
                  <a:schemeClr val="tx1"/>
                </a:solidFill>
              </a:rPr>
              <a:t>1/2  </a:t>
            </a:r>
            <a:r>
              <a:rPr lang="en-US" sz="3200">
                <a:solidFill>
                  <a:schemeClr val="tx1"/>
                </a:solidFill>
              </a:rPr>
              <a:t>2 hr</a:t>
            </a:r>
          </a:p>
          <a:p>
            <a:pPr marL="457200" indent="-457200" algn="l">
              <a:lnSpc>
                <a:spcPct val="125000"/>
              </a:lnSpc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6E1FF-D92E-41DE-9105-4E28A9AFC737}" type="slidenum">
              <a:rPr lang="ar-SA" smtClean="0"/>
              <a:pPr/>
              <a:t>38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/>
              <a:t>BIGUANIDES (Contd.)</a:t>
            </a:r>
          </a:p>
          <a:p>
            <a:pPr>
              <a:spcBef>
                <a:spcPct val="0"/>
              </a:spcBef>
            </a:pPr>
            <a:endParaRPr lang="en-US" sz="4000"/>
          </a:p>
          <a:p>
            <a:pPr algn="l">
              <a:spcBef>
                <a:spcPct val="0"/>
              </a:spcBef>
            </a:pPr>
            <a:r>
              <a:rPr lang="en-US" sz="3200"/>
              <a:t>  MECHANISM OF ACTION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1. Increase peripheral glucose utilization</a:t>
            </a:r>
          </a:p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2. Inhibits gluconeogenesis</a:t>
            </a:r>
          </a:p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3. Impaired absorption of glucose from the gut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FF"/>
                </a:solidFill>
              </a:rPr>
              <a:t>Advantages of Metformin over SUs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Does not cause hypoglycemia ( why ? )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Does not result in wt gain ( why ? )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     ( Ideal for obese pts )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FF5F8-406F-4223-9D13-BFF1832271A0}" type="slidenum">
              <a:rPr lang="ar-SA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82866B-14AF-40F1-A296-956219DDBB84}" type="slidenum">
              <a:rPr lang="ar-SA" smtClean="0"/>
              <a:pPr/>
              <a:t>4</a:t>
            </a:fld>
            <a:endParaRPr lang="en-US" smtClean="0"/>
          </a:p>
        </p:txBody>
      </p:sp>
      <p:graphicFrame>
        <p:nvGraphicFramePr>
          <p:cNvPr id="252983" name="Group 55"/>
          <p:cNvGraphicFramePr>
            <a:graphicFrameLocks noGrp="1"/>
          </p:cNvGraphicFramePr>
          <p:nvPr/>
        </p:nvGraphicFramePr>
        <p:xfrm>
          <a:off x="250825" y="152400"/>
          <a:ext cx="8664575" cy="381000"/>
        </p:xfrm>
        <a:graphic>
          <a:graphicData uri="http://schemas.openxmlformats.org/drawingml/2006/table">
            <a:tbl>
              <a:tblPr/>
              <a:tblGrid>
                <a:gridCol w="2492375"/>
                <a:gridCol w="3048000"/>
                <a:gridCol w="3124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Characteristic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1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( 10%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(90%)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2984" name="Group 56"/>
          <p:cNvGraphicFramePr>
            <a:graphicFrameLocks noGrp="1"/>
          </p:cNvGraphicFramePr>
          <p:nvPr/>
        </p:nvGraphicFramePr>
        <p:xfrm>
          <a:off x="228600" y="549275"/>
          <a:ext cx="8686800" cy="36576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Onset (Age)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&lt; 30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&gt; 40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2994" name="Group 66"/>
          <p:cNvGraphicFramePr>
            <a:graphicFrameLocks noGrp="1"/>
          </p:cNvGraphicFramePr>
          <p:nvPr/>
        </p:nvGraphicFramePr>
        <p:xfrm>
          <a:off x="228600" y="908050"/>
          <a:ext cx="8686800" cy="36576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onset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Abrupt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004" name="Group 76"/>
          <p:cNvGraphicFramePr>
            <a:graphicFrameLocks noGrp="1"/>
          </p:cNvGraphicFramePr>
          <p:nvPr/>
        </p:nvGraphicFramePr>
        <p:xfrm>
          <a:off x="228600" y="1263650"/>
          <a:ext cx="8686800" cy="36576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Nutritional 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thin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obese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014" name="Group 86"/>
          <p:cNvGraphicFramePr>
            <a:graphicFrameLocks noGrp="1"/>
          </p:cNvGraphicFramePr>
          <p:nvPr/>
        </p:nvGraphicFramePr>
        <p:xfrm>
          <a:off x="228600" y="5445125"/>
          <a:ext cx="8686800" cy="64008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Mandatory  with insulin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Mandatory with or without 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024" name="Group 96"/>
          <p:cNvGraphicFramePr>
            <a:graphicFrameLocks noGrp="1"/>
          </p:cNvGraphicFramePr>
          <p:nvPr/>
        </p:nvGraphicFramePr>
        <p:xfrm>
          <a:off x="228600" y="5084763"/>
          <a:ext cx="8686800" cy="36576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Hypoglycemic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Should not be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Clinically indicated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034" name="Group 106"/>
          <p:cNvGraphicFramePr>
            <a:graphicFrameLocks noGrp="1"/>
          </p:cNvGraphicFramePr>
          <p:nvPr/>
        </p:nvGraphicFramePr>
        <p:xfrm>
          <a:off x="228600" y="1636713"/>
          <a:ext cx="8686800" cy="64008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 symptoms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Polydipsia, polyphagia, polyurea, Wt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Often asymptomatic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044" name="Group 116"/>
          <p:cNvGraphicFramePr>
            <a:graphicFrameLocks noGrp="1"/>
          </p:cNvGraphicFramePr>
          <p:nvPr/>
        </p:nvGraphicFramePr>
        <p:xfrm>
          <a:off x="228600" y="2271713"/>
          <a:ext cx="8686800" cy="36576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054" name="Group 126"/>
          <p:cNvGraphicFramePr>
            <a:graphicFrameLocks noGrp="1"/>
          </p:cNvGraphicFramePr>
          <p:nvPr/>
        </p:nvGraphicFramePr>
        <p:xfrm>
          <a:off x="228600" y="2636838"/>
          <a:ext cx="8686800" cy="64008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Endogenous insulin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Present, but relatively ineffective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064" name="Group 136"/>
          <p:cNvGraphicFramePr>
            <a:graphicFrameLocks noGrp="1"/>
          </p:cNvGraphicFramePr>
          <p:nvPr/>
        </p:nvGraphicFramePr>
        <p:xfrm>
          <a:off x="228600" y="3284538"/>
          <a:ext cx="8686800" cy="118872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Related lipid abnormalities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Hypercholesterolemia frequent, all lipid fractions elevated in ketosis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Cholesterol &amp; triglycerides often elevated; carbohydrate- induced hypertriglyceridemia common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085" name="Group 157"/>
          <p:cNvGraphicFramePr>
            <a:graphicFrameLocks noGrp="1"/>
          </p:cNvGraphicFramePr>
          <p:nvPr/>
        </p:nvGraphicFramePr>
        <p:xfrm>
          <a:off x="228600" y="4445000"/>
          <a:ext cx="8686800" cy="640080"/>
        </p:xfrm>
        <a:graphic>
          <a:graphicData uri="http://schemas.openxmlformats.org/drawingml/2006/table">
            <a:tbl>
              <a:tblPr/>
              <a:tblGrid>
                <a:gridCol w="2514600"/>
                <a:gridCol w="3048000"/>
                <a:gridCol w="312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Insulin therapy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Required in 20 - 30%  of 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3EFFE7-C2D0-48B7-8E53-4DC022E0C70C}" type="slidenum">
              <a:rPr lang="ar-SA" smtClean="0"/>
              <a:pPr/>
              <a:t>40</a:t>
            </a:fld>
            <a:endParaRPr lang="en-US" smtClean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/>
              <a:t>BIGUANIDES (Contd.)</a:t>
            </a:r>
          </a:p>
          <a:p>
            <a:pPr>
              <a:spcBef>
                <a:spcPct val="0"/>
              </a:spcBef>
            </a:pPr>
            <a:endParaRPr lang="en-US" sz="4000"/>
          </a:p>
          <a:p>
            <a:pPr algn="l">
              <a:spcBef>
                <a:spcPct val="0"/>
              </a:spcBef>
            </a:pPr>
            <a:r>
              <a:rPr lang="en-US" sz="3200"/>
              <a:t>  SIDE EFFECTS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1. Metallic taste in the mouth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2. Gastrointestinal (anorexia, nausea, vomiting, diarrhea, abdominal discomfort) 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3. Vitamin B </a:t>
            </a:r>
            <a:r>
              <a:rPr lang="en-US" sz="3200" baseline="-25000">
                <a:solidFill>
                  <a:schemeClr val="tx1"/>
                </a:solidFill>
              </a:rPr>
              <a:t>12</a:t>
            </a:r>
            <a:r>
              <a:rPr lang="en-US" sz="3200">
                <a:solidFill>
                  <a:schemeClr val="tx1"/>
                </a:solidFill>
              </a:rPr>
              <a:t> deficiency (prolonged use)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4. Lactic acidosis ( rare – 01/ 30,000-exclusive in renal failure)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687433-716D-4987-BEA2-EAEFCDF4B2C3}" type="slidenum">
              <a:rPr lang="ar-SA" smtClean="0"/>
              <a:pPr/>
              <a:t>41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endParaRPr lang="ar-SA" sz="3200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1. Hepatic impairment</a:t>
            </a:r>
          </a:p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2. Renal impairment</a:t>
            </a:r>
          </a:p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3. Alcoholism</a:t>
            </a:r>
          </a:p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4. Heart failure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/>
              <a:t>BIGUANIDES (Contd.)</a:t>
            </a:r>
          </a:p>
          <a:p>
            <a:pPr>
              <a:spcBef>
                <a:spcPct val="0"/>
              </a:spcBef>
            </a:pPr>
            <a:endParaRPr lang="en-US" sz="4000"/>
          </a:p>
          <a:p>
            <a:pPr algn="l">
              <a:spcBef>
                <a:spcPct val="0"/>
              </a:spcBef>
            </a:pPr>
            <a:r>
              <a:rPr lang="en-US" sz="3200"/>
              <a:t>  CONTRAINDICATIONS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4C711C-EB72-4C05-9D39-0DCF6226E4F3}" type="slidenum">
              <a:rPr lang="ar-SA" smtClean="0"/>
              <a:pPr/>
              <a:t>42</a:t>
            </a:fld>
            <a:endParaRPr lang="en-US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200000"/>
              </a:lnSpc>
              <a:spcBef>
                <a:spcPct val="20000"/>
              </a:spcBef>
              <a:buFontTx/>
              <a:buAutoNum type="arabicPeriod"/>
            </a:pPr>
            <a:r>
              <a:rPr lang="en-US" sz="3200">
                <a:solidFill>
                  <a:schemeClr val="tx1"/>
                </a:solidFill>
              </a:rPr>
              <a:t>Obese patients with type 11 diabetes</a:t>
            </a:r>
          </a:p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2. Alone or in combination with sulfonylureas or meglitinides.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/>
              <a:t>BIGUANIDES (Contd.)</a:t>
            </a:r>
          </a:p>
          <a:p>
            <a:pPr>
              <a:spcBef>
                <a:spcPct val="0"/>
              </a:spcBef>
            </a:pPr>
            <a:endParaRPr lang="en-US" sz="4000"/>
          </a:p>
          <a:p>
            <a:pPr algn="l">
              <a:spcBef>
                <a:spcPct val="0"/>
              </a:spcBef>
            </a:pPr>
            <a:r>
              <a:rPr lang="en-US" sz="3200"/>
              <a:t>  INDICATIONS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0143A-D6E6-4F3B-BFEE-EB30F16AC7A3}" type="slidenum">
              <a:rPr lang="ar-SA" smtClean="0"/>
              <a:pPr/>
              <a:t>43</a:t>
            </a:fld>
            <a:endParaRPr lang="en-US" smtClean="0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/>
              <a:t>α-GLUCOSIDASE INHIBITORS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e.g. Acarbose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/>
              <a:t>PHARMACOKINETICS</a:t>
            </a:r>
          </a:p>
          <a:p>
            <a:pPr marL="457200" indent="-457200" algn="l">
              <a:spcBef>
                <a:spcPct val="0"/>
              </a:spcBef>
            </a:pPr>
            <a:endParaRPr lang="en-US" sz="3200"/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Given orally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Not absorbed from intestine except small amount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t</a:t>
            </a:r>
            <a:r>
              <a:rPr lang="en-US" sz="3200" baseline="-25000">
                <a:solidFill>
                  <a:schemeClr val="tx1"/>
                </a:solidFill>
              </a:rPr>
              <a:t>1/2  </a:t>
            </a:r>
            <a:r>
              <a:rPr lang="en-US" sz="3200">
                <a:solidFill>
                  <a:schemeClr val="tx1"/>
                </a:solidFill>
              </a:rPr>
              <a:t>3 - 7 hr</a:t>
            </a:r>
          </a:p>
          <a:p>
            <a:pPr marL="457200" indent="-457200" algn="l">
              <a:lnSpc>
                <a:spcPct val="150000"/>
              </a:lnSpc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Excreted with stool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76B70C-8588-4754-9725-42A9A1CE977F}" type="slidenum">
              <a:rPr lang="ar-SA" smtClean="0"/>
              <a:pPr/>
              <a:t>44</a:t>
            </a:fld>
            <a:endParaRPr lang="en-US" smtClean="0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200"/>
              <a:t>MECHANISM OF ACTION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0"/>
              </a:spcBef>
              <a:defRPr/>
            </a:pPr>
            <a:r>
              <a:rPr lang="en-US" sz="3200">
                <a:solidFill>
                  <a:schemeClr val="tx1"/>
                </a:solidFill>
              </a:rPr>
              <a:t>    Inhibits intestinal alpha-glucosidases and </a:t>
            </a:r>
          </a:p>
          <a:p>
            <a:pPr marL="457200" indent="-457200" algn="l">
              <a:spcBef>
                <a:spcPct val="0"/>
              </a:spcBef>
              <a:defRPr/>
            </a:pPr>
            <a:r>
              <a:rPr lang="en-US" sz="3200">
                <a:solidFill>
                  <a:schemeClr val="tx1"/>
                </a:solidFill>
              </a:rPr>
              <a:t>    delays carbohydrate absorption, reducing postprandial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>
                <a:solidFill>
                  <a:schemeClr val="tx1"/>
                </a:solidFill>
              </a:rPr>
              <a:t>increase in blood glucose </a:t>
            </a:r>
            <a:r>
              <a:rPr lang="en-US" sz="3200">
                <a:solidFill>
                  <a:srgbClr val="FF00FF"/>
                </a:solidFill>
              </a:rPr>
              <a:t>( designed to slow and not to prevent glucose absorption from intestine).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/>
              <a:t>α-GLUCOSIDASE INHIBITORS</a:t>
            </a:r>
          </a:p>
          <a:p>
            <a:pPr>
              <a:spcBef>
                <a:spcPct val="0"/>
              </a:spcBef>
            </a:pPr>
            <a:r>
              <a:rPr lang="en-US" sz="4000"/>
              <a:t>(Contd.)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169B26-9C02-44E7-8565-A1965C0BAFBD}" type="slidenum">
              <a:rPr lang="ar-SA" smtClean="0"/>
              <a:pPr/>
              <a:t>45</a:t>
            </a:fld>
            <a:endParaRPr lang="en-US" smtClean="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/>
              <a:t>α-GLUCOSIDASE INHIBITORS (Contd.)</a:t>
            </a:r>
          </a:p>
          <a:p>
            <a:pPr>
              <a:spcBef>
                <a:spcPct val="0"/>
              </a:spcBef>
            </a:pPr>
            <a:endParaRPr lang="en-US" sz="3600"/>
          </a:p>
          <a:p>
            <a:pPr algn="l">
              <a:spcBef>
                <a:spcPct val="0"/>
              </a:spcBef>
            </a:pPr>
            <a:r>
              <a:rPr lang="en-US" sz="3200"/>
              <a:t>  MECHANISM OF ACTION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endParaRPr lang="ar-SA" sz="3200">
              <a:solidFill>
                <a:schemeClr val="tx1"/>
              </a:solidFill>
            </a:endParaRPr>
          </a:p>
        </p:txBody>
      </p:sp>
      <p:grpSp>
        <p:nvGrpSpPr>
          <p:cNvPr id="47109" name="Group 11"/>
          <p:cNvGrpSpPr>
            <a:grpSpLocks/>
          </p:cNvGrpSpPr>
          <p:nvPr/>
        </p:nvGrpSpPr>
        <p:grpSpPr bwMode="auto">
          <a:xfrm>
            <a:off x="76200" y="1905000"/>
            <a:ext cx="8991600" cy="5029200"/>
            <a:chOff x="48" y="1200"/>
            <a:chExt cx="5664" cy="3168"/>
          </a:xfrm>
        </p:grpSpPr>
        <p:pic>
          <p:nvPicPr>
            <p:cNvPr id="4711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1200"/>
              <a:ext cx="5664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09" name="Text Box 5"/>
            <p:cNvSpPr txBox="1">
              <a:spLocks noChangeArrowheads="1"/>
            </p:cNvSpPr>
            <p:nvPr/>
          </p:nvSpPr>
          <p:spPr bwMode="auto">
            <a:xfrm>
              <a:off x="2596" y="2152"/>
              <a:ext cx="499" cy="14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Acarbose</a:t>
              </a:r>
            </a:p>
          </p:txBody>
        </p:sp>
        <p:sp>
          <p:nvSpPr>
            <p:cNvPr id="226310" name="Text Box 6"/>
            <p:cNvSpPr txBox="1">
              <a:spLocks noChangeArrowheads="1"/>
            </p:cNvSpPr>
            <p:nvPr/>
          </p:nvSpPr>
          <p:spPr bwMode="auto">
            <a:xfrm>
              <a:off x="3424" y="2893"/>
              <a:ext cx="499" cy="17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Acarbose</a:t>
              </a:r>
            </a:p>
          </p:txBody>
        </p:sp>
        <p:sp>
          <p:nvSpPr>
            <p:cNvPr id="226311" name="Text Box 7"/>
            <p:cNvSpPr txBox="1">
              <a:spLocks noChangeArrowheads="1"/>
            </p:cNvSpPr>
            <p:nvPr/>
          </p:nvSpPr>
          <p:spPr bwMode="auto">
            <a:xfrm>
              <a:off x="431" y="3769"/>
              <a:ext cx="487" cy="1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Acarbose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B0F4D4-3473-4F33-89B8-D3A9D84BD3F9}" type="slidenum">
              <a:rPr lang="ar-SA" smtClean="0"/>
              <a:pPr/>
              <a:t>46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/>
              <a:t>α-GLUCOSIDASE INHIBITORS (Contd.)</a:t>
            </a:r>
          </a:p>
          <a:p>
            <a:pPr>
              <a:spcBef>
                <a:spcPct val="0"/>
              </a:spcBef>
            </a:pPr>
            <a:endParaRPr lang="en-US" sz="4000"/>
          </a:p>
          <a:p>
            <a:pPr algn="l">
              <a:spcBef>
                <a:spcPct val="0"/>
              </a:spcBef>
            </a:pPr>
            <a:r>
              <a:rPr lang="en-US" sz="3200"/>
              <a:t>  MECHANISM OF ACTION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200000"/>
              </a:lnSpc>
              <a:spcBef>
                <a:spcPct val="20000"/>
              </a:spcBef>
            </a:pPr>
            <a:endParaRPr lang="ar-SA" sz="3200">
              <a:solidFill>
                <a:schemeClr val="tx1"/>
              </a:solidFill>
            </a:endParaRP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1D3788-26B8-44CC-8786-AE0724A90AAD}" type="slidenum">
              <a:rPr lang="ar-SA" smtClean="0"/>
              <a:pPr/>
              <a:t>47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200"/>
              <a:t>SIDE EFFECTS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Flatulence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Loose stool or diarrhea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Abdominal pain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Alone does not cause hypoglycemia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/>
              <a:t>α-GLUCOSIDASE INHIBITORS</a:t>
            </a:r>
          </a:p>
          <a:p>
            <a:pPr>
              <a:spcBef>
                <a:spcPct val="0"/>
              </a:spcBef>
            </a:pPr>
            <a:r>
              <a:rPr lang="en-US" sz="4000"/>
              <a:t>(Contd.)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DF534B-4BCC-4245-9E72-57924D17D523}" type="slidenum">
              <a:rPr lang="ar-SA" smtClean="0"/>
              <a:pPr/>
              <a:t>48</a:t>
            </a:fld>
            <a:endParaRPr lang="en-US" smtClean="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200"/>
              <a:t>INDICATIONS</a:t>
            </a:r>
          </a:p>
          <a:p>
            <a:pPr algn="l">
              <a:spcBef>
                <a:spcPct val="0"/>
              </a:spcBef>
            </a:pPr>
            <a:endParaRPr lang="en-US" sz="320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Patients with Type 11 inadequately controlled by </a:t>
            </a: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diet with or without other agents( SU, Metformin)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sz="3200">
                <a:solidFill>
                  <a:schemeClr val="tx1"/>
                </a:solidFill>
              </a:rPr>
              <a:t>Can be combined with insulin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may be helpful in obese Type 11 patients </a:t>
            </a: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 (similar to metformin)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4000"/>
              <a:t>α-GLUCOSIDASE INHIBITORS</a:t>
            </a:r>
          </a:p>
          <a:p>
            <a:pPr>
              <a:spcBef>
                <a:spcPct val="0"/>
              </a:spcBef>
            </a:pPr>
            <a:r>
              <a:rPr lang="en-US" sz="4000"/>
              <a:t>(Contd.)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88B301-97F2-42DA-8558-719B97BAAD3E}" type="slidenum">
              <a:rPr lang="ar-SA" smtClean="0"/>
              <a:pPr/>
              <a:t>49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e.g.: Pioglitazone</a:t>
            </a:r>
          </a:p>
          <a:p>
            <a:pPr algn="l">
              <a:spcBef>
                <a:spcPct val="0"/>
              </a:spcBef>
            </a:pPr>
            <a:endParaRPr lang="en-US" sz="3200"/>
          </a:p>
          <a:p>
            <a:pPr algn="l">
              <a:spcBef>
                <a:spcPct val="0"/>
              </a:spcBef>
            </a:pPr>
            <a:r>
              <a:rPr lang="en-US" sz="3200"/>
              <a:t>PHARMACOKINETICS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</a:rPr>
              <a:t>99% absorbed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</a:rPr>
              <a:t>Metabolized by liver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</a:rPr>
              <a:t>99% of drug binds to plasma proteins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</a:rPr>
              <a:t>Half-life 3 – 4 h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3200">
                <a:solidFill>
                  <a:schemeClr val="tx1"/>
                </a:solidFill>
              </a:rPr>
              <a:t>Eliminated via the urine 64% and feces 23%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/>
              <a:t>THIAZOLIDINEDIONE DERIVATIVES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fr-FR" sz="3600" b="1" smtClean="0">
                <a:solidFill>
                  <a:srgbClr val="FFFF00"/>
                </a:solidFill>
              </a:rPr>
              <a:t>EFFECTS OF INSULIN</a:t>
            </a:r>
            <a:br>
              <a:rPr lang="fr-FR" sz="3600" b="1" smtClean="0">
                <a:solidFill>
                  <a:srgbClr val="FFFF00"/>
                </a:solidFill>
              </a:rPr>
            </a:br>
            <a:endParaRPr lang="en-US" sz="3600" b="1" smtClean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5888"/>
            <a:ext cx="5076825" cy="6019800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   </a:t>
            </a:r>
          </a:p>
          <a:p>
            <a:pPr algn="l" eaLnBrk="1" hangingPunct="1"/>
            <a:r>
              <a:rPr lang="en-US" sz="4000" b="1" smtClean="0"/>
              <a:t> </a:t>
            </a:r>
            <a:r>
              <a:rPr lang="en-US" sz="4000" b="1" smtClean="0">
                <a:solidFill>
                  <a:schemeClr val="tx2"/>
                </a:solidFill>
              </a:rPr>
              <a:t>  </a:t>
            </a:r>
            <a:r>
              <a:rPr lang="en-US" sz="4000" b="1" smtClean="0">
                <a:solidFill>
                  <a:srgbClr val="FF0000"/>
                </a:solidFill>
              </a:rPr>
              <a:t>CARBOHYDRATES</a:t>
            </a:r>
            <a:endParaRPr lang="en-US" sz="4000" b="1" u="sng" smtClean="0">
              <a:solidFill>
                <a:srgbClr val="FF0000"/>
              </a:solidFill>
            </a:endParaRPr>
          </a:p>
          <a:p>
            <a:pPr algn="l" eaLnBrk="1" hangingPunct="1"/>
            <a:endParaRPr lang="en-US" sz="4000" b="1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b="1" smtClean="0"/>
              <a:t>     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b="1" smtClean="0"/>
              <a:t>     </a:t>
            </a:r>
          </a:p>
          <a:p>
            <a:pPr algn="l" eaLnBrk="1" hangingPunct="1"/>
            <a:r>
              <a:rPr lang="en-US" b="1" smtClean="0"/>
              <a:t>    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646CC-7D82-4113-A0B7-1BB835525078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V="1">
            <a:off x="2057400" y="1600200"/>
            <a:ext cx="0" cy="457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5292725" y="1341438"/>
            <a:ext cx="45720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9FFCC"/>
                </a:solidFill>
              </a:rPr>
              <a:t>FAT</a:t>
            </a:r>
          </a:p>
          <a:p>
            <a:r>
              <a:rPr lang="en-US" sz="2000">
                <a:solidFill>
                  <a:schemeClr val="tx1"/>
                </a:solidFill>
              </a:rPr>
              <a:t>       </a:t>
            </a:r>
          </a:p>
          <a:p>
            <a:r>
              <a:rPr lang="en-US" sz="2000">
                <a:solidFill>
                  <a:schemeClr val="tx1"/>
                </a:solidFill>
              </a:rPr>
              <a:t>      </a:t>
            </a:r>
          </a:p>
          <a:p>
            <a:r>
              <a:rPr lang="en-US" sz="2000">
                <a:solidFill>
                  <a:schemeClr val="tx1"/>
                </a:solidFill>
              </a:rPr>
              <a:t> </a:t>
            </a:r>
            <a:endParaRPr lang="en-US" sz="2000">
              <a:solidFill>
                <a:srgbClr val="FF66FF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     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23850" y="2349500"/>
            <a:ext cx="3206750" cy="473075"/>
            <a:chOff x="204" y="1480"/>
            <a:chExt cx="2020" cy="298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rot="10800000">
              <a:off x="204" y="1525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6" name="Rectangle 27"/>
            <p:cNvSpPr>
              <a:spLocks noChangeArrowheads="1"/>
            </p:cNvSpPr>
            <p:nvPr/>
          </p:nvSpPr>
          <p:spPr bwMode="auto">
            <a:xfrm>
              <a:off x="249" y="1480"/>
              <a:ext cx="197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>
                  <a:solidFill>
                    <a:schemeClr val="tx1"/>
                  </a:solidFill>
                </a:rPr>
                <a:t>GLUCOSE UPTAKE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23850" y="2997200"/>
            <a:ext cx="5903913" cy="484188"/>
            <a:chOff x="204" y="1888"/>
            <a:chExt cx="3719" cy="305"/>
          </a:xfrm>
        </p:grpSpPr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 rot="10800000">
              <a:off x="2699" y="188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 rot="10800000">
              <a:off x="204" y="192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4" name="Rectangle 28"/>
            <p:cNvSpPr>
              <a:spLocks noChangeArrowheads="1"/>
            </p:cNvSpPr>
            <p:nvPr/>
          </p:nvSpPr>
          <p:spPr bwMode="auto">
            <a:xfrm>
              <a:off x="209" y="1895"/>
              <a:ext cx="371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>
                  <a:solidFill>
                    <a:schemeClr val="tx1"/>
                  </a:solidFill>
                </a:rPr>
                <a:t>GLYCOGEN SYNTHESIS(   STORAGE)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23850" y="3341688"/>
            <a:ext cx="4449763" cy="663575"/>
            <a:chOff x="204" y="2105"/>
            <a:chExt cx="2803" cy="418"/>
          </a:xfrm>
        </p:grpSpPr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 flipV="1">
              <a:off x="1200" y="2208"/>
              <a:ext cx="0" cy="288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>
              <a:off x="204" y="2205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204" y="2105"/>
              <a:ext cx="2803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sz="2500">
                  <a:solidFill>
                    <a:schemeClr val="tx1"/>
                  </a:solidFill>
                </a:rPr>
                <a:t>GLUCONEOGENEIS(LIVER)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0" y="3933825"/>
            <a:ext cx="4572000" cy="1044575"/>
            <a:chOff x="0" y="2478"/>
            <a:chExt cx="2880" cy="658"/>
          </a:xfrm>
        </p:grpSpPr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 rot="10800000">
              <a:off x="204" y="2523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8" name="Rectangle 30"/>
            <p:cNvSpPr>
              <a:spLocks noChangeArrowheads="1"/>
            </p:cNvSpPr>
            <p:nvPr/>
          </p:nvSpPr>
          <p:spPr bwMode="auto">
            <a:xfrm>
              <a:off x="0" y="2478"/>
              <a:ext cx="2880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>
                  <a:solidFill>
                    <a:schemeClr val="tx1"/>
                  </a:solidFill>
                </a:rPr>
                <a:t>GLYCOLYSIS (MUSCLE)</a:t>
              </a:r>
            </a:p>
            <a:p>
              <a:r>
                <a:rPr lang="en-US" sz="2500">
                  <a:solidFill>
                    <a:schemeClr val="tx1"/>
                  </a:solidFill>
                </a:rPr>
                <a:t>     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23850" y="4581525"/>
            <a:ext cx="5688013" cy="1044575"/>
            <a:chOff x="188" y="2886"/>
            <a:chExt cx="3583" cy="658"/>
          </a:xfrm>
        </p:grpSpPr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 rot="10800000">
              <a:off x="188" y="293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6" name="Rectangle 31"/>
            <p:cNvSpPr>
              <a:spLocks noChangeArrowheads="1"/>
            </p:cNvSpPr>
            <p:nvPr/>
          </p:nvSpPr>
          <p:spPr bwMode="auto">
            <a:xfrm>
              <a:off x="204" y="2886"/>
              <a:ext cx="3567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500">
                  <a:solidFill>
                    <a:schemeClr val="tx1"/>
                  </a:solidFill>
                </a:rPr>
                <a:t>CONVERSION OF CARBOHYDRATE</a:t>
              </a:r>
            </a:p>
            <a:p>
              <a:pPr algn="l"/>
              <a:r>
                <a:rPr lang="en-US" sz="2500">
                  <a:solidFill>
                    <a:schemeClr val="tx1"/>
                  </a:solidFill>
                </a:rPr>
                <a:t> TO FAT (LIPOGENESIS)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877050" y="2205038"/>
            <a:ext cx="2266950" cy="519112"/>
            <a:chOff x="4332" y="1389"/>
            <a:chExt cx="1428" cy="327"/>
          </a:xfrm>
        </p:grpSpPr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4332" y="148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4" name="Rectangle 38"/>
            <p:cNvSpPr>
              <a:spLocks noChangeArrowheads="1"/>
            </p:cNvSpPr>
            <p:nvPr/>
          </p:nvSpPr>
          <p:spPr bwMode="auto">
            <a:xfrm>
              <a:off x="4449" y="1389"/>
              <a:ext cx="13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LIPOLYSIS</a:t>
              </a:r>
            </a:p>
          </p:txBody>
        </p:sp>
      </p:grpSp>
      <p:sp>
        <p:nvSpPr>
          <p:cNvPr id="52263" name="Rectangle 39"/>
          <p:cNvSpPr>
            <a:spLocks noChangeArrowheads="1"/>
          </p:cNvSpPr>
          <p:nvPr/>
        </p:nvSpPr>
        <p:spPr bwMode="auto">
          <a:xfrm>
            <a:off x="6732588" y="3213100"/>
            <a:ext cx="180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FF"/>
                </a:solidFill>
              </a:rPr>
              <a:t>PROTEIN</a:t>
            </a:r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156325" y="3860800"/>
            <a:ext cx="2987675" cy="854075"/>
            <a:chOff x="3878" y="2704"/>
            <a:chExt cx="1882" cy="538"/>
          </a:xfrm>
        </p:grpSpPr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 flipV="1">
              <a:off x="3878" y="270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2" name="Rectangle 40"/>
            <p:cNvSpPr>
              <a:spLocks noChangeArrowheads="1"/>
            </p:cNvSpPr>
            <p:nvPr/>
          </p:nvSpPr>
          <p:spPr bwMode="auto">
            <a:xfrm>
              <a:off x="3917" y="2704"/>
              <a:ext cx="184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</a:rPr>
                <a:t>AMINO ACID UPTAKE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</a:rPr>
                <a:t> (PROTEIN SYTHESIS)</a:t>
              </a: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746875" y="5454650"/>
            <a:ext cx="1857375" cy="854075"/>
            <a:chOff x="3878" y="2704"/>
            <a:chExt cx="1170" cy="538"/>
          </a:xfrm>
        </p:grpSpPr>
        <p:sp>
          <p:nvSpPr>
            <p:cNvPr id="52269" name="Line 45"/>
            <p:cNvSpPr>
              <a:spLocks noChangeShapeType="1"/>
            </p:cNvSpPr>
            <p:nvPr/>
          </p:nvSpPr>
          <p:spPr bwMode="auto">
            <a:xfrm flipV="1">
              <a:off x="3878" y="270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0" name="Rectangle 46"/>
            <p:cNvSpPr>
              <a:spLocks noChangeArrowheads="1"/>
            </p:cNvSpPr>
            <p:nvPr/>
          </p:nvSpPr>
          <p:spPr bwMode="auto">
            <a:xfrm>
              <a:off x="3917" y="2704"/>
              <a:ext cx="1131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</a:rPr>
                <a:t>K</a:t>
              </a:r>
              <a:r>
                <a:rPr lang="en-US" sz="2000" baseline="30000">
                  <a:solidFill>
                    <a:schemeClr val="tx1"/>
                  </a:solidFill>
                </a:rPr>
                <a:t>+</a:t>
              </a:r>
              <a:r>
                <a:rPr lang="en-US" sz="2000">
                  <a:solidFill>
                    <a:schemeClr val="tx1"/>
                  </a:solidFill>
                </a:rPr>
                <a:t> UPTAKE</a:t>
              </a:r>
            </a:p>
            <a:p>
              <a:pPr algn="l"/>
              <a:r>
                <a:rPr lang="en-US" sz="2000">
                  <a:solidFill>
                    <a:schemeClr val="tx1"/>
                  </a:solidFill>
                </a:rPr>
                <a:t> INTO CELLS</a:t>
              </a:r>
            </a:p>
          </p:txBody>
        </p:sp>
      </p:grpSp>
      <p:sp>
        <p:nvSpPr>
          <p:cNvPr id="52271" name="Rectangle 47"/>
          <p:cNvSpPr>
            <a:spLocks noChangeArrowheads="1"/>
          </p:cNvSpPr>
          <p:nvPr/>
        </p:nvSpPr>
        <p:spPr bwMode="auto">
          <a:xfrm>
            <a:off x="6486525" y="4854575"/>
            <a:ext cx="2298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POTASSIUM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2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2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47" grpId="0"/>
      <p:bldP spid="52263" grpId="0"/>
      <p:bldP spid="5227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93502B-88DE-44B7-9432-7C0A663AA1FA}" type="slidenum">
              <a:rPr lang="ar-SA" smtClean="0"/>
              <a:pPr/>
              <a:t>50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200"/>
              <a:t>MECHANISM OF ACTION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0" y="2895600"/>
            <a:ext cx="9144000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0"/>
              </a:spcBef>
              <a:buFontTx/>
              <a:buChar char="-"/>
            </a:pPr>
            <a:r>
              <a:rPr lang="en-US" sz="3200">
                <a:solidFill>
                  <a:srgbClr val="FF00FF"/>
                </a:solidFill>
              </a:rPr>
              <a:t>Increase target tissue sensitivity to insulin by:</a:t>
            </a: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   reducing hepatic glucose output &amp; increase glucose uptake &amp; oxidation in muscles &amp; adipose tissues.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  </a:t>
            </a:r>
            <a:r>
              <a:rPr lang="en-US" sz="3200">
                <a:solidFill>
                  <a:srgbClr val="FF00FF"/>
                </a:solidFill>
              </a:rPr>
              <a:t>They do not cause hypoglycemia (similar to metformin and acarbose ) .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rgbClr val="FF00FF"/>
              </a:solidFill>
            </a:endParaRP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/>
              <a:t>THIAZOLIDINEDIONE DERIVATIVES</a:t>
            </a:r>
          </a:p>
          <a:p>
            <a:pPr>
              <a:spcBef>
                <a:spcPct val="0"/>
              </a:spcBef>
            </a:pPr>
            <a:r>
              <a:rPr lang="en-US" sz="3600"/>
              <a:t>(Contd.)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440FB-EF49-4D64-9637-B2173FA9058A}" type="slidenum">
              <a:rPr lang="ar-SA" smtClean="0"/>
              <a:pPr/>
              <a:t>51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200"/>
              <a:t>ADVERSE EFFECTS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Mild to moderate edema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Wt gain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Headache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Myalgia 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Hepatotoxicity ?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Congestive heart failure?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Alone does not cause hypoglycemia.</a:t>
            </a: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/>
              <a:t>THIAZOLIDINEDIONE DERIVATIVES</a:t>
            </a:r>
          </a:p>
          <a:p>
            <a:pPr>
              <a:spcBef>
                <a:spcPct val="0"/>
              </a:spcBef>
            </a:pPr>
            <a:r>
              <a:rPr lang="en-US" sz="3600"/>
              <a:t>(Contd.)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22CC8D-84D9-4ED0-A62B-446CDCA43837}" type="slidenum">
              <a:rPr lang="ar-SA" smtClean="0"/>
              <a:pPr/>
              <a:t>52</a:t>
            </a:fld>
            <a:endParaRPr lang="en-US" smtClean="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200"/>
              <a:t>INDICATIONS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0"/>
              </a:spcBef>
            </a:pPr>
            <a:endParaRPr lang="en-US" sz="3200"/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Type 11 diabetes alone or in combination with 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metformin or sulfonylurea or insulin in patients</a:t>
            </a:r>
          </a:p>
          <a:p>
            <a:pPr marL="457200" indent="-457200" algn="l">
              <a:spcBef>
                <a:spcPct val="0"/>
              </a:spcBef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</a:rPr>
              <a:t>  resistant to insulin treatment.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600"/>
              <a:t>THIAZOLIDINEDIONE DERIVATIVES</a:t>
            </a:r>
          </a:p>
          <a:p>
            <a:pPr>
              <a:spcBef>
                <a:spcPct val="0"/>
              </a:spcBef>
            </a:pPr>
            <a:r>
              <a:rPr lang="en-US" sz="3600"/>
              <a:t>(Contd.)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/>
            <a:r>
              <a:rPr lang="en-US" sz="4000" b="1" smtClean="0">
                <a:solidFill>
                  <a:srgbClr val="FF00FF"/>
                </a:solidFill>
              </a:rPr>
              <a:t>Dipeptidyl peptidase-4 inhibitors</a:t>
            </a:r>
            <a:br>
              <a:rPr lang="en-US" sz="4000" b="1" smtClean="0">
                <a:solidFill>
                  <a:srgbClr val="FF00FF"/>
                </a:solidFill>
              </a:rPr>
            </a:br>
            <a:r>
              <a:rPr lang="en-US" sz="3200" b="1" smtClean="0">
                <a:solidFill>
                  <a:srgbClr val="FF00FF"/>
                </a:solidFill>
              </a:rPr>
              <a:t>                 (DPP- 4 inhibitors)</a:t>
            </a:r>
            <a:r>
              <a:rPr lang="en-US" sz="2000" smtClean="0">
                <a:solidFill>
                  <a:srgbClr val="FF00FF"/>
                </a:solidFill>
              </a:rPr>
              <a:t/>
            </a:r>
            <a:br>
              <a:rPr lang="en-US" sz="2000" smtClean="0">
                <a:solidFill>
                  <a:srgbClr val="FF00FF"/>
                </a:solidFill>
              </a:rPr>
            </a:br>
            <a:r>
              <a:rPr lang="en-US" sz="3600" smtClean="0">
                <a:solidFill>
                  <a:srgbClr val="FF00FF"/>
                </a:solidFill>
              </a:rPr>
              <a:t> </a:t>
            </a:r>
            <a:r>
              <a:rPr lang="en-US" sz="3600" smtClean="0"/>
              <a:t>e.g. Sitagliptin, vildagliptin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rgbClr val="00B050"/>
                </a:solidFill>
              </a:rPr>
              <a:t>Mechanism of action</a:t>
            </a:r>
          </a:p>
          <a:p>
            <a:pPr>
              <a:buFontTx/>
              <a:buNone/>
            </a:pPr>
            <a:r>
              <a:rPr lang="en-US" smtClean="0"/>
              <a:t>Inhibit DPP-4 enzyme and leads to an increase in incretin hormones levels.This results in an increase in insulin secretion &amp; decrease in glucagon secretion.  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009EB4-0F17-4704-9405-227E6B64020C}" type="slidenum">
              <a:rPr lang="ar-SA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Clinical uses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Type 2 DM as an adjunct to diet &amp; exercise as a monotherapy or in combination with other antidiabetic drugs.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z="4400" b="1" smtClean="0">
                <a:solidFill>
                  <a:srgbClr val="00B050"/>
                </a:solidFill>
              </a:rPr>
              <a:t>Adverse effects</a:t>
            </a:r>
          </a:p>
          <a:p>
            <a:pPr>
              <a:buFontTx/>
              <a:buNone/>
            </a:pPr>
            <a:r>
              <a:rPr lang="en-US" smtClean="0"/>
              <a:t>Nausea, abdominal pain, diarrhea</a:t>
            </a:r>
          </a:p>
          <a:p>
            <a:pPr>
              <a:buFontTx/>
              <a:buNone/>
            </a:pPr>
            <a:r>
              <a:rPr lang="en-US" smtClean="0"/>
              <a:t>Nasopharyngitis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E452E-22E9-4F6E-9331-61D32A926A3C}" type="slidenum">
              <a:rPr lang="ar-SA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2413" cy="6858000"/>
        </p:xfrm>
        <a:graphic>
          <a:graphicData uri="http://schemas.openxmlformats.org/presentationml/2006/ole">
            <p:oleObj spid="_x0000_s1026" name="Slide" r:id="rId3" imgW="3024188" imgH="2268141" progId="PowerPoint.Slide.8">
              <p:embed/>
            </p:oleObj>
          </a:graphicData>
        </a:graphic>
      </p:graphicFrame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83AB19-4B8D-4138-83FD-57413758B85C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0"/>
            <a:ext cx="7777162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>
                <a:solidFill>
                  <a:schemeClr val="tx2"/>
                </a:solidFill>
              </a:rPr>
              <a:t>Insulin Degradation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Hydrolysis of the disulfide linkage between A&amp;B chains.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60% liver, 40% kidney(endogenous insulin)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60% kidney,40% liver (exogenous insulin)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Half-Life 5-7min (endogenous insulin)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           Delayed-release form( injected one)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Category B ( not teratogenic)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Usual places for injection: upper arm, front&amp; side parts of the thighs&amp; the abdomen.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Not to inject in the same place ( rotate)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Should be stored in refrigerator&amp; warm up to room temp before use.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Must be used within 30 days.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DA7B5F-55E9-44DB-97D0-284A5F71138E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7588" y="2324100"/>
            <a:ext cx="4568825" cy="3429000"/>
          </a:xfrm>
          <a:noFill/>
        </p:spPr>
      </p:pic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57F18A-AE5C-4D5B-8115-F97F76AFBFE4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95628-01E2-46C1-BECE-7B669C3E1C92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/>
              <a:t>TYPES OF INSULIN  PREPARATIONS</a:t>
            </a:r>
            <a:endParaRPr lang="en-US" sz="3200" b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642938"/>
            <a:ext cx="914400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defRPr/>
            </a:pPr>
            <a:r>
              <a:rPr lang="en-US" dirty="0">
                <a:solidFill>
                  <a:srgbClr val="FF0000"/>
                </a:solidFill>
              </a:rPr>
              <a:t>A) </a:t>
            </a:r>
            <a:r>
              <a:rPr lang="en-US" sz="2400" dirty="0" err="1">
                <a:solidFill>
                  <a:srgbClr val="FF0000"/>
                </a:solidFill>
              </a:rPr>
              <a:t>Insulins</a:t>
            </a:r>
            <a:r>
              <a:rPr lang="en-US" sz="2400" dirty="0">
                <a:solidFill>
                  <a:srgbClr val="FF0000"/>
                </a:solidFill>
              </a:rPr>
              <a:t> used to control post </a:t>
            </a:r>
            <a:r>
              <a:rPr lang="en-US" sz="2400" dirty="0" err="1">
                <a:solidFill>
                  <a:srgbClr val="FF0000"/>
                </a:solidFill>
              </a:rPr>
              <a:t>prandial</a:t>
            </a:r>
            <a:r>
              <a:rPr lang="en-US" sz="2400" dirty="0">
                <a:solidFill>
                  <a:srgbClr val="FF0000"/>
                </a:solidFill>
              </a:rPr>
              <a:t> hyperglycemia and emergency </a:t>
            </a:r>
            <a:r>
              <a:rPr lang="en-US" sz="2400" dirty="0" err="1">
                <a:solidFill>
                  <a:srgbClr val="FF0000"/>
                </a:solidFill>
              </a:rPr>
              <a:t>ketoacidosis</a:t>
            </a: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buFontTx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Ultra-short-acting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e.g. insulin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lispro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insulin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aspart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Short-acting </a:t>
            </a:r>
            <a:r>
              <a:rPr lang="en-US" sz="2400" dirty="0">
                <a:solidFill>
                  <a:schemeClr val="tx1"/>
                </a:solidFill>
              </a:rPr>
              <a:t>(Regular)(e.g. </a:t>
            </a:r>
            <a:r>
              <a:rPr lang="en-US" sz="2400" dirty="0" err="1">
                <a:solidFill>
                  <a:schemeClr val="tx1"/>
                </a:solidFill>
              </a:rPr>
              <a:t>Novolin</a:t>
            </a:r>
            <a:r>
              <a:rPr lang="en-US" sz="2400" dirty="0">
                <a:solidFill>
                  <a:schemeClr val="tx1"/>
                </a:solidFill>
              </a:rPr>
              <a:t> R, </a:t>
            </a:r>
            <a:r>
              <a:rPr lang="en-US" sz="2400" dirty="0" err="1">
                <a:solidFill>
                  <a:schemeClr val="tx1"/>
                </a:solidFill>
              </a:rPr>
              <a:t>Humulin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R</a:t>
            </a:r>
            <a:r>
              <a:rPr lang="en-US" sz="240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defRPr/>
            </a:pPr>
            <a:r>
              <a:rPr lang="en-US" sz="2400" dirty="0">
                <a:solidFill>
                  <a:srgbClr val="FF0000"/>
                </a:solidFill>
              </a:rPr>
              <a:t>B) </a:t>
            </a:r>
            <a:r>
              <a:rPr lang="en-US" sz="2400" dirty="0" err="1">
                <a:solidFill>
                  <a:srgbClr val="FF0000"/>
                </a:solidFill>
              </a:rPr>
              <a:t>Insulins</a:t>
            </a:r>
            <a:r>
              <a:rPr lang="en-US" sz="2400" dirty="0">
                <a:solidFill>
                  <a:srgbClr val="FF0000"/>
                </a:solidFill>
              </a:rPr>
              <a:t> used for maintenance treatment of type 1 DM</a:t>
            </a: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3200" dirty="0">
                <a:solidFill>
                  <a:schemeClr val="tx1"/>
                </a:solidFill>
              </a:rPr>
              <a:t>.   </a:t>
            </a:r>
            <a:r>
              <a:rPr lang="en-US" sz="2400" dirty="0">
                <a:solidFill>
                  <a:schemeClr val="tx1"/>
                </a:solidFill>
              </a:rPr>
              <a:t>Intermediate-acting(NPH, </a:t>
            </a:r>
            <a:r>
              <a:rPr lang="en-US" sz="2400" dirty="0" err="1">
                <a:solidFill>
                  <a:schemeClr val="tx1"/>
                </a:solidFill>
              </a:rPr>
              <a:t>Lente</a:t>
            </a:r>
            <a:r>
              <a:rPr lang="en-US" sz="2400" dirty="0">
                <a:solidFill>
                  <a:schemeClr val="tx1"/>
                </a:solidFill>
              </a:rPr>
              <a:t> insulin)</a:t>
            </a:r>
            <a:endParaRPr lang="en-US" sz="2400" b="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4.   Long-acting</a:t>
            </a:r>
            <a:r>
              <a:rPr lang="en-US" sz="2400" dirty="0">
                <a:solidFill>
                  <a:schemeClr val="tx1"/>
                </a:solidFill>
              </a:rPr>
              <a:t>( </a:t>
            </a:r>
            <a:r>
              <a:rPr lang="en-US" sz="2400" dirty="0" err="1">
                <a:solidFill>
                  <a:schemeClr val="tx1"/>
                </a:solidFill>
              </a:rPr>
              <a:t>Glargine</a:t>
            </a:r>
            <a:r>
              <a:rPr lang="en-US" sz="2400" dirty="0">
                <a:solidFill>
                  <a:schemeClr val="tx1"/>
                </a:solidFill>
              </a:rPr>
              <a:t> ,</a:t>
            </a:r>
            <a:r>
              <a:rPr lang="en-US" sz="2400" dirty="0" err="1">
                <a:solidFill>
                  <a:schemeClr val="tx1"/>
                </a:solidFill>
              </a:rPr>
              <a:t>Ultralente</a:t>
            </a:r>
            <a:r>
              <a:rPr lang="en-US" sz="2400" dirty="0">
                <a:solidFill>
                  <a:schemeClr val="tx1"/>
                </a:solidFill>
              </a:rPr>
              <a:t> )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/>
                </a:solidFill>
              </a:rPr>
              <a:t>             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6699FF"/>
      </a:dk2>
      <a:lt2>
        <a:srgbClr val="FFFF00"/>
      </a:lt2>
      <a:accent1>
        <a:srgbClr val="00CC99"/>
      </a:accent1>
      <a:accent2>
        <a:srgbClr val="3333CC"/>
      </a:accent2>
      <a:accent3>
        <a:srgbClr val="B8C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5668</TotalTime>
  <Words>1993</Words>
  <Application>Microsoft PowerPoint</Application>
  <PresentationFormat>On-screen Show (4:3)</PresentationFormat>
  <Paragraphs>586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Times New Roman</vt:lpstr>
      <vt:lpstr>Arial</vt:lpstr>
      <vt:lpstr>Default Design</vt:lpstr>
      <vt:lpstr>Microsoft PowerPoint Slide</vt:lpstr>
      <vt:lpstr>Microsoft Office Word Document</vt:lpstr>
      <vt:lpstr>Slide 1</vt:lpstr>
      <vt:lpstr>DIABETES MELLITUS</vt:lpstr>
      <vt:lpstr>TYPES OF DIABETES  1. Type 1 (formerly IDDM or Juvenile) 2. Type 11(formerly NIDDM or adult) 3. Secondary diabetes 4. Gestational diabetes</vt:lpstr>
      <vt:lpstr>Slide 4</vt:lpstr>
      <vt:lpstr>EFFECTS OF INSULIN </vt:lpstr>
      <vt:lpstr>Slide 6</vt:lpstr>
      <vt:lpstr>Slide 7</vt:lpstr>
      <vt:lpstr>Slide 8</vt:lpstr>
      <vt:lpstr>Slide 9</vt:lpstr>
      <vt:lpstr>Slide 10</vt:lpstr>
      <vt:lpstr>Advantages of Insulin Lispro vs Regular Insulin:</vt:lpstr>
      <vt:lpstr>Slide 12</vt:lpstr>
      <vt:lpstr>Slide 13</vt:lpstr>
      <vt:lpstr>Slide 14</vt:lpstr>
      <vt:lpstr>Slide 15</vt:lpstr>
      <vt:lpstr>Slide 16</vt:lpstr>
      <vt:lpstr>Slide 17</vt:lpstr>
      <vt:lpstr>Methods of Adminisration</vt:lpstr>
      <vt:lpstr>Slide 19</vt:lpstr>
      <vt:lpstr>Inhaled Aerosol</vt:lpstr>
      <vt:lpstr>Slide 21</vt:lpstr>
      <vt:lpstr>Slide 22</vt:lpstr>
      <vt:lpstr>Oral Hypoglycemics</vt:lpstr>
      <vt:lpstr>Oral Anti-Diabetic Agents</vt:lpstr>
      <vt:lpstr>Slide 25</vt:lpstr>
      <vt:lpstr>Slide 26</vt:lpstr>
      <vt:lpstr>Slide 27</vt:lpstr>
      <vt:lpstr>Slide 28</vt:lpstr>
      <vt:lpstr>Sulphonylureas ( Cont.)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Dipeptidyl peptidase-4 inhibitors                  (DPP- 4 inhibitors)  e.g. Sitagliptin, vildagliptin </vt:lpstr>
      <vt:lpstr>Clinical uses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Humayyd</dc:creator>
  <cp:lastModifiedBy>ksupy</cp:lastModifiedBy>
  <cp:revision>834</cp:revision>
  <dcterms:created xsi:type="dcterms:W3CDTF">2003-01-19T17:37:34Z</dcterms:created>
  <dcterms:modified xsi:type="dcterms:W3CDTF">2010-03-20T06:58:07Z</dcterms:modified>
</cp:coreProperties>
</file>