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7" r:id="rId2"/>
    <p:sldId id="295" r:id="rId3"/>
    <p:sldId id="258" r:id="rId4"/>
    <p:sldId id="275" r:id="rId5"/>
    <p:sldId id="310" r:id="rId6"/>
    <p:sldId id="296" r:id="rId7"/>
    <p:sldId id="366" r:id="rId8"/>
    <p:sldId id="312" r:id="rId9"/>
    <p:sldId id="324" r:id="rId10"/>
    <p:sldId id="369" r:id="rId11"/>
    <p:sldId id="267" r:id="rId12"/>
    <p:sldId id="281" r:id="rId13"/>
    <p:sldId id="274" r:id="rId14"/>
    <p:sldId id="313" r:id="rId15"/>
    <p:sldId id="367" r:id="rId16"/>
    <p:sldId id="297" r:id="rId17"/>
    <p:sldId id="282" r:id="rId18"/>
    <p:sldId id="273" r:id="rId19"/>
    <p:sldId id="298" r:id="rId20"/>
    <p:sldId id="287" r:id="rId21"/>
    <p:sldId id="278" r:id="rId22"/>
    <p:sldId id="280" r:id="rId23"/>
    <p:sldId id="289" r:id="rId24"/>
    <p:sldId id="269" r:id="rId25"/>
    <p:sldId id="288" r:id="rId26"/>
    <p:sldId id="326" r:id="rId27"/>
    <p:sldId id="368" r:id="rId28"/>
    <p:sldId id="284" r:id="rId29"/>
    <p:sldId id="277" r:id="rId30"/>
    <p:sldId id="370" r:id="rId31"/>
    <p:sldId id="371" r:id="rId32"/>
    <p:sldId id="372" r:id="rId33"/>
    <p:sldId id="373" r:id="rId34"/>
    <p:sldId id="374" r:id="rId35"/>
    <p:sldId id="375" r:id="rId36"/>
    <p:sldId id="376" r:id="rId37"/>
    <p:sldId id="377" r:id="rId38"/>
    <p:sldId id="378" r:id="rId39"/>
    <p:sldId id="379" r:id="rId40"/>
    <p:sldId id="380" r:id="rId41"/>
    <p:sldId id="381" r:id="rId42"/>
    <p:sldId id="382" r:id="rId43"/>
    <p:sldId id="383" r:id="rId44"/>
    <p:sldId id="384" r:id="rId45"/>
    <p:sldId id="385" r:id="rId46"/>
    <p:sldId id="386" r:id="rId47"/>
    <p:sldId id="387" r:id="rId48"/>
    <p:sldId id="388" r:id="rId49"/>
    <p:sldId id="389" r:id="rId50"/>
    <p:sldId id="390" r:id="rId51"/>
    <p:sldId id="391"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33CC"/>
  </p:clrMru>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نمط متوسط 4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0669" autoAdjust="0"/>
  </p:normalViewPr>
  <p:slideViewPr>
    <p:cSldViewPr>
      <p:cViewPr>
        <p:scale>
          <a:sx n="66" d="100"/>
          <a:sy n="66" d="100"/>
        </p:scale>
        <p:origin x="-642" y="-1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E5872C-8F20-41A2-9B88-1E0FBEBCBFED}" type="doc">
      <dgm:prSet loTypeId="urn:microsoft.com/office/officeart/2005/8/layout/orgChart1" loCatId="hierarchy" qsTypeId="urn:microsoft.com/office/officeart/2005/8/quickstyle/simple1" qsCatId="simple" csTypeId="urn:microsoft.com/office/officeart/2005/8/colors/accent2_2" csCatId="accent2" phldr="1"/>
      <dgm:spPr/>
      <dgm:t>
        <a:bodyPr/>
        <a:lstStyle/>
        <a:p>
          <a:pPr rtl="1"/>
          <a:endParaRPr lang="ar-SA"/>
        </a:p>
      </dgm:t>
    </dgm:pt>
    <dgm:pt modelId="{8957C778-1064-40CF-BCB9-49E26605FA31}">
      <dgm:prSet phldrT="[نص]"/>
      <dgm:spPr/>
      <dgm:t>
        <a:bodyPr/>
        <a:lstStyle/>
        <a:p>
          <a:pPr rtl="1"/>
          <a:r>
            <a:rPr lang="en-US" dirty="0" smtClean="0"/>
            <a:t>Adrenal steroids are</a:t>
          </a:r>
          <a:endParaRPr lang="ar-SA" dirty="0"/>
        </a:p>
      </dgm:t>
    </dgm:pt>
    <dgm:pt modelId="{2BD2E4A4-B6BF-4168-B401-C660D5D1F560}" type="parTrans" cxnId="{4C1AEF38-0800-4BE1-AD07-EA23CDDB70BD}">
      <dgm:prSet/>
      <dgm:spPr/>
      <dgm:t>
        <a:bodyPr/>
        <a:lstStyle/>
        <a:p>
          <a:pPr rtl="1"/>
          <a:endParaRPr lang="ar-SA"/>
        </a:p>
      </dgm:t>
    </dgm:pt>
    <dgm:pt modelId="{55EA7F13-F59B-4C14-863D-EAC7E4C7B9B4}" type="sibTrans" cxnId="{4C1AEF38-0800-4BE1-AD07-EA23CDDB70BD}">
      <dgm:prSet/>
      <dgm:spPr/>
      <dgm:t>
        <a:bodyPr/>
        <a:lstStyle/>
        <a:p>
          <a:pPr rtl="1"/>
          <a:endParaRPr lang="ar-SA"/>
        </a:p>
      </dgm:t>
    </dgm:pt>
    <dgm:pt modelId="{EEEDC1AC-8D50-472B-BC36-7F9DCCA01A91}">
      <dgm:prSet phldrT="[نص]"/>
      <dgm:spPr/>
      <dgm:t>
        <a:bodyPr/>
        <a:lstStyle/>
        <a:p>
          <a:pPr rtl="1"/>
          <a:r>
            <a:rPr lang="en-US" dirty="0" err="1" smtClean="0"/>
            <a:t>glucocorticoids</a:t>
          </a:r>
          <a:endParaRPr lang="ar-SA" dirty="0"/>
        </a:p>
      </dgm:t>
    </dgm:pt>
    <dgm:pt modelId="{44853122-E1F6-4235-9A45-6351C77E5892}" type="parTrans" cxnId="{322CABE3-6DD2-4785-9C90-FE290AC559E6}">
      <dgm:prSet/>
      <dgm:spPr/>
      <dgm:t>
        <a:bodyPr/>
        <a:lstStyle/>
        <a:p>
          <a:pPr rtl="1"/>
          <a:endParaRPr lang="ar-SA"/>
        </a:p>
      </dgm:t>
    </dgm:pt>
    <dgm:pt modelId="{A3172231-0A32-4E50-BE3F-2E101334E6CB}" type="sibTrans" cxnId="{322CABE3-6DD2-4785-9C90-FE290AC559E6}">
      <dgm:prSet/>
      <dgm:spPr/>
      <dgm:t>
        <a:bodyPr/>
        <a:lstStyle/>
        <a:p>
          <a:pPr rtl="1"/>
          <a:endParaRPr lang="ar-SA"/>
        </a:p>
      </dgm:t>
    </dgm:pt>
    <dgm:pt modelId="{CF849BC5-BE6E-4320-99CA-A03D00ECD3D4}">
      <dgm:prSet phldrT="[نص]"/>
      <dgm:spPr/>
      <dgm:t>
        <a:bodyPr/>
        <a:lstStyle/>
        <a:p>
          <a:pPr rtl="1"/>
          <a:r>
            <a:rPr lang="en-US" dirty="0" err="1" smtClean="0"/>
            <a:t>mineralocortioids</a:t>
          </a:r>
          <a:endParaRPr lang="ar-SA" dirty="0"/>
        </a:p>
      </dgm:t>
    </dgm:pt>
    <dgm:pt modelId="{ADE95F46-CAD3-4194-A56A-EA1D0D10EAAA}" type="parTrans" cxnId="{13F01C2C-9C77-477A-B226-94ADE1537646}">
      <dgm:prSet/>
      <dgm:spPr/>
      <dgm:t>
        <a:bodyPr/>
        <a:lstStyle/>
        <a:p>
          <a:pPr rtl="1"/>
          <a:endParaRPr lang="ar-SA"/>
        </a:p>
      </dgm:t>
    </dgm:pt>
    <dgm:pt modelId="{51BED1E1-8812-4113-A7A6-AFFA6B9F6189}" type="sibTrans" cxnId="{13F01C2C-9C77-477A-B226-94ADE1537646}">
      <dgm:prSet/>
      <dgm:spPr/>
      <dgm:t>
        <a:bodyPr/>
        <a:lstStyle/>
        <a:p>
          <a:pPr rtl="1"/>
          <a:endParaRPr lang="ar-SA"/>
        </a:p>
      </dgm:t>
    </dgm:pt>
    <dgm:pt modelId="{7365B216-EBBC-4997-80CA-A2058701ECE1}">
      <dgm:prSet phldrT="[نص]"/>
      <dgm:spPr/>
      <dgm:t>
        <a:bodyPr/>
        <a:lstStyle/>
        <a:p>
          <a:pPr rtl="1"/>
          <a:r>
            <a:rPr lang="en-US" dirty="0" smtClean="0"/>
            <a:t>Sex hormones</a:t>
          </a:r>
          <a:endParaRPr lang="ar-SA" dirty="0"/>
        </a:p>
      </dgm:t>
    </dgm:pt>
    <dgm:pt modelId="{A2240251-4513-47A7-9251-0F1DC6D3ED68}" type="parTrans" cxnId="{407F9314-0A77-49A4-B224-627EA1EAF7A2}">
      <dgm:prSet/>
      <dgm:spPr/>
      <dgm:t>
        <a:bodyPr/>
        <a:lstStyle/>
        <a:p>
          <a:pPr rtl="1"/>
          <a:endParaRPr lang="ar-SA"/>
        </a:p>
      </dgm:t>
    </dgm:pt>
    <dgm:pt modelId="{240C59C5-634D-48ED-93AE-FE66ED24A9FA}" type="sibTrans" cxnId="{407F9314-0A77-49A4-B224-627EA1EAF7A2}">
      <dgm:prSet/>
      <dgm:spPr/>
      <dgm:t>
        <a:bodyPr/>
        <a:lstStyle/>
        <a:p>
          <a:pPr rtl="1"/>
          <a:endParaRPr lang="ar-SA"/>
        </a:p>
      </dgm:t>
    </dgm:pt>
    <dgm:pt modelId="{26D20DAE-41A6-4B91-98B5-8C20F6587273}">
      <dgm:prSet/>
      <dgm:spPr/>
      <dgm:t>
        <a:bodyPr/>
        <a:lstStyle/>
        <a:p>
          <a:pPr rtl="1"/>
          <a:r>
            <a:rPr lang="en-US" dirty="0" smtClean="0"/>
            <a:t>hydrocortisone</a:t>
          </a:r>
          <a:endParaRPr lang="ar-SA" dirty="0"/>
        </a:p>
      </dgm:t>
    </dgm:pt>
    <dgm:pt modelId="{BB6E6BAC-2FBE-490C-8141-93936585786B}" type="parTrans" cxnId="{8C131DDF-43F4-4402-8363-99DA73AF2B21}">
      <dgm:prSet/>
      <dgm:spPr/>
      <dgm:t>
        <a:bodyPr/>
        <a:lstStyle/>
        <a:p>
          <a:pPr rtl="1"/>
          <a:endParaRPr lang="ar-SA"/>
        </a:p>
      </dgm:t>
    </dgm:pt>
    <dgm:pt modelId="{58AB3915-FED2-4F56-B77D-AF6EC00D023A}" type="sibTrans" cxnId="{8C131DDF-43F4-4402-8363-99DA73AF2B21}">
      <dgm:prSet/>
      <dgm:spPr/>
      <dgm:t>
        <a:bodyPr/>
        <a:lstStyle/>
        <a:p>
          <a:pPr rtl="1"/>
          <a:endParaRPr lang="ar-SA"/>
        </a:p>
      </dgm:t>
    </dgm:pt>
    <dgm:pt modelId="{ED31D368-D80F-4310-B738-74CD08DD8FBA}">
      <dgm:prSet/>
      <dgm:spPr/>
      <dgm:t>
        <a:bodyPr/>
        <a:lstStyle/>
        <a:p>
          <a:pPr rtl="1"/>
          <a:r>
            <a:rPr lang="en-US" dirty="0" err="1" smtClean="0"/>
            <a:t>corticosterone</a:t>
          </a:r>
          <a:endParaRPr lang="ar-SA" dirty="0"/>
        </a:p>
      </dgm:t>
    </dgm:pt>
    <dgm:pt modelId="{A50F41C7-6DC8-4B99-97F7-2D767BE03B82}" type="parTrans" cxnId="{92E3A1B0-3136-4C86-92E3-899B6943BF02}">
      <dgm:prSet/>
      <dgm:spPr/>
      <dgm:t>
        <a:bodyPr/>
        <a:lstStyle/>
        <a:p>
          <a:pPr rtl="1"/>
          <a:endParaRPr lang="ar-SA"/>
        </a:p>
      </dgm:t>
    </dgm:pt>
    <dgm:pt modelId="{008F8A7A-C440-41A6-819B-72C1FC80B5E5}" type="sibTrans" cxnId="{92E3A1B0-3136-4C86-92E3-899B6943BF02}">
      <dgm:prSet/>
      <dgm:spPr/>
      <dgm:t>
        <a:bodyPr/>
        <a:lstStyle/>
        <a:p>
          <a:pPr rtl="1"/>
          <a:endParaRPr lang="ar-SA"/>
        </a:p>
      </dgm:t>
    </dgm:pt>
    <dgm:pt modelId="{AD60B361-C4C6-4507-8D3F-E3C410BCBD47}">
      <dgm:prSet/>
      <dgm:spPr/>
      <dgm:t>
        <a:bodyPr/>
        <a:lstStyle/>
        <a:p>
          <a:pPr rtl="1"/>
          <a:r>
            <a:rPr lang="en-US" dirty="0" err="1" smtClean="0"/>
            <a:t>Aldosterone</a:t>
          </a:r>
          <a:r>
            <a:rPr lang="en-US" dirty="0" smtClean="0"/>
            <a:t>: affects water and electrolyte balance</a:t>
          </a:r>
          <a:endParaRPr lang="ar-SA" dirty="0"/>
        </a:p>
      </dgm:t>
    </dgm:pt>
    <dgm:pt modelId="{AD509F27-0DB4-409E-8C84-B3D6DDF93C47}" type="parTrans" cxnId="{9AB46F64-65AC-4583-BC2F-0686EEEE7975}">
      <dgm:prSet/>
      <dgm:spPr/>
    </dgm:pt>
    <dgm:pt modelId="{05BA99FD-D3E9-4832-B1CB-747D19C66AC9}" type="sibTrans" cxnId="{9AB46F64-65AC-4583-BC2F-0686EEEE7975}">
      <dgm:prSet/>
      <dgm:spPr/>
    </dgm:pt>
    <dgm:pt modelId="{D66A4CD9-3A13-462C-87BF-D9AF1E55BC26}" type="pres">
      <dgm:prSet presAssocID="{40E5872C-8F20-41A2-9B88-1E0FBEBCBFED}" presName="hierChild1" presStyleCnt="0">
        <dgm:presLayoutVars>
          <dgm:orgChart val="1"/>
          <dgm:chPref val="1"/>
          <dgm:dir/>
          <dgm:animOne val="branch"/>
          <dgm:animLvl val="lvl"/>
          <dgm:resizeHandles/>
        </dgm:presLayoutVars>
      </dgm:prSet>
      <dgm:spPr/>
      <dgm:t>
        <a:bodyPr/>
        <a:lstStyle/>
        <a:p>
          <a:pPr rtl="1"/>
          <a:endParaRPr lang="ar-SA"/>
        </a:p>
      </dgm:t>
    </dgm:pt>
    <dgm:pt modelId="{05A98515-7F16-43FA-91DF-995A587D5232}" type="pres">
      <dgm:prSet presAssocID="{8957C778-1064-40CF-BCB9-49E26605FA31}" presName="hierRoot1" presStyleCnt="0">
        <dgm:presLayoutVars>
          <dgm:hierBranch val="init"/>
        </dgm:presLayoutVars>
      </dgm:prSet>
      <dgm:spPr/>
    </dgm:pt>
    <dgm:pt modelId="{50407960-E5C2-4891-9AAF-9F0F654EAF4B}" type="pres">
      <dgm:prSet presAssocID="{8957C778-1064-40CF-BCB9-49E26605FA31}" presName="rootComposite1" presStyleCnt="0"/>
      <dgm:spPr/>
    </dgm:pt>
    <dgm:pt modelId="{86A86151-5DFD-40D5-AD88-F7CACC4C73A8}" type="pres">
      <dgm:prSet presAssocID="{8957C778-1064-40CF-BCB9-49E26605FA31}" presName="rootText1" presStyleLbl="node0" presStyleIdx="0" presStyleCnt="1">
        <dgm:presLayoutVars>
          <dgm:chPref val="3"/>
        </dgm:presLayoutVars>
      </dgm:prSet>
      <dgm:spPr/>
      <dgm:t>
        <a:bodyPr/>
        <a:lstStyle/>
        <a:p>
          <a:pPr rtl="1"/>
          <a:endParaRPr lang="ar-SA"/>
        </a:p>
      </dgm:t>
    </dgm:pt>
    <dgm:pt modelId="{AEA81E5F-979B-4FB2-9EE3-B7314852F3B1}" type="pres">
      <dgm:prSet presAssocID="{8957C778-1064-40CF-BCB9-49E26605FA31}" presName="rootConnector1" presStyleLbl="node1" presStyleIdx="0" presStyleCnt="0"/>
      <dgm:spPr/>
      <dgm:t>
        <a:bodyPr/>
        <a:lstStyle/>
        <a:p>
          <a:pPr rtl="1"/>
          <a:endParaRPr lang="ar-SA"/>
        </a:p>
      </dgm:t>
    </dgm:pt>
    <dgm:pt modelId="{E421F754-2E99-4830-AACC-90E374340649}" type="pres">
      <dgm:prSet presAssocID="{8957C778-1064-40CF-BCB9-49E26605FA31}" presName="hierChild2" presStyleCnt="0"/>
      <dgm:spPr/>
    </dgm:pt>
    <dgm:pt modelId="{99CCA23D-0A54-411B-BF75-DAB5189BC224}" type="pres">
      <dgm:prSet presAssocID="{44853122-E1F6-4235-9A45-6351C77E5892}" presName="Name37" presStyleLbl="parChTrans1D2" presStyleIdx="0" presStyleCnt="3"/>
      <dgm:spPr/>
      <dgm:t>
        <a:bodyPr/>
        <a:lstStyle/>
        <a:p>
          <a:pPr rtl="1"/>
          <a:endParaRPr lang="ar-SA"/>
        </a:p>
      </dgm:t>
    </dgm:pt>
    <dgm:pt modelId="{E887BEB0-AEBE-43C6-9435-C4FCB34B8D9F}" type="pres">
      <dgm:prSet presAssocID="{EEEDC1AC-8D50-472B-BC36-7F9DCCA01A91}" presName="hierRoot2" presStyleCnt="0">
        <dgm:presLayoutVars>
          <dgm:hierBranch val="init"/>
        </dgm:presLayoutVars>
      </dgm:prSet>
      <dgm:spPr/>
    </dgm:pt>
    <dgm:pt modelId="{4B5D314F-0DB9-4A7C-B8D9-84A5AC4037AB}" type="pres">
      <dgm:prSet presAssocID="{EEEDC1AC-8D50-472B-BC36-7F9DCCA01A91}" presName="rootComposite" presStyleCnt="0"/>
      <dgm:spPr/>
    </dgm:pt>
    <dgm:pt modelId="{8CDAFED9-E63D-4C1D-856F-C588E6BD15A2}" type="pres">
      <dgm:prSet presAssocID="{EEEDC1AC-8D50-472B-BC36-7F9DCCA01A91}" presName="rootText" presStyleLbl="node2" presStyleIdx="0" presStyleCnt="3">
        <dgm:presLayoutVars>
          <dgm:chPref val="3"/>
        </dgm:presLayoutVars>
      </dgm:prSet>
      <dgm:spPr/>
      <dgm:t>
        <a:bodyPr/>
        <a:lstStyle/>
        <a:p>
          <a:pPr rtl="1"/>
          <a:endParaRPr lang="ar-SA"/>
        </a:p>
      </dgm:t>
    </dgm:pt>
    <dgm:pt modelId="{4EE3719E-92CF-4F9A-8C64-FE5762419017}" type="pres">
      <dgm:prSet presAssocID="{EEEDC1AC-8D50-472B-BC36-7F9DCCA01A91}" presName="rootConnector" presStyleLbl="node2" presStyleIdx="0" presStyleCnt="3"/>
      <dgm:spPr/>
      <dgm:t>
        <a:bodyPr/>
        <a:lstStyle/>
        <a:p>
          <a:pPr rtl="1"/>
          <a:endParaRPr lang="ar-SA"/>
        </a:p>
      </dgm:t>
    </dgm:pt>
    <dgm:pt modelId="{AA671949-EBE0-4A63-9CD2-963E8A7856E6}" type="pres">
      <dgm:prSet presAssocID="{EEEDC1AC-8D50-472B-BC36-7F9DCCA01A91}" presName="hierChild4" presStyleCnt="0"/>
      <dgm:spPr/>
    </dgm:pt>
    <dgm:pt modelId="{C1E31015-A7D1-4ADA-8739-C4738F04066A}" type="pres">
      <dgm:prSet presAssocID="{BB6E6BAC-2FBE-490C-8141-93936585786B}" presName="Name37" presStyleLbl="parChTrans1D3" presStyleIdx="0" presStyleCnt="3"/>
      <dgm:spPr/>
      <dgm:t>
        <a:bodyPr/>
        <a:lstStyle/>
        <a:p>
          <a:pPr rtl="1"/>
          <a:endParaRPr lang="ar-SA"/>
        </a:p>
      </dgm:t>
    </dgm:pt>
    <dgm:pt modelId="{054070D7-EF19-4DB0-B851-A84A024FA996}" type="pres">
      <dgm:prSet presAssocID="{26D20DAE-41A6-4B91-98B5-8C20F6587273}" presName="hierRoot2" presStyleCnt="0">
        <dgm:presLayoutVars>
          <dgm:hierBranch val="init"/>
        </dgm:presLayoutVars>
      </dgm:prSet>
      <dgm:spPr/>
    </dgm:pt>
    <dgm:pt modelId="{44206C26-8ADB-4EF4-A8EB-BC7820729DDB}" type="pres">
      <dgm:prSet presAssocID="{26D20DAE-41A6-4B91-98B5-8C20F6587273}" presName="rootComposite" presStyleCnt="0"/>
      <dgm:spPr/>
    </dgm:pt>
    <dgm:pt modelId="{55D77A1E-1EFB-48FE-A2D3-8C1D4A05752D}" type="pres">
      <dgm:prSet presAssocID="{26D20DAE-41A6-4B91-98B5-8C20F6587273}" presName="rootText" presStyleLbl="node3" presStyleIdx="0" presStyleCnt="3">
        <dgm:presLayoutVars>
          <dgm:chPref val="3"/>
        </dgm:presLayoutVars>
      </dgm:prSet>
      <dgm:spPr/>
      <dgm:t>
        <a:bodyPr/>
        <a:lstStyle/>
        <a:p>
          <a:pPr rtl="1"/>
          <a:endParaRPr lang="ar-SA"/>
        </a:p>
      </dgm:t>
    </dgm:pt>
    <dgm:pt modelId="{302022B0-97DA-4244-AF2E-556DA2205A9A}" type="pres">
      <dgm:prSet presAssocID="{26D20DAE-41A6-4B91-98B5-8C20F6587273}" presName="rootConnector" presStyleLbl="node3" presStyleIdx="0" presStyleCnt="3"/>
      <dgm:spPr/>
      <dgm:t>
        <a:bodyPr/>
        <a:lstStyle/>
        <a:p>
          <a:pPr rtl="1"/>
          <a:endParaRPr lang="ar-SA"/>
        </a:p>
      </dgm:t>
    </dgm:pt>
    <dgm:pt modelId="{71316971-4155-4153-A6E1-90E7D70AF307}" type="pres">
      <dgm:prSet presAssocID="{26D20DAE-41A6-4B91-98B5-8C20F6587273}" presName="hierChild4" presStyleCnt="0"/>
      <dgm:spPr/>
    </dgm:pt>
    <dgm:pt modelId="{A34CBD87-4D64-47FC-BF66-48301C96B19F}" type="pres">
      <dgm:prSet presAssocID="{26D20DAE-41A6-4B91-98B5-8C20F6587273}" presName="hierChild5" presStyleCnt="0"/>
      <dgm:spPr/>
    </dgm:pt>
    <dgm:pt modelId="{3AA54C5A-9A89-4D4E-B226-3F2694419CAA}" type="pres">
      <dgm:prSet presAssocID="{A50F41C7-6DC8-4B99-97F7-2D767BE03B82}" presName="Name37" presStyleLbl="parChTrans1D3" presStyleIdx="1" presStyleCnt="3"/>
      <dgm:spPr/>
      <dgm:t>
        <a:bodyPr/>
        <a:lstStyle/>
        <a:p>
          <a:pPr rtl="1"/>
          <a:endParaRPr lang="ar-SA"/>
        </a:p>
      </dgm:t>
    </dgm:pt>
    <dgm:pt modelId="{630C4700-3979-40DE-BA92-B4E4331AFC18}" type="pres">
      <dgm:prSet presAssocID="{ED31D368-D80F-4310-B738-74CD08DD8FBA}" presName="hierRoot2" presStyleCnt="0">
        <dgm:presLayoutVars>
          <dgm:hierBranch val="init"/>
        </dgm:presLayoutVars>
      </dgm:prSet>
      <dgm:spPr/>
    </dgm:pt>
    <dgm:pt modelId="{88FC87BD-7BC1-4955-A3B6-373EF81AAD39}" type="pres">
      <dgm:prSet presAssocID="{ED31D368-D80F-4310-B738-74CD08DD8FBA}" presName="rootComposite" presStyleCnt="0"/>
      <dgm:spPr/>
    </dgm:pt>
    <dgm:pt modelId="{61E1F114-D42D-49D8-A37C-9324870F7C34}" type="pres">
      <dgm:prSet presAssocID="{ED31D368-D80F-4310-B738-74CD08DD8FBA}" presName="rootText" presStyleLbl="node3" presStyleIdx="1" presStyleCnt="3">
        <dgm:presLayoutVars>
          <dgm:chPref val="3"/>
        </dgm:presLayoutVars>
      </dgm:prSet>
      <dgm:spPr/>
      <dgm:t>
        <a:bodyPr/>
        <a:lstStyle/>
        <a:p>
          <a:pPr rtl="1"/>
          <a:endParaRPr lang="ar-SA"/>
        </a:p>
      </dgm:t>
    </dgm:pt>
    <dgm:pt modelId="{E14BFA7E-3797-4DC9-8136-82A0FB1D4693}" type="pres">
      <dgm:prSet presAssocID="{ED31D368-D80F-4310-B738-74CD08DD8FBA}" presName="rootConnector" presStyleLbl="node3" presStyleIdx="1" presStyleCnt="3"/>
      <dgm:spPr/>
      <dgm:t>
        <a:bodyPr/>
        <a:lstStyle/>
        <a:p>
          <a:pPr rtl="1"/>
          <a:endParaRPr lang="ar-SA"/>
        </a:p>
      </dgm:t>
    </dgm:pt>
    <dgm:pt modelId="{5EAA4D0C-7BCB-464D-AE97-117218FB58D2}" type="pres">
      <dgm:prSet presAssocID="{ED31D368-D80F-4310-B738-74CD08DD8FBA}" presName="hierChild4" presStyleCnt="0"/>
      <dgm:spPr/>
    </dgm:pt>
    <dgm:pt modelId="{42B420B9-682F-4C53-8145-BD5FC39CD354}" type="pres">
      <dgm:prSet presAssocID="{ED31D368-D80F-4310-B738-74CD08DD8FBA}" presName="hierChild5" presStyleCnt="0"/>
      <dgm:spPr/>
    </dgm:pt>
    <dgm:pt modelId="{8F2A6DB2-5CAF-425D-B8D4-478B04470E42}" type="pres">
      <dgm:prSet presAssocID="{EEEDC1AC-8D50-472B-BC36-7F9DCCA01A91}" presName="hierChild5" presStyleCnt="0"/>
      <dgm:spPr/>
    </dgm:pt>
    <dgm:pt modelId="{09DC44F4-B284-4266-873A-A3B675185055}" type="pres">
      <dgm:prSet presAssocID="{ADE95F46-CAD3-4194-A56A-EA1D0D10EAAA}" presName="Name37" presStyleLbl="parChTrans1D2" presStyleIdx="1" presStyleCnt="3"/>
      <dgm:spPr/>
      <dgm:t>
        <a:bodyPr/>
        <a:lstStyle/>
        <a:p>
          <a:pPr rtl="1"/>
          <a:endParaRPr lang="ar-SA"/>
        </a:p>
      </dgm:t>
    </dgm:pt>
    <dgm:pt modelId="{676B9DCB-FD13-4A53-98C5-B1AE8A87B0B7}" type="pres">
      <dgm:prSet presAssocID="{CF849BC5-BE6E-4320-99CA-A03D00ECD3D4}" presName="hierRoot2" presStyleCnt="0">
        <dgm:presLayoutVars>
          <dgm:hierBranch val="init"/>
        </dgm:presLayoutVars>
      </dgm:prSet>
      <dgm:spPr/>
    </dgm:pt>
    <dgm:pt modelId="{A6F564A8-3C66-473F-86F1-E477F3AD9FAE}" type="pres">
      <dgm:prSet presAssocID="{CF849BC5-BE6E-4320-99CA-A03D00ECD3D4}" presName="rootComposite" presStyleCnt="0"/>
      <dgm:spPr/>
    </dgm:pt>
    <dgm:pt modelId="{E03020DA-C326-470E-82EB-673481EFC123}" type="pres">
      <dgm:prSet presAssocID="{CF849BC5-BE6E-4320-99CA-A03D00ECD3D4}" presName="rootText" presStyleLbl="node2" presStyleIdx="1" presStyleCnt="3">
        <dgm:presLayoutVars>
          <dgm:chPref val="3"/>
        </dgm:presLayoutVars>
      </dgm:prSet>
      <dgm:spPr/>
      <dgm:t>
        <a:bodyPr/>
        <a:lstStyle/>
        <a:p>
          <a:pPr rtl="1"/>
          <a:endParaRPr lang="ar-SA"/>
        </a:p>
      </dgm:t>
    </dgm:pt>
    <dgm:pt modelId="{149CF06F-E3D1-4C3A-B4D5-C01B65094B0B}" type="pres">
      <dgm:prSet presAssocID="{CF849BC5-BE6E-4320-99CA-A03D00ECD3D4}" presName="rootConnector" presStyleLbl="node2" presStyleIdx="1" presStyleCnt="3"/>
      <dgm:spPr/>
      <dgm:t>
        <a:bodyPr/>
        <a:lstStyle/>
        <a:p>
          <a:pPr rtl="1"/>
          <a:endParaRPr lang="ar-SA"/>
        </a:p>
      </dgm:t>
    </dgm:pt>
    <dgm:pt modelId="{3B304761-2424-40F9-AC38-75D18DEB825F}" type="pres">
      <dgm:prSet presAssocID="{CF849BC5-BE6E-4320-99CA-A03D00ECD3D4}" presName="hierChild4" presStyleCnt="0"/>
      <dgm:spPr/>
    </dgm:pt>
    <dgm:pt modelId="{6B4CD8C4-0E27-4363-A134-29B71C37D720}" type="pres">
      <dgm:prSet presAssocID="{AD509F27-0DB4-409E-8C84-B3D6DDF93C47}" presName="Name37" presStyleLbl="parChTrans1D3" presStyleIdx="2" presStyleCnt="3"/>
      <dgm:spPr/>
    </dgm:pt>
    <dgm:pt modelId="{0346ECC1-0724-45CA-9303-E09FE2E5437D}" type="pres">
      <dgm:prSet presAssocID="{AD60B361-C4C6-4507-8D3F-E3C410BCBD47}" presName="hierRoot2" presStyleCnt="0">
        <dgm:presLayoutVars>
          <dgm:hierBranch val="init"/>
        </dgm:presLayoutVars>
      </dgm:prSet>
      <dgm:spPr/>
    </dgm:pt>
    <dgm:pt modelId="{8370F52E-4D07-4F3F-BB3F-B36AF380476E}" type="pres">
      <dgm:prSet presAssocID="{AD60B361-C4C6-4507-8D3F-E3C410BCBD47}" presName="rootComposite" presStyleCnt="0"/>
      <dgm:spPr/>
    </dgm:pt>
    <dgm:pt modelId="{DF86496C-8277-4430-A422-7CF1F5D0DDB5}" type="pres">
      <dgm:prSet presAssocID="{AD60B361-C4C6-4507-8D3F-E3C410BCBD47}" presName="rootText" presStyleLbl="node3" presStyleIdx="2" presStyleCnt="3">
        <dgm:presLayoutVars>
          <dgm:chPref val="3"/>
        </dgm:presLayoutVars>
      </dgm:prSet>
      <dgm:spPr/>
      <dgm:t>
        <a:bodyPr/>
        <a:lstStyle/>
        <a:p>
          <a:pPr rtl="1"/>
          <a:endParaRPr lang="ar-SA"/>
        </a:p>
      </dgm:t>
    </dgm:pt>
    <dgm:pt modelId="{15F2E3DA-652E-49DD-9A31-39207847D65D}" type="pres">
      <dgm:prSet presAssocID="{AD60B361-C4C6-4507-8D3F-E3C410BCBD47}" presName="rootConnector" presStyleLbl="node3" presStyleIdx="2" presStyleCnt="3"/>
      <dgm:spPr/>
      <dgm:t>
        <a:bodyPr/>
        <a:lstStyle/>
        <a:p>
          <a:pPr rtl="1"/>
          <a:endParaRPr lang="ar-SA"/>
        </a:p>
      </dgm:t>
    </dgm:pt>
    <dgm:pt modelId="{37AC6515-44F2-44F4-BDC2-839A91E2372E}" type="pres">
      <dgm:prSet presAssocID="{AD60B361-C4C6-4507-8D3F-E3C410BCBD47}" presName="hierChild4" presStyleCnt="0"/>
      <dgm:spPr/>
    </dgm:pt>
    <dgm:pt modelId="{1C75B4DB-878F-4736-9FB5-F2A66CF73118}" type="pres">
      <dgm:prSet presAssocID="{AD60B361-C4C6-4507-8D3F-E3C410BCBD47}" presName="hierChild5" presStyleCnt="0"/>
      <dgm:spPr/>
    </dgm:pt>
    <dgm:pt modelId="{E76056E9-3518-47D3-847D-25F72B3272BD}" type="pres">
      <dgm:prSet presAssocID="{CF849BC5-BE6E-4320-99CA-A03D00ECD3D4}" presName="hierChild5" presStyleCnt="0"/>
      <dgm:spPr/>
    </dgm:pt>
    <dgm:pt modelId="{CB109004-76EC-40F0-8F6A-12B6B6D8B9C1}" type="pres">
      <dgm:prSet presAssocID="{A2240251-4513-47A7-9251-0F1DC6D3ED68}" presName="Name37" presStyleLbl="parChTrans1D2" presStyleIdx="2" presStyleCnt="3"/>
      <dgm:spPr/>
      <dgm:t>
        <a:bodyPr/>
        <a:lstStyle/>
        <a:p>
          <a:pPr rtl="1"/>
          <a:endParaRPr lang="ar-SA"/>
        </a:p>
      </dgm:t>
    </dgm:pt>
    <dgm:pt modelId="{FE8DAC78-C6E0-4BB6-B809-CB2574BFB14B}" type="pres">
      <dgm:prSet presAssocID="{7365B216-EBBC-4997-80CA-A2058701ECE1}" presName="hierRoot2" presStyleCnt="0">
        <dgm:presLayoutVars>
          <dgm:hierBranch val="init"/>
        </dgm:presLayoutVars>
      </dgm:prSet>
      <dgm:spPr/>
    </dgm:pt>
    <dgm:pt modelId="{2A2DEEE8-D15C-4BCD-BB94-996BECDA1DF5}" type="pres">
      <dgm:prSet presAssocID="{7365B216-EBBC-4997-80CA-A2058701ECE1}" presName="rootComposite" presStyleCnt="0"/>
      <dgm:spPr/>
    </dgm:pt>
    <dgm:pt modelId="{EBF17A79-2A59-4112-A35E-32644ABCD9DE}" type="pres">
      <dgm:prSet presAssocID="{7365B216-EBBC-4997-80CA-A2058701ECE1}" presName="rootText" presStyleLbl="node2" presStyleIdx="2" presStyleCnt="3">
        <dgm:presLayoutVars>
          <dgm:chPref val="3"/>
        </dgm:presLayoutVars>
      </dgm:prSet>
      <dgm:spPr/>
      <dgm:t>
        <a:bodyPr/>
        <a:lstStyle/>
        <a:p>
          <a:pPr rtl="1"/>
          <a:endParaRPr lang="ar-SA"/>
        </a:p>
      </dgm:t>
    </dgm:pt>
    <dgm:pt modelId="{497F3C09-572B-4463-B376-0EAB0A4177F8}" type="pres">
      <dgm:prSet presAssocID="{7365B216-EBBC-4997-80CA-A2058701ECE1}" presName="rootConnector" presStyleLbl="node2" presStyleIdx="2" presStyleCnt="3"/>
      <dgm:spPr/>
      <dgm:t>
        <a:bodyPr/>
        <a:lstStyle/>
        <a:p>
          <a:pPr rtl="1"/>
          <a:endParaRPr lang="ar-SA"/>
        </a:p>
      </dgm:t>
    </dgm:pt>
    <dgm:pt modelId="{42B54189-4625-4E0C-8C0E-8BD3226DED8D}" type="pres">
      <dgm:prSet presAssocID="{7365B216-EBBC-4997-80CA-A2058701ECE1}" presName="hierChild4" presStyleCnt="0"/>
      <dgm:spPr/>
    </dgm:pt>
    <dgm:pt modelId="{B5AD2CF3-4A67-4F27-A0CC-37EDACE0C86A}" type="pres">
      <dgm:prSet presAssocID="{7365B216-EBBC-4997-80CA-A2058701ECE1}" presName="hierChild5" presStyleCnt="0"/>
      <dgm:spPr/>
    </dgm:pt>
    <dgm:pt modelId="{80F51157-C0A8-4DE0-8AFB-667F8DD4D72E}" type="pres">
      <dgm:prSet presAssocID="{8957C778-1064-40CF-BCB9-49E26605FA31}" presName="hierChild3" presStyleCnt="0"/>
      <dgm:spPr/>
    </dgm:pt>
  </dgm:ptLst>
  <dgm:cxnLst>
    <dgm:cxn modelId="{4F0BAE46-8C74-4B09-BC39-403D93D36685}" type="presOf" srcId="{ED31D368-D80F-4310-B738-74CD08DD8FBA}" destId="{61E1F114-D42D-49D8-A37C-9324870F7C34}" srcOrd="0" destOrd="0" presId="urn:microsoft.com/office/officeart/2005/8/layout/orgChart1"/>
    <dgm:cxn modelId="{912E349E-8FAC-4698-8CE9-960A82633F78}" type="presOf" srcId="{7365B216-EBBC-4997-80CA-A2058701ECE1}" destId="{497F3C09-572B-4463-B376-0EAB0A4177F8}" srcOrd="1" destOrd="0" presId="urn:microsoft.com/office/officeart/2005/8/layout/orgChart1"/>
    <dgm:cxn modelId="{4DF4C0C8-D091-4B52-9246-992CE3BED20C}" type="presOf" srcId="{26D20DAE-41A6-4B91-98B5-8C20F6587273}" destId="{302022B0-97DA-4244-AF2E-556DA2205A9A}" srcOrd="1" destOrd="0" presId="urn:microsoft.com/office/officeart/2005/8/layout/orgChart1"/>
    <dgm:cxn modelId="{CBAFA096-D544-441C-8C0D-0045CBB8FC37}" type="presOf" srcId="{AD60B361-C4C6-4507-8D3F-E3C410BCBD47}" destId="{DF86496C-8277-4430-A422-7CF1F5D0DDB5}" srcOrd="0" destOrd="0" presId="urn:microsoft.com/office/officeart/2005/8/layout/orgChart1"/>
    <dgm:cxn modelId="{57A6C440-55B9-4AA5-A678-C0495CF2C762}" type="presOf" srcId="{ADE95F46-CAD3-4194-A56A-EA1D0D10EAAA}" destId="{09DC44F4-B284-4266-873A-A3B675185055}" srcOrd="0" destOrd="0" presId="urn:microsoft.com/office/officeart/2005/8/layout/orgChart1"/>
    <dgm:cxn modelId="{FC9336EF-1FD1-466F-91FC-FE867C34FE0F}" type="presOf" srcId="{ED31D368-D80F-4310-B738-74CD08DD8FBA}" destId="{E14BFA7E-3797-4DC9-8136-82A0FB1D4693}" srcOrd="1" destOrd="0" presId="urn:microsoft.com/office/officeart/2005/8/layout/orgChart1"/>
    <dgm:cxn modelId="{8BEC0B34-7450-4A57-92A9-3751B0FCBFA6}" type="presOf" srcId="{EEEDC1AC-8D50-472B-BC36-7F9DCCA01A91}" destId="{8CDAFED9-E63D-4C1D-856F-C588E6BD15A2}" srcOrd="0" destOrd="0" presId="urn:microsoft.com/office/officeart/2005/8/layout/orgChart1"/>
    <dgm:cxn modelId="{83BAD01E-2DAA-4E7A-B877-A079FB41469C}" type="presOf" srcId="{BB6E6BAC-2FBE-490C-8141-93936585786B}" destId="{C1E31015-A7D1-4ADA-8739-C4738F04066A}" srcOrd="0" destOrd="0" presId="urn:microsoft.com/office/officeart/2005/8/layout/orgChart1"/>
    <dgm:cxn modelId="{9AB46F64-65AC-4583-BC2F-0686EEEE7975}" srcId="{CF849BC5-BE6E-4320-99CA-A03D00ECD3D4}" destId="{AD60B361-C4C6-4507-8D3F-E3C410BCBD47}" srcOrd="0" destOrd="0" parTransId="{AD509F27-0DB4-409E-8C84-B3D6DDF93C47}" sibTransId="{05BA99FD-D3E9-4832-B1CB-747D19C66AC9}"/>
    <dgm:cxn modelId="{322CABE3-6DD2-4785-9C90-FE290AC559E6}" srcId="{8957C778-1064-40CF-BCB9-49E26605FA31}" destId="{EEEDC1AC-8D50-472B-BC36-7F9DCCA01A91}" srcOrd="0" destOrd="0" parTransId="{44853122-E1F6-4235-9A45-6351C77E5892}" sibTransId="{A3172231-0A32-4E50-BE3F-2E101334E6CB}"/>
    <dgm:cxn modelId="{A9A1CE01-E2C5-4C9A-B8BC-5336A8E2A045}" type="presOf" srcId="{A50F41C7-6DC8-4B99-97F7-2D767BE03B82}" destId="{3AA54C5A-9A89-4D4E-B226-3F2694419CAA}" srcOrd="0" destOrd="0" presId="urn:microsoft.com/office/officeart/2005/8/layout/orgChart1"/>
    <dgm:cxn modelId="{9EAD3819-BC02-49BE-BABA-8D02BB27FA75}" type="presOf" srcId="{AD60B361-C4C6-4507-8D3F-E3C410BCBD47}" destId="{15F2E3DA-652E-49DD-9A31-39207847D65D}" srcOrd="1" destOrd="0" presId="urn:microsoft.com/office/officeart/2005/8/layout/orgChart1"/>
    <dgm:cxn modelId="{92E3A1B0-3136-4C86-92E3-899B6943BF02}" srcId="{EEEDC1AC-8D50-472B-BC36-7F9DCCA01A91}" destId="{ED31D368-D80F-4310-B738-74CD08DD8FBA}" srcOrd="1" destOrd="0" parTransId="{A50F41C7-6DC8-4B99-97F7-2D767BE03B82}" sibTransId="{008F8A7A-C440-41A6-819B-72C1FC80B5E5}"/>
    <dgm:cxn modelId="{C830ADE3-187F-447B-AAFD-7FFE8798B45B}" type="presOf" srcId="{8957C778-1064-40CF-BCB9-49E26605FA31}" destId="{86A86151-5DFD-40D5-AD88-F7CACC4C73A8}" srcOrd="0" destOrd="0" presId="urn:microsoft.com/office/officeart/2005/8/layout/orgChart1"/>
    <dgm:cxn modelId="{4C1AEF38-0800-4BE1-AD07-EA23CDDB70BD}" srcId="{40E5872C-8F20-41A2-9B88-1E0FBEBCBFED}" destId="{8957C778-1064-40CF-BCB9-49E26605FA31}" srcOrd="0" destOrd="0" parTransId="{2BD2E4A4-B6BF-4168-B401-C660D5D1F560}" sibTransId="{55EA7F13-F59B-4C14-863D-EAC7E4C7B9B4}"/>
    <dgm:cxn modelId="{D61FA156-687A-47D8-95AA-ABC4606CDFDF}" type="presOf" srcId="{8957C778-1064-40CF-BCB9-49E26605FA31}" destId="{AEA81E5F-979B-4FB2-9EE3-B7314852F3B1}" srcOrd="1" destOrd="0" presId="urn:microsoft.com/office/officeart/2005/8/layout/orgChart1"/>
    <dgm:cxn modelId="{407F9314-0A77-49A4-B224-627EA1EAF7A2}" srcId="{8957C778-1064-40CF-BCB9-49E26605FA31}" destId="{7365B216-EBBC-4997-80CA-A2058701ECE1}" srcOrd="2" destOrd="0" parTransId="{A2240251-4513-47A7-9251-0F1DC6D3ED68}" sibTransId="{240C59C5-634D-48ED-93AE-FE66ED24A9FA}"/>
    <dgm:cxn modelId="{13F01C2C-9C77-477A-B226-94ADE1537646}" srcId="{8957C778-1064-40CF-BCB9-49E26605FA31}" destId="{CF849BC5-BE6E-4320-99CA-A03D00ECD3D4}" srcOrd="1" destOrd="0" parTransId="{ADE95F46-CAD3-4194-A56A-EA1D0D10EAAA}" sibTransId="{51BED1E1-8812-4113-A7A6-AFFA6B9F6189}"/>
    <dgm:cxn modelId="{E3AFD902-9610-4D18-95E2-DC19A30A4E92}" type="presOf" srcId="{40E5872C-8F20-41A2-9B88-1E0FBEBCBFED}" destId="{D66A4CD9-3A13-462C-87BF-D9AF1E55BC26}" srcOrd="0" destOrd="0" presId="urn:microsoft.com/office/officeart/2005/8/layout/orgChart1"/>
    <dgm:cxn modelId="{7CBD5EBD-9712-4E16-9D74-E7661EAA7FCE}" type="presOf" srcId="{26D20DAE-41A6-4B91-98B5-8C20F6587273}" destId="{55D77A1E-1EFB-48FE-A2D3-8C1D4A05752D}" srcOrd="0" destOrd="0" presId="urn:microsoft.com/office/officeart/2005/8/layout/orgChart1"/>
    <dgm:cxn modelId="{65CE3751-D5DD-4208-9573-A6A744822319}" type="presOf" srcId="{A2240251-4513-47A7-9251-0F1DC6D3ED68}" destId="{CB109004-76EC-40F0-8F6A-12B6B6D8B9C1}" srcOrd="0" destOrd="0" presId="urn:microsoft.com/office/officeart/2005/8/layout/orgChart1"/>
    <dgm:cxn modelId="{C66E20C2-2312-4EC1-9550-D21DCF7D355B}" type="presOf" srcId="{CF849BC5-BE6E-4320-99CA-A03D00ECD3D4}" destId="{149CF06F-E3D1-4C3A-B4D5-C01B65094B0B}" srcOrd="1" destOrd="0" presId="urn:microsoft.com/office/officeart/2005/8/layout/orgChart1"/>
    <dgm:cxn modelId="{27517169-5E7D-4D2D-A80A-0D4C12FD6145}" type="presOf" srcId="{CF849BC5-BE6E-4320-99CA-A03D00ECD3D4}" destId="{E03020DA-C326-470E-82EB-673481EFC123}" srcOrd="0" destOrd="0" presId="urn:microsoft.com/office/officeart/2005/8/layout/orgChart1"/>
    <dgm:cxn modelId="{C685E466-58C7-4F4D-889A-3118749BA125}" type="presOf" srcId="{7365B216-EBBC-4997-80CA-A2058701ECE1}" destId="{EBF17A79-2A59-4112-A35E-32644ABCD9DE}" srcOrd="0" destOrd="0" presId="urn:microsoft.com/office/officeart/2005/8/layout/orgChart1"/>
    <dgm:cxn modelId="{8C131DDF-43F4-4402-8363-99DA73AF2B21}" srcId="{EEEDC1AC-8D50-472B-BC36-7F9DCCA01A91}" destId="{26D20DAE-41A6-4B91-98B5-8C20F6587273}" srcOrd="0" destOrd="0" parTransId="{BB6E6BAC-2FBE-490C-8141-93936585786B}" sibTransId="{58AB3915-FED2-4F56-B77D-AF6EC00D023A}"/>
    <dgm:cxn modelId="{6A3447EE-7816-4CF5-A273-F4453798BCF9}" type="presOf" srcId="{EEEDC1AC-8D50-472B-BC36-7F9DCCA01A91}" destId="{4EE3719E-92CF-4F9A-8C64-FE5762419017}" srcOrd="1" destOrd="0" presId="urn:microsoft.com/office/officeart/2005/8/layout/orgChart1"/>
    <dgm:cxn modelId="{7155DAAA-A58E-44DF-85D0-38F20517E9CD}" type="presOf" srcId="{AD509F27-0DB4-409E-8C84-B3D6DDF93C47}" destId="{6B4CD8C4-0E27-4363-A134-29B71C37D720}" srcOrd="0" destOrd="0" presId="urn:microsoft.com/office/officeart/2005/8/layout/orgChart1"/>
    <dgm:cxn modelId="{A1C876FD-B72A-43CB-97EA-B9C2D71B91A0}" type="presOf" srcId="{44853122-E1F6-4235-9A45-6351C77E5892}" destId="{99CCA23D-0A54-411B-BF75-DAB5189BC224}" srcOrd="0" destOrd="0" presId="urn:microsoft.com/office/officeart/2005/8/layout/orgChart1"/>
    <dgm:cxn modelId="{9F2FF0D4-315F-4F5F-B17C-19F79FC64C37}" type="presParOf" srcId="{D66A4CD9-3A13-462C-87BF-D9AF1E55BC26}" destId="{05A98515-7F16-43FA-91DF-995A587D5232}" srcOrd="0" destOrd="0" presId="urn:microsoft.com/office/officeart/2005/8/layout/orgChart1"/>
    <dgm:cxn modelId="{46F587AA-6778-466B-8D7E-537B8EBEC45B}" type="presParOf" srcId="{05A98515-7F16-43FA-91DF-995A587D5232}" destId="{50407960-E5C2-4891-9AAF-9F0F654EAF4B}" srcOrd="0" destOrd="0" presId="urn:microsoft.com/office/officeart/2005/8/layout/orgChart1"/>
    <dgm:cxn modelId="{096CD664-DA3D-4F59-8F4C-8E9A626F7D23}" type="presParOf" srcId="{50407960-E5C2-4891-9AAF-9F0F654EAF4B}" destId="{86A86151-5DFD-40D5-AD88-F7CACC4C73A8}" srcOrd="0" destOrd="0" presId="urn:microsoft.com/office/officeart/2005/8/layout/orgChart1"/>
    <dgm:cxn modelId="{21317E86-FD74-4468-8339-463C1406FD6F}" type="presParOf" srcId="{50407960-E5C2-4891-9AAF-9F0F654EAF4B}" destId="{AEA81E5F-979B-4FB2-9EE3-B7314852F3B1}" srcOrd="1" destOrd="0" presId="urn:microsoft.com/office/officeart/2005/8/layout/orgChart1"/>
    <dgm:cxn modelId="{64D92A64-BA8E-4FAD-9B02-2AE09C59082E}" type="presParOf" srcId="{05A98515-7F16-43FA-91DF-995A587D5232}" destId="{E421F754-2E99-4830-AACC-90E374340649}" srcOrd="1" destOrd="0" presId="urn:microsoft.com/office/officeart/2005/8/layout/orgChart1"/>
    <dgm:cxn modelId="{63014379-91B1-40B1-B59B-6DC9AADA08C1}" type="presParOf" srcId="{E421F754-2E99-4830-AACC-90E374340649}" destId="{99CCA23D-0A54-411B-BF75-DAB5189BC224}" srcOrd="0" destOrd="0" presId="urn:microsoft.com/office/officeart/2005/8/layout/orgChart1"/>
    <dgm:cxn modelId="{10BFD080-0CB3-4DFE-8621-C48563FD6E2E}" type="presParOf" srcId="{E421F754-2E99-4830-AACC-90E374340649}" destId="{E887BEB0-AEBE-43C6-9435-C4FCB34B8D9F}" srcOrd="1" destOrd="0" presId="urn:microsoft.com/office/officeart/2005/8/layout/orgChart1"/>
    <dgm:cxn modelId="{520FCE81-E5CB-402A-896E-217B5A3B4E10}" type="presParOf" srcId="{E887BEB0-AEBE-43C6-9435-C4FCB34B8D9F}" destId="{4B5D314F-0DB9-4A7C-B8D9-84A5AC4037AB}" srcOrd="0" destOrd="0" presId="urn:microsoft.com/office/officeart/2005/8/layout/orgChart1"/>
    <dgm:cxn modelId="{077C363B-035A-4C8E-83D2-E8DDDCD88917}" type="presParOf" srcId="{4B5D314F-0DB9-4A7C-B8D9-84A5AC4037AB}" destId="{8CDAFED9-E63D-4C1D-856F-C588E6BD15A2}" srcOrd="0" destOrd="0" presId="urn:microsoft.com/office/officeart/2005/8/layout/orgChart1"/>
    <dgm:cxn modelId="{63A8D4BB-3725-4721-97E2-9DAF436BAF40}" type="presParOf" srcId="{4B5D314F-0DB9-4A7C-B8D9-84A5AC4037AB}" destId="{4EE3719E-92CF-4F9A-8C64-FE5762419017}" srcOrd="1" destOrd="0" presId="urn:microsoft.com/office/officeart/2005/8/layout/orgChart1"/>
    <dgm:cxn modelId="{76EB8AF9-581C-4BBC-9C3F-06AB4A645642}" type="presParOf" srcId="{E887BEB0-AEBE-43C6-9435-C4FCB34B8D9F}" destId="{AA671949-EBE0-4A63-9CD2-963E8A7856E6}" srcOrd="1" destOrd="0" presId="urn:microsoft.com/office/officeart/2005/8/layout/orgChart1"/>
    <dgm:cxn modelId="{80FD2D59-0AA9-45F3-B294-D07858819B31}" type="presParOf" srcId="{AA671949-EBE0-4A63-9CD2-963E8A7856E6}" destId="{C1E31015-A7D1-4ADA-8739-C4738F04066A}" srcOrd="0" destOrd="0" presId="urn:microsoft.com/office/officeart/2005/8/layout/orgChart1"/>
    <dgm:cxn modelId="{7D5113C9-BD12-44E5-92A4-AD58CC512E02}" type="presParOf" srcId="{AA671949-EBE0-4A63-9CD2-963E8A7856E6}" destId="{054070D7-EF19-4DB0-B851-A84A024FA996}" srcOrd="1" destOrd="0" presId="urn:microsoft.com/office/officeart/2005/8/layout/orgChart1"/>
    <dgm:cxn modelId="{8DA9B0B0-E97D-4470-A994-C86C944C99CA}" type="presParOf" srcId="{054070D7-EF19-4DB0-B851-A84A024FA996}" destId="{44206C26-8ADB-4EF4-A8EB-BC7820729DDB}" srcOrd="0" destOrd="0" presId="urn:microsoft.com/office/officeart/2005/8/layout/orgChart1"/>
    <dgm:cxn modelId="{1C36D42C-5BF8-49AD-BF84-041E7C0EB70B}" type="presParOf" srcId="{44206C26-8ADB-4EF4-A8EB-BC7820729DDB}" destId="{55D77A1E-1EFB-48FE-A2D3-8C1D4A05752D}" srcOrd="0" destOrd="0" presId="urn:microsoft.com/office/officeart/2005/8/layout/orgChart1"/>
    <dgm:cxn modelId="{681587E1-3192-4B93-94E7-86914DA88C31}" type="presParOf" srcId="{44206C26-8ADB-4EF4-A8EB-BC7820729DDB}" destId="{302022B0-97DA-4244-AF2E-556DA2205A9A}" srcOrd="1" destOrd="0" presId="urn:microsoft.com/office/officeart/2005/8/layout/orgChart1"/>
    <dgm:cxn modelId="{E76E5039-9E32-44B8-B8C7-7F6DBDDBEC86}" type="presParOf" srcId="{054070D7-EF19-4DB0-B851-A84A024FA996}" destId="{71316971-4155-4153-A6E1-90E7D70AF307}" srcOrd="1" destOrd="0" presId="urn:microsoft.com/office/officeart/2005/8/layout/orgChart1"/>
    <dgm:cxn modelId="{139FFD59-E458-4416-9D71-A6299F66FB87}" type="presParOf" srcId="{054070D7-EF19-4DB0-B851-A84A024FA996}" destId="{A34CBD87-4D64-47FC-BF66-48301C96B19F}" srcOrd="2" destOrd="0" presId="urn:microsoft.com/office/officeart/2005/8/layout/orgChart1"/>
    <dgm:cxn modelId="{1E5ACFBB-0092-4A35-A42F-13BB57C2E3AA}" type="presParOf" srcId="{AA671949-EBE0-4A63-9CD2-963E8A7856E6}" destId="{3AA54C5A-9A89-4D4E-B226-3F2694419CAA}" srcOrd="2" destOrd="0" presId="urn:microsoft.com/office/officeart/2005/8/layout/orgChart1"/>
    <dgm:cxn modelId="{4F40F84E-4765-4AD6-B47A-44E174FB2D7E}" type="presParOf" srcId="{AA671949-EBE0-4A63-9CD2-963E8A7856E6}" destId="{630C4700-3979-40DE-BA92-B4E4331AFC18}" srcOrd="3" destOrd="0" presId="urn:microsoft.com/office/officeart/2005/8/layout/orgChart1"/>
    <dgm:cxn modelId="{C6BDAF03-1726-4A1C-BDB1-B30588C4FD35}" type="presParOf" srcId="{630C4700-3979-40DE-BA92-B4E4331AFC18}" destId="{88FC87BD-7BC1-4955-A3B6-373EF81AAD39}" srcOrd="0" destOrd="0" presId="urn:microsoft.com/office/officeart/2005/8/layout/orgChart1"/>
    <dgm:cxn modelId="{FC27B8EC-8594-4FB2-9E8C-2756EFBB9AA5}" type="presParOf" srcId="{88FC87BD-7BC1-4955-A3B6-373EF81AAD39}" destId="{61E1F114-D42D-49D8-A37C-9324870F7C34}" srcOrd="0" destOrd="0" presId="urn:microsoft.com/office/officeart/2005/8/layout/orgChart1"/>
    <dgm:cxn modelId="{C02B761B-A1CA-4F7D-9EB5-8815CF8BBB73}" type="presParOf" srcId="{88FC87BD-7BC1-4955-A3B6-373EF81AAD39}" destId="{E14BFA7E-3797-4DC9-8136-82A0FB1D4693}" srcOrd="1" destOrd="0" presId="urn:microsoft.com/office/officeart/2005/8/layout/orgChart1"/>
    <dgm:cxn modelId="{1C311198-C2E5-4074-A7C3-4A664E96AF80}" type="presParOf" srcId="{630C4700-3979-40DE-BA92-B4E4331AFC18}" destId="{5EAA4D0C-7BCB-464D-AE97-117218FB58D2}" srcOrd="1" destOrd="0" presId="urn:microsoft.com/office/officeart/2005/8/layout/orgChart1"/>
    <dgm:cxn modelId="{A525F6F8-F9F5-4654-8B9F-57BB2AECE3D5}" type="presParOf" srcId="{630C4700-3979-40DE-BA92-B4E4331AFC18}" destId="{42B420B9-682F-4C53-8145-BD5FC39CD354}" srcOrd="2" destOrd="0" presId="urn:microsoft.com/office/officeart/2005/8/layout/orgChart1"/>
    <dgm:cxn modelId="{F97009DF-DAA2-4CAC-B220-C64FD1CE33B3}" type="presParOf" srcId="{E887BEB0-AEBE-43C6-9435-C4FCB34B8D9F}" destId="{8F2A6DB2-5CAF-425D-B8D4-478B04470E42}" srcOrd="2" destOrd="0" presId="urn:microsoft.com/office/officeart/2005/8/layout/orgChart1"/>
    <dgm:cxn modelId="{9E1560D9-158D-4C87-AD01-353E364B2344}" type="presParOf" srcId="{E421F754-2E99-4830-AACC-90E374340649}" destId="{09DC44F4-B284-4266-873A-A3B675185055}" srcOrd="2" destOrd="0" presId="urn:microsoft.com/office/officeart/2005/8/layout/orgChart1"/>
    <dgm:cxn modelId="{E5942AC4-A3DB-4F0F-A300-28D8323C16E4}" type="presParOf" srcId="{E421F754-2E99-4830-AACC-90E374340649}" destId="{676B9DCB-FD13-4A53-98C5-B1AE8A87B0B7}" srcOrd="3" destOrd="0" presId="urn:microsoft.com/office/officeart/2005/8/layout/orgChart1"/>
    <dgm:cxn modelId="{F17F86AF-3CEB-4054-AD39-EF5A42104847}" type="presParOf" srcId="{676B9DCB-FD13-4A53-98C5-B1AE8A87B0B7}" destId="{A6F564A8-3C66-473F-86F1-E477F3AD9FAE}" srcOrd="0" destOrd="0" presId="urn:microsoft.com/office/officeart/2005/8/layout/orgChart1"/>
    <dgm:cxn modelId="{C61BA57C-1755-446E-B4D2-D387035FA50C}" type="presParOf" srcId="{A6F564A8-3C66-473F-86F1-E477F3AD9FAE}" destId="{E03020DA-C326-470E-82EB-673481EFC123}" srcOrd="0" destOrd="0" presId="urn:microsoft.com/office/officeart/2005/8/layout/orgChart1"/>
    <dgm:cxn modelId="{0AB14F46-4AE6-426C-9ADC-066A3FB0B9E8}" type="presParOf" srcId="{A6F564A8-3C66-473F-86F1-E477F3AD9FAE}" destId="{149CF06F-E3D1-4C3A-B4D5-C01B65094B0B}" srcOrd="1" destOrd="0" presId="urn:microsoft.com/office/officeart/2005/8/layout/orgChart1"/>
    <dgm:cxn modelId="{8CFF2FCF-1705-463E-9172-07273C258A3D}" type="presParOf" srcId="{676B9DCB-FD13-4A53-98C5-B1AE8A87B0B7}" destId="{3B304761-2424-40F9-AC38-75D18DEB825F}" srcOrd="1" destOrd="0" presId="urn:microsoft.com/office/officeart/2005/8/layout/orgChart1"/>
    <dgm:cxn modelId="{9219146F-74F4-4D9D-95F6-D6E60CF904E3}" type="presParOf" srcId="{3B304761-2424-40F9-AC38-75D18DEB825F}" destId="{6B4CD8C4-0E27-4363-A134-29B71C37D720}" srcOrd="0" destOrd="0" presId="urn:microsoft.com/office/officeart/2005/8/layout/orgChart1"/>
    <dgm:cxn modelId="{D7507E55-93FE-4B1C-9D67-B8574E6F1A8A}" type="presParOf" srcId="{3B304761-2424-40F9-AC38-75D18DEB825F}" destId="{0346ECC1-0724-45CA-9303-E09FE2E5437D}" srcOrd="1" destOrd="0" presId="urn:microsoft.com/office/officeart/2005/8/layout/orgChart1"/>
    <dgm:cxn modelId="{FB882BB1-411E-4269-BED5-09E0FFC17A68}" type="presParOf" srcId="{0346ECC1-0724-45CA-9303-E09FE2E5437D}" destId="{8370F52E-4D07-4F3F-BB3F-B36AF380476E}" srcOrd="0" destOrd="0" presId="urn:microsoft.com/office/officeart/2005/8/layout/orgChart1"/>
    <dgm:cxn modelId="{EAFC98C8-06CB-446D-9B08-F06C6D612F03}" type="presParOf" srcId="{8370F52E-4D07-4F3F-BB3F-B36AF380476E}" destId="{DF86496C-8277-4430-A422-7CF1F5D0DDB5}" srcOrd="0" destOrd="0" presId="urn:microsoft.com/office/officeart/2005/8/layout/orgChart1"/>
    <dgm:cxn modelId="{26147FBE-A1B6-4D46-97F8-C996C0619531}" type="presParOf" srcId="{8370F52E-4D07-4F3F-BB3F-B36AF380476E}" destId="{15F2E3DA-652E-49DD-9A31-39207847D65D}" srcOrd="1" destOrd="0" presId="urn:microsoft.com/office/officeart/2005/8/layout/orgChart1"/>
    <dgm:cxn modelId="{F9BE44A5-E535-4F0F-8BDB-7AFA06BE082F}" type="presParOf" srcId="{0346ECC1-0724-45CA-9303-E09FE2E5437D}" destId="{37AC6515-44F2-44F4-BDC2-839A91E2372E}" srcOrd="1" destOrd="0" presId="urn:microsoft.com/office/officeart/2005/8/layout/orgChart1"/>
    <dgm:cxn modelId="{158CDB54-CF94-46A1-8424-FEEBCDB4EA79}" type="presParOf" srcId="{0346ECC1-0724-45CA-9303-E09FE2E5437D}" destId="{1C75B4DB-878F-4736-9FB5-F2A66CF73118}" srcOrd="2" destOrd="0" presId="urn:microsoft.com/office/officeart/2005/8/layout/orgChart1"/>
    <dgm:cxn modelId="{66912A88-173D-4C52-8430-7AE2B7372C0E}" type="presParOf" srcId="{676B9DCB-FD13-4A53-98C5-B1AE8A87B0B7}" destId="{E76056E9-3518-47D3-847D-25F72B3272BD}" srcOrd="2" destOrd="0" presId="urn:microsoft.com/office/officeart/2005/8/layout/orgChart1"/>
    <dgm:cxn modelId="{A0C2228F-D831-487D-9793-533718106302}" type="presParOf" srcId="{E421F754-2E99-4830-AACC-90E374340649}" destId="{CB109004-76EC-40F0-8F6A-12B6B6D8B9C1}" srcOrd="4" destOrd="0" presId="urn:microsoft.com/office/officeart/2005/8/layout/orgChart1"/>
    <dgm:cxn modelId="{B0E49466-FEDE-4602-8739-DE1BDFFC2B07}" type="presParOf" srcId="{E421F754-2E99-4830-AACC-90E374340649}" destId="{FE8DAC78-C6E0-4BB6-B809-CB2574BFB14B}" srcOrd="5" destOrd="0" presId="urn:microsoft.com/office/officeart/2005/8/layout/orgChart1"/>
    <dgm:cxn modelId="{9FC5386D-E6D2-4D42-924E-9C1C929C5420}" type="presParOf" srcId="{FE8DAC78-C6E0-4BB6-B809-CB2574BFB14B}" destId="{2A2DEEE8-D15C-4BCD-BB94-996BECDA1DF5}" srcOrd="0" destOrd="0" presId="urn:microsoft.com/office/officeart/2005/8/layout/orgChart1"/>
    <dgm:cxn modelId="{C4D19A6B-A464-4D30-A445-EC843906A4AC}" type="presParOf" srcId="{2A2DEEE8-D15C-4BCD-BB94-996BECDA1DF5}" destId="{EBF17A79-2A59-4112-A35E-32644ABCD9DE}" srcOrd="0" destOrd="0" presId="urn:microsoft.com/office/officeart/2005/8/layout/orgChart1"/>
    <dgm:cxn modelId="{EE3CD8CF-690A-4B97-8BF0-33FDAF8B700C}" type="presParOf" srcId="{2A2DEEE8-D15C-4BCD-BB94-996BECDA1DF5}" destId="{497F3C09-572B-4463-B376-0EAB0A4177F8}" srcOrd="1" destOrd="0" presId="urn:microsoft.com/office/officeart/2005/8/layout/orgChart1"/>
    <dgm:cxn modelId="{34369634-9639-46A4-95E7-52CB5B1470ED}" type="presParOf" srcId="{FE8DAC78-C6E0-4BB6-B809-CB2574BFB14B}" destId="{42B54189-4625-4E0C-8C0E-8BD3226DED8D}" srcOrd="1" destOrd="0" presId="urn:microsoft.com/office/officeart/2005/8/layout/orgChart1"/>
    <dgm:cxn modelId="{0D3FC9AF-32FD-4F1D-8AB2-998F460E93DD}" type="presParOf" srcId="{FE8DAC78-C6E0-4BB6-B809-CB2574BFB14B}" destId="{B5AD2CF3-4A67-4F27-A0CC-37EDACE0C86A}" srcOrd="2" destOrd="0" presId="urn:microsoft.com/office/officeart/2005/8/layout/orgChart1"/>
    <dgm:cxn modelId="{28E5746A-49BA-4701-9E46-FA4C0B149747}" type="presParOf" srcId="{05A98515-7F16-43FA-91DF-995A587D5232}" destId="{80F51157-C0A8-4DE0-8AFB-667F8DD4D72E}" srcOrd="2" destOrd="0" presId="urn:microsoft.com/office/officeart/2005/8/layout/orgChar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F72B43-463C-4E9A-8E58-9DE362682CE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ar-SA"/>
        </a:p>
      </dgm:t>
    </dgm:pt>
    <dgm:pt modelId="{04165EDF-F018-4636-A9BA-68FFD298E625}">
      <dgm:prSet phldrT="[نص]"/>
      <dgm:spPr/>
      <dgm:t>
        <a:bodyPr/>
        <a:lstStyle/>
        <a:p>
          <a:pPr rtl="1"/>
          <a:r>
            <a:rPr lang="en-US" dirty="0" smtClean="0"/>
            <a:t>Adrenal cortex diseases</a:t>
          </a:r>
          <a:endParaRPr lang="ar-SA" dirty="0"/>
        </a:p>
      </dgm:t>
    </dgm:pt>
    <dgm:pt modelId="{A8CB48D0-12FD-441F-8B1A-B2B8F5F5CDE9}" type="parTrans" cxnId="{06181C7A-172C-470A-A052-33C396995001}">
      <dgm:prSet/>
      <dgm:spPr/>
      <dgm:t>
        <a:bodyPr/>
        <a:lstStyle/>
        <a:p>
          <a:pPr rtl="1"/>
          <a:endParaRPr lang="ar-SA"/>
        </a:p>
      </dgm:t>
    </dgm:pt>
    <dgm:pt modelId="{23A77854-6961-4782-97A3-327CB795A32A}" type="sibTrans" cxnId="{06181C7A-172C-470A-A052-33C396995001}">
      <dgm:prSet/>
      <dgm:spPr/>
      <dgm:t>
        <a:bodyPr/>
        <a:lstStyle/>
        <a:p>
          <a:pPr rtl="1"/>
          <a:endParaRPr lang="ar-SA"/>
        </a:p>
      </dgm:t>
    </dgm:pt>
    <dgm:pt modelId="{FDC76EE0-D842-4164-9D36-BC9E569669F6}">
      <dgm:prSet phldrT="[نص]"/>
      <dgm:spPr/>
      <dgm:t>
        <a:bodyPr/>
        <a:lstStyle/>
        <a:p>
          <a:pPr rtl="1"/>
          <a:r>
            <a:rPr lang="en-US" dirty="0" smtClean="0"/>
            <a:t>Addison’s disease</a:t>
          </a:r>
          <a:endParaRPr lang="ar-SA" dirty="0"/>
        </a:p>
      </dgm:t>
    </dgm:pt>
    <dgm:pt modelId="{14FC782B-95D0-4DE9-BFFC-1CDFE0A11136}" type="parTrans" cxnId="{69777978-00FB-496E-8629-1E9EACABC57E}">
      <dgm:prSet/>
      <dgm:spPr/>
      <dgm:t>
        <a:bodyPr/>
        <a:lstStyle/>
        <a:p>
          <a:pPr rtl="1"/>
          <a:endParaRPr lang="ar-SA"/>
        </a:p>
      </dgm:t>
    </dgm:pt>
    <dgm:pt modelId="{A43ED9B0-72E2-462B-AD77-FF446A00D1F2}" type="sibTrans" cxnId="{69777978-00FB-496E-8629-1E9EACABC57E}">
      <dgm:prSet/>
      <dgm:spPr/>
      <dgm:t>
        <a:bodyPr/>
        <a:lstStyle/>
        <a:p>
          <a:pPr rtl="1"/>
          <a:endParaRPr lang="ar-SA"/>
        </a:p>
      </dgm:t>
    </dgm:pt>
    <dgm:pt modelId="{3C04F6DE-D31A-40B8-ADD5-7259980935DD}">
      <dgm:prSet phldrT="[نص]"/>
      <dgm:spPr/>
      <dgm:t>
        <a:bodyPr/>
        <a:lstStyle/>
        <a:p>
          <a:pPr rtl="1"/>
          <a:r>
            <a:rPr lang="en-US" dirty="0" smtClean="0"/>
            <a:t>Cushing’s disease</a:t>
          </a:r>
          <a:endParaRPr lang="ar-SA" dirty="0"/>
        </a:p>
      </dgm:t>
    </dgm:pt>
    <dgm:pt modelId="{0DDE2B14-BCA7-4240-B9CC-F973492974A6}" type="parTrans" cxnId="{A2DC0CB4-9849-4A96-9B2B-928BE5463614}">
      <dgm:prSet/>
      <dgm:spPr/>
      <dgm:t>
        <a:bodyPr/>
        <a:lstStyle/>
        <a:p>
          <a:pPr rtl="1"/>
          <a:endParaRPr lang="ar-SA"/>
        </a:p>
      </dgm:t>
    </dgm:pt>
    <dgm:pt modelId="{6F1F1CE7-A8DB-4EDB-8108-DD6DE49E22C6}" type="sibTrans" cxnId="{A2DC0CB4-9849-4A96-9B2B-928BE5463614}">
      <dgm:prSet/>
      <dgm:spPr/>
      <dgm:t>
        <a:bodyPr/>
        <a:lstStyle/>
        <a:p>
          <a:pPr rtl="1"/>
          <a:endParaRPr lang="ar-SA"/>
        </a:p>
      </dgm:t>
    </dgm:pt>
    <dgm:pt modelId="{3941D459-6D94-44F8-B0B8-ADAE38390A2E}">
      <dgm:prSet/>
      <dgm:spPr/>
      <dgm:t>
        <a:bodyPr/>
        <a:lstStyle/>
        <a:p>
          <a:pPr rtl="0"/>
          <a:r>
            <a:rPr lang="en-US" dirty="0" smtClean="0"/>
            <a:t>Conn’s syndrome</a:t>
          </a:r>
          <a:endParaRPr lang="ar-SA" dirty="0"/>
        </a:p>
      </dgm:t>
    </dgm:pt>
    <dgm:pt modelId="{477E15D6-F2D5-4C59-BD42-71089E5CC9E6}" type="parTrans" cxnId="{C78EDA0E-0D87-4381-A8CA-5AC43D8B0FD5}">
      <dgm:prSet/>
      <dgm:spPr/>
      <dgm:t>
        <a:bodyPr/>
        <a:lstStyle/>
        <a:p>
          <a:pPr rtl="1"/>
          <a:endParaRPr lang="ar-SA"/>
        </a:p>
      </dgm:t>
    </dgm:pt>
    <dgm:pt modelId="{C791A6BE-51DA-4A1D-B638-E5028C01FACE}" type="sibTrans" cxnId="{C78EDA0E-0D87-4381-A8CA-5AC43D8B0FD5}">
      <dgm:prSet/>
      <dgm:spPr/>
      <dgm:t>
        <a:bodyPr/>
        <a:lstStyle/>
        <a:p>
          <a:pPr rtl="1"/>
          <a:endParaRPr lang="ar-SA"/>
        </a:p>
      </dgm:t>
    </dgm:pt>
    <dgm:pt modelId="{8A8C4371-D93A-45DA-B20B-B8DF29956552}" type="pres">
      <dgm:prSet presAssocID="{0AF72B43-463C-4E9A-8E58-9DE362682CEF}" presName="hierChild1" presStyleCnt="0">
        <dgm:presLayoutVars>
          <dgm:chPref val="1"/>
          <dgm:dir/>
          <dgm:animOne val="branch"/>
          <dgm:animLvl val="lvl"/>
          <dgm:resizeHandles/>
        </dgm:presLayoutVars>
      </dgm:prSet>
      <dgm:spPr/>
      <dgm:t>
        <a:bodyPr/>
        <a:lstStyle/>
        <a:p>
          <a:pPr rtl="1"/>
          <a:endParaRPr lang="ar-SA"/>
        </a:p>
      </dgm:t>
    </dgm:pt>
    <dgm:pt modelId="{AF052FBD-5CD2-4843-B0A1-B2477060CCFE}" type="pres">
      <dgm:prSet presAssocID="{04165EDF-F018-4636-A9BA-68FFD298E625}" presName="hierRoot1" presStyleCnt="0"/>
      <dgm:spPr/>
    </dgm:pt>
    <dgm:pt modelId="{2A8B388B-5B0E-4756-8C5E-50F38E412F06}" type="pres">
      <dgm:prSet presAssocID="{04165EDF-F018-4636-A9BA-68FFD298E625}" presName="composite" presStyleCnt="0"/>
      <dgm:spPr/>
    </dgm:pt>
    <dgm:pt modelId="{A190B891-3343-4B8A-ACF9-F9D186B35DF1}" type="pres">
      <dgm:prSet presAssocID="{04165EDF-F018-4636-A9BA-68FFD298E625}" presName="background" presStyleLbl="node0" presStyleIdx="0" presStyleCnt="1"/>
      <dgm:spPr/>
    </dgm:pt>
    <dgm:pt modelId="{EFF57083-D9AD-43F1-910B-DF2B68A73F2C}" type="pres">
      <dgm:prSet presAssocID="{04165EDF-F018-4636-A9BA-68FFD298E625}" presName="text" presStyleLbl="fgAcc0" presStyleIdx="0" presStyleCnt="1">
        <dgm:presLayoutVars>
          <dgm:chPref val="3"/>
        </dgm:presLayoutVars>
      </dgm:prSet>
      <dgm:spPr/>
      <dgm:t>
        <a:bodyPr/>
        <a:lstStyle/>
        <a:p>
          <a:pPr rtl="1"/>
          <a:endParaRPr lang="ar-SA"/>
        </a:p>
      </dgm:t>
    </dgm:pt>
    <dgm:pt modelId="{E82FBD4C-6A89-4536-8E9C-F6DFAB7C3D8A}" type="pres">
      <dgm:prSet presAssocID="{04165EDF-F018-4636-A9BA-68FFD298E625}" presName="hierChild2" presStyleCnt="0"/>
      <dgm:spPr/>
    </dgm:pt>
    <dgm:pt modelId="{D688C269-D063-4ED5-B2C2-C3A0E36E4609}" type="pres">
      <dgm:prSet presAssocID="{14FC782B-95D0-4DE9-BFFC-1CDFE0A11136}" presName="Name10" presStyleLbl="parChTrans1D2" presStyleIdx="0" presStyleCnt="3"/>
      <dgm:spPr/>
      <dgm:t>
        <a:bodyPr/>
        <a:lstStyle/>
        <a:p>
          <a:pPr rtl="1"/>
          <a:endParaRPr lang="ar-SA"/>
        </a:p>
      </dgm:t>
    </dgm:pt>
    <dgm:pt modelId="{D150D3B0-47C4-44B7-8FC0-0905FA1B322E}" type="pres">
      <dgm:prSet presAssocID="{FDC76EE0-D842-4164-9D36-BC9E569669F6}" presName="hierRoot2" presStyleCnt="0"/>
      <dgm:spPr/>
    </dgm:pt>
    <dgm:pt modelId="{3CEF0CA8-A848-4324-A6AB-7CFEA274964A}" type="pres">
      <dgm:prSet presAssocID="{FDC76EE0-D842-4164-9D36-BC9E569669F6}" presName="composite2" presStyleCnt="0"/>
      <dgm:spPr/>
    </dgm:pt>
    <dgm:pt modelId="{D68B703C-45D2-490F-B280-F4ED7D097F14}" type="pres">
      <dgm:prSet presAssocID="{FDC76EE0-D842-4164-9D36-BC9E569669F6}" presName="background2" presStyleLbl="node2" presStyleIdx="0" presStyleCnt="3"/>
      <dgm:spPr/>
    </dgm:pt>
    <dgm:pt modelId="{3ACAF291-5EBC-4962-B226-E0ACCDA223C0}" type="pres">
      <dgm:prSet presAssocID="{FDC76EE0-D842-4164-9D36-BC9E569669F6}" presName="text2" presStyleLbl="fgAcc2" presStyleIdx="0" presStyleCnt="3">
        <dgm:presLayoutVars>
          <dgm:chPref val="3"/>
        </dgm:presLayoutVars>
      </dgm:prSet>
      <dgm:spPr/>
      <dgm:t>
        <a:bodyPr/>
        <a:lstStyle/>
        <a:p>
          <a:pPr rtl="1"/>
          <a:endParaRPr lang="ar-SA"/>
        </a:p>
      </dgm:t>
    </dgm:pt>
    <dgm:pt modelId="{8423C426-43A7-4BFA-8C75-FFE270983D2F}" type="pres">
      <dgm:prSet presAssocID="{FDC76EE0-D842-4164-9D36-BC9E569669F6}" presName="hierChild3" presStyleCnt="0"/>
      <dgm:spPr/>
    </dgm:pt>
    <dgm:pt modelId="{56B6A5A8-3645-427A-AB49-813CED59BD2F}" type="pres">
      <dgm:prSet presAssocID="{0DDE2B14-BCA7-4240-B9CC-F973492974A6}" presName="Name10" presStyleLbl="parChTrans1D2" presStyleIdx="1" presStyleCnt="3"/>
      <dgm:spPr/>
      <dgm:t>
        <a:bodyPr/>
        <a:lstStyle/>
        <a:p>
          <a:pPr rtl="1"/>
          <a:endParaRPr lang="ar-SA"/>
        </a:p>
      </dgm:t>
    </dgm:pt>
    <dgm:pt modelId="{D7B4831C-618C-4114-A703-8E6324578654}" type="pres">
      <dgm:prSet presAssocID="{3C04F6DE-D31A-40B8-ADD5-7259980935DD}" presName="hierRoot2" presStyleCnt="0"/>
      <dgm:spPr/>
    </dgm:pt>
    <dgm:pt modelId="{A577F571-8A7F-444A-94AE-BD74CA81CA55}" type="pres">
      <dgm:prSet presAssocID="{3C04F6DE-D31A-40B8-ADD5-7259980935DD}" presName="composite2" presStyleCnt="0"/>
      <dgm:spPr/>
    </dgm:pt>
    <dgm:pt modelId="{7928F365-067D-4700-97A9-C6CAE10B0F1E}" type="pres">
      <dgm:prSet presAssocID="{3C04F6DE-D31A-40B8-ADD5-7259980935DD}" presName="background2" presStyleLbl="node2" presStyleIdx="1" presStyleCnt="3"/>
      <dgm:spPr/>
    </dgm:pt>
    <dgm:pt modelId="{9732F8A8-232B-4A1C-8B51-3531DB787C6A}" type="pres">
      <dgm:prSet presAssocID="{3C04F6DE-D31A-40B8-ADD5-7259980935DD}" presName="text2" presStyleLbl="fgAcc2" presStyleIdx="1" presStyleCnt="3">
        <dgm:presLayoutVars>
          <dgm:chPref val="3"/>
        </dgm:presLayoutVars>
      </dgm:prSet>
      <dgm:spPr/>
      <dgm:t>
        <a:bodyPr/>
        <a:lstStyle/>
        <a:p>
          <a:pPr rtl="1"/>
          <a:endParaRPr lang="ar-SA"/>
        </a:p>
      </dgm:t>
    </dgm:pt>
    <dgm:pt modelId="{FEFAD278-92AD-487C-A152-94E2785046DB}" type="pres">
      <dgm:prSet presAssocID="{3C04F6DE-D31A-40B8-ADD5-7259980935DD}" presName="hierChild3" presStyleCnt="0"/>
      <dgm:spPr/>
    </dgm:pt>
    <dgm:pt modelId="{730244BB-AD48-4BD6-9B9D-8A333739162C}" type="pres">
      <dgm:prSet presAssocID="{477E15D6-F2D5-4C59-BD42-71089E5CC9E6}" presName="Name10" presStyleLbl="parChTrans1D2" presStyleIdx="2" presStyleCnt="3"/>
      <dgm:spPr/>
      <dgm:t>
        <a:bodyPr/>
        <a:lstStyle/>
        <a:p>
          <a:pPr rtl="1"/>
          <a:endParaRPr lang="ar-SA"/>
        </a:p>
      </dgm:t>
    </dgm:pt>
    <dgm:pt modelId="{51731FB9-C6EA-4955-9A34-25B1A62ED09D}" type="pres">
      <dgm:prSet presAssocID="{3941D459-6D94-44F8-B0B8-ADAE38390A2E}" presName="hierRoot2" presStyleCnt="0"/>
      <dgm:spPr/>
    </dgm:pt>
    <dgm:pt modelId="{FE518627-11B6-4132-916C-11478B589C7A}" type="pres">
      <dgm:prSet presAssocID="{3941D459-6D94-44F8-B0B8-ADAE38390A2E}" presName="composite2" presStyleCnt="0"/>
      <dgm:spPr/>
    </dgm:pt>
    <dgm:pt modelId="{44568295-A111-4C28-94AA-6BC3FCC7D1CE}" type="pres">
      <dgm:prSet presAssocID="{3941D459-6D94-44F8-B0B8-ADAE38390A2E}" presName="background2" presStyleLbl="node2" presStyleIdx="2" presStyleCnt="3"/>
      <dgm:spPr/>
    </dgm:pt>
    <dgm:pt modelId="{98F5805E-5A20-45C9-89D5-6484234FAEDF}" type="pres">
      <dgm:prSet presAssocID="{3941D459-6D94-44F8-B0B8-ADAE38390A2E}" presName="text2" presStyleLbl="fgAcc2" presStyleIdx="2" presStyleCnt="3">
        <dgm:presLayoutVars>
          <dgm:chPref val="3"/>
        </dgm:presLayoutVars>
      </dgm:prSet>
      <dgm:spPr/>
      <dgm:t>
        <a:bodyPr/>
        <a:lstStyle/>
        <a:p>
          <a:pPr rtl="1"/>
          <a:endParaRPr lang="ar-SA"/>
        </a:p>
      </dgm:t>
    </dgm:pt>
    <dgm:pt modelId="{0DD6FD41-C288-4913-ADE6-736EDB930A6C}" type="pres">
      <dgm:prSet presAssocID="{3941D459-6D94-44F8-B0B8-ADAE38390A2E}" presName="hierChild3" presStyleCnt="0"/>
      <dgm:spPr/>
    </dgm:pt>
  </dgm:ptLst>
  <dgm:cxnLst>
    <dgm:cxn modelId="{686688E3-E39E-42E4-928A-2C6F713E6A16}" type="presOf" srcId="{FDC76EE0-D842-4164-9D36-BC9E569669F6}" destId="{3ACAF291-5EBC-4962-B226-E0ACCDA223C0}" srcOrd="0" destOrd="0" presId="urn:microsoft.com/office/officeart/2005/8/layout/hierarchy1"/>
    <dgm:cxn modelId="{843D4C34-1C3E-4122-971E-7C91FF0B3F8A}" type="presOf" srcId="{14FC782B-95D0-4DE9-BFFC-1CDFE0A11136}" destId="{D688C269-D063-4ED5-B2C2-C3A0E36E4609}" srcOrd="0" destOrd="0" presId="urn:microsoft.com/office/officeart/2005/8/layout/hierarchy1"/>
    <dgm:cxn modelId="{DA30B1EE-94DF-4AA8-B517-06327FD4A036}" type="presOf" srcId="{0AF72B43-463C-4E9A-8E58-9DE362682CEF}" destId="{8A8C4371-D93A-45DA-B20B-B8DF29956552}" srcOrd="0" destOrd="0" presId="urn:microsoft.com/office/officeart/2005/8/layout/hierarchy1"/>
    <dgm:cxn modelId="{A2DC0CB4-9849-4A96-9B2B-928BE5463614}" srcId="{04165EDF-F018-4636-A9BA-68FFD298E625}" destId="{3C04F6DE-D31A-40B8-ADD5-7259980935DD}" srcOrd="1" destOrd="0" parTransId="{0DDE2B14-BCA7-4240-B9CC-F973492974A6}" sibTransId="{6F1F1CE7-A8DB-4EDB-8108-DD6DE49E22C6}"/>
    <dgm:cxn modelId="{602F66AD-C687-4901-9628-EEEF01FEDB3E}" type="presOf" srcId="{477E15D6-F2D5-4C59-BD42-71089E5CC9E6}" destId="{730244BB-AD48-4BD6-9B9D-8A333739162C}" srcOrd="0" destOrd="0" presId="urn:microsoft.com/office/officeart/2005/8/layout/hierarchy1"/>
    <dgm:cxn modelId="{86A0895D-A5DB-45EC-AB5A-CB14E72A2578}" type="presOf" srcId="{3C04F6DE-D31A-40B8-ADD5-7259980935DD}" destId="{9732F8A8-232B-4A1C-8B51-3531DB787C6A}" srcOrd="0" destOrd="0" presId="urn:microsoft.com/office/officeart/2005/8/layout/hierarchy1"/>
    <dgm:cxn modelId="{1FC27F7E-1709-4DD7-B668-DBF1488A69D8}" type="presOf" srcId="{0DDE2B14-BCA7-4240-B9CC-F973492974A6}" destId="{56B6A5A8-3645-427A-AB49-813CED59BD2F}" srcOrd="0" destOrd="0" presId="urn:microsoft.com/office/officeart/2005/8/layout/hierarchy1"/>
    <dgm:cxn modelId="{81C7BF2E-2344-4FD0-BE86-352392860D27}" type="presOf" srcId="{04165EDF-F018-4636-A9BA-68FFD298E625}" destId="{EFF57083-D9AD-43F1-910B-DF2B68A73F2C}" srcOrd="0" destOrd="0" presId="urn:microsoft.com/office/officeart/2005/8/layout/hierarchy1"/>
    <dgm:cxn modelId="{C78EDA0E-0D87-4381-A8CA-5AC43D8B0FD5}" srcId="{04165EDF-F018-4636-A9BA-68FFD298E625}" destId="{3941D459-6D94-44F8-B0B8-ADAE38390A2E}" srcOrd="2" destOrd="0" parTransId="{477E15D6-F2D5-4C59-BD42-71089E5CC9E6}" sibTransId="{C791A6BE-51DA-4A1D-B638-E5028C01FACE}"/>
    <dgm:cxn modelId="{98796BCC-F52C-4824-B87B-56B0A14B133F}" type="presOf" srcId="{3941D459-6D94-44F8-B0B8-ADAE38390A2E}" destId="{98F5805E-5A20-45C9-89D5-6484234FAEDF}" srcOrd="0" destOrd="0" presId="urn:microsoft.com/office/officeart/2005/8/layout/hierarchy1"/>
    <dgm:cxn modelId="{69777978-00FB-496E-8629-1E9EACABC57E}" srcId="{04165EDF-F018-4636-A9BA-68FFD298E625}" destId="{FDC76EE0-D842-4164-9D36-BC9E569669F6}" srcOrd="0" destOrd="0" parTransId="{14FC782B-95D0-4DE9-BFFC-1CDFE0A11136}" sibTransId="{A43ED9B0-72E2-462B-AD77-FF446A00D1F2}"/>
    <dgm:cxn modelId="{06181C7A-172C-470A-A052-33C396995001}" srcId="{0AF72B43-463C-4E9A-8E58-9DE362682CEF}" destId="{04165EDF-F018-4636-A9BA-68FFD298E625}" srcOrd="0" destOrd="0" parTransId="{A8CB48D0-12FD-441F-8B1A-B2B8F5F5CDE9}" sibTransId="{23A77854-6961-4782-97A3-327CB795A32A}"/>
    <dgm:cxn modelId="{4D2B8145-FC02-4355-827D-C295BE24F58E}" type="presParOf" srcId="{8A8C4371-D93A-45DA-B20B-B8DF29956552}" destId="{AF052FBD-5CD2-4843-B0A1-B2477060CCFE}" srcOrd="0" destOrd="0" presId="urn:microsoft.com/office/officeart/2005/8/layout/hierarchy1"/>
    <dgm:cxn modelId="{C3534C44-0D38-4D5A-9BDF-A126C2F5EE32}" type="presParOf" srcId="{AF052FBD-5CD2-4843-B0A1-B2477060CCFE}" destId="{2A8B388B-5B0E-4756-8C5E-50F38E412F06}" srcOrd="0" destOrd="0" presId="urn:microsoft.com/office/officeart/2005/8/layout/hierarchy1"/>
    <dgm:cxn modelId="{FC12F298-EE81-4959-A78F-E3F9B541F88E}" type="presParOf" srcId="{2A8B388B-5B0E-4756-8C5E-50F38E412F06}" destId="{A190B891-3343-4B8A-ACF9-F9D186B35DF1}" srcOrd="0" destOrd="0" presId="urn:microsoft.com/office/officeart/2005/8/layout/hierarchy1"/>
    <dgm:cxn modelId="{11AE6C3B-9DE4-467A-B0F4-36A1E10EAE8A}" type="presParOf" srcId="{2A8B388B-5B0E-4756-8C5E-50F38E412F06}" destId="{EFF57083-D9AD-43F1-910B-DF2B68A73F2C}" srcOrd="1" destOrd="0" presId="urn:microsoft.com/office/officeart/2005/8/layout/hierarchy1"/>
    <dgm:cxn modelId="{B1D1193B-4C94-4C30-924A-8255795000EC}" type="presParOf" srcId="{AF052FBD-5CD2-4843-B0A1-B2477060CCFE}" destId="{E82FBD4C-6A89-4536-8E9C-F6DFAB7C3D8A}" srcOrd="1" destOrd="0" presId="urn:microsoft.com/office/officeart/2005/8/layout/hierarchy1"/>
    <dgm:cxn modelId="{F85584F0-0B44-46D2-884D-CC8713DA68A7}" type="presParOf" srcId="{E82FBD4C-6A89-4536-8E9C-F6DFAB7C3D8A}" destId="{D688C269-D063-4ED5-B2C2-C3A0E36E4609}" srcOrd="0" destOrd="0" presId="urn:microsoft.com/office/officeart/2005/8/layout/hierarchy1"/>
    <dgm:cxn modelId="{373F4A75-3471-455F-94D8-665AE238FC45}" type="presParOf" srcId="{E82FBD4C-6A89-4536-8E9C-F6DFAB7C3D8A}" destId="{D150D3B0-47C4-44B7-8FC0-0905FA1B322E}" srcOrd="1" destOrd="0" presId="urn:microsoft.com/office/officeart/2005/8/layout/hierarchy1"/>
    <dgm:cxn modelId="{7606897E-0AE0-4EEF-B4B2-35DFCC93A367}" type="presParOf" srcId="{D150D3B0-47C4-44B7-8FC0-0905FA1B322E}" destId="{3CEF0CA8-A848-4324-A6AB-7CFEA274964A}" srcOrd="0" destOrd="0" presId="urn:microsoft.com/office/officeart/2005/8/layout/hierarchy1"/>
    <dgm:cxn modelId="{0F2BD100-082C-422D-97B8-20D440286B07}" type="presParOf" srcId="{3CEF0CA8-A848-4324-A6AB-7CFEA274964A}" destId="{D68B703C-45D2-490F-B280-F4ED7D097F14}" srcOrd="0" destOrd="0" presId="urn:microsoft.com/office/officeart/2005/8/layout/hierarchy1"/>
    <dgm:cxn modelId="{042E0AA0-3291-4092-93DF-7AD146229B0F}" type="presParOf" srcId="{3CEF0CA8-A848-4324-A6AB-7CFEA274964A}" destId="{3ACAF291-5EBC-4962-B226-E0ACCDA223C0}" srcOrd="1" destOrd="0" presId="urn:microsoft.com/office/officeart/2005/8/layout/hierarchy1"/>
    <dgm:cxn modelId="{4A739CE9-0B13-4342-ADA3-D44498D1E23D}" type="presParOf" srcId="{D150D3B0-47C4-44B7-8FC0-0905FA1B322E}" destId="{8423C426-43A7-4BFA-8C75-FFE270983D2F}" srcOrd="1" destOrd="0" presId="urn:microsoft.com/office/officeart/2005/8/layout/hierarchy1"/>
    <dgm:cxn modelId="{035375D6-7DB3-4319-BAC4-C0729111FF03}" type="presParOf" srcId="{E82FBD4C-6A89-4536-8E9C-F6DFAB7C3D8A}" destId="{56B6A5A8-3645-427A-AB49-813CED59BD2F}" srcOrd="2" destOrd="0" presId="urn:microsoft.com/office/officeart/2005/8/layout/hierarchy1"/>
    <dgm:cxn modelId="{DD3F3C6D-A837-4F7B-8AC6-2F2CE74B34A7}" type="presParOf" srcId="{E82FBD4C-6A89-4536-8E9C-F6DFAB7C3D8A}" destId="{D7B4831C-618C-4114-A703-8E6324578654}" srcOrd="3" destOrd="0" presId="urn:microsoft.com/office/officeart/2005/8/layout/hierarchy1"/>
    <dgm:cxn modelId="{565270B5-3C8B-4BBA-9D46-1F26B48D18C1}" type="presParOf" srcId="{D7B4831C-618C-4114-A703-8E6324578654}" destId="{A577F571-8A7F-444A-94AE-BD74CA81CA55}" srcOrd="0" destOrd="0" presId="urn:microsoft.com/office/officeart/2005/8/layout/hierarchy1"/>
    <dgm:cxn modelId="{AAAF42F2-99AC-46A6-91E7-AB13D0C38150}" type="presParOf" srcId="{A577F571-8A7F-444A-94AE-BD74CA81CA55}" destId="{7928F365-067D-4700-97A9-C6CAE10B0F1E}" srcOrd="0" destOrd="0" presId="urn:microsoft.com/office/officeart/2005/8/layout/hierarchy1"/>
    <dgm:cxn modelId="{45F19956-14FB-4766-A202-53F31A329702}" type="presParOf" srcId="{A577F571-8A7F-444A-94AE-BD74CA81CA55}" destId="{9732F8A8-232B-4A1C-8B51-3531DB787C6A}" srcOrd="1" destOrd="0" presId="urn:microsoft.com/office/officeart/2005/8/layout/hierarchy1"/>
    <dgm:cxn modelId="{1B1A0E24-DBDC-46D6-81BF-CB328209DF7E}" type="presParOf" srcId="{D7B4831C-618C-4114-A703-8E6324578654}" destId="{FEFAD278-92AD-487C-A152-94E2785046DB}" srcOrd="1" destOrd="0" presId="urn:microsoft.com/office/officeart/2005/8/layout/hierarchy1"/>
    <dgm:cxn modelId="{6267E019-6760-4332-81A5-978967C42887}" type="presParOf" srcId="{E82FBD4C-6A89-4536-8E9C-F6DFAB7C3D8A}" destId="{730244BB-AD48-4BD6-9B9D-8A333739162C}" srcOrd="4" destOrd="0" presId="urn:microsoft.com/office/officeart/2005/8/layout/hierarchy1"/>
    <dgm:cxn modelId="{B3D9CF70-CE76-4EDC-8E18-CDFCCEC2EC13}" type="presParOf" srcId="{E82FBD4C-6A89-4536-8E9C-F6DFAB7C3D8A}" destId="{51731FB9-C6EA-4955-9A34-25B1A62ED09D}" srcOrd="5" destOrd="0" presId="urn:microsoft.com/office/officeart/2005/8/layout/hierarchy1"/>
    <dgm:cxn modelId="{6A470B3C-03F6-493A-B41D-D0556FCAECCB}" type="presParOf" srcId="{51731FB9-C6EA-4955-9A34-25B1A62ED09D}" destId="{FE518627-11B6-4132-916C-11478B589C7A}" srcOrd="0" destOrd="0" presId="urn:microsoft.com/office/officeart/2005/8/layout/hierarchy1"/>
    <dgm:cxn modelId="{52CE2F8B-8C4C-468D-8D6C-D3A3C02CB439}" type="presParOf" srcId="{FE518627-11B6-4132-916C-11478B589C7A}" destId="{44568295-A111-4C28-94AA-6BC3FCC7D1CE}" srcOrd="0" destOrd="0" presId="urn:microsoft.com/office/officeart/2005/8/layout/hierarchy1"/>
    <dgm:cxn modelId="{107552E4-6989-4496-9801-0A3A180590E1}" type="presParOf" srcId="{FE518627-11B6-4132-916C-11478B589C7A}" destId="{98F5805E-5A20-45C9-89D5-6484234FAEDF}" srcOrd="1" destOrd="0" presId="urn:microsoft.com/office/officeart/2005/8/layout/hierarchy1"/>
    <dgm:cxn modelId="{A88875EA-C870-446A-B991-276192CEEC79}" type="presParOf" srcId="{51731FB9-C6EA-4955-9A34-25B1A62ED09D}" destId="{0DD6FD41-C288-4913-ADE6-736EDB930A6C}" srcOrd="1" destOrd="0" presId="urn:microsoft.com/office/officeart/2005/8/layout/hierarchy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DE60AC-18CD-4A3B-AD0C-112B412F0095}" type="doc">
      <dgm:prSet loTypeId="urn:microsoft.com/office/officeart/2005/8/layout/radial1" loCatId="cycle" qsTypeId="urn:microsoft.com/office/officeart/2005/8/quickstyle/simple1" qsCatId="simple" csTypeId="urn:microsoft.com/office/officeart/2005/8/colors/accent0_2" csCatId="mainScheme" phldr="1"/>
      <dgm:spPr/>
      <dgm:t>
        <a:bodyPr/>
        <a:lstStyle/>
        <a:p>
          <a:pPr rtl="1"/>
          <a:endParaRPr lang="ar-SA"/>
        </a:p>
      </dgm:t>
    </dgm:pt>
    <dgm:pt modelId="{2457805B-B9BE-41E0-ADE6-740BAF28F418}">
      <dgm:prSet phldrT="[نص]" custT="1"/>
      <dgm:spPr/>
      <dgm:t>
        <a:bodyPr/>
        <a:lstStyle/>
        <a:p>
          <a:pPr rtl="1"/>
          <a:r>
            <a:rPr lang="en-US" sz="1000" dirty="0" smtClean="0"/>
            <a:t>Characteristics </a:t>
          </a:r>
          <a:endParaRPr lang="ar-SA" sz="1000" dirty="0"/>
        </a:p>
      </dgm:t>
    </dgm:pt>
    <dgm:pt modelId="{C3017349-4D72-4079-9E90-AEF1FEFA1286}" type="parTrans" cxnId="{6247A8F5-977C-48CD-AAF3-FAAC51A02533}">
      <dgm:prSet/>
      <dgm:spPr/>
      <dgm:t>
        <a:bodyPr/>
        <a:lstStyle/>
        <a:p>
          <a:pPr rtl="1"/>
          <a:endParaRPr lang="ar-SA"/>
        </a:p>
      </dgm:t>
    </dgm:pt>
    <dgm:pt modelId="{4AB8E066-FA9F-4ADC-ADB2-88A4D3B2D4A5}" type="sibTrans" cxnId="{6247A8F5-977C-48CD-AAF3-FAAC51A02533}">
      <dgm:prSet/>
      <dgm:spPr/>
      <dgm:t>
        <a:bodyPr/>
        <a:lstStyle/>
        <a:p>
          <a:pPr rtl="1"/>
          <a:endParaRPr lang="ar-SA"/>
        </a:p>
      </dgm:t>
    </dgm:pt>
    <dgm:pt modelId="{EF0D9555-E97A-4EF3-9C14-A766D0932058}">
      <dgm:prSet phldrT="[نص]" custT="1"/>
      <dgm:spPr/>
      <dgm:t>
        <a:bodyPr/>
        <a:lstStyle/>
        <a:p>
          <a:pPr rtl="1"/>
          <a:r>
            <a:rPr lang="en-US" sz="1400" dirty="0" smtClean="0"/>
            <a:t>Muscle weakness</a:t>
          </a:r>
          <a:endParaRPr lang="ar-SA" sz="1400" dirty="0"/>
        </a:p>
      </dgm:t>
    </dgm:pt>
    <dgm:pt modelId="{0D60BC66-D418-415D-8D4A-A61591EF7C5F}" type="parTrans" cxnId="{C19980C7-8A2F-4281-989B-9E5822A6A3B5}">
      <dgm:prSet/>
      <dgm:spPr/>
      <dgm:t>
        <a:bodyPr/>
        <a:lstStyle/>
        <a:p>
          <a:pPr rtl="1"/>
          <a:endParaRPr lang="ar-SA"/>
        </a:p>
      </dgm:t>
    </dgm:pt>
    <dgm:pt modelId="{A244DDD3-8BA6-49BD-B10C-6179E370D52B}" type="sibTrans" cxnId="{C19980C7-8A2F-4281-989B-9E5822A6A3B5}">
      <dgm:prSet/>
      <dgm:spPr/>
      <dgm:t>
        <a:bodyPr/>
        <a:lstStyle/>
        <a:p>
          <a:pPr rtl="1"/>
          <a:endParaRPr lang="ar-SA"/>
        </a:p>
      </dgm:t>
    </dgm:pt>
    <dgm:pt modelId="{0131D215-19BD-41EB-A71C-CF6136B81A36}">
      <dgm:prSet phldrT="[نص]" custT="1"/>
      <dgm:spPr/>
      <dgm:t>
        <a:bodyPr/>
        <a:lstStyle/>
        <a:p>
          <a:pPr rtl="1"/>
          <a:r>
            <a:rPr lang="en-US" sz="900" dirty="0" smtClean="0"/>
            <a:t>hypoglycemia</a:t>
          </a:r>
          <a:endParaRPr lang="ar-SA" sz="900" dirty="0"/>
        </a:p>
      </dgm:t>
    </dgm:pt>
    <dgm:pt modelId="{F2D084F7-2BE6-49A9-B592-69054B708FF7}" type="parTrans" cxnId="{3B7340F9-3611-41A7-9D99-A2867236D2CF}">
      <dgm:prSet/>
      <dgm:spPr/>
      <dgm:t>
        <a:bodyPr/>
        <a:lstStyle/>
        <a:p>
          <a:pPr rtl="1"/>
          <a:endParaRPr lang="ar-SA"/>
        </a:p>
      </dgm:t>
    </dgm:pt>
    <dgm:pt modelId="{5B07B06B-E6C1-47F1-9F15-0F5D08B05477}" type="sibTrans" cxnId="{3B7340F9-3611-41A7-9D99-A2867236D2CF}">
      <dgm:prSet/>
      <dgm:spPr/>
      <dgm:t>
        <a:bodyPr/>
        <a:lstStyle/>
        <a:p>
          <a:pPr rtl="1"/>
          <a:endParaRPr lang="ar-SA"/>
        </a:p>
      </dgm:t>
    </dgm:pt>
    <dgm:pt modelId="{2203D883-B014-4BB5-9DD1-D860F4004152}">
      <dgm:prSet phldrT="[نص]"/>
      <dgm:spPr/>
      <dgm:t>
        <a:bodyPr/>
        <a:lstStyle/>
        <a:p>
          <a:pPr rtl="1"/>
          <a:r>
            <a:rPr lang="en-US" dirty="0" smtClean="0"/>
            <a:t>depression</a:t>
          </a:r>
          <a:endParaRPr lang="ar-SA" dirty="0"/>
        </a:p>
      </dgm:t>
    </dgm:pt>
    <dgm:pt modelId="{422B9994-78C4-45FE-9350-D39D22ED3CF5}" type="parTrans" cxnId="{8CB6952E-587C-4723-9DAB-F90821128FB2}">
      <dgm:prSet/>
      <dgm:spPr/>
      <dgm:t>
        <a:bodyPr/>
        <a:lstStyle/>
        <a:p>
          <a:pPr rtl="1"/>
          <a:endParaRPr lang="ar-SA"/>
        </a:p>
      </dgm:t>
    </dgm:pt>
    <dgm:pt modelId="{123DFD07-A125-4286-980A-741819A4702B}" type="sibTrans" cxnId="{8CB6952E-587C-4723-9DAB-F90821128FB2}">
      <dgm:prSet/>
      <dgm:spPr/>
      <dgm:t>
        <a:bodyPr/>
        <a:lstStyle/>
        <a:p>
          <a:pPr rtl="1"/>
          <a:endParaRPr lang="ar-SA"/>
        </a:p>
      </dgm:t>
    </dgm:pt>
    <dgm:pt modelId="{1FCFA876-FB78-44EA-AE25-81AFF1B24B7A}">
      <dgm:prSet phldrT="[نص]" custT="1"/>
      <dgm:spPr/>
      <dgm:t>
        <a:bodyPr/>
        <a:lstStyle/>
        <a:p>
          <a:pPr rtl="1"/>
          <a:r>
            <a:rPr lang="en-US" sz="1800" dirty="0" smtClean="0"/>
            <a:t>Low BP</a:t>
          </a:r>
          <a:endParaRPr lang="ar-SA" sz="1800" dirty="0"/>
        </a:p>
      </dgm:t>
    </dgm:pt>
    <dgm:pt modelId="{5B40F625-056D-405B-8009-F68271678B3B}" type="parTrans" cxnId="{D2F92D48-D5C3-44D6-9D47-EA3D2D853915}">
      <dgm:prSet/>
      <dgm:spPr/>
      <dgm:t>
        <a:bodyPr/>
        <a:lstStyle/>
        <a:p>
          <a:pPr rtl="1"/>
          <a:endParaRPr lang="ar-SA"/>
        </a:p>
      </dgm:t>
    </dgm:pt>
    <dgm:pt modelId="{EAA71098-B864-4BA6-AB76-B076DC1A97BA}" type="sibTrans" cxnId="{D2F92D48-D5C3-44D6-9D47-EA3D2D853915}">
      <dgm:prSet/>
      <dgm:spPr/>
      <dgm:t>
        <a:bodyPr/>
        <a:lstStyle/>
        <a:p>
          <a:pPr rtl="1"/>
          <a:endParaRPr lang="ar-SA"/>
        </a:p>
      </dgm:t>
    </dgm:pt>
    <dgm:pt modelId="{1EA1F773-8CAE-449B-85DA-692CC607CDA2}" type="pres">
      <dgm:prSet presAssocID="{EFDE60AC-18CD-4A3B-AD0C-112B412F0095}" presName="cycle" presStyleCnt="0">
        <dgm:presLayoutVars>
          <dgm:chMax val="1"/>
          <dgm:dir/>
          <dgm:animLvl val="ctr"/>
          <dgm:resizeHandles val="exact"/>
        </dgm:presLayoutVars>
      </dgm:prSet>
      <dgm:spPr/>
      <dgm:t>
        <a:bodyPr/>
        <a:lstStyle/>
        <a:p>
          <a:pPr rtl="1"/>
          <a:endParaRPr lang="ar-SA"/>
        </a:p>
      </dgm:t>
    </dgm:pt>
    <dgm:pt modelId="{634F8EA5-307B-417B-8252-76DFA8F02A17}" type="pres">
      <dgm:prSet presAssocID="{2457805B-B9BE-41E0-ADE6-740BAF28F418}" presName="centerShape" presStyleLbl="node0" presStyleIdx="0" presStyleCnt="1" custScaleX="137176"/>
      <dgm:spPr/>
      <dgm:t>
        <a:bodyPr/>
        <a:lstStyle/>
        <a:p>
          <a:pPr rtl="1"/>
          <a:endParaRPr lang="ar-SA"/>
        </a:p>
      </dgm:t>
    </dgm:pt>
    <dgm:pt modelId="{6A3E94E8-6409-49FE-83BD-2D2927A13A13}" type="pres">
      <dgm:prSet presAssocID="{0D60BC66-D418-415D-8D4A-A61591EF7C5F}" presName="Name9" presStyleLbl="parChTrans1D2" presStyleIdx="0" presStyleCnt="4"/>
      <dgm:spPr/>
      <dgm:t>
        <a:bodyPr/>
        <a:lstStyle/>
        <a:p>
          <a:pPr rtl="1"/>
          <a:endParaRPr lang="ar-SA"/>
        </a:p>
      </dgm:t>
    </dgm:pt>
    <dgm:pt modelId="{150A53EB-7FB0-496D-AD97-80102091DCCC}" type="pres">
      <dgm:prSet presAssocID="{0D60BC66-D418-415D-8D4A-A61591EF7C5F}" presName="connTx" presStyleLbl="parChTrans1D2" presStyleIdx="0" presStyleCnt="4"/>
      <dgm:spPr/>
      <dgm:t>
        <a:bodyPr/>
        <a:lstStyle/>
        <a:p>
          <a:pPr rtl="1"/>
          <a:endParaRPr lang="ar-SA"/>
        </a:p>
      </dgm:t>
    </dgm:pt>
    <dgm:pt modelId="{0C721406-E920-483B-8DBE-7CF1822DC78A}" type="pres">
      <dgm:prSet presAssocID="{EF0D9555-E97A-4EF3-9C14-A766D0932058}" presName="node" presStyleLbl="node1" presStyleIdx="0" presStyleCnt="4" custScaleX="136131" custRadScaleRad="119753" custRadScaleInc="-2450">
        <dgm:presLayoutVars>
          <dgm:bulletEnabled val="1"/>
        </dgm:presLayoutVars>
      </dgm:prSet>
      <dgm:spPr/>
      <dgm:t>
        <a:bodyPr/>
        <a:lstStyle/>
        <a:p>
          <a:pPr rtl="1"/>
          <a:endParaRPr lang="ar-SA"/>
        </a:p>
      </dgm:t>
    </dgm:pt>
    <dgm:pt modelId="{723F30F2-3AFA-4FFB-893A-016477DA3D1A}" type="pres">
      <dgm:prSet presAssocID="{F2D084F7-2BE6-49A9-B592-69054B708FF7}" presName="Name9" presStyleLbl="parChTrans1D2" presStyleIdx="1" presStyleCnt="4"/>
      <dgm:spPr/>
      <dgm:t>
        <a:bodyPr/>
        <a:lstStyle/>
        <a:p>
          <a:pPr rtl="1"/>
          <a:endParaRPr lang="ar-SA"/>
        </a:p>
      </dgm:t>
    </dgm:pt>
    <dgm:pt modelId="{A1067AF8-B4E6-4DD8-B063-8A580FD25A30}" type="pres">
      <dgm:prSet presAssocID="{F2D084F7-2BE6-49A9-B592-69054B708FF7}" presName="connTx" presStyleLbl="parChTrans1D2" presStyleIdx="1" presStyleCnt="4"/>
      <dgm:spPr/>
      <dgm:t>
        <a:bodyPr/>
        <a:lstStyle/>
        <a:p>
          <a:pPr rtl="1"/>
          <a:endParaRPr lang="ar-SA"/>
        </a:p>
      </dgm:t>
    </dgm:pt>
    <dgm:pt modelId="{A2C690CF-CF56-4902-9C28-7BAC4D903114}" type="pres">
      <dgm:prSet presAssocID="{0131D215-19BD-41EB-A71C-CF6136B81A36}" presName="node" presStyleLbl="node1" presStyleIdx="1" presStyleCnt="4" custScaleX="125960" custRadScaleRad="145081" custRadScaleInc="-1659">
        <dgm:presLayoutVars>
          <dgm:bulletEnabled val="1"/>
        </dgm:presLayoutVars>
      </dgm:prSet>
      <dgm:spPr/>
      <dgm:t>
        <a:bodyPr/>
        <a:lstStyle/>
        <a:p>
          <a:pPr rtl="1"/>
          <a:endParaRPr lang="ar-SA"/>
        </a:p>
      </dgm:t>
    </dgm:pt>
    <dgm:pt modelId="{97617628-0914-46C4-8FF1-917C3915240A}" type="pres">
      <dgm:prSet presAssocID="{422B9994-78C4-45FE-9350-D39D22ED3CF5}" presName="Name9" presStyleLbl="parChTrans1D2" presStyleIdx="2" presStyleCnt="4"/>
      <dgm:spPr/>
      <dgm:t>
        <a:bodyPr/>
        <a:lstStyle/>
        <a:p>
          <a:pPr rtl="1"/>
          <a:endParaRPr lang="ar-SA"/>
        </a:p>
      </dgm:t>
    </dgm:pt>
    <dgm:pt modelId="{158A9EF4-71FB-41B7-A1B8-6CC8A47EC5B1}" type="pres">
      <dgm:prSet presAssocID="{422B9994-78C4-45FE-9350-D39D22ED3CF5}" presName="connTx" presStyleLbl="parChTrans1D2" presStyleIdx="2" presStyleCnt="4"/>
      <dgm:spPr/>
      <dgm:t>
        <a:bodyPr/>
        <a:lstStyle/>
        <a:p>
          <a:pPr rtl="1"/>
          <a:endParaRPr lang="ar-SA"/>
        </a:p>
      </dgm:t>
    </dgm:pt>
    <dgm:pt modelId="{B4316B53-D853-4E8B-9E8B-90F5AC1514AC}" type="pres">
      <dgm:prSet presAssocID="{2203D883-B014-4BB5-9DD1-D860F4004152}" presName="node" presStyleLbl="node1" presStyleIdx="2" presStyleCnt="4" custRadScaleRad="101153" custRadScaleInc="-3046">
        <dgm:presLayoutVars>
          <dgm:bulletEnabled val="1"/>
        </dgm:presLayoutVars>
      </dgm:prSet>
      <dgm:spPr/>
      <dgm:t>
        <a:bodyPr/>
        <a:lstStyle/>
        <a:p>
          <a:pPr rtl="1"/>
          <a:endParaRPr lang="ar-SA"/>
        </a:p>
      </dgm:t>
    </dgm:pt>
    <dgm:pt modelId="{24034824-FD26-4F5B-9722-776F2C5CC471}" type="pres">
      <dgm:prSet presAssocID="{5B40F625-056D-405B-8009-F68271678B3B}" presName="Name9" presStyleLbl="parChTrans1D2" presStyleIdx="3" presStyleCnt="4"/>
      <dgm:spPr/>
      <dgm:t>
        <a:bodyPr/>
        <a:lstStyle/>
        <a:p>
          <a:pPr rtl="1"/>
          <a:endParaRPr lang="ar-SA"/>
        </a:p>
      </dgm:t>
    </dgm:pt>
    <dgm:pt modelId="{340B8A5E-093E-47AF-A1BF-3F89991803A6}" type="pres">
      <dgm:prSet presAssocID="{5B40F625-056D-405B-8009-F68271678B3B}" presName="connTx" presStyleLbl="parChTrans1D2" presStyleIdx="3" presStyleCnt="4"/>
      <dgm:spPr/>
      <dgm:t>
        <a:bodyPr/>
        <a:lstStyle/>
        <a:p>
          <a:pPr rtl="1"/>
          <a:endParaRPr lang="ar-SA"/>
        </a:p>
      </dgm:t>
    </dgm:pt>
    <dgm:pt modelId="{DFAF656E-3041-442A-81EF-8756C40BF6D5}" type="pres">
      <dgm:prSet presAssocID="{1FCFA876-FB78-44EA-AE25-81AFF1B24B7A}" presName="node" presStyleLbl="node1" presStyleIdx="3" presStyleCnt="4" custScaleX="142121" custRadScaleRad="132148" custRadScaleInc="1821">
        <dgm:presLayoutVars>
          <dgm:bulletEnabled val="1"/>
        </dgm:presLayoutVars>
      </dgm:prSet>
      <dgm:spPr/>
      <dgm:t>
        <a:bodyPr/>
        <a:lstStyle/>
        <a:p>
          <a:pPr rtl="1"/>
          <a:endParaRPr lang="ar-SA"/>
        </a:p>
      </dgm:t>
    </dgm:pt>
  </dgm:ptLst>
  <dgm:cxnLst>
    <dgm:cxn modelId="{8CB6952E-587C-4723-9DAB-F90821128FB2}" srcId="{2457805B-B9BE-41E0-ADE6-740BAF28F418}" destId="{2203D883-B014-4BB5-9DD1-D860F4004152}" srcOrd="2" destOrd="0" parTransId="{422B9994-78C4-45FE-9350-D39D22ED3CF5}" sibTransId="{123DFD07-A125-4286-980A-741819A4702B}"/>
    <dgm:cxn modelId="{D2F92D48-D5C3-44D6-9D47-EA3D2D853915}" srcId="{2457805B-B9BE-41E0-ADE6-740BAF28F418}" destId="{1FCFA876-FB78-44EA-AE25-81AFF1B24B7A}" srcOrd="3" destOrd="0" parTransId="{5B40F625-056D-405B-8009-F68271678B3B}" sibTransId="{EAA71098-B864-4BA6-AB76-B076DC1A97BA}"/>
    <dgm:cxn modelId="{37AE2343-3BD4-493A-9BDC-00BE6F971DA6}" type="presOf" srcId="{EF0D9555-E97A-4EF3-9C14-A766D0932058}" destId="{0C721406-E920-483B-8DBE-7CF1822DC78A}" srcOrd="0" destOrd="0" presId="urn:microsoft.com/office/officeart/2005/8/layout/radial1"/>
    <dgm:cxn modelId="{886EE120-CE53-494E-9288-BC68CF01C2DA}" type="presOf" srcId="{2457805B-B9BE-41E0-ADE6-740BAF28F418}" destId="{634F8EA5-307B-417B-8252-76DFA8F02A17}" srcOrd="0" destOrd="0" presId="urn:microsoft.com/office/officeart/2005/8/layout/radial1"/>
    <dgm:cxn modelId="{46D68BF1-4866-4517-9DDE-283DB1A44C9A}" type="presOf" srcId="{5B40F625-056D-405B-8009-F68271678B3B}" destId="{24034824-FD26-4F5B-9722-776F2C5CC471}" srcOrd="0" destOrd="0" presId="urn:microsoft.com/office/officeart/2005/8/layout/radial1"/>
    <dgm:cxn modelId="{A3952DFC-F8DE-4829-BB3F-8AD8E83575F4}" type="presOf" srcId="{F2D084F7-2BE6-49A9-B592-69054B708FF7}" destId="{723F30F2-3AFA-4FFB-893A-016477DA3D1A}" srcOrd="0" destOrd="0" presId="urn:microsoft.com/office/officeart/2005/8/layout/radial1"/>
    <dgm:cxn modelId="{9CEB47ED-F790-4A34-9AE2-CF23B314A15B}" type="presOf" srcId="{422B9994-78C4-45FE-9350-D39D22ED3CF5}" destId="{97617628-0914-46C4-8FF1-917C3915240A}" srcOrd="0" destOrd="0" presId="urn:microsoft.com/office/officeart/2005/8/layout/radial1"/>
    <dgm:cxn modelId="{0B795271-A4E6-49B3-AF48-F94F1A705F03}" type="presOf" srcId="{5B40F625-056D-405B-8009-F68271678B3B}" destId="{340B8A5E-093E-47AF-A1BF-3F89991803A6}" srcOrd="1" destOrd="0" presId="urn:microsoft.com/office/officeart/2005/8/layout/radial1"/>
    <dgm:cxn modelId="{3B7340F9-3611-41A7-9D99-A2867236D2CF}" srcId="{2457805B-B9BE-41E0-ADE6-740BAF28F418}" destId="{0131D215-19BD-41EB-A71C-CF6136B81A36}" srcOrd="1" destOrd="0" parTransId="{F2D084F7-2BE6-49A9-B592-69054B708FF7}" sibTransId="{5B07B06B-E6C1-47F1-9F15-0F5D08B05477}"/>
    <dgm:cxn modelId="{49880054-2343-45DB-996C-622D90F4BC01}" type="presOf" srcId="{0D60BC66-D418-415D-8D4A-A61591EF7C5F}" destId="{150A53EB-7FB0-496D-AD97-80102091DCCC}" srcOrd="1" destOrd="0" presId="urn:microsoft.com/office/officeart/2005/8/layout/radial1"/>
    <dgm:cxn modelId="{D0E91145-EB44-43A4-BB91-AAC5215B7DAA}" type="presOf" srcId="{0131D215-19BD-41EB-A71C-CF6136B81A36}" destId="{A2C690CF-CF56-4902-9C28-7BAC4D903114}" srcOrd="0" destOrd="0" presId="urn:microsoft.com/office/officeart/2005/8/layout/radial1"/>
    <dgm:cxn modelId="{26AD19E1-42C7-4F14-812F-D53D006AED1F}" type="presOf" srcId="{0D60BC66-D418-415D-8D4A-A61591EF7C5F}" destId="{6A3E94E8-6409-49FE-83BD-2D2927A13A13}" srcOrd="0" destOrd="0" presId="urn:microsoft.com/office/officeart/2005/8/layout/radial1"/>
    <dgm:cxn modelId="{6247A8F5-977C-48CD-AAF3-FAAC51A02533}" srcId="{EFDE60AC-18CD-4A3B-AD0C-112B412F0095}" destId="{2457805B-B9BE-41E0-ADE6-740BAF28F418}" srcOrd="0" destOrd="0" parTransId="{C3017349-4D72-4079-9E90-AEF1FEFA1286}" sibTransId="{4AB8E066-FA9F-4ADC-ADB2-88A4D3B2D4A5}"/>
    <dgm:cxn modelId="{C19980C7-8A2F-4281-989B-9E5822A6A3B5}" srcId="{2457805B-B9BE-41E0-ADE6-740BAF28F418}" destId="{EF0D9555-E97A-4EF3-9C14-A766D0932058}" srcOrd="0" destOrd="0" parTransId="{0D60BC66-D418-415D-8D4A-A61591EF7C5F}" sibTransId="{A244DDD3-8BA6-49BD-B10C-6179E370D52B}"/>
    <dgm:cxn modelId="{297865B1-EF08-4626-80AE-962BE7BDC053}" type="presOf" srcId="{1FCFA876-FB78-44EA-AE25-81AFF1B24B7A}" destId="{DFAF656E-3041-442A-81EF-8756C40BF6D5}" srcOrd="0" destOrd="0" presId="urn:microsoft.com/office/officeart/2005/8/layout/radial1"/>
    <dgm:cxn modelId="{2DCCF170-1B48-4537-9DC2-8C756B8CDF37}" type="presOf" srcId="{2203D883-B014-4BB5-9DD1-D860F4004152}" destId="{B4316B53-D853-4E8B-9E8B-90F5AC1514AC}" srcOrd="0" destOrd="0" presId="urn:microsoft.com/office/officeart/2005/8/layout/radial1"/>
    <dgm:cxn modelId="{F50A1969-96F3-42E9-8ACC-8548DBB5E3B4}" type="presOf" srcId="{EFDE60AC-18CD-4A3B-AD0C-112B412F0095}" destId="{1EA1F773-8CAE-449B-85DA-692CC607CDA2}" srcOrd="0" destOrd="0" presId="urn:microsoft.com/office/officeart/2005/8/layout/radial1"/>
    <dgm:cxn modelId="{297D9C4A-5662-485B-A4D1-7EE9B1100ECA}" type="presOf" srcId="{F2D084F7-2BE6-49A9-B592-69054B708FF7}" destId="{A1067AF8-B4E6-4DD8-B063-8A580FD25A30}" srcOrd="1" destOrd="0" presId="urn:microsoft.com/office/officeart/2005/8/layout/radial1"/>
    <dgm:cxn modelId="{0EA50028-B76A-4CD8-87E6-2B6082477417}" type="presOf" srcId="{422B9994-78C4-45FE-9350-D39D22ED3CF5}" destId="{158A9EF4-71FB-41B7-A1B8-6CC8A47EC5B1}" srcOrd="1" destOrd="0" presId="urn:microsoft.com/office/officeart/2005/8/layout/radial1"/>
    <dgm:cxn modelId="{39CF1211-7E60-4CD2-B5FA-9ADE0C90E2AA}" type="presParOf" srcId="{1EA1F773-8CAE-449B-85DA-692CC607CDA2}" destId="{634F8EA5-307B-417B-8252-76DFA8F02A17}" srcOrd="0" destOrd="0" presId="urn:microsoft.com/office/officeart/2005/8/layout/radial1"/>
    <dgm:cxn modelId="{866EB18A-8625-4CA8-8824-744F53AC9C96}" type="presParOf" srcId="{1EA1F773-8CAE-449B-85DA-692CC607CDA2}" destId="{6A3E94E8-6409-49FE-83BD-2D2927A13A13}" srcOrd="1" destOrd="0" presId="urn:microsoft.com/office/officeart/2005/8/layout/radial1"/>
    <dgm:cxn modelId="{F67691F4-4B31-46EB-9EFB-0AFFE4CC4CDB}" type="presParOf" srcId="{6A3E94E8-6409-49FE-83BD-2D2927A13A13}" destId="{150A53EB-7FB0-496D-AD97-80102091DCCC}" srcOrd="0" destOrd="0" presId="urn:microsoft.com/office/officeart/2005/8/layout/radial1"/>
    <dgm:cxn modelId="{A6397B77-6B39-49AE-B23A-3FE2B524640D}" type="presParOf" srcId="{1EA1F773-8CAE-449B-85DA-692CC607CDA2}" destId="{0C721406-E920-483B-8DBE-7CF1822DC78A}" srcOrd="2" destOrd="0" presId="urn:microsoft.com/office/officeart/2005/8/layout/radial1"/>
    <dgm:cxn modelId="{67FB2F2C-07CF-4BA6-A34F-0C7F0F361144}" type="presParOf" srcId="{1EA1F773-8CAE-449B-85DA-692CC607CDA2}" destId="{723F30F2-3AFA-4FFB-893A-016477DA3D1A}" srcOrd="3" destOrd="0" presId="urn:microsoft.com/office/officeart/2005/8/layout/radial1"/>
    <dgm:cxn modelId="{FACA4AB7-8713-4637-B74F-FE011FE72733}" type="presParOf" srcId="{723F30F2-3AFA-4FFB-893A-016477DA3D1A}" destId="{A1067AF8-B4E6-4DD8-B063-8A580FD25A30}" srcOrd="0" destOrd="0" presId="urn:microsoft.com/office/officeart/2005/8/layout/radial1"/>
    <dgm:cxn modelId="{46E02302-2B0A-4F8B-8BEB-3013E129FB60}" type="presParOf" srcId="{1EA1F773-8CAE-449B-85DA-692CC607CDA2}" destId="{A2C690CF-CF56-4902-9C28-7BAC4D903114}" srcOrd="4" destOrd="0" presId="urn:microsoft.com/office/officeart/2005/8/layout/radial1"/>
    <dgm:cxn modelId="{5F59E39D-B5D8-4ABF-8A0D-E1DD8E89AD8A}" type="presParOf" srcId="{1EA1F773-8CAE-449B-85DA-692CC607CDA2}" destId="{97617628-0914-46C4-8FF1-917C3915240A}" srcOrd="5" destOrd="0" presId="urn:microsoft.com/office/officeart/2005/8/layout/radial1"/>
    <dgm:cxn modelId="{0EB183EF-5FC1-4BD7-A285-B9D29E4934CC}" type="presParOf" srcId="{97617628-0914-46C4-8FF1-917C3915240A}" destId="{158A9EF4-71FB-41B7-A1B8-6CC8A47EC5B1}" srcOrd="0" destOrd="0" presId="urn:microsoft.com/office/officeart/2005/8/layout/radial1"/>
    <dgm:cxn modelId="{66B47798-171B-42AD-BA45-7A3B99D7665D}" type="presParOf" srcId="{1EA1F773-8CAE-449B-85DA-692CC607CDA2}" destId="{B4316B53-D853-4E8B-9E8B-90F5AC1514AC}" srcOrd="6" destOrd="0" presId="urn:microsoft.com/office/officeart/2005/8/layout/radial1"/>
    <dgm:cxn modelId="{420779B1-58EF-4C91-AC1D-8DE21B050E6D}" type="presParOf" srcId="{1EA1F773-8CAE-449B-85DA-692CC607CDA2}" destId="{24034824-FD26-4F5B-9722-776F2C5CC471}" srcOrd="7" destOrd="0" presId="urn:microsoft.com/office/officeart/2005/8/layout/radial1"/>
    <dgm:cxn modelId="{75FD5C43-F0D7-42B9-BA9C-4D1916AB6343}" type="presParOf" srcId="{24034824-FD26-4F5B-9722-776F2C5CC471}" destId="{340B8A5E-093E-47AF-A1BF-3F89991803A6}" srcOrd="0" destOrd="0" presId="urn:microsoft.com/office/officeart/2005/8/layout/radial1"/>
    <dgm:cxn modelId="{15408C2D-6E28-4085-BEA3-B9856B261E25}" type="presParOf" srcId="{1EA1F773-8CAE-449B-85DA-692CC607CDA2}" destId="{DFAF656E-3041-442A-81EF-8756C40BF6D5}" srcOrd="8" destOrd="0" presId="urn:microsoft.com/office/officeart/2005/8/layout/radial1"/>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429053-A264-455F-97E5-07FE9222C91F}" type="doc">
      <dgm:prSet loTypeId="urn:microsoft.com/office/officeart/2005/8/layout/hierarchy1" loCatId="hierarchy" qsTypeId="urn:microsoft.com/office/officeart/2005/8/quickstyle/simple3" qsCatId="simple" csTypeId="urn:microsoft.com/office/officeart/2005/8/colors/accent6_3" csCatId="accent6" phldr="1"/>
      <dgm:spPr/>
      <dgm:t>
        <a:bodyPr/>
        <a:lstStyle/>
        <a:p>
          <a:pPr rtl="1"/>
          <a:endParaRPr lang="ar-SA"/>
        </a:p>
      </dgm:t>
    </dgm:pt>
    <dgm:pt modelId="{E296FFE0-5C38-46A2-B493-FB872E297EE7}">
      <dgm:prSet phldrT="[نص]"/>
      <dgm:spPr/>
      <dgm:t>
        <a:bodyPr/>
        <a:lstStyle/>
        <a:p>
          <a:pPr rtl="1"/>
          <a:r>
            <a:rPr lang="en-US" b="1" dirty="0" smtClean="0">
              <a:latin typeface="Garamond" pitchFamily="18" charset="0"/>
            </a:rPr>
            <a:t>In </a:t>
          </a:r>
          <a:r>
            <a:rPr lang="en-US" b="1" dirty="0" err="1" smtClean="0">
              <a:latin typeface="Garamond" pitchFamily="18" charset="0"/>
            </a:rPr>
            <a:t>neoplastic</a:t>
          </a:r>
          <a:r>
            <a:rPr lang="en-US" b="1" dirty="0" smtClean="0">
              <a:latin typeface="Garamond" pitchFamily="18" charset="0"/>
            </a:rPr>
            <a:t> diseases</a:t>
          </a:r>
          <a:endParaRPr lang="ar-SA" b="1" dirty="0">
            <a:latin typeface="Garamond" pitchFamily="18" charset="0"/>
          </a:endParaRPr>
        </a:p>
      </dgm:t>
    </dgm:pt>
    <dgm:pt modelId="{64062DB1-8DE8-4AB5-B817-5521461D7A88}" type="parTrans" cxnId="{CA34E406-5AD7-4A7A-8ACD-CCA8414762E6}">
      <dgm:prSet/>
      <dgm:spPr/>
      <dgm:t>
        <a:bodyPr/>
        <a:lstStyle/>
        <a:p>
          <a:pPr rtl="1"/>
          <a:endParaRPr lang="ar-SA" b="1">
            <a:latin typeface="Papyrus" pitchFamily="66" charset="0"/>
          </a:endParaRPr>
        </a:p>
      </dgm:t>
    </dgm:pt>
    <dgm:pt modelId="{E01880E5-EA14-4E89-AA37-E28E0DCC5E32}" type="sibTrans" cxnId="{CA34E406-5AD7-4A7A-8ACD-CCA8414762E6}">
      <dgm:prSet/>
      <dgm:spPr/>
      <dgm:t>
        <a:bodyPr/>
        <a:lstStyle/>
        <a:p>
          <a:pPr rtl="1"/>
          <a:endParaRPr lang="ar-SA" b="1">
            <a:latin typeface="Papyrus" pitchFamily="66" charset="0"/>
          </a:endParaRPr>
        </a:p>
      </dgm:t>
    </dgm:pt>
    <dgm:pt modelId="{1591F5FB-E1EB-47F9-820E-B958562BCF5A}">
      <dgm:prSet phldrT="[نص]"/>
      <dgm:spPr/>
      <dgm:t>
        <a:bodyPr/>
        <a:lstStyle/>
        <a:p>
          <a:pPr rtl="1"/>
          <a:r>
            <a:rPr lang="en-US" b="1" dirty="0" smtClean="0">
              <a:latin typeface="Garamond" pitchFamily="18" charset="0"/>
            </a:rPr>
            <a:t>As a treatment in </a:t>
          </a:r>
          <a:r>
            <a:rPr lang="en-US" b="1" dirty="0" err="1" smtClean="0">
              <a:latin typeface="Garamond" pitchFamily="18" charset="0"/>
            </a:rPr>
            <a:t>hodgkin’s</a:t>
          </a:r>
          <a:r>
            <a:rPr lang="en-US" b="1" dirty="0" smtClean="0">
              <a:latin typeface="Garamond" pitchFamily="18" charset="0"/>
            </a:rPr>
            <a:t> disease &amp; acute lymphocytic leukemia</a:t>
          </a:r>
          <a:endParaRPr lang="ar-SA" b="1" dirty="0">
            <a:latin typeface="Garamond" pitchFamily="18" charset="0"/>
          </a:endParaRPr>
        </a:p>
      </dgm:t>
    </dgm:pt>
    <dgm:pt modelId="{5061C9A3-C32D-4E0D-B10B-0BADA642025F}" type="parTrans" cxnId="{1C244DD8-0559-481F-9D39-AAB2C60DEA81}">
      <dgm:prSet/>
      <dgm:spPr/>
      <dgm:t>
        <a:bodyPr/>
        <a:lstStyle/>
        <a:p>
          <a:pPr rtl="1"/>
          <a:endParaRPr lang="ar-SA" b="1">
            <a:latin typeface="Papyrus" pitchFamily="66" charset="0"/>
          </a:endParaRPr>
        </a:p>
      </dgm:t>
    </dgm:pt>
    <dgm:pt modelId="{750239ED-2214-4D0A-8E41-DD7C0D0776B7}" type="sibTrans" cxnId="{1C244DD8-0559-481F-9D39-AAB2C60DEA81}">
      <dgm:prSet/>
      <dgm:spPr/>
      <dgm:t>
        <a:bodyPr/>
        <a:lstStyle/>
        <a:p>
          <a:pPr rtl="1"/>
          <a:endParaRPr lang="ar-SA" b="1">
            <a:latin typeface="Papyrus" pitchFamily="66" charset="0"/>
          </a:endParaRPr>
        </a:p>
      </dgm:t>
    </dgm:pt>
    <dgm:pt modelId="{41D74CDF-A2D5-459D-A7F4-AB915451FC68}">
      <dgm:prSet phldrT="[نص]"/>
      <dgm:spPr/>
      <dgm:t>
        <a:bodyPr/>
        <a:lstStyle/>
        <a:p>
          <a:pPr rtl="1"/>
          <a:r>
            <a:rPr lang="en-US" b="1" dirty="0" smtClean="0">
              <a:latin typeface="Garamond" pitchFamily="18" charset="0"/>
            </a:rPr>
            <a:t>Reduce cerebral edema in primary or metastatic brain tumors (</a:t>
          </a:r>
          <a:r>
            <a:rPr lang="en-US" b="1" dirty="0" err="1" smtClean="0">
              <a:latin typeface="Garamond" pitchFamily="18" charset="0"/>
            </a:rPr>
            <a:t>dexamethasone</a:t>
          </a:r>
          <a:r>
            <a:rPr lang="en-US" b="1" dirty="0" smtClean="0">
              <a:latin typeface="Garamond" pitchFamily="18" charset="0"/>
            </a:rPr>
            <a:t>)</a:t>
          </a:r>
          <a:endParaRPr lang="ar-SA" b="1" dirty="0">
            <a:latin typeface="Garamond" pitchFamily="18" charset="0"/>
          </a:endParaRPr>
        </a:p>
      </dgm:t>
    </dgm:pt>
    <dgm:pt modelId="{E39684B0-B3E7-41AA-B547-94BE2190BFA5}" type="parTrans" cxnId="{BBBD10D8-44E9-4825-BEAA-1DAA3595701A}">
      <dgm:prSet/>
      <dgm:spPr/>
      <dgm:t>
        <a:bodyPr/>
        <a:lstStyle/>
        <a:p>
          <a:pPr rtl="1"/>
          <a:endParaRPr lang="ar-SA" b="1">
            <a:latin typeface="Papyrus" pitchFamily="66" charset="0"/>
          </a:endParaRPr>
        </a:p>
      </dgm:t>
    </dgm:pt>
    <dgm:pt modelId="{63F172E0-0128-4C24-912D-05A4FED64109}" type="sibTrans" cxnId="{BBBD10D8-44E9-4825-BEAA-1DAA3595701A}">
      <dgm:prSet/>
      <dgm:spPr/>
      <dgm:t>
        <a:bodyPr/>
        <a:lstStyle/>
        <a:p>
          <a:pPr rtl="1"/>
          <a:endParaRPr lang="ar-SA" b="1">
            <a:latin typeface="Papyrus" pitchFamily="66" charset="0"/>
          </a:endParaRPr>
        </a:p>
      </dgm:t>
    </dgm:pt>
    <dgm:pt modelId="{5B0AE216-5FCA-4B1F-9EB9-CC753C97A942}">
      <dgm:prSet/>
      <dgm:spPr/>
      <dgm:t>
        <a:bodyPr/>
        <a:lstStyle/>
        <a:p>
          <a:pPr rtl="1"/>
          <a:r>
            <a:rPr lang="en-US" b="1" dirty="0" smtClean="0">
              <a:latin typeface="Garamond" pitchFamily="18" charset="0"/>
            </a:rPr>
            <a:t>As antiemetic (decrease nausea and vomiting)</a:t>
          </a:r>
          <a:endParaRPr lang="ar-SA" b="1" dirty="0">
            <a:latin typeface="Garamond" pitchFamily="18" charset="0"/>
          </a:endParaRPr>
        </a:p>
      </dgm:t>
    </dgm:pt>
    <dgm:pt modelId="{F80D5108-0686-4A57-B7F1-3C4FB91252BA}" type="parTrans" cxnId="{75309538-0702-4CBA-98EA-86799515E571}">
      <dgm:prSet/>
      <dgm:spPr/>
      <dgm:t>
        <a:bodyPr/>
        <a:lstStyle/>
        <a:p>
          <a:pPr rtl="1"/>
          <a:endParaRPr lang="ar-SA" b="1">
            <a:latin typeface="Papyrus" pitchFamily="66" charset="0"/>
          </a:endParaRPr>
        </a:p>
      </dgm:t>
    </dgm:pt>
    <dgm:pt modelId="{05F94DF7-5C15-4068-888A-099DABE0B1F1}" type="sibTrans" cxnId="{75309538-0702-4CBA-98EA-86799515E571}">
      <dgm:prSet/>
      <dgm:spPr/>
      <dgm:t>
        <a:bodyPr/>
        <a:lstStyle/>
        <a:p>
          <a:pPr rtl="1"/>
          <a:endParaRPr lang="ar-SA" b="1">
            <a:latin typeface="Papyrus" pitchFamily="66" charset="0"/>
          </a:endParaRPr>
        </a:p>
      </dgm:t>
    </dgm:pt>
    <dgm:pt modelId="{9537ADC4-C544-490E-A62F-F311540105B9}" type="pres">
      <dgm:prSet presAssocID="{24429053-A264-455F-97E5-07FE9222C91F}" presName="hierChild1" presStyleCnt="0">
        <dgm:presLayoutVars>
          <dgm:chPref val="1"/>
          <dgm:dir/>
          <dgm:animOne val="branch"/>
          <dgm:animLvl val="lvl"/>
          <dgm:resizeHandles/>
        </dgm:presLayoutVars>
      </dgm:prSet>
      <dgm:spPr/>
      <dgm:t>
        <a:bodyPr/>
        <a:lstStyle/>
        <a:p>
          <a:endParaRPr lang="en-US"/>
        </a:p>
      </dgm:t>
    </dgm:pt>
    <dgm:pt modelId="{E6514B9F-5083-47CE-8D07-B2486E4B6245}" type="pres">
      <dgm:prSet presAssocID="{E296FFE0-5C38-46A2-B493-FB872E297EE7}" presName="hierRoot1" presStyleCnt="0"/>
      <dgm:spPr/>
    </dgm:pt>
    <dgm:pt modelId="{F6774DC5-7B16-4899-8F41-B53BE611C159}" type="pres">
      <dgm:prSet presAssocID="{E296FFE0-5C38-46A2-B493-FB872E297EE7}" presName="composite" presStyleCnt="0"/>
      <dgm:spPr/>
    </dgm:pt>
    <dgm:pt modelId="{7F5AF785-94FA-4E26-B997-259CE46F834C}" type="pres">
      <dgm:prSet presAssocID="{E296FFE0-5C38-46A2-B493-FB872E297EE7}" presName="background" presStyleLbl="node0" presStyleIdx="0" presStyleCnt="1"/>
      <dgm:spPr/>
    </dgm:pt>
    <dgm:pt modelId="{B4FCEF85-A465-4E8A-8EA3-3E228C28409C}" type="pres">
      <dgm:prSet presAssocID="{E296FFE0-5C38-46A2-B493-FB872E297EE7}" presName="text" presStyleLbl="fgAcc0" presStyleIdx="0" presStyleCnt="1">
        <dgm:presLayoutVars>
          <dgm:chPref val="3"/>
        </dgm:presLayoutVars>
      </dgm:prSet>
      <dgm:spPr/>
      <dgm:t>
        <a:bodyPr/>
        <a:lstStyle/>
        <a:p>
          <a:pPr rtl="1"/>
          <a:endParaRPr lang="ar-SA"/>
        </a:p>
      </dgm:t>
    </dgm:pt>
    <dgm:pt modelId="{E8713D8F-9B45-4D25-8433-3E5832274BCB}" type="pres">
      <dgm:prSet presAssocID="{E296FFE0-5C38-46A2-B493-FB872E297EE7}" presName="hierChild2" presStyleCnt="0"/>
      <dgm:spPr/>
    </dgm:pt>
    <dgm:pt modelId="{2D2306AE-C593-44AE-84EE-89F8ABDFAFB9}" type="pres">
      <dgm:prSet presAssocID="{5061C9A3-C32D-4E0D-B10B-0BADA642025F}" presName="Name10" presStyleLbl="parChTrans1D2" presStyleIdx="0" presStyleCnt="3"/>
      <dgm:spPr/>
      <dgm:t>
        <a:bodyPr/>
        <a:lstStyle/>
        <a:p>
          <a:endParaRPr lang="en-US"/>
        </a:p>
      </dgm:t>
    </dgm:pt>
    <dgm:pt modelId="{B73E8785-65AB-4957-A83B-B9B5FAB73CB3}" type="pres">
      <dgm:prSet presAssocID="{1591F5FB-E1EB-47F9-820E-B958562BCF5A}" presName="hierRoot2" presStyleCnt="0"/>
      <dgm:spPr/>
    </dgm:pt>
    <dgm:pt modelId="{3389080B-5D4F-4EEE-85B4-6AA5625986A2}" type="pres">
      <dgm:prSet presAssocID="{1591F5FB-E1EB-47F9-820E-B958562BCF5A}" presName="composite2" presStyleCnt="0"/>
      <dgm:spPr/>
    </dgm:pt>
    <dgm:pt modelId="{F065DD61-AD53-4A7C-BFD5-964D48F632B1}" type="pres">
      <dgm:prSet presAssocID="{1591F5FB-E1EB-47F9-820E-B958562BCF5A}" presName="background2" presStyleLbl="node2" presStyleIdx="0" presStyleCnt="3"/>
      <dgm:spPr/>
    </dgm:pt>
    <dgm:pt modelId="{C5090B07-EAEB-4ECF-A3BC-AF691F73474C}" type="pres">
      <dgm:prSet presAssocID="{1591F5FB-E1EB-47F9-820E-B958562BCF5A}" presName="text2" presStyleLbl="fgAcc2" presStyleIdx="0" presStyleCnt="3">
        <dgm:presLayoutVars>
          <dgm:chPref val="3"/>
        </dgm:presLayoutVars>
      </dgm:prSet>
      <dgm:spPr/>
      <dgm:t>
        <a:bodyPr/>
        <a:lstStyle/>
        <a:p>
          <a:pPr rtl="1"/>
          <a:endParaRPr lang="ar-SA"/>
        </a:p>
      </dgm:t>
    </dgm:pt>
    <dgm:pt modelId="{645420A0-819A-4872-A385-999C285A3287}" type="pres">
      <dgm:prSet presAssocID="{1591F5FB-E1EB-47F9-820E-B958562BCF5A}" presName="hierChild3" presStyleCnt="0"/>
      <dgm:spPr/>
    </dgm:pt>
    <dgm:pt modelId="{30704186-A7B9-4DD7-A753-E15CF8C4050D}" type="pres">
      <dgm:prSet presAssocID="{E39684B0-B3E7-41AA-B547-94BE2190BFA5}" presName="Name10" presStyleLbl="parChTrans1D2" presStyleIdx="1" presStyleCnt="3"/>
      <dgm:spPr/>
      <dgm:t>
        <a:bodyPr/>
        <a:lstStyle/>
        <a:p>
          <a:endParaRPr lang="en-US"/>
        </a:p>
      </dgm:t>
    </dgm:pt>
    <dgm:pt modelId="{C6801327-5110-4E03-8B72-ECCBC854E575}" type="pres">
      <dgm:prSet presAssocID="{41D74CDF-A2D5-459D-A7F4-AB915451FC68}" presName="hierRoot2" presStyleCnt="0"/>
      <dgm:spPr/>
    </dgm:pt>
    <dgm:pt modelId="{359F4341-4F43-45E2-B29F-13BA7F60A0C0}" type="pres">
      <dgm:prSet presAssocID="{41D74CDF-A2D5-459D-A7F4-AB915451FC68}" presName="composite2" presStyleCnt="0"/>
      <dgm:spPr/>
    </dgm:pt>
    <dgm:pt modelId="{8DAC5F47-F96E-44ED-B164-79173C5A0FAE}" type="pres">
      <dgm:prSet presAssocID="{41D74CDF-A2D5-459D-A7F4-AB915451FC68}" presName="background2" presStyleLbl="node2" presStyleIdx="1" presStyleCnt="3"/>
      <dgm:spPr/>
    </dgm:pt>
    <dgm:pt modelId="{5A4B9E45-D882-49E8-BA8E-D0F6776D3A20}" type="pres">
      <dgm:prSet presAssocID="{41D74CDF-A2D5-459D-A7F4-AB915451FC68}" presName="text2" presStyleLbl="fgAcc2" presStyleIdx="1" presStyleCnt="3">
        <dgm:presLayoutVars>
          <dgm:chPref val="3"/>
        </dgm:presLayoutVars>
      </dgm:prSet>
      <dgm:spPr/>
      <dgm:t>
        <a:bodyPr/>
        <a:lstStyle/>
        <a:p>
          <a:pPr rtl="1"/>
          <a:endParaRPr lang="ar-SA"/>
        </a:p>
      </dgm:t>
    </dgm:pt>
    <dgm:pt modelId="{CF0C1F75-D69E-4BAB-B41D-8C2D142ACF68}" type="pres">
      <dgm:prSet presAssocID="{41D74CDF-A2D5-459D-A7F4-AB915451FC68}" presName="hierChild3" presStyleCnt="0"/>
      <dgm:spPr/>
    </dgm:pt>
    <dgm:pt modelId="{3BC60B81-68FB-435A-9CD5-E4EF5E9D6B48}" type="pres">
      <dgm:prSet presAssocID="{F80D5108-0686-4A57-B7F1-3C4FB91252BA}" presName="Name10" presStyleLbl="parChTrans1D2" presStyleIdx="2" presStyleCnt="3"/>
      <dgm:spPr/>
      <dgm:t>
        <a:bodyPr/>
        <a:lstStyle/>
        <a:p>
          <a:endParaRPr lang="en-US"/>
        </a:p>
      </dgm:t>
    </dgm:pt>
    <dgm:pt modelId="{6A1AF8E8-D1D7-43E8-A3F9-D995F68B9B7A}" type="pres">
      <dgm:prSet presAssocID="{5B0AE216-5FCA-4B1F-9EB9-CC753C97A942}" presName="hierRoot2" presStyleCnt="0"/>
      <dgm:spPr/>
    </dgm:pt>
    <dgm:pt modelId="{7FF1C3EE-39DE-442F-92D2-BD886A0AF706}" type="pres">
      <dgm:prSet presAssocID="{5B0AE216-5FCA-4B1F-9EB9-CC753C97A942}" presName="composite2" presStyleCnt="0"/>
      <dgm:spPr/>
    </dgm:pt>
    <dgm:pt modelId="{7239CB2B-F494-4143-807B-8844CB368408}" type="pres">
      <dgm:prSet presAssocID="{5B0AE216-5FCA-4B1F-9EB9-CC753C97A942}" presName="background2" presStyleLbl="node2" presStyleIdx="2" presStyleCnt="3"/>
      <dgm:spPr/>
    </dgm:pt>
    <dgm:pt modelId="{EC5F118F-F872-45C7-897C-7EF94E8D7BAD}" type="pres">
      <dgm:prSet presAssocID="{5B0AE216-5FCA-4B1F-9EB9-CC753C97A942}" presName="text2" presStyleLbl="fgAcc2" presStyleIdx="2" presStyleCnt="3">
        <dgm:presLayoutVars>
          <dgm:chPref val="3"/>
        </dgm:presLayoutVars>
      </dgm:prSet>
      <dgm:spPr/>
      <dgm:t>
        <a:bodyPr/>
        <a:lstStyle/>
        <a:p>
          <a:pPr rtl="1"/>
          <a:endParaRPr lang="ar-SA"/>
        </a:p>
      </dgm:t>
    </dgm:pt>
    <dgm:pt modelId="{FB7A20DF-3A91-4D89-A0D8-69F552E214F2}" type="pres">
      <dgm:prSet presAssocID="{5B0AE216-5FCA-4B1F-9EB9-CC753C97A942}" presName="hierChild3" presStyleCnt="0"/>
      <dgm:spPr/>
    </dgm:pt>
  </dgm:ptLst>
  <dgm:cxnLst>
    <dgm:cxn modelId="{70A8220A-9346-4D42-A76E-1C33CE646270}" type="presOf" srcId="{5061C9A3-C32D-4E0D-B10B-0BADA642025F}" destId="{2D2306AE-C593-44AE-84EE-89F8ABDFAFB9}" srcOrd="0" destOrd="0" presId="urn:microsoft.com/office/officeart/2005/8/layout/hierarchy1"/>
    <dgm:cxn modelId="{92C75D7A-95EB-4756-BDC2-BB47F39D0C1B}" type="presOf" srcId="{5B0AE216-5FCA-4B1F-9EB9-CC753C97A942}" destId="{EC5F118F-F872-45C7-897C-7EF94E8D7BAD}" srcOrd="0" destOrd="0" presId="urn:microsoft.com/office/officeart/2005/8/layout/hierarchy1"/>
    <dgm:cxn modelId="{E5303C7A-6147-426D-92BC-3AD47544FC39}" type="presOf" srcId="{24429053-A264-455F-97E5-07FE9222C91F}" destId="{9537ADC4-C544-490E-A62F-F311540105B9}" srcOrd="0" destOrd="0" presId="urn:microsoft.com/office/officeart/2005/8/layout/hierarchy1"/>
    <dgm:cxn modelId="{BBBD10D8-44E9-4825-BEAA-1DAA3595701A}" srcId="{E296FFE0-5C38-46A2-B493-FB872E297EE7}" destId="{41D74CDF-A2D5-459D-A7F4-AB915451FC68}" srcOrd="1" destOrd="0" parTransId="{E39684B0-B3E7-41AA-B547-94BE2190BFA5}" sibTransId="{63F172E0-0128-4C24-912D-05A4FED64109}"/>
    <dgm:cxn modelId="{E648C70B-F101-43F6-85A9-A78FE1410A42}" type="presOf" srcId="{41D74CDF-A2D5-459D-A7F4-AB915451FC68}" destId="{5A4B9E45-D882-49E8-BA8E-D0F6776D3A20}" srcOrd="0" destOrd="0" presId="urn:microsoft.com/office/officeart/2005/8/layout/hierarchy1"/>
    <dgm:cxn modelId="{5FFC6522-7B74-4F4F-9174-ED43FBC3BA21}" type="presOf" srcId="{F80D5108-0686-4A57-B7F1-3C4FB91252BA}" destId="{3BC60B81-68FB-435A-9CD5-E4EF5E9D6B48}" srcOrd="0" destOrd="0" presId="urn:microsoft.com/office/officeart/2005/8/layout/hierarchy1"/>
    <dgm:cxn modelId="{CA34E406-5AD7-4A7A-8ACD-CCA8414762E6}" srcId="{24429053-A264-455F-97E5-07FE9222C91F}" destId="{E296FFE0-5C38-46A2-B493-FB872E297EE7}" srcOrd="0" destOrd="0" parTransId="{64062DB1-8DE8-4AB5-B817-5521461D7A88}" sibTransId="{E01880E5-EA14-4E89-AA37-E28E0DCC5E32}"/>
    <dgm:cxn modelId="{75309538-0702-4CBA-98EA-86799515E571}" srcId="{E296FFE0-5C38-46A2-B493-FB872E297EE7}" destId="{5B0AE216-5FCA-4B1F-9EB9-CC753C97A942}" srcOrd="2" destOrd="0" parTransId="{F80D5108-0686-4A57-B7F1-3C4FB91252BA}" sibTransId="{05F94DF7-5C15-4068-888A-099DABE0B1F1}"/>
    <dgm:cxn modelId="{F3C18050-6E7A-4D87-AF4C-6B69FF0D8CEF}" type="presOf" srcId="{1591F5FB-E1EB-47F9-820E-B958562BCF5A}" destId="{C5090B07-EAEB-4ECF-A3BC-AF691F73474C}" srcOrd="0" destOrd="0" presId="urn:microsoft.com/office/officeart/2005/8/layout/hierarchy1"/>
    <dgm:cxn modelId="{1C244DD8-0559-481F-9D39-AAB2C60DEA81}" srcId="{E296FFE0-5C38-46A2-B493-FB872E297EE7}" destId="{1591F5FB-E1EB-47F9-820E-B958562BCF5A}" srcOrd="0" destOrd="0" parTransId="{5061C9A3-C32D-4E0D-B10B-0BADA642025F}" sibTransId="{750239ED-2214-4D0A-8E41-DD7C0D0776B7}"/>
    <dgm:cxn modelId="{FE22A7A7-0948-4242-84B1-F4BC7B10007B}" type="presOf" srcId="{E296FFE0-5C38-46A2-B493-FB872E297EE7}" destId="{B4FCEF85-A465-4E8A-8EA3-3E228C28409C}" srcOrd="0" destOrd="0" presId="urn:microsoft.com/office/officeart/2005/8/layout/hierarchy1"/>
    <dgm:cxn modelId="{766F0F3F-9948-42B2-8721-AC11CD0A989F}" type="presOf" srcId="{E39684B0-B3E7-41AA-B547-94BE2190BFA5}" destId="{30704186-A7B9-4DD7-A753-E15CF8C4050D}" srcOrd="0" destOrd="0" presId="urn:microsoft.com/office/officeart/2005/8/layout/hierarchy1"/>
    <dgm:cxn modelId="{EEB78782-1277-40A4-9407-7EF7BED2D900}" type="presParOf" srcId="{9537ADC4-C544-490E-A62F-F311540105B9}" destId="{E6514B9F-5083-47CE-8D07-B2486E4B6245}" srcOrd="0" destOrd="0" presId="urn:microsoft.com/office/officeart/2005/8/layout/hierarchy1"/>
    <dgm:cxn modelId="{9F875CA9-E8EC-4D56-894C-ECDC77E39D73}" type="presParOf" srcId="{E6514B9F-5083-47CE-8D07-B2486E4B6245}" destId="{F6774DC5-7B16-4899-8F41-B53BE611C159}" srcOrd="0" destOrd="0" presId="urn:microsoft.com/office/officeart/2005/8/layout/hierarchy1"/>
    <dgm:cxn modelId="{BAE0BC70-285A-431D-B7F6-B569AD07E5A1}" type="presParOf" srcId="{F6774DC5-7B16-4899-8F41-B53BE611C159}" destId="{7F5AF785-94FA-4E26-B997-259CE46F834C}" srcOrd="0" destOrd="0" presId="urn:microsoft.com/office/officeart/2005/8/layout/hierarchy1"/>
    <dgm:cxn modelId="{E5FC6EE9-7B7B-4D4E-B60F-5BBC60EBAB38}" type="presParOf" srcId="{F6774DC5-7B16-4899-8F41-B53BE611C159}" destId="{B4FCEF85-A465-4E8A-8EA3-3E228C28409C}" srcOrd="1" destOrd="0" presId="urn:microsoft.com/office/officeart/2005/8/layout/hierarchy1"/>
    <dgm:cxn modelId="{797BC0DA-0145-4142-A6F9-7A0CFC41E678}" type="presParOf" srcId="{E6514B9F-5083-47CE-8D07-B2486E4B6245}" destId="{E8713D8F-9B45-4D25-8433-3E5832274BCB}" srcOrd="1" destOrd="0" presId="urn:microsoft.com/office/officeart/2005/8/layout/hierarchy1"/>
    <dgm:cxn modelId="{C003F934-7720-495B-B22B-DD0A9A04E857}" type="presParOf" srcId="{E8713D8F-9B45-4D25-8433-3E5832274BCB}" destId="{2D2306AE-C593-44AE-84EE-89F8ABDFAFB9}" srcOrd="0" destOrd="0" presId="urn:microsoft.com/office/officeart/2005/8/layout/hierarchy1"/>
    <dgm:cxn modelId="{815959B4-CF83-446A-801B-135E24B560A5}" type="presParOf" srcId="{E8713D8F-9B45-4D25-8433-3E5832274BCB}" destId="{B73E8785-65AB-4957-A83B-B9B5FAB73CB3}" srcOrd="1" destOrd="0" presId="urn:microsoft.com/office/officeart/2005/8/layout/hierarchy1"/>
    <dgm:cxn modelId="{161334FA-5A73-4698-8057-630D23C56E49}" type="presParOf" srcId="{B73E8785-65AB-4957-A83B-B9B5FAB73CB3}" destId="{3389080B-5D4F-4EEE-85B4-6AA5625986A2}" srcOrd="0" destOrd="0" presId="urn:microsoft.com/office/officeart/2005/8/layout/hierarchy1"/>
    <dgm:cxn modelId="{DCFB31AF-581E-42D1-B291-9C751022C826}" type="presParOf" srcId="{3389080B-5D4F-4EEE-85B4-6AA5625986A2}" destId="{F065DD61-AD53-4A7C-BFD5-964D48F632B1}" srcOrd="0" destOrd="0" presId="urn:microsoft.com/office/officeart/2005/8/layout/hierarchy1"/>
    <dgm:cxn modelId="{5FD36F28-E4A0-4B28-AE05-A8D23F64B3B1}" type="presParOf" srcId="{3389080B-5D4F-4EEE-85B4-6AA5625986A2}" destId="{C5090B07-EAEB-4ECF-A3BC-AF691F73474C}" srcOrd="1" destOrd="0" presId="urn:microsoft.com/office/officeart/2005/8/layout/hierarchy1"/>
    <dgm:cxn modelId="{11F8C162-0424-4B8A-9C25-C0F879D06B28}" type="presParOf" srcId="{B73E8785-65AB-4957-A83B-B9B5FAB73CB3}" destId="{645420A0-819A-4872-A385-999C285A3287}" srcOrd="1" destOrd="0" presId="urn:microsoft.com/office/officeart/2005/8/layout/hierarchy1"/>
    <dgm:cxn modelId="{CB23249F-5E55-4CF0-AEBE-8254B856E857}" type="presParOf" srcId="{E8713D8F-9B45-4D25-8433-3E5832274BCB}" destId="{30704186-A7B9-4DD7-A753-E15CF8C4050D}" srcOrd="2" destOrd="0" presId="urn:microsoft.com/office/officeart/2005/8/layout/hierarchy1"/>
    <dgm:cxn modelId="{1D05FF1B-510A-422F-90CE-F9E35427725D}" type="presParOf" srcId="{E8713D8F-9B45-4D25-8433-3E5832274BCB}" destId="{C6801327-5110-4E03-8B72-ECCBC854E575}" srcOrd="3" destOrd="0" presId="urn:microsoft.com/office/officeart/2005/8/layout/hierarchy1"/>
    <dgm:cxn modelId="{5ACA45FE-30A0-4A9A-B22E-BE78561DB67B}" type="presParOf" srcId="{C6801327-5110-4E03-8B72-ECCBC854E575}" destId="{359F4341-4F43-45E2-B29F-13BA7F60A0C0}" srcOrd="0" destOrd="0" presId="urn:microsoft.com/office/officeart/2005/8/layout/hierarchy1"/>
    <dgm:cxn modelId="{36A0E9A5-4175-4CC0-AA19-15F57E78BC75}" type="presParOf" srcId="{359F4341-4F43-45E2-B29F-13BA7F60A0C0}" destId="{8DAC5F47-F96E-44ED-B164-79173C5A0FAE}" srcOrd="0" destOrd="0" presId="urn:microsoft.com/office/officeart/2005/8/layout/hierarchy1"/>
    <dgm:cxn modelId="{2C3EC44B-E611-4EDD-9A75-29D58302436F}" type="presParOf" srcId="{359F4341-4F43-45E2-B29F-13BA7F60A0C0}" destId="{5A4B9E45-D882-49E8-BA8E-D0F6776D3A20}" srcOrd="1" destOrd="0" presId="urn:microsoft.com/office/officeart/2005/8/layout/hierarchy1"/>
    <dgm:cxn modelId="{19F81749-28F3-41D0-8BD1-63C8FE1B1809}" type="presParOf" srcId="{C6801327-5110-4E03-8B72-ECCBC854E575}" destId="{CF0C1F75-D69E-4BAB-B41D-8C2D142ACF68}" srcOrd="1" destOrd="0" presId="urn:microsoft.com/office/officeart/2005/8/layout/hierarchy1"/>
    <dgm:cxn modelId="{653B8CD8-9B53-4080-9226-1F8EE27E30A2}" type="presParOf" srcId="{E8713D8F-9B45-4D25-8433-3E5832274BCB}" destId="{3BC60B81-68FB-435A-9CD5-E4EF5E9D6B48}" srcOrd="4" destOrd="0" presId="urn:microsoft.com/office/officeart/2005/8/layout/hierarchy1"/>
    <dgm:cxn modelId="{1DC76BC0-9FA8-438E-A51F-CFE46E570338}" type="presParOf" srcId="{E8713D8F-9B45-4D25-8433-3E5832274BCB}" destId="{6A1AF8E8-D1D7-43E8-A3F9-D995F68B9B7A}" srcOrd="5" destOrd="0" presId="urn:microsoft.com/office/officeart/2005/8/layout/hierarchy1"/>
    <dgm:cxn modelId="{DBCF732D-26E7-4F3B-A3FF-22B3C418C5FE}" type="presParOf" srcId="{6A1AF8E8-D1D7-43E8-A3F9-D995F68B9B7A}" destId="{7FF1C3EE-39DE-442F-92D2-BD886A0AF706}" srcOrd="0" destOrd="0" presId="urn:microsoft.com/office/officeart/2005/8/layout/hierarchy1"/>
    <dgm:cxn modelId="{EC137E91-57D2-4871-9473-2F840DD07646}" type="presParOf" srcId="{7FF1C3EE-39DE-442F-92D2-BD886A0AF706}" destId="{7239CB2B-F494-4143-807B-8844CB368408}" srcOrd="0" destOrd="0" presId="urn:microsoft.com/office/officeart/2005/8/layout/hierarchy1"/>
    <dgm:cxn modelId="{170835BE-9A58-4066-8F99-DC48CDA0F234}" type="presParOf" srcId="{7FF1C3EE-39DE-442F-92D2-BD886A0AF706}" destId="{EC5F118F-F872-45C7-897C-7EF94E8D7BAD}" srcOrd="1" destOrd="0" presId="urn:microsoft.com/office/officeart/2005/8/layout/hierarchy1"/>
    <dgm:cxn modelId="{2EA543CA-9C3B-4C2E-BF03-E9AF81FBEC37}" type="presParOf" srcId="{6A1AF8E8-D1D7-43E8-A3F9-D995F68B9B7A}" destId="{FB7A20DF-3A91-4D89-A0D8-69F552E214F2}" srcOrd="1" destOrd="0" presId="urn:microsoft.com/office/officeart/2005/8/layout/hierarchy1"/>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6DABF8-9733-4433-A6A9-C98354B80E5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3D0DB4D-BA02-4269-B9D3-4F416B3F45B1}">
      <dgm:prSet phldrT="[Text]"/>
      <dgm:spPr/>
      <dgm:t>
        <a:bodyPr/>
        <a:lstStyle/>
        <a:p>
          <a:r>
            <a:rPr lang="en-US" dirty="0" err="1" smtClean="0"/>
            <a:t>Mineralocoticoids</a:t>
          </a:r>
          <a:r>
            <a:rPr lang="en-US" dirty="0" smtClean="0"/>
            <a:t> antagonists</a:t>
          </a:r>
          <a:endParaRPr lang="en-US" dirty="0"/>
        </a:p>
      </dgm:t>
    </dgm:pt>
    <dgm:pt modelId="{B5C2FA5E-0517-433E-A9D2-9E94260210F8}" type="parTrans" cxnId="{55E2B7CE-3C15-494E-BBA1-C822AE94992A}">
      <dgm:prSet/>
      <dgm:spPr/>
      <dgm:t>
        <a:bodyPr/>
        <a:lstStyle/>
        <a:p>
          <a:endParaRPr lang="en-US"/>
        </a:p>
      </dgm:t>
    </dgm:pt>
    <dgm:pt modelId="{1DEDE464-96F2-42CF-B8D6-F6D5A46DBCC9}" type="sibTrans" cxnId="{55E2B7CE-3C15-494E-BBA1-C822AE94992A}">
      <dgm:prSet/>
      <dgm:spPr/>
      <dgm:t>
        <a:bodyPr/>
        <a:lstStyle/>
        <a:p>
          <a:endParaRPr lang="en-US"/>
        </a:p>
      </dgm:t>
    </dgm:pt>
    <dgm:pt modelId="{1F859359-2486-4967-82D2-564C3CEAD0E8}">
      <dgm:prSet phldrT="[Text]"/>
      <dgm:spPr/>
      <dgm:t>
        <a:bodyPr/>
        <a:lstStyle/>
        <a:p>
          <a:r>
            <a:rPr lang="en-US" dirty="0" smtClean="0"/>
            <a:t>Synthesis inhibitor</a:t>
          </a:r>
          <a:endParaRPr lang="en-US" dirty="0"/>
        </a:p>
      </dgm:t>
    </dgm:pt>
    <dgm:pt modelId="{B02EE3B2-29ED-4F58-AE22-78EE7AA511E6}" type="parTrans" cxnId="{20EDD2ED-DFEC-4D9A-B038-D0573831A4EA}">
      <dgm:prSet/>
      <dgm:spPr/>
      <dgm:t>
        <a:bodyPr/>
        <a:lstStyle/>
        <a:p>
          <a:endParaRPr lang="en-US"/>
        </a:p>
      </dgm:t>
    </dgm:pt>
    <dgm:pt modelId="{4BB6A741-42AE-4600-B7F3-F9B70FA23A98}" type="sibTrans" cxnId="{20EDD2ED-DFEC-4D9A-B038-D0573831A4EA}">
      <dgm:prSet/>
      <dgm:spPr/>
      <dgm:t>
        <a:bodyPr/>
        <a:lstStyle/>
        <a:p>
          <a:endParaRPr lang="en-US"/>
        </a:p>
      </dgm:t>
    </dgm:pt>
    <dgm:pt modelId="{72628217-2BFD-413A-B665-62817E52673D}">
      <dgm:prSet phldrT="[Text]"/>
      <dgm:spPr/>
      <dgm:t>
        <a:bodyPr/>
        <a:lstStyle/>
        <a:p>
          <a:r>
            <a:rPr lang="en-US" dirty="0" smtClean="0"/>
            <a:t>Receptor blocker</a:t>
          </a:r>
          <a:endParaRPr lang="en-US" dirty="0"/>
        </a:p>
      </dgm:t>
    </dgm:pt>
    <dgm:pt modelId="{E66FD355-2B43-41BB-8648-BED3E328F5E5}" type="parTrans" cxnId="{69402AE2-E726-4D46-9600-89E441A7DBF1}">
      <dgm:prSet/>
      <dgm:spPr/>
      <dgm:t>
        <a:bodyPr/>
        <a:lstStyle/>
        <a:p>
          <a:endParaRPr lang="en-US"/>
        </a:p>
      </dgm:t>
    </dgm:pt>
    <dgm:pt modelId="{DF9D1424-4B45-4BB5-8B0C-1919D5BA7282}" type="sibTrans" cxnId="{69402AE2-E726-4D46-9600-89E441A7DBF1}">
      <dgm:prSet/>
      <dgm:spPr/>
      <dgm:t>
        <a:bodyPr/>
        <a:lstStyle/>
        <a:p>
          <a:endParaRPr lang="en-US"/>
        </a:p>
      </dgm:t>
    </dgm:pt>
    <dgm:pt modelId="{E3C7B098-C71A-4BE6-8F4F-6A6B63E3682B}" type="pres">
      <dgm:prSet presAssocID="{FC6DABF8-9733-4433-A6A9-C98354B80E55}" presName="hierChild1" presStyleCnt="0">
        <dgm:presLayoutVars>
          <dgm:chPref val="1"/>
          <dgm:dir/>
          <dgm:animOne val="branch"/>
          <dgm:animLvl val="lvl"/>
          <dgm:resizeHandles/>
        </dgm:presLayoutVars>
      </dgm:prSet>
      <dgm:spPr/>
      <dgm:t>
        <a:bodyPr/>
        <a:lstStyle/>
        <a:p>
          <a:endParaRPr lang="en-US"/>
        </a:p>
      </dgm:t>
    </dgm:pt>
    <dgm:pt modelId="{8D6BEEAE-C297-4196-A6D1-157D94A5E286}" type="pres">
      <dgm:prSet presAssocID="{E3D0DB4D-BA02-4269-B9D3-4F416B3F45B1}" presName="hierRoot1" presStyleCnt="0"/>
      <dgm:spPr/>
    </dgm:pt>
    <dgm:pt modelId="{95355E45-633B-40AF-B739-D218A05C7DAB}" type="pres">
      <dgm:prSet presAssocID="{E3D0DB4D-BA02-4269-B9D3-4F416B3F45B1}" presName="composite" presStyleCnt="0"/>
      <dgm:spPr/>
    </dgm:pt>
    <dgm:pt modelId="{038E3792-2120-4142-B1EE-7F430EBCCC67}" type="pres">
      <dgm:prSet presAssocID="{E3D0DB4D-BA02-4269-B9D3-4F416B3F45B1}" presName="background" presStyleLbl="node0" presStyleIdx="0" presStyleCnt="1"/>
      <dgm:spPr/>
    </dgm:pt>
    <dgm:pt modelId="{F5AF8BAE-A6C8-4155-B702-D0D09CAAAF28}" type="pres">
      <dgm:prSet presAssocID="{E3D0DB4D-BA02-4269-B9D3-4F416B3F45B1}" presName="text" presStyleLbl="fgAcc0" presStyleIdx="0" presStyleCnt="1">
        <dgm:presLayoutVars>
          <dgm:chPref val="3"/>
        </dgm:presLayoutVars>
      </dgm:prSet>
      <dgm:spPr/>
      <dgm:t>
        <a:bodyPr/>
        <a:lstStyle/>
        <a:p>
          <a:endParaRPr lang="en-US"/>
        </a:p>
      </dgm:t>
    </dgm:pt>
    <dgm:pt modelId="{2F13143C-C0B7-4983-8B18-0C4D4EB9B9F5}" type="pres">
      <dgm:prSet presAssocID="{E3D0DB4D-BA02-4269-B9D3-4F416B3F45B1}" presName="hierChild2" presStyleCnt="0"/>
      <dgm:spPr/>
    </dgm:pt>
    <dgm:pt modelId="{3031C122-8C91-47E2-B0A5-E6504D8B5ABE}" type="pres">
      <dgm:prSet presAssocID="{B02EE3B2-29ED-4F58-AE22-78EE7AA511E6}" presName="Name10" presStyleLbl="parChTrans1D2" presStyleIdx="0" presStyleCnt="2"/>
      <dgm:spPr/>
      <dgm:t>
        <a:bodyPr/>
        <a:lstStyle/>
        <a:p>
          <a:endParaRPr lang="en-US"/>
        </a:p>
      </dgm:t>
    </dgm:pt>
    <dgm:pt modelId="{3668208F-C610-4D8B-8073-2D0A2AC0DAC0}" type="pres">
      <dgm:prSet presAssocID="{1F859359-2486-4967-82D2-564C3CEAD0E8}" presName="hierRoot2" presStyleCnt="0"/>
      <dgm:spPr/>
    </dgm:pt>
    <dgm:pt modelId="{30750458-7DF9-40EE-89F0-103D50FFB87F}" type="pres">
      <dgm:prSet presAssocID="{1F859359-2486-4967-82D2-564C3CEAD0E8}" presName="composite2" presStyleCnt="0"/>
      <dgm:spPr/>
    </dgm:pt>
    <dgm:pt modelId="{ABDC9C13-142F-462F-8EC0-8B76ABB659B1}" type="pres">
      <dgm:prSet presAssocID="{1F859359-2486-4967-82D2-564C3CEAD0E8}" presName="background2" presStyleLbl="node2" presStyleIdx="0" presStyleCnt="2"/>
      <dgm:spPr/>
    </dgm:pt>
    <dgm:pt modelId="{63FF7578-4A74-4F29-A4FA-52A549E4748B}" type="pres">
      <dgm:prSet presAssocID="{1F859359-2486-4967-82D2-564C3CEAD0E8}" presName="text2" presStyleLbl="fgAcc2" presStyleIdx="0" presStyleCnt="2">
        <dgm:presLayoutVars>
          <dgm:chPref val="3"/>
        </dgm:presLayoutVars>
      </dgm:prSet>
      <dgm:spPr/>
      <dgm:t>
        <a:bodyPr/>
        <a:lstStyle/>
        <a:p>
          <a:endParaRPr lang="en-US"/>
        </a:p>
      </dgm:t>
    </dgm:pt>
    <dgm:pt modelId="{5942BAA8-1BE0-4E0E-ACAB-CC3F03349B74}" type="pres">
      <dgm:prSet presAssocID="{1F859359-2486-4967-82D2-564C3CEAD0E8}" presName="hierChild3" presStyleCnt="0"/>
      <dgm:spPr/>
    </dgm:pt>
    <dgm:pt modelId="{DA906BDC-D230-472C-BA6D-4D10F942EF3D}" type="pres">
      <dgm:prSet presAssocID="{E66FD355-2B43-41BB-8648-BED3E328F5E5}" presName="Name10" presStyleLbl="parChTrans1D2" presStyleIdx="1" presStyleCnt="2"/>
      <dgm:spPr/>
      <dgm:t>
        <a:bodyPr/>
        <a:lstStyle/>
        <a:p>
          <a:endParaRPr lang="en-US"/>
        </a:p>
      </dgm:t>
    </dgm:pt>
    <dgm:pt modelId="{C29268E2-2DE2-437B-BD06-F898CD487FAB}" type="pres">
      <dgm:prSet presAssocID="{72628217-2BFD-413A-B665-62817E52673D}" presName="hierRoot2" presStyleCnt="0"/>
      <dgm:spPr/>
    </dgm:pt>
    <dgm:pt modelId="{1ECDEF56-1D92-4C9A-8657-62DACC0C227E}" type="pres">
      <dgm:prSet presAssocID="{72628217-2BFD-413A-B665-62817E52673D}" presName="composite2" presStyleCnt="0"/>
      <dgm:spPr/>
    </dgm:pt>
    <dgm:pt modelId="{CF8AC09E-4457-494C-AE90-2C745686FB2E}" type="pres">
      <dgm:prSet presAssocID="{72628217-2BFD-413A-B665-62817E52673D}" presName="background2" presStyleLbl="node2" presStyleIdx="1" presStyleCnt="2"/>
      <dgm:spPr/>
    </dgm:pt>
    <dgm:pt modelId="{0E13C406-8DCC-4275-AC9C-D313ADA6444B}" type="pres">
      <dgm:prSet presAssocID="{72628217-2BFD-413A-B665-62817E52673D}" presName="text2" presStyleLbl="fgAcc2" presStyleIdx="1" presStyleCnt="2">
        <dgm:presLayoutVars>
          <dgm:chPref val="3"/>
        </dgm:presLayoutVars>
      </dgm:prSet>
      <dgm:spPr/>
      <dgm:t>
        <a:bodyPr/>
        <a:lstStyle/>
        <a:p>
          <a:endParaRPr lang="en-US"/>
        </a:p>
      </dgm:t>
    </dgm:pt>
    <dgm:pt modelId="{CD1AD177-7989-4CE1-9670-60A81DA82EB4}" type="pres">
      <dgm:prSet presAssocID="{72628217-2BFD-413A-B665-62817E52673D}" presName="hierChild3" presStyleCnt="0"/>
      <dgm:spPr/>
    </dgm:pt>
  </dgm:ptLst>
  <dgm:cxnLst>
    <dgm:cxn modelId="{55E2B7CE-3C15-494E-BBA1-C822AE94992A}" srcId="{FC6DABF8-9733-4433-A6A9-C98354B80E55}" destId="{E3D0DB4D-BA02-4269-B9D3-4F416B3F45B1}" srcOrd="0" destOrd="0" parTransId="{B5C2FA5E-0517-433E-A9D2-9E94260210F8}" sibTransId="{1DEDE464-96F2-42CF-B8D6-F6D5A46DBCC9}"/>
    <dgm:cxn modelId="{3D30CFEF-7F84-4EDB-9819-A4C8665DCC77}" type="presOf" srcId="{B02EE3B2-29ED-4F58-AE22-78EE7AA511E6}" destId="{3031C122-8C91-47E2-B0A5-E6504D8B5ABE}" srcOrd="0" destOrd="0" presId="urn:microsoft.com/office/officeart/2005/8/layout/hierarchy1"/>
    <dgm:cxn modelId="{59B036FC-9BA1-474B-A7BF-8B4C70D5CCCB}" type="presOf" srcId="{72628217-2BFD-413A-B665-62817E52673D}" destId="{0E13C406-8DCC-4275-AC9C-D313ADA6444B}" srcOrd="0" destOrd="0" presId="urn:microsoft.com/office/officeart/2005/8/layout/hierarchy1"/>
    <dgm:cxn modelId="{709CF0C4-115A-465B-9CA0-3956AC086315}" type="presOf" srcId="{FC6DABF8-9733-4433-A6A9-C98354B80E55}" destId="{E3C7B098-C71A-4BE6-8F4F-6A6B63E3682B}" srcOrd="0" destOrd="0" presId="urn:microsoft.com/office/officeart/2005/8/layout/hierarchy1"/>
    <dgm:cxn modelId="{20EDD2ED-DFEC-4D9A-B038-D0573831A4EA}" srcId="{E3D0DB4D-BA02-4269-B9D3-4F416B3F45B1}" destId="{1F859359-2486-4967-82D2-564C3CEAD0E8}" srcOrd="0" destOrd="0" parTransId="{B02EE3B2-29ED-4F58-AE22-78EE7AA511E6}" sibTransId="{4BB6A741-42AE-4600-B7F3-F9B70FA23A98}"/>
    <dgm:cxn modelId="{3E854C12-B020-4027-A217-31CE22793284}" type="presOf" srcId="{E3D0DB4D-BA02-4269-B9D3-4F416B3F45B1}" destId="{F5AF8BAE-A6C8-4155-B702-D0D09CAAAF28}" srcOrd="0" destOrd="0" presId="urn:microsoft.com/office/officeart/2005/8/layout/hierarchy1"/>
    <dgm:cxn modelId="{B5953DE7-AF81-49F2-8DB3-121FDD0F06FF}" type="presOf" srcId="{1F859359-2486-4967-82D2-564C3CEAD0E8}" destId="{63FF7578-4A74-4F29-A4FA-52A549E4748B}" srcOrd="0" destOrd="0" presId="urn:microsoft.com/office/officeart/2005/8/layout/hierarchy1"/>
    <dgm:cxn modelId="{814090CE-67DE-4E5D-8E0C-D8B80A045EA4}" type="presOf" srcId="{E66FD355-2B43-41BB-8648-BED3E328F5E5}" destId="{DA906BDC-D230-472C-BA6D-4D10F942EF3D}" srcOrd="0" destOrd="0" presId="urn:microsoft.com/office/officeart/2005/8/layout/hierarchy1"/>
    <dgm:cxn modelId="{69402AE2-E726-4D46-9600-89E441A7DBF1}" srcId="{E3D0DB4D-BA02-4269-B9D3-4F416B3F45B1}" destId="{72628217-2BFD-413A-B665-62817E52673D}" srcOrd="1" destOrd="0" parTransId="{E66FD355-2B43-41BB-8648-BED3E328F5E5}" sibTransId="{DF9D1424-4B45-4BB5-8B0C-1919D5BA7282}"/>
    <dgm:cxn modelId="{64738BC5-3065-48E9-9A0F-389D552F290C}" type="presParOf" srcId="{E3C7B098-C71A-4BE6-8F4F-6A6B63E3682B}" destId="{8D6BEEAE-C297-4196-A6D1-157D94A5E286}" srcOrd="0" destOrd="0" presId="urn:microsoft.com/office/officeart/2005/8/layout/hierarchy1"/>
    <dgm:cxn modelId="{C4958740-5070-4B00-B612-C635D67FE676}" type="presParOf" srcId="{8D6BEEAE-C297-4196-A6D1-157D94A5E286}" destId="{95355E45-633B-40AF-B739-D218A05C7DAB}" srcOrd="0" destOrd="0" presId="urn:microsoft.com/office/officeart/2005/8/layout/hierarchy1"/>
    <dgm:cxn modelId="{D741233C-81A5-437F-AA14-F91C81D2A85F}" type="presParOf" srcId="{95355E45-633B-40AF-B739-D218A05C7DAB}" destId="{038E3792-2120-4142-B1EE-7F430EBCCC67}" srcOrd="0" destOrd="0" presId="urn:microsoft.com/office/officeart/2005/8/layout/hierarchy1"/>
    <dgm:cxn modelId="{1B7E0AAA-E201-4011-9865-456D1C77E119}" type="presParOf" srcId="{95355E45-633B-40AF-B739-D218A05C7DAB}" destId="{F5AF8BAE-A6C8-4155-B702-D0D09CAAAF28}" srcOrd="1" destOrd="0" presId="urn:microsoft.com/office/officeart/2005/8/layout/hierarchy1"/>
    <dgm:cxn modelId="{5B349A01-5C74-46DB-BDBB-7A3D82AE4F22}" type="presParOf" srcId="{8D6BEEAE-C297-4196-A6D1-157D94A5E286}" destId="{2F13143C-C0B7-4983-8B18-0C4D4EB9B9F5}" srcOrd="1" destOrd="0" presId="urn:microsoft.com/office/officeart/2005/8/layout/hierarchy1"/>
    <dgm:cxn modelId="{1036C64A-D89E-4B4F-A6B2-23498CA14445}" type="presParOf" srcId="{2F13143C-C0B7-4983-8B18-0C4D4EB9B9F5}" destId="{3031C122-8C91-47E2-B0A5-E6504D8B5ABE}" srcOrd="0" destOrd="0" presId="urn:microsoft.com/office/officeart/2005/8/layout/hierarchy1"/>
    <dgm:cxn modelId="{8860C40D-961E-45DD-A94D-68B82C90058F}" type="presParOf" srcId="{2F13143C-C0B7-4983-8B18-0C4D4EB9B9F5}" destId="{3668208F-C610-4D8B-8073-2D0A2AC0DAC0}" srcOrd="1" destOrd="0" presId="urn:microsoft.com/office/officeart/2005/8/layout/hierarchy1"/>
    <dgm:cxn modelId="{D62B8E4A-C3AE-4AD2-BFBC-0119547F52D1}" type="presParOf" srcId="{3668208F-C610-4D8B-8073-2D0A2AC0DAC0}" destId="{30750458-7DF9-40EE-89F0-103D50FFB87F}" srcOrd="0" destOrd="0" presId="urn:microsoft.com/office/officeart/2005/8/layout/hierarchy1"/>
    <dgm:cxn modelId="{EC1F9126-923D-48CF-8832-490077CD9039}" type="presParOf" srcId="{30750458-7DF9-40EE-89F0-103D50FFB87F}" destId="{ABDC9C13-142F-462F-8EC0-8B76ABB659B1}" srcOrd="0" destOrd="0" presId="urn:microsoft.com/office/officeart/2005/8/layout/hierarchy1"/>
    <dgm:cxn modelId="{1234DA41-A904-4940-9916-10A14DD5F0A2}" type="presParOf" srcId="{30750458-7DF9-40EE-89F0-103D50FFB87F}" destId="{63FF7578-4A74-4F29-A4FA-52A549E4748B}" srcOrd="1" destOrd="0" presId="urn:microsoft.com/office/officeart/2005/8/layout/hierarchy1"/>
    <dgm:cxn modelId="{2968E94F-7120-4B24-AAC7-B9F4E32EB990}" type="presParOf" srcId="{3668208F-C610-4D8B-8073-2D0A2AC0DAC0}" destId="{5942BAA8-1BE0-4E0E-ACAB-CC3F03349B74}" srcOrd="1" destOrd="0" presId="urn:microsoft.com/office/officeart/2005/8/layout/hierarchy1"/>
    <dgm:cxn modelId="{919C796E-1DCD-4FCE-8BA2-83530AB73F1C}" type="presParOf" srcId="{2F13143C-C0B7-4983-8B18-0C4D4EB9B9F5}" destId="{DA906BDC-D230-472C-BA6D-4D10F942EF3D}" srcOrd="2" destOrd="0" presId="urn:microsoft.com/office/officeart/2005/8/layout/hierarchy1"/>
    <dgm:cxn modelId="{26886346-8B58-4614-9C7A-54922C8ED485}" type="presParOf" srcId="{2F13143C-C0B7-4983-8B18-0C4D4EB9B9F5}" destId="{C29268E2-2DE2-437B-BD06-F898CD487FAB}" srcOrd="3" destOrd="0" presId="urn:microsoft.com/office/officeart/2005/8/layout/hierarchy1"/>
    <dgm:cxn modelId="{3DBCF20E-E2D4-4009-B943-450FBC7FF6D1}" type="presParOf" srcId="{C29268E2-2DE2-437B-BD06-F898CD487FAB}" destId="{1ECDEF56-1D92-4C9A-8657-62DACC0C227E}" srcOrd="0" destOrd="0" presId="urn:microsoft.com/office/officeart/2005/8/layout/hierarchy1"/>
    <dgm:cxn modelId="{41273283-36EE-493B-A61D-266EC32CF55C}" type="presParOf" srcId="{1ECDEF56-1D92-4C9A-8657-62DACC0C227E}" destId="{CF8AC09E-4457-494C-AE90-2C745686FB2E}" srcOrd="0" destOrd="0" presId="urn:microsoft.com/office/officeart/2005/8/layout/hierarchy1"/>
    <dgm:cxn modelId="{BF652635-1FD3-4E20-B2FD-C0378355AAD8}" type="presParOf" srcId="{1ECDEF56-1D92-4C9A-8657-62DACC0C227E}" destId="{0E13C406-8DCC-4275-AC9C-D313ADA6444B}" srcOrd="1" destOrd="0" presId="urn:microsoft.com/office/officeart/2005/8/layout/hierarchy1"/>
    <dgm:cxn modelId="{F9C6ED8A-421F-4D40-A624-C2E7AE226DB2}" type="presParOf" srcId="{C29268E2-2DE2-437B-BD06-F898CD487FAB}" destId="{CD1AD177-7989-4CE1-9670-60A81DA82EB4}" srcOrd="1" destOrd="0" presId="urn:microsoft.com/office/officeart/2005/8/layout/hierarchy1"/>
  </dgm:cxnLst>
  <dgm:bg/>
  <dgm:whole/>
</dgm:dataModel>
</file>

<file path=ppt/diagrams/data6.xml><?xml version="1.0" encoding="utf-8"?>
<dgm:dataModel xmlns:dgm="http://schemas.openxmlformats.org/drawingml/2006/diagram" xmlns:a="http://schemas.openxmlformats.org/drawingml/2006/main">
  <dgm:ptLst>
    <dgm:pt modelId="{04643A58-640F-45D3-8308-B74CEF98B66B}"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50F8ED2C-0AE6-4F70-BCCF-4F870E1E614D}">
      <dgm:prSet phldrT="[Text]"/>
      <dgm:spPr>
        <a:solidFill>
          <a:schemeClr val="accent2">
            <a:lumMod val="75000"/>
          </a:schemeClr>
        </a:solidFill>
      </dgm:spPr>
      <dgm:t>
        <a:bodyPr/>
        <a:lstStyle/>
        <a:p>
          <a:r>
            <a:rPr lang="en-US" dirty="0" smtClean="0"/>
            <a:t>ADRs</a:t>
          </a:r>
          <a:endParaRPr lang="en-US" dirty="0"/>
        </a:p>
      </dgm:t>
    </dgm:pt>
    <dgm:pt modelId="{B1783729-D87D-4D50-B1B2-15DC126AD421}" type="parTrans" cxnId="{64751FE4-ABBA-4A2A-8A66-E6DF63BC3132}">
      <dgm:prSet/>
      <dgm:spPr/>
      <dgm:t>
        <a:bodyPr/>
        <a:lstStyle/>
        <a:p>
          <a:endParaRPr lang="en-US"/>
        </a:p>
      </dgm:t>
    </dgm:pt>
    <dgm:pt modelId="{75C393EC-E0B8-4EA3-B63F-0BF76CF1599D}" type="sibTrans" cxnId="{64751FE4-ABBA-4A2A-8A66-E6DF63BC3132}">
      <dgm:prSet/>
      <dgm:spPr/>
      <dgm:t>
        <a:bodyPr/>
        <a:lstStyle/>
        <a:p>
          <a:endParaRPr lang="en-US"/>
        </a:p>
      </dgm:t>
    </dgm:pt>
    <dgm:pt modelId="{CBD1EF9D-D851-4F37-B80B-E1846B722C4C}">
      <dgm:prSet phldrT="[Text]"/>
      <dgm:spPr/>
      <dgm:t>
        <a:bodyPr/>
        <a:lstStyle/>
        <a:p>
          <a:r>
            <a:rPr lang="en-US" dirty="0" smtClean="0">
              <a:solidFill>
                <a:schemeClr val="tx1"/>
              </a:solidFill>
            </a:rPr>
            <a:t>GI disturbance</a:t>
          </a:r>
          <a:endParaRPr lang="en-US" dirty="0">
            <a:solidFill>
              <a:schemeClr val="tx1"/>
            </a:solidFill>
          </a:endParaRPr>
        </a:p>
      </dgm:t>
    </dgm:pt>
    <dgm:pt modelId="{C1242B4F-9228-4E85-839C-26F45F731E80}" type="parTrans" cxnId="{856CDB3A-23F2-4007-B3CF-4A7D06E3A747}">
      <dgm:prSet/>
      <dgm:spPr/>
      <dgm:t>
        <a:bodyPr/>
        <a:lstStyle/>
        <a:p>
          <a:endParaRPr lang="en-US"/>
        </a:p>
      </dgm:t>
    </dgm:pt>
    <dgm:pt modelId="{590D2B36-5952-49B2-A0A3-FC0FBDA5F59C}" type="sibTrans" cxnId="{856CDB3A-23F2-4007-B3CF-4A7D06E3A747}">
      <dgm:prSet/>
      <dgm:spPr/>
      <dgm:t>
        <a:bodyPr/>
        <a:lstStyle/>
        <a:p>
          <a:endParaRPr lang="en-US"/>
        </a:p>
      </dgm:t>
    </dgm:pt>
    <dgm:pt modelId="{2151B888-9B18-4CCF-895F-07C8711BA301}">
      <dgm:prSet phldrT="[Text]"/>
      <dgm:spPr/>
      <dgm:t>
        <a:bodyPr/>
        <a:lstStyle/>
        <a:p>
          <a:r>
            <a:rPr lang="en-US" dirty="0" smtClean="0">
              <a:solidFill>
                <a:schemeClr val="tx1"/>
              </a:solidFill>
            </a:rPr>
            <a:t>gynecomastia</a:t>
          </a:r>
          <a:endParaRPr lang="en-US" dirty="0">
            <a:solidFill>
              <a:schemeClr val="tx1"/>
            </a:solidFill>
          </a:endParaRPr>
        </a:p>
      </dgm:t>
    </dgm:pt>
    <dgm:pt modelId="{F761C1DA-6F58-4B4B-929F-B22B11C6F84E}" type="parTrans" cxnId="{0118A910-B997-4298-8D29-D7FBB4DB2B3C}">
      <dgm:prSet/>
      <dgm:spPr/>
      <dgm:t>
        <a:bodyPr/>
        <a:lstStyle/>
        <a:p>
          <a:endParaRPr lang="en-US"/>
        </a:p>
      </dgm:t>
    </dgm:pt>
    <dgm:pt modelId="{5AC6EC52-0371-4FEE-B47A-B2C93FC37C57}" type="sibTrans" cxnId="{0118A910-B997-4298-8D29-D7FBB4DB2B3C}">
      <dgm:prSet/>
      <dgm:spPr/>
      <dgm:t>
        <a:bodyPr/>
        <a:lstStyle/>
        <a:p>
          <a:endParaRPr lang="en-US"/>
        </a:p>
      </dgm:t>
    </dgm:pt>
    <dgm:pt modelId="{854659B3-EE18-4146-B50F-A79C0DC9E883}">
      <dgm:prSet phldrT="[Text]"/>
      <dgm:spPr/>
      <dgm:t>
        <a:bodyPr/>
        <a:lstStyle/>
        <a:p>
          <a:r>
            <a:rPr lang="en-US" dirty="0" smtClean="0">
              <a:solidFill>
                <a:schemeClr val="tx1"/>
              </a:solidFill>
            </a:rPr>
            <a:t>Sedation</a:t>
          </a:r>
          <a:endParaRPr lang="en-US" dirty="0">
            <a:solidFill>
              <a:schemeClr val="tx1"/>
            </a:solidFill>
          </a:endParaRPr>
        </a:p>
      </dgm:t>
    </dgm:pt>
    <dgm:pt modelId="{C88A15E5-D789-4BE5-8C2B-43103FD53ED3}" type="parTrans" cxnId="{F10D4351-F5FD-41C0-A07F-A9D9493DE55D}">
      <dgm:prSet/>
      <dgm:spPr/>
      <dgm:t>
        <a:bodyPr/>
        <a:lstStyle/>
        <a:p>
          <a:endParaRPr lang="en-US"/>
        </a:p>
      </dgm:t>
    </dgm:pt>
    <dgm:pt modelId="{4706E5DF-B1DD-42E9-9428-CE02E77E5E82}" type="sibTrans" cxnId="{F10D4351-F5FD-41C0-A07F-A9D9493DE55D}">
      <dgm:prSet/>
      <dgm:spPr/>
      <dgm:t>
        <a:bodyPr/>
        <a:lstStyle/>
        <a:p>
          <a:endParaRPr lang="en-US"/>
        </a:p>
      </dgm:t>
    </dgm:pt>
    <dgm:pt modelId="{EC75E763-DB69-496C-BCAC-1201E2A3E904}">
      <dgm:prSet phldrT="[Text]"/>
      <dgm:spPr/>
      <dgm:t>
        <a:bodyPr/>
        <a:lstStyle/>
        <a:p>
          <a:r>
            <a:rPr lang="en-US" dirty="0" smtClean="0">
              <a:solidFill>
                <a:schemeClr val="tx1"/>
              </a:solidFill>
            </a:rPr>
            <a:t>Skin rashes</a:t>
          </a:r>
          <a:endParaRPr lang="en-US" dirty="0">
            <a:solidFill>
              <a:schemeClr val="tx1"/>
            </a:solidFill>
          </a:endParaRPr>
        </a:p>
      </dgm:t>
    </dgm:pt>
    <dgm:pt modelId="{58D12191-7958-4DF1-B933-D4E1B383F34E}" type="parTrans" cxnId="{8222E442-F436-44F9-A302-5F3B39CBCB47}">
      <dgm:prSet/>
      <dgm:spPr/>
      <dgm:t>
        <a:bodyPr/>
        <a:lstStyle/>
        <a:p>
          <a:endParaRPr lang="en-US"/>
        </a:p>
      </dgm:t>
    </dgm:pt>
    <dgm:pt modelId="{1D55C315-D41F-4F7D-A19E-F479CCE3DAE0}" type="sibTrans" cxnId="{8222E442-F436-44F9-A302-5F3B39CBCB47}">
      <dgm:prSet/>
      <dgm:spPr/>
      <dgm:t>
        <a:bodyPr/>
        <a:lstStyle/>
        <a:p>
          <a:endParaRPr lang="en-US"/>
        </a:p>
      </dgm:t>
    </dgm:pt>
    <dgm:pt modelId="{ED0874CB-7DE6-40F2-A1EE-77B8BE999DBC}">
      <dgm:prSet/>
      <dgm:spPr/>
      <dgm:t>
        <a:bodyPr/>
        <a:lstStyle/>
        <a:p>
          <a:r>
            <a:rPr lang="en-US" dirty="0" err="1" smtClean="0">
              <a:solidFill>
                <a:schemeClr val="tx1"/>
              </a:solidFill>
            </a:rPr>
            <a:t>hyperkalemia</a:t>
          </a:r>
          <a:endParaRPr lang="en-US" dirty="0">
            <a:solidFill>
              <a:schemeClr val="tx1"/>
            </a:solidFill>
          </a:endParaRPr>
        </a:p>
      </dgm:t>
    </dgm:pt>
    <dgm:pt modelId="{D6FF3035-800B-4BE6-957A-CF0E93F48E79}" type="parTrans" cxnId="{1C088B08-C19E-41C7-B1C8-8351F392C5BD}">
      <dgm:prSet/>
      <dgm:spPr/>
      <dgm:t>
        <a:bodyPr/>
        <a:lstStyle/>
        <a:p>
          <a:endParaRPr lang="en-US"/>
        </a:p>
      </dgm:t>
    </dgm:pt>
    <dgm:pt modelId="{3B3F8E19-8110-45BE-9AF1-5F03BA96B9B9}" type="sibTrans" cxnId="{1C088B08-C19E-41C7-B1C8-8351F392C5BD}">
      <dgm:prSet/>
      <dgm:spPr/>
      <dgm:t>
        <a:bodyPr/>
        <a:lstStyle/>
        <a:p>
          <a:endParaRPr lang="en-US"/>
        </a:p>
      </dgm:t>
    </dgm:pt>
    <dgm:pt modelId="{1F679F0B-B60B-45C6-B376-C4ADB8BF162C}">
      <dgm:prSet/>
      <dgm:spPr/>
      <dgm:t>
        <a:bodyPr/>
        <a:lstStyle/>
        <a:p>
          <a:r>
            <a:rPr lang="en-US" dirty="0" smtClean="0">
              <a:solidFill>
                <a:schemeClr val="tx1"/>
              </a:solidFill>
            </a:rPr>
            <a:t>cardiac arrhythmia</a:t>
          </a:r>
          <a:endParaRPr lang="en-US" dirty="0">
            <a:solidFill>
              <a:schemeClr val="tx1"/>
            </a:solidFill>
          </a:endParaRPr>
        </a:p>
      </dgm:t>
    </dgm:pt>
    <dgm:pt modelId="{E57394A3-A6E1-4982-AD26-1383531241CE}" type="parTrans" cxnId="{3D7B63F9-37B4-431F-8E93-9ED77306CA59}">
      <dgm:prSet/>
      <dgm:spPr/>
      <dgm:t>
        <a:bodyPr/>
        <a:lstStyle/>
        <a:p>
          <a:endParaRPr lang="en-US"/>
        </a:p>
      </dgm:t>
    </dgm:pt>
    <dgm:pt modelId="{0EE27660-4A36-466C-A68A-324E69AE2CEC}" type="sibTrans" cxnId="{3D7B63F9-37B4-431F-8E93-9ED77306CA59}">
      <dgm:prSet/>
      <dgm:spPr/>
      <dgm:t>
        <a:bodyPr/>
        <a:lstStyle/>
        <a:p>
          <a:endParaRPr lang="en-US"/>
        </a:p>
      </dgm:t>
    </dgm:pt>
    <dgm:pt modelId="{D66CABC5-2277-4452-99D9-FD0FADD78189}">
      <dgm:prSet/>
      <dgm:spPr/>
      <dgm:t>
        <a:bodyPr/>
        <a:lstStyle/>
        <a:p>
          <a:r>
            <a:rPr lang="en-US" dirty="0" smtClean="0">
              <a:solidFill>
                <a:schemeClr val="tx1"/>
              </a:solidFill>
            </a:rPr>
            <a:t>menstrual abnormalities</a:t>
          </a:r>
          <a:endParaRPr lang="en-US" dirty="0">
            <a:solidFill>
              <a:schemeClr val="tx1"/>
            </a:solidFill>
          </a:endParaRPr>
        </a:p>
      </dgm:t>
    </dgm:pt>
    <dgm:pt modelId="{49A56F61-3E28-4637-9294-8B5C7E8D77C7}" type="parTrans" cxnId="{7209D60D-FC60-416E-8814-FA074693868B}">
      <dgm:prSet/>
      <dgm:spPr/>
      <dgm:t>
        <a:bodyPr/>
        <a:lstStyle/>
        <a:p>
          <a:endParaRPr lang="en-US"/>
        </a:p>
      </dgm:t>
    </dgm:pt>
    <dgm:pt modelId="{66AFD60A-9E97-4CCF-9D87-B0B512476054}" type="sibTrans" cxnId="{7209D60D-FC60-416E-8814-FA074693868B}">
      <dgm:prSet/>
      <dgm:spPr/>
      <dgm:t>
        <a:bodyPr/>
        <a:lstStyle/>
        <a:p>
          <a:endParaRPr lang="en-US"/>
        </a:p>
      </dgm:t>
    </dgm:pt>
    <dgm:pt modelId="{39760CBA-A767-4819-9F09-56D7F391C593}" type="pres">
      <dgm:prSet presAssocID="{04643A58-640F-45D3-8308-B74CEF98B66B}" presName="Name0" presStyleCnt="0">
        <dgm:presLayoutVars>
          <dgm:chMax val="1"/>
          <dgm:dir/>
          <dgm:animLvl val="ctr"/>
          <dgm:resizeHandles val="exact"/>
        </dgm:presLayoutVars>
      </dgm:prSet>
      <dgm:spPr/>
      <dgm:t>
        <a:bodyPr/>
        <a:lstStyle/>
        <a:p>
          <a:endParaRPr lang="en-US"/>
        </a:p>
      </dgm:t>
    </dgm:pt>
    <dgm:pt modelId="{D6DE4FBE-299F-4403-8F38-40BAF7289A2E}" type="pres">
      <dgm:prSet presAssocID="{50F8ED2C-0AE6-4F70-BCCF-4F870E1E614D}" presName="centerShape" presStyleLbl="node0" presStyleIdx="0" presStyleCnt="1"/>
      <dgm:spPr/>
      <dgm:t>
        <a:bodyPr/>
        <a:lstStyle/>
        <a:p>
          <a:endParaRPr lang="en-US"/>
        </a:p>
      </dgm:t>
    </dgm:pt>
    <dgm:pt modelId="{BEC1DD25-3319-41AC-95EB-6157C6472C65}" type="pres">
      <dgm:prSet presAssocID="{CBD1EF9D-D851-4F37-B80B-E1846B722C4C}" presName="node" presStyleLbl="node1" presStyleIdx="0" presStyleCnt="7">
        <dgm:presLayoutVars>
          <dgm:bulletEnabled val="1"/>
        </dgm:presLayoutVars>
      </dgm:prSet>
      <dgm:spPr/>
      <dgm:t>
        <a:bodyPr/>
        <a:lstStyle/>
        <a:p>
          <a:endParaRPr lang="en-US"/>
        </a:p>
      </dgm:t>
    </dgm:pt>
    <dgm:pt modelId="{A65B727E-7751-4E77-9889-9F1FB4AD2B96}" type="pres">
      <dgm:prSet presAssocID="{CBD1EF9D-D851-4F37-B80B-E1846B722C4C}" presName="dummy" presStyleCnt="0"/>
      <dgm:spPr/>
    </dgm:pt>
    <dgm:pt modelId="{0AD4DC4C-1D8A-42CA-8BCF-395054D67561}" type="pres">
      <dgm:prSet presAssocID="{590D2B36-5952-49B2-A0A3-FC0FBDA5F59C}" presName="sibTrans" presStyleLbl="sibTrans2D1" presStyleIdx="0" presStyleCnt="7"/>
      <dgm:spPr/>
      <dgm:t>
        <a:bodyPr/>
        <a:lstStyle/>
        <a:p>
          <a:endParaRPr lang="en-US"/>
        </a:p>
      </dgm:t>
    </dgm:pt>
    <dgm:pt modelId="{224D8296-FB76-488B-9DA1-F1FF21ABEB25}" type="pres">
      <dgm:prSet presAssocID="{D66CABC5-2277-4452-99D9-FD0FADD78189}" presName="node" presStyleLbl="node1" presStyleIdx="1" presStyleCnt="7">
        <dgm:presLayoutVars>
          <dgm:bulletEnabled val="1"/>
        </dgm:presLayoutVars>
      </dgm:prSet>
      <dgm:spPr/>
      <dgm:t>
        <a:bodyPr/>
        <a:lstStyle/>
        <a:p>
          <a:endParaRPr lang="en-US"/>
        </a:p>
      </dgm:t>
    </dgm:pt>
    <dgm:pt modelId="{65342AE2-DC3E-477A-8302-FDFBCF0C71A0}" type="pres">
      <dgm:prSet presAssocID="{D66CABC5-2277-4452-99D9-FD0FADD78189}" presName="dummy" presStyleCnt="0"/>
      <dgm:spPr/>
    </dgm:pt>
    <dgm:pt modelId="{9BE60ED2-F400-40C6-B80F-A358849C8472}" type="pres">
      <dgm:prSet presAssocID="{66AFD60A-9E97-4CCF-9D87-B0B512476054}" presName="sibTrans" presStyleLbl="sibTrans2D1" presStyleIdx="1" presStyleCnt="7"/>
      <dgm:spPr/>
      <dgm:t>
        <a:bodyPr/>
        <a:lstStyle/>
        <a:p>
          <a:endParaRPr lang="en-US"/>
        </a:p>
      </dgm:t>
    </dgm:pt>
    <dgm:pt modelId="{A0979555-3D9F-4B2D-B249-2C2B1CBFE9CC}" type="pres">
      <dgm:prSet presAssocID="{1F679F0B-B60B-45C6-B376-C4ADB8BF162C}" presName="node" presStyleLbl="node1" presStyleIdx="2" presStyleCnt="7">
        <dgm:presLayoutVars>
          <dgm:bulletEnabled val="1"/>
        </dgm:presLayoutVars>
      </dgm:prSet>
      <dgm:spPr/>
      <dgm:t>
        <a:bodyPr/>
        <a:lstStyle/>
        <a:p>
          <a:endParaRPr lang="en-US"/>
        </a:p>
      </dgm:t>
    </dgm:pt>
    <dgm:pt modelId="{42417D14-B477-44E5-92EE-8BD25652A31E}" type="pres">
      <dgm:prSet presAssocID="{1F679F0B-B60B-45C6-B376-C4ADB8BF162C}" presName="dummy" presStyleCnt="0"/>
      <dgm:spPr/>
    </dgm:pt>
    <dgm:pt modelId="{A11745E3-0664-4153-ACB9-CD569E93D8F6}" type="pres">
      <dgm:prSet presAssocID="{0EE27660-4A36-466C-A68A-324E69AE2CEC}" presName="sibTrans" presStyleLbl="sibTrans2D1" presStyleIdx="2" presStyleCnt="7"/>
      <dgm:spPr/>
      <dgm:t>
        <a:bodyPr/>
        <a:lstStyle/>
        <a:p>
          <a:endParaRPr lang="en-US"/>
        </a:p>
      </dgm:t>
    </dgm:pt>
    <dgm:pt modelId="{419D03DF-2E9A-449C-854D-350D40BD0C7D}" type="pres">
      <dgm:prSet presAssocID="{ED0874CB-7DE6-40F2-A1EE-77B8BE999DBC}" presName="node" presStyleLbl="node1" presStyleIdx="3" presStyleCnt="7">
        <dgm:presLayoutVars>
          <dgm:bulletEnabled val="1"/>
        </dgm:presLayoutVars>
      </dgm:prSet>
      <dgm:spPr/>
      <dgm:t>
        <a:bodyPr/>
        <a:lstStyle/>
        <a:p>
          <a:endParaRPr lang="en-US"/>
        </a:p>
      </dgm:t>
    </dgm:pt>
    <dgm:pt modelId="{4EB19FAC-92B2-4057-8B33-EF3759BC0B3C}" type="pres">
      <dgm:prSet presAssocID="{ED0874CB-7DE6-40F2-A1EE-77B8BE999DBC}" presName="dummy" presStyleCnt="0"/>
      <dgm:spPr/>
    </dgm:pt>
    <dgm:pt modelId="{61CA5765-31AD-440E-9B5D-ED55AA8C6407}" type="pres">
      <dgm:prSet presAssocID="{3B3F8E19-8110-45BE-9AF1-5F03BA96B9B9}" presName="sibTrans" presStyleLbl="sibTrans2D1" presStyleIdx="3" presStyleCnt="7"/>
      <dgm:spPr/>
      <dgm:t>
        <a:bodyPr/>
        <a:lstStyle/>
        <a:p>
          <a:endParaRPr lang="en-US"/>
        </a:p>
      </dgm:t>
    </dgm:pt>
    <dgm:pt modelId="{5A427D9A-88F1-4539-B038-87960FC659E1}" type="pres">
      <dgm:prSet presAssocID="{2151B888-9B18-4CCF-895F-07C8711BA301}" presName="node" presStyleLbl="node1" presStyleIdx="4" presStyleCnt="7">
        <dgm:presLayoutVars>
          <dgm:bulletEnabled val="1"/>
        </dgm:presLayoutVars>
      </dgm:prSet>
      <dgm:spPr/>
      <dgm:t>
        <a:bodyPr/>
        <a:lstStyle/>
        <a:p>
          <a:endParaRPr lang="en-US"/>
        </a:p>
      </dgm:t>
    </dgm:pt>
    <dgm:pt modelId="{9761DE8B-470C-420E-A2C6-B27DCECFC83C}" type="pres">
      <dgm:prSet presAssocID="{2151B888-9B18-4CCF-895F-07C8711BA301}" presName="dummy" presStyleCnt="0"/>
      <dgm:spPr/>
    </dgm:pt>
    <dgm:pt modelId="{6266B5B6-0669-46A7-BAEC-531EFD2378C8}" type="pres">
      <dgm:prSet presAssocID="{5AC6EC52-0371-4FEE-B47A-B2C93FC37C57}" presName="sibTrans" presStyleLbl="sibTrans2D1" presStyleIdx="4" presStyleCnt="7"/>
      <dgm:spPr/>
      <dgm:t>
        <a:bodyPr/>
        <a:lstStyle/>
        <a:p>
          <a:endParaRPr lang="en-US"/>
        </a:p>
      </dgm:t>
    </dgm:pt>
    <dgm:pt modelId="{239CC5BF-BC41-4B3F-96AD-E600CE8E4A77}" type="pres">
      <dgm:prSet presAssocID="{854659B3-EE18-4146-B50F-A79C0DC9E883}" presName="node" presStyleLbl="node1" presStyleIdx="5" presStyleCnt="7">
        <dgm:presLayoutVars>
          <dgm:bulletEnabled val="1"/>
        </dgm:presLayoutVars>
      </dgm:prSet>
      <dgm:spPr/>
      <dgm:t>
        <a:bodyPr/>
        <a:lstStyle/>
        <a:p>
          <a:endParaRPr lang="en-US"/>
        </a:p>
      </dgm:t>
    </dgm:pt>
    <dgm:pt modelId="{38FFE0EB-A9A6-4203-B368-C5F5C9AC6B73}" type="pres">
      <dgm:prSet presAssocID="{854659B3-EE18-4146-B50F-A79C0DC9E883}" presName="dummy" presStyleCnt="0"/>
      <dgm:spPr/>
    </dgm:pt>
    <dgm:pt modelId="{7C0CCB0A-707F-4FF8-9374-7E003287B69A}" type="pres">
      <dgm:prSet presAssocID="{4706E5DF-B1DD-42E9-9428-CE02E77E5E82}" presName="sibTrans" presStyleLbl="sibTrans2D1" presStyleIdx="5" presStyleCnt="7"/>
      <dgm:spPr/>
      <dgm:t>
        <a:bodyPr/>
        <a:lstStyle/>
        <a:p>
          <a:endParaRPr lang="en-US"/>
        </a:p>
      </dgm:t>
    </dgm:pt>
    <dgm:pt modelId="{EE13F4F7-3652-4F90-A48C-2597E6FA32C5}" type="pres">
      <dgm:prSet presAssocID="{EC75E763-DB69-496C-BCAC-1201E2A3E904}" presName="node" presStyleLbl="node1" presStyleIdx="6" presStyleCnt="7">
        <dgm:presLayoutVars>
          <dgm:bulletEnabled val="1"/>
        </dgm:presLayoutVars>
      </dgm:prSet>
      <dgm:spPr/>
      <dgm:t>
        <a:bodyPr/>
        <a:lstStyle/>
        <a:p>
          <a:endParaRPr lang="en-US"/>
        </a:p>
      </dgm:t>
    </dgm:pt>
    <dgm:pt modelId="{DE31CB9F-8612-4324-9D7D-653934B0C1A6}" type="pres">
      <dgm:prSet presAssocID="{EC75E763-DB69-496C-BCAC-1201E2A3E904}" presName="dummy" presStyleCnt="0"/>
      <dgm:spPr/>
    </dgm:pt>
    <dgm:pt modelId="{B49304A0-992E-4B64-8EB2-A2B5CD30321C}" type="pres">
      <dgm:prSet presAssocID="{1D55C315-D41F-4F7D-A19E-F479CCE3DAE0}" presName="sibTrans" presStyleLbl="sibTrans2D1" presStyleIdx="6" presStyleCnt="7"/>
      <dgm:spPr/>
      <dgm:t>
        <a:bodyPr/>
        <a:lstStyle/>
        <a:p>
          <a:endParaRPr lang="en-US"/>
        </a:p>
      </dgm:t>
    </dgm:pt>
  </dgm:ptLst>
  <dgm:cxnLst>
    <dgm:cxn modelId="{3D7B63F9-37B4-431F-8E93-9ED77306CA59}" srcId="{50F8ED2C-0AE6-4F70-BCCF-4F870E1E614D}" destId="{1F679F0B-B60B-45C6-B376-C4ADB8BF162C}" srcOrd="2" destOrd="0" parTransId="{E57394A3-A6E1-4982-AD26-1383531241CE}" sibTransId="{0EE27660-4A36-466C-A68A-324E69AE2CEC}"/>
    <dgm:cxn modelId="{F10D4351-F5FD-41C0-A07F-A9D9493DE55D}" srcId="{50F8ED2C-0AE6-4F70-BCCF-4F870E1E614D}" destId="{854659B3-EE18-4146-B50F-A79C0DC9E883}" srcOrd="5" destOrd="0" parTransId="{C88A15E5-D789-4BE5-8C2B-43103FD53ED3}" sibTransId="{4706E5DF-B1DD-42E9-9428-CE02E77E5E82}"/>
    <dgm:cxn modelId="{1E87C035-97D4-47A0-BFF9-48DBC65E8F24}" type="presOf" srcId="{D66CABC5-2277-4452-99D9-FD0FADD78189}" destId="{224D8296-FB76-488B-9DA1-F1FF21ABEB25}" srcOrd="0" destOrd="0" presId="urn:microsoft.com/office/officeart/2005/8/layout/radial6"/>
    <dgm:cxn modelId="{856CDB3A-23F2-4007-B3CF-4A7D06E3A747}" srcId="{50F8ED2C-0AE6-4F70-BCCF-4F870E1E614D}" destId="{CBD1EF9D-D851-4F37-B80B-E1846B722C4C}" srcOrd="0" destOrd="0" parTransId="{C1242B4F-9228-4E85-839C-26F45F731E80}" sibTransId="{590D2B36-5952-49B2-A0A3-FC0FBDA5F59C}"/>
    <dgm:cxn modelId="{8808C25E-3454-4369-B9E4-D2B774F65BB8}" type="presOf" srcId="{ED0874CB-7DE6-40F2-A1EE-77B8BE999DBC}" destId="{419D03DF-2E9A-449C-854D-350D40BD0C7D}" srcOrd="0" destOrd="0" presId="urn:microsoft.com/office/officeart/2005/8/layout/radial6"/>
    <dgm:cxn modelId="{90FB993E-5A10-4691-A198-340E557004E4}" type="presOf" srcId="{590D2B36-5952-49B2-A0A3-FC0FBDA5F59C}" destId="{0AD4DC4C-1D8A-42CA-8BCF-395054D67561}" srcOrd="0" destOrd="0" presId="urn:microsoft.com/office/officeart/2005/8/layout/radial6"/>
    <dgm:cxn modelId="{9208EB65-0AB2-4C8C-9270-4F14AE07794B}" type="presOf" srcId="{1D55C315-D41F-4F7D-A19E-F479CCE3DAE0}" destId="{B49304A0-992E-4B64-8EB2-A2B5CD30321C}" srcOrd="0" destOrd="0" presId="urn:microsoft.com/office/officeart/2005/8/layout/radial6"/>
    <dgm:cxn modelId="{8D36027E-9634-4E48-8D7A-77B3D1AEEB91}" type="presOf" srcId="{854659B3-EE18-4146-B50F-A79C0DC9E883}" destId="{239CC5BF-BC41-4B3F-96AD-E600CE8E4A77}" srcOrd="0" destOrd="0" presId="urn:microsoft.com/office/officeart/2005/8/layout/radial6"/>
    <dgm:cxn modelId="{3074F94F-77C2-429F-A9D3-3729847A8C5E}" type="presOf" srcId="{2151B888-9B18-4CCF-895F-07C8711BA301}" destId="{5A427D9A-88F1-4539-B038-87960FC659E1}" srcOrd="0" destOrd="0" presId="urn:microsoft.com/office/officeart/2005/8/layout/radial6"/>
    <dgm:cxn modelId="{7B7B5169-8B34-4A9F-A99A-E84AD4B90DAB}" type="presOf" srcId="{4706E5DF-B1DD-42E9-9428-CE02E77E5E82}" destId="{7C0CCB0A-707F-4FF8-9374-7E003287B69A}" srcOrd="0" destOrd="0" presId="urn:microsoft.com/office/officeart/2005/8/layout/radial6"/>
    <dgm:cxn modelId="{E3B12F45-E791-46A4-8B92-170888A79C3E}" type="presOf" srcId="{50F8ED2C-0AE6-4F70-BCCF-4F870E1E614D}" destId="{D6DE4FBE-299F-4403-8F38-40BAF7289A2E}" srcOrd="0" destOrd="0" presId="urn:microsoft.com/office/officeart/2005/8/layout/radial6"/>
    <dgm:cxn modelId="{64751FE4-ABBA-4A2A-8A66-E6DF63BC3132}" srcId="{04643A58-640F-45D3-8308-B74CEF98B66B}" destId="{50F8ED2C-0AE6-4F70-BCCF-4F870E1E614D}" srcOrd="0" destOrd="0" parTransId="{B1783729-D87D-4D50-B1B2-15DC126AD421}" sibTransId="{75C393EC-E0B8-4EA3-B63F-0BF76CF1599D}"/>
    <dgm:cxn modelId="{0118A910-B997-4298-8D29-D7FBB4DB2B3C}" srcId="{50F8ED2C-0AE6-4F70-BCCF-4F870E1E614D}" destId="{2151B888-9B18-4CCF-895F-07C8711BA301}" srcOrd="4" destOrd="0" parTransId="{F761C1DA-6F58-4B4B-929F-B22B11C6F84E}" sibTransId="{5AC6EC52-0371-4FEE-B47A-B2C93FC37C57}"/>
    <dgm:cxn modelId="{1C088B08-C19E-41C7-B1C8-8351F392C5BD}" srcId="{50F8ED2C-0AE6-4F70-BCCF-4F870E1E614D}" destId="{ED0874CB-7DE6-40F2-A1EE-77B8BE999DBC}" srcOrd="3" destOrd="0" parTransId="{D6FF3035-800B-4BE6-957A-CF0E93F48E79}" sibTransId="{3B3F8E19-8110-45BE-9AF1-5F03BA96B9B9}"/>
    <dgm:cxn modelId="{D51DD5EB-AEA8-473F-86A4-6B2353B5B150}" type="presOf" srcId="{5AC6EC52-0371-4FEE-B47A-B2C93FC37C57}" destId="{6266B5B6-0669-46A7-BAEC-531EFD2378C8}" srcOrd="0" destOrd="0" presId="urn:microsoft.com/office/officeart/2005/8/layout/radial6"/>
    <dgm:cxn modelId="{DC9A4A54-8F49-4CA7-994C-3990FB710D87}" type="presOf" srcId="{EC75E763-DB69-496C-BCAC-1201E2A3E904}" destId="{EE13F4F7-3652-4F90-A48C-2597E6FA32C5}" srcOrd="0" destOrd="0" presId="urn:microsoft.com/office/officeart/2005/8/layout/radial6"/>
    <dgm:cxn modelId="{9522C60D-20A8-4E2C-8C22-FCA44B3783F3}" type="presOf" srcId="{CBD1EF9D-D851-4F37-B80B-E1846B722C4C}" destId="{BEC1DD25-3319-41AC-95EB-6157C6472C65}" srcOrd="0" destOrd="0" presId="urn:microsoft.com/office/officeart/2005/8/layout/radial6"/>
    <dgm:cxn modelId="{30DFC035-48FC-4F75-AC1C-6CBF7A3EE9FE}" type="presOf" srcId="{0EE27660-4A36-466C-A68A-324E69AE2CEC}" destId="{A11745E3-0664-4153-ACB9-CD569E93D8F6}" srcOrd="0" destOrd="0" presId="urn:microsoft.com/office/officeart/2005/8/layout/radial6"/>
    <dgm:cxn modelId="{AD7FD595-9E8A-47C4-9F48-7DEE546E8BBD}" type="presOf" srcId="{66AFD60A-9E97-4CCF-9D87-B0B512476054}" destId="{9BE60ED2-F400-40C6-B80F-A358849C8472}" srcOrd="0" destOrd="0" presId="urn:microsoft.com/office/officeart/2005/8/layout/radial6"/>
    <dgm:cxn modelId="{AB4A1BA6-72B0-4308-A597-BF7F954019D5}" type="presOf" srcId="{3B3F8E19-8110-45BE-9AF1-5F03BA96B9B9}" destId="{61CA5765-31AD-440E-9B5D-ED55AA8C6407}" srcOrd="0" destOrd="0" presId="urn:microsoft.com/office/officeart/2005/8/layout/radial6"/>
    <dgm:cxn modelId="{8222E442-F436-44F9-A302-5F3B39CBCB47}" srcId="{50F8ED2C-0AE6-4F70-BCCF-4F870E1E614D}" destId="{EC75E763-DB69-496C-BCAC-1201E2A3E904}" srcOrd="6" destOrd="0" parTransId="{58D12191-7958-4DF1-B933-D4E1B383F34E}" sibTransId="{1D55C315-D41F-4F7D-A19E-F479CCE3DAE0}"/>
    <dgm:cxn modelId="{348FD695-9D87-44FA-B5AA-7A787C1FF4D8}" type="presOf" srcId="{1F679F0B-B60B-45C6-B376-C4ADB8BF162C}" destId="{A0979555-3D9F-4B2D-B249-2C2B1CBFE9CC}" srcOrd="0" destOrd="0" presId="urn:microsoft.com/office/officeart/2005/8/layout/radial6"/>
    <dgm:cxn modelId="{CF635A48-A740-4D70-B33D-1E546658E19B}" type="presOf" srcId="{04643A58-640F-45D3-8308-B74CEF98B66B}" destId="{39760CBA-A767-4819-9F09-56D7F391C593}" srcOrd="0" destOrd="0" presId="urn:microsoft.com/office/officeart/2005/8/layout/radial6"/>
    <dgm:cxn modelId="{7209D60D-FC60-416E-8814-FA074693868B}" srcId="{50F8ED2C-0AE6-4F70-BCCF-4F870E1E614D}" destId="{D66CABC5-2277-4452-99D9-FD0FADD78189}" srcOrd="1" destOrd="0" parTransId="{49A56F61-3E28-4637-9294-8B5C7E8D77C7}" sibTransId="{66AFD60A-9E97-4CCF-9D87-B0B512476054}"/>
    <dgm:cxn modelId="{0AD0354F-263C-413A-A96A-1AFCF9591BBA}" type="presParOf" srcId="{39760CBA-A767-4819-9F09-56D7F391C593}" destId="{D6DE4FBE-299F-4403-8F38-40BAF7289A2E}" srcOrd="0" destOrd="0" presId="urn:microsoft.com/office/officeart/2005/8/layout/radial6"/>
    <dgm:cxn modelId="{C6D06D7D-3F72-427C-84E4-7D89C9FEFA4E}" type="presParOf" srcId="{39760CBA-A767-4819-9F09-56D7F391C593}" destId="{BEC1DD25-3319-41AC-95EB-6157C6472C65}" srcOrd="1" destOrd="0" presId="urn:microsoft.com/office/officeart/2005/8/layout/radial6"/>
    <dgm:cxn modelId="{E005BCC8-1489-43DA-8965-8182D54F7E42}" type="presParOf" srcId="{39760CBA-A767-4819-9F09-56D7F391C593}" destId="{A65B727E-7751-4E77-9889-9F1FB4AD2B96}" srcOrd="2" destOrd="0" presId="urn:microsoft.com/office/officeart/2005/8/layout/radial6"/>
    <dgm:cxn modelId="{4D758333-5DE6-471C-95A4-A7D713D8436F}" type="presParOf" srcId="{39760CBA-A767-4819-9F09-56D7F391C593}" destId="{0AD4DC4C-1D8A-42CA-8BCF-395054D67561}" srcOrd="3" destOrd="0" presId="urn:microsoft.com/office/officeart/2005/8/layout/radial6"/>
    <dgm:cxn modelId="{387BF530-61B8-4ADC-8CA0-E95BDC0729DF}" type="presParOf" srcId="{39760CBA-A767-4819-9F09-56D7F391C593}" destId="{224D8296-FB76-488B-9DA1-F1FF21ABEB25}" srcOrd="4" destOrd="0" presId="urn:microsoft.com/office/officeart/2005/8/layout/radial6"/>
    <dgm:cxn modelId="{B5E2D210-D9AB-4E7D-A092-FA3308F0BD9A}" type="presParOf" srcId="{39760CBA-A767-4819-9F09-56D7F391C593}" destId="{65342AE2-DC3E-477A-8302-FDFBCF0C71A0}" srcOrd="5" destOrd="0" presId="urn:microsoft.com/office/officeart/2005/8/layout/radial6"/>
    <dgm:cxn modelId="{B94AC8C9-13CB-4788-A39D-E2B1605F7300}" type="presParOf" srcId="{39760CBA-A767-4819-9F09-56D7F391C593}" destId="{9BE60ED2-F400-40C6-B80F-A358849C8472}" srcOrd="6" destOrd="0" presId="urn:microsoft.com/office/officeart/2005/8/layout/radial6"/>
    <dgm:cxn modelId="{DFDCBA9A-16FA-48D0-94F7-4D2ECC9F8253}" type="presParOf" srcId="{39760CBA-A767-4819-9F09-56D7F391C593}" destId="{A0979555-3D9F-4B2D-B249-2C2B1CBFE9CC}" srcOrd="7" destOrd="0" presId="urn:microsoft.com/office/officeart/2005/8/layout/radial6"/>
    <dgm:cxn modelId="{51C1058E-11B9-4926-9009-3E4EAC360030}" type="presParOf" srcId="{39760CBA-A767-4819-9F09-56D7F391C593}" destId="{42417D14-B477-44E5-92EE-8BD25652A31E}" srcOrd="8" destOrd="0" presId="urn:microsoft.com/office/officeart/2005/8/layout/radial6"/>
    <dgm:cxn modelId="{3F810BE3-D1B5-4DBD-8851-568E0B03C18E}" type="presParOf" srcId="{39760CBA-A767-4819-9F09-56D7F391C593}" destId="{A11745E3-0664-4153-ACB9-CD569E93D8F6}" srcOrd="9" destOrd="0" presId="urn:microsoft.com/office/officeart/2005/8/layout/radial6"/>
    <dgm:cxn modelId="{B96BB3EC-010E-487C-8910-1A41E63FCE31}" type="presParOf" srcId="{39760CBA-A767-4819-9F09-56D7F391C593}" destId="{419D03DF-2E9A-449C-854D-350D40BD0C7D}" srcOrd="10" destOrd="0" presId="urn:microsoft.com/office/officeart/2005/8/layout/radial6"/>
    <dgm:cxn modelId="{B014CAE4-7CDA-49EF-8603-DD83F2E3FB85}" type="presParOf" srcId="{39760CBA-A767-4819-9F09-56D7F391C593}" destId="{4EB19FAC-92B2-4057-8B33-EF3759BC0B3C}" srcOrd="11" destOrd="0" presId="urn:microsoft.com/office/officeart/2005/8/layout/radial6"/>
    <dgm:cxn modelId="{A7C9FE77-B529-48F9-96A9-5CF6A63FF54B}" type="presParOf" srcId="{39760CBA-A767-4819-9F09-56D7F391C593}" destId="{61CA5765-31AD-440E-9B5D-ED55AA8C6407}" srcOrd="12" destOrd="0" presId="urn:microsoft.com/office/officeart/2005/8/layout/radial6"/>
    <dgm:cxn modelId="{E6C4FCA0-4B05-44E2-B3E7-CAF2112B474B}" type="presParOf" srcId="{39760CBA-A767-4819-9F09-56D7F391C593}" destId="{5A427D9A-88F1-4539-B038-87960FC659E1}" srcOrd="13" destOrd="0" presId="urn:microsoft.com/office/officeart/2005/8/layout/radial6"/>
    <dgm:cxn modelId="{2D7339A3-6DC1-4A5A-ABC8-C156876FDBA1}" type="presParOf" srcId="{39760CBA-A767-4819-9F09-56D7F391C593}" destId="{9761DE8B-470C-420E-A2C6-B27DCECFC83C}" srcOrd="14" destOrd="0" presId="urn:microsoft.com/office/officeart/2005/8/layout/radial6"/>
    <dgm:cxn modelId="{E250E682-7419-4FFA-9124-728506E6F8C2}" type="presParOf" srcId="{39760CBA-A767-4819-9F09-56D7F391C593}" destId="{6266B5B6-0669-46A7-BAEC-531EFD2378C8}" srcOrd="15" destOrd="0" presId="urn:microsoft.com/office/officeart/2005/8/layout/radial6"/>
    <dgm:cxn modelId="{7F6DBA89-5C3D-4BC9-917C-93694DFC8BCA}" type="presParOf" srcId="{39760CBA-A767-4819-9F09-56D7F391C593}" destId="{239CC5BF-BC41-4B3F-96AD-E600CE8E4A77}" srcOrd="16" destOrd="0" presId="urn:microsoft.com/office/officeart/2005/8/layout/radial6"/>
    <dgm:cxn modelId="{D138B0CF-BBD2-4474-8EEA-B27039982F60}" type="presParOf" srcId="{39760CBA-A767-4819-9F09-56D7F391C593}" destId="{38FFE0EB-A9A6-4203-B368-C5F5C9AC6B73}" srcOrd="17" destOrd="0" presId="urn:microsoft.com/office/officeart/2005/8/layout/radial6"/>
    <dgm:cxn modelId="{CB595EB4-53CC-48A5-ACA3-111A0728CA14}" type="presParOf" srcId="{39760CBA-A767-4819-9F09-56D7F391C593}" destId="{7C0CCB0A-707F-4FF8-9374-7E003287B69A}" srcOrd="18" destOrd="0" presId="urn:microsoft.com/office/officeart/2005/8/layout/radial6"/>
    <dgm:cxn modelId="{ED6646ED-CDBC-4915-A1BC-BA6BFFDEC4B2}" type="presParOf" srcId="{39760CBA-A767-4819-9F09-56D7F391C593}" destId="{EE13F4F7-3652-4F90-A48C-2597E6FA32C5}" srcOrd="19" destOrd="0" presId="urn:microsoft.com/office/officeart/2005/8/layout/radial6"/>
    <dgm:cxn modelId="{C7AACAC4-EE99-403D-A0CE-400C11098E0D}" type="presParOf" srcId="{39760CBA-A767-4819-9F09-56D7F391C593}" destId="{DE31CB9F-8612-4324-9D7D-653934B0C1A6}" srcOrd="20" destOrd="0" presId="urn:microsoft.com/office/officeart/2005/8/layout/radial6"/>
    <dgm:cxn modelId="{32A76146-46FF-4FBF-BA7F-79F9A549AB05}" type="presParOf" srcId="{39760CBA-A767-4819-9F09-56D7F391C593}" destId="{B49304A0-992E-4B64-8EB2-A2B5CD30321C}" srcOrd="21" destOrd="0" presId="urn:microsoft.com/office/officeart/2005/8/layout/radial6"/>
  </dgm:cxnLst>
  <dgm:bg/>
  <dgm:whole/>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109004-76EC-40F0-8F6A-12B6B6D8B9C1}">
      <dsp:nvSpPr>
        <dsp:cNvPr id="0" name=""/>
        <dsp:cNvSpPr/>
      </dsp:nvSpPr>
      <dsp:spPr>
        <a:xfrm>
          <a:off x="4572000" y="964521"/>
          <a:ext cx="2333187" cy="404933"/>
        </a:xfrm>
        <a:custGeom>
          <a:avLst/>
          <a:gdLst/>
          <a:ahLst/>
          <a:cxnLst/>
          <a:rect l="0" t="0" r="0" b="0"/>
          <a:pathLst>
            <a:path>
              <a:moveTo>
                <a:pt x="0" y="0"/>
              </a:moveTo>
              <a:lnTo>
                <a:pt x="0" y="202466"/>
              </a:lnTo>
              <a:lnTo>
                <a:pt x="2333187" y="202466"/>
              </a:lnTo>
              <a:lnTo>
                <a:pt x="2333187" y="40493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4CD8C4-0E27-4363-A134-29B71C37D720}">
      <dsp:nvSpPr>
        <dsp:cNvPr id="0" name=""/>
        <dsp:cNvSpPr/>
      </dsp:nvSpPr>
      <dsp:spPr>
        <a:xfrm>
          <a:off x="3800698" y="2333582"/>
          <a:ext cx="289238" cy="886997"/>
        </a:xfrm>
        <a:custGeom>
          <a:avLst/>
          <a:gdLst/>
          <a:ahLst/>
          <a:cxnLst/>
          <a:rect l="0" t="0" r="0" b="0"/>
          <a:pathLst>
            <a:path>
              <a:moveTo>
                <a:pt x="0" y="0"/>
              </a:moveTo>
              <a:lnTo>
                <a:pt x="0" y="886997"/>
              </a:lnTo>
              <a:lnTo>
                <a:pt x="289238" y="88699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DC44F4-B284-4266-873A-A3B675185055}">
      <dsp:nvSpPr>
        <dsp:cNvPr id="0" name=""/>
        <dsp:cNvSpPr/>
      </dsp:nvSpPr>
      <dsp:spPr>
        <a:xfrm>
          <a:off x="4526280" y="964521"/>
          <a:ext cx="91440" cy="404933"/>
        </a:xfrm>
        <a:custGeom>
          <a:avLst/>
          <a:gdLst/>
          <a:ahLst/>
          <a:cxnLst/>
          <a:rect l="0" t="0" r="0" b="0"/>
          <a:pathLst>
            <a:path>
              <a:moveTo>
                <a:pt x="45720" y="0"/>
              </a:moveTo>
              <a:lnTo>
                <a:pt x="45720" y="40493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A54C5A-9A89-4D4E-B226-3F2694419CAA}">
      <dsp:nvSpPr>
        <dsp:cNvPr id="0" name=""/>
        <dsp:cNvSpPr/>
      </dsp:nvSpPr>
      <dsp:spPr>
        <a:xfrm>
          <a:off x="1467510" y="2333582"/>
          <a:ext cx="289238" cy="2256057"/>
        </a:xfrm>
        <a:custGeom>
          <a:avLst/>
          <a:gdLst/>
          <a:ahLst/>
          <a:cxnLst/>
          <a:rect l="0" t="0" r="0" b="0"/>
          <a:pathLst>
            <a:path>
              <a:moveTo>
                <a:pt x="0" y="0"/>
              </a:moveTo>
              <a:lnTo>
                <a:pt x="0" y="2256057"/>
              </a:lnTo>
              <a:lnTo>
                <a:pt x="289238" y="225605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E31015-A7D1-4ADA-8739-C4738F04066A}">
      <dsp:nvSpPr>
        <dsp:cNvPr id="0" name=""/>
        <dsp:cNvSpPr/>
      </dsp:nvSpPr>
      <dsp:spPr>
        <a:xfrm>
          <a:off x="1467510" y="2333582"/>
          <a:ext cx="289238" cy="886997"/>
        </a:xfrm>
        <a:custGeom>
          <a:avLst/>
          <a:gdLst/>
          <a:ahLst/>
          <a:cxnLst/>
          <a:rect l="0" t="0" r="0" b="0"/>
          <a:pathLst>
            <a:path>
              <a:moveTo>
                <a:pt x="0" y="0"/>
              </a:moveTo>
              <a:lnTo>
                <a:pt x="0" y="886997"/>
              </a:lnTo>
              <a:lnTo>
                <a:pt x="289238" y="88699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CCA23D-0A54-411B-BF75-DAB5189BC224}">
      <dsp:nvSpPr>
        <dsp:cNvPr id="0" name=""/>
        <dsp:cNvSpPr/>
      </dsp:nvSpPr>
      <dsp:spPr>
        <a:xfrm>
          <a:off x="2238812" y="964521"/>
          <a:ext cx="2333187" cy="404933"/>
        </a:xfrm>
        <a:custGeom>
          <a:avLst/>
          <a:gdLst/>
          <a:ahLst/>
          <a:cxnLst/>
          <a:rect l="0" t="0" r="0" b="0"/>
          <a:pathLst>
            <a:path>
              <a:moveTo>
                <a:pt x="2333187" y="0"/>
              </a:moveTo>
              <a:lnTo>
                <a:pt x="2333187" y="202466"/>
              </a:lnTo>
              <a:lnTo>
                <a:pt x="0" y="202466"/>
              </a:lnTo>
              <a:lnTo>
                <a:pt x="0" y="40493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A86151-5DFD-40D5-AD88-F7CACC4C73A8}">
      <dsp:nvSpPr>
        <dsp:cNvPr id="0" name=""/>
        <dsp:cNvSpPr/>
      </dsp:nvSpPr>
      <dsp:spPr>
        <a:xfrm>
          <a:off x="3607872" y="394"/>
          <a:ext cx="1928254" cy="9641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en-US" sz="1700" kern="1200" dirty="0" smtClean="0"/>
            <a:t>Adrenal steroids are</a:t>
          </a:r>
          <a:endParaRPr lang="ar-SA" sz="1700" kern="1200" dirty="0"/>
        </a:p>
      </dsp:txBody>
      <dsp:txXfrm>
        <a:off x="3607872" y="394"/>
        <a:ext cx="1928254" cy="964127"/>
      </dsp:txXfrm>
    </dsp:sp>
    <dsp:sp modelId="{8CDAFED9-E63D-4C1D-856F-C588E6BD15A2}">
      <dsp:nvSpPr>
        <dsp:cNvPr id="0" name=""/>
        <dsp:cNvSpPr/>
      </dsp:nvSpPr>
      <dsp:spPr>
        <a:xfrm>
          <a:off x="1274684" y="1369455"/>
          <a:ext cx="1928254" cy="9641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en-US" sz="1700" kern="1200" dirty="0" err="1" smtClean="0"/>
            <a:t>glucocorticoids</a:t>
          </a:r>
          <a:endParaRPr lang="ar-SA" sz="1700" kern="1200" dirty="0"/>
        </a:p>
      </dsp:txBody>
      <dsp:txXfrm>
        <a:off x="1274684" y="1369455"/>
        <a:ext cx="1928254" cy="964127"/>
      </dsp:txXfrm>
    </dsp:sp>
    <dsp:sp modelId="{55D77A1E-1EFB-48FE-A2D3-8C1D4A05752D}">
      <dsp:nvSpPr>
        <dsp:cNvPr id="0" name=""/>
        <dsp:cNvSpPr/>
      </dsp:nvSpPr>
      <dsp:spPr>
        <a:xfrm>
          <a:off x="1756748" y="2738515"/>
          <a:ext cx="1928254" cy="9641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en-US" sz="1700" kern="1200" dirty="0" smtClean="0"/>
            <a:t>hydrocortisone</a:t>
          </a:r>
          <a:endParaRPr lang="ar-SA" sz="1700" kern="1200" dirty="0"/>
        </a:p>
      </dsp:txBody>
      <dsp:txXfrm>
        <a:off x="1756748" y="2738515"/>
        <a:ext cx="1928254" cy="964127"/>
      </dsp:txXfrm>
    </dsp:sp>
    <dsp:sp modelId="{61E1F114-D42D-49D8-A37C-9324870F7C34}">
      <dsp:nvSpPr>
        <dsp:cNvPr id="0" name=""/>
        <dsp:cNvSpPr/>
      </dsp:nvSpPr>
      <dsp:spPr>
        <a:xfrm>
          <a:off x="1756748" y="4107576"/>
          <a:ext cx="1928254" cy="9641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en-US" sz="1700" kern="1200" dirty="0" err="1" smtClean="0"/>
            <a:t>corticosterone</a:t>
          </a:r>
          <a:endParaRPr lang="ar-SA" sz="1700" kern="1200" dirty="0"/>
        </a:p>
      </dsp:txBody>
      <dsp:txXfrm>
        <a:off x="1756748" y="4107576"/>
        <a:ext cx="1928254" cy="964127"/>
      </dsp:txXfrm>
    </dsp:sp>
    <dsp:sp modelId="{E03020DA-C326-470E-82EB-673481EFC123}">
      <dsp:nvSpPr>
        <dsp:cNvPr id="0" name=""/>
        <dsp:cNvSpPr/>
      </dsp:nvSpPr>
      <dsp:spPr>
        <a:xfrm>
          <a:off x="3607872" y="1369455"/>
          <a:ext cx="1928254" cy="9641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en-US" sz="1700" kern="1200" dirty="0" err="1" smtClean="0"/>
            <a:t>mineralocortioids</a:t>
          </a:r>
          <a:endParaRPr lang="ar-SA" sz="1700" kern="1200" dirty="0"/>
        </a:p>
      </dsp:txBody>
      <dsp:txXfrm>
        <a:off x="3607872" y="1369455"/>
        <a:ext cx="1928254" cy="964127"/>
      </dsp:txXfrm>
    </dsp:sp>
    <dsp:sp modelId="{DF86496C-8277-4430-A422-7CF1F5D0DDB5}">
      <dsp:nvSpPr>
        <dsp:cNvPr id="0" name=""/>
        <dsp:cNvSpPr/>
      </dsp:nvSpPr>
      <dsp:spPr>
        <a:xfrm>
          <a:off x="4089936" y="2738515"/>
          <a:ext cx="1928254" cy="9641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en-US" sz="1700" kern="1200" dirty="0" err="1" smtClean="0"/>
            <a:t>Aldosterone</a:t>
          </a:r>
          <a:r>
            <a:rPr lang="en-US" sz="1700" kern="1200" dirty="0" smtClean="0"/>
            <a:t>: affects water and </a:t>
          </a:r>
          <a:r>
            <a:rPr lang="en-US" sz="1700" kern="1200" dirty="0" smtClean="0"/>
            <a:t>electrolyte </a:t>
          </a:r>
          <a:r>
            <a:rPr lang="en-US" sz="1700" kern="1200" dirty="0" smtClean="0"/>
            <a:t>balance</a:t>
          </a:r>
          <a:endParaRPr lang="ar-SA" sz="1700" kern="1200" dirty="0"/>
        </a:p>
      </dsp:txBody>
      <dsp:txXfrm>
        <a:off x="4089936" y="2738515"/>
        <a:ext cx="1928254" cy="964127"/>
      </dsp:txXfrm>
    </dsp:sp>
    <dsp:sp modelId="{EBF17A79-2A59-4112-A35E-32644ABCD9DE}">
      <dsp:nvSpPr>
        <dsp:cNvPr id="0" name=""/>
        <dsp:cNvSpPr/>
      </dsp:nvSpPr>
      <dsp:spPr>
        <a:xfrm>
          <a:off x="5941060" y="1369455"/>
          <a:ext cx="1928254" cy="9641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en-US" sz="1700" kern="1200" dirty="0" smtClean="0"/>
            <a:t>Sex hormones</a:t>
          </a:r>
          <a:endParaRPr lang="ar-SA" sz="1700" kern="1200" dirty="0"/>
        </a:p>
      </dsp:txBody>
      <dsp:txXfrm>
        <a:off x="5941060" y="1369455"/>
        <a:ext cx="1928254" cy="96412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0244BB-AD48-4BD6-9B9D-8A333739162C}">
      <dsp:nvSpPr>
        <dsp:cNvPr id="0" name=""/>
        <dsp:cNvSpPr/>
      </dsp:nvSpPr>
      <dsp:spPr>
        <a:xfrm>
          <a:off x="2964656" y="952824"/>
          <a:ext cx="1833562" cy="436304"/>
        </a:xfrm>
        <a:custGeom>
          <a:avLst/>
          <a:gdLst/>
          <a:ahLst/>
          <a:cxnLst/>
          <a:rect l="0" t="0" r="0" b="0"/>
          <a:pathLst>
            <a:path>
              <a:moveTo>
                <a:pt x="0" y="0"/>
              </a:moveTo>
              <a:lnTo>
                <a:pt x="0" y="297328"/>
              </a:lnTo>
              <a:lnTo>
                <a:pt x="1833562" y="297328"/>
              </a:lnTo>
              <a:lnTo>
                <a:pt x="1833562" y="4363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B6A5A8-3645-427A-AB49-813CED59BD2F}">
      <dsp:nvSpPr>
        <dsp:cNvPr id="0" name=""/>
        <dsp:cNvSpPr/>
      </dsp:nvSpPr>
      <dsp:spPr>
        <a:xfrm>
          <a:off x="2918936" y="952824"/>
          <a:ext cx="91440" cy="436304"/>
        </a:xfrm>
        <a:custGeom>
          <a:avLst/>
          <a:gdLst/>
          <a:ahLst/>
          <a:cxnLst/>
          <a:rect l="0" t="0" r="0" b="0"/>
          <a:pathLst>
            <a:path>
              <a:moveTo>
                <a:pt x="45720" y="0"/>
              </a:moveTo>
              <a:lnTo>
                <a:pt x="45720" y="4363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88C269-D063-4ED5-B2C2-C3A0E36E4609}">
      <dsp:nvSpPr>
        <dsp:cNvPr id="0" name=""/>
        <dsp:cNvSpPr/>
      </dsp:nvSpPr>
      <dsp:spPr>
        <a:xfrm>
          <a:off x="1131093" y="952824"/>
          <a:ext cx="1833562" cy="436304"/>
        </a:xfrm>
        <a:custGeom>
          <a:avLst/>
          <a:gdLst/>
          <a:ahLst/>
          <a:cxnLst/>
          <a:rect l="0" t="0" r="0" b="0"/>
          <a:pathLst>
            <a:path>
              <a:moveTo>
                <a:pt x="1833562" y="0"/>
              </a:moveTo>
              <a:lnTo>
                <a:pt x="1833562" y="297328"/>
              </a:lnTo>
              <a:lnTo>
                <a:pt x="0" y="297328"/>
              </a:lnTo>
              <a:lnTo>
                <a:pt x="0" y="4363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90B891-3343-4B8A-ACF9-F9D186B35DF1}">
      <dsp:nvSpPr>
        <dsp:cNvPr id="0" name=""/>
        <dsp:cNvSpPr/>
      </dsp:nvSpPr>
      <dsp:spPr>
        <a:xfrm>
          <a:off x="2214562" y="205"/>
          <a:ext cx="1500187" cy="9526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F57083-D9AD-43F1-910B-DF2B68A73F2C}">
      <dsp:nvSpPr>
        <dsp:cNvPr id="0" name=""/>
        <dsp:cNvSpPr/>
      </dsp:nvSpPr>
      <dsp:spPr>
        <a:xfrm>
          <a:off x="2381250" y="158558"/>
          <a:ext cx="1500187" cy="9526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en-US" sz="1900" kern="1200" dirty="0" smtClean="0"/>
            <a:t>Adrenal cortex diseases</a:t>
          </a:r>
          <a:endParaRPr lang="ar-SA" sz="1900" kern="1200" dirty="0"/>
        </a:p>
      </dsp:txBody>
      <dsp:txXfrm>
        <a:off x="2381250" y="158558"/>
        <a:ext cx="1500187" cy="952619"/>
      </dsp:txXfrm>
    </dsp:sp>
    <dsp:sp modelId="{D68B703C-45D2-490F-B280-F4ED7D097F14}">
      <dsp:nvSpPr>
        <dsp:cNvPr id="0" name=""/>
        <dsp:cNvSpPr/>
      </dsp:nvSpPr>
      <dsp:spPr>
        <a:xfrm>
          <a:off x="381000" y="1389128"/>
          <a:ext cx="1500187" cy="9526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CAF291-5EBC-4962-B226-E0ACCDA223C0}">
      <dsp:nvSpPr>
        <dsp:cNvPr id="0" name=""/>
        <dsp:cNvSpPr/>
      </dsp:nvSpPr>
      <dsp:spPr>
        <a:xfrm>
          <a:off x="547687" y="1547481"/>
          <a:ext cx="1500187" cy="9526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en-US" sz="1900" kern="1200" dirty="0" smtClean="0"/>
            <a:t>Addison’s disease</a:t>
          </a:r>
          <a:endParaRPr lang="ar-SA" sz="1900" kern="1200" dirty="0"/>
        </a:p>
      </dsp:txBody>
      <dsp:txXfrm>
        <a:off x="547687" y="1547481"/>
        <a:ext cx="1500187" cy="952619"/>
      </dsp:txXfrm>
    </dsp:sp>
    <dsp:sp modelId="{7928F365-067D-4700-97A9-C6CAE10B0F1E}">
      <dsp:nvSpPr>
        <dsp:cNvPr id="0" name=""/>
        <dsp:cNvSpPr/>
      </dsp:nvSpPr>
      <dsp:spPr>
        <a:xfrm>
          <a:off x="2214562" y="1389128"/>
          <a:ext cx="1500187" cy="9526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32F8A8-232B-4A1C-8B51-3531DB787C6A}">
      <dsp:nvSpPr>
        <dsp:cNvPr id="0" name=""/>
        <dsp:cNvSpPr/>
      </dsp:nvSpPr>
      <dsp:spPr>
        <a:xfrm>
          <a:off x="2381250" y="1547481"/>
          <a:ext cx="1500187" cy="9526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en-US" sz="1900" kern="1200" dirty="0" smtClean="0"/>
            <a:t>Cushing’s disease</a:t>
          </a:r>
          <a:endParaRPr lang="ar-SA" sz="1900" kern="1200" dirty="0"/>
        </a:p>
      </dsp:txBody>
      <dsp:txXfrm>
        <a:off x="2381250" y="1547481"/>
        <a:ext cx="1500187" cy="952619"/>
      </dsp:txXfrm>
    </dsp:sp>
    <dsp:sp modelId="{44568295-A111-4C28-94AA-6BC3FCC7D1CE}">
      <dsp:nvSpPr>
        <dsp:cNvPr id="0" name=""/>
        <dsp:cNvSpPr/>
      </dsp:nvSpPr>
      <dsp:spPr>
        <a:xfrm>
          <a:off x="4048125" y="1389128"/>
          <a:ext cx="1500187" cy="9526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F5805E-5A20-45C9-89D5-6484234FAEDF}">
      <dsp:nvSpPr>
        <dsp:cNvPr id="0" name=""/>
        <dsp:cNvSpPr/>
      </dsp:nvSpPr>
      <dsp:spPr>
        <a:xfrm>
          <a:off x="4214812" y="1547481"/>
          <a:ext cx="1500187" cy="9526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Conn’s syndrome</a:t>
          </a:r>
          <a:endParaRPr lang="ar-SA" sz="1900" kern="1200" dirty="0"/>
        </a:p>
      </dsp:txBody>
      <dsp:txXfrm>
        <a:off x="4214812" y="1547481"/>
        <a:ext cx="1500187" cy="95261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4F8EA5-307B-417B-8252-76DFA8F02A17}">
      <dsp:nvSpPr>
        <dsp:cNvPr id="0" name=""/>
        <dsp:cNvSpPr/>
      </dsp:nvSpPr>
      <dsp:spPr>
        <a:xfrm>
          <a:off x="1500289" y="1164727"/>
          <a:ext cx="1214323" cy="885230"/>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en-US" sz="1000" kern="1200" dirty="0" smtClean="0"/>
            <a:t>Characteristics </a:t>
          </a:r>
          <a:endParaRPr lang="ar-SA" sz="1000" kern="1200" dirty="0"/>
        </a:p>
      </dsp:txBody>
      <dsp:txXfrm>
        <a:off x="1500289" y="1164727"/>
        <a:ext cx="1214323" cy="885230"/>
      </dsp:txXfrm>
    </dsp:sp>
    <dsp:sp modelId="{6A3E94E8-6409-49FE-83BD-2D2927A13A13}">
      <dsp:nvSpPr>
        <dsp:cNvPr id="0" name=""/>
        <dsp:cNvSpPr/>
      </dsp:nvSpPr>
      <dsp:spPr>
        <a:xfrm rot="16121625">
          <a:off x="1954325" y="1005750"/>
          <a:ext cx="279693" cy="38456"/>
        </a:xfrm>
        <a:custGeom>
          <a:avLst/>
          <a:gdLst/>
          <a:ahLst/>
          <a:cxnLst/>
          <a:rect l="0" t="0" r="0" b="0"/>
          <a:pathLst>
            <a:path>
              <a:moveTo>
                <a:pt x="0" y="19228"/>
              </a:moveTo>
              <a:lnTo>
                <a:pt x="279693" y="1922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16121625">
        <a:off x="2087179" y="1017986"/>
        <a:ext cx="13984" cy="13984"/>
      </dsp:txXfrm>
    </dsp:sp>
    <dsp:sp modelId="{0C721406-E920-483B-8DBE-7CF1822DC78A}">
      <dsp:nvSpPr>
        <dsp:cNvPr id="0" name=""/>
        <dsp:cNvSpPr/>
      </dsp:nvSpPr>
      <dsp:spPr>
        <a:xfrm>
          <a:off x="1478356" y="0"/>
          <a:ext cx="1205072" cy="885230"/>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en-US" sz="1400" kern="1200" dirty="0" smtClean="0"/>
            <a:t>Muscle weakness</a:t>
          </a:r>
          <a:endParaRPr lang="ar-SA" sz="1400" kern="1200" dirty="0"/>
        </a:p>
      </dsp:txBody>
      <dsp:txXfrm>
        <a:off x="1478356" y="0"/>
        <a:ext cx="1205072" cy="885230"/>
      </dsp:txXfrm>
    </dsp:sp>
    <dsp:sp modelId="{723F30F2-3AFA-4FFB-893A-016477DA3D1A}">
      <dsp:nvSpPr>
        <dsp:cNvPr id="0" name=""/>
        <dsp:cNvSpPr/>
      </dsp:nvSpPr>
      <dsp:spPr>
        <a:xfrm rot="21549339">
          <a:off x="2714472" y="1576854"/>
          <a:ext cx="313976" cy="38456"/>
        </a:xfrm>
        <a:custGeom>
          <a:avLst/>
          <a:gdLst/>
          <a:ahLst/>
          <a:cxnLst/>
          <a:rect l="0" t="0" r="0" b="0"/>
          <a:pathLst>
            <a:path>
              <a:moveTo>
                <a:pt x="0" y="19228"/>
              </a:moveTo>
              <a:lnTo>
                <a:pt x="313976" y="1922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21549339">
        <a:off x="2863611" y="1588233"/>
        <a:ext cx="15698" cy="15698"/>
      </dsp:txXfrm>
    </dsp:sp>
    <dsp:sp modelId="{A2C690CF-CF56-4902-9C28-7BAC4D903114}">
      <dsp:nvSpPr>
        <dsp:cNvPr id="0" name=""/>
        <dsp:cNvSpPr/>
      </dsp:nvSpPr>
      <dsp:spPr>
        <a:xfrm>
          <a:off x="3028335" y="1142939"/>
          <a:ext cx="1115036" cy="885230"/>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en-US" sz="900" kern="1200" dirty="0" smtClean="0"/>
            <a:t>hypoglycemia</a:t>
          </a:r>
          <a:endParaRPr lang="ar-SA" sz="900" kern="1200" dirty="0"/>
        </a:p>
      </dsp:txBody>
      <dsp:txXfrm>
        <a:off x="3028335" y="1142939"/>
        <a:ext cx="1115036" cy="885230"/>
      </dsp:txXfrm>
    </dsp:sp>
    <dsp:sp modelId="{97617628-0914-46C4-8FF1-917C3915240A}">
      <dsp:nvSpPr>
        <dsp:cNvPr id="0" name=""/>
        <dsp:cNvSpPr/>
      </dsp:nvSpPr>
      <dsp:spPr>
        <a:xfrm rot="5317698">
          <a:off x="1981511" y="2170508"/>
          <a:ext cx="279771" cy="38456"/>
        </a:xfrm>
        <a:custGeom>
          <a:avLst/>
          <a:gdLst/>
          <a:ahLst/>
          <a:cxnLst/>
          <a:rect l="0" t="0" r="0" b="0"/>
          <a:pathLst>
            <a:path>
              <a:moveTo>
                <a:pt x="0" y="19228"/>
              </a:moveTo>
              <a:lnTo>
                <a:pt x="279771" y="1922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5317698">
        <a:off x="2114402" y="2182742"/>
        <a:ext cx="13988" cy="13988"/>
      </dsp:txXfrm>
    </dsp:sp>
    <dsp:sp modelId="{B4316B53-D853-4E8B-9E8B-90F5AC1514AC}">
      <dsp:nvSpPr>
        <dsp:cNvPr id="0" name=""/>
        <dsp:cNvSpPr/>
      </dsp:nvSpPr>
      <dsp:spPr>
        <a:xfrm>
          <a:off x="1692726" y="2329455"/>
          <a:ext cx="885230" cy="885230"/>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en-US" sz="900" kern="1200" dirty="0" smtClean="0"/>
            <a:t>depression</a:t>
          </a:r>
          <a:endParaRPr lang="ar-SA" sz="900" kern="1200" dirty="0"/>
        </a:p>
      </dsp:txBody>
      <dsp:txXfrm>
        <a:off x="1692726" y="2329455"/>
        <a:ext cx="885230" cy="885230"/>
      </dsp:txXfrm>
    </dsp:sp>
    <dsp:sp modelId="{24034824-FD26-4F5B-9722-776F2C5CC471}">
      <dsp:nvSpPr>
        <dsp:cNvPr id="0" name=""/>
        <dsp:cNvSpPr/>
      </dsp:nvSpPr>
      <dsp:spPr>
        <a:xfrm rot="10850650">
          <a:off x="1257947" y="1577383"/>
          <a:ext cx="242479" cy="38456"/>
        </a:xfrm>
        <a:custGeom>
          <a:avLst/>
          <a:gdLst/>
          <a:ahLst/>
          <a:cxnLst/>
          <a:rect l="0" t="0" r="0" b="0"/>
          <a:pathLst>
            <a:path>
              <a:moveTo>
                <a:pt x="0" y="19228"/>
              </a:moveTo>
              <a:lnTo>
                <a:pt x="242479" y="1922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10850650">
        <a:off x="1373125" y="1590550"/>
        <a:ext cx="12123" cy="12123"/>
      </dsp:txXfrm>
    </dsp:sp>
    <dsp:sp modelId="{DFAF656E-3041-442A-81EF-8756C40BF6D5}">
      <dsp:nvSpPr>
        <dsp:cNvPr id="0" name=""/>
        <dsp:cNvSpPr/>
      </dsp:nvSpPr>
      <dsp:spPr>
        <a:xfrm>
          <a:off x="0" y="1142944"/>
          <a:ext cx="1258098" cy="885230"/>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en-US" sz="1800" kern="1200" dirty="0" smtClean="0"/>
            <a:t>Low BP</a:t>
          </a:r>
          <a:endParaRPr lang="ar-SA" sz="1800" kern="1200" dirty="0"/>
        </a:p>
      </dsp:txBody>
      <dsp:txXfrm>
        <a:off x="0" y="1142944"/>
        <a:ext cx="1258098" cy="88523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C60B81-68FB-435A-9CD5-E4EF5E9D6B48}">
      <dsp:nvSpPr>
        <dsp:cNvPr id="0" name=""/>
        <dsp:cNvSpPr/>
      </dsp:nvSpPr>
      <dsp:spPr>
        <a:xfrm>
          <a:off x="4429125" y="1740578"/>
          <a:ext cx="3143250" cy="747950"/>
        </a:xfrm>
        <a:custGeom>
          <a:avLst/>
          <a:gdLst/>
          <a:ahLst/>
          <a:cxnLst/>
          <a:rect l="0" t="0" r="0" b="0"/>
          <a:pathLst>
            <a:path>
              <a:moveTo>
                <a:pt x="0" y="0"/>
              </a:moveTo>
              <a:lnTo>
                <a:pt x="0" y="509706"/>
              </a:lnTo>
              <a:lnTo>
                <a:pt x="3143250" y="509706"/>
              </a:lnTo>
              <a:lnTo>
                <a:pt x="3143250" y="747950"/>
              </a:lnTo>
            </a:path>
          </a:pathLst>
        </a:custGeom>
        <a:noFill/>
        <a:ln w="25400" cap="flat"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704186-A7B9-4DD7-A753-E15CF8C4050D}">
      <dsp:nvSpPr>
        <dsp:cNvPr id="0" name=""/>
        <dsp:cNvSpPr/>
      </dsp:nvSpPr>
      <dsp:spPr>
        <a:xfrm>
          <a:off x="4383405" y="1740578"/>
          <a:ext cx="91440" cy="747950"/>
        </a:xfrm>
        <a:custGeom>
          <a:avLst/>
          <a:gdLst/>
          <a:ahLst/>
          <a:cxnLst/>
          <a:rect l="0" t="0" r="0" b="0"/>
          <a:pathLst>
            <a:path>
              <a:moveTo>
                <a:pt x="45720" y="0"/>
              </a:moveTo>
              <a:lnTo>
                <a:pt x="45720" y="747950"/>
              </a:lnTo>
            </a:path>
          </a:pathLst>
        </a:custGeom>
        <a:noFill/>
        <a:ln w="25400" cap="flat"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2306AE-C593-44AE-84EE-89F8ABDFAFB9}">
      <dsp:nvSpPr>
        <dsp:cNvPr id="0" name=""/>
        <dsp:cNvSpPr/>
      </dsp:nvSpPr>
      <dsp:spPr>
        <a:xfrm>
          <a:off x="1285875" y="1740578"/>
          <a:ext cx="3143249" cy="747950"/>
        </a:xfrm>
        <a:custGeom>
          <a:avLst/>
          <a:gdLst/>
          <a:ahLst/>
          <a:cxnLst/>
          <a:rect l="0" t="0" r="0" b="0"/>
          <a:pathLst>
            <a:path>
              <a:moveTo>
                <a:pt x="3143249" y="0"/>
              </a:moveTo>
              <a:lnTo>
                <a:pt x="3143249" y="509706"/>
              </a:lnTo>
              <a:lnTo>
                <a:pt x="0" y="509706"/>
              </a:lnTo>
              <a:lnTo>
                <a:pt x="0" y="747950"/>
              </a:lnTo>
            </a:path>
          </a:pathLst>
        </a:custGeom>
        <a:noFill/>
        <a:ln w="25400" cap="flat"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5AF785-94FA-4E26-B997-259CE46F834C}">
      <dsp:nvSpPr>
        <dsp:cNvPr id="0" name=""/>
        <dsp:cNvSpPr/>
      </dsp:nvSpPr>
      <dsp:spPr>
        <a:xfrm>
          <a:off x="3143250" y="107517"/>
          <a:ext cx="2571749" cy="1633061"/>
        </a:xfrm>
        <a:prstGeom prst="roundRect">
          <a:avLst>
            <a:gd name="adj" fmla="val 10000"/>
          </a:avLst>
        </a:prstGeom>
        <a:gradFill rotWithShape="0">
          <a:gsLst>
            <a:gs pos="0">
              <a:schemeClr val="accent6">
                <a:shade val="80000"/>
                <a:hueOff val="0"/>
                <a:satOff val="0"/>
                <a:lumOff val="0"/>
                <a:alphaOff val="0"/>
                <a:tint val="50000"/>
                <a:satMod val="300000"/>
              </a:schemeClr>
            </a:gs>
            <a:gs pos="35000">
              <a:schemeClr val="accent6">
                <a:shade val="80000"/>
                <a:hueOff val="0"/>
                <a:satOff val="0"/>
                <a:lumOff val="0"/>
                <a:alphaOff val="0"/>
                <a:tint val="37000"/>
                <a:satMod val="300000"/>
              </a:schemeClr>
            </a:gs>
            <a:gs pos="100000">
              <a:schemeClr val="accent6">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4FCEF85-A465-4E8A-8EA3-3E228C28409C}">
      <dsp:nvSpPr>
        <dsp:cNvPr id="0" name=""/>
        <dsp:cNvSpPr/>
      </dsp:nvSpPr>
      <dsp:spPr>
        <a:xfrm>
          <a:off x="3429000" y="378979"/>
          <a:ext cx="2571749" cy="1633061"/>
        </a:xfrm>
        <a:prstGeom prst="roundRect">
          <a:avLst>
            <a:gd name="adj" fmla="val 10000"/>
          </a:avLst>
        </a:prstGeom>
        <a:solidFill>
          <a:schemeClr val="lt1">
            <a:alpha val="90000"/>
            <a:hueOff val="0"/>
            <a:satOff val="0"/>
            <a:lumOff val="0"/>
            <a:alphaOff val="0"/>
          </a:schemeClr>
        </a:solidFill>
        <a:ln w="9525" cap="flat" cmpd="sng" algn="ctr">
          <a:solidFill>
            <a:schemeClr val="accent6">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smtClean="0">
              <a:latin typeface="Papyrus" pitchFamily="66" charset="0"/>
            </a:rPr>
            <a:t>In </a:t>
          </a:r>
          <a:r>
            <a:rPr lang="en-US" sz="1800" b="1" kern="1200" dirty="0" err="1" smtClean="0">
              <a:latin typeface="Papyrus" pitchFamily="66" charset="0"/>
            </a:rPr>
            <a:t>neoplastic</a:t>
          </a:r>
          <a:r>
            <a:rPr lang="en-US" sz="1800" b="1" kern="1200" dirty="0" smtClean="0">
              <a:latin typeface="Papyrus" pitchFamily="66" charset="0"/>
            </a:rPr>
            <a:t> diseases</a:t>
          </a:r>
          <a:endParaRPr lang="ar-SA" sz="1800" b="1" kern="1200" dirty="0">
            <a:latin typeface="Papyrus" pitchFamily="66" charset="0"/>
          </a:endParaRPr>
        </a:p>
      </dsp:txBody>
      <dsp:txXfrm>
        <a:off x="3429000" y="378979"/>
        <a:ext cx="2571749" cy="1633061"/>
      </dsp:txXfrm>
    </dsp:sp>
    <dsp:sp modelId="{F065DD61-AD53-4A7C-BFD5-964D48F632B1}">
      <dsp:nvSpPr>
        <dsp:cNvPr id="0" name=""/>
        <dsp:cNvSpPr/>
      </dsp:nvSpPr>
      <dsp:spPr>
        <a:xfrm>
          <a:off x="0" y="2488529"/>
          <a:ext cx="2571749" cy="1633061"/>
        </a:xfrm>
        <a:prstGeom prst="roundRect">
          <a:avLst>
            <a:gd name="adj" fmla="val 10000"/>
          </a:avLst>
        </a:prstGeom>
        <a:gradFill rotWithShape="0">
          <a:gsLst>
            <a:gs pos="0">
              <a:schemeClr val="accent6">
                <a:tint val="99000"/>
                <a:hueOff val="0"/>
                <a:satOff val="0"/>
                <a:lumOff val="0"/>
                <a:alphaOff val="0"/>
                <a:tint val="50000"/>
                <a:satMod val="300000"/>
              </a:schemeClr>
            </a:gs>
            <a:gs pos="35000">
              <a:schemeClr val="accent6">
                <a:tint val="99000"/>
                <a:hueOff val="0"/>
                <a:satOff val="0"/>
                <a:lumOff val="0"/>
                <a:alphaOff val="0"/>
                <a:tint val="37000"/>
                <a:satMod val="300000"/>
              </a:schemeClr>
            </a:gs>
            <a:gs pos="100000">
              <a:schemeClr val="accent6">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5090B07-EAEB-4ECF-A3BC-AF691F73474C}">
      <dsp:nvSpPr>
        <dsp:cNvPr id="0" name=""/>
        <dsp:cNvSpPr/>
      </dsp:nvSpPr>
      <dsp:spPr>
        <a:xfrm>
          <a:off x="285750" y="2759991"/>
          <a:ext cx="2571749" cy="1633061"/>
        </a:xfrm>
        <a:prstGeom prst="roundRect">
          <a:avLst>
            <a:gd name="adj" fmla="val 10000"/>
          </a:avLst>
        </a:prstGeom>
        <a:solidFill>
          <a:schemeClr val="lt1">
            <a:alpha val="90000"/>
            <a:hueOff val="0"/>
            <a:satOff val="0"/>
            <a:lumOff val="0"/>
            <a:alphaOff val="0"/>
          </a:schemeClr>
        </a:solidFill>
        <a:ln w="9525" cap="flat" cmpd="sng" algn="ctr">
          <a:solidFill>
            <a:schemeClr val="accent6">
              <a:tint val="99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smtClean="0">
              <a:latin typeface="Papyrus" pitchFamily="66" charset="0"/>
            </a:rPr>
            <a:t>As a treatment in </a:t>
          </a:r>
          <a:r>
            <a:rPr lang="en-US" sz="1800" b="1" kern="1200" dirty="0" err="1" smtClean="0">
              <a:latin typeface="Papyrus" pitchFamily="66" charset="0"/>
            </a:rPr>
            <a:t>hodgkin’s</a:t>
          </a:r>
          <a:r>
            <a:rPr lang="en-US" sz="1800" b="1" kern="1200" dirty="0" smtClean="0">
              <a:latin typeface="Papyrus" pitchFamily="66" charset="0"/>
            </a:rPr>
            <a:t> </a:t>
          </a:r>
          <a:r>
            <a:rPr lang="en-US" sz="1800" b="1" kern="1200" dirty="0" smtClean="0">
              <a:latin typeface="Papyrus" pitchFamily="66" charset="0"/>
            </a:rPr>
            <a:t>disease &amp; acute </a:t>
          </a:r>
          <a:r>
            <a:rPr lang="en-US" sz="1800" b="1" kern="1200" dirty="0" smtClean="0">
              <a:latin typeface="Papyrus" pitchFamily="66" charset="0"/>
            </a:rPr>
            <a:t>lymphocytic leukemia</a:t>
          </a:r>
          <a:endParaRPr lang="ar-SA" sz="1800" b="1" kern="1200" dirty="0">
            <a:latin typeface="Papyrus" pitchFamily="66" charset="0"/>
          </a:endParaRPr>
        </a:p>
      </dsp:txBody>
      <dsp:txXfrm>
        <a:off x="285750" y="2759991"/>
        <a:ext cx="2571749" cy="1633061"/>
      </dsp:txXfrm>
    </dsp:sp>
    <dsp:sp modelId="{8DAC5F47-F96E-44ED-B164-79173C5A0FAE}">
      <dsp:nvSpPr>
        <dsp:cNvPr id="0" name=""/>
        <dsp:cNvSpPr/>
      </dsp:nvSpPr>
      <dsp:spPr>
        <a:xfrm>
          <a:off x="3143250" y="2488529"/>
          <a:ext cx="2571749" cy="1633061"/>
        </a:xfrm>
        <a:prstGeom prst="roundRect">
          <a:avLst>
            <a:gd name="adj" fmla="val 10000"/>
          </a:avLst>
        </a:prstGeom>
        <a:gradFill rotWithShape="0">
          <a:gsLst>
            <a:gs pos="0">
              <a:schemeClr val="accent6">
                <a:tint val="99000"/>
                <a:hueOff val="0"/>
                <a:satOff val="0"/>
                <a:lumOff val="0"/>
                <a:alphaOff val="0"/>
                <a:tint val="50000"/>
                <a:satMod val="300000"/>
              </a:schemeClr>
            </a:gs>
            <a:gs pos="35000">
              <a:schemeClr val="accent6">
                <a:tint val="99000"/>
                <a:hueOff val="0"/>
                <a:satOff val="0"/>
                <a:lumOff val="0"/>
                <a:alphaOff val="0"/>
                <a:tint val="37000"/>
                <a:satMod val="300000"/>
              </a:schemeClr>
            </a:gs>
            <a:gs pos="100000">
              <a:schemeClr val="accent6">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A4B9E45-D882-49E8-BA8E-D0F6776D3A20}">
      <dsp:nvSpPr>
        <dsp:cNvPr id="0" name=""/>
        <dsp:cNvSpPr/>
      </dsp:nvSpPr>
      <dsp:spPr>
        <a:xfrm>
          <a:off x="3429000" y="2759991"/>
          <a:ext cx="2571749" cy="1633061"/>
        </a:xfrm>
        <a:prstGeom prst="roundRect">
          <a:avLst>
            <a:gd name="adj" fmla="val 10000"/>
          </a:avLst>
        </a:prstGeom>
        <a:solidFill>
          <a:schemeClr val="lt1">
            <a:alpha val="90000"/>
            <a:hueOff val="0"/>
            <a:satOff val="0"/>
            <a:lumOff val="0"/>
            <a:alphaOff val="0"/>
          </a:schemeClr>
        </a:solidFill>
        <a:ln w="9525" cap="flat" cmpd="sng" algn="ctr">
          <a:solidFill>
            <a:schemeClr val="accent6">
              <a:tint val="99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smtClean="0">
              <a:latin typeface="Papyrus" pitchFamily="66" charset="0"/>
            </a:rPr>
            <a:t>Reduce cerebral edema in primary or metastatic brain tumors (</a:t>
          </a:r>
          <a:r>
            <a:rPr lang="en-US" sz="1800" b="1" kern="1200" dirty="0" err="1" smtClean="0">
              <a:latin typeface="Papyrus" pitchFamily="66" charset="0"/>
            </a:rPr>
            <a:t>dexamethasone</a:t>
          </a:r>
          <a:r>
            <a:rPr lang="en-US" sz="1800" b="1" kern="1200" dirty="0" smtClean="0">
              <a:latin typeface="Papyrus" pitchFamily="66" charset="0"/>
            </a:rPr>
            <a:t>)</a:t>
          </a:r>
          <a:endParaRPr lang="ar-SA" sz="1800" b="1" kern="1200" dirty="0">
            <a:latin typeface="Papyrus" pitchFamily="66" charset="0"/>
          </a:endParaRPr>
        </a:p>
      </dsp:txBody>
      <dsp:txXfrm>
        <a:off x="3429000" y="2759991"/>
        <a:ext cx="2571749" cy="1633061"/>
      </dsp:txXfrm>
    </dsp:sp>
    <dsp:sp modelId="{7239CB2B-F494-4143-807B-8844CB368408}">
      <dsp:nvSpPr>
        <dsp:cNvPr id="0" name=""/>
        <dsp:cNvSpPr/>
      </dsp:nvSpPr>
      <dsp:spPr>
        <a:xfrm>
          <a:off x="6286500" y="2488529"/>
          <a:ext cx="2571749" cy="1633061"/>
        </a:xfrm>
        <a:prstGeom prst="roundRect">
          <a:avLst>
            <a:gd name="adj" fmla="val 10000"/>
          </a:avLst>
        </a:prstGeom>
        <a:gradFill rotWithShape="0">
          <a:gsLst>
            <a:gs pos="0">
              <a:schemeClr val="accent6">
                <a:tint val="99000"/>
                <a:hueOff val="0"/>
                <a:satOff val="0"/>
                <a:lumOff val="0"/>
                <a:alphaOff val="0"/>
                <a:tint val="50000"/>
                <a:satMod val="300000"/>
              </a:schemeClr>
            </a:gs>
            <a:gs pos="35000">
              <a:schemeClr val="accent6">
                <a:tint val="99000"/>
                <a:hueOff val="0"/>
                <a:satOff val="0"/>
                <a:lumOff val="0"/>
                <a:alphaOff val="0"/>
                <a:tint val="37000"/>
                <a:satMod val="300000"/>
              </a:schemeClr>
            </a:gs>
            <a:gs pos="100000">
              <a:schemeClr val="accent6">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C5F118F-F872-45C7-897C-7EF94E8D7BAD}">
      <dsp:nvSpPr>
        <dsp:cNvPr id="0" name=""/>
        <dsp:cNvSpPr/>
      </dsp:nvSpPr>
      <dsp:spPr>
        <a:xfrm>
          <a:off x="6572250" y="2759991"/>
          <a:ext cx="2571749" cy="1633061"/>
        </a:xfrm>
        <a:prstGeom prst="roundRect">
          <a:avLst>
            <a:gd name="adj" fmla="val 10000"/>
          </a:avLst>
        </a:prstGeom>
        <a:solidFill>
          <a:schemeClr val="lt1">
            <a:alpha val="90000"/>
            <a:hueOff val="0"/>
            <a:satOff val="0"/>
            <a:lumOff val="0"/>
            <a:alphaOff val="0"/>
          </a:schemeClr>
        </a:solidFill>
        <a:ln w="9525" cap="flat" cmpd="sng" algn="ctr">
          <a:solidFill>
            <a:schemeClr val="accent6">
              <a:tint val="99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smtClean="0">
              <a:latin typeface="Papyrus" pitchFamily="66" charset="0"/>
            </a:rPr>
            <a:t>As antiemetic (decrease nausea and vomiting)</a:t>
          </a:r>
          <a:endParaRPr lang="ar-SA" sz="1800" b="1" kern="1200" dirty="0">
            <a:latin typeface="Papyrus" pitchFamily="66" charset="0"/>
          </a:endParaRPr>
        </a:p>
      </dsp:txBody>
      <dsp:txXfrm>
        <a:off x="6572250" y="2759991"/>
        <a:ext cx="2571749" cy="163306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3555"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8"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endParaRPr lang="en-US"/>
          </a:p>
        </p:txBody>
      </p:sp>
      <p:sp>
        <p:nvSpPr>
          <p:cNvPr id="23559"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486D7595-9A02-45A7-B0A8-96E5C9031405}" type="slidenum">
              <a:rPr lang="ar-SA"/>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6D7595-9A02-45A7-B0A8-96E5C9031405}" type="slidenum">
              <a:rPr lang="ar-SA"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9F59A7-2225-433F-814F-47299DACA5A3}" type="slidenum">
              <a:rPr lang="x-none" smtClean="0"/>
              <a:pPr/>
              <a:t>33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9F59A7-2225-433F-814F-47299DACA5A3}" type="slidenum">
              <a:rPr lang="x-none" smtClean="0"/>
              <a:pPr/>
              <a:t>35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9F59A7-2225-433F-814F-47299DACA5A3}" type="slidenum">
              <a:rPr lang="x-none" smtClean="0"/>
              <a:pPr/>
              <a:t>42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9F59A7-2225-433F-814F-47299DACA5A3}" type="slidenum">
              <a:rPr lang="x-none" smtClean="0"/>
              <a:pPr/>
              <a:t>43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9F59A7-2225-433F-814F-47299DACA5A3}" type="slidenum">
              <a:rPr lang="x-none" smtClean="0"/>
              <a:pPr/>
              <a:t>44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9F59A7-2225-433F-814F-47299DACA5A3}" type="slidenum">
              <a:rPr lang="x-none" smtClean="0"/>
              <a:pPr/>
              <a:t>45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9F59A7-2225-433F-814F-47299DACA5A3}" type="slidenum">
              <a:rPr lang="x-none" smtClean="0"/>
              <a:pPr/>
              <a:t>46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9F59A7-2225-433F-814F-47299DACA5A3}" type="slidenum">
              <a:rPr lang="x-none" smtClean="0"/>
              <a:pPr/>
              <a:t>47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9F59A7-2225-433F-814F-47299DACA5A3}" type="slidenum">
              <a:rPr lang="x-none" smtClean="0"/>
              <a:pPr/>
              <a:t>48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9F59A7-2225-433F-814F-47299DACA5A3}" type="slidenum">
              <a:rPr lang="x-none" smtClean="0"/>
              <a:pPr/>
              <a:t>50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486D7595-9A02-45A7-B0A8-96E5C9031405}" type="slidenum">
              <a:rPr lang="ar-SA" smtClean="0"/>
              <a:pPr/>
              <a:t>8</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9F59A7-2225-433F-814F-47299DACA5A3}" type="slidenum">
              <a:rPr lang="x-none" smtClean="0"/>
              <a:pPr/>
              <a:t>51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486D7595-9A02-45A7-B0A8-96E5C9031405}" type="slidenum">
              <a:rPr lang="ar-SA"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FB0F12-4BA3-464B-8D22-B602FEA839FB}" type="slidenum">
              <a:rPr lang="ar-SA"/>
              <a:pPr/>
              <a:t>11</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486D7595-9A02-45A7-B0A8-96E5C9031405}" type="slidenum">
              <a:rPr lang="ar-SA" smtClean="0"/>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6D7595-9A02-45A7-B0A8-96E5C9031405}" type="slidenum">
              <a:rPr lang="ar-SA" smtClean="0"/>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6D7595-9A02-45A7-B0A8-96E5C9031405}" type="slidenum">
              <a:rPr lang="ar-SA" smtClean="0"/>
              <a:pPr/>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baseline="0" dirty="0" smtClean="0"/>
          </a:p>
        </p:txBody>
      </p:sp>
      <p:sp>
        <p:nvSpPr>
          <p:cNvPr id="4" name="عنصر نائب لرقم الشريحة 3"/>
          <p:cNvSpPr>
            <a:spLocks noGrp="1"/>
          </p:cNvSpPr>
          <p:nvPr>
            <p:ph type="sldNum" sz="quarter" idx="10"/>
          </p:nvPr>
        </p:nvSpPr>
        <p:spPr/>
        <p:txBody>
          <a:bodyPr/>
          <a:lstStyle/>
          <a:p>
            <a:fld id="{486D7595-9A02-45A7-B0A8-96E5C9031405}" type="slidenum">
              <a:rPr lang="ar-SA" smtClean="0"/>
              <a:pPr/>
              <a:t>24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486D7595-9A02-45A7-B0A8-96E5C9031405}" type="slidenum">
              <a:rPr lang="ar-SA"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2DB8B01B-77FA-4058-9A08-FC5F5C6698E4}" type="slidenum">
              <a:rPr lang="ar-SA"/>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3CD386C9-4BB1-4E5F-B469-D67C032C73C1}" type="slidenum">
              <a:rPr lang="ar-SA"/>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178A8AE1-5DF8-498A-AE3B-3065AB19A6BF}" type="slidenum">
              <a:rPr lang="ar-SA"/>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sz="half" idx="1"/>
          </p:nvPr>
        </p:nvSpPr>
        <p:spPr>
          <a:xfrm>
            <a:off x="457200" y="1600200"/>
            <a:ext cx="40386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endParaRPr lang="en-US"/>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0EA63523-FF92-4237-9E42-1DAB1949678A}" type="slidenum">
              <a:rPr lang="ar-SA"/>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sz="half" idx="1"/>
          </p:nvPr>
        </p:nvSpPr>
        <p:spPr>
          <a:xfrm>
            <a:off x="457200" y="1600200"/>
            <a:ext cx="8229600" cy="21859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57200" y="3938588"/>
            <a:ext cx="8229600" cy="218757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endParaRPr lang="en-US"/>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C54F9D8B-9088-4AB6-8C23-97049F7DEFA1}" type="slidenum">
              <a:rPr lang="ar-SA"/>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عنوان واثنان من المحتوى فوق النص">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SA"/>
          </a:p>
        </p:txBody>
      </p:sp>
      <p:sp>
        <p:nvSpPr>
          <p:cNvPr id="3" name="عنصر نائب للمحتوى 2"/>
          <p:cNvSpPr>
            <a:spLocks noGrp="1"/>
          </p:cNvSpPr>
          <p:nvPr>
            <p:ph sz="quarter" idx="1"/>
          </p:nvPr>
        </p:nvSpPr>
        <p:spPr>
          <a:xfrm>
            <a:off x="457200" y="1600200"/>
            <a:ext cx="4038600" cy="21859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quarter" idx="2"/>
          </p:nvPr>
        </p:nvSpPr>
        <p:spPr>
          <a:xfrm>
            <a:off x="4648200" y="1600200"/>
            <a:ext cx="4038600" cy="21859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half" idx="3"/>
          </p:nvPr>
        </p:nvSpPr>
        <p:spPr>
          <a:xfrm>
            <a:off x="457200" y="3938588"/>
            <a:ext cx="8229600" cy="218757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اريخ 5"/>
          <p:cNvSpPr>
            <a:spLocks noGrp="1"/>
          </p:cNvSpPr>
          <p:nvPr>
            <p:ph type="dt" sz="half" idx="10"/>
          </p:nvPr>
        </p:nvSpPr>
        <p:spPr>
          <a:xfrm>
            <a:off x="457200" y="6245225"/>
            <a:ext cx="2133600" cy="476250"/>
          </a:xfrm>
        </p:spPr>
        <p:txBody>
          <a:bodyPr/>
          <a:lstStyle>
            <a:lvl1pPr>
              <a:defRPr/>
            </a:lvl1pPr>
          </a:lstStyle>
          <a:p>
            <a:endParaRPr lang="en-US"/>
          </a:p>
        </p:txBody>
      </p:sp>
      <p:sp>
        <p:nvSpPr>
          <p:cNvPr id="7" name="عنصر نائب للتذييل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عنصر نائب لرقم الشريحة 7"/>
          <p:cNvSpPr>
            <a:spLocks noGrp="1"/>
          </p:cNvSpPr>
          <p:nvPr>
            <p:ph type="sldNum" sz="quarter" idx="12"/>
          </p:nvPr>
        </p:nvSpPr>
        <p:spPr>
          <a:xfrm>
            <a:off x="6553200" y="6245225"/>
            <a:ext cx="2133600" cy="476250"/>
          </a:xfrm>
        </p:spPr>
        <p:txBody>
          <a:bodyPr/>
          <a:lstStyle>
            <a:lvl1pPr>
              <a:defRPr/>
            </a:lvl1pPr>
          </a:lstStyle>
          <a:p>
            <a:fld id="{4E7326A3-FA1E-4F8C-A096-5A9926B71F58}" type="slidenum">
              <a:rPr lang="ar-SA"/>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عنوان، ومحتوى، ونص">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648200" y="1600200"/>
            <a:ext cx="40386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endParaRPr lang="en-US"/>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BD87B309-F4D4-4C8D-888C-C9208AF6221A}" type="slidenum">
              <a:rPr lang="ar-SA"/>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C3D9B5EC-47FB-4C49-85A9-8E3FAE590951}" type="slidenum">
              <a:rPr lang="ar-SA"/>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99183C9A-EA92-4DAB-BFA4-2DBA93AE30AF}" type="slidenum">
              <a:rPr lang="ar-SA"/>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2B427083-EA79-40F6-B94E-5E00381063FF}" type="slidenum">
              <a:rPr lang="ar-SA"/>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lvl1pPr>
              <a:defRPr/>
            </a:lvl1pPr>
          </a:lstStyle>
          <a:p>
            <a:endParaRPr lang="en-US"/>
          </a:p>
        </p:txBody>
      </p:sp>
      <p:sp>
        <p:nvSpPr>
          <p:cNvPr id="8" name="عنصر نائب للتذييل 7"/>
          <p:cNvSpPr>
            <a:spLocks noGrp="1"/>
          </p:cNvSpPr>
          <p:nvPr>
            <p:ph type="ftr" sz="quarter" idx="11"/>
          </p:nvPr>
        </p:nvSpPr>
        <p:spPr/>
        <p:txBody>
          <a:bodyPr/>
          <a:lstStyle>
            <a:lvl1pPr>
              <a:defRPr/>
            </a:lvl1pPr>
          </a:lstStyle>
          <a:p>
            <a:endParaRPr lang="en-US"/>
          </a:p>
        </p:txBody>
      </p:sp>
      <p:sp>
        <p:nvSpPr>
          <p:cNvPr id="9" name="عنصر نائب لرقم الشريحة 8"/>
          <p:cNvSpPr>
            <a:spLocks noGrp="1"/>
          </p:cNvSpPr>
          <p:nvPr>
            <p:ph type="sldNum" sz="quarter" idx="12"/>
          </p:nvPr>
        </p:nvSpPr>
        <p:spPr/>
        <p:txBody>
          <a:bodyPr/>
          <a:lstStyle>
            <a:lvl1pPr>
              <a:defRPr/>
            </a:lvl1pPr>
          </a:lstStyle>
          <a:p>
            <a:fld id="{82C17BD9-127D-4E6A-86C2-B2B06798D3B1}" type="slidenum">
              <a:rPr lang="ar-SA"/>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lvl1pPr>
              <a:defRPr/>
            </a:lvl1pPr>
          </a:lstStyle>
          <a:p>
            <a:endParaRPr lang="en-US"/>
          </a:p>
        </p:txBody>
      </p:sp>
      <p:sp>
        <p:nvSpPr>
          <p:cNvPr id="4" name="عنصر نائب للتذييل 3"/>
          <p:cNvSpPr>
            <a:spLocks noGrp="1"/>
          </p:cNvSpPr>
          <p:nvPr>
            <p:ph type="ftr" sz="quarter" idx="11"/>
          </p:nvPr>
        </p:nvSpPr>
        <p:spPr/>
        <p:txBody>
          <a:bodyPr/>
          <a:lstStyle>
            <a:lvl1pPr>
              <a:defRPr/>
            </a:lvl1pPr>
          </a:lstStyle>
          <a:p>
            <a:endParaRPr lang="en-US"/>
          </a:p>
        </p:txBody>
      </p:sp>
      <p:sp>
        <p:nvSpPr>
          <p:cNvPr id="5" name="عنصر نائب لرقم الشريحة 4"/>
          <p:cNvSpPr>
            <a:spLocks noGrp="1"/>
          </p:cNvSpPr>
          <p:nvPr>
            <p:ph type="sldNum" sz="quarter" idx="12"/>
          </p:nvPr>
        </p:nvSpPr>
        <p:spPr/>
        <p:txBody>
          <a:bodyPr/>
          <a:lstStyle>
            <a:lvl1pPr>
              <a:defRPr/>
            </a:lvl1pPr>
          </a:lstStyle>
          <a:p>
            <a:fld id="{CA1C0B26-9DDB-42E0-A95E-3F3C1ECBEFE7}" type="slidenum">
              <a:rPr lang="ar-SA"/>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a:p>
        </p:txBody>
      </p:sp>
      <p:sp>
        <p:nvSpPr>
          <p:cNvPr id="3" name="عنصر نائب للتذييل 2"/>
          <p:cNvSpPr>
            <a:spLocks noGrp="1"/>
          </p:cNvSpPr>
          <p:nvPr>
            <p:ph type="ftr" sz="quarter" idx="11"/>
          </p:nvPr>
        </p:nvSpPr>
        <p:spPr/>
        <p:txBody>
          <a:bodyPr/>
          <a:lstStyle>
            <a:lvl1pPr>
              <a:defRPr/>
            </a:lvl1pPr>
          </a:lstStyle>
          <a:p>
            <a:endParaRPr lang="en-US"/>
          </a:p>
        </p:txBody>
      </p:sp>
      <p:sp>
        <p:nvSpPr>
          <p:cNvPr id="4" name="عنصر نائب لرقم الشريحة 3"/>
          <p:cNvSpPr>
            <a:spLocks noGrp="1"/>
          </p:cNvSpPr>
          <p:nvPr>
            <p:ph type="sldNum" sz="quarter" idx="12"/>
          </p:nvPr>
        </p:nvSpPr>
        <p:spPr/>
        <p:txBody>
          <a:bodyPr/>
          <a:lstStyle>
            <a:lvl1pPr>
              <a:defRPr/>
            </a:lvl1pPr>
          </a:lstStyle>
          <a:p>
            <a:fld id="{826587A0-F8CD-4D69-BB97-12E29D63F70B}" type="slidenum">
              <a:rPr lang="ar-SA"/>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CDB3278C-C574-4678-B627-E020927A53EC}" type="slidenum">
              <a:rPr lang="ar-SA"/>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D1848840-CECA-4580-A0C3-FAD4CAB5B4B6}" type="slidenum">
              <a:rPr lang="ar-SA"/>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C1DFA9C-6D89-404D-AB8E-EC1D7FC6450D}" type="slidenum">
              <a:rPr lang="ar-SA"/>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2.pn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diagramLayout" Target="../diagrams/layout2.xml"/><Relationship Id="rId7" Type="http://schemas.openxmlformats.org/officeDocument/2006/relationships/diagramLayout" Target="../diagrams/layout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diagramData" Target="../diagrams/data3.xml"/><Relationship Id="rId11" Type="http://schemas.microsoft.com/office/2007/relationships/diagramDrawing" Target="../diagrams/drawing3.xml"/><Relationship Id="rId5" Type="http://schemas.openxmlformats.org/officeDocument/2006/relationships/diagramColors" Target="../diagrams/colors2.xml"/><Relationship Id="rId10" Type="http://schemas.microsoft.com/office/2007/relationships/diagramDrawing" Target="../diagrams/drawing2.xml"/><Relationship Id="rId4" Type="http://schemas.openxmlformats.org/officeDocument/2006/relationships/diagramQuickStyle" Target="../diagrams/quickStyle2.xml"/><Relationship Id="rId9" Type="http://schemas.openxmlformats.org/officeDocument/2006/relationships/diagramColors" Target="../diagrams/colors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WordArt 3"/>
          <p:cNvSpPr>
            <a:spLocks noChangeArrowheads="1" noChangeShapeType="1" noTextEdit="1"/>
          </p:cNvSpPr>
          <p:nvPr/>
        </p:nvSpPr>
        <p:spPr bwMode="auto">
          <a:xfrm>
            <a:off x="214282" y="0"/>
            <a:ext cx="4838700" cy="647700"/>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The Adrenal Cortex</a:t>
            </a:r>
            <a:endParaRPr lang="ar-SA"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pic>
        <p:nvPicPr>
          <p:cNvPr id="3078" name="Picture 6" descr="illu_adrenal_gland"/>
          <p:cNvPicPr>
            <a:picLocks noChangeAspect="1" noChangeArrowheads="1"/>
          </p:cNvPicPr>
          <p:nvPr/>
        </p:nvPicPr>
        <p:blipFill>
          <a:blip r:embed="rId2" cstate="print"/>
          <a:srcRect/>
          <a:stretch>
            <a:fillRect/>
          </a:stretch>
        </p:blipFill>
        <p:spPr bwMode="auto">
          <a:xfrm>
            <a:off x="7358082" y="0"/>
            <a:ext cx="1785918" cy="2326736"/>
          </a:xfrm>
          <a:prstGeom prst="rect">
            <a:avLst/>
          </a:prstGeom>
          <a:noFill/>
        </p:spPr>
      </p:pic>
      <p:graphicFrame>
        <p:nvGraphicFramePr>
          <p:cNvPr id="6" name="رسم تخطيطي 5"/>
          <p:cNvGraphicFramePr/>
          <p:nvPr/>
        </p:nvGraphicFramePr>
        <p:xfrm>
          <a:off x="0" y="1785902"/>
          <a:ext cx="9144000" cy="5072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scan0002.jpg"/>
          <p:cNvPicPr>
            <a:picLocks noChangeAspect="1"/>
          </p:cNvPicPr>
          <p:nvPr/>
        </p:nvPicPr>
        <p:blipFill>
          <a:blip r:embed="rId2"/>
          <a:stretch>
            <a:fillRect/>
          </a:stretch>
        </p:blipFill>
        <p:spPr>
          <a:xfrm rot="21402767">
            <a:off x="2071670" y="214290"/>
            <a:ext cx="4929222" cy="4814794"/>
          </a:xfrm>
          <a:prstGeom prst="rect">
            <a:avLst/>
          </a:prstGeom>
        </p:spPr>
      </p:pic>
      <p:sp>
        <p:nvSpPr>
          <p:cNvPr id="3" name="مربع نص 2"/>
          <p:cNvSpPr txBox="1"/>
          <p:nvPr/>
        </p:nvSpPr>
        <p:spPr>
          <a:xfrm>
            <a:off x="1357290" y="5143512"/>
            <a:ext cx="6286544" cy="646331"/>
          </a:xfrm>
          <a:prstGeom prst="rect">
            <a:avLst/>
          </a:prstGeom>
          <a:noFill/>
        </p:spPr>
        <p:txBody>
          <a:bodyPr wrap="square" rtlCol="1">
            <a:spAutoFit/>
          </a:bodyPr>
          <a:lstStyle/>
          <a:p>
            <a:pPr algn="ctr"/>
            <a:r>
              <a:rPr lang="en-US" dirty="0" smtClean="0"/>
              <a:t>CBG: corticosteroid binding globulin. S: steroid. R: receptor. </a:t>
            </a:r>
            <a:r>
              <a:rPr lang="en-US" dirty="0" err="1" smtClean="0"/>
              <a:t>GRE:glucocortioid</a:t>
            </a:r>
            <a:r>
              <a:rPr lang="en-US" dirty="0" smtClean="0"/>
              <a:t> response element </a:t>
            </a:r>
            <a:endParaRPr lang="ar-S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304800" y="304800"/>
            <a:ext cx="8534400" cy="5486400"/>
          </a:xfrm>
          <a:prstGeom prst="rect">
            <a:avLst/>
          </a:prstGeom>
          <a:noFill/>
          <a:ln w="9525">
            <a:noFill/>
            <a:miter lim="800000"/>
            <a:headEnd/>
            <a:tailEnd/>
          </a:ln>
          <a:effectLst/>
        </p:spPr>
      </p:pic>
      <p:sp>
        <p:nvSpPr>
          <p:cNvPr id="13315" name="Rectangle 3"/>
          <p:cNvSpPr>
            <a:spLocks noGrp="1" noChangeArrowheads="1"/>
          </p:cNvSpPr>
          <p:nvPr>
            <p:ph type="body" sz="half" idx="1"/>
          </p:nvPr>
        </p:nvSpPr>
        <p:spPr>
          <a:xfrm>
            <a:off x="0" y="0"/>
            <a:ext cx="8382000" cy="609600"/>
          </a:xfrm>
        </p:spPr>
        <p:txBody>
          <a:bodyPr/>
          <a:lstStyle/>
          <a:p>
            <a:pPr>
              <a:buFontTx/>
              <a:buBlip>
                <a:blip r:embed="rId4"/>
              </a:buBlip>
            </a:pPr>
            <a:r>
              <a:rPr lang="en-US" dirty="0" err="1"/>
              <a:t>Glucocorticoid</a:t>
            </a:r>
            <a:r>
              <a:rPr lang="en-US" dirty="0"/>
              <a:t> receptor domains</a:t>
            </a:r>
          </a:p>
        </p:txBody>
      </p:sp>
      <p:sp>
        <p:nvSpPr>
          <p:cNvPr id="4" name="مربع نص 3"/>
          <p:cNvSpPr txBox="1"/>
          <p:nvPr/>
        </p:nvSpPr>
        <p:spPr>
          <a:xfrm>
            <a:off x="6286512" y="4429132"/>
            <a:ext cx="285748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dirty="0" err="1" smtClean="0"/>
              <a:t>Glucocorticoid</a:t>
            </a:r>
            <a:r>
              <a:rPr lang="en-US" dirty="0" smtClean="0"/>
              <a:t> binding domain</a:t>
            </a:r>
            <a:endParaRPr lang="ar-SA" dirty="0"/>
          </a:p>
        </p:txBody>
      </p:sp>
      <p:sp>
        <p:nvSpPr>
          <p:cNvPr id="5" name="مربع نص 4"/>
          <p:cNvSpPr txBox="1"/>
          <p:nvPr/>
        </p:nvSpPr>
        <p:spPr>
          <a:xfrm>
            <a:off x="2500298" y="2500306"/>
            <a:ext cx="207170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dirty="0" smtClean="0"/>
              <a:t>GRE binding domain</a:t>
            </a:r>
            <a:endParaRPr lang="ar-SA" dirty="0"/>
          </a:p>
        </p:txBody>
      </p:sp>
      <p:sp>
        <p:nvSpPr>
          <p:cNvPr id="6" name="مربع نص 5"/>
          <p:cNvSpPr txBox="1"/>
          <p:nvPr/>
        </p:nvSpPr>
        <p:spPr>
          <a:xfrm>
            <a:off x="142844" y="4071942"/>
            <a:ext cx="2071702"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dirty="0" smtClean="0"/>
              <a:t>This domain increase the specificity of the receptor</a:t>
            </a:r>
            <a:endParaRPr lang="ar-S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6"/>
          <p:cNvSpPr>
            <a:spLocks noGrp="1" noChangeArrowheads="1"/>
          </p:cNvSpPr>
          <p:nvPr>
            <p:ph type="body" idx="1"/>
          </p:nvPr>
        </p:nvSpPr>
        <p:spPr>
          <a:xfrm>
            <a:off x="468313" y="1989138"/>
            <a:ext cx="8229600" cy="4525962"/>
          </a:xfrm>
          <a:noFill/>
          <a:ln/>
        </p:spPr>
        <p:txBody>
          <a:bodyPr/>
          <a:lstStyle/>
          <a:p>
            <a:pPr>
              <a:lnSpc>
                <a:spcPct val="90000"/>
              </a:lnSpc>
              <a:buFontTx/>
              <a:buBlip>
                <a:blip r:embed="rId2"/>
              </a:buBlip>
            </a:pPr>
            <a:r>
              <a:rPr lang="en-US" dirty="0"/>
              <a:t>Administration can be oral, topical and </a:t>
            </a:r>
            <a:r>
              <a:rPr lang="en-US" dirty="0" err="1"/>
              <a:t>parenteral</a:t>
            </a:r>
            <a:r>
              <a:rPr lang="en-US" dirty="0"/>
              <a:t> (IV , IM) </a:t>
            </a:r>
          </a:p>
          <a:p>
            <a:pPr>
              <a:lnSpc>
                <a:spcPct val="90000"/>
              </a:lnSpc>
              <a:buFontTx/>
              <a:buBlip>
                <a:blip r:embed="rId2"/>
              </a:buBlip>
            </a:pPr>
            <a:r>
              <a:rPr lang="en-US" dirty="0" smtClean="0"/>
              <a:t>to decrease the unwanted effects of </a:t>
            </a:r>
            <a:r>
              <a:rPr lang="en-US" dirty="0" err="1" smtClean="0"/>
              <a:t>glucocorticoid</a:t>
            </a:r>
            <a:r>
              <a:rPr lang="en-US" dirty="0" smtClean="0"/>
              <a:t> you have 2 options:</a:t>
            </a:r>
          </a:p>
          <a:p>
            <a:pPr>
              <a:lnSpc>
                <a:spcPct val="90000"/>
              </a:lnSpc>
              <a:buNone/>
            </a:pPr>
            <a:r>
              <a:rPr lang="en-US" dirty="0" smtClean="0"/>
              <a:t>1- administer on alternate days.</a:t>
            </a:r>
          </a:p>
          <a:p>
            <a:pPr>
              <a:lnSpc>
                <a:spcPct val="90000"/>
              </a:lnSpc>
              <a:buNone/>
            </a:pPr>
            <a:r>
              <a:rPr lang="en-US" dirty="0" smtClean="0"/>
              <a:t>2- circadian administration (give drug in the morning) see next slide</a:t>
            </a:r>
            <a:endParaRPr lang="en-US" dirty="0"/>
          </a:p>
          <a:p>
            <a:pPr>
              <a:lnSpc>
                <a:spcPct val="90000"/>
              </a:lnSpc>
              <a:buFontTx/>
              <a:buBlip>
                <a:blip r:embed="rId2"/>
              </a:buBlip>
            </a:pPr>
            <a:endParaRPr lang="en-US" dirty="0"/>
          </a:p>
        </p:txBody>
      </p:sp>
      <p:sp>
        <p:nvSpPr>
          <p:cNvPr id="4" name="Rectangle 3"/>
          <p:cNvSpPr/>
          <p:nvPr/>
        </p:nvSpPr>
        <p:spPr>
          <a:xfrm>
            <a:off x="247014" y="642918"/>
            <a:ext cx="8896986"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kern="1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cs typeface="Times New Roman"/>
              </a:rPr>
              <a:t>Pharmacokinetics of </a:t>
            </a:r>
            <a:r>
              <a:rPr lang="en-US" sz="4400" b="1" kern="1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cs typeface="Times New Roman"/>
              </a:rPr>
              <a:t>glucocorticoids</a:t>
            </a:r>
            <a:endParaRPr lang="ar-SA" sz="44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cs typeface="Times New Roman"/>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p:cNvPicPr>
            <a:picLocks noChangeAspect="1" noChangeArrowheads="1"/>
          </p:cNvPicPr>
          <p:nvPr/>
        </p:nvPicPr>
        <p:blipFill>
          <a:blip r:embed="rId2" cstate="print"/>
          <a:srcRect/>
          <a:stretch>
            <a:fillRect/>
          </a:stretch>
        </p:blipFill>
        <p:spPr bwMode="auto">
          <a:xfrm>
            <a:off x="179388" y="188913"/>
            <a:ext cx="8713787" cy="6480175"/>
          </a:xfrm>
          <a:prstGeom prst="rect">
            <a:avLst/>
          </a:prstGeom>
          <a:noFill/>
          <a:ln w="9525">
            <a:noFill/>
            <a:miter lim="800000"/>
            <a:headEnd/>
            <a:tailEnd/>
          </a:ln>
          <a:effectLst/>
        </p:spPr>
      </p:pic>
      <p:sp>
        <p:nvSpPr>
          <p:cNvPr id="3" name="Rounded Rectangle 2"/>
          <p:cNvSpPr/>
          <p:nvPr/>
        </p:nvSpPr>
        <p:spPr bwMode="auto">
          <a:xfrm>
            <a:off x="428596" y="4786322"/>
            <a:ext cx="2286016" cy="928694"/>
          </a:xfrm>
          <a:prstGeom prst="roundRect">
            <a:avLst/>
          </a:prstGeom>
          <a:solidFill>
            <a:schemeClr val="accent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ounded Rectangle 3"/>
          <p:cNvSpPr/>
          <p:nvPr/>
        </p:nvSpPr>
        <p:spPr bwMode="auto">
          <a:xfrm>
            <a:off x="6572264" y="4714884"/>
            <a:ext cx="2286016" cy="1928826"/>
          </a:xfrm>
          <a:prstGeom prst="roundRect">
            <a:avLst/>
          </a:prstGeom>
          <a:solidFill>
            <a:schemeClr val="accent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214414" y="0"/>
            <a:ext cx="6535764" cy="707886"/>
          </a:xfrm>
          <a:prstGeom prst="rect">
            <a:avLst/>
          </a:prstGeom>
          <a:noFill/>
        </p:spPr>
        <p:txBody>
          <a:bodyPr wrap="none" lIns="91440" tIns="45720" rIns="91440" bIns="45720">
            <a:spAutoFit/>
          </a:bodyPr>
          <a:lstStyle/>
          <a:p>
            <a:pPr algn="ctr"/>
            <a:r>
              <a:rPr lang="en-US" sz="4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Individual </a:t>
            </a:r>
            <a:r>
              <a:rPr lang="en-US" sz="40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glucocorticoids</a:t>
            </a:r>
            <a:endParaRPr lang="ar-SA"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aphicFrame>
        <p:nvGraphicFramePr>
          <p:cNvPr id="5" name="جدول 4"/>
          <p:cNvGraphicFramePr>
            <a:graphicFrameLocks noGrp="1"/>
          </p:cNvGraphicFramePr>
          <p:nvPr/>
        </p:nvGraphicFramePr>
        <p:xfrm>
          <a:off x="0" y="928670"/>
          <a:ext cx="9144000" cy="4606302"/>
        </p:xfrm>
        <a:graphic>
          <a:graphicData uri="http://schemas.openxmlformats.org/drawingml/2006/table">
            <a:tbl>
              <a:tblPr firstRow="1" bandRow="1">
                <a:tableStyleId>{93296810-A885-4BE3-A3E7-6D5BEEA58F35}</a:tableStyleId>
              </a:tblPr>
              <a:tblGrid>
                <a:gridCol w="1828800"/>
                <a:gridCol w="1828800"/>
                <a:gridCol w="1828800"/>
                <a:gridCol w="1828800"/>
                <a:gridCol w="1828800"/>
              </a:tblGrid>
              <a:tr h="809631">
                <a:tc>
                  <a:txBody>
                    <a:bodyPr/>
                    <a:lstStyle/>
                    <a:p>
                      <a:pPr algn="ctr" rtl="1"/>
                      <a:r>
                        <a:rPr lang="en-US" dirty="0" smtClean="0"/>
                        <a:t>Name of the drug</a:t>
                      </a:r>
                      <a:endParaRPr lang="ar-SA" dirty="0"/>
                    </a:p>
                  </a:txBody>
                  <a:tcPr/>
                </a:tc>
                <a:tc>
                  <a:txBody>
                    <a:bodyPr/>
                    <a:lstStyle/>
                    <a:p>
                      <a:pPr algn="ctr" rtl="1"/>
                      <a:r>
                        <a:rPr lang="en-US" dirty="0" smtClean="0"/>
                        <a:t>Anti-inflammatory activity</a:t>
                      </a:r>
                      <a:r>
                        <a:rPr lang="en-US" baseline="30000" dirty="0" smtClean="0"/>
                        <a:t>1</a:t>
                      </a:r>
                      <a:endParaRPr lang="ar-SA" dirty="0"/>
                    </a:p>
                  </a:txBody>
                  <a:tcPr/>
                </a:tc>
                <a:tc>
                  <a:txBody>
                    <a:bodyPr/>
                    <a:lstStyle/>
                    <a:p>
                      <a:pPr algn="ctr" rtl="0"/>
                      <a:r>
                        <a:rPr lang="en-US" dirty="0" smtClean="0"/>
                        <a:t>salt</a:t>
                      </a:r>
                      <a:r>
                        <a:rPr lang="en-US" baseline="0" dirty="0" smtClean="0"/>
                        <a:t> retaining activity</a:t>
                      </a:r>
                      <a:r>
                        <a:rPr lang="en-US" baseline="30000" dirty="0" smtClean="0"/>
                        <a:t>1</a:t>
                      </a:r>
                      <a:endParaRPr lang="ar-SA" dirty="0"/>
                    </a:p>
                  </a:txBody>
                  <a:tcPr/>
                </a:tc>
                <a:tc>
                  <a:txBody>
                    <a:bodyPr/>
                    <a:lstStyle/>
                    <a:p>
                      <a:pPr algn="ctr" rtl="0"/>
                      <a:r>
                        <a:rPr lang="en-US" dirty="0" smtClean="0"/>
                        <a:t>Duration of action</a:t>
                      </a:r>
                      <a:endParaRPr lang="ar-SA" dirty="0"/>
                    </a:p>
                  </a:txBody>
                  <a:tcPr/>
                </a:tc>
                <a:tc>
                  <a:txBody>
                    <a:bodyPr/>
                    <a:lstStyle/>
                    <a:p>
                      <a:pPr algn="ctr" rtl="1"/>
                      <a:r>
                        <a:rPr lang="en-US" dirty="0" smtClean="0"/>
                        <a:t>notes</a:t>
                      </a:r>
                      <a:endParaRPr lang="ar-SA" dirty="0"/>
                    </a:p>
                  </a:txBody>
                  <a:tcPr/>
                </a:tc>
              </a:tr>
              <a:tr h="809631">
                <a:tc>
                  <a:txBody>
                    <a:bodyPr/>
                    <a:lstStyle/>
                    <a:p>
                      <a:pPr algn="ctr" rtl="1"/>
                      <a:r>
                        <a:rPr lang="en-US" dirty="0" smtClean="0"/>
                        <a:t>Hydrocortisone</a:t>
                      </a:r>
                      <a:endParaRPr lang="ar-SA" dirty="0" smtClean="0"/>
                    </a:p>
                    <a:p>
                      <a:pPr algn="ctr" rtl="1"/>
                      <a:r>
                        <a:rPr lang="en-US" dirty="0" smtClean="0"/>
                        <a:t>(topical,</a:t>
                      </a:r>
                      <a:r>
                        <a:rPr lang="en-US" baseline="0" dirty="0" smtClean="0"/>
                        <a:t> IV, IM)</a:t>
                      </a:r>
                      <a:endParaRPr lang="ar-SA" dirty="0"/>
                    </a:p>
                  </a:txBody>
                  <a:tcPr/>
                </a:tc>
                <a:tc>
                  <a:txBody>
                    <a:bodyPr/>
                    <a:lstStyle/>
                    <a:p>
                      <a:pPr algn="ctr" rtl="1"/>
                      <a:r>
                        <a:rPr lang="en-US" dirty="0" smtClean="0"/>
                        <a:t>1</a:t>
                      </a:r>
                      <a:endParaRPr lang="ar-SA" dirty="0"/>
                    </a:p>
                  </a:txBody>
                  <a:tcPr/>
                </a:tc>
                <a:tc>
                  <a:txBody>
                    <a:bodyPr/>
                    <a:lstStyle/>
                    <a:p>
                      <a:pPr algn="ctr" rtl="1"/>
                      <a:r>
                        <a:rPr lang="en-US" dirty="0" smtClean="0"/>
                        <a:t>1</a:t>
                      </a:r>
                      <a:endParaRPr lang="ar-SA" dirty="0"/>
                    </a:p>
                  </a:txBody>
                  <a:tcPr/>
                </a:tc>
                <a:tc>
                  <a:txBody>
                    <a:bodyPr/>
                    <a:lstStyle/>
                    <a:p>
                      <a:pPr algn="ctr" rtl="1"/>
                      <a:r>
                        <a:rPr lang="en-US" dirty="0" smtClean="0"/>
                        <a:t>8-12 hours</a:t>
                      </a:r>
                      <a:endParaRPr lang="ar-SA" dirty="0"/>
                    </a:p>
                  </a:txBody>
                  <a:tcPr/>
                </a:tc>
                <a:tc>
                  <a:txBody>
                    <a:bodyPr/>
                    <a:lstStyle/>
                    <a:p>
                      <a:pPr algn="ctr" rtl="1"/>
                      <a:r>
                        <a:rPr lang="en-US" dirty="0" smtClean="0"/>
                        <a:t>Drug</a:t>
                      </a:r>
                      <a:r>
                        <a:rPr lang="en-US" baseline="0" dirty="0" smtClean="0"/>
                        <a:t> of choice for replacement therapy</a:t>
                      </a:r>
                      <a:endParaRPr lang="ar-SA" dirty="0"/>
                    </a:p>
                  </a:txBody>
                  <a:tcPr/>
                </a:tc>
              </a:tr>
              <a:tr h="809631">
                <a:tc>
                  <a:txBody>
                    <a:bodyPr/>
                    <a:lstStyle/>
                    <a:p>
                      <a:pPr algn="ctr" rtl="1"/>
                      <a:r>
                        <a:rPr lang="en-US" dirty="0" smtClean="0"/>
                        <a:t>Cortisone</a:t>
                      </a:r>
                      <a:endParaRPr lang="ar-SA" dirty="0" smtClean="0"/>
                    </a:p>
                    <a:p>
                      <a:pPr algn="ctr" rtl="0"/>
                      <a:r>
                        <a:rPr lang="en-US" dirty="0" smtClean="0"/>
                        <a:t>(IM)</a:t>
                      </a:r>
                      <a:endParaRPr lang="ar-SA" dirty="0"/>
                    </a:p>
                  </a:txBody>
                  <a:tcPr/>
                </a:tc>
                <a:tc>
                  <a:txBody>
                    <a:bodyPr/>
                    <a:lstStyle/>
                    <a:p>
                      <a:pPr algn="ctr" rtl="1"/>
                      <a:r>
                        <a:rPr lang="en-US" dirty="0" smtClean="0"/>
                        <a:t>0.8</a:t>
                      </a:r>
                      <a:endParaRPr lang="ar-SA" dirty="0"/>
                    </a:p>
                  </a:txBody>
                  <a:tcPr/>
                </a:tc>
                <a:tc>
                  <a:txBody>
                    <a:bodyPr/>
                    <a:lstStyle/>
                    <a:p>
                      <a:pPr algn="ctr" rtl="1"/>
                      <a:r>
                        <a:rPr lang="en-US" dirty="0" smtClean="0"/>
                        <a:t>0.8</a:t>
                      </a:r>
                      <a:endParaRPr lang="ar-SA" dirty="0"/>
                    </a:p>
                  </a:txBody>
                  <a:tcPr/>
                </a:tc>
                <a:tc>
                  <a:txBody>
                    <a:bodyPr/>
                    <a:lstStyle/>
                    <a:p>
                      <a:pPr algn="ctr" rtl="1"/>
                      <a:r>
                        <a:rPr lang="en-US" dirty="0" smtClean="0"/>
                        <a:t>8-12 hours</a:t>
                      </a:r>
                      <a:endParaRPr lang="ar-SA" dirty="0"/>
                    </a:p>
                  </a:txBody>
                  <a:tcPr/>
                </a:tc>
                <a:tc>
                  <a:txBody>
                    <a:bodyPr/>
                    <a:lstStyle/>
                    <a:p>
                      <a:pPr algn="ctr" rtl="1"/>
                      <a:r>
                        <a:rPr lang="en-US" sz="1400" dirty="0" smtClean="0"/>
                        <a:t>Cheap</a:t>
                      </a:r>
                    </a:p>
                    <a:p>
                      <a:pPr algn="ctr" rtl="1"/>
                      <a:r>
                        <a:rPr lang="en-US" sz="1400" dirty="0" smtClean="0"/>
                        <a:t>Converted</a:t>
                      </a:r>
                      <a:r>
                        <a:rPr lang="en-US" sz="1400" baseline="0" dirty="0" smtClean="0"/>
                        <a:t> to hydrocortisone</a:t>
                      </a:r>
                    </a:p>
                    <a:p>
                      <a:pPr algn="ctr" rtl="1"/>
                      <a:r>
                        <a:rPr lang="en-US" sz="1400" baseline="0" dirty="0" smtClean="0"/>
                        <a:t>Not used as </a:t>
                      </a:r>
                      <a:r>
                        <a:rPr lang="en-US" sz="1400" baseline="0" dirty="0" err="1" smtClean="0"/>
                        <a:t>antiinflammatory</a:t>
                      </a:r>
                      <a:endParaRPr lang="ar-SA" sz="1400" dirty="0"/>
                    </a:p>
                  </a:txBody>
                  <a:tcPr/>
                </a:tc>
              </a:tr>
              <a:tr h="809631">
                <a:tc>
                  <a:txBody>
                    <a:bodyPr/>
                    <a:lstStyle/>
                    <a:p>
                      <a:pPr algn="ctr" rtl="1"/>
                      <a:r>
                        <a:rPr lang="en-US" dirty="0" err="1" smtClean="0"/>
                        <a:t>Prednisolone</a:t>
                      </a:r>
                      <a:endParaRPr lang="ar-SA" dirty="0" smtClean="0"/>
                    </a:p>
                    <a:p>
                      <a:pPr algn="ctr" rtl="1"/>
                      <a:r>
                        <a:rPr lang="en-US" dirty="0" smtClean="0"/>
                        <a:t>(IV &amp;</a:t>
                      </a:r>
                      <a:r>
                        <a:rPr lang="en-US" baseline="0" dirty="0" smtClean="0"/>
                        <a:t> IM)</a:t>
                      </a:r>
                      <a:endParaRPr lang="ar-SA" dirty="0"/>
                    </a:p>
                  </a:txBody>
                  <a:tcPr/>
                </a:tc>
                <a:tc>
                  <a:txBody>
                    <a:bodyPr/>
                    <a:lstStyle/>
                    <a:p>
                      <a:pPr algn="ctr" rtl="1"/>
                      <a:r>
                        <a:rPr lang="en-US" dirty="0" smtClean="0"/>
                        <a:t>4</a:t>
                      </a:r>
                      <a:endParaRPr lang="ar-SA" dirty="0"/>
                    </a:p>
                  </a:txBody>
                  <a:tcPr/>
                </a:tc>
                <a:tc>
                  <a:txBody>
                    <a:bodyPr/>
                    <a:lstStyle/>
                    <a:p>
                      <a:pPr algn="ctr" rtl="1"/>
                      <a:r>
                        <a:rPr lang="en-US" dirty="0" smtClean="0"/>
                        <a:t>0.8</a:t>
                      </a:r>
                      <a:endParaRPr lang="ar-SA" dirty="0"/>
                    </a:p>
                  </a:txBody>
                  <a:tcPr/>
                </a:tc>
                <a:tc>
                  <a:txBody>
                    <a:bodyPr/>
                    <a:lstStyle/>
                    <a:p>
                      <a:pPr algn="ctr" rtl="1"/>
                      <a:r>
                        <a:rPr lang="en-US" dirty="0" smtClean="0"/>
                        <a:t>12-36 hours</a:t>
                      </a:r>
                      <a:endParaRPr lang="ar-SA" dirty="0"/>
                    </a:p>
                  </a:txBody>
                  <a:tcPr/>
                </a:tc>
                <a:tc>
                  <a:txBody>
                    <a:bodyPr/>
                    <a:lstStyle/>
                    <a:p>
                      <a:pPr algn="ctr" rtl="1"/>
                      <a:r>
                        <a:rPr lang="en-US" sz="1400" dirty="0" smtClean="0"/>
                        <a:t>Drug of choice in </a:t>
                      </a:r>
                      <a:r>
                        <a:rPr lang="en-US" sz="1400" dirty="0" err="1" smtClean="0"/>
                        <a:t>antiinflammatory</a:t>
                      </a:r>
                      <a:r>
                        <a:rPr lang="en-US" sz="1400" dirty="0" smtClean="0"/>
                        <a:t> and immunosuppressive</a:t>
                      </a:r>
                      <a:endParaRPr lang="ar-SA" sz="1400" dirty="0"/>
                    </a:p>
                  </a:txBody>
                  <a:tcPr/>
                </a:tc>
              </a:tr>
              <a:tr h="809631">
                <a:tc>
                  <a:txBody>
                    <a:bodyPr/>
                    <a:lstStyle/>
                    <a:p>
                      <a:pPr algn="ctr" rtl="1"/>
                      <a:r>
                        <a:rPr lang="en-US" sz="1600" dirty="0" err="1" smtClean="0"/>
                        <a:t>Dexamethasone</a:t>
                      </a:r>
                      <a:endParaRPr lang="ar-SA" sz="1600" dirty="0" smtClean="0"/>
                    </a:p>
                    <a:p>
                      <a:pPr algn="ctr" rtl="1"/>
                      <a:r>
                        <a:rPr lang="en-US" sz="1600" dirty="0" smtClean="0"/>
                        <a:t>(topical)</a:t>
                      </a:r>
                      <a:endParaRPr lang="ar-SA" dirty="0" smtClean="0"/>
                    </a:p>
                  </a:txBody>
                  <a:tcPr/>
                </a:tc>
                <a:tc>
                  <a:txBody>
                    <a:bodyPr/>
                    <a:lstStyle/>
                    <a:p>
                      <a:pPr algn="ctr" rtl="1"/>
                      <a:r>
                        <a:rPr lang="en-US" dirty="0" smtClean="0"/>
                        <a:t>30</a:t>
                      </a:r>
                      <a:endParaRPr lang="ar-SA" dirty="0"/>
                    </a:p>
                  </a:txBody>
                  <a:tcPr/>
                </a:tc>
                <a:tc>
                  <a:txBody>
                    <a:bodyPr/>
                    <a:lstStyle/>
                    <a:p>
                      <a:pPr algn="ctr" rtl="1"/>
                      <a:r>
                        <a:rPr lang="en-US" dirty="0" smtClean="0"/>
                        <a:t>minimal</a:t>
                      </a:r>
                      <a:endParaRPr lang="ar-SA" dirty="0"/>
                    </a:p>
                  </a:txBody>
                  <a:tcPr/>
                </a:tc>
                <a:tc>
                  <a:txBody>
                    <a:bodyPr/>
                    <a:lstStyle/>
                    <a:p>
                      <a:pPr algn="ctr" rtl="1"/>
                      <a:r>
                        <a:rPr lang="en-US" dirty="0" smtClean="0"/>
                        <a:t>36-72</a:t>
                      </a:r>
                      <a:r>
                        <a:rPr lang="en-US" baseline="0" dirty="0" smtClean="0"/>
                        <a:t> hours</a:t>
                      </a:r>
                      <a:endParaRPr lang="ar-SA" dirty="0"/>
                    </a:p>
                  </a:txBody>
                  <a:tcPr/>
                </a:tc>
                <a:tc>
                  <a:txBody>
                    <a:bodyPr/>
                    <a:lstStyle/>
                    <a:p>
                      <a:pPr algn="ctr" rtl="1"/>
                      <a:endParaRPr lang="ar-SA" dirty="0"/>
                    </a:p>
                  </a:txBody>
                  <a:tcPr/>
                </a:tc>
              </a:tr>
            </a:tbl>
          </a:graphicData>
        </a:graphic>
      </p:graphicFrame>
      <p:sp>
        <p:nvSpPr>
          <p:cNvPr id="6" name="مربع نص 5"/>
          <p:cNvSpPr txBox="1"/>
          <p:nvPr/>
        </p:nvSpPr>
        <p:spPr>
          <a:xfrm>
            <a:off x="3571836" y="6488668"/>
            <a:ext cx="5572164" cy="369332"/>
          </a:xfrm>
          <a:prstGeom prst="rect">
            <a:avLst/>
          </a:prstGeom>
          <a:noFill/>
        </p:spPr>
        <p:txBody>
          <a:bodyPr wrap="square" rtlCol="1">
            <a:spAutoFit/>
          </a:bodyPr>
          <a:lstStyle/>
          <a:p>
            <a:pPr algn="r"/>
            <a:r>
              <a:rPr lang="en-US" baseline="30000" dirty="0" smtClean="0"/>
              <a:t>1</a:t>
            </a:r>
            <a:r>
              <a:rPr lang="en-US" dirty="0" smtClean="0"/>
              <a:t> : potency relative to hydrocortisone</a:t>
            </a:r>
            <a:endParaRPr lang="ar-SA" baseline="30000" dirty="0"/>
          </a:p>
        </p:txBody>
      </p:sp>
      <p:cxnSp>
        <p:nvCxnSpPr>
          <p:cNvPr id="8" name="رابط كسهم مستقيم 7"/>
          <p:cNvCxnSpPr/>
          <p:nvPr/>
        </p:nvCxnSpPr>
        <p:spPr bwMode="auto">
          <a:xfrm rot="10800000" flipV="1">
            <a:off x="5857884" y="5000636"/>
            <a:ext cx="2428892" cy="64294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مربع نص 8"/>
          <p:cNvSpPr txBox="1"/>
          <p:nvPr/>
        </p:nvSpPr>
        <p:spPr>
          <a:xfrm>
            <a:off x="642910" y="5429264"/>
            <a:ext cx="5214974" cy="923330"/>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buFont typeface="Arial" pitchFamily="34" charset="0"/>
              <a:buChar char="•"/>
            </a:pPr>
            <a:r>
              <a:rPr lang="en-US" dirty="0" smtClean="0"/>
              <a:t>Anti-inflammatory and immunosuppressive.</a:t>
            </a:r>
          </a:p>
          <a:p>
            <a:pPr>
              <a:buFont typeface="Arial" pitchFamily="34" charset="0"/>
              <a:buChar char="•"/>
            </a:pPr>
            <a:r>
              <a:rPr lang="en-US" dirty="0" smtClean="0"/>
              <a:t>Used when water retention is undesirable</a:t>
            </a:r>
          </a:p>
          <a:p>
            <a:pPr>
              <a:buFont typeface="Arial" pitchFamily="34" charset="0"/>
              <a:buChar char="•"/>
            </a:pPr>
            <a:r>
              <a:rPr lang="en-US" dirty="0" smtClean="0"/>
              <a:t>Drug of choice to suppress ACTH production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806906" cy="707886"/>
          </a:xfrm>
          <a:prstGeom prst="rect">
            <a:avLst/>
          </a:prstGeom>
          <a:noFill/>
        </p:spPr>
        <p:txBody>
          <a:bodyPr wrap="none" lIns="91440" tIns="45720" rIns="91440" bIns="45720">
            <a:spAutoFit/>
          </a:bodyPr>
          <a:lstStyle/>
          <a:p>
            <a:pPr algn="ctr"/>
            <a:r>
              <a:rPr lang="en-US" sz="4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Cont’d</a:t>
            </a:r>
            <a:endParaRPr lang="ar-SA"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aphicFrame>
        <p:nvGraphicFramePr>
          <p:cNvPr id="3" name="جدول 2"/>
          <p:cNvGraphicFramePr>
            <a:graphicFrameLocks noGrp="1"/>
          </p:cNvGraphicFramePr>
          <p:nvPr/>
        </p:nvGraphicFramePr>
        <p:xfrm>
          <a:off x="1" y="1071547"/>
          <a:ext cx="9144000" cy="4378809"/>
        </p:xfrm>
        <a:graphic>
          <a:graphicData uri="http://schemas.openxmlformats.org/drawingml/2006/table">
            <a:tbl>
              <a:tblPr firstRow="1" bandRow="1">
                <a:tableStyleId>{8A107856-5554-42FB-B03E-39F5DBC370BA}</a:tableStyleId>
              </a:tblPr>
              <a:tblGrid>
                <a:gridCol w="1828800"/>
                <a:gridCol w="1828800"/>
                <a:gridCol w="1828800"/>
                <a:gridCol w="1585929"/>
                <a:gridCol w="2071671"/>
              </a:tblGrid>
              <a:tr h="1308234">
                <a:tc>
                  <a:txBody>
                    <a:bodyPr/>
                    <a:lstStyle/>
                    <a:p>
                      <a:pPr algn="ctr" rtl="1"/>
                      <a:r>
                        <a:rPr lang="en-US" sz="1600" dirty="0" err="1" smtClean="0"/>
                        <a:t>betamethasone</a:t>
                      </a:r>
                      <a:endParaRPr lang="ar-SA" sz="1600" dirty="0"/>
                    </a:p>
                  </a:txBody>
                  <a:tcPr/>
                </a:tc>
                <a:tc>
                  <a:txBody>
                    <a:bodyPr/>
                    <a:lstStyle/>
                    <a:p>
                      <a:pPr algn="ctr" rtl="1"/>
                      <a:r>
                        <a:rPr lang="en-US" dirty="0" smtClean="0"/>
                        <a:t>30</a:t>
                      </a:r>
                      <a:endParaRPr lang="ar-SA" dirty="0"/>
                    </a:p>
                  </a:txBody>
                  <a:tcPr/>
                </a:tc>
                <a:tc>
                  <a:txBody>
                    <a:bodyPr/>
                    <a:lstStyle/>
                    <a:p>
                      <a:pPr algn="ctr" rtl="1"/>
                      <a:r>
                        <a:rPr lang="en-US" dirty="0" err="1" smtClean="0"/>
                        <a:t>negligable</a:t>
                      </a:r>
                      <a:endParaRPr lang="ar-SA" dirty="0"/>
                    </a:p>
                  </a:txBody>
                  <a:tcPr/>
                </a:tc>
                <a:tc>
                  <a:txBody>
                    <a:bodyPr/>
                    <a:lstStyle/>
                    <a:p>
                      <a:pPr algn="ctr" rtl="1"/>
                      <a:r>
                        <a:rPr lang="en-US" dirty="0" smtClean="0"/>
                        <a:t>long</a:t>
                      </a:r>
                      <a:endParaRPr lang="ar-SA" dirty="0"/>
                    </a:p>
                  </a:txBody>
                  <a:tcPr/>
                </a:tc>
                <a:tc>
                  <a:txBody>
                    <a:bodyPr/>
                    <a:lstStyle/>
                    <a:p>
                      <a:pPr algn="ctr" rtl="1"/>
                      <a:r>
                        <a:rPr lang="en-US" sz="1400" dirty="0" smtClean="0"/>
                        <a:t>Anti-inflammatory and immunosuppressive.</a:t>
                      </a:r>
                    </a:p>
                    <a:p>
                      <a:pPr algn="ctr" rtl="1"/>
                      <a:r>
                        <a:rPr lang="en-US" sz="1400" dirty="0" smtClean="0"/>
                        <a:t>Used</a:t>
                      </a:r>
                      <a:r>
                        <a:rPr lang="en-US" sz="1400" baseline="0" dirty="0" smtClean="0"/>
                        <a:t> when water retention is undesirable</a:t>
                      </a:r>
                      <a:endParaRPr lang="ar-SA" sz="1400" dirty="0"/>
                    </a:p>
                  </a:txBody>
                  <a:tcPr/>
                </a:tc>
              </a:tr>
              <a:tr h="893307">
                <a:tc>
                  <a:txBody>
                    <a:bodyPr/>
                    <a:lstStyle/>
                    <a:p>
                      <a:pPr algn="ctr" rtl="1"/>
                      <a:r>
                        <a:rPr lang="en-US" dirty="0" err="1" smtClean="0"/>
                        <a:t>Triamcinolone</a:t>
                      </a:r>
                      <a:endParaRPr lang="ar-SA" dirty="0" smtClean="0"/>
                    </a:p>
                    <a:p>
                      <a:pPr algn="ctr" rtl="1"/>
                      <a:r>
                        <a:rPr lang="en-US" dirty="0" smtClean="0"/>
                        <a:t>(IM, aerosol, topical)</a:t>
                      </a:r>
                      <a:endParaRPr lang="ar-SA" dirty="0"/>
                    </a:p>
                  </a:txBody>
                  <a:tcPr/>
                </a:tc>
                <a:tc>
                  <a:txBody>
                    <a:bodyPr/>
                    <a:lstStyle/>
                    <a:p>
                      <a:pPr algn="ctr" rtl="1"/>
                      <a:r>
                        <a:rPr lang="en-US" dirty="0" smtClean="0"/>
                        <a:t>5</a:t>
                      </a:r>
                      <a:endParaRPr lang="ar-SA" dirty="0"/>
                    </a:p>
                  </a:txBody>
                  <a:tcPr/>
                </a:tc>
                <a:tc>
                  <a:txBody>
                    <a:bodyPr/>
                    <a:lstStyle/>
                    <a:p>
                      <a:pPr algn="ctr" rtl="1"/>
                      <a:r>
                        <a:rPr lang="en-US" dirty="0" smtClean="0"/>
                        <a:t>None</a:t>
                      </a:r>
                      <a:endParaRPr lang="ar-SA" dirty="0"/>
                    </a:p>
                  </a:txBody>
                  <a:tcPr/>
                </a:tc>
                <a:tc>
                  <a:txBody>
                    <a:bodyPr/>
                    <a:lstStyle/>
                    <a:p>
                      <a:pPr algn="ctr" rtl="1"/>
                      <a:r>
                        <a:rPr lang="en-US" dirty="0" smtClean="0"/>
                        <a:t>12-36</a:t>
                      </a:r>
                      <a:r>
                        <a:rPr lang="en-US" baseline="0" dirty="0" smtClean="0"/>
                        <a:t> hours</a:t>
                      </a:r>
                      <a:endParaRPr lang="ar-SA" dirty="0"/>
                    </a:p>
                  </a:txBody>
                  <a:tcPr/>
                </a:tc>
                <a:tc>
                  <a:txBody>
                    <a:bodyPr/>
                    <a:lstStyle/>
                    <a:p>
                      <a:pPr algn="ctr" rtl="1"/>
                      <a:r>
                        <a:rPr lang="en-US" dirty="0" smtClean="0"/>
                        <a:t>More</a:t>
                      </a:r>
                      <a:r>
                        <a:rPr lang="en-US" baseline="0" dirty="0" smtClean="0"/>
                        <a:t> toxic than the others</a:t>
                      </a:r>
                      <a:endParaRPr lang="ar-SA" dirty="0"/>
                    </a:p>
                  </a:txBody>
                  <a:tcPr/>
                </a:tc>
              </a:tr>
              <a:tr h="2156175">
                <a:tc>
                  <a:txBody>
                    <a:bodyPr/>
                    <a:lstStyle/>
                    <a:p>
                      <a:pPr algn="ctr" rtl="1"/>
                      <a:r>
                        <a:rPr lang="en-US" sz="1600" dirty="0" smtClean="0"/>
                        <a:t>(</a:t>
                      </a:r>
                      <a:r>
                        <a:rPr lang="en-US" sz="1600" dirty="0" err="1" smtClean="0"/>
                        <a:t>Beclomethasone</a:t>
                      </a:r>
                      <a:r>
                        <a:rPr lang="en-US" sz="1600" dirty="0" smtClean="0"/>
                        <a:t> </a:t>
                      </a:r>
                      <a:r>
                        <a:rPr lang="en-US" sz="1600" dirty="0" err="1" smtClean="0"/>
                        <a:t>diproprionate</a:t>
                      </a:r>
                      <a:r>
                        <a:rPr lang="en-US" sz="1600" dirty="0" smtClean="0"/>
                        <a:t>) &amp;</a:t>
                      </a:r>
                      <a:r>
                        <a:rPr lang="en-US" sz="1600" baseline="0" dirty="0" smtClean="0"/>
                        <a:t> </a:t>
                      </a:r>
                      <a:endParaRPr lang="en-US" sz="1600" baseline="0" dirty="0" smtClean="0"/>
                    </a:p>
                    <a:p>
                      <a:pPr algn="ctr" rtl="1"/>
                      <a:r>
                        <a:rPr lang="en-US" sz="1600" baseline="0" dirty="0" err="1" smtClean="0"/>
                        <a:t>Budesonide</a:t>
                      </a:r>
                      <a:endParaRPr lang="ar-SA" sz="1600" baseline="0" dirty="0" smtClean="0"/>
                    </a:p>
                    <a:p>
                      <a:pPr algn="ctr" rtl="1"/>
                      <a:r>
                        <a:rPr lang="en-US" sz="1600" baseline="0" dirty="0" smtClean="0"/>
                        <a:t>(aerosol &amp; topical)</a:t>
                      </a:r>
                      <a:endParaRPr lang="ar-SA" sz="1600" dirty="0"/>
                    </a:p>
                  </a:txBody>
                  <a:tcPr/>
                </a:tc>
                <a:tc>
                  <a:txBody>
                    <a:bodyPr/>
                    <a:lstStyle/>
                    <a:p>
                      <a:pPr algn="ctr" rtl="1"/>
                      <a:endParaRPr lang="ar-SA" dirty="0"/>
                    </a:p>
                  </a:txBody>
                  <a:tcPr/>
                </a:tc>
                <a:tc>
                  <a:txBody>
                    <a:bodyPr/>
                    <a:lstStyle/>
                    <a:p>
                      <a:pPr rtl="1"/>
                      <a:endParaRPr lang="ar-SA"/>
                    </a:p>
                  </a:txBody>
                  <a:tcPr/>
                </a:tc>
                <a:tc>
                  <a:txBody>
                    <a:bodyPr/>
                    <a:lstStyle/>
                    <a:p>
                      <a:pPr rtl="1"/>
                      <a:endParaRPr lang="ar-SA"/>
                    </a:p>
                  </a:txBody>
                  <a:tcPr/>
                </a:tc>
                <a:tc>
                  <a:txBody>
                    <a:bodyPr/>
                    <a:lstStyle/>
                    <a:p>
                      <a:pPr algn="ctr" rtl="1"/>
                      <a:r>
                        <a:rPr lang="en-US" sz="1600" dirty="0" smtClean="0"/>
                        <a:t>Anti-inflammatory</a:t>
                      </a:r>
                      <a:r>
                        <a:rPr lang="en-US" sz="1600" baseline="0" dirty="0" smtClean="0"/>
                        <a:t> and immunosuppressive</a:t>
                      </a:r>
                    </a:p>
                    <a:p>
                      <a:pPr algn="ctr" rtl="1"/>
                      <a:endParaRPr lang="en-US" sz="1600" baseline="0" dirty="0" smtClean="0"/>
                    </a:p>
                    <a:p>
                      <a:pPr algn="ctr" rtl="1"/>
                      <a:r>
                        <a:rPr lang="en-US" sz="1600" baseline="0" dirty="0" smtClean="0"/>
                        <a:t>Taken topically or as an aerosol</a:t>
                      </a:r>
                      <a:endParaRPr lang="ar-SA" sz="1600" dirty="0"/>
                    </a:p>
                  </a:txBody>
                  <a:tcPr/>
                </a:tc>
              </a:tr>
            </a:tbl>
          </a:graphicData>
        </a:graphic>
      </p:graphicFrame>
      <p:sp>
        <p:nvSpPr>
          <p:cNvPr id="4" name="تمرير أفقي 3"/>
          <p:cNvSpPr/>
          <p:nvPr/>
        </p:nvSpPr>
        <p:spPr bwMode="auto">
          <a:xfrm>
            <a:off x="2000232" y="5786454"/>
            <a:ext cx="4929222" cy="642942"/>
          </a:xfrm>
          <a:prstGeom prst="horizontalScrol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All corticosteroid</a:t>
            </a:r>
            <a:r>
              <a:rPr lang="en-US" baseline="0" dirty="0" smtClean="0"/>
              <a:t>s</a:t>
            </a:r>
            <a:r>
              <a:rPr lang="en-US" dirty="0" smtClean="0"/>
              <a:t> can be administered orally</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1500166" y="1000108"/>
            <a:ext cx="5715008" cy="3046988"/>
          </a:xfrm>
          <a:prstGeom prst="rect">
            <a:avLst/>
          </a:prstGeom>
        </p:spPr>
        <p:style>
          <a:lnRef idx="3">
            <a:schemeClr val="lt1"/>
          </a:lnRef>
          <a:fillRef idx="1">
            <a:schemeClr val="accent6"/>
          </a:fillRef>
          <a:effectRef idx="1">
            <a:schemeClr val="accent6"/>
          </a:effectRef>
          <a:fontRef idx="minor">
            <a:schemeClr val="lt1"/>
          </a:fontRef>
        </p:style>
        <p:txBody>
          <a:bodyPr wrap="square" rtlCol="1">
            <a:spAutoFit/>
          </a:bodyPr>
          <a:lstStyle/>
          <a:p>
            <a:pPr>
              <a:lnSpc>
                <a:spcPct val="150000"/>
              </a:lnSpc>
              <a:buFont typeface="Arial" pitchFamily="34" charset="0"/>
              <a:buChar char="•"/>
            </a:pPr>
            <a:r>
              <a:rPr lang="en-US" sz="2400" dirty="0" smtClean="0"/>
              <a:t>T</a:t>
            </a:r>
            <a:r>
              <a:rPr lang="en-US" sz="2400" baseline="-25000" dirty="0" smtClean="0"/>
              <a:t>1/2</a:t>
            </a:r>
            <a:r>
              <a:rPr lang="en-US" sz="2400" dirty="0" smtClean="0"/>
              <a:t> of hydrocortisone = 90 min</a:t>
            </a:r>
          </a:p>
          <a:p>
            <a:pPr>
              <a:lnSpc>
                <a:spcPct val="150000"/>
              </a:lnSpc>
              <a:buFont typeface="Arial" pitchFamily="34" charset="0"/>
              <a:buChar char="•"/>
            </a:pPr>
            <a:r>
              <a:rPr lang="en-US" sz="2400" dirty="0" smtClean="0"/>
              <a:t>Biological effect of the drug occurs after 2-8 hours.</a:t>
            </a:r>
          </a:p>
          <a:p>
            <a:pPr>
              <a:buFont typeface="Arial" pitchFamily="34" charset="0"/>
              <a:buChar char="•"/>
            </a:pPr>
            <a:r>
              <a:rPr lang="en-US" sz="2400" dirty="0" smtClean="0"/>
              <a:t>Inactivation occurs in liver and elsewhere.</a:t>
            </a:r>
          </a:p>
          <a:p>
            <a:pPr>
              <a:lnSpc>
                <a:spcPct val="150000"/>
              </a:lnSpc>
            </a:pPr>
            <a:endParaRPr lang="ar-SA" sz="2400" dirty="0"/>
          </a:p>
        </p:txBody>
      </p:sp>
      <p:sp>
        <p:nvSpPr>
          <p:cNvPr id="6" name="مربع نص 5"/>
          <p:cNvSpPr txBox="1"/>
          <p:nvPr/>
        </p:nvSpPr>
        <p:spPr>
          <a:xfrm>
            <a:off x="2000232" y="4357694"/>
            <a:ext cx="421481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r>
              <a:rPr lang="en-US" dirty="0" smtClean="0"/>
              <a:t>Cortisone </a:t>
            </a:r>
            <a:r>
              <a:rPr lang="en-US" baseline="-25000" dirty="0" smtClean="0"/>
              <a:t>(</a:t>
            </a:r>
            <a:r>
              <a:rPr lang="en-US" baseline="-25000" dirty="0" err="1" smtClean="0"/>
              <a:t>prodrug</a:t>
            </a:r>
            <a:r>
              <a:rPr lang="en-US" baseline="-25000" dirty="0" smtClean="0"/>
              <a:t>)</a:t>
            </a:r>
            <a:r>
              <a:rPr lang="en-US" dirty="0" smtClean="0"/>
              <a:t>  </a:t>
            </a:r>
            <a:r>
              <a:rPr lang="en-US" dirty="0" smtClean="0">
                <a:sym typeface="Wingdings" pitchFamily="2" charset="2"/>
              </a:rPr>
              <a:t> </a:t>
            </a:r>
            <a:r>
              <a:rPr lang="en-US" dirty="0" err="1" smtClean="0">
                <a:sym typeface="Wingdings" pitchFamily="2" charset="2"/>
              </a:rPr>
              <a:t>hydrocorisone</a:t>
            </a:r>
            <a:endParaRPr lang="en-US" dirty="0" smtClean="0"/>
          </a:p>
          <a:p>
            <a:endParaRPr lang="en-US" dirty="0" smtClean="0"/>
          </a:p>
          <a:p>
            <a:r>
              <a:rPr lang="en-US" dirty="0" smtClean="0"/>
              <a:t>Prednisone </a:t>
            </a:r>
            <a:r>
              <a:rPr lang="en-US" baseline="-25000" dirty="0" smtClean="0"/>
              <a:t>(</a:t>
            </a:r>
            <a:r>
              <a:rPr lang="en-US" baseline="-25000" dirty="0" err="1" smtClean="0"/>
              <a:t>prodrug</a:t>
            </a:r>
            <a:r>
              <a:rPr lang="en-US" baseline="-25000" dirty="0" smtClean="0"/>
              <a:t>)</a:t>
            </a:r>
            <a:r>
              <a:rPr lang="en-US" dirty="0" smtClean="0"/>
              <a:t>  </a:t>
            </a:r>
            <a:r>
              <a:rPr lang="en-US" dirty="0" smtClean="0">
                <a:sym typeface="Wingdings" pitchFamily="2" charset="2"/>
              </a:rPr>
              <a:t> </a:t>
            </a:r>
            <a:r>
              <a:rPr lang="en-US" dirty="0" err="1" smtClean="0">
                <a:sym typeface="Wingdings" pitchFamily="2" charset="2"/>
              </a:rPr>
              <a:t>prednisolone</a:t>
            </a:r>
            <a:endParaRPr lang="ar-S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0" y="1600200"/>
            <a:ext cx="9144000" cy="4924425"/>
          </a:xfrm>
        </p:spPr>
        <p:txBody>
          <a:bodyPr/>
          <a:lstStyle/>
          <a:p>
            <a:pPr>
              <a:lnSpc>
                <a:spcPct val="90000"/>
              </a:lnSpc>
              <a:buFont typeface="Wingdings" pitchFamily="2" charset="2"/>
              <a:buChar char="Ø"/>
            </a:pPr>
            <a:r>
              <a:rPr lang="en-US" dirty="0" smtClean="0">
                <a:latin typeface="Rockwell Condensed" pitchFamily="18" charset="0"/>
              </a:rPr>
              <a:t> Occurs when using these drugs as anti-inflammatory or immunosuppressive</a:t>
            </a:r>
          </a:p>
          <a:p>
            <a:pPr>
              <a:lnSpc>
                <a:spcPct val="90000"/>
              </a:lnSpc>
              <a:buFont typeface="Wingdings" pitchFamily="2" charset="2"/>
              <a:buChar char="Ø"/>
            </a:pPr>
            <a:r>
              <a:rPr lang="en-US" dirty="0" smtClean="0">
                <a:latin typeface="Rockwell Condensed" pitchFamily="18" charset="0"/>
              </a:rPr>
              <a:t>Not seen if you use it as hormone replacement therapy</a:t>
            </a:r>
          </a:p>
          <a:p>
            <a:pPr>
              <a:lnSpc>
                <a:spcPct val="90000"/>
              </a:lnSpc>
              <a:buFont typeface="Wingdings" pitchFamily="2" charset="2"/>
              <a:buChar char="Ø"/>
            </a:pPr>
            <a:endParaRPr lang="en-US" dirty="0">
              <a:latin typeface="Rockwell Condensed" pitchFamily="18" charset="0"/>
            </a:endParaRPr>
          </a:p>
          <a:p>
            <a:pPr algn="ctr">
              <a:lnSpc>
                <a:spcPct val="90000"/>
              </a:lnSpc>
              <a:buNone/>
            </a:pPr>
            <a:r>
              <a:rPr lang="en-US" dirty="0">
                <a:latin typeface="Rockwell Condensed" pitchFamily="18" charset="0"/>
              </a:rPr>
              <a:t>The most important </a:t>
            </a:r>
            <a:r>
              <a:rPr lang="en-US" dirty="0" smtClean="0">
                <a:latin typeface="Rockwell Condensed" pitchFamily="18" charset="0"/>
              </a:rPr>
              <a:t>are:</a:t>
            </a:r>
            <a:endParaRPr lang="ar-SA" dirty="0">
              <a:latin typeface="Rockwell Condensed" pitchFamily="18" charset="0"/>
            </a:endParaRPr>
          </a:p>
          <a:p>
            <a:pPr>
              <a:lnSpc>
                <a:spcPct val="90000"/>
              </a:lnSpc>
              <a:buFontTx/>
              <a:buBlip>
                <a:blip r:embed="rId2"/>
              </a:buBlip>
            </a:pPr>
            <a:r>
              <a:rPr lang="en-US" dirty="0">
                <a:latin typeface="Rockwell Condensed" pitchFamily="18" charset="0"/>
              </a:rPr>
              <a:t>suppression of response to infection.</a:t>
            </a:r>
          </a:p>
          <a:p>
            <a:pPr>
              <a:lnSpc>
                <a:spcPct val="90000"/>
              </a:lnSpc>
              <a:buFontTx/>
              <a:buBlip>
                <a:blip r:embed="rId2"/>
              </a:buBlip>
            </a:pPr>
            <a:r>
              <a:rPr lang="en-US" dirty="0">
                <a:latin typeface="Rockwell Condensed" pitchFamily="18" charset="0"/>
              </a:rPr>
              <a:t>suppression of endogenous </a:t>
            </a:r>
            <a:r>
              <a:rPr lang="en-US" dirty="0" err="1">
                <a:latin typeface="Rockwell Condensed" pitchFamily="18" charset="0"/>
              </a:rPr>
              <a:t>glucocorticoid</a:t>
            </a:r>
            <a:r>
              <a:rPr lang="en-US" dirty="0">
                <a:latin typeface="Rockwell Condensed" pitchFamily="18" charset="0"/>
              </a:rPr>
              <a:t> synthesis</a:t>
            </a:r>
          </a:p>
          <a:p>
            <a:pPr>
              <a:lnSpc>
                <a:spcPct val="90000"/>
              </a:lnSpc>
              <a:buFontTx/>
              <a:buBlip>
                <a:blip r:embed="rId2"/>
              </a:buBlip>
            </a:pPr>
            <a:endParaRPr lang="en-US" dirty="0">
              <a:latin typeface="Rockwell Condensed" pitchFamily="18" charset="0"/>
            </a:endParaRPr>
          </a:p>
          <a:p>
            <a:pPr>
              <a:lnSpc>
                <a:spcPct val="90000"/>
              </a:lnSpc>
            </a:pPr>
            <a:endParaRPr lang="en-US" dirty="0">
              <a:latin typeface="Rockwell Condensed" pitchFamily="18" charset="0"/>
            </a:endParaRPr>
          </a:p>
        </p:txBody>
      </p:sp>
      <p:sp>
        <p:nvSpPr>
          <p:cNvPr id="31748" name="WordArt 4" descr="Paper bag"/>
          <p:cNvSpPr>
            <a:spLocks noChangeArrowheads="1" noChangeShapeType="1" noTextEdit="1"/>
          </p:cNvSpPr>
          <p:nvPr/>
        </p:nvSpPr>
        <p:spPr bwMode="auto">
          <a:xfrm>
            <a:off x="2857488" y="642918"/>
            <a:ext cx="3384550" cy="523875"/>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rPr>
              <a:t>Adverse effects</a:t>
            </a:r>
            <a:endParaRPr lang="ar-SA" sz="3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
        <p:nvSpPr>
          <p:cNvPr id="3" name="مستطيل مستدير الزوايا 2"/>
          <p:cNvSpPr/>
          <p:nvPr/>
        </p:nvSpPr>
        <p:spPr bwMode="auto">
          <a:xfrm>
            <a:off x="0" y="5715016"/>
            <a:ext cx="9144000" cy="1142984"/>
          </a:xfrm>
          <a:prstGeom prst="roundRect">
            <a:avLst/>
          </a:prstGeom>
          <a:solidFill>
            <a:srgbClr val="FF0000"/>
          </a:solidFill>
          <a:ln w="9525" cap="flat" cmpd="sng" algn="ctr">
            <a:solidFill>
              <a:schemeClr val="accent2"/>
            </a:solid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500034" y="952500"/>
            <a:ext cx="8229600" cy="5905500"/>
          </a:xfrm>
        </p:spPr>
        <p:txBody>
          <a:bodyPr/>
          <a:lstStyle/>
          <a:p>
            <a:pPr>
              <a:buFontTx/>
              <a:buBlip>
                <a:blip r:embed="rId2"/>
              </a:buBlip>
            </a:pPr>
            <a:r>
              <a:rPr lang="en-US" sz="3600" dirty="0">
                <a:latin typeface="Rockwell Condensed" pitchFamily="18" charset="0"/>
              </a:rPr>
              <a:t>Metabolic </a:t>
            </a:r>
            <a:r>
              <a:rPr lang="en-US" sz="3600" dirty="0" smtClean="0">
                <a:latin typeface="Rockwell Condensed" pitchFamily="18" charset="0"/>
              </a:rPr>
              <a:t>actions </a:t>
            </a:r>
            <a:r>
              <a:rPr lang="en-US" sz="2800" dirty="0" smtClean="0">
                <a:latin typeface="Rockwell Condensed" pitchFamily="18" charset="0"/>
              </a:rPr>
              <a:t>(weight gain, muscle wasting, and hyperglycemia)</a:t>
            </a:r>
            <a:endParaRPr lang="en-US" sz="3600" dirty="0">
              <a:latin typeface="Rockwell Condensed" pitchFamily="18" charset="0"/>
            </a:endParaRPr>
          </a:p>
          <a:p>
            <a:pPr>
              <a:buFontTx/>
              <a:buBlip>
                <a:blip r:embed="rId2"/>
              </a:buBlip>
            </a:pPr>
            <a:r>
              <a:rPr lang="en-US" sz="3600" dirty="0">
                <a:latin typeface="Rockwell Condensed" pitchFamily="18" charset="0"/>
              </a:rPr>
              <a:t>Osteoporosis</a:t>
            </a:r>
          </a:p>
          <a:p>
            <a:pPr>
              <a:buFontTx/>
              <a:buBlip>
                <a:blip r:embed="rId2"/>
              </a:buBlip>
            </a:pPr>
            <a:r>
              <a:rPr lang="en-US" sz="3600" dirty="0">
                <a:latin typeface="Rockwell Condensed" pitchFamily="18" charset="0"/>
              </a:rPr>
              <a:t>Peptic ulcers</a:t>
            </a:r>
          </a:p>
          <a:p>
            <a:pPr>
              <a:buFontTx/>
              <a:buBlip>
                <a:blip r:embed="rId2"/>
              </a:buBlip>
            </a:pPr>
            <a:r>
              <a:rPr lang="en-US" sz="3600" dirty="0">
                <a:latin typeface="Rockwell Condensed" pitchFamily="18" charset="0"/>
              </a:rPr>
              <a:t>Acute psychosis</a:t>
            </a:r>
          </a:p>
          <a:p>
            <a:pPr>
              <a:buFontTx/>
              <a:buBlip>
                <a:blip r:embed="rId2"/>
              </a:buBlip>
            </a:pPr>
            <a:r>
              <a:rPr lang="en-US" sz="3600" dirty="0">
                <a:latin typeface="Rockwell Condensed" pitchFamily="18" charset="0"/>
              </a:rPr>
              <a:t>Cataracts</a:t>
            </a:r>
          </a:p>
          <a:p>
            <a:pPr>
              <a:buFontTx/>
              <a:buBlip>
                <a:blip r:embed="rId2"/>
              </a:buBlip>
            </a:pPr>
            <a:r>
              <a:rPr lang="en-US" sz="3600" dirty="0">
                <a:latin typeface="Rockwell Condensed" pitchFamily="18" charset="0"/>
              </a:rPr>
              <a:t>Increased intraocular pressure</a:t>
            </a:r>
          </a:p>
          <a:p>
            <a:pPr>
              <a:buFontTx/>
              <a:buBlip>
                <a:blip r:embed="rId2"/>
              </a:buBlip>
            </a:pPr>
            <a:r>
              <a:rPr lang="en-US" sz="3600" dirty="0">
                <a:latin typeface="Rockwell Condensed" pitchFamily="18" charset="0"/>
              </a:rPr>
              <a:t>Iatrogenic Cushing's syndrome </a:t>
            </a:r>
          </a:p>
          <a:p>
            <a:endParaRPr lang="en-US" sz="3600" dirty="0">
              <a:latin typeface="Rockwell Condensed" pitchFamily="18" charset="0"/>
            </a:endParaRPr>
          </a:p>
        </p:txBody>
      </p:sp>
      <p:sp>
        <p:nvSpPr>
          <p:cNvPr id="3" name="مستطيل 2"/>
          <p:cNvSpPr/>
          <p:nvPr/>
        </p:nvSpPr>
        <p:spPr>
          <a:xfrm>
            <a:off x="0" y="0"/>
            <a:ext cx="2047355" cy="769441"/>
          </a:xfrm>
          <a:prstGeom prst="rect">
            <a:avLst/>
          </a:prstGeom>
          <a:noFill/>
        </p:spPr>
        <p:txBody>
          <a:bodyPr wrap="none" lIns="91440" tIns="45720" rIns="91440" bIns="45720">
            <a:spAutoFit/>
          </a:bodyPr>
          <a:lstStyle/>
          <a:p>
            <a:pPr algn="ctr"/>
            <a:r>
              <a:rPr lang="en-US" sz="4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Cont’d</a:t>
            </a:r>
            <a:endParaRPr lang="ar-SA" sz="4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5"/>
          <p:cNvSpPr>
            <a:spLocks noGrp="1" noChangeArrowheads="1"/>
          </p:cNvSpPr>
          <p:nvPr>
            <p:ph type="body" sz="half" idx="1"/>
          </p:nvPr>
        </p:nvSpPr>
        <p:spPr>
          <a:xfrm>
            <a:off x="0" y="1285860"/>
            <a:ext cx="8858280" cy="5218113"/>
          </a:xfrm>
        </p:spPr>
        <p:txBody>
          <a:bodyPr/>
          <a:lstStyle/>
          <a:p>
            <a:pPr>
              <a:buFontTx/>
              <a:buBlip>
                <a:blip r:embed="rId2"/>
              </a:buBlip>
            </a:pPr>
            <a:r>
              <a:rPr lang="en-US" dirty="0" err="1"/>
              <a:t>Glucocorticoids</a:t>
            </a:r>
            <a:r>
              <a:rPr lang="en-US" dirty="0"/>
              <a:t> affect carbohydrate &amp; protein metabolism &amp; have anti-inflammatory &amp; immunosuppressive action.</a:t>
            </a:r>
          </a:p>
          <a:p>
            <a:endParaRPr lang="en-US" dirty="0"/>
          </a:p>
          <a:p>
            <a:pPr>
              <a:buFontTx/>
              <a:buNone/>
            </a:pPr>
            <a:endParaRPr lang="en-US" sz="2400" dirty="0"/>
          </a:p>
        </p:txBody>
      </p:sp>
      <p:pic>
        <p:nvPicPr>
          <p:cNvPr id="48139" name="Picture 11"/>
          <p:cNvPicPr>
            <a:picLocks noChangeAspect="1" noChangeArrowheads="1"/>
          </p:cNvPicPr>
          <p:nvPr/>
        </p:nvPicPr>
        <p:blipFill>
          <a:blip r:embed="rId3" cstate="print"/>
          <a:srcRect/>
          <a:stretch>
            <a:fillRect/>
          </a:stretch>
        </p:blipFill>
        <p:spPr bwMode="auto">
          <a:xfrm>
            <a:off x="5856295" y="2357430"/>
            <a:ext cx="3287705" cy="450057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214546" y="0"/>
            <a:ext cx="4143404" cy="954107"/>
          </a:xfrm>
          <a:prstGeom prst="rect">
            <a:avLst/>
          </a:prstGeom>
          <a:noFill/>
        </p:spPr>
        <p:txBody>
          <a:bodyPr wrap="square" lIns="91440" tIns="45720" rIns="91440" bIns="45720">
            <a:spAutoFit/>
          </a:bodyPr>
          <a:lstStyle/>
          <a:p>
            <a:pPr algn="ctr"/>
            <a:r>
              <a:rPr lang="en-US" sz="2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Clinical uses </a:t>
            </a:r>
          </a:p>
          <a:p>
            <a:pPr algn="ctr"/>
            <a:r>
              <a:rPr lang="en-US"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(Addison’s disease)</a:t>
            </a:r>
            <a:endParaRPr lang="ar-SA" sz="2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6" name="رابط كسهم مستقيم 5"/>
          <p:cNvCxnSpPr/>
          <p:nvPr/>
        </p:nvCxnSpPr>
        <p:spPr bwMode="auto">
          <a:xfrm rot="10800000" flipV="1">
            <a:off x="2357422" y="1214422"/>
            <a:ext cx="1357322" cy="78581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رابط كسهم مستقيم 7"/>
          <p:cNvCxnSpPr/>
          <p:nvPr/>
        </p:nvCxnSpPr>
        <p:spPr bwMode="auto">
          <a:xfrm>
            <a:off x="4286248" y="1214422"/>
            <a:ext cx="1928826" cy="71438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مربع نص 8"/>
          <p:cNvSpPr txBox="1"/>
          <p:nvPr/>
        </p:nvSpPr>
        <p:spPr>
          <a:xfrm>
            <a:off x="642910" y="2214554"/>
            <a:ext cx="2000264" cy="461665"/>
          </a:xfrm>
          <a:prstGeom prst="rect">
            <a:avLst/>
          </a:prstGeom>
          <a:noFill/>
        </p:spPr>
        <p:txBody>
          <a:bodyPr wrap="square" rtlCol="1">
            <a:spAutoFit/>
          </a:bodyPr>
          <a:lstStyle/>
          <a:p>
            <a:pPr algn="ctr"/>
            <a:r>
              <a:rPr lang="en-US" sz="2400" dirty="0" smtClean="0">
                <a:solidFill>
                  <a:schemeClr val="accent5">
                    <a:lumMod val="25000"/>
                  </a:schemeClr>
                </a:solidFill>
              </a:rPr>
              <a:t>Chronic</a:t>
            </a:r>
            <a:endParaRPr lang="ar-SA" sz="2400" dirty="0">
              <a:solidFill>
                <a:schemeClr val="accent5">
                  <a:lumMod val="25000"/>
                </a:schemeClr>
              </a:solidFill>
            </a:endParaRPr>
          </a:p>
        </p:txBody>
      </p:sp>
      <p:sp>
        <p:nvSpPr>
          <p:cNvPr id="10" name="مربع نص 9"/>
          <p:cNvSpPr txBox="1"/>
          <p:nvPr/>
        </p:nvSpPr>
        <p:spPr>
          <a:xfrm>
            <a:off x="5143504" y="2214554"/>
            <a:ext cx="2000264" cy="461665"/>
          </a:xfrm>
          <a:prstGeom prst="rect">
            <a:avLst/>
          </a:prstGeom>
          <a:noFill/>
        </p:spPr>
        <p:txBody>
          <a:bodyPr wrap="square" rtlCol="1">
            <a:spAutoFit/>
          </a:bodyPr>
          <a:lstStyle/>
          <a:p>
            <a:pPr algn="ctr"/>
            <a:r>
              <a:rPr lang="en-US" sz="2400" dirty="0" smtClean="0">
                <a:solidFill>
                  <a:schemeClr val="accent5">
                    <a:lumMod val="25000"/>
                  </a:schemeClr>
                </a:solidFill>
              </a:rPr>
              <a:t>Acute</a:t>
            </a:r>
            <a:endParaRPr lang="ar-SA" sz="2400" dirty="0">
              <a:solidFill>
                <a:schemeClr val="accent5">
                  <a:lumMod val="25000"/>
                </a:schemeClr>
              </a:solidFill>
            </a:endParaRPr>
          </a:p>
        </p:txBody>
      </p:sp>
      <p:sp>
        <p:nvSpPr>
          <p:cNvPr id="11" name="مربع نص 10"/>
          <p:cNvSpPr txBox="1"/>
          <p:nvPr/>
        </p:nvSpPr>
        <p:spPr>
          <a:xfrm>
            <a:off x="0" y="2714620"/>
            <a:ext cx="3857620" cy="1631216"/>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buFont typeface="Arial" pitchFamily="34" charset="0"/>
              <a:buChar char="•"/>
            </a:pPr>
            <a:r>
              <a:rPr lang="en-US" sz="2000" dirty="0" smtClean="0"/>
              <a:t>Give 20-30 mg of hydrocortisone daily with increased amounts during stress</a:t>
            </a:r>
          </a:p>
          <a:p>
            <a:pPr algn="ctr">
              <a:buFont typeface="Arial" pitchFamily="34" charset="0"/>
              <a:buChar char="•"/>
            </a:pPr>
            <a:endParaRPr lang="en-US" sz="2000" dirty="0" smtClean="0"/>
          </a:p>
          <a:p>
            <a:pPr algn="ctr">
              <a:buFont typeface="Arial" pitchFamily="34" charset="0"/>
              <a:buChar char="•"/>
            </a:pPr>
            <a:r>
              <a:rPr lang="en-US" sz="2000" dirty="0" smtClean="0"/>
              <a:t>Or you can give </a:t>
            </a:r>
            <a:r>
              <a:rPr lang="en-US" sz="2000" dirty="0" err="1" smtClean="0"/>
              <a:t>fludrocortisone</a:t>
            </a:r>
            <a:endParaRPr lang="ar-SA" sz="2000" dirty="0"/>
          </a:p>
        </p:txBody>
      </p:sp>
      <p:sp>
        <p:nvSpPr>
          <p:cNvPr id="12" name="مربع نص 11"/>
          <p:cNvSpPr txBox="1"/>
          <p:nvPr/>
        </p:nvSpPr>
        <p:spPr>
          <a:xfrm>
            <a:off x="4572000" y="2643182"/>
            <a:ext cx="4357718"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marL="342900" indent="-342900">
              <a:buFont typeface="+mj-lt"/>
              <a:buAutoNum type="arabicPeriod"/>
            </a:pPr>
            <a:r>
              <a:rPr lang="en-US" sz="2000" dirty="0" smtClean="0"/>
              <a:t>Correction of fluid and electrolytes </a:t>
            </a:r>
            <a:r>
              <a:rPr lang="en-US" sz="2000" dirty="0" err="1" smtClean="0"/>
              <a:t>anormalities</a:t>
            </a:r>
            <a:r>
              <a:rPr lang="en-US" sz="2000" dirty="0" smtClean="0"/>
              <a:t>.</a:t>
            </a:r>
          </a:p>
          <a:p>
            <a:pPr marL="342900" indent="-342900">
              <a:buFont typeface="+mj-lt"/>
              <a:buAutoNum type="arabicPeriod"/>
            </a:pPr>
            <a:r>
              <a:rPr lang="en-US" sz="2000" dirty="0" smtClean="0"/>
              <a:t>Treatment of precipitating factors.</a:t>
            </a:r>
          </a:p>
          <a:p>
            <a:pPr marL="342900" indent="-342900">
              <a:buFont typeface="+mj-lt"/>
              <a:buAutoNum type="arabicPeriod"/>
            </a:pPr>
            <a:r>
              <a:rPr lang="en-US" sz="2000" dirty="0" smtClean="0"/>
              <a:t>Parenteral hydrocortisone</a:t>
            </a:r>
            <a:endParaRPr lang="ar-SA"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0" y="1000108"/>
            <a:ext cx="9144000" cy="4997450"/>
          </a:xfrm>
        </p:spPr>
        <p:txBody>
          <a:bodyPr/>
          <a:lstStyle/>
          <a:p>
            <a:pPr>
              <a:lnSpc>
                <a:spcPct val="90000"/>
              </a:lnSpc>
              <a:buFontTx/>
              <a:buBlip>
                <a:blip r:embed="rId2"/>
              </a:buBlip>
            </a:pPr>
            <a:r>
              <a:rPr lang="en-US" dirty="0" smtClean="0">
                <a:latin typeface="+mj-lt"/>
              </a:rPr>
              <a:t>Anti-inflammatory/immunosuppressive </a:t>
            </a:r>
            <a:r>
              <a:rPr lang="en-US" dirty="0">
                <a:latin typeface="+mj-lt"/>
              </a:rPr>
              <a:t>therapy</a:t>
            </a:r>
          </a:p>
          <a:p>
            <a:pPr>
              <a:lnSpc>
                <a:spcPct val="90000"/>
              </a:lnSpc>
              <a:buFontTx/>
              <a:buBlip>
                <a:blip r:embed="rId2"/>
              </a:buBlip>
            </a:pPr>
            <a:r>
              <a:rPr lang="en-US" dirty="0" smtClean="0">
                <a:latin typeface="+mj-lt"/>
              </a:rPr>
              <a:t>asthma </a:t>
            </a:r>
            <a:endParaRPr lang="en-US" dirty="0">
              <a:latin typeface="+mj-lt"/>
            </a:endParaRPr>
          </a:p>
          <a:p>
            <a:pPr>
              <a:lnSpc>
                <a:spcPct val="90000"/>
              </a:lnSpc>
              <a:buFontTx/>
              <a:buBlip>
                <a:blip r:embed="rId2"/>
              </a:buBlip>
            </a:pPr>
            <a:r>
              <a:rPr lang="en-US" dirty="0">
                <a:latin typeface="+mj-lt"/>
              </a:rPr>
              <a:t>topically in various inflammatory conditions of skin, eye, ear or nose (e.g. eczema, allergic conjunctivitis or rhinitis)</a:t>
            </a:r>
          </a:p>
          <a:p>
            <a:pPr>
              <a:lnSpc>
                <a:spcPct val="90000"/>
              </a:lnSpc>
              <a:buFontTx/>
              <a:buBlip>
                <a:blip r:embed="rId2"/>
              </a:buBlip>
            </a:pPr>
            <a:r>
              <a:rPr lang="en-US" dirty="0">
                <a:latin typeface="+mj-lt"/>
              </a:rPr>
              <a:t>in hypersensitivity states (e.g. severe allergic reactions) </a:t>
            </a:r>
          </a:p>
          <a:p>
            <a:pPr>
              <a:lnSpc>
                <a:spcPct val="90000"/>
              </a:lnSpc>
            </a:pPr>
            <a:endParaRPr lang="en-US" dirty="0">
              <a:latin typeface="Comic Sans MS" pitchFamily="66" charset="0"/>
            </a:endParaRPr>
          </a:p>
        </p:txBody>
      </p:sp>
      <p:sp>
        <p:nvSpPr>
          <p:cNvPr id="4" name="مستطيل 3"/>
          <p:cNvSpPr/>
          <p:nvPr/>
        </p:nvSpPr>
        <p:spPr>
          <a:xfrm>
            <a:off x="0" y="0"/>
            <a:ext cx="3643306" cy="523220"/>
          </a:xfrm>
          <a:prstGeom prst="rect">
            <a:avLst/>
          </a:prstGeom>
          <a:noFill/>
        </p:spPr>
        <p:txBody>
          <a:bodyPr wrap="square" lIns="91440" tIns="45720" rIns="91440" bIns="45720">
            <a:spAutoFit/>
          </a:bodyPr>
          <a:lstStyle/>
          <a:p>
            <a:pPr algn="ctr"/>
            <a:r>
              <a:rPr lang="en-US"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Clinical uses cont’d</a:t>
            </a:r>
            <a:endParaRPr lang="ar-SA" sz="2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0" y="642918"/>
            <a:ext cx="9144000" cy="1714512"/>
          </a:xfrm>
        </p:spPr>
        <p:txBody>
          <a:bodyPr/>
          <a:lstStyle/>
          <a:p>
            <a:pPr>
              <a:buFontTx/>
              <a:buBlip>
                <a:blip r:embed="rId3"/>
              </a:buBlip>
            </a:pPr>
            <a:r>
              <a:rPr lang="en-US" sz="2400" dirty="0"/>
              <a:t>I</a:t>
            </a:r>
            <a:r>
              <a:rPr lang="en-US" sz="2400" dirty="0" smtClean="0"/>
              <a:t>n </a:t>
            </a:r>
            <a:r>
              <a:rPr lang="en-US" sz="2400" dirty="0"/>
              <a:t>miscellaneous diseases with autoimmune and inflammatory components </a:t>
            </a:r>
            <a:r>
              <a:rPr lang="en-US" sz="2400" dirty="0" smtClean="0"/>
              <a:t>e.g</a:t>
            </a:r>
            <a:r>
              <a:rPr lang="en-US" sz="2400" dirty="0"/>
              <a:t>. rheumatoid arthritis and other </a:t>
            </a:r>
            <a:r>
              <a:rPr lang="en-US" sz="2400" dirty="0" smtClean="0"/>
              <a:t>connective tissue diseases</a:t>
            </a:r>
            <a:r>
              <a:rPr lang="en-US" sz="2400" dirty="0"/>
              <a:t>, </a:t>
            </a:r>
            <a:r>
              <a:rPr lang="en-US" sz="2400" dirty="0" smtClean="0"/>
              <a:t>inflammatory </a:t>
            </a:r>
            <a:r>
              <a:rPr lang="en-US" sz="2400" dirty="0"/>
              <a:t>bowel </a:t>
            </a:r>
            <a:r>
              <a:rPr lang="en-US" sz="2400" dirty="0" smtClean="0"/>
              <a:t>diseases etc.</a:t>
            </a:r>
          </a:p>
          <a:p>
            <a:pPr>
              <a:buFontTx/>
              <a:buBlip>
                <a:blip r:embed="rId3"/>
              </a:buBlip>
            </a:pPr>
            <a:r>
              <a:rPr lang="en-US" sz="2400" dirty="0" smtClean="0"/>
              <a:t>To prevent graft-versus-host disease</a:t>
            </a:r>
            <a:endParaRPr lang="en-US" sz="2400" dirty="0"/>
          </a:p>
          <a:p>
            <a:pPr>
              <a:buFontTx/>
              <a:buNone/>
            </a:pPr>
            <a:endParaRPr lang="en-US" dirty="0"/>
          </a:p>
        </p:txBody>
      </p:sp>
      <p:sp>
        <p:nvSpPr>
          <p:cNvPr id="4" name="مستطيل 3"/>
          <p:cNvSpPr/>
          <p:nvPr/>
        </p:nvSpPr>
        <p:spPr>
          <a:xfrm>
            <a:off x="0" y="0"/>
            <a:ext cx="2000232" cy="523220"/>
          </a:xfrm>
          <a:prstGeom prst="rect">
            <a:avLst/>
          </a:prstGeom>
          <a:noFill/>
        </p:spPr>
        <p:txBody>
          <a:bodyPr wrap="square" lIns="91440" tIns="45720" rIns="91440" bIns="45720">
            <a:spAutoFit/>
          </a:bodyPr>
          <a:lstStyle/>
          <a:p>
            <a:pPr algn="ctr"/>
            <a:r>
              <a:rPr lang="en-US"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Cont’d</a:t>
            </a:r>
            <a:endParaRPr lang="ar-SA" sz="2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aphicFrame>
        <p:nvGraphicFramePr>
          <p:cNvPr id="5" name="رسم تخطيطي 4"/>
          <p:cNvGraphicFramePr/>
          <p:nvPr/>
        </p:nvGraphicFramePr>
        <p:xfrm>
          <a:off x="0" y="2357430"/>
          <a:ext cx="9144000" cy="45005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000364" y="1500174"/>
            <a:ext cx="3214710" cy="95410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Simulation of lung maturation</a:t>
            </a:r>
            <a:endParaRPr lang="ar-SA" sz="2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مربع نص 4"/>
          <p:cNvSpPr txBox="1"/>
          <p:nvPr/>
        </p:nvSpPr>
        <p:spPr>
          <a:xfrm>
            <a:off x="0" y="2857496"/>
            <a:ext cx="9144000" cy="3046988"/>
          </a:xfrm>
          <a:prstGeom prst="rect">
            <a:avLst/>
          </a:prstGeom>
          <a:noFill/>
        </p:spPr>
        <p:txBody>
          <a:bodyPr wrap="square" rtlCol="1">
            <a:spAutoFit/>
          </a:bodyPr>
          <a:lstStyle/>
          <a:p>
            <a:pPr>
              <a:buFont typeface="Arial" pitchFamily="34" charset="0"/>
              <a:buChar char="•"/>
            </a:pPr>
            <a:r>
              <a:rPr lang="en-US" sz="2400" dirty="0" smtClean="0">
                <a:latin typeface="Arial Unicode MS" pitchFamily="34" charset="-128"/>
                <a:ea typeface="Arial Unicode MS" pitchFamily="34" charset="-128"/>
                <a:cs typeface="Arial Unicode MS" pitchFamily="34" charset="-128"/>
              </a:rPr>
              <a:t>Lung maturation in fetus is regulated by </a:t>
            </a:r>
            <a:r>
              <a:rPr lang="en-US" sz="2400" dirty="0" err="1" smtClean="0">
                <a:latin typeface="Arial Unicode MS" pitchFamily="34" charset="-128"/>
                <a:ea typeface="Arial Unicode MS" pitchFamily="34" charset="-128"/>
                <a:cs typeface="Arial Unicode MS" pitchFamily="34" charset="-128"/>
              </a:rPr>
              <a:t>cortisol</a:t>
            </a:r>
            <a:r>
              <a:rPr lang="en-US" sz="2400" dirty="0" smtClean="0">
                <a:latin typeface="Arial Unicode MS" pitchFamily="34" charset="-128"/>
                <a:ea typeface="Arial Unicode MS" pitchFamily="34" charset="-128"/>
                <a:cs typeface="Arial Unicode MS" pitchFamily="34" charset="-128"/>
              </a:rPr>
              <a:t>.</a:t>
            </a:r>
          </a:p>
          <a:p>
            <a:endParaRPr lang="en-US" sz="2400" dirty="0" smtClean="0">
              <a:latin typeface="Arial Unicode MS" pitchFamily="34" charset="-128"/>
              <a:ea typeface="Arial Unicode MS" pitchFamily="34" charset="-128"/>
              <a:cs typeface="Arial Unicode MS" pitchFamily="34" charset="-128"/>
            </a:endParaRPr>
          </a:p>
          <a:p>
            <a:pPr>
              <a:buFont typeface="Arial" pitchFamily="34" charset="0"/>
              <a:buChar char="•"/>
            </a:pPr>
            <a:r>
              <a:rPr lang="en-US" sz="2400" dirty="0" smtClean="0">
                <a:latin typeface="Arial Unicode MS" pitchFamily="34" charset="-128"/>
                <a:ea typeface="Arial Unicode MS" pitchFamily="34" charset="-128"/>
                <a:cs typeface="Arial Unicode MS" pitchFamily="34" charset="-128"/>
              </a:rPr>
              <a:t>Administration of </a:t>
            </a:r>
            <a:r>
              <a:rPr lang="en-US" sz="2400" dirty="0" err="1" smtClean="0">
                <a:latin typeface="Arial Unicode MS" pitchFamily="34" charset="-128"/>
                <a:ea typeface="Arial Unicode MS" pitchFamily="34" charset="-128"/>
                <a:cs typeface="Arial Unicode MS" pitchFamily="34" charset="-128"/>
              </a:rPr>
              <a:t>glucocortiocoids</a:t>
            </a:r>
            <a:r>
              <a:rPr lang="en-US" sz="2400" dirty="0" smtClean="0">
                <a:latin typeface="Arial Unicode MS" pitchFamily="34" charset="-128"/>
                <a:ea typeface="Arial Unicode MS" pitchFamily="34" charset="-128"/>
                <a:cs typeface="Arial Unicode MS" pitchFamily="34" charset="-128"/>
              </a:rPr>
              <a:t> to the mother </a:t>
            </a:r>
            <a:r>
              <a:rPr lang="en-US" sz="2400" dirty="0" smtClean="0">
                <a:latin typeface="Arial Unicode MS" pitchFamily="34" charset="-128"/>
                <a:ea typeface="Arial Unicode MS" pitchFamily="34" charset="-128"/>
                <a:cs typeface="Arial Unicode MS" pitchFamily="34" charset="-128"/>
                <a:sym typeface="Wingdings" pitchFamily="2" charset="2"/>
              </a:rPr>
              <a:t> ↓ incidence of RDS</a:t>
            </a:r>
          </a:p>
          <a:p>
            <a:endParaRPr lang="en-US" sz="2400" dirty="0" smtClean="0">
              <a:latin typeface="Arial Unicode MS" pitchFamily="34" charset="-128"/>
              <a:ea typeface="Arial Unicode MS" pitchFamily="34" charset="-128"/>
              <a:cs typeface="Arial Unicode MS" pitchFamily="34" charset="-128"/>
              <a:sym typeface="Wingdings" pitchFamily="2" charset="2"/>
            </a:endParaRPr>
          </a:p>
          <a:p>
            <a:pPr>
              <a:buFont typeface="Arial" pitchFamily="34" charset="0"/>
              <a:buChar char="•"/>
            </a:pPr>
            <a:r>
              <a:rPr lang="en-US" sz="2400" dirty="0" err="1" smtClean="0">
                <a:latin typeface="Arial Unicode MS" pitchFamily="34" charset="-128"/>
                <a:ea typeface="Arial Unicode MS" pitchFamily="34" charset="-128"/>
                <a:cs typeface="Arial Unicode MS" pitchFamily="34" charset="-128"/>
                <a:sym typeface="Wingdings" pitchFamily="2" charset="2"/>
              </a:rPr>
              <a:t>Betamethasone</a:t>
            </a:r>
            <a:r>
              <a:rPr lang="en-US" sz="2400" dirty="0" smtClean="0">
                <a:latin typeface="Arial Unicode MS" pitchFamily="34" charset="-128"/>
                <a:ea typeface="Arial Unicode MS" pitchFamily="34" charset="-128"/>
                <a:cs typeface="Arial Unicode MS" pitchFamily="34" charset="-128"/>
                <a:sym typeface="Wingdings" pitchFamily="2" charset="2"/>
              </a:rPr>
              <a:t> is chosen because maternal protein binding and placental metabolism of this corticosteroid is less than that of </a:t>
            </a:r>
            <a:r>
              <a:rPr lang="en-US" sz="2400" dirty="0" err="1" smtClean="0">
                <a:latin typeface="Arial Unicode MS" pitchFamily="34" charset="-128"/>
                <a:ea typeface="Arial Unicode MS" pitchFamily="34" charset="-128"/>
                <a:cs typeface="Arial Unicode MS" pitchFamily="34" charset="-128"/>
                <a:sym typeface="Wingdings" pitchFamily="2" charset="2"/>
              </a:rPr>
              <a:t>cortisol</a:t>
            </a:r>
            <a:r>
              <a:rPr lang="en-US" sz="2400" dirty="0" smtClean="0">
                <a:latin typeface="Arial Unicode MS" pitchFamily="34" charset="-128"/>
                <a:ea typeface="Arial Unicode MS" pitchFamily="34" charset="-128"/>
                <a:cs typeface="Arial Unicode MS" pitchFamily="34" charset="-128"/>
                <a:sym typeface="Wingdings" pitchFamily="2" charset="2"/>
              </a:rPr>
              <a:t>.</a:t>
            </a:r>
            <a:endParaRPr lang="ar-SA" sz="2400" dirty="0">
              <a:latin typeface="Arial Unicode MS" pitchFamily="34" charset="-128"/>
              <a:ea typeface="Arial Unicode MS" pitchFamily="34" charset="-128"/>
              <a:cs typeface="Arial Unicode MS" pitchFamily="34" charset="-128"/>
            </a:endParaRPr>
          </a:p>
        </p:txBody>
      </p:sp>
      <p:sp>
        <p:nvSpPr>
          <p:cNvPr id="6" name="مستطيل 3"/>
          <p:cNvSpPr/>
          <p:nvPr/>
        </p:nvSpPr>
        <p:spPr>
          <a:xfrm>
            <a:off x="0" y="0"/>
            <a:ext cx="2000232" cy="523220"/>
          </a:xfrm>
          <a:prstGeom prst="rect">
            <a:avLst/>
          </a:prstGeom>
          <a:noFill/>
        </p:spPr>
        <p:txBody>
          <a:bodyPr wrap="square" lIns="91440" tIns="45720" rIns="91440" bIns="45720">
            <a:spAutoFit/>
          </a:bodyPr>
          <a:lstStyle/>
          <a:p>
            <a:pPr algn="ctr"/>
            <a:r>
              <a:rPr lang="en-US"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Cont’d</a:t>
            </a:r>
            <a:endParaRPr lang="ar-SA" sz="2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928662" y="685800"/>
            <a:ext cx="7416800" cy="6172200"/>
          </a:xfrm>
          <a:prstGeom prst="rect">
            <a:avLst/>
          </a:prstGeom>
          <a:noFill/>
          <a:ln w="9525">
            <a:noFill/>
            <a:miter lim="800000"/>
            <a:headEnd/>
            <a:tailEnd/>
          </a:ln>
          <a:effectLst/>
        </p:spPr>
      </p:pic>
      <p:sp>
        <p:nvSpPr>
          <p:cNvPr id="3" name="مستطيل 2"/>
          <p:cNvSpPr/>
          <p:nvPr/>
        </p:nvSpPr>
        <p:spPr>
          <a:xfrm>
            <a:off x="1000100" y="0"/>
            <a:ext cx="7006983" cy="830997"/>
          </a:xfrm>
          <a:prstGeom prst="rect">
            <a:avLst/>
          </a:prstGeom>
          <a:noFill/>
        </p:spPr>
        <p:txBody>
          <a:bodyPr wrap="square" lIns="91440" tIns="45720" rIns="91440" bIns="45720">
            <a:spAutoFit/>
          </a:bodyPr>
          <a:lstStyle/>
          <a:p>
            <a:pPr algn="ctr"/>
            <a:r>
              <a:rPr lang="en-US" sz="4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Cushing’s syndrome</a:t>
            </a:r>
            <a:endParaRPr lang="ar-SA" sz="4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500034" y="1000109"/>
            <a:ext cx="8229600" cy="3571900"/>
          </a:xfrm>
        </p:spPr>
        <p:txBody>
          <a:bodyPr/>
          <a:lstStyle/>
          <a:p>
            <a:pPr>
              <a:lnSpc>
                <a:spcPct val="90000"/>
              </a:lnSpc>
              <a:buFontTx/>
              <a:buBlip>
                <a:blip r:embed="rId2"/>
              </a:buBlip>
            </a:pPr>
            <a:r>
              <a:rPr lang="en-US" dirty="0" smtClean="0">
                <a:latin typeface="Baskerville Old Face" pitchFamily="18" charset="0"/>
              </a:rPr>
              <a:t>Is </a:t>
            </a:r>
            <a:r>
              <a:rPr lang="en-US" dirty="0">
                <a:latin typeface="Baskerville Old Face" pitchFamily="18" charset="0"/>
              </a:rPr>
              <a:t>treated by surgical removal of the tumor producing ACTH or </a:t>
            </a:r>
            <a:r>
              <a:rPr lang="en-US" dirty="0" err="1">
                <a:latin typeface="Baskerville Old Face" pitchFamily="18" charset="0"/>
              </a:rPr>
              <a:t>cortisol</a:t>
            </a:r>
            <a:r>
              <a:rPr lang="en-US" dirty="0">
                <a:latin typeface="Baskerville Old Face" pitchFamily="18" charset="0"/>
              </a:rPr>
              <a:t>, irradiation of the pituitary tumor, or resection of one or both </a:t>
            </a:r>
            <a:r>
              <a:rPr lang="en-US" dirty="0" smtClean="0">
                <a:latin typeface="Baskerville Old Face" pitchFamily="18" charset="0"/>
              </a:rPr>
              <a:t>adrenal glands.</a:t>
            </a:r>
            <a:endParaRPr lang="en-US" dirty="0">
              <a:latin typeface="Baskerville Old Face" pitchFamily="18" charset="0"/>
            </a:endParaRPr>
          </a:p>
          <a:p>
            <a:pPr>
              <a:lnSpc>
                <a:spcPct val="90000"/>
              </a:lnSpc>
              <a:buFontTx/>
              <a:buBlip>
                <a:blip r:embed="rId2"/>
              </a:buBlip>
            </a:pPr>
            <a:r>
              <a:rPr lang="en-US" dirty="0">
                <a:latin typeface="Baskerville Old Face" pitchFamily="18" charset="0"/>
              </a:rPr>
              <a:t>These patients must receive large doses of </a:t>
            </a:r>
            <a:r>
              <a:rPr lang="en-US" dirty="0" err="1">
                <a:latin typeface="Baskerville Old Face" pitchFamily="18" charset="0"/>
              </a:rPr>
              <a:t>cortisol</a:t>
            </a:r>
            <a:r>
              <a:rPr lang="en-US" dirty="0">
                <a:latin typeface="Baskerville Old Face" pitchFamily="18" charset="0"/>
              </a:rPr>
              <a:t> during and following the surgical procedure.</a:t>
            </a:r>
          </a:p>
        </p:txBody>
      </p:sp>
      <p:pic>
        <p:nvPicPr>
          <p:cNvPr id="37892" name="Picture 4" descr="cortisollevels"/>
          <p:cNvPicPr>
            <a:picLocks noChangeAspect="1" noChangeArrowheads="1"/>
          </p:cNvPicPr>
          <p:nvPr/>
        </p:nvPicPr>
        <p:blipFill>
          <a:blip r:embed="rId3" cstate="print"/>
          <a:srcRect/>
          <a:stretch>
            <a:fillRect/>
          </a:stretch>
        </p:blipFill>
        <p:spPr bwMode="auto">
          <a:xfrm>
            <a:off x="1214414" y="4408179"/>
            <a:ext cx="7208831" cy="2449821"/>
          </a:xfrm>
          <a:prstGeom prst="rect">
            <a:avLst/>
          </a:prstGeom>
          <a:noFill/>
        </p:spPr>
      </p:pic>
      <p:sp>
        <p:nvSpPr>
          <p:cNvPr id="4" name="مستطيل 3"/>
          <p:cNvSpPr/>
          <p:nvPr/>
        </p:nvSpPr>
        <p:spPr>
          <a:xfrm>
            <a:off x="2214546" y="0"/>
            <a:ext cx="4143404" cy="523220"/>
          </a:xfrm>
          <a:prstGeom prst="rect">
            <a:avLst/>
          </a:prstGeom>
          <a:noFill/>
        </p:spPr>
        <p:txBody>
          <a:bodyPr wrap="square" lIns="91440" tIns="45720" rIns="91440" bIns="45720">
            <a:spAutoFit/>
          </a:bodyPr>
          <a:lstStyle/>
          <a:p>
            <a:pPr algn="ctr"/>
            <a:r>
              <a:rPr lang="en-US"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r>
              <a:rPr lang="en-US" sz="28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cushing’s</a:t>
            </a:r>
            <a:r>
              <a:rPr lang="en-US"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syndrome)</a:t>
            </a:r>
            <a:endParaRPr lang="ar-SA" sz="2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1071538" y="0"/>
            <a:ext cx="6989414" cy="1415772"/>
          </a:xfrm>
          <a:prstGeom prst="rect">
            <a:avLst/>
          </a:prstGeom>
          <a:noFill/>
        </p:spPr>
        <p:txBody>
          <a:bodyPr wrap="none" lIns="91440" tIns="45720" rIns="91440" bIns="45720">
            <a:spAutoFit/>
            <a:scene3d>
              <a:camera prst="orthographicFront"/>
              <a:lightRig rig="threePt" dir="t"/>
            </a:scene3d>
            <a:sp3d extrusionH="57150">
              <a:bevelT w="38100" h="38100" prst="relaxedInset"/>
            </a:sp3d>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63500">
                    <a:schemeClr val="accent5">
                      <a:satMod val="175000"/>
                      <a:alpha val="40000"/>
                    </a:schemeClr>
                  </a:glow>
                  <a:outerShdw blurRad="38100" dist="38100" dir="7020000" algn="tl">
                    <a:srgbClr val="000000">
                      <a:alpha val="35000"/>
                    </a:srgbClr>
                  </a:outerShdw>
                </a:effectLst>
              </a:rPr>
              <a:t>Diagnostic uses</a:t>
            </a:r>
          </a:p>
          <a:p>
            <a:pPr algn="ct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63500">
                    <a:schemeClr val="accent5">
                      <a:satMod val="175000"/>
                      <a:alpha val="40000"/>
                    </a:schemeClr>
                  </a:glow>
                  <a:outerShdw blurRad="38100" dist="38100" dir="7020000" algn="tl">
                    <a:srgbClr val="000000">
                      <a:alpha val="35000"/>
                    </a:srgbClr>
                  </a:outerShdw>
                </a:effectLst>
              </a:rPr>
              <a:t>(Dexamethasone suppression test)</a:t>
            </a:r>
            <a:endParaRPr lang="ar-SA" sz="28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63500">
                  <a:schemeClr val="accent5">
                    <a:satMod val="175000"/>
                    <a:alpha val="40000"/>
                  </a:schemeClr>
                </a:glow>
                <a:outerShdw blurRad="38100" dist="38100" dir="7020000" algn="tl">
                  <a:srgbClr val="000000">
                    <a:alpha val="35000"/>
                  </a:srgbClr>
                </a:outerShdw>
              </a:effectLst>
            </a:endParaRPr>
          </a:p>
        </p:txBody>
      </p:sp>
      <p:sp>
        <p:nvSpPr>
          <p:cNvPr id="8" name="مربع نص 7"/>
          <p:cNvSpPr txBox="1"/>
          <p:nvPr/>
        </p:nvSpPr>
        <p:spPr>
          <a:xfrm>
            <a:off x="928662" y="1571612"/>
            <a:ext cx="7429552"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buFont typeface="Arial" pitchFamily="34" charset="0"/>
              <a:buChar char="•"/>
            </a:pPr>
            <a:r>
              <a:rPr lang="en-US" sz="2400" dirty="0" smtClean="0">
                <a:latin typeface="Garamond" pitchFamily="18" charset="0"/>
                <a:cs typeface="Raavi" pitchFamily="2"/>
              </a:rPr>
              <a:t>This test measure the response of adrenal glands to ACTH.</a:t>
            </a:r>
          </a:p>
          <a:p>
            <a:pPr>
              <a:buFont typeface="Arial" pitchFamily="34" charset="0"/>
              <a:buChar char="•"/>
            </a:pPr>
            <a:r>
              <a:rPr lang="en-US" sz="2400" dirty="0" smtClean="0">
                <a:latin typeface="Garamond" pitchFamily="18" charset="0"/>
                <a:cs typeface="Raavi" pitchFamily="2"/>
              </a:rPr>
              <a:t>There are 2 types of this test:</a:t>
            </a:r>
          </a:p>
          <a:p>
            <a:pPr marL="457200" indent="-457200">
              <a:buFont typeface="+mj-lt"/>
              <a:buAutoNum type="arabicPeriod"/>
            </a:pPr>
            <a:r>
              <a:rPr lang="en-US" sz="2400" dirty="0" smtClean="0">
                <a:latin typeface="Garamond" pitchFamily="18" charset="0"/>
                <a:cs typeface="Raavi" pitchFamily="2"/>
              </a:rPr>
              <a:t>Low dose</a:t>
            </a:r>
          </a:p>
          <a:p>
            <a:pPr marL="457200" indent="-457200">
              <a:buFont typeface="+mj-lt"/>
              <a:buAutoNum type="arabicPeriod"/>
            </a:pPr>
            <a:r>
              <a:rPr lang="en-US" sz="2400" dirty="0" smtClean="0">
                <a:latin typeface="Garamond" pitchFamily="18" charset="0"/>
                <a:cs typeface="Raavi" pitchFamily="2"/>
              </a:rPr>
              <a:t>High dose </a:t>
            </a:r>
          </a:p>
        </p:txBody>
      </p:sp>
      <p:sp>
        <p:nvSpPr>
          <p:cNvPr id="9" name="مربع نص 8"/>
          <p:cNvSpPr txBox="1"/>
          <p:nvPr/>
        </p:nvSpPr>
        <p:spPr>
          <a:xfrm>
            <a:off x="3000364" y="3286124"/>
            <a:ext cx="3143272"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1">
            <a:spAutoFit/>
          </a:bodyPr>
          <a:lstStyle/>
          <a:p>
            <a:pPr algn="ctr"/>
            <a:r>
              <a:rPr lang="en-US" sz="3600" i="1" dirty="0" smtClean="0">
                <a:latin typeface="Tw Cen MT" pitchFamily="34" charset="0"/>
                <a:cs typeface="PT Bold Stars" pitchFamily="2" charset="-78"/>
              </a:rPr>
              <a:t>Low dose test</a:t>
            </a:r>
            <a:endParaRPr lang="ar-SA" sz="3600" i="1" dirty="0">
              <a:latin typeface="Tw Cen MT" pitchFamily="34" charset="0"/>
              <a:cs typeface="PT Bold Stars" pitchFamily="2" charset="-78"/>
            </a:endParaRPr>
          </a:p>
        </p:txBody>
      </p:sp>
      <p:sp>
        <p:nvSpPr>
          <p:cNvPr id="10" name="مربع نص 9"/>
          <p:cNvSpPr txBox="1"/>
          <p:nvPr/>
        </p:nvSpPr>
        <p:spPr>
          <a:xfrm>
            <a:off x="2500298" y="4000504"/>
            <a:ext cx="4357718" cy="646331"/>
          </a:xfrm>
          <a:prstGeom prst="rect">
            <a:avLst/>
          </a:prstGeom>
          <a:noFill/>
        </p:spPr>
        <p:txBody>
          <a:bodyPr wrap="square" rtlCol="1">
            <a:spAutoFit/>
          </a:bodyPr>
          <a:lstStyle/>
          <a:p>
            <a:pPr algn="ctr"/>
            <a:r>
              <a:rPr lang="en-US" dirty="0" smtClean="0"/>
              <a:t>We give low dose of </a:t>
            </a:r>
            <a:r>
              <a:rPr lang="en-US" dirty="0" err="1" smtClean="0"/>
              <a:t>dexamethasone</a:t>
            </a:r>
            <a:r>
              <a:rPr lang="en-US" dirty="0" smtClean="0"/>
              <a:t> and measure </a:t>
            </a:r>
            <a:r>
              <a:rPr lang="en-US" dirty="0" err="1" smtClean="0"/>
              <a:t>cortisol</a:t>
            </a:r>
            <a:r>
              <a:rPr lang="en-US" dirty="0" smtClean="0"/>
              <a:t> in blood</a:t>
            </a:r>
            <a:endParaRPr lang="ar-SA" dirty="0"/>
          </a:p>
        </p:txBody>
      </p:sp>
      <p:cxnSp>
        <p:nvCxnSpPr>
          <p:cNvPr id="12" name="رابط كسهم مستقيم 11"/>
          <p:cNvCxnSpPr/>
          <p:nvPr/>
        </p:nvCxnSpPr>
        <p:spPr bwMode="auto">
          <a:xfrm rot="10800000" flipV="1">
            <a:off x="3071802" y="4643446"/>
            <a:ext cx="1214446" cy="64294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رابط كسهم مستقيم 13"/>
          <p:cNvCxnSpPr>
            <a:stCxn id="10" idx="2"/>
          </p:cNvCxnSpPr>
          <p:nvPr/>
        </p:nvCxnSpPr>
        <p:spPr bwMode="auto">
          <a:xfrm rot="16200000" flipH="1">
            <a:off x="5198777" y="4127214"/>
            <a:ext cx="568115" cy="160735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5" name="مربع نص 14"/>
          <p:cNvSpPr txBox="1"/>
          <p:nvPr/>
        </p:nvSpPr>
        <p:spPr>
          <a:xfrm>
            <a:off x="428596" y="5357826"/>
            <a:ext cx="264320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r>
              <a:rPr lang="ar-SA" dirty="0" smtClean="0">
                <a:latin typeface="Arial"/>
                <a:cs typeface="Arial"/>
              </a:rPr>
              <a:t>↓</a:t>
            </a:r>
            <a:r>
              <a:rPr lang="en-US" dirty="0" err="1" smtClean="0">
                <a:latin typeface="Arial"/>
                <a:cs typeface="Arial"/>
              </a:rPr>
              <a:t>corisol</a:t>
            </a:r>
            <a:r>
              <a:rPr lang="en-US" dirty="0" smtClean="0">
                <a:latin typeface="Arial"/>
                <a:cs typeface="Arial"/>
              </a:rPr>
              <a:t> = no disease</a:t>
            </a:r>
            <a:endParaRPr lang="ar-SA" dirty="0"/>
          </a:p>
        </p:txBody>
      </p:sp>
      <p:sp>
        <p:nvSpPr>
          <p:cNvPr id="16" name="مربع نص 15"/>
          <p:cNvSpPr txBox="1"/>
          <p:nvPr/>
        </p:nvSpPr>
        <p:spPr>
          <a:xfrm>
            <a:off x="5000628" y="5357826"/>
            <a:ext cx="3429024"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en-US" dirty="0" smtClean="0"/>
              <a:t>unchanged levels of </a:t>
            </a:r>
            <a:r>
              <a:rPr lang="en-US" dirty="0" err="1" smtClean="0"/>
              <a:t>cortisol</a:t>
            </a:r>
            <a:r>
              <a:rPr lang="en-US" dirty="0" smtClean="0"/>
              <a:t> = </a:t>
            </a:r>
            <a:r>
              <a:rPr lang="en-US" dirty="0" err="1" smtClean="0"/>
              <a:t>cushing’s</a:t>
            </a:r>
            <a:r>
              <a:rPr lang="en-US" dirty="0" smtClean="0"/>
              <a:t> syndrome or </a:t>
            </a:r>
            <a:r>
              <a:rPr lang="en-US" dirty="0" err="1" smtClean="0"/>
              <a:t>cushing’s</a:t>
            </a:r>
            <a:r>
              <a:rPr lang="en-US" dirty="0" smtClean="0"/>
              <a:t> disease</a:t>
            </a:r>
            <a:endParaRPr lang="ar-S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08921" cy="523220"/>
          </a:xfrm>
          <a:prstGeom prst="rect">
            <a:avLst/>
          </a:prstGeom>
          <a:noFill/>
        </p:spPr>
        <p:txBody>
          <a:bodyPr wrap="none" lIns="91440" tIns="45720" rIns="91440" bIns="45720">
            <a:spAutoFit/>
            <a:scene3d>
              <a:camera prst="orthographicFront"/>
              <a:lightRig rig="threePt" dir="t"/>
            </a:scene3d>
            <a:sp3d extrusionH="57150">
              <a:bevelT w="38100" h="38100" prst="relaxedInset"/>
            </a:sp3d>
          </a:bodyPr>
          <a:lstStyle/>
          <a:p>
            <a:pPr algn="ctr"/>
            <a:r>
              <a:rPr lang="en-US" sz="28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63500">
                    <a:schemeClr val="accent5">
                      <a:satMod val="175000"/>
                      <a:alpha val="40000"/>
                    </a:schemeClr>
                  </a:glow>
                  <a:outerShdw blurRad="38100" dist="38100" dir="7020000" algn="tl">
                    <a:srgbClr val="000000">
                      <a:alpha val="35000"/>
                    </a:srgbClr>
                  </a:outerShdw>
                </a:effectLst>
                <a:latin typeface="Garamond" pitchFamily="18" charset="0"/>
              </a:rPr>
              <a:t>Cont’d</a:t>
            </a:r>
            <a:endParaRPr lang="ar-SA" sz="28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63500">
                  <a:schemeClr val="accent5">
                    <a:satMod val="175000"/>
                    <a:alpha val="40000"/>
                  </a:schemeClr>
                </a:glow>
                <a:outerShdw blurRad="38100" dist="38100" dir="7020000" algn="tl">
                  <a:srgbClr val="000000">
                    <a:alpha val="35000"/>
                  </a:srgbClr>
                </a:outerShdw>
              </a:effectLst>
              <a:latin typeface="Garamond" pitchFamily="18" charset="0"/>
            </a:endParaRPr>
          </a:p>
        </p:txBody>
      </p:sp>
      <p:pic>
        <p:nvPicPr>
          <p:cNvPr id="3" name="صورة 2" descr="question.gif"/>
          <p:cNvPicPr>
            <a:picLocks noChangeAspect="1"/>
          </p:cNvPicPr>
          <p:nvPr/>
        </p:nvPicPr>
        <p:blipFill>
          <a:blip r:embed="rId2" cstate="print"/>
          <a:stretch>
            <a:fillRect/>
          </a:stretch>
        </p:blipFill>
        <p:spPr>
          <a:xfrm>
            <a:off x="0" y="500042"/>
            <a:ext cx="783453" cy="1643074"/>
          </a:xfrm>
          <a:prstGeom prst="rect">
            <a:avLst/>
          </a:prstGeom>
        </p:spPr>
      </p:pic>
      <p:sp>
        <p:nvSpPr>
          <p:cNvPr id="4" name="مربع نص 3"/>
          <p:cNvSpPr txBox="1"/>
          <p:nvPr/>
        </p:nvSpPr>
        <p:spPr>
          <a:xfrm>
            <a:off x="928662" y="1071546"/>
            <a:ext cx="4214842" cy="369332"/>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dirty="0" smtClean="0">
                <a:solidFill>
                  <a:schemeClr val="tx1"/>
                </a:solidFill>
                <a:latin typeface="Garamond" pitchFamily="18" charset="0"/>
              </a:rPr>
              <a:t>What’s the difference between them ??</a:t>
            </a:r>
            <a:endParaRPr lang="ar-SA" dirty="0">
              <a:solidFill>
                <a:schemeClr val="tx1"/>
              </a:solidFill>
              <a:latin typeface="Garamond" pitchFamily="18" charset="0"/>
            </a:endParaRPr>
          </a:p>
        </p:txBody>
      </p:sp>
      <p:sp>
        <p:nvSpPr>
          <p:cNvPr id="5" name="مستطيل 4"/>
          <p:cNvSpPr/>
          <p:nvPr/>
        </p:nvSpPr>
        <p:spPr>
          <a:xfrm>
            <a:off x="571472" y="2214554"/>
            <a:ext cx="3291863" cy="523220"/>
          </a:xfrm>
          <a:prstGeom prst="rect">
            <a:avLst/>
          </a:prstGeom>
          <a:noFill/>
        </p:spPr>
        <p:txBody>
          <a:bodyPr wrap="none" lIns="91440" tIns="45720" rIns="91440" bIns="45720">
            <a:spAutoFit/>
          </a:bodyPr>
          <a:lstStyle/>
          <a:p>
            <a:pPr algn="ctr"/>
            <a:r>
              <a:rPr lang="en-U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aramond" pitchFamily="18" charset="0"/>
              </a:rPr>
              <a:t>Cushin</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aramond" pitchFamily="18" charset="0"/>
              </a:rPr>
              <a:t>g’s syndrome</a:t>
            </a:r>
            <a:endParaRPr lang="ar-SA"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aramond" pitchFamily="18" charset="0"/>
            </a:endParaRPr>
          </a:p>
        </p:txBody>
      </p:sp>
      <p:sp>
        <p:nvSpPr>
          <p:cNvPr id="6" name="مربع نص 5"/>
          <p:cNvSpPr txBox="1"/>
          <p:nvPr/>
        </p:nvSpPr>
        <p:spPr>
          <a:xfrm>
            <a:off x="0" y="2786058"/>
            <a:ext cx="492919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en-US" dirty="0" smtClean="0">
                <a:latin typeface="Garamond" pitchFamily="18" charset="0"/>
              </a:rPr>
              <a:t>A tumor in adrenal gland that produces </a:t>
            </a:r>
            <a:r>
              <a:rPr lang="en-US" dirty="0" err="1" smtClean="0">
                <a:latin typeface="Garamond" pitchFamily="18" charset="0"/>
              </a:rPr>
              <a:t>cortisol</a:t>
            </a:r>
            <a:r>
              <a:rPr lang="en-US" dirty="0" smtClean="0">
                <a:latin typeface="Garamond" pitchFamily="18" charset="0"/>
              </a:rPr>
              <a:t> or a tumor elsewhere in the body that produces ectopic ACTH</a:t>
            </a:r>
            <a:endParaRPr lang="ar-SA" dirty="0">
              <a:latin typeface="Garamond" pitchFamily="18" charset="0"/>
            </a:endParaRPr>
          </a:p>
        </p:txBody>
      </p:sp>
      <p:sp>
        <p:nvSpPr>
          <p:cNvPr id="7" name="مستطيل 6"/>
          <p:cNvSpPr/>
          <p:nvPr/>
        </p:nvSpPr>
        <p:spPr>
          <a:xfrm>
            <a:off x="5814754" y="2214554"/>
            <a:ext cx="2897203" cy="523220"/>
          </a:xfrm>
          <a:prstGeom prst="rect">
            <a:avLst/>
          </a:prstGeom>
          <a:noFill/>
        </p:spPr>
        <p:txBody>
          <a:bodyPr wrap="none" lIns="91440" tIns="45720" rIns="91440" bIns="45720">
            <a:spAutoFit/>
          </a:bodyPr>
          <a:lstStyle/>
          <a:p>
            <a:pPr algn="ctr"/>
            <a:r>
              <a:rPr lang="en-U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aramond" pitchFamily="18" charset="0"/>
              </a:rPr>
              <a:t>Cushin</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aramond" pitchFamily="18" charset="0"/>
              </a:rPr>
              <a:t>g’s disease</a:t>
            </a:r>
            <a:endParaRPr lang="ar-SA"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aramond" pitchFamily="18" charset="0"/>
            </a:endParaRPr>
          </a:p>
        </p:txBody>
      </p:sp>
      <p:sp>
        <p:nvSpPr>
          <p:cNvPr id="8" name="مربع نص 7"/>
          <p:cNvSpPr txBox="1"/>
          <p:nvPr/>
        </p:nvSpPr>
        <p:spPr>
          <a:xfrm>
            <a:off x="5857884" y="2786058"/>
            <a:ext cx="328611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en-US" dirty="0" smtClean="0">
                <a:latin typeface="Garamond" pitchFamily="18" charset="0"/>
              </a:rPr>
              <a:t>A tumor in the </a:t>
            </a:r>
            <a:r>
              <a:rPr lang="en-US" b="1" u="sng" dirty="0" smtClean="0">
                <a:latin typeface="Garamond" pitchFamily="18" charset="0"/>
              </a:rPr>
              <a:t>pituitary gland </a:t>
            </a:r>
            <a:r>
              <a:rPr lang="en-US" dirty="0" smtClean="0">
                <a:latin typeface="Garamond" pitchFamily="18" charset="0"/>
              </a:rPr>
              <a:t>that produces ACTH</a:t>
            </a:r>
            <a:endParaRPr lang="ar-SA" dirty="0">
              <a:latin typeface="Garamond" pitchFamily="18" charset="0"/>
            </a:endParaRPr>
          </a:p>
        </p:txBody>
      </p:sp>
      <p:pic>
        <p:nvPicPr>
          <p:cNvPr id="9" name="صورة 8" descr="question.gif"/>
          <p:cNvPicPr>
            <a:picLocks noChangeAspect="1"/>
          </p:cNvPicPr>
          <p:nvPr/>
        </p:nvPicPr>
        <p:blipFill>
          <a:blip r:embed="rId2" cstate="print"/>
          <a:stretch>
            <a:fillRect/>
          </a:stretch>
        </p:blipFill>
        <p:spPr>
          <a:xfrm>
            <a:off x="0" y="3714752"/>
            <a:ext cx="783453" cy="1643074"/>
          </a:xfrm>
          <a:prstGeom prst="rect">
            <a:avLst/>
          </a:prstGeom>
        </p:spPr>
      </p:pic>
      <p:sp>
        <p:nvSpPr>
          <p:cNvPr id="10" name="مربع نص 9"/>
          <p:cNvSpPr txBox="1"/>
          <p:nvPr/>
        </p:nvSpPr>
        <p:spPr>
          <a:xfrm>
            <a:off x="857224" y="4000504"/>
            <a:ext cx="4214842" cy="369332"/>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dirty="0" smtClean="0">
                <a:solidFill>
                  <a:schemeClr val="tx1"/>
                </a:solidFill>
                <a:latin typeface="Garamond" pitchFamily="18" charset="0"/>
              </a:rPr>
              <a:t>How can we differentiate between them??</a:t>
            </a:r>
            <a:endParaRPr lang="ar-SA" dirty="0">
              <a:solidFill>
                <a:schemeClr val="tx1"/>
              </a:solidFill>
              <a:latin typeface="Garamond" pitchFamily="18" charset="0"/>
            </a:endParaRPr>
          </a:p>
        </p:txBody>
      </p:sp>
      <p:sp>
        <p:nvSpPr>
          <p:cNvPr id="11" name="مربع نص 10"/>
          <p:cNvSpPr txBox="1"/>
          <p:nvPr/>
        </p:nvSpPr>
        <p:spPr>
          <a:xfrm>
            <a:off x="3071802" y="4429132"/>
            <a:ext cx="3143272"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1">
            <a:spAutoFit/>
          </a:bodyPr>
          <a:lstStyle/>
          <a:p>
            <a:pPr algn="ctr"/>
            <a:r>
              <a:rPr lang="en-US" sz="3600" i="1" dirty="0" smtClean="0">
                <a:latin typeface="Tw Cen MT" pitchFamily="34" charset="0"/>
                <a:cs typeface="PT Bold Stars" pitchFamily="2" charset="-78"/>
              </a:rPr>
              <a:t>High dose test</a:t>
            </a:r>
            <a:endParaRPr lang="ar-SA" sz="3600" i="1" dirty="0">
              <a:latin typeface="Tw Cen MT" pitchFamily="34" charset="0"/>
              <a:cs typeface="PT Bold Stars" pitchFamily="2" charset="-78"/>
            </a:endParaRPr>
          </a:p>
        </p:txBody>
      </p:sp>
      <p:sp>
        <p:nvSpPr>
          <p:cNvPr id="12" name="مربع نص 11"/>
          <p:cNvSpPr txBox="1"/>
          <p:nvPr/>
        </p:nvSpPr>
        <p:spPr>
          <a:xfrm>
            <a:off x="2500298" y="5072074"/>
            <a:ext cx="4357718" cy="646331"/>
          </a:xfrm>
          <a:prstGeom prst="rect">
            <a:avLst/>
          </a:prstGeom>
          <a:noFill/>
        </p:spPr>
        <p:txBody>
          <a:bodyPr wrap="square" rtlCol="1">
            <a:spAutoFit/>
          </a:bodyPr>
          <a:lstStyle/>
          <a:p>
            <a:pPr algn="ctr"/>
            <a:r>
              <a:rPr lang="en-US" dirty="0" smtClean="0"/>
              <a:t>We give high dose of </a:t>
            </a:r>
            <a:r>
              <a:rPr lang="en-US" dirty="0" err="1" smtClean="0"/>
              <a:t>dexamethasone</a:t>
            </a:r>
            <a:r>
              <a:rPr lang="en-US" dirty="0" smtClean="0"/>
              <a:t> and measure </a:t>
            </a:r>
            <a:r>
              <a:rPr lang="en-US" dirty="0" err="1" smtClean="0"/>
              <a:t>cortisol</a:t>
            </a:r>
            <a:r>
              <a:rPr lang="en-US" dirty="0" smtClean="0"/>
              <a:t> in blood</a:t>
            </a:r>
            <a:endParaRPr lang="ar-SA" dirty="0"/>
          </a:p>
        </p:txBody>
      </p:sp>
      <p:cxnSp>
        <p:nvCxnSpPr>
          <p:cNvPr id="14" name="رابط كسهم مستقيم 13"/>
          <p:cNvCxnSpPr/>
          <p:nvPr/>
        </p:nvCxnSpPr>
        <p:spPr bwMode="auto">
          <a:xfrm rot="10800000" flipV="1">
            <a:off x="2571736" y="5715016"/>
            <a:ext cx="1214446" cy="35719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رابط كسهم مستقيم 15"/>
          <p:cNvCxnSpPr>
            <a:stCxn id="12" idx="2"/>
          </p:cNvCxnSpPr>
          <p:nvPr/>
        </p:nvCxnSpPr>
        <p:spPr bwMode="auto">
          <a:xfrm rot="16200000" flipH="1">
            <a:off x="5555967" y="4841594"/>
            <a:ext cx="210925" cy="196454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7" name="مربع نص 16"/>
          <p:cNvSpPr txBox="1"/>
          <p:nvPr/>
        </p:nvSpPr>
        <p:spPr>
          <a:xfrm>
            <a:off x="0" y="6143644"/>
            <a:ext cx="307183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r>
              <a:rPr lang="ar-SA" dirty="0" smtClean="0">
                <a:latin typeface="Arial"/>
                <a:cs typeface="Arial"/>
              </a:rPr>
              <a:t>↓</a:t>
            </a:r>
            <a:r>
              <a:rPr lang="en-US" dirty="0" err="1" smtClean="0">
                <a:latin typeface="Arial"/>
                <a:cs typeface="Arial"/>
              </a:rPr>
              <a:t>corisol</a:t>
            </a:r>
            <a:r>
              <a:rPr lang="en-US" dirty="0" smtClean="0">
                <a:latin typeface="Arial"/>
                <a:cs typeface="Arial"/>
              </a:rPr>
              <a:t> = </a:t>
            </a:r>
            <a:r>
              <a:rPr lang="en-US" dirty="0" err="1" smtClean="0">
                <a:latin typeface="Arial"/>
                <a:cs typeface="Arial"/>
              </a:rPr>
              <a:t>cushing’s</a:t>
            </a:r>
            <a:r>
              <a:rPr lang="en-US" dirty="0" smtClean="0">
                <a:latin typeface="Arial"/>
                <a:cs typeface="Arial"/>
              </a:rPr>
              <a:t> disease</a:t>
            </a:r>
            <a:endParaRPr lang="ar-SA" dirty="0"/>
          </a:p>
        </p:txBody>
      </p:sp>
      <p:sp>
        <p:nvSpPr>
          <p:cNvPr id="18" name="مربع نص 17"/>
          <p:cNvSpPr txBox="1"/>
          <p:nvPr/>
        </p:nvSpPr>
        <p:spPr>
          <a:xfrm>
            <a:off x="4643438" y="6000768"/>
            <a:ext cx="450056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en-US" dirty="0" smtClean="0"/>
              <a:t>unchanged levels of </a:t>
            </a:r>
            <a:r>
              <a:rPr lang="en-US" dirty="0" err="1" smtClean="0"/>
              <a:t>cortisol</a:t>
            </a:r>
            <a:r>
              <a:rPr lang="en-US" dirty="0" smtClean="0"/>
              <a:t> = </a:t>
            </a:r>
            <a:r>
              <a:rPr lang="en-US" dirty="0" err="1" smtClean="0"/>
              <a:t>cushing’s</a:t>
            </a:r>
            <a:r>
              <a:rPr lang="en-US" dirty="0" smtClean="0"/>
              <a:t> syndrome</a:t>
            </a:r>
            <a:endParaRPr lang="ar-S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57200" y="1600200"/>
            <a:ext cx="8229600" cy="5068888"/>
          </a:xfrm>
        </p:spPr>
        <p:txBody>
          <a:bodyPr/>
          <a:lstStyle/>
          <a:p>
            <a:pPr algn="ctr">
              <a:buNone/>
            </a:pPr>
            <a:r>
              <a:rPr lang="en-US" sz="2800" dirty="0"/>
              <a:t>Patients receiving </a:t>
            </a:r>
            <a:r>
              <a:rPr lang="en-US" sz="2800" dirty="0" err="1"/>
              <a:t>glucorticoids</a:t>
            </a:r>
            <a:r>
              <a:rPr lang="en-US" sz="2800" dirty="0"/>
              <a:t> must be monitored carefully for the development of:-</a:t>
            </a:r>
          </a:p>
          <a:p>
            <a:pPr>
              <a:buFontTx/>
              <a:buBlip>
                <a:blip r:embed="rId2"/>
              </a:buBlip>
            </a:pPr>
            <a:r>
              <a:rPr lang="en-US" sz="2700" b="1" i="1" dirty="0" smtClean="0">
                <a:latin typeface="Arial Rounded MT Bold" pitchFamily="34" charset="0"/>
              </a:rPr>
              <a:t>hyperglycemia</a:t>
            </a:r>
            <a:endParaRPr lang="en-US" sz="2700" b="1" i="1" dirty="0">
              <a:latin typeface="Arial Rounded MT Bold" pitchFamily="34" charset="0"/>
            </a:endParaRPr>
          </a:p>
          <a:p>
            <a:pPr>
              <a:buFontTx/>
              <a:buBlip>
                <a:blip r:embed="rId2"/>
              </a:buBlip>
            </a:pPr>
            <a:r>
              <a:rPr lang="en-US" sz="2700" b="1" i="1" dirty="0" err="1" smtClean="0">
                <a:latin typeface="Arial Rounded MT Bold" pitchFamily="34" charset="0"/>
              </a:rPr>
              <a:t>glycosuria</a:t>
            </a:r>
            <a:endParaRPr lang="en-US" sz="2700" b="1" i="1" dirty="0">
              <a:latin typeface="Arial Rounded MT Bold" pitchFamily="34" charset="0"/>
            </a:endParaRPr>
          </a:p>
          <a:p>
            <a:pPr>
              <a:buFontTx/>
              <a:buBlip>
                <a:blip r:embed="rId2"/>
              </a:buBlip>
            </a:pPr>
            <a:r>
              <a:rPr lang="en-US" sz="2700" b="1" i="1" dirty="0">
                <a:latin typeface="Arial Rounded MT Bold" pitchFamily="34" charset="0"/>
              </a:rPr>
              <a:t>sodium retention with edema </a:t>
            </a:r>
            <a:r>
              <a:rPr lang="en-US" sz="2700" b="1" i="1" dirty="0" smtClean="0">
                <a:latin typeface="Arial Rounded MT Bold" pitchFamily="34" charset="0"/>
              </a:rPr>
              <a:t>or hypertension</a:t>
            </a:r>
            <a:endParaRPr lang="en-US" sz="2700" b="1" i="1" dirty="0">
              <a:latin typeface="Arial Rounded MT Bold" pitchFamily="34" charset="0"/>
            </a:endParaRPr>
          </a:p>
          <a:p>
            <a:pPr>
              <a:buFontTx/>
              <a:buBlip>
                <a:blip r:embed="rId2"/>
              </a:buBlip>
            </a:pPr>
            <a:r>
              <a:rPr lang="en-US" sz="2700" b="1" i="1" dirty="0" err="1" smtClean="0">
                <a:latin typeface="Arial Rounded MT Bold" pitchFamily="34" charset="0"/>
              </a:rPr>
              <a:t>hypokalemia</a:t>
            </a:r>
            <a:endParaRPr lang="en-US" sz="2700" b="1" i="1" dirty="0">
              <a:latin typeface="Arial Rounded MT Bold" pitchFamily="34" charset="0"/>
            </a:endParaRPr>
          </a:p>
          <a:p>
            <a:pPr>
              <a:buFontTx/>
              <a:buBlip>
                <a:blip r:embed="rId2"/>
              </a:buBlip>
            </a:pPr>
            <a:r>
              <a:rPr lang="en-US" sz="2700" b="1" i="1" dirty="0">
                <a:latin typeface="Arial Rounded MT Bold" pitchFamily="34" charset="0"/>
              </a:rPr>
              <a:t>peptic </a:t>
            </a:r>
            <a:r>
              <a:rPr lang="en-US" sz="2700" b="1" i="1" dirty="0" smtClean="0">
                <a:latin typeface="Arial Rounded MT Bold" pitchFamily="34" charset="0"/>
              </a:rPr>
              <a:t>ulcer</a:t>
            </a:r>
            <a:endParaRPr lang="en-US" sz="2700" b="1" i="1" dirty="0">
              <a:latin typeface="Arial Rounded MT Bold" pitchFamily="34" charset="0"/>
            </a:endParaRPr>
          </a:p>
          <a:p>
            <a:pPr>
              <a:buFontTx/>
              <a:buBlip>
                <a:blip r:embed="rId2"/>
              </a:buBlip>
            </a:pPr>
            <a:r>
              <a:rPr lang="en-US" sz="2700" b="1" i="1" dirty="0" smtClean="0">
                <a:latin typeface="Arial Rounded MT Bold" pitchFamily="34" charset="0"/>
              </a:rPr>
              <a:t>osteoporosis</a:t>
            </a:r>
            <a:endParaRPr lang="en-US" sz="2700" b="1" i="1" dirty="0">
              <a:latin typeface="Arial Rounded MT Bold" pitchFamily="34" charset="0"/>
            </a:endParaRPr>
          </a:p>
          <a:p>
            <a:pPr>
              <a:buFontTx/>
              <a:buBlip>
                <a:blip r:embed="rId2"/>
              </a:buBlip>
            </a:pPr>
            <a:r>
              <a:rPr lang="en-US" sz="2700" b="1" i="1" dirty="0" smtClean="0">
                <a:latin typeface="Arial Rounded MT Bold" pitchFamily="34" charset="0"/>
              </a:rPr>
              <a:t>Hidden infections e.g. TB or </a:t>
            </a:r>
            <a:r>
              <a:rPr lang="en-US" sz="2700" b="1" i="1" dirty="0" err="1" smtClean="0">
                <a:latin typeface="Arial Rounded MT Bold" pitchFamily="34" charset="0"/>
              </a:rPr>
              <a:t>Varicella</a:t>
            </a:r>
            <a:r>
              <a:rPr lang="en-US" sz="2700" b="1" i="1" dirty="0" smtClean="0">
                <a:latin typeface="Arial Rounded MT Bold" pitchFamily="34" charset="0"/>
              </a:rPr>
              <a:t> virus</a:t>
            </a:r>
            <a:endParaRPr lang="en-US" sz="2700" b="1" i="1" dirty="0">
              <a:latin typeface="Arial Rounded MT Bold" pitchFamily="34" charset="0"/>
            </a:endParaRPr>
          </a:p>
        </p:txBody>
      </p:sp>
      <p:sp>
        <p:nvSpPr>
          <p:cNvPr id="33796" name="WordArt 4"/>
          <p:cNvSpPr>
            <a:spLocks noChangeArrowheads="1" noChangeShapeType="1" noTextEdit="1"/>
          </p:cNvSpPr>
          <p:nvPr/>
        </p:nvSpPr>
        <p:spPr bwMode="auto">
          <a:xfrm>
            <a:off x="2339975" y="260350"/>
            <a:ext cx="4679950" cy="865188"/>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Precautions</a:t>
            </a:r>
            <a:endParaRPr lang="ar-SA" sz="36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57200" y="1773238"/>
            <a:ext cx="8229600" cy="4824412"/>
          </a:xfrm>
        </p:spPr>
        <p:txBody>
          <a:bodyPr/>
          <a:lstStyle/>
          <a:p>
            <a:pPr>
              <a:lnSpc>
                <a:spcPct val="90000"/>
              </a:lnSpc>
              <a:buFontTx/>
              <a:buBlip>
                <a:blip r:embed="rId3"/>
              </a:buBlip>
            </a:pPr>
            <a:r>
              <a:rPr lang="en-US" i="1" dirty="0">
                <a:latin typeface="Gill Sans MT Condensed" pitchFamily="34" charset="0"/>
              </a:rPr>
              <a:t>peptic </a:t>
            </a:r>
            <a:r>
              <a:rPr lang="en-US" i="1" dirty="0" smtClean="0">
                <a:latin typeface="Gill Sans MT Condensed" pitchFamily="34" charset="0"/>
              </a:rPr>
              <a:t>ulcer </a:t>
            </a:r>
            <a:endParaRPr lang="en-US" i="1" dirty="0">
              <a:latin typeface="Gill Sans MT Condensed" pitchFamily="34" charset="0"/>
            </a:endParaRPr>
          </a:p>
          <a:p>
            <a:pPr>
              <a:lnSpc>
                <a:spcPct val="90000"/>
              </a:lnSpc>
              <a:buFontTx/>
              <a:buBlip>
                <a:blip r:embed="rId3"/>
              </a:buBlip>
            </a:pPr>
            <a:r>
              <a:rPr lang="en-US" i="1" dirty="0">
                <a:latin typeface="Gill Sans MT Condensed" pitchFamily="34" charset="0"/>
              </a:rPr>
              <a:t>heart disease or hypertension with heart </a:t>
            </a:r>
            <a:r>
              <a:rPr lang="en-US" i="1" dirty="0" smtClean="0">
                <a:latin typeface="Gill Sans MT Condensed" pitchFamily="34" charset="0"/>
              </a:rPr>
              <a:t>failure</a:t>
            </a:r>
            <a:endParaRPr lang="en-US" i="1" dirty="0">
              <a:latin typeface="Gill Sans MT Condensed" pitchFamily="34" charset="0"/>
            </a:endParaRPr>
          </a:p>
          <a:p>
            <a:pPr>
              <a:lnSpc>
                <a:spcPct val="90000"/>
              </a:lnSpc>
              <a:buFontTx/>
              <a:buBlip>
                <a:blip r:embed="rId3"/>
              </a:buBlip>
            </a:pPr>
            <a:r>
              <a:rPr lang="en-US" i="1" dirty="0">
                <a:latin typeface="Gill Sans MT Condensed" pitchFamily="34" charset="0"/>
              </a:rPr>
              <a:t>certain infectious illnesses such as </a:t>
            </a:r>
            <a:r>
              <a:rPr lang="en-US" i="1" dirty="0" err="1">
                <a:latin typeface="Gill Sans MT Condensed" pitchFamily="34" charset="0"/>
              </a:rPr>
              <a:t>varicella</a:t>
            </a:r>
            <a:r>
              <a:rPr lang="en-US" i="1" dirty="0">
                <a:latin typeface="Gill Sans MT Condensed" pitchFamily="34" charset="0"/>
              </a:rPr>
              <a:t> and </a:t>
            </a:r>
            <a:r>
              <a:rPr lang="en-US" i="1" dirty="0" smtClean="0">
                <a:latin typeface="Gill Sans MT Condensed" pitchFamily="34" charset="0"/>
              </a:rPr>
              <a:t>tuberculosis</a:t>
            </a:r>
            <a:endParaRPr lang="en-US" i="1" dirty="0">
              <a:latin typeface="Gill Sans MT Condensed" pitchFamily="34" charset="0"/>
            </a:endParaRPr>
          </a:p>
          <a:p>
            <a:pPr>
              <a:lnSpc>
                <a:spcPct val="90000"/>
              </a:lnSpc>
              <a:buFontTx/>
              <a:buBlip>
                <a:blip r:embed="rId3"/>
              </a:buBlip>
            </a:pPr>
            <a:r>
              <a:rPr lang="en-US" i="1" dirty="0" smtClean="0">
                <a:latin typeface="Gill Sans MT Condensed" pitchFamily="34" charset="0"/>
              </a:rPr>
              <a:t>psychoses</a:t>
            </a:r>
            <a:endParaRPr lang="en-US" i="1" dirty="0">
              <a:latin typeface="Gill Sans MT Condensed" pitchFamily="34" charset="0"/>
            </a:endParaRPr>
          </a:p>
          <a:p>
            <a:pPr>
              <a:lnSpc>
                <a:spcPct val="90000"/>
              </a:lnSpc>
              <a:buFontTx/>
              <a:buBlip>
                <a:blip r:embed="rId3"/>
              </a:buBlip>
            </a:pPr>
            <a:r>
              <a:rPr lang="en-US" i="1" dirty="0" smtClean="0">
                <a:latin typeface="Gill Sans MT Condensed" pitchFamily="34" charset="0"/>
              </a:rPr>
              <a:t>diabetes</a:t>
            </a:r>
            <a:endParaRPr lang="en-US" i="1" dirty="0">
              <a:latin typeface="Gill Sans MT Condensed" pitchFamily="34" charset="0"/>
            </a:endParaRPr>
          </a:p>
          <a:p>
            <a:pPr>
              <a:lnSpc>
                <a:spcPct val="90000"/>
              </a:lnSpc>
              <a:buFontTx/>
              <a:buBlip>
                <a:blip r:embed="rId3"/>
              </a:buBlip>
            </a:pPr>
            <a:r>
              <a:rPr lang="en-US" i="1" dirty="0" smtClean="0">
                <a:latin typeface="Gill Sans MT Condensed" pitchFamily="34" charset="0"/>
              </a:rPr>
              <a:t>osteoporosis</a:t>
            </a:r>
            <a:endParaRPr lang="en-US" i="1" dirty="0">
              <a:latin typeface="Gill Sans MT Condensed" pitchFamily="34" charset="0"/>
            </a:endParaRPr>
          </a:p>
          <a:p>
            <a:pPr>
              <a:lnSpc>
                <a:spcPct val="90000"/>
              </a:lnSpc>
              <a:buFontTx/>
              <a:buBlip>
                <a:blip r:embed="rId3"/>
              </a:buBlip>
            </a:pPr>
            <a:r>
              <a:rPr lang="en-US" i="1" dirty="0" smtClean="0">
                <a:latin typeface="Gill Sans MT Condensed" pitchFamily="34" charset="0"/>
              </a:rPr>
              <a:t>glaucoma</a:t>
            </a:r>
            <a:endParaRPr lang="en-US" i="1" dirty="0">
              <a:latin typeface="Gill Sans MT Condensed" pitchFamily="34" charset="0"/>
            </a:endParaRPr>
          </a:p>
        </p:txBody>
      </p:sp>
      <p:sp>
        <p:nvSpPr>
          <p:cNvPr id="26628" name="WordArt 4"/>
          <p:cNvSpPr>
            <a:spLocks noChangeArrowheads="1" noChangeShapeType="1" noTextEdit="1"/>
          </p:cNvSpPr>
          <p:nvPr/>
        </p:nvSpPr>
        <p:spPr bwMode="auto">
          <a:xfrm>
            <a:off x="1331913" y="404813"/>
            <a:ext cx="6264275" cy="720725"/>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E701"/>
                    </a:gs>
                    <a:gs pos="100000">
                      <a:srgbClr val="FE3E02"/>
                    </a:gs>
                  </a:gsLst>
                  <a:lin ang="5400000" scaled="1"/>
                </a:gradFill>
                <a:latin typeface="Impact"/>
              </a:rPr>
              <a:t>Contraindications</a:t>
            </a:r>
            <a:endParaRPr lang="ar-SA" sz="3600" kern="10">
              <a:ln w="9525">
                <a:round/>
                <a:headEnd/>
                <a:tailEnd/>
              </a:ln>
              <a:gradFill rotWithShape="0">
                <a:gsLst>
                  <a:gs pos="0">
                    <a:srgbClr val="FFE701"/>
                  </a:gs>
                  <a:gs pos="100000">
                    <a:srgbClr val="FE3E02"/>
                  </a:gs>
                </a:gsLst>
                <a:lin ang="5400000" scaled="1"/>
              </a:gradFill>
              <a:latin typeface="Impac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nvGraphicFramePr>
        <p:xfrm>
          <a:off x="1500166" y="0"/>
          <a:ext cx="6096000" cy="2500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رابط كسهم مستقيم 6"/>
          <p:cNvCxnSpPr/>
          <p:nvPr/>
        </p:nvCxnSpPr>
        <p:spPr bwMode="auto">
          <a:xfrm rot="5400000">
            <a:off x="2071670" y="2714620"/>
            <a:ext cx="571504" cy="28575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رابط كسهم مستقيم 7"/>
          <p:cNvCxnSpPr/>
          <p:nvPr/>
        </p:nvCxnSpPr>
        <p:spPr bwMode="auto">
          <a:xfrm rot="16200000" flipH="1">
            <a:off x="6893735" y="2607463"/>
            <a:ext cx="1143008" cy="107157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 name="رابط كسهم مستقيم 8"/>
          <p:cNvCxnSpPr/>
          <p:nvPr/>
        </p:nvCxnSpPr>
        <p:spPr bwMode="auto">
          <a:xfrm rot="16200000" flipH="1">
            <a:off x="4429124" y="3000372"/>
            <a:ext cx="857256" cy="14287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مربع نص 13"/>
          <p:cNvSpPr txBox="1"/>
          <p:nvPr/>
        </p:nvSpPr>
        <p:spPr>
          <a:xfrm>
            <a:off x="285720" y="3214686"/>
            <a:ext cx="3214710"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1">
            <a:spAutoFit/>
          </a:bodyPr>
          <a:lstStyle/>
          <a:p>
            <a:r>
              <a:rPr lang="en-US" dirty="0" smtClean="0"/>
              <a:t>Deficiency in corticosteroids</a:t>
            </a:r>
            <a:endParaRPr lang="ar-SA" dirty="0"/>
          </a:p>
        </p:txBody>
      </p:sp>
      <p:graphicFrame>
        <p:nvGraphicFramePr>
          <p:cNvPr id="15" name="رسم تخطيطي 14"/>
          <p:cNvGraphicFramePr/>
          <p:nvPr/>
        </p:nvGraphicFramePr>
        <p:xfrm>
          <a:off x="0" y="3643314"/>
          <a:ext cx="4143372" cy="321468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6" name="مربع نص 15"/>
          <p:cNvSpPr txBox="1"/>
          <p:nvPr/>
        </p:nvSpPr>
        <p:spPr>
          <a:xfrm>
            <a:off x="4357686" y="3643314"/>
            <a:ext cx="2000264"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1">
            <a:spAutoFit/>
          </a:bodyPr>
          <a:lstStyle/>
          <a:p>
            <a:pPr algn="ctr"/>
            <a:r>
              <a:rPr lang="en-US" dirty="0" smtClean="0"/>
              <a:t>Excessive </a:t>
            </a:r>
            <a:r>
              <a:rPr lang="en-US" dirty="0" err="1" smtClean="0"/>
              <a:t>glucocorticoids</a:t>
            </a:r>
            <a:endParaRPr lang="ar-SA" dirty="0"/>
          </a:p>
        </p:txBody>
      </p:sp>
      <p:sp>
        <p:nvSpPr>
          <p:cNvPr id="18" name="مربع نص 17"/>
          <p:cNvSpPr txBox="1"/>
          <p:nvPr/>
        </p:nvSpPr>
        <p:spPr>
          <a:xfrm>
            <a:off x="6858016" y="3786190"/>
            <a:ext cx="2071702"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1">
            <a:spAutoFit/>
          </a:bodyPr>
          <a:lstStyle/>
          <a:p>
            <a:pPr algn="ctr"/>
            <a:r>
              <a:rPr lang="en-US" dirty="0" smtClean="0"/>
              <a:t>Excessive </a:t>
            </a:r>
            <a:r>
              <a:rPr lang="en-US" dirty="0" err="1" smtClean="0"/>
              <a:t>mineralocorticoids</a:t>
            </a:r>
            <a:endParaRPr lang="ar-SA" dirty="0"/>
          </a:p>
        </p:txBody>
      </p:sp>
      <p:cxnSp>
        <p:nvCxnSpPr>
          <p:cNvPr id="11" name="Straight Connector 10"/>
          <p:cNvCxnSpPr/>
          <p:nvPr/>
        </p:nvCxnSpPr>
        <p:spPr bwMode="auto">
          <a:xfrm rot="16200000" flipH="1">
            <a:off x="1893087" y="4321963"/>
            <a:ext cx="4357694" cy="71438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WordArt 4"/>
          <p:cNvSpPr>
            <a:spLocks noChangeArrowheads="1" noChangeShapeType="1" noTextEdit="1"/>
          </p:cNvSpPr>
          <p:nvPr/>
        </p:nvSpPr>
        <p:spPr bwMode="auto">
          <a:xfrm>
            <a:off x="684213" y="1989138"/>
            <a:ext cx="7200900" cy="1792287"/>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a:ln w="9525">
                  <a:round/>
                  <a:headEnd/>
                  <a:tailEnd/>
                </a:ln>
                <a:solidFill>
                  <a:srgbClr val="FF0000">
                    <a:alpha val="55000"/>
                  </a:srgbClr>
                </a:solidFill>
                <a:latin typeface="Times New Roman"/>
                <a:cs typeface="Times New Roman"/>
              </a:rPr>
              <a:t>Mineralocorticoids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0" y="260350"/>
            <a:ext cx="9144000" cy="6264275"/>
          </a:xfrm>
        </p:spPr>
        <p:txBody>
          <a:bodyPr/>
          <a:lstStyle/>
          <a:p>
            <a:pPr>
              <a:lnSpc>
                <a:spcPct val="90000"/>
              </a:lnSpc>
              <a:buFontTx/>
              <a:buBlip>
                <a:blip r:embed="rId2"/>
              </a:buBlip>
            </a:pPr>
            <a:r>
              <a:rPr lang="en-US" dirty="0" err="1"/>
              <a:t>Mineralocorticoids</a:t>
            </a:r>
            <a:r>
              <a:rPr lang="en-US" dirty="0"/>
              <a:t>:-  </a:t>
            </a:r>
            <a:r>
              <a:rPr lang="en-US" dirty="0" err="1"/>
              <a:t>Fludrocortisone</a:t>
            </a:r>
            <a:r>
              <a:rPr lang="en-US" dirty="0"/>
              <a:t> is given orally to produce a </a:t>
            </a:r>
            <a:r>
              <a:rPr lang="en-US" dirty="0" err="1"/>
              <a:t>mineralocorticoid</a:t>
            </a:r>
            <a:r>
              <a:rPr lang="en-US" dirty="0"/>
              <a:t> effect. </a:t>
            </a:r>
          </a:p>
          <a:p>
            <a:pPr algn="ctr">
              <a:lnSpc>
                <a:spcPct val="90000"/>
              </a:lnSpc>
              <a:buNone/>
            </a:pPr>
            <a:r>
              <a:rPr lang="en-US" dirty="0"/>
              <a:t>This agent-:</a:t>
            </a:r>
          </a:p>
          <a:p>
            <a:pPr>
              <a:lnSpc>
                <a:spcPct val="90000"/>
              </a:lnSpc>
              <a:buFontTx/>
              <a:buBlip>
                <a:blip r:embed="rId2"/>
              </a:buBlip>
            </a:pPr>
            <a:r>
              <a:rPr lang="en-US" dirty="0"/>
              <a:t>Increases </a:t>
            </a:r>
            <a:r>
              <a:rPr lang="en-US" dirty="0" smtClean="0"/>
              <a:t>Na</a:t>
            </a:r>
            <a:r>
              <a:rPr lang="en-US" baseline="30000" dirty="0" smtClean="0"/>
              <a:t>+</a:t>
            </a:r>
            <a:r>
              <a:rPr lang="en-US" dirty="0" smtClean="0"/>
              <a:t> </a:t>
            </a:r>
            <a:r>
              <a:rPr lang="en-US" dirty="0" err="1"/>
              <a:t>reabsorption</a:t>
            </a:r>
            <a:r>
              <a:rPr lang="en-US" dirty="0"/>
              <a:t> in distal tubules and increases </a:t>
            </a:r>
            <a:r>
              <a:rPr lang="en-US" dirty="0" smtClean="0"/>
              <a:t>K</a:t>
            </a:r>
            <a:r>
              <a:rPr lang="en-US" baseline="30000" dirty="0" smtClean="0"/>
              <a:t>+</a:t>
            </a:r>
            <a:r>
              <a:rPr lang="en-US" dirty="0" smtClean="0"/>
              <a:t> </a:t>
            </a:r>
            <a:r>
              <a:rPr lang="en-US" dirty="0"/>
              <a:t>and </a:t>
            </a:r>
            <a:r>
              <a:rPr lang="en-US" dirty="0" smtClean="0"/>
              <a:t>H</a:t>
            </a:r>
            <a:r>
              <a:rPr lang="en-US" baseline="30000" dirty="0" smtClean="0"/>
              <a:t>+</a:t>
            </a:r>
            <a:r>
              <a:rPr lang="en-US" dirty="0" smtClean="0"/>
              <a:t> excretion</a:t>
            </a:r>
            <a:endParaRPr lang="en-US" dirty="0"/>
          </a:p>
          <a:p>
            <a:pPr>
              <a:lnSpc>
                <a:spcPct val="90000"/>
              </a:lnSpc>
              <a:buFontTx/>
              <a:buBlip>
                <a:blip r:embed="rId2"/>
              </a:buBlip>
            </a:pPr>
            <a:r>
              <a:rPr lang="en-US" dirty="0" smtClean="0"/>
              <a:t>Acts on intracellular receptors </a:t>
            </a:r>
            <a:r>
              <a:rPr lang="en-US" dirty="0" smtClean="0">
                <a:sym typeface="Wingdings" pitchFamily="2" charset="2"/>
              </a:rPr>
              <a:t> DNA transcription  protein synthesis</a:t>
            </a:r>
            <a:endParaRPr lang="en-US" dirty="0"/>
          </a:p>
          <a:p>
            <a:pPr>
              <a:lnSpc>
                <a:spcPct val="90000"/>
              </a:lnSpc>
              <a:buFontTx/>
              <a:buBlip>
                <a:blip r:embed="rId2"/>
              </a:buBlip>
            </a:pPr>
            <a:r>
              <a:rPr lang="en-US" dirty="0"/>
              <a:t>Is used with a glucocorticoid in replacement therapy. </a:t>
            </a:r>
          </a:p>
          <a:p>
            <a:pPr>
              <a:lnSpc>
                <a:spcPct val="90000"/>
              </a:lnSpc>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idx="1"/>
          </p:nvPr>
        </p:nvSpPr>
        <p:spPr>
          <a:xfrm>
            <a:off x="457200" y="620713"/>
            <a:ext cx="8229600" cy="5505450"/>
          </a:xfrm>
        </p:spPr>
        <p:txBody>
          <a:bodyPr/>
          <a:lstStyle/>
          <a:p>
            <a:pPr algn="ctr">
              <a:buNone/>
            </a:pPr>
            <a:r>
              <a:rPr lang="en-US" b="1" i="1" dirty="0" err="1" smtClean="0">
                <a:ln>
                  <a:solidFill>
                    <a:sysClr val="windowText" lastClr="000000"/>
                  </a:solidFill>
                </a:ln>
                <a:solidFill>
                  <a:schemeClr val="accent3"/>
                </a:solidFill>
                <a:effectLst>
                  <a:outerShdw blurRad="50800" dist="38100" dir="13500000" algn="br" rotWithShape="0">
                    <a:prstClr val="black">
                      <a:alpha val="40000"/>
                    </a:prstClr>
                  </a:outerShdw>
                </a:effectLst>
                <a:latin typeface="Algerian" pitchFamily="82" charset="0"/>
              </a:rPr>
              <a:t>Fludrocortisone</a:t>
            </a:r>
            <a:endParaRPr lang="en-US" b="1" i="1" dirty="0">
              <a:ln>
                <a:solidFill>
                  <a:sysClr val="windowText" lastClr="000000"/>
                </a:solidFill>
              </a:ln>
              <a:solidFill>
                <a:schemeClr val="accent3"/>
              </a:solidFill>
              <a:effectLst>
                <a:outerShdw blurRad="50800" dist="38100" dir="13500000" algn="br" rotWithShape="0">
                  <a:prstClr val="black">
                    <a:alpha val="40000"/>
                  </a:prstClr>
                </a:outerShdw>
              </a:effectLst>
              <a:latin typeface="Algerian" pitchFamily="82" charset="0"/>
            </a:endParaRPr>
          </a:p>
          <a:p>
            <a:pPr>
              <a:buFontTx/>
              <a:buBlip>
                <a:blip r:embed="rId2"/>
              </a:buBlip>
            </a:pPr>
            <a:r>
              <a:rPr lang="en-US" dirty="0"/>
              <a:t>Relative </a:t>
            </a:r>
            <a:r>
              <a:rPr lang="en-US" b="1" dirty="0"/>
              <a:t>Anti-inflammatory</a:t>
            </a:r>
            <a:r>
              <a:rPr lang="en-US" b="1" dirty="0" smtClean="0"/>
              <a:t>: </a:t>
            </a:r>
            <a:r>
              <a:rPr lang="en-US" b="1" dirty="0"/>
              <a:t>15</a:t>
            </a:r>
          </a:p>
          <a:p>
            <a:pPr>
              <a:buFontTx/>
              <a:buBlip>
                <a:blip r:embed="rId2"/>
              </a:buBlip>
            </a:pPr>
            <a:r>
              <a:rPr lang="en-US" b="1" dirty="0"/>
              <a:t>Relative sodium retaining</a:t>
            </a:r>
            <a:r>
              <a:rPr lang="en-US" b="1" dirty="0" smtClean="0"/>
              <a:t>: </a:t>
            </a:r>
            <a:r>
              <a:rPr lang="en-US" b="1" dirty="0"/>
              <a:t>150</a:t>
            </a:r>
          </a:p>
          <a:p>
            <a:pPr>
              <a:buFontTx/>
              <a:buBlip>
                <a:blip r:embed="rId2"/>
              </a:buBlip>
            </a:pPr>
            <a:r>
              <a:rPr lang="en-US" b="1" dirty="0"/>
              <a:t>Duration of action after oral dose:- short [36-72</a:t>
            </a:r>
            <a:r>
              <a:rPr lang="en-US" dirty="0"/>
              <a:t> hours]</a:t>
            </a:r>
          </a:p>
          <a:p>
            <a:pPr>
              <a:buFontTx/>
              <a:buBlip>
                <a:blip r:embed="rId2"/>
              </a:buBlip>
            </a:pPr>
            <a:r>
              <a:rPr lang="en-US" dirty="0"/>
              <a:t>Drug of choice for </a:t>
            </a:r>
            <a:r>
              <a:rPr lang="en-US" dirty="0" err="1" smtClean="0"/>
              <a:t>mineralocorticoid</a:t>
            </a:r>
            <a:r>
              <a:rPr lang="en-US" dirty="0" smtClean="0"/>
              <a:t> effects i.e. </a:t>
            </a:r>
            <a:r>
              <a:rPr lang="en-US" dirty="0" err="1" smtClean="0"/>
              <a:t>mineralocorticiod</a:t>
            </a:r>
            <a:r>
              <a:rPr lang="en-US" dirty="0" smtClean="0"/>
              <a:t> therapy and after </a:t>
            </a:r>
            <a:r>
              <a:rPr lang="en-US" dirty="0" err="1" smtClean="0"/>
              <a:t>adrenalectomy</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a:xfrm>
            <a:off x="468313" y="260350"/>
            <a:ext cx="8229600" cy="4525963"/>
          </a:xfrm>
        </p:spPr>
        <p:txBody>
          <a:bodyPr/>
          <a:lstStyle/>
          <a:p>
            <a:pPr algn="ctr">
              <a:buNone/>
            </a:pPr>
            <a:r>
              <a:rPr lang="en-US" b="1" i="1" dirty="0" err="1" smtClean="0">
                <a:ln>
                  <a:solidFill>
                    <a:sysClr val="windowText" lastClr="000000"/>
                  </a:solidFill>
                </a:ln>
                <a:solidFill>
                  <a:schemeClr val="accent3"/>
                </a:solidFill>
                <a:effectLst>
                  <a:outerShdw blurRad="50800" dist="38100" dir="13500000" algn="br" rotWithShape="0">
                    <a:prstClr val="black">
                      <a:alpha val="40000"/>
                    </a:prstClr>
                  </a:outerShdw>
                </a:effectLst>
                <a:latin typeface="Algerian" pitchFamily="82" charset="0"/>
              </a:rPr>
              <a:t>aldosterone</a:t>
            </a:r>
            <a:endParaRPr lang="en-US" dirty="0" smtClean="0"/>
          </a:p>
          <a:p>
            <a:pPr>
              <a:buFontTx/>
              <a:buBlip>
                <a:blip r:embed="rId3"/>
              </a:buBlip>
            </a:pPr>
            <a:r>
              <a:rPr lang="en-US" dirty="0" smtClean="0"/>
              <a:t>Relative </a:t>
            </a:r>
            <a:r>
              <a:rPr lang="en-US" b="1" dirty="0"/>
              <a:t>Anti-inflammatory</a:t>
            </a:r>
            <a:r>
              <a:rPr lang="en-US" b="1" dirty="0" smtClean="0"/>
              <a:t>: </a:t>
            </a:r>
            <a:r>
              <a:rPr lang="en-US" b="1" dirty="0"/>
              <a:t>none</a:t>
            </a:r>
          </a:p>
          <a:p>
            <a:pPr>
              <a:buFontTx/>
              <a:buBlip>
                <a:blip r:embed="rId3"/>
              </a:buBlip>
            </a:pPr>
            <a:r>
              <a:rPr lang="en-US" b="1" dirty="0"/>
              <a:t>Relative sodium retaining</a:t>
            </a:r>
            <a:r>
              <a:rPr lang="en-US" b="1" dirty="0" smtClean="0"/>
              <a:t>: </a:t>
            </a:r>
            <a:r>
              <a:rPr lang="en-US" b="1" dirty="0"/>
              <a:t>500</a:t>
            </a:r>
          </a:p>
          <a:p>
            <a:pPr>
              <a:buFontTx/>
              <a:buBlip>
                <a:blip r:embed="rId3"/>
              </a:buBlip>
            </a:pPr>
            <a:r>
              <a:rPr lang="en-US" dirty="0"/>
              <a:t>Endogenous </a:t>
            </a:r>
            <a:r>
              <a:rPr lang="en-US" dirty="0" err="1" smtClean="0"/>
              <a:t>mineralocorticoid</a:t>
            </a:r>
            <a:endParaRPr lang="en-US" dirty="0" smtClean="0"/>
          </a:p>
          <a:p>
            <a:pPr>
              <a:buFontTx/>
              <a:buBlip>
                <a:blip r:embed="rId3"/>
              </a:buBlip>
            </a:pPr>
            <a:r>
              <a:rPr lang="en-US" sz="2800" dirty="0" smtClean="0"/>
              <a:t>Synthesized mainly in the </a:t>
            </a:r>
            <a:r>
              <a:rPr lang="en-US" sz="2800" dirty="0" err="1" smtClean="0"/>
              <a:t>zona</a:t>
            </a:r>
            <a:r>
              <a:rPr lang="en-US" sz="2800" dirty="0" smtClean="0"/>
              <a:t> </a:t>
            </a:r>
            <a:r>
              <a:rPr lang="en-US" sz="2800" dirty="0" err="1" smtClean="0"/>
              <a:t>glomerulosa</a:t>
            </a:r>
            <a:endParaRPr lang="en-US" sz="2800" dirty="0" smtClean="0"/>
          </a:p>
          <a:p>
            <a:pPr>
              <a:buFontTx/>
              <a:buBlip>
                <a:blip r:embed="rId3"/>
              </a:buBlip>
            </a:pPr>
            <a:r>
              <a:rPr lang="en-US" dirty="0" smtClean="0"/>
              <a:t>Has a short half-life</a:t>
            </a:r>
            <a:endParaRPr lang="en-US" dirty="0"/>
          </a:p>
          <a:p>
            <a:endParaRPr lang="en-US" dirty="0"/>
          </a:p>
        </p:txBody>
      </p:sp>
      <p:pic>
        <p:nvPicPr>
          <p:cNvPr id="62468" name="Picture 4"/>
          <p:cNvPicPr>
            <a:picLocks noChangeAspect="1" noChangeArrowheads="1"/>
          </p:cNvPicPr>
          <p:nvPr/>
        </p:nvPicPr>
        <p:blipFill>
          <a:blip r:embed="rId4"/>
          <a:srcRect/>
          <a:stretch>
            <a:fillRect/>
          </a:stretch>
        </p:blipFill>
        <p:spPr bwMode="auto">
          <a:xfrm>
            <a:off x="3238500" y="4213225"/>
            <a:ext cx="5905500" cy="2644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928662" y="428604"/>
          <a:ext cx="7500990" cy="5786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body" idx="1"/>
          </p:nvPr>
        </p:nvSpPr>
        <p:spPr>
          <a:xfrm>
            <a:off x="457200" y="1341438"/>
            <a:ext cx="8362950" cy="5327650"/>
          </a:xfrm>
        </p:spPr>
        <p:txBody>
          <a:bodyPr/>
          <a:lstStyle/>
          <a:p>
            <a:pPr>
              <a:buFontTx/>
              <a:buBlip>
                <a:blip r:embed="rId3"/>
              </a:buBlip>
            </a:pPr>
            <a:r>
              <a:rPr lang="en-US" sz="2800" dirty="0"/>
              <a:t>The starting substance for synthesis is cholesterol.</a:t>
            </a:r>
          </a:p>
          <a:p>
            <a:pPr>
              <a:buFontTx/>
              <a:buBlip>
                <a:blip r:embed="rId3"/>
              </a:buBlip>
            </a:pPr>
            <a:r>
              <a:rPr lang="en-US" sz="2800" dirty="0"/>
              <a:t>The first step in the synthesis is regulated by </a:t>
            </a:r>
            <a:r>
              <a:rPr lang="en-US" sz="2800" dirty="0" smtClean="0"/>
              <a:t>ACTH, which </a:t>
            </a:r>
            <a:r>
              <a:rPr lang="en-US" sz="2800" dirty="0"/>
              <a:t>is the rate- limiting step.</a:t>
            </a:r>
          </a:p>
          <a:p>
            <a:pPr>
              <a:buFontTx/>
              <a:buBlip>
                <a:blip r:embed="rId3"/>
              </a:buBlip>
            </a:pPr>
            <a:r>
              <a:rPr lang="en-US" sz="2800" dirty="0" err="1" smtClean="0">
                <a:solidFill>
                  <a:srgbClr val="FF0066"/>
                </a:solidFill>
              </a:rPr>
              <a:t>Metyrapone</a:t>
            </a:r>
            <a:r>
              <a:rPr lang="en-US" sz="2800" dirty="0" smtClean="0">
                <a:solidFill>
                  <a:srgbClr val="FF0066"/>
                </a:solidFill>
              </a:rPr>
              <a:t> </a:t>
            </a:r>
            <a:r>
              <a:rPr lang="en-US" sz="2800" dirty="0" smtClean="0"/>
              <a:t>prevents </a:t>
            </a:r>
            <a:r>
              <a:rPr lang="en-US" sz="2800" dirty="0"/>
              <a:t>the </a:t>
            </a:r>
            <a:r>
              <a:rPr lang="el-GR" sz="2800" dirty="0"/>
              <a:t>β</a:t>
            </a:r>
            <a:r>
              <a:rPr lang="en-US" sz="2800" dirty="0"/>
              <a:t>-hydroxylation at C11 , used to test ACTH </a:t>
            </a:r>
            <a:r>
              <a:rPr lang="en-US" sz="2800" dirty="0" smtClean="0"/>
              <a:t>production in </a:t>
            </a:r>
            <a:r>
              <a:rPr lang="en-US" sz="2800" dirty="0"/>
              <a:t>Cushing’s syndrome.</a:t>
            </a:r>
          </a:p>
          <a:p>
            <a:pPr>
              <a:buFontTx/>
              <a:buBlip>
                <a:blip r:embed="rId3"/>
              </a:buBlip>
            </a:pPr>
            <a:r>
              <a:rPr lang="en-US" sz="2800" b="1" u="sng" dirty="0" err="1" smtClean="0">
                <a:solidFill>
                  <a:srgbClr val="FF0066"/>
                </a:solidFill>
              </a:rPr>
              <a:t>Trilostane</a:t>
            </a:r>
            <a:r>
              <a:rPr lang="en-US" sz="2800" b="1" u="sng" dirty="0" smtClean="0">
                <a:solidFill>
                  <a:srgbClr val="FF0066"/>
                </a:solidFill>
              </a:rPr>
              <a:t>: </a:t>
            </a:r>
            <a:r>
              <a:rPr lang="en-US" sz="2800" dirty="0" smtClean="0"/>
              <a:t>↓ </a:t>
            </a:r>
            <a:r>
              <a:rPr lang="en-US" sz="2800" dirty="0"/>
              <a:t>3</a:t>
            </a:r>
            <a:r>
              <a:rPr lang="el-GR" sz="2800" dirty="0"/>
              <a:t>β</a:t>
            </a:r>
            <a:r>
              <a:rPr lang="en-US" sz="2800" dirty="0"/>
              <a:t>-</a:t>
            </a:r>
            <a:r>
              <a:rPr lang="en-US" sz="2800" dirty="0" err="1"/>
              <a:t>dehydrogenase</a:t>
            </a:r>
            <a:r>
              <a:rPr lang="en-US" sz="2800" dirty="0"/>
              <a:t>, used in Cushing’s syndrome &amp; primary </a:t>
            </a:r>
            <a:r>
              <a:rPr lang="en-US" sz="2800" dirty="0" err="1"/>
              <a:t>hyperaldosteronism</a:t>
            </a:r>
            <a:r>
              <a:rPr lang="en-US" sz="2800" dirty="0"/>
              <a:t>.</a:t>
            </a:r>
          </a:p>
          <a:p>
            <a:pPr>
              <a:buFontTx/>
              <a:buBlip>
                <a:blip r:embed="rId3"/>
              </a:buBlip>
            </a:pPr>
            <a:r>
              <a:rPr lang="en-US" sz="2800" b="1" u="sng" dirty="0">
                <a:solidFill>
                  <a:srgbClr val="FF0066"/>
                </a:solidFill>
              </a:rPr>
              <a:t>Others:- </a:t>
            </a:r>
            <a:r>
              <a:rPr lang="en-US" sz="2800" b="1" u="sng" dirty="0" err="1" smtClean="0">
                <a:solidFill>
                  <a:srgbClr val="FF0066"/>
                </a:solidFill>
              </a:rPr>
              <a:t>aminoglutethimide</a:t>
            </a:r>
            <a:r>
              <a:rPr lang="en-US" sz="2800" b="1" u="sng" dirty="0" smtClean="0">
                <a:solidFill>
                  <a:srgbClr val="FF0066"/>
                </a:solidFill>
              </a:rPr>
              <a:t> &amp; </a:t>
            </a:r>
            <a:r>
              <a:rPr lang="en-US" sz="2800" b="1" u="sng" dirty="0" err="1" smtClean="0">
                <a:solidFill>
                  <a:srgbClr val="FF0066"/>
                </a:solidFill>
              </a:rPr>
              <a:t>ketoconazole</a:t>
            </a:r>
            <a:r>
              <a:rPr lang="en-US" sz="2800" b="1" u="sng" dirty="0">
                <a:solidFill>
                  <a:srgbClr val="FF0066"/>
                </a:solidFill>
              </a:rPr>
              <a:t>.</a:t>
            </a:r>
            <a:endParaRPr lang="el-GR" sz="2800" b="1" u="sng" dirty="0">
              <a:solidFill>
                <a:srgbClr val="FF0066"/>
              </a:solidFill>
            </a:endParaRPr>
          </a:p>
        </p:txBody>
      </p:sp>
      <p:sp>
        <p:nvSpPr>
          <p:cNvPr id="90115" name="WordArt 3"/>
          <p:cNvSpPr>
            <a:spLocks noChangeArrowheads="1" noChangeShapeType="1" noTextEdit="1"/>
          </p:cNvSpPr>
          <p:nvPr/>
        </p:nvSpPr>
        <p:spPr bwMode="auto">
          <a:xfrm>
            <a:off x="1547813" y="476250"/>
            <a:ext cx="5648325" cy="647700"/>
          </a:xfrm>
          <a:prstGeom prst="rect">
            <a:avLst/>
          </a:prstGeom>
        </p:spPr>
        <p:txBody>
          <a:bodyPr wrap="none" fromWordArt="1">
            <a:prstTxWarp prst="textPlain">
              <a:avLst>
                <a:gd name="adj" fmla="val 50000"/>
              </a:avLst>
            </a:prstTxWarp>
          </a:bodyPr>
          <a:lstStyle/>
          <a:p>
            <a:pPr algn="ctr"/>
            <a:r>
              <a:rPr lang="en-US"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I- Synthesis Inhibitor </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27"/>
          <p:cNvPicPr>
            <a:picLocks noChangeAspect="1" noChangeArrowheads="1"/>
          </p:cNvPicPr>
          <p:nvPr/>
        </p:nvPicPr>
        <p:blipFill>
          <a:blip r:embed="rId2"/>
          <a:srcRect/>
          <a:stretch>
            <a:fillRect/>
          </a:stretch>
        </p:blipFill>
        <p:spPr bwMode="auto">
          <a:xfrm>
            <a:off x="342900" y="260350"/>
            <a:ext cx="8458200" cy="6264275"/>
          </a:xfrm>
          <a:prstGeom prst="rect">
            <a:avLst/>
          </a:prstGeom>
          <a:noFill/>
        </p:spPr>
      </p:pic>
      <p:sp>
        <p:nvSpPr>
          <p:cNvPr id="3" name="Oval 2"/>
          <p:cNvSpPr/>
          <p:nvPr/>
        </p:nvSpPr>
        <p:spPr>
          <a:xfrm>
            <a:off x="1285852" y="1571612"/>
            <a:ext cx="1285884" cy="7143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rot="5400000" flipH="1" flipV="1">
            <a:off x="1000100" y="2214554"/>
            <a:ext cx="857256" cy="5715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1857356" y="5000636"/>
            <a:ext cx="785818" cy="5715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rot="16200000" flipH="1">
            <a:off x="1500166" y="4500570"/>
            <a:ext cx="928694" cy="3571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مستطيل 9"/>
          <p:cNvSpPr/>
          <p:nvPr/>
        </p:nvSpPr>
        <p:spPr bwMode="auto">
          <a:xfrm>
            <a:off x="1857356" y="2357430"/>
            <a:ext cx="785818" cy="285752"/>
          </a:xfrm>
          <a:prstGeom prst="rect">
            <a:avLst/>
          </a:prstGeom>
          <a:no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457200" y="1268413"/>
            <a:ext cx="8229600" cy="5400675"/>
          </a:xfrm>
        </p:spPr>
        <p:txBody>
          <a:bodyPr/>
          <a:lstStyle/>
          <a:p>
            <a:pPr>
              <a:buFontTx/>
              <a:buBlip>
                <a:blip r:embed="rId2"/>
              </a:buBlip>
            </a:pPr>
            <a:r>
              <a:rPr lang="en-US" dirty="0"/>
              <a:t>A relatively selective inhibitor of steroid synthesis. </a:t>
            </a:r>
            <a:endParaRPr lang="en-US" dirty="0" smtClean="0"/>
          </a:p>
          <a:p>
            <a:pPr>
              <a:buFontTx/>
              <a:buBlip>
                <a:blip r:embed="rId2"/>
              </a:buBlip>
            </a:pPr>
            <a:r>
              <a:rPr lang="en-US" dirty="0" smtClean="0"/>
              <a:t>Interferes </a:t>
            </a:r>
            <a:r>
              <a:rPr lang="en-US" dirty="0"/>
              <a:t>with </a:t>
            </a:r>
            <a:r>
              <a:rPr lang="en-US" dirty="0" err="1"/>
              <a:t>cortisol</a:t>
            </a:r>
            <a:r>
              <a:rPr lang="en-US" dirty="0"/>
              <a:t> and </a:t>
            </a:r>
            <a:r>
              <a:rPr lang="en-US" dirty="0" err="1"/>
              <a:t>corticosterone</a:t>
            </a:r>
            <a:r>
              <a:rPr lang="en-US" dirty="0"/>
              <a:t> synthesis</a:t>
            </a:r>
          </a:p>
          <a:p>
            <a:pPr>
              <a:buFontTx/>
              <a:buBlip>
                <a:blip r:embed="rId2"/>
              </a:buBlip>
            </a:pPr>
            <a:r>
              <a:rPr lang="en-US" dirty="0" err="1"/>
              <a:t>Metyrapone</a:t>
            </a:r>
            <a:r>
              <a:rPr lang="en-US" dirty="0"/>
              <a:t> can reduce </a:t>
            </a:r>
            <a:r>
              <a:rPr lang="en-US" dirty="0" err="1"/>
              <a:t>cortisol</a:t>
            </a:r>
            <a:r>
              <a:rPr lang="en-US" dirty="0"/>
              <a:t> production to normal levels in some patients with endogenous Cushing's syndrome.</a:t>
            </a:r>
          </a:p>
        </p:txBody>
      </p:sp>
      <p:sp>
        <p:nvSpPr>
          <p:cNvPr id="87044" name="WordArt 4"/>
          <p:cNvSpPr>
            <a:spLocks noChangeArrowheads="1" noChangeShapeType="1" noTextEdit="1"/>
          </p:cNvSpPr>
          <p:nvPr/>
        </p:nvSpPr>
        <p:spPr bwMode="auto">
          <a:xfrm>
            <a:off x="3132138" y="333375"/>
            <a:ext cx="2200275" cy="647700"/>
          </a:xfrm>
          <a:prstGeom prst="rect">
            <a:avLst/>
          </a:prstGeom>
        </p:spPr>
        <p:txBody>
          <a:bodyPr wrap="none" fromWordArt="1">
            <a:prstTxWarp prst="textFadeUp">
              <a:avLst>
                <a:gd name="adj" fmla="val 9991"/>
              </a:avLst>
            </a:prstTxWarp>
          </a:bodyPr>
          <a:lstStyle/>
          <a:p>
            <a:pPr algn="ctr"/>
            <a:r>
              <a:rPr lang="en-US" sz="3600" kern="10" dirty="0" err="1">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Metyrapone</a:t>
            </a:r>
            <a:endParaRPr lang="en-US" sz="36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body" idx="1"/>
          </p:nvPr>
        </p:nvSpPr>
        <p:spPr>
          <a:xfrm>
            <a:off x="457200" y="620713"/>
            <a:ext cx="8229600" cy="5505450"/>
          </a:xfrm>
        </p:spPr>
        <p:txBody>
          <a:bodyPr/>
          <a:lstStyle/>
          <a:p>
            <a:pPr>
              <a:buFontTx/>
              <a:buBlip>
                <a:blip r:embed="rId2"/>
              </a:buBlip>
            </a:pPr>
            <a:r>
              <a:rPr lang="en-US" dirty="0"/>
              <a:t>Useful in the management of severe manifestations of </a:t>
            </a:r>
            <a:r>
              <a:rPr lang="en-US" dirty="0" err="1"/>
              <a:t>cortisol</a:t>
            </a:r>
            <a:r>
              <a:rPr lang="en-US" dirty="0"/>
              <a:t> excess while the cause of this condition is being determined or in conjunction with radiation or surgical treatment.</a:t>
            </a:r>
          </a:p>
          <a:p>
            <a:pPr>
              <a:buFontTx/>
              <a:buBlip>
                <a:blip r:embed="rId2"/>
              </a:buBlip>
            </a:pPr>
            <a:r>
              <a:rPr lang="en-US" dirty="0"/>
              <a:t>It is the only adrenal-inhibiting medication that can be </a:t>
            </a:r>
            <a:r>
              <a:rPr lang="en-US" u="sng" dirty="0"/>
              <a:t>administered to pregnant women</a:t>
            </a:r>
            <a:r>
              <a:rPr lang="en-US" dirty="0"/>
              <a:t> with Cushing's syndrome.</a:t>
            </a:r>
          </a:p>
          <a:p>
            <a:pPr>
              <a:buFontTx/>
              <a:buBlip>
                <a:blip r:embed="rId2"/>
              </a:buBlip>
            </a:pPr>
            <a:r>
              <a:rPr lang="en-US" dirty="0"/>
              <a:t>ADRs:- salt and water retention, </a:t>
            </a:r>
            <a:r>
              <a:rPr lang="en-US" dirty="0" err="1"/>
              <a:t>hirsutism</a:t>
            </a:r>
            <a:r>
              <a:rPr lang="en-US" dirty="0"/>
              <a:t>, transient dizziness and GIT disturbances.</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357158" y="1214422"/>
            <a:ext cx="8229600" cy="5068888"/>
          </a:xfrm>
        </p:spPr>
        <p:txBody>
          <a:bodyPr/>
          <a:lstStyle/>
          <a:p>
            <a:pPr>
              <a:lnSpc>
                <a:spcPct val="90000"/>
              </a:lnSpc>
              <a:buFontTx/>
              <a:buBlip>
                <a:blip r:embed="rId2"/>
              </a:buBlip>
            </a:pPr>
            <a:r>
              <a:rPr lang="en-US" dirty="0" smtClean="0"/>
              <a:t>An </a:t>
            </a:r>
            <a:r>
              <a:rPr lang="en-US" dirty="0"/>
              <a:t>antifungal </a:t>
            </a:r>
            <a:r>
              <a:rPr lang="en-US" dirty="0" err="1" smtClean="0"/>
              <a:t>imidazole</a:t>
            </a:r>
            <a:r>
              <a:rPr lang="en-US" dirty="0" smtClean="0"/>
              <a:t> derivative, which </a:t>
            </a:r>
            <a:r>
              <a:rPr lang="en-US" dirty="0"/>
              <a:t>is a potent and rather nonselective inhibitor of adrenal and </a:t>
            </a:r>
            <a:r>
              <a:rPr lang="en-US" dirty="0" err="1"/>
              <a:t>gonadal</a:t>
            </a:r>
            <a:r>
              <a:rPr lang="en-US" dirty="0"/>
              <a:t> steroid synthesis</a:t>
            </a:r>
            <a:r>
              <a:rPr lang="en-US" dirty="0" smtClean="0"/>
              <a:t>.</a:t>
            </a:r>
          </a:p>
          <a:p>
            <a:pPr>
              <a:lnSpc>
                <a:spcPct val="90000"/>
              </a:lnSpc>
              <a:buFontTx/>
              <a:buBlip>
                <a:blip r:embed="rId2"/>
              </a:buBlip>
            </a:pPr>
            <a:r>
              <a:rPr lang="en-US" dirty="0" smtClean="0"/>
              <a:t>Also it inhibits P450 enzymes</a:t>
            </a:r>
            <a:endParaRPr lang="en-US" dirty="0"/>
          </a:p>
          <a:p>
            <a:pPr>
              <a:lnSpc>
                <a:spcPct val="90000"/>
              </a:lnSpc>
              <a:buFontTx/>
              <a:buBlip>
                <a:blip r:embed="rId2"/>
              </a:buBlip>
            </a:pPr>
            <a:r>
              <a:rPr lang="en-US" dirty="0"/>
              <a:t>Its inhibitory effects on steroid biosynthesis are seen only at high doses.</a:t>
            </a:r>
          </a:p>
          <a:p>
            <a:pPr>
              <a:lnSpc>
                <a:spcPct val="90000"/>
              </a:lnSpc>
              <a:buFontTx/>
              <a:buBlip>
                <a:blip r:embed="rId2"/>
              </a:buBlip>
            </a:pPr>
            <a:r>
              <a:rPr lang="en-US" dirty="0" err="1"/>
              <a:t>Ketoconazole</a:t>
            </a:r>
            <a:r>
              <a:rPr lang="en-US" dirty="0"/>
              <a:t> has been used for the treatment of patients with Cushing's syndrome due to several causes.</a:t>
            </a:r>
          </a:p>
          <a:p>
            <a:pPr>
              <a:lnSpc>
                <a:spcPct val="90000"/>
              </a:lnSpc>
              <a:buFontTx/>
              <a:buBlip>
                <a:blip r:embed="rId2"/>
              </a:buBlip>
            </a:pPr>
            <a:r>
              <a:rPr lang="en-US" dirty="0"/>
              <a:t>Has some </a:t>
            </a:r>
            <a:r>
              <a:rPr lang="en-US" dirty="0" err="1"/>
              <a:t>hepatotoxicity</a:t>
            </a:r>
            <a:endParaRPr lang="en-US" dirty="0"/>
          </a:p>
        </p:txBody>
      </p:sp>
      <p:sp>
        <p:nvSpPr>
          <p:cNvPr id="88068" name="WordArt 4"/>
          <p:cNvSpPr>
            <a:spLocks noChangeArrowheads="1" noChangeShapeType="1" noTextEdit="1"/>
          </p:cNvSpPr>
          <p:nvPr/>
        </p:nvSpPr>
        <p:spPr bwMode="auto">
          <a:xfrm>
            <a:off x="2987675" y="260350"/>
            <a:ext cx="2571750" cy="647700"/>
          </a:xfrm>
          <a:prstGeom prst="rect">
            <a:avLst/>
          </a:prstGeom>
        </p:spPr>
        <p:txBody>
          <a:bodyPr wrap="none" fromWordArt="1">
            <a:prstTxWarp prst="textFadeUp">
              <a:avLst>
                <a:gd name="adj" fmla="val 9991"/>
              </a:avLst>
            </a:prstTxWarp>
          </a:bodyPr>
          <a:lstStyle/>
          <a:p>
            <a:pPr algn="ctr"/>
            <a:r>
              <a:rPr lang="en-US" sz="3600" kern="10" dirty="0" err="1">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Ketoconazole</a:t>
            </a:r>
            <a:endParaRPr lang="en-US" sz="36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صورة1.png"/>
          <p:cNvPicPr>
            <a:picLocks noChangeAspect="1"/>
          </p:cNvPicPr>
          <p:nvPr/>
        </p:nvPicPr>
        <p:blipFill>
          <a:blip r:embed="rId3"/>
          <a:stretch>
            <a:fillRect/>
          </a:stretch>
        </p:blipFill>
        <p:spPr>
          <a:xfrm>
            <a:off x="0" y="868947"/>
            <a:ext cx="9144000" cy="5120105"/>
          </a:xfrm>
          <a:prstGeom prst="rect">
            <a:avLst/>
          </a:prstGeom>
        </p:spPr>
      </p:pic>
      <p:sp>
        <p:nvSpPr>
          <p:cNvPr id="3" name="مربع نص 2"/>
          <p:cNvSpPr txBox="1"/>
          <p:nvPr/>
        </p:nvSpPr>
        <p:spPr>
          <a:xfrm>
            <a:off x="1857356" y="0"/>
            <a:ext cx="4929222"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1">
            <a:spAutoFit/>
          </a:bodyPr>
          <a:lstStyle/>
          <a:p>
            <a:r>
              <a:rPr lang="en-US" sz="2400" dirty="0" smtClean="0"/>
              <a:t>Circadian rhythm of corticosteroids</a:t>
            </a:r>
          </a:p>
        </p:txBody>
      </p:sp>
      <p:sp>
        <p:nvSpPr>
          <p:cNvPr id="4" name="وسيلة شرح مستطيلة 3"/>
          <p:cNvSpPr/>
          <p:nvPr/>
        </p:nvSpPr>
        <p:spPr bwMode="auto">
          <a:xfrm>
            <a:off x="4786314" y="1571612"/>
            <a:ext cx="2143140" cy="857256"/>
          </a:xfrm>
          <a:prstGeom prst="wedgeRectCallout">
            <a:avLst>
              <a:gd name="adj1" fmla="val -68953"/>
              <a:gd name="adj2" fmla="val 20083"/>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Note the increase in </a:t>
            </a:r>
            <a:r>
              <a:rPr kumimoji="0" lang="en-US" sz="1800" b="0" i="0" u="none" strike="noStrike" cap="none" normalizeH="0" baseline="0" dirty="0" err="1" smtClean="0">
                <a:ln>
                  <a:noFill/>
                </a:ln>
                <a:solidFill>
                  <a:schemeClr val="tx1"/>
                </a:solidFill>
                <a:effectLst/>
                <a:latin typeface="Arial" pitchFamily="34" charset="0"/>
                <a:cs typeface="Arial" pitchFamily="34" charset="0"/>
              </a:rPr>
              <a:t>cortisol</a:t>
            </a:r>
            <a:r>
              <a:rPr kumimoji="0" lang="en-US" sz="1800" b="0" i="0" u="none" strike="noStrike" cap="none" normalizeH="0" baseline="0" dirty="0" smtClean="0">
                <a:ln>
                  <a:noFill/>
                </a:ln>
                <a:solidFill>
                  <a:schemeClr val="tx1"/>
                </a:solidFill>
                <a:effectLst/>
                <a:latin typeface="Arial" pitchFamily="34" charset="0"/>
                <a:cs typeface="Arial" pitchFamily="34" charset="0"/>
              </a:rPr>
              <a:t> levels </a:t>
            </a:r>
            <a:r>
              <a:rPr lang="en-US" dirty="0" smtClean="0"/>
              <a:t>during</a:t>
            </a:r>
            <a:r>
              <a:rPr kumimoji="0" lang="en-US" sz="1800" b="0" i="0" u="none" strike="noStrike" cap="none" normalizeH="0" dirty="0" smtClean="0">
                <a:ln>
                  <a:noFill/>
                </a:ln>
                <a:solidFill>
                  <a:schemeClr val="tx1"/>
                </a:solidFill>
                <a:effectLst/>
                <a:latin typeface="Arial" pitchFamily="34" charset="0"/>
                <a:cs typeface="Arial" pitchFamily="34" charset="0"/>
              </a:rPr>
              <a:t> the morning</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type="body" idx="1"/>
          </p:nvPr>
        </p:nvSpPr>
        <p:spPr>
          <a:xfrm>
            <a:off x="0" y="2285992"/>
            <a:ext cx="8893175" cy="4311658"/>
          </a:xfrm>
        </p:spPr>
        <p:txBody>
          <a:bodyPr/>
          <a:lstStyle/>
          <a:p>
            <a:pPr>
              <a:buFontTx/>
              <a:buBlip>
                <a:blip r:embed="rId2"/>
              </a:buBlip>
            </a:pPr>
            <a:r>
              <a:rPr lang="en-US" sz="2800" dirty="0" smtClean="0"/>
              <a:t>Onset </a:t>
            </a:r>
            <a:r>
              <a:rPr lang="en-US" sz="2800" dirty="0"/>
              <a:t>of action is slow, and the effects last for 2–3 days after the drug is discontinued</a:t>
            </a:r>
          </a:p>
          <a:p>
            <a:pPr>
              <a:buFontTx/>
              <a:buBlip>
                <a:blip r:embed="rId2"/>
              </a:buBlip>
            </a:pPr>
            <a:r>
              <a:rPr lang="en-US" sz="2800" dirty="0"/>
              <a:t>Used in the treatment of primary </a:t>
            </a:r>
            <a:r>
              <a:rPr lang="en-US" sz="2800" dirty="0" err="1"/>
              <a:t>aldosteronism</a:t>
            </a:r>
            <a:endParaRPr lang="en-US" sz="2800" dirty="0"/>
          </a:p>
          <a:p>
            <a:pPr>
              <a:buFontTx/>
              <a:buBlip>
                <a:blip r:embed="rId2"/>
              </a:buBlip>
            </a:pPr>
            <a:r>
              <a:rPr lang="en-US" sz="2800" dirty="0" smtClean="0"/>
              <a:t>Used diagnostically for the detection of </a:t>
            </a:r>
            <a:r>
              <a:rPr lang="en-US" sz="2800" dirty="0" err="1" smtClean="0"/>
              <a:t>aldosteronism</a:t>
            </a:r>
            <a:r>
              <a:rPr lang="en-US" sz="2800" dirty="0" smtClean="0"/>
              <a:t> in </a:t>
            </a:r>
            <a:r>
              <a:rPr lang="en-US" sz="2800" dirty="0" err="1" smtClean="0"/>
              <a:t>hypokalemic</a:t>
            </a:r>
            <a:r>
              <a:rPr lang="en-US" sz="2800" dirty="0" smtClean="0"/>
              <a:t> patient with hypertension.</a:t>
            </a:r>
            <a:endParaRPr lang="en-US" sz="2800" dirty="0"/>
          </a:p>
          <a:p>
            <a:pPr>
              <a:buFontTx/>
              <a:buBlip>
                <a:blip r:embed="rId2"/>
              </a:buBlip>
            </a:pPr>
            <a:r>
              <a:rPr lang="en-US" sz="2800" dirty="0" smtClean="0"/>
              <a:t>Prepares the above patients for surgery.</a:t>
            </a:r>
            <a:endParaRPr lang="en-US" sz="2800" dirty="0"/>
          </a:p>
        </p:txBody>
      </p:sp>
      <p:sp>
        <p:nvSpPr>
          <p:cNvPr id="138244" name="WordArt 4"/>
          <p:cNvSpPr>
            <a:spLocks noChangeArrowheads="1" noChangeShapeType="1" noTextEdit="1"/>
          </p:cNvSpPr>
          <p:nvPr/>
        </p:nvSpPr>
        <p:spPr bwMode="auto">
          <a:xfrm>
            <a:off x="1785918" y="1643050"/>
            <a:ext cx="4718050" cy="552471"/>
          </a:xfrm>
          <a:prstGeom prst="rect">
            <a:avLst/>
          </a:prstGeom>
        </p:spPr>
        <p:txBody>
          <a:bodyPr wrap="none" fromWordArt="1">
            <a:prstTxWarp prst="textPlain">
              <a:avLst>
                <a:gd name="adj" fmla="val 50289"/>
              </a:avLst>
            </a:prstTxWarp>
          </a:bodyPr>
          <a:lstStyle/>
          <a:p>
            <a:pPr algn="ctr"/>
            <a:r>
              <a:rPr lang="en-US" sz="36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Spironolactone</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4" name="Rectangle 3"/>
          <p:cNvSpPr/>
          <p:nvPr/>
        </p:nvSpPr>
        <p:spPr>
          <a:xfrm>
            <a:off x="0" y="5643578"/>
            <a:ext cx="7572428" cy="954107"/>
          </a:xfrm>
          <a:prstGeom prst="rect">
            <a:avLst/>
          </a:prstGeom>
        </p:spPr>
        <p:txBody>
          <a:bodyPr wrap="square">
            <a:spAutoFit/>
          </a:bodyPr>
          <a:lstStyle/>
          <a:p>
            <a:pPr>
              <a:buBlip>
                <a:blip r:embed="rId2"/>
              </a:buBlip>
            </a:pPr>
            <a:r>
              <a:rPr lang="en-US" sz="2800" dirty="0" smtClean="0"/>
              <a:t>Androgen antagonist and as such is used in treatment of </a:t>
            </a:r>
            <a:r>
              <a:rPr lang="en-US" sz="2800" dirty="0" err="1" smtClean="0"/>
              <a:t>hirsutism</a:t>
            </a:r>
            <a:r>
              <a:rPr lang="en-US" sz="2800" dirty="0" smtClean="0"/>
              <a:t> in women</a:t>
            </a:r>
          </a:p>
        </p:txBody>
      </p:sp>
      <p:sp>
        <p:nvSpPr>
          <p:cNvPr id="5" name="TextBox 4"/>
          <p:cNvSpPr txBox="1"/>
          <p:nvPr/>
        </p:nvSpPr>
        <p:spPr>
          <a:xfrm>
            <a:off x="428596" y="357166"/>
            <a:ext cx="7500990" cy="830997"/>
          </a:xfrm>
          <a:prstGeom prst="rect">
            <a:avLst/>
          </a:prstGeom>
          <a:noFill/>
        </p:spPr>
        <p:txBody>
          <a:bodyPr wrap="square" rtlCol="0">
            <a:spAutoFit/>
          </a:bodyPr>
          <a:lstStyle/>
          <a:p>
            <a:pPr algn="ctr"/>
            <a:r>
              <a:rPr lang="en-US"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II- Receptor Blocker</a:t>
            </a:r>
            <a:endParaRPr lang="en-US" sz="4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Questions</a:t>
            </a:r>
            <a:endParaRPr lang="en-US" sz="6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3" name="Content Placeholder 2"/>
          <p:cNvSpPr>
            <a:spLocks noGrp="1"/>
          </p:cNvSpPr>
          <p:nvPr>
            <p:ph idx="1"/>
          </p:nvPr>
        </p:nvSpPr>
        <p:spPr/>
        <p:txBody>
          <a:bodyPr/>
          <a:lstStyle/>
          <a:p>
            <a:r>
              <a:rPr lang="en-US" dirty="0" smtClean="0"/>
              <a:t>Pharmacological effects of exogenous glucocorticoids include:</a:t>
            </a:r>
          </a:p>
          <a:p>
            <a:pPr lvl="1"/>
            <a:r>
              <a:rPr lang="en-US" dirty="0" smtClean="0"/>
              <a:t>Increased muscle mass</a:t>
            </a:r>
          </a:p>
          <a:p>
            <a:pPr lvl="1"/>
            <a:r>
              <a:rPr lang="en-US" dirty="0" smtClean="0"/>
              <a:t>Hypoglycemia</a:t>
            </a:r>
          </a:p>
          <a:p>
            <a:pPr lvl="1"/>
            <a:r>
              <a:rPr lang="en-US" u="sng" dirty="0" smtClean="0"/>
              <a:t>Inhibition of </a:t>
            </a:r>
            <a:r>
              <a:rPr lang="en-US" u="sng" dirty="0" err="1" smtClean="0"/>
              <a:t>leukotriene</a:t>
            </a:r>
            <a:r>
              <a:rPr lang="en-US" u="sng" dirty="0" smtClean="0"/>
              <a:t> synthesis</a:t>
            </a:r>
          </a:p>
          <a:p>
            <a:pPr lvl="1"/>
            <a:r>
              <a:rPr lang="en-US" dirty="0" smtClean="0"/>
              <a:t>Improved wound healing</a:t>
            </a:r>
          </a:p>
          <a:p>
            <a:pPr lvl="1"/>
            <a:r>
              <a:rPr lang="en-US" dirty="0" smtClean="0"/>
              <a:t>Increased excretion of salt and water</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Toxic effects of long term administration of glucocorticoid include:</a:t>
            </a:r>
          </a:p>
          <a:p>
            <a:pPr lvl="1"/>
            <a:r>
              <a:rPr lang="en-US" dirty="0" smtClean="0"/>
              <a:t>A lupus-like syndrome</a:t>
            </a:r>
          </a:p>
          <a:p>
            <a:pPr lvl="1"/>
            <a:r>
              <a:rPr lang="en-US" dirty="0" smtClean="0"/>
              <a:t>Adrenal gland neoplasm</a:t>
            </a:r>
          </a:p>
          <a:p>
            <a:pPr lvl="1"/>
            <a:r>
              <a:rPr lang="en-US" dirty="0" err="1" smtClean="0"/>
              <a:t>Hepatotoxicity</a:t>
            </a:r>
            <a:endParaRPr lang="en-US" dirty="0" smtClean="0"/>
          </a:p>
          <a:p>
            <a:pPr lvl="1"/>
            <a:r>
              <a:rPr lang="en-US" u="sng" dirty="0" smtClean="0"/>
              <a:t>Osteoporosis</a:t>
            </a:r>
          </a:p>
          <a:p>
            <a:pPr lvl="1"/>
            <a:r>
              <a:rPr lang="en-US" dirty="0" smtClean="0"/>
              <a:t>Precocious puberty in children</a:t>
            </a:r>
          </a:p>
          <a:p>
            <a:pPr lvl="1">
              <a:buNone/>
            </a:pPr>
            <a:endParaRPr lang="en-US"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smtClean="0"/>
              <a:t>A 46-year-old male patient has Cushing's syndrome that is due to the presence of an adrenal tumor. Which of the following drugs would be expected to reduce the signs and symptoms of this man’s disease?</a:t>
            </a:r>
          </a:p>
          <a:p>
            <a:pPr lvl="1"/>
            <a:r>
              <a:rPr lang="en-US" sz="2000" dirty="0" err="1" smtClean="0"/>
              <a:t>Betamethasone</a:t>
            </a:r>
            <a:endParaRPr lang="en-US" sz="2000" dirty="0" smtClean="0"/>
          </a:p>
          <a:p>
            <a:pPr lvl="1"/>
            <a:r>
              <a:rPr lang="en-US" sz="2000" dirty="0" err="1" smtClean="0"/>
              <a:t>Cortisol</a:t>
            </a:r>
            <a:endParaRPr lang="en-US" sz="2000" dirty="0" smtClean="0"/>
          </a:p>
          <a:p>
            <a:pPr lvl="1"/>
            <a:r>
              <a:rPr lang="en-US" sz="2000" dirty="0" err="1" smtClean="0"/>
              <a:t>Fludrocortisone</a:t>
            </a:r>
            <a:endParaRPr lang="en-US" sz="2000" dirty="0" smtClean="0"/>
          </a:p>
          <a:p>
            <a:pPr lvl="1"/>
            <a:r>
              <a:rPr lang="en-US" sz="2000" u="sng" dirty="0" err="1" smtClean="0"/>
              <a:t>Ketoconazole</a:t>
            </a:r>
            <a:endParaRPr lang="en-US" sz="2000" u="sng" dirty="0" smtClean="0"/>
          </a:p>
          <a:p>
            <a:pPr lvl="1"/>
            <a:r>
              <a:rPr lang="en-US" sz="2000" dirty="0" err="1" smtClean="0"/>
              <a:t>Triamcinolone</a:t>
            </a:r>
            <a:endParaRPr lang="en-US" sz="2000" dirty="0" smtClean="0"/>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smtClean="0"/>
              <a:t>In the treatment of congenital adrenal hyperplasia in which there is excess production of </a:t>
            </a:r>
            <a:r>
              <a:rPr lang="en-US" sz="2400" dirty="0" err="1" smtClean="0"/>
              <a:t>cortisol</a:t>
            </a:r>
            <a:r>
              <a:rPr lang="en-US" sz="2400" dirty="0" smtClean="0"/>
              <a:t> precursors because of a lack of 21-β-hydroxylase activity, the purpose of the administration of a synthetic glucocorticoid is</a:t>
            </a:r>
          </a:p>
          <a:p>
            <a:pPr lvl="1"/>
            <a:r>
              <a:rPr lang="en-US" sz="2000" dirty="0" smtClean="0"/>
              <a:t>Inhibition of </a:t>
            </a:r>
            <a:r>
              <a:rPr lang="en-US" sz="2000" dirty="0" err="1" smtClean="0"/>
              <a:t>aldosterone</a:t>
            </a:r>
            <a:r>
              <a:rPr lang="en-US" sz="2000" dirty="0" smtClean="0"/>
              <a:t> synthesis</a:t>
            </a:r>
          </a:p>
          <a:p>
            <a:pPr lvl="1"/>
            <a:r>
              <a:rPr lang="en-US" sz="2000" dirty="0" smtClean="0"/>
              <a:t>Normalization of renal function</a:t>
            </a:r>
          </a:p>
          <a:p>
            <a:pPr lvl="1"/>
            <a:r>
              <a:rPr lang="en-US" sz="2000" dirty="0" smtClean="0"/>
              <a:t>Prevention of hypoglycemia</a:t>
            </a:r>
          </a:p>
          <a:p>
            <a:pPr lvl="1"/>
            <a:r>
              <a:rPr lang="en-US" sz="2000" dirty="0" smtClean="0"/>
              <a:t>Recovery of normal immune function</a:t>
            </a:r>
          </a:p>
          <a:p>
            <a:pPr lvl="1"/>
            <a:r>
              <a:rPr lang="en-US" sz="2000" u="sng" dirty="0" smtClean="0"/>
              <a:t>Suppression of ACTH secretion  </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glucocorticoid response element is</a:t>
            </a:r>
          </a:p>
          <a:p>
            <a:pPr lvl="1"/>
            <a:r>
              <a:rPr lang="en-US" sz="2000" dirty="0" smtClean="0"/>
              <a:t>A protein regulator that controls the interaction between an activated steroid receptor and DNA</a:t>
            </a:r>
          </a:p>
          <a:p>
            <a:pPr lvl="1"/>
            <a:r>
              <a:rPr lang="en-US" sz="2000" dirty="0" smtClean="0"/>
              <a:t>A short DNA sequence that binds tightly to RNA polymerase</a:t>
            </a:r>
          </a:p>
          <a:p>
            <a:pPr lvl="1"/>
            <a:r>
              <a:rPr lang="en-US" sz="2000" dirty="0" smtClean="0"/>
              <a:t>A small protein that binds to an unoccupied steroid receptor protein and prevents it from becoming denatured</a:t>
            </a:r>
          </a:p>
          <a:p>
            <a:pPr lvl="1"/>
            <a:r>
              <a:rPr lang="en-US" sz="2000" u="sng" dirty="0" smtClean="0"/>
              <a:t>A specific nucleotide sequence that is recognized by a steroid hormone receptor-hormone complex</a:t>
            </a:r>
          </a:p>
          <a:p>
            <a:pPr lvl="1"/>
            <a:r>
              <a:rPr lang="en-US" sz="2000" dirty="0" smtClean="0"/>
              <a:t>The portion of the steroid receptor that binds to DNA </a:t>
            </a:r>
          </a:p>
          <a:p>
            <a:pPr lvl="1">
              <a:buNone/>
            </a:pPr>
            <a:endParaRPr/>
          </a:p>
          <a:p>
            <a:pPr lvl="1"/>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Glucocorticoids have proved useful in the treatment of:</a:t>
            </a:r>
          </a:p>
          <a:p>
            <a:pPr lvl="1"/>
            <a:r>
              <a:rPr lang="en-US" u="sng" dirty="0" smtClean="0"/>
              <a:t>Chemotherapy induced emesis</a:t>
            </a:r>
          </a:p>
          <a:p>
            <a:pPr lvl="1"/>
            <a:r>
              <a:rPr lang="en-US" dirty="0" smtClean="0"/>
              <a:t>COPD</a:t>
            </a:r>
          </a:p>
          <a:p>
            <a:pPr lvl="1"/>
            <a:r>
              <a:rPr lang="en-US" dirty="0" err="1" smtClean="0"/>
              <a:t>Hyperprolactinemia</a:t>
            </a:r>
            <a:endParaRPr lang="en-US" dirty="0" smtClean="0"/>
          </a:p>
          <a:p>
            <a:pPr lvl="1"/>
            <a:r>
              <a:rPr lang="en-US" dirty="0" smtClean="0"/>
              <a:t>Parkinson’s disease</a:t>
            </a:r>
          </a:p>
          <a:p>
            <a:pPr lvl="1"/>
            <a:r>
              <a:rPr lang="en-US" dirty="0" smtClean="0"/>
              <a:t>Type II diabetes   </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smtClean="0"/>
              <a:t>For patients who have been on long term therapy with glucocorticoid and who now wish to discontinue the drug, gradual tapering of glucocorticoid is needed to allow recovery of:</a:t>
            </a:r>
          </a:p>
          <a:p>
            <a:pPr lvl="1"/>
            <a:r>
              <a:rPr lang="en-US" sz="2000" dirty="0" smtClean="0"/>
              <a:t>Depressed release of insulin</a:t>
            </a:r>
          </a:p>
          <a:p>
            <a:pPr lvl="1"/>
            <a:r>
              <a:rPr lang="en-US" sz="2000" dirty="0" err="1" smtClean="0"/>
              <a:t>Hematopoiesis</a:t>
            </a:r>
            <a:r>
              <a:rPr lang="en-US" sz="2000" dirty="0" smtClean="0"/>
              <a:t> in the bone marrow</a:t>
            </a:r>
          </a:p>
          <a:p>
            <a:pPr lvl="1"/>
            <a:r>
              <a:rPr lang="en-US" sz="2000" dirty="0" smtClean="0"/>
              <a:t>Normal </a:t>
            </a:r>
            <a:r>
              <a:rPr lang="en-US" sz="2000" dirty="0" err="1" smtClean="0"/>
              <a:t>osteoblast</a:t>
            </a:r>
            <a:r>
              <a:rPr lang="en-US" sz="2000" dirty="0" smtClean="0"/>
              <a:t> function</a:t>
            </a:r>
          </a:p>
          <a:p>
            <a:pPr lvl="1"/>
            <a:r>
              <a:rPr lang="en-US" sz="2000" dirty="0" smtClean="0"/>
              <a:t>The control by ADH of water excretion</a:t>
            </a:r>
          </a:p>
          <a:p>
            <a:pPr lvl="1"/>
            <a:r>
              <a:rPr lang="en-US" sz="2000" u="sng" dirty="0" smtClean="0"/>
              <a:t>The hypothalamic-pituitary-adrenal system      </a:t>
            </a:r>
            <a:endParaRPr lang="en-US" sz="2000" u="sng"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itchFamily="2" charset="2"/>
              <a:buChar char="v"/>
            </a:pPr>
            <a:r>
              <a:rPr lang="en-US" dirty="0" smtClean="0"/>
              <a:t>A 54-year-old man with advanced T.B has developed signs of severe acute adrenal insufficiency.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857224" y="0"/>
            <a:ext cx="7686720" cy="923330"/>
          </a:xfrm>
          <a:prstGeom prst="rect">
            <a:avLst/>
          </a:prstGeom>
          <a:noFill/>
        </p:spPr>
        <p:txBody>
          <a:bodyPr wrap="none" lIns="91440" tIns="45720" rIns="91440" bIns="45720">
            <a:spAutoFit/>
          </a:bodyPr>
          <a:lstStyle/>
          <a:p>
            <a:pPr algn="ctr"/>
            <a:r>
              <a:rPr lang="en-US"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Glucocorticoids</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action</a:t>
            </a:r>
            <a:endParaRPr lang="ar-SA"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مستطيل مستدير الزوايا 4"/>
          <p:cNvSpPr/>
          <p:nvPr/>
        </p:nvSpPr>
        <p:spPr bwMode="auto">
          <a:xfrm>
            <a:off x="428596" y="1214422"/>
            <a:ext cx="2928958" cy="42862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1- Metabolic</a:t>
            </a:r>
            <a:r>
              <a:rPr kumimoji="0" lang="en-US" sz="1800" b="0" i="0" u="none" strike="noStrike" cap="none" normalizeH="0" dirty="0" smtClean="0">
                <a:ln>
                  <a:noFill/>
                </a:ln>
                <a:solidFill>
                  <a:schemeClr val="tx1"/>
                </a:solidFill>
                <a:effectLst/>
                <a:latin typeface="Arial" pitchFamily="34" charset="0"/>
                <a:cs typeface="Arial" pitchFamily="34" charset="0"/>
              </a:rPr>
              <a:t> action</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descr="figure"/>
          <p:cNvPicPr>
            <a:picLocks noChangeAspect="1" noChangeArrowheads="1"/>
          </p:cNvPicPr>
          <p:nvPr/>
        </p:nvPicPr>
        <p:blipFill>
          <a:blip r:embed="rId2" cstate="print"/>
          <a:srcRect/>
          <a:stretch>
            <a:fillRect/>
          </a:stretch>
        </p:blipFill>
        <p:spPr bwMode="auto">
          <a:xfrm>
            <a:off x="214282" y="1785926"/>
            <a:ext cx="8713788" cy="4452937"/>
          </a:xfrm>
          <a:prstGeom prst="rect">
            <a:avLst/>
          </a:prstGeom>
          <a:noFill/>
        </p:spPr>
      </p:pic>
      <p:sp>
        <p:nvSpPr>
          <p:cNvPr id="7" name="مستطيل مستدير الزوايا 6"/>
          <p:cNvSpPr/>
          <p:nvPr/>
        </p:nvSpPr>
        <p:spPr bwMode="auto">
          <a:xfrm>
            <a:off x="5786446" y="1857364"/>
            <a:ext cx="1643074" cy="571504"/>
          </a:xfrm>
          <a:prstGeom prst="roundRect">
            <a:avLst/>
          </a:prstGeom>
          <a:solidFill>
            <a:schemeClr val="accent1"/>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مستطيل مستدير الزوايا 7"/>
          <p:cNvSpPr/>
          <p:nvPr/>
        </p:nvSpPr>
        <p:spPr bwMode="auto">
          <a:xfrm>
            <a:off x="7000892" y="5214950"/>
            <a:ext cx="1000132" cy="285752"/>
          </a:xfrm>
          <a:prstGeom prst="roundRect">
            <a:avLst/>
          </a:prstGeom>
          <a:solidFill>
            <a:schemeClr val="accent1"/>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مستطيل مستدير الزوايا 8"/>
          <p:cNvSpPr/>
          <p:nvPr/>
        </p:nvSpPr>
        <p:spPr bwMode="auto">
          <a:xfrm>
            <a:off x="285720" y="4643446"/>
            <a:ext cx="1857388" cy="571504"/>
          </a:xfrm>
          <a:prstGeom prst="roundRect">
            <a:avLst/>
          </a:prstGeom>
          <a:solidFill>
            <a:schemeClr val="accent1"/>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This patient is likely to exhibit:</a:t>
            </a:r>
          </a:p>
          <a:p>
            <a:pPr lvl="1"/>
            <a:r>
              <a:rPr lang="en-US" dirty="0" smtClean="0"/>
              <a:t>Moon face</a:t>
            </a:r>
          </a:p>
          <a:p>
            <a:pPr lvl="1"/>
            <a:r>
              <a:rPr lang="en-US" u="sng" dirty="0" smtClean="0"/>
              <a:t>Dehydration</a:t>
            </a:r>
          </a:p>
          <a:p>
            <a:pPr lvl="1"/>
            <a:r>
              <a:rPr lang="en-US" dirty="0" smtClean="0"/>
              <a:t>Hyperglycemia</a:t>
            </a:r>
          </a:p>
          <a:p>
            <a:pPr lvl="1"/>
            <a:r>
              <a:rPr lang="en-US" dirty="0" smtClean="0"/>
              <a:t>Hypertension</a:t>
            </a:r>
          </a:p>
          <a:p>
            <a:pPr lvl="1"/>
            <a:r>
              <a:rPr lang="en-US" dirty="0" smtClean="0"/>
              <a:t>Hyperthermia</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patient should be treated immediately. Which of the following combination is most rational?</a:t>
            </a:r>
          </a:p>
          <a:p>
            <a:pPr lvl="1"/>
            <a:r>
              <a:rPr lang="en-US" dirty="0" err="1" smtClean="0"/>
              <a:t>Aldosterone</a:t>
            </a:r>
            <a:r>
              <a:rPr lang="en-US" dirty="0" smtClean="0"/>
              <a:t> and </a:t>
            </a:r>
            <a:r>
              <a:rPr lang="en-US" dirty="0" err="1" smtClean="0"/>
              <a:t>fludrocortisone</a:t>
            </a:r>
            <a:endParaRPr lang="en-US" dirty="0" smtClean="0"/>
          </a:p>
          <a:p>
            <a:pPr lvl="1"/>
            <a:r>
              <a:rPr lang="en-US" u="sng" dirty="0" err="1" smtClean="0"/>
              <a:t>Cortisol</a:t>
            </a:r>
            <a:r>
              <a:rPr lang="en-US" u="sng" dirty="0" smtClean="0"/>
              <a:t> and </a:t>
            </a:r>
            <a:r>
              <a:rPr lang="en-US" u="sng" dirty="0" err="1" smtClean="0"/>
              <a:t>fludrocortisone</a:t>
            </a:r>
            <a:endParaRPr lang="en-US" u="sng" dirty="0" smtClean="0"/>
          </a:p>
          <a:p>
            <a:pPr lvl="1"/>
            <a:r>
              <a:rPr lang="en-US" dirty="0" err="1" smtClean="0"/>
              <a:t>Dexamethasone</a:t>
            </a:r>
            <a:r>
              <a:rPr lang="en-US" dirty="0" smtClean="0"/>
              <a:t> and </a:t>
            </a:r>
            <a:r>
              <a:rPr lang="en-US" dirty="0" err="1" smtClean="0"/>
              <a:t>metyrapone</a:t>
            </a:r>
            <a:endParaRPr lang="en-US" dirty="0" smtClean="0"/>
          </a:p>
          <a:p>
            <a:pPr lvl="1"/>
            <a:r>
              <a:rPr lang="en-US" dirty="0" err="1" smtClean="0"/>
              <a:t>Triamcinolone</a:t>
            </a:r>
            <a:r>
              <a:rPr lang="en-US" dirty="0" smtClean="0"/>
              <a:t> and </a:t>
            </a:r>
            <a:r>
              <a:rPr lang="en-US" dirty="0" err="1" smtClean="0"/>
              <a:t>dexamethasone</a:t>
            </a:r>
            <a:endParaRPr lang="en-US" dirty="0" smtClean="0"/>
          </a:p>
          <a:p>
            <a:pPr lvl="1"/>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bwMode="auto">
          <a:xfrm>
            <a:off x="0" y="285728"/>
            <a:ext cx="3000364" cy="42862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2- </a:t>
            </a:r>
            <a:r>
              <a:rPr lang="en-US" dirty="0" smtClean="0"/>
              <a:t>A</a:t>
            </a:r>
            <a:r>
              <a:rPr kumimoji="0" lang="en-US" sz="1800" b="0" i="0" u="none" strike="noStrike" cap="none" normalizeH="0" baseline="0" dirty="0" smtClean="0">
                <a:ln>
                  <a:noFill/>
                </a:ln>
                <a:solidFill>
                  <a:schemeClr val="tx1"/>
                </a:solidFill>
                <a:effectLst/>
                <a:latin typeface="Arial" pitchFamily="34" charset="0"/>
                <a:cs typeface="Arial" pitchFamily="34" charset="0"/>
              </a:rPr>
              <a:t>nti-Inflammatory</a:t>
            </a:r>
            <a:r>
              <a:rPr kumimoji="0" lang="en-US" sz="1800" b="0" i="0" u="none" strike="noStrike" cap="none" normalizeH="0" dirty="0" smtClean="0">
                <a:ln>
                  <a:noFill/>
                </a:ln>
                <a:solidFill>
                  <a:schemeClr val="tx1"/>
                </a:solidFill>
                <a:effectLst/>
                <a:latin typeface="Arial" pitchFamily="34" charset="0"/>
                <a:cs typeface="Arial" pitchFamily="34" charset="0"/>
              </a:rPr>
              <a:t> action</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3"/>
          <p:cNvSpPr txBox="1">
            <a:spLocks noChangeArrowheads="1"/>
          </p:cNvSpPr>
          <p:nvPr/>
        </p:nvSpPr>
        <p:spPr bwMode="auto">
          <a:xfrm>
            <a:off x="0" y="928670"/>
            <a:ext cx="9144000" cy="53117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Blip>
                <a:blip r:embed="rId2"/>
              </a:buBlip>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 cytokines including interleukins , TNF-</a:t>
            </a:r>
            <a:r>
              <a:rPr kumimoji="0" lang="el-GR" sz="2800" b="0" i="0" u="none" strike="noStrike" kern="0" cap="none" spc="0" normalizeH="0" baseline="0" noProof="0" dirty="0" smtClean="0">
                <a:ln>
                  <a:noFill/>
                </a:ln>
                <a:solidFill>
                  <a:schemeClr val="tx1"/>
                </a:solidFill>
                <a:effectLst/>
                <a:uLnTx/>
                <a:uFillTx/>
                <a:latin typeface="+mn-lt"/>
                <a:ea typeface="+mn-ea"/>
                <a:cs typeface="+mn-cs"/>
              </a:rPr>
              <a:t>α</a:t>
            </a:r>
            <a:r>
              <a:rPr kumimoji="0" lang="en-US" sz="2800" b="0" i="0" u="none" strike="noStrike" kern="0" cap="none" spc="0" normalizeH="0" baseline="0" noProof="0" dirty="0" smtClean="0">
                <a:ln>
                  <a:noFill/>
                </a:ln>
                <a:solidFill>
                  <a:schemeClr val="tx1"/>
                </a:solidFill>
                <a:effectLst/>
                <a:uLnTx/>
                <a:uFillTx/>
                <a:latin typeface="+mn-lt"/>
                <a:ea typeface="+mn-ea"/>
                <a:cs typeface="+mn-cs"/>
              </a:rPr>
              <a:t>, GM-CSF</a:t>
            </a:r>
          </a:p>
          <a:p>
            <a:pPr marL="342900" marR="0" lvl="0" indent="-342900" algn="l" defTabSz="914400" rtl="0" eaLnBrk="1" fontAlgn="base" latinLnBrk="0" hangingPunct="1">
              <a:lnSpc>
                <a:spcPct val="100000"/>
              </a:lnSpc>
              <a:spcBef>
                <a:spcPct val="20000"/>
              </a:spcBef>
              <a:spcAft>
                <a:spcPct val="0"/>
              </a:spcAft>
              <a:buClrTx/>
              <a:buSzTx/>
              <a:buFontTx/>
              <a:buBlip>
                <a:blip r:embed="rId2"/>
              </a:buBlip>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Inhibit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phospholipase</a:t>
            </a:r>
            <a:r>
              <a:rPr kumimoji="0" lang="en-US" sz="2800" b="0" i="0" u="none" strike="noStrike" kern="0" cap="none" spc="0" normalizeH="0" noProof="0" dirty="0" smtClean="0">
                <a:ln>
                  <a:noFill/>
                </a:ln>
                <a:solidFill>
                  <a:schemeClr val="tx1"/>
                </a:solidFill>
                <a:effectLst/>
                <a:uLnTx/>
                <a:uFillTx/>
                <a:latin typeface="+mn-lt"/>
                <a:ea typeface="+mn-ea"/>
                <a:cs typeface="+mn-cs"/>
              </a:rPr>
              <a:t> A</a:t>
            </a:r>
            <a:r>
              <a:rPr kumimoji="0" lang="en-US" sz="2800" b="0" i="0" u="none" strike="noStrike" kern="0" cap="none" spc="0" normalizeH="0" baseline="-25000" noProof="0" dirty="0" smtClean="0">
                <a:ln>
                  <a:noFill/>
                </a:ln>
                <a:solidFill>
                  <a:schemeClr val="tx1"/>
                </a:solidFill>
                <a:effectLst/>
                <a:uLnTx/>
                <a:uFillTx/>
                <a:latin typeface="+mn-lt"/>
                <a:ea typeface="+mn-ea"/>
                <a:cs typeface="+mn-cs"/>
              </a:rPr>
              <a:t>2</a:t>
            </a:r>
            <a:r>
              <a:rPr lang="en-US" sz="2800" kern="0" dirty="0" smtClean="0">
                <a:latin typeface="+mn-lt"/>
                <a:cs typeface="+mn-cs"/>
              </a:rPr>
              <a:t> </a:t>
            </a:r>
            <a:r>
              <a:rPr lang="en-US" sz="2800" kern="0" dirty="0" smtClean="0">
                <a:latin typeface="+mn-lt"/>
                <a:cs typeface="+mn-cs"/>
                <a:sym typeface="Wingdings" pitchFamily="2" charset="2"/>
              </a:rPr>
              <a:t> </a:t>
            </a:r>
            <a:r>
              <a:rPr lang="en-US" sz="2800" kern="0" dirty="0" smtClean="0">
                <a:latin typeface="Arial"/>
                <a:cs typeface="Arial"/>
                <a:sym typeface="Wingdings" pitchFamily="2" charset="2"/>
              </a:rPr>
              <a:t>↓generation of PG and </a:t>
            </a:r>
            <a:r>
              <a:rPr lang="en-US" sz="2800" kern="0" dirty="0" err="1" smtClean="0">
                <a:latin typeface="Arial"/>
                <a:cs typeface="Arial"/>
                <a:sym typeface="Wingdings" pitchFamily="2" charset="2"/>
              </a:rPr>
              <a:t>leukotriene</a:t>
            </a:r>
            <a:r>
              <a:rPr lang="en-US" sz="2800" kern="0" dirty="0" smtClean="0">
                <a:latin typeface="Arial"/>
                <a:cs typeface="Arial"/>
                <a:sym typeface="Wingdings" pitchFamily="2" charset="2"/>
              </a:rPr>
              <a:t> (</a:t>
            </a:r>
            <a:r>
              <a:rPr lang="en-US" sz="2800" kern="0" dirty="0" err="1" smtClean="0">
                <a:latin typeface="Arial"/>
                <a:cs typeface="Arial"/>
                <a:sym typeface="Wingdings" pitchFamily="2" charset="2"/>
              </a:rPr>
              <a:t>eicosanoids</a:t>
            </a:r>
            <a:r>
              <a:rPr lang="en-US" sz="2800" kern="0" dirty="0" smtClean="0">
                <a:latin typeface="Arial"/>
                <a:cs typeface="Arial"/>
                <a:sym typeface="Wingdings" pitchFamily="2" charset="2"/>
              </a:rPr>
              <a:t>)</a:t>
            </a:r>
          </a:p>
          <a:p>
            <a:pPr marL="342900" marR="0" lvl="0" indent="-342900" algn="l" defTabSz="914400" rtl="0" eaLnBrk="1" fontAlgn="base" latinLnBrk="0" hangingPunct="1">
              <a:lnSpc>
                <a:spcPct val="100000"/>
              </a:lnSpc>
              <a:spcBef>
                <a:spcPct val="20000"/>
              </a:spcBef>
              <a:spcAft>
                <a:spcPct val="0"/>
              </a:spcAft>
              <a:buClrTx/>
              <a:buSzTx/>
              <a:buFontTx/>
              <a:buBlip>
                <a:blip r:embed="rId2"/>
              </a:buBlip>
              <a:tabLst/>
              <a:defRPr/>
            </a:pPr>
            <a:r>
              <a:rPr kumimoji="0" lang="en-US" sz="2800" b="0" i="0" u="none" strike="noStrike" kern="0" cap="none" spc="0" normalizeH="0" baseline="0" noProof="0" dirty="0" smtClean="0">
                <a:ln>
                  <a:noFill/>
                </a:ln>
                <a:solidFill>
                  <a:schemeClr val="tx1"/>
                </a:solidFill>
                <a:effectLst/>
                <a:uLnTx/>
                <a:uFillTx/>
                <a:latin typeface="Arial"/>
                <a:ea typeface="+mn-ea"/>
                <a:cs typeface="Arial"/>
                <a:sym typeface="Wingdings" pitchFamily="2" charset="2"/>
              </a:rPr>
              <a:t>Inhibit COX2</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Blip>
                <a:blip r:embed="rId2"/>
              </a:buBlip>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decreased generation of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IgG</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Blip>
                <a:blip r:embed="rId2"/>
              </a:buBlip>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decrease in complement components in the blood.</a:t>
            </a:r>
          </a:p>
          <a:p>
            <a:pPr marL="342900" marR="0" lvl="0" indent="-342900" algn="l" defTabSz="914400" rtl="0" eaLnBrk="1" fontAlgn="base" latinLnBrk="0" hangingPunct="1">
              <a:lnSpc>
                <a:spcPct val="100000"/>
              </a:lnSpc>
              <a:spcBef>
                <a:spcPct val="20000"/>
              </a:spcBef>
              <a:spcAft>
                <a:spcPct val="0"/>
              </a:spcAft>
              <a:buClrTx/>
              <a:buSzTx/>
              <a:buFontTx/>
              <a:buBlip>
                <a:blip r:embed="rId2"/>
              </a:buBlip>
              <a:tabLst/>
              <a:defRPr/>
            </a:pPr>
            <a:r>
              <a:rPr lang="en-US" sz="2800" kern="0" dirty="0" smtClean="0">
                <a:latin typeface="+mn-lt"/>
                <a:cs typeface="+mn-cs"/>
              </a:rPr>
              <a:t>Decrease histamine by interfering in mast cell </a:t>
            </a:r>
            <a:r>
              <a:rPr lang="en-US" sz="2800" kern="0" dirty="0" err="1" smtClean="0">
                <a:latin typeface="+mn-lt"/>
                <a:cs typeface="+mn-cs"/>
              </a:rPr>
              <a:t>degranulation</a:t>
            </a:r>
            <a:endParaRPr lang="en-US" sz="2800" kern="0" dirty="0" smtClean="0">
              <a:latin typeface="+mn-lt"/>
              <a:cs typeface="+mn-cs"/>
            </a:endParaRPr>
          </a:p>
          <a:p>
            <a:pPr marL="342900" marR="0" lvl="0" indent="-342900" algn="l" defTabSz="914400" rtl="0" eaLnBrk="1" fontAlgn="base" latinLnBrk="0" hangingPunct="1">
              <a:lnSpc>
                <a:spcPct val="100000"/>
              </a:lnSpc>
              <a:spcBef>
                <a:spcPct val="20000"/>
              </a:spcBef>
              <a:spcAft>
                <a:spcPct val="0"/>
              </a:spcAft>
              <a:buClrTx/>
              <a:buSzTx/>
              <a:buFontTx/>
              <a:buBlip>
                <a:blip r:embed="rId2"/>
              </a:buBlip>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Decrease all leukocytes except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neutrophils</a:t>
            </a:r>
            <a:r>
              <a:rPr lang="en-US" sz="2800" kern="0" dirty="0" smtClean="0">
                <a:latin typeface="+mn-lt"/>
                <a:cs typeface="+mn-cs"/>
              </a:rPr>
              <a:t>.</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14348" y="0"/>
            <a:ext cx="7308411"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Regulation of corticosteroids</a:t>
            </a:r>
            <a:endParaRPr lang="ar-SA"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1500166" y="642918"/>
            <a:ext cx="5857916" cy="6215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5"/>
          <p:cNvSpPr>
            <a:spLocks noGrp="1" noChangeArrowheads="1"/>
          </p:cNvSpPr>
          <p:nvPr>
            <p:ph type="body" sz="half" idx="1"/>
          </p:nvPr>
        </p:nvSpPr>
        <p:spPr>
          <a:xfrm>
            <a:off x="323850" y="260350"/>
            <a:ext cx="8229600" cy="1008063"/>
          </a:xfrm>
        </p:spPr>
        <p:txBody>
          <a:bodyPr/>
          <a:lstStyle/>
          <a:p>
            <a:pPr>
              <a:buFontTx/>
              <a:buBlip>
                <a:blip r:embed="rId3"/>
              </a:buBlip>
            </a:pPr>
            <a:r>
              <a:rPr lang="en-US" dirty="0" smtClean="0"/>
              <a:t>Anti-inflammatory effect:-</a:t>
            </a:r>
            <a:endParaRPr lang="en-US" dirty="0"/>
          </a:p>
        </p:txBody>
      </p:sp>
      <p:pic>
        <p:nvPicPr>
          <p:cNvPr id="68615" name="Picture 7"/>
          <p:cNvPicPr>
            <a:picLocks noGrp="1" noChangeAspect="1" noChangeArrowheads="1"/>
          </p:cNvPicPr>
          <p:nvPr>
            <p:ph sz="half" idx="2"/>
          </p:nvPr>
        </p:nvPicPr>
        <p:blipFill>
          <a:blip r:embed="rId4" cstate="print"/>
          <a:srcRect/>
          <a:stretch>
            <a:fillRect/>
          </a:stretch>
        </p:blipFill>
        <p:spPr>
          <a:xfrm>
            <a:off x="214282" y="928670"/>
            <a:ext cx="8713787" cy="5572164"/>
          </a:xfrm>
        </p:spPr>
      </p:pic>
      <p:sp>
        <p:nvSpPr>
          <p:cNvPr id="5" name="مستطيل مستدير الزوايا 4"/>
          <p:cNvSpPr/>
          <p:nvPr/>
        </p:nvSpPr>
        <p:spPr bwMode="auto">
          <a:xfrm>
            <a:off x="3143240" y="5572140"/>
            <a:ext cx="2928958" cy="1000132"/>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err="1" smtClean="0">
                <a:ln>
                  <a:noFill/>
                </a:ln>
                <a:solidFill>
                  <a:schemeClr val="tx1"/>
                </a:solidFill>
                <a:effectLst/>
                <a:latin typeface="Elephant" pitchFamily="18" charset="0"/>
                <a:cs typeface="Arial" pitchFamily="34" charset="0"/>
              </a:rPr>
              <a:t>glucocorticoids</a:t>
            </a:r>
            <a:endParaRPr kumimoji="0" lang="ar-SA" sz="2400" b="0" i="1" u="none" strike="noStrike" cap="none" normalizeH="0" baseline="0" dirty="0" smtClean="0">
              <a:ln>
                <a:noFill/>
              </a:ln>
              <a:solidFill>
                <a:schemeClr val="tx1"/>
              </a:solidFill>
              <a:effectLst/>
              <a:latin typeface="Elephant" pitchFamily="18" charset="0"/>
              <a:cs typeface="Arial" pitchFamily="34" charset="0"/>
            </a:endParaRPr>
          </a:p>
        </p:txBody>
      </p:sp>
      <p:sp>
        <p:nvSpPr>
          <p:cNvPr id="6" name="&quot;No&quot; Symbol 5"/>
          <p:cNvSpPr/>
          <p:nvPr/>
        </p:nvSpPr>
        <p:spPr bwMode="auto">
          <a:xfrm>
            <a:off x="4357686" y="3857628"/>
            <a:ext cx="500066" cy="285752"/>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quot;No&quot; Symbol 6"/>
          <p:cNvSpPr/>
          <p:nvPr/>
        </p:nvSpPr>
        <p:spPr bwMode="auto">
          <a:xfrm>
            <a:off x="4357686" y="1714488"/>
            <a:ext cx="500066" cy="285752"/>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WordArt 4"/>
          <p:cNvSpPr>
            <a:spLocks noChangeArrowheads="1" noChangeShapeType="1" noTextEdit="1"/>
          </p:cNvSpPr>
          <p:nvPr/>
        </p:nvSpPr>
        <p:spPr bwMode="auto">
          <a:xfrm>
            <a:off x="1857356" y="1"/>
            <a:ext cx="5040313" cy="785794"/>
          </a:xfrm>
          <a:prstGeom prst="rect">
            <a:avLst/>
          </a:prstGeom>
        </p:spPr>
        <p:txBody>
          <a:bodyPr wrap="none" fromWordArt="1">
            <a:prstTxWarp prst="textFadeUp">
              <a:avLst>
                <a:gd name="adj" fmla="val 9991"/>
              </a:avLst>
            </a:prstTxWarp>
          </a:bodyPr>
          <a:lstStyle/>
          <a:p>
            <a:pPr algn="ctr"/>
            <a:r>
              <a:rPr lang="en-US" sz="3600" kern="10" dirty="0" smtClean="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Mechanism of action</a:t>
            </a:r>
            <a:endParaRPr lang="ar-SA" sz="36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p:txBody>
      </p:sp>
      <p:pic>
        <p:nvPicPr>
          <p:cNvPr id="2050" name="Picture 2"/>
          <p:cNvPicPr>
            <a:picLocks noChangeAspect="1" noChangeArrowheads="1"/>
          </p:cNvPicPr>
          <p:nvPr/>
        </p:nvPicPr>
        <p:blipFill>
          <a:blip r:embed="rId3" cstate="print"/>
          <a:srcRect/>
          <a:stretch>
            <a:fillRect/>
          </a:stretch>
        </p:blipFill>
        <p:spPr bwMode="auto">
          <a:xfrm>
            <a:off x="7000892" y="136915"/>
            <a:ext cx="2143108" cy="6721085"/>
          </a:xfrm>
          <a:prstGeom prst="rect">
            <a:avLst/>
          </a:prstGeom>
          <a:noFill/>
          <a:ln w="9525">
            <a:noFill/>
            <a:miter lim="800000"/>
            <a:headEnd/>
            <a:tailEnd/>
          </a:ln>
          <a:effectLst/>
        </p:spPr>
      </p:pic>
      <p:sp>
        <p:nvSpPr>
          <p:cNvPr id="5" name="مربع نص 4"/>
          <p:cNvSpPr txBox="1"/>
          <p:nvPr/>
        </p:nvSpPr>
        <p:spPr>
          <a:xfrm>
            <a:off x="8643934" y="1428736"/>
            <a:ext cx="285784" cy="369332"/>
          </a:xfrm>
          <a:prstGeom prst="rect">
            <a:avLst/>
          </a:prstGeom>
          <a:noFill/>
        </p:spPr>
        <p:txBody>
          <a:bodyPr wrap="square" rtlCol="1">
            <a:spAutoFit/>
          </a:bodyPr>
          <a:lstStyle/>
          <a:p>
            <a:r>
              <a:rPr lang="en-US" dirty="0" smtClean="0"/>
              <a:t>1</a:t>
            </a:r>
            <a:endParaRPr lang="ar-SA" dirty="0"/>
          </a:p>
        </p:txBody>
      </p:sp>
      <p:sp>
        <p:nvSpPr>
          <p:cNvPr id="6" name="مربع نص 5"/>
          <p:cNvSpPr txBox="1"/>
          <p:nvPr/>
        </p:nvSpPr>
        <p:spPr>
          <a:xfrm>
            <a:off x="7429520" y="3500438"/>
            <a:ext cx="428628" cy="369332"/>
          </a:xfrm>
          <a:prstGeom prst="rect">
            <a:avLst/>
          </a:prstGeom>
          <a:noFill/>
        </p:spPr>
        <p:txBody>
          <a:bodyPr wrap="square" rtlCol="1">
            <a:spAutoFit/>
          </a:bodyPr>
          <a:lstStyle/>
          <a:p>
            <a:r>
              <a:rPr lang="en-US" dirty="0" smtClean="0"/>
              <a:t>2</a:t>
            </a:r>
            <a:endParaRPr lang="ar-SA" dirty="0"/>
          </a:p>
        </p:txBody>
      </p:sp>
      <p:sp>
        <p:nvSpPr>
          <p:cNvPr id="7" name="مربع نص 6"/>
          <p:cNvSpPr txBox="1"/>
          <p:nvPr/>
        </p:nvSpPr>
        <p:spPr>
          <a:xfrm>
            <a:off x="8572528" y="4429132"/>
            <a:ext cx="428628" cy="369332"/>
          </a:xfrm>
          <a:prstGeom prst="rect">
            <a:avLst/>
          </a:prstGeom>
          <a:noFill/>
        </p:spPr>
        <p:txBody>
          <a:bodyPr wrap="square" rtlCol="1">
            <a:spAutoFit/>
          </a:bodyPr>
          <a:lstStyle/>
          <a:p>
            <a:r>
              <a:rPr lang="en-US" dirty="0" smtClean="0"/>
              <a:t>3</a:t>
            </a:r>
            <a:endParaRPr lang="ar-SA" dirty="0"/>
          </a:p>
        </p:txBody>
      </p:sp>
      <p:sp>
        <p:nvSpPr>
          <p:cNvPr id="8" name="شكل بيضاوي 7"/>
          <p:cNvSpPr/>
          <p:nvPr/>
        </p:nvSpPr>
        <p:spPr bwMode="auto">
          <a:xfrm>
            <a:off x="8643966" y="1500174"/>
            <a:ext cx="285752" cy="214314"/>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شكل بيضاوي 9"/>
          <p:cNvSpPr/>
          <p:nvPr/>
        </p:nvSpPr>
        <p:spPr bwMode="auto">
          <a:xfrm>
            <a:off x="8572528" y="4500570"/>
            <a:ext cx="285752" cy="214314"/>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شكل بيضاوي 10"/>
          <p:cNvSpPr/>
          <p:nvPr/>
        </p:nvSpPr>
        <p:spPr bwMode="auto">
          <a:xfrm>
            <a:off x="7429520" y="3571876"/>
            <a:ext cx="285752" cy="214314"/>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مربع نص 11"/>
          <p:cNvSpPr txBox="1"/>
          <p:nvPr/>
        </p:nvSpPr>
        <p:spPr>
          <a:xfrm>
            <a:off x="0" y="1500174"/>
            <a:ext cx="428596" cy="369332"/>
          </a:xfrm>
          <a:prstGeom prst="rect">
            <a:avLst/>
          </a:prstGeom>
          <a:noFill/>
        </p:spPr>
        <p:txBody>
          <a:bodyPr wrap="square" rtlCol="1">
            <a:spAutoFit/>
          </a:bodyPr>
          <a:lstStyle/>
          <a:p>
            <a:r>
              <a:rPr lang="en-US" dirty="0" smtClean="0"/>
              <a:t>1</a:t>
            </a:r>
            <a:endParaRPr lang="ar-SA" dirty="0"/>
          </a:p>
        </p:txBody>
      </p:sp>
      <p:sp>
        <p:nvSpPr>
          <p:cNvPr id="13" name="شكل بيضاوي 12"/>
          <p:cNvSpPr/>
          <p:nvPr/>
        </p:nvSpPr>
        <p:spPr bwMode="auto">
          <a:xfrm>
            <a:off x="0" y="1571612"/>
            <a:ext cx="285752" cy="214314"/>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مربع نص 13"/>
          <p:cNvSpPr txBox="1"/>
          <p:nvPr/>
        </p:nvSpPr>
        <p:spPr>
          <a:xfrm>
            <a:off x="357158" y="1500174"/>
            <a:ext cx="464347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en-US" dirty="0" smtClean="0"/>
              <a:t>Corticosteroids bind to </a:t>
            </a:r>
            <a:r>
              <a:rPr lang="en-US" u="sng" dirty="0" smtClean="0"/>
              <a:t>intracellular</a:t>
            </a:r>
            <a:r>
              <a:rPr lang="en-US" dirty="0" smtClean="0"/>
              <a:t> receptor</a:t>
            </a:r>
            <a:endParaRPr lang="ar-SA" dirty="0"/>
          </a:p>
        </p:txBody>
      </p:sp>
      <p:sp>
        <p:nvSpPr>
          <p:cNvPr id="15" name="شكل بيضاوي 14"/>
          <p:cNvSpPr/>
          <p:nvPr/>
        </p:nvSpPr>
        <p:spPr bwMode="auto">
          <a:xfrm>
            <a:off x="0" y="2428868"/>
            <a:ext cx="285752" cy="214314"/>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مربع نص 15"/>
          <p:cNvSpPr txBox="1"/>
          <p:nvPr/>
        </p:nvSpPr>
        <p:spPr>
          <a:xfrm>
            <a:off x="0" y="2357430"/>
            <a:ext cx="428628" cy="369332"/>
          </a:xfrm>
          <a:prstGeom prst="rect">
            <a:avLst/>
          </a:prstGeom>
          <a:noFill/>
        </p:spPr>
        <p:txBody>
          <a:bodyPr wrap="square" rtlCol="1">
            <a:spAutoFit/>
          </a:bodyPr>
          <a:lstStyle/>
          <a:p>
            <a:r>
              <a:rPr lang="en-US" dirty="0" smtClean="0"/>
              <a:t>2</a:t>
            </a:r>
            <a:endParaRPr lang="ar-SA" dirty="0"/>
          </a:p>
        </p:txBody>
      </p:sp>
      <p:sp>
        <p:nvSpPr>
          <p:cNvPr id="17" name="مربع نص 16"/>
          <p:cNvSpPr txBox="1"/>
          <p:nvPr/>
        </p:nvSpPr>
        <p:spPr>
          <a:xfrm>
            <a:off x="357158" y="2357430"/>
            <a:ext cx="464347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en-US" dirty="0" smtClean="0"/>
              <a:t>(Activated receptor complex) goes inside the nucleus</a:t>
            </a:r>
            <a:endParaRPr lang="ar-SA" dirty="0"/>
          </a:p>
        </p:txBody>
      </p:sp>
      <p:sp>
        <p:nvSpPr>
          <p:cNvPr id="18" name="شكل بيضاوي 17"/>
          <p:cNvSpPr/>
          <p:nvPr/>
        </p:nvSpPr>
        <p:spPr bwMode="auto">
          <a:xfrm>
            <a:off x="0" y="4214818"/>
            <a:ext cx="285752" cy="214314"/>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مربع نص 18"/>
          <p:cNvSpPr txBox="1"/>
          <p:nvPr/>
        </p:nvSpPr>
        <p:spPr>
          <a:xfrm>
            <a:off x="0" y="4143380"/>
            <a:ext cx="428628" cy="369332"/>
          </a:xfrm>
          <a:prstGeom prst="rect">
            <a:avLst/>
          </a:prstGeom>
          <a:noFill/>
        </p:spPr>
        <p:txBody>
          <a:bodyPr wrap="square" rtlCol="1">
            <a:spAutoFit/>
          </a:bodyPr>
          <a:lstStyle/>
          <a:p>
            <a:r>
              <a:rPr lang="en-US" dirty="0" smtClean="0"/>
              <a:t>3</a:t>
            </a:r>
            <a:endParaRPr lang="ar-SA" dirty="0"/>
          </a:p>
        </p:txBody>
      </p:sp>
      <p:sp>
        <p:nvSpPr>
          <p:cNvPr id="20" name="مربع نص 19"/>
          <p:cNvSpPr txBox="1"/>
          <p:nvPr/>
        </p:nvSpPr>
        <p:spPr>
          <a:xfrm>
            <a:off x="428596" y="4071942"/>
            <a:ext cx="5286412"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en-US" dirty="0" smtClean="0"/>
              <a:t>The complex binds to </a:t>
            </a:r>
            <a:r>
              <a:rPr lang="en-US" dirty="0" err="1" smtClean="0"/>
              <a:t>glucocorticoid</a:t>
            </a:r>
            <a:r>
              <a:rPr lang="en-US" dirty="0" smtClean="0"/>
              <a:t> response element (GRE) in the DNA </a:t>
            </a:r>
            <a:r>
              <a:rPr lang="en-US" dirty="0" smtClean="0">
                <a:sym typeface="Wingdings" pitchFamily="2" charset="2"/>
              </a:rPr>
              <a:t> transcription  translation  protein</a:t>
            </a:r>
            <a:endParaRPr lang="ar-SA" dirty="0"/>
          </a:p>
        </p:txBody>
      </p:sp>
      <p:sp>
        <p:nvSpPr>
          <p:cNvPr id="21" name="مربع نص 20"/>
          <p:cNvSpPr txBox="1"/>
          <p:nvPr/>
        </p:nvSpPr>
        <p:spPr>
          <a:xfrm>
            <a:off x="285720" y="5143512"/>
            <a:ext cx="5643602"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en-US" dirty="0" smtClean="0"/>
              <a:t>* Also the complex interact with transcription factors for example: activator protein-1 (AP-1)</a:t>
            </a:r>
            <a:endParaRPr lang="ar-SA" dirty="0"/>
          </a:p>
        </p:txBody>
      </p:sp>
      <p:sp>
        <p:nvSpPr>
          <p:cNvPr id="22" name="تمرير أفقي 21"/>
          <p:cNvSpPr/>
          <p:nvPr/>
        </p:nvSpPr>
        <p:spPr bwMode="auto">
          <a:xfrm>
            <a:off x="1643042" y="5929330"/>
            <a:ext cx="4429156" cy="928670"/>
          </a:xfrm>
          <a:prstGeom prst="horizontalScrol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Don’t forget that</a:t>
            </a:r>
            <a:r>
              <a:rPr kumimoji="0" lang="en-US" sz="1800" b="0" i="0" u="none" strike="noStrike" cap="none" normalizeH="0" dirty="0" smtClean="0">
                <a:ln>
                  <a:noFill/>
                </a:ln>
                <a:solidFill>
                  <a:schemeClr val="tx1"/>
                </a:solidFill>
                <a:effectLst/>
                <a:latin typeface="Arial" pitchFamily="34" charset="0"/>
                <a:cs typeface="Arial" pitchFamily="34" charset="0"/>
              </a:rPr>
              <a:t> in blood, steroids bind to corticosteroid-binding globulin (CBG)</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3500</TotalTime>
  <Words>1721</Words>
  <Application>Microsoft Office PowerPoint</Application>
  <PresentationFormat>عرض على الشاشة (3:4)‏</PresentationFormat>
  <Paragraphs>334</Paragraphs>
  <Slides>51</Slides>
  <Notes>20</Notes>
  <HiddenSlides>0</HiddenSlides>
  <MMClips>0</MMClips>
  <ScaleCrop>false</ScaleCrop>
  <HeadingPairs>
    <vt:vector size="4" baseType="variant">
      <vt:variant>
        <vt:lpstr>سمة</vt:lpstr>
      </vt:variant>
      <vt:variant>
        <vt:i4>1</vt:i4>
      </vt:variant>
      <vt:variant>
        <vt:lpstr>عناوين الشرائح</vt:lpstr>
      </vt:variant>
      <vt:variant>
        <vt:i4>51</vt:i4>
      </vt:variant>
    </vt:vector>
  </HeadingPairs>
  <TitlesOfParts>
    <vt:vector size="52" baseType="lpstr">
      <vt:lpstr>Default Design</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Questions</vt:lpstr>
      <vt:lpstr>الشريحة 43</vt:lpstr>
      <vt:lpstr>الشريحة 44</vt:lpstr>
      <vt:lpstr>الشريحة 45</vt:lpstr>
      <vt:lpstr>الشريحة 46</vt:lpstr>
      <vt:lpstr>الشريحة 47</vt:lpstr>
      <vt:lpstr>الشريحة 48</vt:lpstr>
      <vt:lpstr>الشريحة 49</vt:lpstr>
      <vt:lpstr>الشريحة 50</vt:lpstr>
      <vt:lpstr>الشريحة 51</vt:lpstr>
    </vt:vector>
  </TitlesOfParts>
  <Company>Faculty of Pharmacy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Osama Yousif Mohamed</dc:creator>
  <cp:lastModifiedBy>xp</cp:lastModifiedBy>
  <cp:revision>121</cp:revision>
  <dcterms:created xsi:type="dcterms:W3CDTF">2006-12-18T03:38:20Z</dcterms:created>
  <dcterms:modified xsi:type="dcterms:W3CDTF">2010-05-15T09:45:27Z</dcterms:modified>
</cp:coreProperties>
</file>