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61" r:id="rId2"/>
    <p:sldId id="262" r:id="rId3"/>
    <p:sldId id="295" r:id="rId4"/>
    <p:sldId id="288" r:id="rId5"/>
    <p:sldId id="263" r:id="rId6"/>
    <p:sldId id="284" r:id="rId7"/>
    <p:sldId id="265" r:id="rId8"/>
    <p:sldId id="300" r:id="rId9"/>
    <p:sldId id="299" r:id="rId10"/>
    <p:sldId id="285" r:id="rId11"/>
    <p:sldId id="266" r:id="rId12"/>
    <p:sldId id="296" r:id="rId13"/>
    <p:sldId id="269" r:id="rId14"/>
    <p:sldId id="297" r:id="rId15"/>
    <p:sldId id="273" r:id="rId16"/>
    <p:sldId id="289" r:id="rId17"/>
    <p:sldId id="294" r:id="rId18"/>
    <p:sldId id="272" r:id="rId19"/>
    <p:sldId id="268" r:id="rId20"/>
    <p:sldId id="271" r:id="rId21"/>
    <p:sldId id="290" r:id="rId22"/>
    <p:sldId id="270" r:id="rId23"/>
    <p:sldId id="274" r:id="rId24"/>
    <p:sldId id="275" r:id="rId25"/>
    <p:sldId id="280" r:id="rId26"/>
    <p:sldId id="281" r:id="rId27"/>
    <p:sldId id="282" r:id="rId28"/>
    <p:sldId id="283" r:id="rId29"/>
    <p:sldId id="291" r:id="rId30"/>
    <p:sldId id="292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5000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5000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5000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5000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FF"/>
    <a:srgbClr val="FF99FF"/>
    <a:srgbClr val="993366"/>
    <a:srgbClr val="FF00FF"/>
    <a:srgbClr val="006600"/>
    <a:srgbClr val="00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500" autoAdjust="0"/>
  </p:normalViewPr>
  <p:slideViewPr>
    <p:cSldViewPr>
      <p:cViewPr>
        <p:scale>
          <a:sx n="66" d="100"/>
          <a:sy n="66" d="100"/>
        </p:scale>
        <p:origin x="-64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18" Type="http://schemas.openxmlformats.org/officeDocument/2006/relationships/slide" Target="slides/slide20.xml"/><Relationship Id="rId26" Type="http://schemas.openxmlformats.org/officeDocument/2006/relationships/slide" Target="slides/slide28.xml"/><Relationship Id="rId3" Type="http://schemas.openxmlformats.org/officeDocument/2006/relationships/slide" Target="slides/slide3.xml"/><Relationship Id="rId21" Type="http://schemas.openxmlformats.org/officeDocument/2006/relationships/slide" Target="slides/slide23.xml"/><Relationship Id="rId7" Type="http://schemas.openxmlformats.org/officeDocument/2006/relationships/slide" Target="slides/slide7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5" Type="http://schemas.openxmlformats.org/officeDocument/2006/relationships/slide" Target="slides/slide27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20" Type="http://schemas.openxmlformats.org/officeDocument/2006/relationships/slide" Target="slides/slide2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3.xml"/><Relationship Id="rId24" Type="http://schemas.openxmlformats.org/officeDocument/2006/relationships/slide" Target="slides/slide26.xml"/><Relationship Id="rId5" Type="http://schemas.openxmlformats.org/officeDocument/2006/relationships/slide" Target="slides/slide5.xml"/><Relationship Id="rId15" Type="http://schemas.openxmlformats.org/officeDocument/2006/relationships/slide" Target="slides/slide17.xml"/><Relationship Id="rId23" Type="http://schemas.openxmlformats.org/officeDocument/2006/relationships/slide" Target="slides/slide25.xml"/><Relationship Id="rId28" Type="http://schemas.openxmlformats.org/officeDocument/2006/relationships/slide" Target="slides/slide30.xml"/><Relationship Id="rId10" Type="http://schemas.openxmlformats.org/officeDocument/2006/relationships/slide" Target="slides/slide12.xml"/><Relationship Id="rId19" Type="http://schemas.openxmlformats.org/officeDocument/2006/relationships/slide" Target="slides/slide21.xml"/><Relationship Id="rId4" Type="http://schemas.openxmlformats.org/officeDocument/2006/relationships/slide" Target="slides/slide4.xml"/><Relationship Id="rId9" Type="http://schemas.openxmlformats.org/officeDocument/2006/relationships/slide" Target="slides/slide11.xml"/><Relationship Id="rId14" Type="http://schemas.openxmlformats.org/officeDocument/2006/relationships/slide" Target="slides/slide16.xml"/><Relationship Id="rId22" Type="http://schemas.openxmlformats.org/officeDocument/2006/relationships/slide" Target="slides/slide24.xml"/><Relationship Id="rId27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E1FAE-75AB-485C-8B50-E3B8A169EB97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458B8DB-ADA9-46E6-9C4E-06A6822B1285}">
      <dgm:prSet phldrT="[نص]"/>
      <dgm:spPr/>
      <dgm:t>
        <a:bodyPr/>
        <a:lstStyle/>
        <a:p>
          <a:pPr rtl="1"/>
          <a:r>
            <a:rPr lang="en-US" dirty="0" smtClean="0"/>
            <a:t>Prescriber’s information</a:t>
          </a:r>
          <a:endParaRPr lang="ar-SA" dirty="0"/>
        </a:p>
      </dgm:t>
    </dgm:pt>
    <dgm:pt modelId="{57EFA0B9-612F-436C-A84F-CFBFAD836AE9}" type="parTrans" cxnId="{277891E4-9A34-4116-8678-C7D162B0811F}">
      <dgm:prSet/>
      <dgm:spPr/>
      <dgm:t>
        <a:bodyPr/>
        <a:lstStyle/>
        <a:p>
          <a:pPr rtl="1"/>
          <a:endParaRPr lang="ar-SA"/>
        </a:p>
      </dgm:t>
    </dgm:pt>
    <dgm:pt modelId="{CF428CDE-5000-483D-AB9E-A2C286FF2A4E}" type="sibTrans" cxnId="{277891E4-9A34-4116-8678-C7D162B0811F}">
      <dgm:prSet/>
      <dgm:spPr/>
      <dgm:t>
        <a:bodyPr/>
        <a:lstStyle/>
        <a:p>
          <a:pPr rtl="1"/>
          <a:endParaRPr lang="ar-SA"/>
        </a:p>
      </dgm:t>
    </dgm:pt>
    <dgm:pt modelId="{457C8BC9-B0C0-4EF5-BFED-AFDF1C5E5DDC}">
      <dgm:prSet phldrT="[نص]"/>
      <dgm:spPr/>
      <dgm:t>
        <a:bodyPr/>
        <a:lstStyle/>
        <a:p>
          <a:pPr rtl="1"/>
          <a:r>
            <a:rPr lang="en-US" dirty="0" smtClean="0"/>
            <a:t>date</a:t>
          </a:r>
          <a:endParaRPr lang="ar-SA" dirty="0"/>
        </a:p>
      </dgm:t>
    </dgm:pt>
    <dgm:pt modelId="{A32AA110-9B5C-4433-8921-98C6EA0327E3}" type="parTrans" cxnId="{9FBE880A-C59F-4167-8A02-730D38E388C7}">
      <dgm:prSet/>
      <dgm:spPr/>
      <dgm:t>
        <a:bodyPr/>
        <a:lstStyle/>
        <a:p>
          <a:pPr rtl="1"/>
          <a:endParaRPr lang="ar-SA"/>
        </a:p>
      </dgm:t>
    </dgm:pt>
    <dgm:pt modelId="{C42A37EE-5225-48EB-A969-83C3E8973C3E}" type="sibTrans" cxnId="{9FBE880A-C59F-4167-8A02-730D38E388C7}">
      <dgm:prSet/>
      <dgm:spPr/>
      <dgm:t>
        <a:bodyPr/>
        <a:lstStyle/>
        <a:p>
          <a:pPr rtl="1"/>
          <a:endParaRPr lang="ar-SA"/>
        </a:p>
      </dgm:t>
    </dgm:pt>
    <dgm:pt modelId="{07D6889B-B531-47C6-A5B1-7A367EF06502}">
      <dgm:prSet phldrT="[نص]"/>
      <dgm:spPr/>
      <dgm:t>
        <a:bodyPr/>
        <a:lstStyle/>
        <a:p>
          <a:pPr rtl="1"/>
          <a:r>
            <a:rPr lang="en-US" dirty="0" smtClean="0"/>
            <a:t>Patient’s information</a:t>
          </a:r>
          <a:endParaRPr lang="ar-SA" dirty="0"/>
        </a:p>
      </dgm:t>
    </dgm:pt>
    <dgm:pt modelId="{2D73AADE-4740-40EB-8C49-992088FD800F}" type="parTrans" cxnId="{01BBEE41-AC3A-4ECB-A06C-49E05FDED892}">
      <dgm:prSet/>
      <dgm:spPr/>
      <dgm:t>
        <a:bodyPr/>
        <a:lstStyle/>
        <a:p>
          <a:pPr rtl="1"/>
          <a:endParaRPr lang="ar-SA"/>
        </a:p>
      </dgm:t>
    </dgm:pt>
    <dgm:pt modelId="{D01E11E1-C88E-4948-98A6-646BA30DBFF6}" type="sibTrans" cxnId="{01BBEE41-AC3A-4ECB-A06C-49E05FDED892}">
      <dgm:prSet/>
      <dgm:spPr/>
      <dgm:t>
        <a:bodyPr/>
        <a:lstStyle/>
        <a:p>
          <a:pPr rtl="1"/>
          <a:endParaRPr lang="ar-SA"/>
        </a:p>
      </dgm:t>
    </dgm:pt>
    <dgm:pt modelId="{73FE5906-2BCA-4433-A70F-89C4286B99D7}">
      <dgm:prSet phldrT="[نص]"/>
      <dgm:spPr/>
      <dgm:t>
        <a:bodyPr/>
        <a:lstStyle/>
        <a:p>
          <a:pPr rtl="1"/>
          <a:r>
            <a:rPr lang="en-US" dirty="0" smtClean="0"/>
            <a:t>superscription</a:t>
          </a:r>
          <a:endParaRPr lang="ar-SA" dirty="0"/>
        </a:p>
      </dgm:t>
    </dgm:pt>
    <dgm:pt modelId="{B6FCE177-BE1F-487C-A37A-062617448226}" type="parTrans" cxnId="{589F40A8-9EAE-4975-A899-812A1E62EEFC}">
      <dgm:prSet/>
      <dgm:spPr/>
      <dgm:t>
        <a:bodyPr/>
        <a:lstStyle/>
        <a:p>
          <a:pPr rtl="1"/>
          <a:endParaRPr lang="ar-SA"/>
        </a:p>
      </dgm:t>
    </dgm:pt>
    <dgm:pt modelId="{F856CE64-8097-4860-8826-5CEE3D552BD9}" type="sibTrans" cxnId="{589F40A8-9EAE-4975-A899-812A1E62EEFC}">
      <dgm:prSet/>
      <dgm:spPr/>
      <dgm:t>
        <a:bodyPr/>
        <a:lstStyle/>
        <a:p>
          <a:pPr rtl="1"/>
          <a:endParaRPr lang="ar-SA"/>
        </a:p>
      </dgm:t>
    </dgm:pt>
    <dgm:pt modelId="{1FA828D3-E94F-4B25-8DF0-6ABD78E62671}" type="pres">
      <dgm:prSet presAssocID="{AF2E1FAE-75AB-485C-8B50-E3B8A169EB9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B419C37-159F-4F66-A6C6-7363BE463F72}" type="pres">
      <dgm:prSet presAssocID="{AF2E1FAE-75AB-485C-8B50-E3B8A169EB97}" presName="ellipse" presStyleLbl="trBgShp" presStyleIdx="0" presStyleCnt="1"/>
      <dgm:spPr/>
    </dgm:pt>
    <dgm:pt modelId="{E2605A6B-BC6E-40EF-B56A-8854B97C35D0}" type="pres">
      <dgm:prSet presAssocID="{AF2E1FAE-75AB-485C-8B50-E3B8A169EB97}" presName="arrow1" presStyleLbl="fgShp" presStyleIdx="0" presStyleCnt="1"/>
      <dgm:spPr/>
    </dgm:pt>
    <dgm:pt modelId="{2F04AA7E-AB55-434C-A67A-60FBB3607D36}" type="pres">
      <dgm:prSet presAssocID="{AF2E1FAE-75AB-485C-8B50-E3B8A169EB9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C88E4D0-1F96-4DCA-8412-528B81860F25}" type="pres">
      <dgm:prSet presAssocID="{457C8BC9-B0C0-4EF5-BFED-AFDF1C5E5DDC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33A126-91FE-45F4-BB7E-071BD4FDA2A2}" type="pres">
      <dgm:prSet presAssocID="{07D6889B-B531-47C6-A5B1-7A367EF06502}" presName="item2" presStyleLbl="node1" presStyleIdx="1" presStyleCnt="3" custLinFactNeighborX="-25185" custLinFactNeighborY="3629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0D41EE3-7463-4F28-9817-4CF49C3544DA}" type="pres">
      <dgm:prSet presAssocID="{73FE5906-2BCA-4433-A70F-89C4286B99D7}" presName="item3" presStyleLbl="node1" presStyleIdx="2" presStyleCnt="3" custLinFactNeighborX="56296" custLinFactNeighborY="4269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315E6EC-D984-44C0-AE65-BD8E43A46897}" type="pres">
      <dgm:prSet presAssocID="{AF2E1FAE-75AB-485C-8B50-E3B8A169EB97}" presName="funnel" presStyleLbl="trAlignAcc1" presStyleIdx="0" presStyleCnt="1" custScaleX="141429"/>
      <dgm:spPr/>
    </dgm:pt>
  </dgm:ptLst>
  <dgm:cxnLst>
    <dgm:cxn modelId="{9FBE880A-C59F-4167-8A02-730D38E388C7}" srcId="{AF2E1FAE-75AB-485C-8B50-E3B8A169EB97}" destId="{457C8BC9-B0C0-4EF5-BFED-AFDF1C5E5DDC}" srcOrd="1" destOrd="0" parTransId="{A32AA110-9B5C-4433-8921-98C6EA0327E3}" sibTransId="{C42A37EE-5225-48EB-A969-83C3E8973C3E}"/>
    <dgm:cxn modelId="{589F40A8-9EAE-4975-A899-812A1E62EEFC}" srcId="{AF2E1FAE-75AB-485C-8B50-E3B8A169EB97}" destId="{73FE5906-2BCA-4433-A70F-89C4286B99D7}" srcOrd="3" destOrd="0" parTransId="{B6FCE177-BE1F-487C-A37A-062617448226}" sibTransId="{F856CE64-8097-4860-8826-5CEE3D552BD9}"/>
    <dgm:cxn modelId="{01BBEE41-AC3A-4ECB-A06C-49E05FDED892}" srcId="{AF2E1FAE-75AB-485C-8B50-E3B8A169EB97}" destId="{07D6889B-B531-47C6-A5B1-7A367EF06502}" srcOrd="2" destOrd="0" parTransId="{2D73AADE-4740-40EB-8C49-992088FD800F}" sibTransId="{D01E11E1-C88E-4948-98A6-646BA30DBFF6}"/>
    <dgm:cxn modelId="{E326877C-B5AF-4BBC-AAEC-6A12B0A1B772}" type="presOf" srcId="{73FE5906-2BCA-4433-A70F-89C4286B99D7}" destId="{2F04AA7E-AB55-434C-A67A-60FBB3607D36}" srcOrd="0" destOrd="0" presId="urn:microsoft.com/office/officeart/2005/8/layout/funnel1"/>
    <dgm:cxn modelId="{277891E4-9A34-4116-8678-C7D162B0811F}" srcId="{AF2E1FAE-75AB-485C-8B50-E3B8A169EB97}" destId="{E458B8DB-ADA9-46E6-9C4E-06A6822B1285}" srcOrd="0" destOrd="0" parTransId="{57EFA0B9-612F-436C-A84F-CFBFAD836AE9}" sibTransId="{CF428CDE-5000-483D-AB9E-A2C286FF2A4E}"/>
    <dgm:cxn modelId="{BBA954E6-D962-4F0D-B873-B04D129672A4}" type="presOf" srcId="{07D6889B-B531-47C6-A5B1-7A367EF06502}" destId="{DC88E4D0-1F96-4DCA-8412-528B81860F25}" srcOrd="0" destOrd="0" presId="urn:microsoft.com/office/officeart/2005/8/layout/funnel1"/>
    <dgm:cxn modelId="{FB305770-DC47-4669-BB4B-CF6318C52E9E}" type="presOf" srcId="{E458B8DB-ADA9-46E6-9C4E-06A6822B1285}" destId="{60D41EE3-7463-4F28-9817-4CF49C3544DA}" srcOrd="0" destOrd="0" presId="urn:microsoft.com/office/officeart/2005/8/layout/funnel1"/>
    <dgm:cxn modelId="{14898F9F-37F5-4530-8D2A-828A3DD8BA8E}" type="presOf" srcId="{457C8BC9-B0C0-4EF5-BFED-AFDF1C5E5DDC}" destId="{FF33A126-91FE-45F4-BB7E-071BD4FDA2A2}" srcOrd="0" destOrd="0" presId="urn:microsoft.com/office/officeart/2005/8/layout/funnel1"/>
    <dgm:cxn modelId="{B09F0327-F108-413D-8655-59ADD0EEF15A}" type="presOf" srcId="{AF2E1FAE-75AB-485C-8B50-E3B8A169EB97}" destId="{1FA828D3-E94F-4B25-8DF0-6ABD78E62671}" srcOrd="0" destOrd="0" presId="urn:microsoft.com/office/officeart/2005/8/layout/funnel1"/>
    <dgm:cxn modelId="{2CAEE7C1-75E6-46C4-82AB-A7E65E93BF29}" type="presParOf" srcId="{1FA828D3-E94F-4B25-8DF0-6ABD78E62671}" destId="{7B419C37-159F-4F66-A6C6-7363BE463F72}" srcOrd="0" destOrd="0" presId="urn:microsoft.com/office/officeart/2005/8/layout/funnel1"/>
    <dgm:cxn modelId="{A70BCCA0-717C-4332-A381-CA1845E1DEE9}" type="presParOf" srcId="{1FA828D3-E94F-4B25-8DF0-6ABD78E62671}" destId="{E2605A6B-BC6E-40EF-B56A-8854B97C35D0}" srcOrd="1" destOrd="0" presId="urn:microsoft.com/office/officeart/2005/8/layout/funnel1"/>
    <dgm:cxn modelId="{04581BB9-5D18-4683-9327-A304A5C9A0FE}" type="presParOf" srcId="{1FA828D3-E94F-4B25-8DF0-6ABD78E62671}" destId="{2F04AA7E-AB55-434C-A67A-60FBB3607D36}" srcOrd="2" destOrd="0" presId="urn:microsoft.com/office/officeart/2005/8/layout/funnel1"/>
    <dgm:cxn modelId="{2828D88D-765D-444E-8FA3-381A0EC50651}" type="presParOf" srcId="{1FA828D3-E94F-4B25-8DF0-6ABD78E62671}" destId="{DC88E4D0-1F96-4DCA-8412-528B81860F25}" srcOrd="3" destOrd="0" presId="urn:microsoft.com/office/officeart/2005/8/layout/funnel1"/>
    <dgm:cxn modelId="{CC806C2F-B730-43E9-B4B1-56A61E9E8805}" type="presParOf" srcId="{1FA828D3-E94F-4B25-8DF0-6ABD78E62671}" destId="{FF33A126-91FE-45F4-BB7E-071BD4FDA2A2}" srcOrd="4" destOrd="0" presId="urn:microsoft.com/office/officeart/2005/8/layout/funnel1"/>
    <dgm:cxn modelId="{5B697EED-A122-4E3F-B97B-ADFE9B5B7417}" type="presParOf" srcId="{1FA828D3-E94F-4B25-8DF0-6ABD78E62671}" destId="{60D41EE3-7463-4F28-9817-4CF49C3544DA}" srcOrd="5" destOrd="0" presId="urn:microsoft.com/office/officeart/2005/8/layout/funnel1"/>
    <dgm:cxn modelId="{4B2F686C-6996-41F0-881C-8429602AE8AB}" type="presParOf" srcId="{1FA828D3-E94F-4B25-8DF0-6ABD78E62671}" destId="{D315E6EC-D984-44C0-AE65-BD8E43A4689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9D4D2C-84A8-4023-B144-8D19C59408CB}" type="doc">
      <dgm:prSet loTypeId="urn:microsoft.com/office/officeart/2005/8/layout/vList2" loCatId="list" qsTypeId="urn:microsoft.com/office/officeart/2005/8/quickstyle/3d1" qsCatId="3D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4C004267-51B0-4806-A999-8228D0FC8DA8}">
      <dgm:prSet phldrT="[Text]" custT="1"/>
      <dgm:spPr/>
      <dgm:t>
        <a:bodyPr/>
        <a:lstStyle/>
        <a:p>
          <a:r>
            <a:rPr lang="en-US" sz="3500" dirty="0" err="1" smtClean="0"/>
            <a:t>hs</a:t>
          </a:r>
          <a:r>
            <a:rPr lang="en-US" sz="3500" dirty="0" smtClean="0"/>
            <a:t> is </a:t>
          </a:r>
          <a:r>
            <a:rPr lang="en-US" sz="3500" dirty="0" err="1" smtClean="0"/>
            <a:t>latin</a:t>
          </a:r>
          <a:r>
            <a:rPr lang="en-US" sz="3500" dirty="0" smtClean="0"/>
            <a:t> for: </a:t>
          </a:r>
          <a:r>
            <a:rPr lang="en-US" sz="3500" dirty="0" err="1" smtClean="0"/>
            <a:t>hora</a:t>
          </a:r>
          <a:r>
            <a:rPr lang="en-US" sz="3500" dirty="0" smtClean="0"/>
            <a:t> </a:t>
          </a:r>
          <a:r>
            <a:rPr lang="en-US" sz="3500" dirty="0" err="1" smtClean="0"/>
            <a:t>somnia</a:t>
          </a:r>
          <a:r>
            <a:rPr lang="en-US" sz="3500" dirty="0" smtClean="0"/>
            <a:t>, </a:t>
          </a:r>
          <a:r>
            <a:rPr lang="en-US" sz="3500" dirty="0" err="1" smtClean="0"/>
            <a:t>ie</a:t>
          </a:r>
          <a:r>
            <a:rPr lang="en-US" sz="3500" dirty="0" smtClean="0"/>
            <a:t>, at the time of sleeping</a:t>
          </a:r>
          <a:endParaRPr lang="en-US" sz="3500" dirty="0"/>
        </a:p>
      </dgm:t>
    </dgm:pt>
    <dgm:pt modelId="{B8F82122-8FD8-4A2A-8F2A-64DCFE400792}" type="parTrans" cxnId="{BAD2428C-0883-4AE7-ADE2-9609A02AA1A0}">
      <dgm:prSet/>
      <dgm:spPr/>
      <dgm:t>
        <a:bodyPr/>
        <a:lstStyle/>
        <a:p>
          <a:endParaRPr lang="en-US"/>
        </a:p>
      </dgm:t>
    </dgm:pt>
    <dgm:pt modelId="{9F088205-F40F-4286-9A1B-F341D1460375}" type="sibTrans" cxnId="{BAD2428C-0883-4AE7-ADE2-9609A02AA1A0}">
      <dgm:prSet/>
      <dgm:spPr/>
      <dgm:t>
        <a:bodyPr/>
        <a:lstStyle/>
        <a:p>
          <a:endParaRPr lang="en-US"/>
        </a:p>
      </dgm:t>
    </dgm:pt>
    <dgm:pt modelId="{4E33835F-BAF3-41BB-A83E-7A1C14218006}" type="pres">
      <dgm:prSet presAssocID="{AF9D4D2C-84A8-4023-B144-8D19C59408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FED1857-FCF4-49A9-B400-486423228D72}" type="pres">
      <dgm:prSet presAssocID="{4C004267-51B0-4806-A999-8228D0FC8DA8}" presName="parentText" presStyleLbl="node1" presStyleIdx="0" presStyleCnt="1" custScaleY="92673" custLinFactY="100000" custLinFactNeighborX="5000" custLinFactNeighborY="1376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48E407-E3E2-4363-ABAA-68FDE89FC45F}" type="presOf" srcId="{4C004267-51B0-4806-A999-8228D0FC8DA8}" destId="{FFED1857-FCF4-49A9-B400-486423228D72}" srcOrd="0" destOrd="0" presId="urn:microsoft.com/office/officeart/2005/8/layout/vList2"/>
    <dgm:cxn modelId="{BAD2428C-0883-4AE7-ADE2-9609A02AA1A0}" srcId="{AF9D4D2C-84A8-4023-B144-8D19C59408CB}" destId="{4C004267-51B0-4806-A999-8228D0FC8DA8}" srcOrd="0" destOrd="0" parTransId="{B8F82122-8FD8-4A2A-8F2A-64DCFE400792}" sibTransId="{9F088205-F40F-4286-9A1B-F341D1460375}"/>
    <dgm:cxn modelId="{86BEE359-13A2-4490-B22B-862F1FF80ADA}" type="presOf" srcId="{AF9D4D2C-84A8-4023-B144-8D19C59408CB}" destId="{4E33835F-BAF3-41BB-A83E-7A1C14218006}" srcOrd="0" destOrd="0" presId="urn:microsoft.com/office/officeart/2005/8/layout/vList2"/>
    <dgm:cxn modelId="{4F6C5537-9077-44F9-A873-0E006319DDEE}" type="presParOf" srcId="{4E33835F-BAF3-41BB-A83E-7A1C14218006}" destId="{FFED1857-FCF4-49A9-B400-486423228D7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419C37-159F-4F66-A6C6-7363BE463F72}">
      <dsp:nvSpPr>
        <dsp:cNvPr id="0" name=""/>
        <dsp:cNvSpPr/>
      </dsp:nvSpPr>
      <dsp:spPr>
        <a:xfrm>
          <a:off x="753160" y="463803"/>
          <a:ext cx="2752344" cy="95585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605A6B-BC6E-40EF-B56A-8854B97C35D0}">
      <dsp:nvSpPr>
        <dsp:cNvPr id="0" name=""/>
        <dsp:cNvSpPr/>
      </dsp:nvSpPr>
      <dsp:spPr>
        <a:xfrm>
          <a:off x="1866900" y="2804363"/>
          <a:ext cx="533400" cy="34137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4AA7E-AB55-434C-A67A-60FBB3607D36}">
      <dsp:nvSpPr>
        <dsp:cNvPr id="0" name=""/>
        <dsp:cNvSpPr/>
      </dsp:nvSpPr>
      <dsp:spPr>
        <a:xfrm>
          <a:off x="853439" y="3077464"/>
          <a:ext cx="2560320" cy="640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superscription</a:t>
          </a:r>
          <a:endParaRPr lang="ar-SA" sz="2200" kern="1200" dirty="0"/>
        </a:p>
      </dsp:txBody>
      <dsp:txXfrm>
        <a:off x="853439" y="3077464"/>
        <a:ext cx="2560320" cy="640080"/>
      </dsp:txXfrm>
    </dsp:sp>
    <dsp:sp modelId="{DC88E4D0-1F96-4DCA-8412-528B81860F25}">
      <dsp:nvSpPr>
        <dsp:cNvPr id="0" name=""/>
        <dsp:cNvSpPr/>
      </dsp:nvSpPr>
      <dsp:spPr>
        <a:xfrm>
          <a:off x="1753819" y="1493479"/>
          <a:ext cx="960120" cy="9601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Patient’s information</a:t>
          </a:r>
          <a:endParaRPr lang="ar-SA" sz="1000" kern="1200" dirty="0"/>
        </a:p>
      </dsp:txBody>
      <dsp:txXfrm>
        <a:off x="1753819" y="1493479"/>
        <a:ext cx="960120" cy="960120"/>
      </dsp:txXfrm>
    </dsp:sp>
    <dsp:sp modelId="{FF33A126-91FE-45F4-BB7E-071BD4FDA2A2}">
      <dsp:nvSpPr>
        <dsp:cNvPr id="0" name=""/>
        <dsp:cNvSpPr/>
      </dsp:nvSpPr>
      <dsp:spPr>
        <a:xfrm>
          <a:off x="1066799" y="773175"/>
          <a:ext cx="960120" cy="9601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date</a:t>
          </a:r>
          <a:endParaRPr lang="ar-SA" sz="1000" kern="1200" dirty="0"/>
        </a:p>
      </dsp:txBody>
      <dsp:txXfrm>
        <a:off x="1066799" y="773175"/>
        <a:ext cx="960120" cy="960120"/>
      </dsp:txXfrm>
    </dsp:sp>
    <dsp:sp modelId="{60D41EE3-7463-4F28-9817-4CF49C3544DA}">
      <dsp:nvSpPr>
        <dsp:cNvPr id="0" name=""/>
        <dsp:cNvSpPr/>
      </dsp:nvSpPr>
      <dsp:spPr>
        <a:xfrm>
          <a:off x="2048256" y="541040"/>
          <a:ext cx="960120" cy="9601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Prescriber’s information</a:t>
          </a:r>
          <a:endParaRPr lang="ar-SA" sz="1000" kern="1200" dirty="0"/>
        </a:p>
      </dsp:txBody>
      <dsp:txXfrm>
        <a:off x="2048256" y="541040"/>
        <a:ext cx="960120" cy="960120"/>
      </dsp:txXfrm>
    </dsp:sp>
    <dsp:sp modelId="{D315E6EC-D984-44C0-AE65-BD8E43A46897}">
      <dsp:nvSpPr>
        <dsp:cNvPr id="0" name=""/>
        <dsp:cNvSpPr/>
      </dsp:nvSpPr>
      <dsp:spPr>
        <a:xfrm>
          <a:off x="21329" y="346455"/>
          <a:ext cx="4224540" cy="238963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ED1857-FCF4-49A9-B400-486423228D72}">
      <dsp:nvSpPr>
        <dsp:cNvPr id="0" name=""/>
        <dsp:cNvSpPr/>
      </dsp:nvSpPr>
      <dsp:spPr>
        <a:xfrm>
          <a:off x="0" y="748219"/>
          <a:ext cx="6096000" cy="1283780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hs</a:t>
          </a:r>
          <a:r>
            <a:rPr lang="en-US" sz="3500" kern="1200" dirty="0" smtClean="0"/>
            <a:t> is </a:t>
          </a:r>
          <a:r>
            <a:rPr lang="en-US" sz="3500" kern="1200" dirty="0" err="1" smtClean="0"/>
            <a:t>latin</a:t>
          </a:r>
          <a:r>
            <a:rPr lang="en-US" sz="3500" kern="1200" dirty="0" smtClean="0"/>
            <a:t> for: </a:t>
          </a:r>
          <a:r>
            <a:rPr lang="en-US" sz="3500" kern="1200" dirty="0" err="1" smtClean="0"/>
            <a:t>hora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somnia</a:t>
          </a:r>
          <a:r>
            <a:rPr lang="en-US" sz="3500" kern="1200" dirty="0" smtClean="0"/>
            <a:t>, </a:t>
          </a:r>
          <a:r>
            <a:rPr lang="en-US" sz="3500" kern="1200" dirty="0" err="1" smtClean="0"/>
            <a:t>ie</a:t>
          </a:r>
          <a:r>
            <a:rPr lang="en-US" sz="3500" kern="1200" dirty="0" smtClean="0"/>
            <a:t>, at the time of sleeping</a:t>
          </a:r>
          <a:endParaRPr lang="en-US" sz="3500" kern="1200" dirty="0"/>
        </a:p>
      </dsp:txBody>
      <dsp:txXfrm>
        <a:off x="0" y="748219"/>
        <a:ext cx="6096000" cy="1283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F3995CD4-39EE-4EB4-8A89-DEBFF97710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70140D7E-B5D5-4390-B4ED-FF30A021BF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140D7E-B5D5-4390-B4ED-FF30A021BF5D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140D7E-B5D5-4390-B4ED-FF30A021BF5D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Rx_symbol.pn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hyperlink" Target="http://en.wikipedia.org/wiki/Image:Rx_symbol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656AC-6C48-407D-9A3E-CC6C66E14091}" type="slidenum">
              <a:rPr lang="ar-SA"/>
              <a:pPr/>
              <a:t>1</a:t>
            </a:fld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52400" y="10668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Prescription (Medical Prescription)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52400" y="1524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00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Prescription writing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52400" y="1676400"/>
            <a:ext cx="883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is the prescriber’s order to prepare or dispense a specific treatment -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usually medication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for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specific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patient.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52400" y="35052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written direction for the preparation &amp; administration of a remedy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D04AB1-B394-4077-B87F-ED7977365C55}" type="slidenum">
              <a:rPr lang="ar-SA"/>
              <a:pPr/>
              <a:t>10</a:t>
            </a:fld>
            <a:endParaRPr lang="en-US"/>
          </a:p>
        </p:txBody>
      </p:sp>
      <p:sp>
        <p:nvSpPr>
          <p:cNvPr id="531464" name="Rectangle 8"/>
          <p:cNvSpPr>
            <a:spLocks noChangeArrowheads="1"/>
          </p:cNvSpPr>
          <p:nvPr/>
        </p:nvSpPr>
        <p:spPr bwMode="auto">
          <a:xfrm>
            <a:off x="457200" y="10668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Dispensing  </a:t>
            </a:r>
            <a:r>
              <a:rPr lang="en-US" sz="2800" b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directions to Pharmacist or </a:t>
            </a:r>
            <a:r>
              <a:rPr lang="en-US" sz="2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Nurses.</a:t>
            </a:r>
            <a:endParaRPr lang="en-US" sz="2800" b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31465" name="Rectangle 9"/>
          <p:cNvSpPr>
            <a:spLocks noChangeArrowheads="1"/>
          </p:cNvSpPr>
          <p:nvPr/>
        </p:nvSpPr>
        <p:spPr bwMode="auto">
          <a:xfrm>
            <a:off x="685800" y="18288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Also the quantity to be dispensed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e.g.    make a solution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mix &amp; place into 30 capsules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dispense 30 tablets</a:t>
            </a:r>
          </a:p>
          <a:p>
            <a:pPr>
              <a:spcBef>
                <a:spcPct val="0"/>
              </a:spcBef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2800" b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Purpose of medication</a:t>
            </a:r>
          </a:p>
          <a:p>
            <a:pPr>
              <a:spcBef>
                <a:spcPct val="0"/>
              </a:spcBef>
              <a:defRPr/>
            </a:pPr>
            <a:r>
              <a:rPr lang="en-US" sz="2800" b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e.g.   For control of blood pressure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subscription</a:t>
            </a:r>
            <a:endParaRPr lang="en-US" sz="2800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B49C7B-8B45-4414-BA3B-F0A0ED540EEA}" type="slidenum">
              <a:rPr lang="ar-SA"/>
              <a:pPr/>
              <a:t>11</a:t>
            </a:fld>
            <a:endParaRPr lang="en-US"/>
          </a:p>
        </p:txBody>
      </p:sp>
      <p:sp>
        <p:nvSpPr>
          <p:cNvPr id="509962" name="Rectangle 10"/>
          <p:cNvSpPr>
            <a:spLocks noChangeArrowheads="1"/>
          </p:cNvSpPr>
          <p:nvPr/>
        </p:nvSpPr>
        <p:spPr bwMode="auto">
          <a:xfrm>
            <a:off x="0" y="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Signatura</a:t>
            </a:r>
            <a:r>
              <a:rPr lang="en-US" sz="28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(sig) or transcription</a:t>
            </a:r>
            <a:endParaRPr lang="en-US" sz="2800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0" y="2743200"/>
            <a:ext cx="6400800" cy="11695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Use of abbreviations or symbol is discouraged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Instruction “Take as directed” should be avoided</a:t>
            </a:r>
          </a:p>
          <a:p>
            <a:endParaRPr lang="ar-SA" sz="20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0" y="609601"/>
            <a:ext cx="7315200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Direction for patient.</a:t>
            </a:r>
          </a:p>
          <a:p>
            <a:r>
              <a:rPr lang="en-US" sz="2000" b="0" dirty="0" smtClean="0"/>
              <a:t>The directions should be simple and the doses should be fewer.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1295400" y="1905000"/>
            <a:ext cx="6248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 for the patient as to how to take the prescription interpreted by the pharmacist 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0" y="3657600"/>
            <a:ext cx="60960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Route of administration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- for oral dosage forms   --- “take” or “give”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- for externally applied products --- “Apply”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- for suppositories ---- “Insert”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- for eye, ear, nose drops ---- 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“Place” is preferable to “instill”</a:t>
            </a:r>
            <a:endParaRPr lang="ar-SA" sz="2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45ED2F-A2FE-4065-B962-5CED0C616E52}" type="slidenum">
              <a:rPr lang="ar-SA"/>
              <a:pPr/>
              <a:t>12</a:t>
            </a:fld>
            <a:endParaRPr lang="en-US"/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0" y="0"/>
            <a:ext cx="861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How &amp; when to take medication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Duration of therapy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Purpose of medication</a:t>
            </a:r>
          </a:p>
          <a:p>
            <a:pPr>
              <a:spcBef>
                <a:spcPct val="0"/>
              </a:spcBef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Must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 explained by both the physician &amp; pharmacist</a:t>
            </a:r>
          </a:p>
        </p:txBody>
      </p:sp>
      <p:pic>
        <p:nvPicPr>
          <p:cNvPr id="6" name="صورة 5" descr="scan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239413"/>
            <a:ext cx="3470148" cy="4618587"/>
          </a:xfrm>
          <a:prstGeom prst="rect">
            <a:avLst/>
          </a:prstGeom>
        </p:spPr>
      </p:pic>
      <p:sp>
        <p:nvSpPr>
          <p:cNvPr id="7" name="وسيلة شرح مستطيلة 6"/>
          <p:cNvSpPr/>
          <p:nvPr/>
        </p:nvSpPr>
        <p:spPr>
          <a:xfrm>
            <a:off x="1066800" y="4572000"/>
            <a:ext cx="3048000" cy="609600"/>
          </a:xfrm>
          <a:prstGeom prst="wedgeRectCallout">
            <a:avLst>
              <a:gd name="adj1" fmla="val 81371"/>
              <a:gd name="adj2" fmla="val 34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transcription</a:t>
            </a:r>
            <a:endParaRPr lang="ar-SA" sz="2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6B08DC-701D-4F23-AADB-C38739BA0020}" type="slidenum">
              <a:rPr lang="ar-SA"/>
              <a:pPr/>
              <a:t>13</a:t>
            </a:fld>
            <a:endParaRPr lang="en-US"/>
          </a:p>
        </p:txBody>
      </p:sp>
      <p:sp>
        <p:nvSpPr>
          <p:cNvPr id="514052" name="Rectangle 4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Dose always should be listed by metric measurements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of weight &amp; volume.</a:t>
            </a:r>
          </a:p>
          <a:p>
            <a:pPr>
              <a:spcBef>
                <a:spcPct val="0"/>
              </a:spcBef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</a:t>
            </a:r>
          </a:p>
          <a:p>
            <a:pPr algn="ctr">
              <a:spcBef>
                <a:spcPct val="0"/>
              </a:spcBef>
              <a:defRPr/>
            </a:pP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Should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 avoided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3352800"/>
            <a:ext cx="8610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Arabic (decimal)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numerals (e.g. 1,2,3)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are preferable to Roman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numerals(I, II, III),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&amp; in some instances it is preferable for the numbers to be spelled out (e.g. Zero)</a:t>
            </a:r>
          </a:p>
        </p:txBody>
      </p:sp>
      <p:sp>
        <p:nvSpPr>
          <p:cNvPr id="8" name="وسيلة شرح مع سهم إلى الأسفل 7"/>
          <p:cNvSpPr/>
          <p:nvPr/>
        </p:nvSpPr>
        <p:spPr>
          <a:xfrm>
            <a:off x="0" y="914400"/>
            <a:ext cx="9144000" cy="1752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Older system of measure e.g. grains for weight &amp;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Household measurements e.g. “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dropperful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” &amp; “teaspoon”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02529-99C5-437D-BABA-0A18177C9C53}" type="slidenum">
              <a:rPr lang="ar-SA"/>
              <a:pPr/>
              <a:t>14</a:t>
            </a:fld>
            <a:endParaRPr lang="en-US"/>
          </a:p>
        </p:txBody>
      </p:sp>
      <p:sp>
        <p:nvSpPr>
          <p:cNvPr id="544772" name="Rectangle 4"/>
          <p:cNvSpPr>
            <a:spLocks noChangeArrowheads="1"/>
          </p:cNvSpPr>
          <p:nvPr/>
        </p:nvSpPr>
        <p:spPr bwMode="auto">
          <a:xfrm>
            <a:off x="0" y="304800"/>
            <a:ext cx="6781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12 Refill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13 Waiver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of the requirement for childproof containers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14 Additional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labeling instructions 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e.g. warnings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such as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“may cause drowsiness,” 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“do not drink alcohol”</a:t>
            </a:r>
          </a:p>
        </p:txBody>
      </p:sp>
      <p:pic>
        <p:nvPicPr>
          <p:cNvPr id="6" name="صورة 5" descr="scan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133103"/>
            <a:ext cx="4114800" cy="4724897"/>
          </a:xfrm>
          <a:prstGeom prst="rect">
            <a:avLst/>
          </a:prstGeom>
        </p:spPr>
      </p:pic>
      <p:sp>
        <p:nvSpPr>
          <p:cNvPr id="7" name="شكل بيضاوي 6"/>
          <p:cNvSpPr/>
          <p:nvPr/>
        </p:nvSpPr>
        <p:spPr>
          <a:xfrm>
            <a:off x="5715000" y="6172200"/>
            <a:ext cx="5334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14</a:t>
            </a:r>
            <a:endParaRPr lang="ar-SA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F8ACE5-7F40-4E26-B14C-8EE2009A9237}" type="slidenum">
              <a:rPr lang="ar-SA"/>
              <a:pPr/>
              <a:t>15</a:t>
            </a:fld>
            <a:endParaRPr lang="en-US"/>
          </a:p>
        </p:txBody>
      </p:sp>
      <p:sp>
        <p:nvSpPr>
          <p:cNvPr id="519172" name="Rectangle 4"/>
          <p:cNvSpPr>
            <a:spLocks noChangeArrowheads="1"/>
          </p:cNvSpPr>
          <p:nvPr/>
        </p:nvSpPr>
        <p:spPr bwMode="auto">
          <a:xfrm>
            <a:off x="457200" y="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Pharmacist  --- must place the </a:t>
            </a:r>
            <a:r>
              <a:rPr lang="en-US" sz="28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expiration date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of the drug on the label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914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15 Prescriber's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signature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 and 17 Any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other identification of the prescriber</a:t>
            </a:r>
          </a:p>
        </p:txBody>
      </p:sp>
      <p:pic>
        <p:nvPicPr>
          <p:cNvPr id="7" name="صورة 6" descr="scan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849181"/>
            <a:ext cx="4191000" cy="5008819"/>
          </a:xfrm>
          <a:prstGeom prst="rect">
            <a:avLst/>
          </a:prstGeom>
        </p:spPr>
      </p:pic>
      <p:sp>
        <p:nvSpPr>
          <p:cNvPr id="8" name="مستطيل مستدير الزوايا 7"/>
          <p:cNvSpPr/>
          <p:nvPr/>
        </p:nvSpPr>
        <p:spPr>
          <a:xfrm>
            <a:off x="4800600" y="5943600"/>
            <a:ext cx="1143000" cy="7620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4A2B54-D94A-4BE6-A153-4977421E1F58}" type="slidenum">
              <a:rPr lang="ar-SA"/>
              <a:pPr/>
              <a:t>16</a:t>
            </a:fld>
            <a:endParaRPr lang="en-US"/>
          </a:p>
        </p:txBody>
      </p:sp>
      <p:sp>
        <p:nvSpPr>
          <p:cNvPr id="535554" name="Rectangle 2"/>
          <p:cNvSpPr>
            <a:spLocks noChangeArrowheads="1"/>
          </p:cNvSpPr>
          <p:nvPr/>
        </p:nvSpPr>
        <p:spPr bwMode="auto">
          <a:xfrm>
            <a:off x="152400" y="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00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Prescription writing</a:t>
            </a:r>
          </a:p>
        </p:txBody>
      </p:sp>
      <p:graphicFrame>
        <p:nvGraphicFramePr>
          <p:cNvPr id="535662" name="Group 110"/>
          <p:cNvGraphicFramePr>
            <a:graphicFrameLocks noGrp="1"/>
          </p:cNvGraphicFramePr>
          <p:nvPr/>
        </p:nvGraphicFramePr>
        <p:xfrm>
          <a:off x="76200" y="838200"/>
          <a:ext cx="4343400" cy="4572000"/>
        </p:xfrm>
        <a:graphic>
          <a:graphicData uri="http://schemas.openxmlformats.org/drawingml/2006/table">
            <a:tbl>
              <a:tblPr/>
              <a:tblGrid>
                <a:gridCol w="1676400"/>
                <a:gridCol w="26670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Abbreviation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tablet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capsule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 mouth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rectum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sublingual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intramuscular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intravenous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SC, SQ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subcutaneous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5661" name="Group 109"/>
          <p:cNvGraphicFramePr>
            <a:graphicFrameLocks noGrp="1"/>
          </p:cNvGraphicFramePr>
          <p:nvPr/>
        </p:nvGraphicFramePr>
        <p:xfrm>
          <a:off x="4495800" y="838200"/>
          <a:ext cx="4572000" cy="4572000"/>
        </p:xfrm>
        <a:graphic>
          <a:graphicData uri="http://schemas.openxmlformats.org/drawingml/2006/table">
            <a:tbl>
              <a:tblPr/>
              <a:tblGrid>
                <a:gridCol w="1676400"/>
                <a:gridCol w="28956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Abbreviation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over-the-counter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after meals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before meals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when needed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q6h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every 6 hours</a:t>
                      </a: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qhs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every night at bed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once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5" name="Diagram 74"/>
          <p:cNvGraphicFramePr/>
          <p:nvPr/>
        </p:nvGraphicFramePr>
        <p:xfrm>
          <a:off x="1447800" y="4724400"/>
          <a:ext cx="60960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867E85-76BB-4577-B88A-D8FD4407E470}" type="slidenum">
              <a:rPr lang="ar-SA"/>
              <a:pPr/>
              <a:t>17</a:t>
            </a:fld>
            <a:endParaRPr lang="en-US"/>
          </a:p>
        </p:txBody>
      </p:sp>
      <p:sp>
        <p:nvSpPr>
          <p:cNvPr id="540674" name="Rectangle 2"/>
          <p:cNvSpPr>
            <a:spLocks noChangeArrowheads="1"/>
          </p:cNvSpPr>
          <p:nvPr/>
        </p:nvSpPr>
        <p:spPr bwMode="auto">
          <a:xfrm>
            <a:off x="152400" y="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00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Prescription writing</a:t>
            </a:r>
          </a:p>
        </p:txBody>
      </p:sp>
      <p:graphicFrame>
        <p:nvGraphicFramePr>
          <p:cNvPr id="540763" name="Group 91"/>
          <p:cNvGraphicFramePr>
            <a:graphicFrameLocks noGrp="1"/>
          </p:cNvGraphicFramePr>
          <p:nvPr/>
        </p:nvGraphicFramePr>
        <p:xfrm>
          <a:off x="76200" y="838200"/>
          <a:ext cx="4343400" cy="2743200"/>
        </p:xfrm>
        <a:graphic>
          <a:graphicData uri="http://schemas.openxmlformats.org/drawingml/2006/table">
            <a:tbl>
              <a:tblPr/>
              <a:tblGrid>
                <a:gridCol w="1676400"/>
                <a:gridCol w="26670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Abbreviation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twice a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three times a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four times a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bed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B672CF-6BEC-43E1-B109-31FC17442427}" type="slidenum">
              <a:rPr lang="ar-SA"/>
              <a:pPr/>
              <a:t>18</a:t>
            </a:fld>
            <a:endParaRPr lang="en-US"/>
          </a:p>
        </p:txBody>
      </p:sp>
      <p:sp>
        <p:nvSpPr>
          <p:cNvPr id="518146" name="Rectangle 2"/>
          <p:cNvSpPr>
            <a:spLocks noChangeArrowheads="1"/>
          </p:cNvSpPr>
          <p:nvPr/>
        </p:nvSpPr>
        <p:spPr bwMode="auto">
          <a:xfrm>
            <a:off x="152400" y="1295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Elements</a:t>
            </a:r>
          </a:p>
        </p:txBody>
      </p:sp>
      <p:sp>
        <p:nvSpPr>
          <p:cNvPr id="518147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 dirty="0" smtClean="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Physician </a:t>
            </a:r>
            <a:r>
              <a:rPr lang="en-US" sz="3200" dirty="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order sheet (POS) / chart order</a:t>
            </a:r>
          </a:p>
        </p:txBody>
      </p:sp>
      <p:sp>
        <p:nvSpPr>
          <p:cNvPr id="518148" name="Rectangle 4"/>
          <p:cNvSpPr>
            <a:spLocks noChangeArrowheads="1"/>
          </p:cNvSpPr>
          <p:nvPr/>
        </p:nvSpPr>
        <p:spPr bwMode="auto">
          <a:xfrm>
            <a:off x="457200" y="1981200"/>
            <a:ext cx="8458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Date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Name &amp; strength of  medication , dose , route &amp; 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   frequency of administration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Signature of prescriber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8946E0-44EB-4E00-8228-A371EB08D775}" type="slidenum">
              <a:rPr lang="ar-SA"/>
              <a:pPr/>
              <a:t>19</a:t>
            </a:fld>
            <a:endParaRPr lang="en-US"/>
          </a:p>
        </p:txBody>
      </p:sp>
      <p:sp>
        <p:nvSpPr>
          <p:cNvPr id="512003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Prescribing errors</a:t>
            </a:r>
          </a:p>
        </p:txBody>
      </p:sp>
      <p:sp>
        <p:nvSpPr>
          <p:cNvPr id="512054" name="Rectangle 54"/>
          <p:cNvSpPr>
            <a:spLocks noChangeArrowheads="1"/>
          </p:cNvSpPr>
          <p:nvPr/>
        </p:nvSpPr>
        <p:spPr bwMode="auto">
          <a:xfrm>
            <a:off x="685800" y="12192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Illegible hand writing</a:t>
            </a:r>
          </a:p>
        </p:txBody>
      </p:sp>
      <p:sp>
        <p:nvSpPr>
          <p:cNvPr id="512055" name="Rectangle 55"/>
          <p:cNvSpPr>
            <a:spLocks noChangeArrowheads="1"/>
          </p:cNvSpPr>
          <p:nvPr/>
        </p:nvSpPr>
        <p:spPr bwMode="auto">
          <a:xfrm>
            <a:off x="1066800" y="1752600"/>
            <a:ext cx="762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Drugs with similar names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Acetazolamide   ----  Acetohexamide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Methotrexate   ---    Metolazone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ChangeArrowheads="1"/>
          </p:cNvSpPr>
          <p:nvPr/>
        </p:nvSpPr>
        <p:spPr bwMode="auto">
          <a:xfrm>
            <a:off x="152400" y="6096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Steps</a:t>
            </a:r>
          </a:p>
        </p:txBody>
      </p:sp>
      <p:sp>
        <p:nvSpPr>
          <p:cNvPr id="502787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00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Prescription writing</a:t>
            </a:r>
          </a:p>
        </p:txBody>
      </p:sp>
      <p:sp>
        <p:nvSpPr>
          <p:cNvPr id="502788" name="Rectangle 4"/>
          <p:cNvSpPr>
            <a:spLocks noChangeArrowheads="1"/>
          </p:cNvSpPr>
          <p:nvPr/>
        </p:nvSpPr>
        <p:spPr bwMode="auto">
          <a:xfrm>
            <a:off x="0" y="1143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Make a Specific </a:t>
            </a: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diagnosis.</a:t>
            </a:r>
            <a:endParaRPr lang="en-US" sz="2400" b="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Consider the </a:t>
            </a:r>
            <a:r>
              <a:rPr lang="en-US" sz="2400" b="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Pathophysiological</a:t>
            </a: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implications of the </a:t>
            </a: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diagnosis.</a:t>
            </a:r>
            <a:endParaRPr lang="en-US" sz="2400" b="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Select a specific therapeutic </a:t>
            </a: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objective.</a:t>
            </a:r>
            <a:endParaRPr lang="en-US" sz="2400" b="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Select a drug of </a:t>
            </a: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choice.</a:t>
            </a:r>
            <a:endParaRPr lang="en-US" sz="2400" b="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Determine the appropriate dosing </a:t>
            </a: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regimen.</a:t>
            </a:r>
            <a:endParaRPr lang="en-US" sz="2400" b="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Devise a plan for monitoring the drug’s action &amp; determine an end point for </a:t>
            </a: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therapy.</a:t>
            </a:r>
            <a:endParaRPr lang="en-US" sz="2400" b="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Plan a program of patient </a:t>
            </a:r>
            <a:r>
              <a:rPr lang="en-US" sz="2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education.</a:t>
            </a:r>
            <a:endParaRPr lang="en-US" sz="2400" b="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تمرير أفقي 4"/>
          <p:cNvSpPr/>
          <p:nvPr/>
        </p:nvSpPr>
        <p:spPr bwMode="auto">
          <a:xfrm>
            <a:off x="152400" y="5105400"/>
            <a:ext cx="8610600" cy="60960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cs typeface="Segoe UI" pitchFamily="34" charset="0"/>
              </a:rPr>
              <a:t>In the hospital setting,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cs typeface="Segoe UI" pitchFamily="34" charset="0"/>
              </a:rPr>
              <a:t> drug are prescribed on  (physician’s order sheet/Chart order)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C37562-79E8-47E1-AE1B-D8A34436888B}" type="slidenum">
              <a:rPr lang="ar-SA"/>
              <a:pPr/>
              <a:t>20</a:t>
            </a:fld>
            <a:endParaRPr lang="en-US"/>
          </a:p>
        </p:txBody>
      </p:sp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Prescribing errors</a:t>
            </a:r>
          </a:p>
        </p:txBody>
      </p:sp>
      <p:graphicFrame>
        <p:nvGraphicFramePr>
          <p:cNvPr id="517186" name="Group 66"/>
          <p:cNvGraphicFramePr>
            <a:graphicFrameLocks noGrp="1"/>
          </p:cNvGraphicFramePr>
          <p:nvPr/>
        </p:nvGraphicFramePr>
        <p:xfrm>
          <a:off x="762000" y="1704975"/>
          <a:ext cx="6172200" cy="3566160"/>
        </p:xfrm>
        <a:graphic>
          <a:graphicData uri="http://schemas.openxmlformats.org/drawingml/2006/table">
            <a:tbl>
              <a:tblPr/>
              <a:tblGrid>
                <a:gridCol w="1476375"/>
                <a:gridCol w="2346325"/>
                <a:gridCol w="234950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Error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Risk of being misread as: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Correct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Abandoned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or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µg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mcg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166" name="Rectangle 46"/>
          <p:cNvSpPr>
            <a:spLocks noChangeArrowheads="1"/>
          </p:cNvSpPr>
          <p:nvPr/>
        </p:nvSpPr>
        <p:spPr bwMode="auto">
          <a:xfrm>
            <a:off x="228600" y="4572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Poor presciption writing</a:t>
            </a: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685800" y="914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Other errors</a:t>
            </a:r>
          </a:p>
        </p:txBody>
      </p:sp>
      <p:sp>
        <p:nvSpPr>
          <p:cNvPr id="23592" name="Rectangle 65"/>
          <p:cNvSpPr>
            <a:spLocks noChangeArrowheads="1"/>
          </p:cNvSpPr>
          <p:nvPr/>
        </p:nvSpPr>
        <p:spPr bwMode="auto">
          <a:xfrm>
            <a:off x="5410200" y="25146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Use leading zeros</a:t>
            </a:r>
          </a:p>
        </p:txBody>
      </p:sp>
      <p:sp>
        <p:nvSpPr>
          <p:cNvPr id="23593" name="Rectangle 67"/>
          <p:cNvSpPr>
            <a:spLocks noChangeArrowheads="1"/>
          </p:cNvSpPr>
          <p:nvPr/>
        </p:nvSpPr>
        <p:spPr bwMode="auto">
          <a:xfrm>
            <a:off x="5410200" y="2971800"/>
            <a:ext cx="2819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/>
              <a:t>Never use trailing zeros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9E1A6F-8751-4A0A-BA65-84340EB9D30D}" type="slidenum">
              <a:rPr lang="ar-SA"/>
              <a:pPr/>
              <a:t>21</a:t>
            </a:fld>
            <a:endParaRPr lang="en-US"/>
          </a:p>
        </p:txBody>
      </p:sp>
      <p:sp>
        <p:nvSpPr>
          <p:cNvPr id="536578" name="Rectangle 2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Prescribing errors</a:t>
            </a:r>
          </a:p>
        </p:txBody>
      </p:sp>
      <p:graphicFrame>
        <p:nvGraphicFramePr>
          <p:cNvPr id="536653" name="Group 77"/>
          <p:cNvGraphicFramePr>
            <a:graphicFrameLocks noGrp="1"/>
          </p:cNvGraphicFramePr>
          <p:nvPr/>
        </p:nvGraphicFramePr>
        <p:xfrm>
          <a:off x="1143000" y="1447800"/>
          <a:ext cx="5126038" cy="4700016"/>
        </p:xfrm>
        <a:graphic>
          <a:graphicData uri="http://schemas.openxmlformats.org/drawingml/2006/table">
            <a:tbl>
              <a:tblPr/>
              <a:tblGrid>
                <a:gridCol w="2397125"/>
                <a:gridCol w="272891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Error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Risk of being misread as: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</a:t>
                      </a: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(everyday)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 (right eye)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(every day)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(four times a day)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(every-other-day)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(everyday / right eye)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qhs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(once daily at bed time)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qhr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(every hour)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6625" name="Rectangle 49"/>
          <p:cNvSpPr>
            <a:spLocks noChangeArrowheads="1"/>
          </p:cNvSpPr>
          <p:nvPr/>
        </p:nvSpPr>
        <p:spPr bwMode="auto">
          <a:xfrm>
            <a:off x="228600" y="4572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Poor presciption writing</a:t>
            </a:r>
          </a:p>
        </p:txBody>
      </p:sp>
      <p:sp>
        <p:nvSpPr>
          <p:cNvPr id="536626" name="Rectangle 50"/>
          <p:cNvSpPr>
            <a:spLocks noChangeArrowheads="1"/>
          </p:cNvSpPr>
          <p:nvPr/>
        </p:nvSpPr>
        <p:spPr bwMode="auto">
          <a:xfrm>
            <a:off x="685800" y="914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Other errors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3AB569-B815-4BF5-BD43-49CA696AD06F}" type="slidenum">
              <a:rPr lang="ar-SA"/>
              <a:pPr/>
              <a:t>22</a:t>
            </a:fld>
            <a:endParaRPr lang="en-US"/>
          </a:p>
        </p:txBody>
      </p:sp>
      <p:sp>
        <p:nvSpPr>
          <p:cNvPr id="516098" name="Rectangle 2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Prescribing errors</a:t>
            </a:r>
          </a:p>
        </p:txBody>
      </p:sp>
      <p:sp>
        <p:nvSpPr>
          <p:cNvPr id="516142" name="Rectangle 46"/>
          <p:cNvSpPr>
            <a:spLocks noChangeArrowheads="1"/>
          </p:cNvSpPr>
          <p:nvPr/>
        </p:nvSpPr>
        <p:spPr bwMode="auto">
          <a:xfrm>
            <a:off x="228600" y="4572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Poor prescription writing</a:t>
            </a:r>
          </a:p>
        </p:txBody>
      </p:sp>
      <p:sp>
        <p:nvSpPr>
          <p:cNvPr id="516144" name="Rectangle 48"/>
          <p:cNvSpPr>
            <a:spLocks noChangeArrowheads="1"/>
          </p:cNvSpPr>
          <p:nvPr/>
        </p:nvSpPr>
        <p:spPr bwMode="auto">
          <a:xfrm>
            <a:off x="685800" y="9906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Other errors</a:t>
            </a:r>
          </a:p>
          <a:p>
            <a:pPr>
              <a:spcBef>
                <a:spcPct val="0"/>
              </a:spcBef>
              <a:defRPr/>
            </a:pPr>
            <a:endParaRPr lang="en-US" sz="28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endParaRPr lang="en-US" sz="28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6145" name="Rectangle 49"/>
          <p:cNvSpPr>
            <a:spLocks noChangeArrowheads="1"/>
          </p:cNvSpPr>
          <p:nvPr/>
        </p:nvSpPr>
        <p:spPr bwMode="auto">
          <a:xfrm>
            <a:off x="990600" y="16764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Using acronyms for drugs e.g. ASA (aspirin), 6MP(6-mercaptopurine)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6146" name="Rectangle 50"/>
          <p:cNvSpPr>
            <a:spLocks noChangeArrowheads="1"/>
          </p:cNvSpPr>
          <p:nvPr/>
        </p:nvSpPr>
        <p:spPr bwMode="auto">
          <a:xfrm>
            <a:off x="304800" y="2667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Inappropriate Drug Prescription</a:t>
            </a:r>
          </a:p>
        </p:txBody>
      </p:sp>
      <p:sp>
        <p:nvSpPr>
          <p:cNvPr id="516147" name="Rectangle 51"/>
          <p:cNvSpPr>
            <a:spLocks noChangeArrowheads="1"/>
          </p:cNvSpPr>
          <p:nvPr/>
        </p:nvSpPr>
        <p:spPr bwMode="auto">
          <a:xfrm>
            <a:off x="914400" y="3352800"/>
            <a:ext cx="7620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Drug interactions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Contraindications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Adverse effects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F5E935-21BB-4038-A984-0C999E69BB4A}" type="slidenum">
              <a:rPr lang="ar-SA"/>
              <a:pPr/>
              <a:t>23</a:t>
            </a:fld>
            <a:endParaRPr lang="en-US"/>
          </a:p>
        </p:txBody>
      </p:sp>
      <p:sp>
        <p:nvSpPr>
          <p:cNvPr id="520194" name="Rectangle 2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Compliance (adherence)</a:t>
            </a:r>
          </a:p>
        </p:txBody>
      </p:sp>
      <p:sp>
        <p:nvSpPr>
          <p:cNvPr id="520195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extent to which patients follow treatment instructions.</a:t>
            </a:r>
          </a:p>
        </p:txBody>
      </p:sp>
      <p:sp>
        <p:nvSpPr>
          <p:cNvPr id="520196" name="Rectangle 4"/>
          <p:cNvSpPr>
            <a:spLocks noChangeArrowheads="1"/>
          </p:cNvSpPr>
          <p:nvPr/>
        </p:nvSpPr>
        <p:spPr bwMode="auto">
          <a:xfrm>
            <a:off x="228600" y="18288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Noncompliance ---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Failure to follow drug regimen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C0AE5E-7427-4DE3-A7E7-54843E4B413F}" type="slidenum">
              <a:rPr lang="ar-SA"/>
              <a:pPr/>
              <a:t>24</a:t>
            </a:fld>
            <a:endParaRPr lang="en-US"/>
          </a:p>
        </p:txBody>
      </p:sp>
      <p:sp>
        <p:nvSpPr>
          <p:cNvPr id="521218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Controlled Substance Schedules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(These are used when the drugs have high potential for abuse)</a:t>
            </a:r>
            <a:endParaRPr lang="en-US" sz="2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1219" name="Rectangle 3"/>
          <p:cNvSpPr>
            <a:spLocks noChangeArrowheads="1"/>
          </p:cNvSpPr>
          <p:nvPr/>
        </p:nvSpPr>
        <p:spPr bwMode="auto">
          <a:xfrm>
            <a:off x="0" y="1524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Schedule I </a:t>
            </a:r>
          </a:p>
          <a:p>
            <a:pPr>
              <a:spcBef>
                <a:spcPct val="0"/>
              </a:spcBef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32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Examples: </a:t>
            </a:r>
            <a:r>
              <a:rPr lang="en-US" sz="32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heroin</a:t>
            </a:r>
          </a:p>
          <a:p>
            <a:pPr>
              <a:spcBef>
                <a:spcPct val="0"/>
              </a:spcBef>
              <a:defRPr/>
            </a:pPr>
            <a:endParaRPr lang="en-US" sz="32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Potential for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abuse: High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No accepted medical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use or lacks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accepted safety </a:t>
            </a:r>
          </a:p>
          <a:p>
            <a:pPr>
              <a:spcBef>
                <a:spcPct val="0"/>
              </a:spcBef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May be used for research purposes by properly registered individuals.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D907B1-04EA-4415-8CFD-10A7E3F652D9}" type="slidenum">
              <a:rPr lang="ar-SA"/>
              <a:pPr/>
              <a:t>25</a:t>
            </a:fld>
            <a:endParaRPr lang="en-US"/>
          </a:p>
        </p:txBody>
      </p:sp>
      <p:sp>
        <p:nvSpPr>
          <p:cNvPr id="526338" name="Rectangle 2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Controlled Substance Schedules</a:t>
            </a:r>
          </a:p>
        </p:txBody>
      </p:sp>
      <p:sp>
        <p:nvSpPr>
          <p:cNvPr id="526339" name="Rectangle 3"/>
          <p:cNvSpPr>
            <a:spLocks noChangeArrowheads="1"/>
          </p:cNvSpPr>
          <p:nvPr/>
        </p:nvSpPr>
        <p:spPr bwMode="auto">
          <a:xfrm>
            <a:off x="152400" y="685800"/>
            <a:ext cx="8915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Schedule II</a:t>
            </a:r>
          </a:p>
          <a:p>
            <a:pPr>
              <a:spcBef>
                <a:spcPct val="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Examples: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sz="32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morphine</a:t>
            </a:r>
          </a:p>
          <a:p>
            <a:pPr>
              <a:spcBef>
                <a:spcPct val="0"/>
              </a:spcBef>
              <a:defRPr/>
            </a:pPr>
            <a:endParaRPr lang="en-US" sz="32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Potential for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abuse: High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ct val="0"/>
              </a:spcBef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Has a currently accepted medical use (as a pain killer)</a:t>
            </a:r>
          </a:p>
          <a:p>
            <a:pPr>
              <a:spcBef>
                <a:spcPct val="0"/>
              </a:spcBef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 Abuse may lead to severe psychological or </a:t>
            </a:r>
          </a:p>
          <a:p>
            <a:pPr>
              <a:spcBef>
                <a:spcPct val="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physical dependence.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8543BE-BBF1-4454-B663-B5745463B66E}" type="slidenum">
              <a:rPr lang="ar-SA"/>
              <a:pPr/>
              <a:t>26</a:t>
            </a:fld>
            <a:endParaRPr lang="en-US"/>
          </a:p>
        </p:txBody>
      </p:sp>
      <p:sp>
        <p:nvSpPr>
          <p:cNvPr id="527362" name="Rectangle 2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Controlled Substance Schedules</a:t>
            </a:r>
          </a:p>
        </p:txBody>
      </p:sp>
      <p:sp>
        <p:nvSpPr>
          <p:cNvPr id="527363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Schedule III</a:t>
            </a:r>
          </a:p>
          <a:p>
            <a:pPr>
              <a:spcBef>
                <a:spcPct val="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32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Examples: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32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anabolic steroids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ct val="0"/>
              </a:spcBef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>
              <a:spcBef>
                <a:spcPct val="0"/>
              </a:spcBef>
              <a:buAutoNum type="arabicPeriod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Abuse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potential less than substances in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schedule I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or schedule II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514350" indent="-514350">
              <a:spcBef>
                <a:spcPct val="0"/>
              </a:spcBef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Has a currently accepted medical use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ct val="0"/>
              </a:spcBef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Abuse may lead to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moderate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or low physical dependence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high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psychological dependence.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3C47D-2166-45FC-835B-EE042200AEC7}" type="slidenum">
              <a:rPr lang="ar-SA"/>
              <a:pPr/>
              <a:t>27</a:t>
            </a:fld>
            <a:endParaRPr lang="en-US"/>
          </a:p>
        </p:txBody>
      </p:sp>
      <p:sp>
        <p:nvSpPr>
          <p:cNvPr id="528386" name="Rectangle 2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Controlled Substance Schedules</a:t>
            </a:r>
          </a:p>
        </p:txBody>
      </p:sp>
      <p:sp>
        <p:nvSpPr>
          <p:cNvPr id="528387" name="Rectangle 3"/>
          <p:cNvSpPr>
            <a:spLocks noChangeArrowheads="1"/>
          </p:cNvSpPr>
          <p:nvPr/>
        </p:nvSpPr>
        <p:spPr bwMode="auto">
          <a:xfrm>
            <a:off x="152400" y="685800"/>
            <a:ext cx="8915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Schedule IV</a:t>
            </a:r>
          </a:p>
          <a:p>
            <a:pPr>
              <a:spcBef>
                <a:spcPct val="0"/>
              </a:spcBef>
              <a:defRPr/>
            </a:pPr>
            <a:r>
              <a:rPr lang="en-US" sz="32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Examples: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Alprazolam</a:t>
            </a:r>
          </a:p>
          <a:p>
            <a:pPr>
              <a:spcBef>
                <a:spcPct val="0"/>
              </a:spcBef>
              <a:defRPr/>
            </a:pPr>
            <a:endParaRPr lang="en-US" sz="32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1. Abuse potential less than substances in </a:t>
            </a:r>
          </a:p>
          <a:p>
            <a:pPr>
              <a:spcBef>
                <a:spcPct val="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      schedule III.</a:t>
            </a:r>
          </a:p>
          <a:p>
            <a:pPr>
              <a:spcBef>
                <a:spcPct val="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2. Has a currently accepted medical use</a:t>
            </a:r>
          </a:p>
          <a:p>
            <a:pPr>
              <a:spcBef>
                <a:spcPct val="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>
              <a:spcBef>
                <a:spcPct val="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3. Abuse may lead to </a:t>
            </a:r>
          </a:p>
          <a:p>
            <a:pPr>
              <a:spcBef>
                <a:spcPct val="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      limited physical or psychological dependence</a:t>
            </a:r>
          </a:p>
          <a:p>
            <a:pPr>
              <a:spcBef>
                <a:spcPct val="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      relative to substances in schedule III.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6590C4-EB8B-492A-BD36-FE19F90F5910}" type="slidenum">
              <a:rPr lang="ar-SA"/>
              <a:pPr/>
              <a:t>28</a:t>
            </a:fld>
            <a:endParaRPr lang="en-US"/>
          </a:p>
        </p:txBody>
      </p:sp>
      <p:sp>
        <p:nvSpPr>
          <p:cNvPr id="529410" name="Rectangle 2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Controlled Substance Schedules</a:t>
            </a:r>
          </a:p>
        </p:txBody>
      </p:sp>
      <p:sp>
        <p:nvSpPr>
          <p:cNvPr id="529411" name="Rectangle 3"/>
          <p:cNvSpPr>
            <a:spLocks noChangeArrowheads="1"/>
          </p:cNvSpPr>
          <p:nvPr/>
        </p:nvSpPr>
        <p:spPr bwMode="auto">
          <a:xfrm>
            <a:off x="152400" y="685800"/>
            <a:ext cx="8915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Schedule V 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Examples: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8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buprenorphine</a:t>
            </a:r>
          </a:p>
          <a:p>
            <a:pPr>
              <a:spcBef>
                <a:spcPct val="0"/>
              </a:spcBef>
              <a:defRPr/>
            </a:pPr>
            <a:endParaRPr lang="en-US" sz="28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1. Low potential for abuse relative to schedule IV.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2. Has a currently accepted medical use 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3. Some schedule V products may be sold in limited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  amounts without a prescription at the discretion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  of the pharmacist; however, if a physician wishes 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  a patient to receive one of these products, it is 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  preferable to provide a prescription</a:t>
            </a:r>
          </a:p>
          <a:p>
            <a:pPr>
              <a:spcBef>
                <a:spcPct val="0"/>
              </a:spcBef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4. Limited dependence possible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392DFC-E827-4A1A-A14A-6697EC54775B}" type="slidenum">
              <a:rPr lang="ar-SA"/>
              <a:pPr/>
              <a:t>29</a:t>
            </a:fld>
            <a:endParaRPr lang="en-US"/>
          </a:p>
        </p:txBody>
      </p:sp>
      <p:sp>
        <p:nvSpPr>
          <p:cNvPr id="537602" name="Rectangle 2"/>
          <p:cNvSpPr>
            <a:spLocks noChangeArrowheads="1"/>
          </p:cNvSpPr>
          <p:nvPr/>
        </p:nvSpPr>
        <p:spPr bwMode="auto">
          <a:xfrm>
            <a:off x="152400" y="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Controlled Substance</a:t>
            </a:r>
          </a:p>
        </p:txBody>
      </p:sp>
      <p:sp>
        <p:nvSpPr>
          <p:cNvPr id="537603" name="Rectangle 3"/>
          <p:cNvSpPr>
            <a:spLocks noChangeArrowheads="1"/>
          </p:cNvSpPr>
          <p:nvPr/>
        </p:nvSpPr>
        <p:spPr bwMode="auto">
          <a:xfrm>
            <a:off x="152400" y="685800"/>
            <a:ext cx="8915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 All prescriptions  must be written in ink; this practice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is compulsory for schedule II drugs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 Date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 Prescriber’s name &amp; address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 Patient’s name, age, &amp; address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 Diagnosis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 No abbreviations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 All doses, number of ampules, tablets, etc. should be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      written in words (letters) &amp; in figures (numbers) 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 Prescriber’s signature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 Prescription is dispensed once, &amp; is kept by pharmacist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A470A0-A1D3-48A0-B9AC-C312057E14E3}" type="slidenum">
              <a:rPr lang="ar-SA"/>
              <a:pPr/>
              <a:t>3</a:t>
            </a:fld>
            <a:endParaRPr lang="en-US"/>
          </a:p>
        </p:txBody>
      </p:sp>
      <p:sp>
        <p:nvSpPr>
          <p:cNvPr id="541698" name="Rectangle 2"/>
          <p:cNvSpPr>
            <a:spLocks noChangeArrowheads="1"/>
          </p:cNvSpPr>
          <p:nvPr/>
        </p:nvSpPr>
        <p:spPr bwMode="auto">
          <a:xfrm>
            <a:off x="152400" y="6096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Who can prescribe?</a:t>
            </a:r>
          </a:p>
        </p:txBody>
      </p:sp>
      <p:sp>
        <p:nvSpPr>
          <p:cNvPr id="541699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00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Prescription writing</a:t>
            </a:r>
          </a:p>
        </p:txBody>
      </p:sp>
      <p:sp>
        <p:nvSpPr>
          <p:cNvPr id="541700" name="Rectangle 4"/>
          <p:cNvSpPr>
            <a:spLocks noChangeArrowheads="1"/>
          </p:cNvSpPr>
          <p:nvPr/>
        </p:nvSpPr>
        <p:spPr bwMode="auto">
          <a:xfrm>
            <a:off x="152400" y="1143000"/>
            <a:ext cx="8839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2800" b="0" i="1" dirty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Physicians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b="0" i="1" dirty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Dentists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b="0" i="1" dirty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Podiatrists (foot specialist)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b="0" i="1" dirty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Veterinarians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b="0" i="1" dirty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Osteopaths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b="0" i="1" dirty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Pharmacists (specialized Pharmacists)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b="0" i="1" dirty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Nurse practitioners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b="0" i="1" dirty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Physician’s Assistants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b="0" i="1" dirty="0" smtClean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Optometrists</a:t>
            </a:r>
          </a:p>
          <a:p>
            <a:pPr algn="ctr">
              <a:spcBef>
                <a:spcPct val="0"/>
              </a:spcBef>
              <a:defRPr/>
            </a:pPr>
            <a:endParaRPr lang="en-US" sz="2800" b="0" i="1" dirty="0">
              <a:solidFill>
                <a:schemeClr val="accent5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C12544-98B1-410C-9AF0-9536809F51A5}" type="slidenum">
              <a:rPr lang="ar-SA"/>
              <a:pPr/>
              <a:t>30</a:t>
            </a:fld>
            <a:endParaRPr lang="en-US"/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0" y="152400"/>
            <a:ext cx="8991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-Refill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-  Refill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(refill as needed) --- is inappropriate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-  If no refill is desired, “Zero” (not 0) --- should be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written in the refill space</a:t>
            </a:r>
          </a:p>
          <a:p>
            <a:pPr>
              <a:spcBef>
                <a:spcPct val="0"/>
              </a:spcBef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- For schedule II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drug: no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refill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- For schedule III &amp;IV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drug:not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exceed 5 refills or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months after the issue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date, whichever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comes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first 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For schedule V drug  ---- no restriction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DAF803-FDE1-4194-BEF2-9FA56307F955}" type="slidenum">
              <a:rPr lang="ar-SA"/>
              <a:pPr/>
              <a:t>4</a:t>
            </a:fld>
            <a:endParaRPr lang="en-US"/>
          </a:p>
        </p:txBody>
      </p:sp>
      <p:graphicFrame>
        <p:nvGraphicFramePr>
          <p:cNvPr id="534531" name="Group 3"/>
          <p:cNvGraphicFramePr>
            <a:graphicFrameLocks noGrp="1"/>
          </p:cNvGraphicFramePr>
          <p:nvPr/>
        </p:nvGraphicFramePr>
        <p:xfrm>
          <a:off x="2971800" y="142875"/>
          <a:ext cx="6019800" cy="1127760"/>
        </p:xfrm>
        <a:graphic>
          <a:graphicData uri="http://schemas.openxmlformats.org/drawingml/2006/table">
            <a:tbl>
              <a:tblPr/>
              <a:tblGrid>
                <a:gridCol w="6019800"/>
              </a:tblGrid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Prescriber’s name        license classification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(Professional degree)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Adress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Office telephone numbers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444" name="Picture 11" descr="Prescription symbol">
            <a:hlinkClick r:id="rId2" tooltip="Prescription symb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057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34540" name="Group 12"/>
          <p:cNvGraphicFramePr>
            <a:graphicFrameLocks noGrp="1"/>
          </p:cNvGraphicFramePr>
          <p:nvPr/>
        </p:nvGraphicFramePr>
        <p:xfrm>
          <a:off x="2971800" y="1295400"/>
          <a:ext cx="6019800" cy="609600"/>
        </p:xfrm>
        <a:graphic>
          <a:graphicData uri="http://schemas.openxmlformats.org/drawingml/2006/table">
            <a:tbl>
              <a:tblPr/>
              <a:tblGrid>
                <a:gridCol w="3613150"/>
                <a:gridCol w="24066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Patient’s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4550" name="Group 22"/>
          <p:cNvGraphicFramePr>
            <a:graphicFrameLocks noGrp="1"/>
          </p:cNvGraphicFramePr>
          <p:nvPr/>
        </p:nvGraphicFramePr>
        <p:xfrm>
          <a:off x="2971800" y="3886200"/>
          <a:ext cx="2438400" cy="1543495"/>
        </p:xfrm>
        <a:graphic>
          <a:graphicData uri="http://schemas.openxmlformats.org/drawingml/2006/table">
            <a:tbl>
              <a:tblPr/>
              <a:tblGrid>
                <a:gridCol w="1752600"/>
                <a:gridCol w="685800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REFILL                    TIMES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UNTIL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CHILD PROOF CONTAINER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4562" name="Group 34"/>
          <p:cNvGraphicFramePr>
            <a:graphicFrameLocks noGrp="1"/>
          </p:cNvGraphicFramePr>
          <p:nvPr/>
        </p:nvGraphicFramePr>
        <p:xfrm>
          <a:off x="2971800" y="1905000"/>
          <a:ext cx="6019800" cy="1985963"/>
        </p:xfrm>
        <a:graphic>
          <a:graphicData uri="http://schemas.openxmlformats.org/drawingml/2006/table">
            <a:tbl>
              <a:tblPr/>
              <a:tblGrid>
                <a:gridCol w="6019800"/>
              </a:tblGrid>
              <a:tr h="198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Drug name    and    strength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Quantity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SIG: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4568" name="Group 40"/>
          <p:cNvGraphicFramePr>
            <a:graphicFrameLocks noGrp="1"/>
          </p:cNvGraphicFramePr>
          <p:nvPr/>
        </p:nvGraphicFramePr>
        <p:xfrm>
          <a:off x="2971800" y="5410200"/>
          <a:ext cx="6019800" cy="1355726"/>
        </p:xfrm>
        <a:graphic>
          <a:graphicData uri="http://schemas.openxmlformats.org/drawingml/2006/table">
            <a:tbl>
              <a:tblPr/>
              <a:tblGrid>
                <a:gridCol w="3752850"/>
                <a:gridCol w="2266950"/>
              </a:tblGrid>
              <a:tr h="6778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PRESCIBER’S SIGNATURE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Presciber’s other identification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3" name="Line 50"/>
          <p:cNvSpPr>
            <a:spLocks noChangeShapeType="1"/>
          </p:cNvSpPr>
          <p:nvPr/>
        </p:nvSpPr>
        <p:spPr bwMode="auto">
          <a:xfrm>
            <a:off x="8991600" y="3886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19" name="مستطيل 18"/>
          <p:cNvSpPr/>
          <p:nvPr/>
        </p:nvSpPr>
        <p:spPr>
          <a:xfrm>
            <a:off x="1" y="0"/>
            <a:ext cx="28193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Outpatient prescription</a:t>
            </a:r>
            <a:endParaRPr lang="ar-SA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C2AA2-15A3-4FCA-884A-E104E3FD4A50}" type="slidenum">
              <a:rPr lang="ar-SA"/>
              <a:pPr/>
              <a:t>5</a:t>
            </a:fld>
            <a:endParaRPr lang="en-US"/>
          </a:p>
        </p:txBody>
      </p:sp>
      <p:sp>
        <p:nvSpPr>
          <p:cNvPr id="506882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Parts of prescription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6883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280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Outpatient Prescription </a:t>
            </a:r>
          </a:p>
        </p:txBody>
      </p:sp>
      <p:sp>
        <p:nvSpPr>
          <p:cNvPr id="506884" name="Rectangle 4"/>
          <p:cNvSpPr>
            <a:spLocks noChangeArrowheads="1"/>
          </p:cNvSpPr>
          <p:nvPr/>
        </p:nvSpPr>
        <p:spPr bwMode="auto">
          <a:xfrm>
            <a:off x="152400" y="11430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8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Prescriber’s office information</a:t>
            </a:r>
          </a:p>
        </p:txBody>
      </p:sp>
      <p:sp>
        <p:nvSpPr>
          <p:cNvPr id="506890" name="Rectangle 10"/>
          <p:cNvSpPr>
            <a:spLocks noChangeArrowheads="1"/>
          </p:cNvSpPr>
          <p:nvPr/>
        </p:nvSpPr>
        <p:spPr bwMode="auto">
          <a:xfrm>
            <a:off x="838200" y="1676400"/>
            <a:ext cx="8001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Name             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License classification  (Professional degree)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Adress   </a:t>
            </a:r>
          </a:p>
          <a:p>
            <a:pPr>
              <a:spcBef>
                <a:spcPct val="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Office telephone numbers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DBA6A6-A272-494A-A445-440A24AA3318}" type="slidenum">
              <a:rPr lang="ar-SA"/>
              <a:pPr/>
              <a:t>6</a:t>
            </a:fld>
            <a:endParaRPr lang="en-US"/>
          </a:p>
        </p:txBody>
      </p:sp>
      <p:sp>
        <p:nvSpPr>
          <p:cNvPr id="530434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Cont’d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0435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280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Outpatient Prescription </a:t>
            </a:r>
          </a:p>
        </p:txBody>
      </p:sp>
      <p:sp>
        <p:nvSpPr>
          <p:cNvPr id="530437" name="Rectangle 5"/>
          <p:cNvSpPr>
            <a:spLocks noChangeArrowheads="1"/>
          </p:cNvSpPr>
          <p:nvPr/>
        </p:nvSpPr>
        <p:spPr bwMode="auto">
          <a:xfrm>
            <a:off x="990600" y="2209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Patients information</a:t>
            </a:r>
          </a:p>
        </p:txBody>
      </p:sp>
      <p:sp>
        <p:nvSpPr>
          <p:cNvPr id="530439" name="Rectangle 7"/>
          <p:cNvSpPr>
            <a:spLocks noChangeArrowheads="1"/>
          </p:cNvSpPr>
          <p:nvPr/>
        </p:nvSpPr>
        <p:spPr bwMode="auto">
          <a:xfrm>
            <a:off x="0" y="2743200"/>
            <a:ext cx="8686800" cy="2667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Age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----- especially extremes of age, children &amp; old aged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Weight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--- especially children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Body surface area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Sex</a:t>
            </a:r>
          </a:p>
        </p:txBody>
      </p:sp>
      <p:sp>
        <p:nvSpPr>
          <p:cNvPr id="530441" name="Rectangle 9"/>
          <p:cNvSpPr>
            <a:spLocks noChangeArrowheads="1"/>
          </p:cNvSpPr>
          <p:nvPr/>
        </p:nvSpPr>
        <p:spPr bwMode="auto">
          <a:xfrm>
            <a:off x="990600" y="16764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669CA-3510-42A2-A3F9-75570760B073}" type="slidenum">
              <a:rPr lang="ar-SA"/>
              <a:pPr/>
              <a:t>7</a:t>
            </a:fld>
            <a:endParaRPr lang="en-US"/>
          </a:p>
        </p:txBody>
      </p:sp>
      <p:sp>
        <p:nvSpPr>
          <p:cNvPr id="508930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Elements</a:t>
            </a:r>
          </a:p>
        </p:txBody>
      </p:sp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2800">
                <a:solidFill>
                  <a:srgbClr val="FD39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Outpatient Prescription </a:t>
            </a:r>
          </a:p>
        </p:txBody>
      </p:sp>
      <p:sp>
        <p:nvSpPr>
          <p:cNvPr id="508942" name="Rectangle 14"/>
          <p:cNvSpPr>
            <a:spLocks noChangeArrowheads="1"/>
          </p:cNvSpPr>
          <p:nvPr/>
        </p:nvSpPr>
        <p:spPr bwMode="auto">
          <a:xfrm>
            <a:off x="457200" y="9144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sz="28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Symbol</a:t>
            </a:r>
            <a:endParaRPr lang="en-US" sz="2800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176" name="Picture 15" descr="Prescription symbol">
            <a:hlinkClick r:id="rId2" tooltip="Prescription symb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90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8944" name="Rectangle 16"/>
          <p:cNvSpPr>
            <a:spLocks noChangeArrowheads="1"/>
          </p:cNvSpPr>
          <p:nvPr/>
        </p:nvSpPr>
        <p:spPr bwMode="auto">
          <a:xfrm>
            <a:off x="990600" y="1676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 abbreviation for “recipe” means: take thou.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" name="رسم تخطيطي 9"/>
          <p:cNvGraphicFramePr/>
          <p:nvPr/>
        </p:nvGraphicFramePr>
        <p:xfrm>
          <a:off x="1295400" y="2286000"/>
          <a:ext cx="5791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شكل بيضاوي 10"/>
          <p:cNvSpPr/>
          <p:nvPr/>
        </p:nvSpPr>
        <p:spPr>
          <a:xfrm>
            <a:off x="3581400" y="2819400"/>
            <a:ext cx="1371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800" dirty="0" smtClean="0"/>
              <a:t>symbol</a:t>
            </a:r>
            <a:endParaRPr lang="ar-SA" sz="1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" name="صورة 2" descr="scan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68650"/>
            <a:ext cx="4800600" cy="6389350"/>
          </a:xfrm>
          <a:prstGeom prst="rect">
            <a:avLst/>
          </a:prstGeom>
        </p:spPr>
      </p:pic>
      <p:sp>
        <p:nvSpPr>
          <p:cNvPr id="4" name="قوس كبير أيسر 3"/>
          <p:cNvSpPr/>
          <p:nvPr/>
        </p:nvSpPr>
        <p:spPr>
          <a:xfrm>
            <a:off x="2667000" y="685800"/>
            <a:ext cx="914400" cy="2667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sz="105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38200" y="1828800"/>
            <a:ext cx="1828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superscription</a:t>
            </a:r>
            <a:endParaRPr lang="ar-SA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9EE1A-0383-4D5B-8EE9-52A6A1D89CA6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inscription</a:t>
            </a:r>
            <a:endParaRPr lang="en-US" sz="2800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457200" y="1600200"/>
            <a:ext cx="8001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You can use either the brand name (proprietary name) or the generic name (nonproprietary name)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33400" y="762000"/>
            <a:ext cx="77030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name and strength of each drug</a:t>
            </a:r>
            <a:endParaRPr lang="ar-SA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33400" y="3200400"/>
            <a:ext cx="3435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dosage form</a:t>
            </a:r>
            <a:endParaRPr lang="ar-SA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8602</TotalTime>
  <Words>1269</Words>
  <Application>Microsoft Office PowerPoint</Application>
  <PresentationFormat>عرض على الشاشة (3:4)‏</PresentationFormat>
  <Paragraphs>350</Paragraphs>
  <Slides>30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Humayyd</dc:creator>
  <cp:lastModifiedBy>xp</cp:lastModifiedBy>
  <cp:revision>1212</cp:revision>
  <dcterms:created xsi:type="dcterms:W3CDTF">2003-01-19T17:37:34Z</dcterms:created>
  <dcterms:modified xsi:type="dcterms:W3CDTF">2010-05-23T12:06:31Z</dcterms:modified>
</cp:coreProperties>
</file>