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notesSlides/notesSlide11.xml" ContentType="application/vnd.openxmlformats-officedocument.presentationml.notesSlide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6"/>
  </p:notesMasterIdLst>
  <p:sldIdLst>
    <p:sldId id="296" r:id="rId2"/>
    <p:sldId id="266" r:id="rId3"/>
    <p:sldId id="277" r:id="rId4"/>
    <p:sldId id="382" r:id="rId5"/>
    <p:sldId id="282" r:id="rId6"/>
    <p:sldId id="392" r:id="rId7"/>
    <p:sldId id="327" r:id="rId8"/>
    <p:sldId id="328" r:id="rId9"/>
    <p:sldId id="329" r:id="rId10"/>
    <p:sldId id="324" r:id="rId11"/>
    <p:sldId id="267" r:id="rId12"/>
    <p:sldId id="298" r:id="rId13"/>
    <p:sldId id="297" r:id="rId14"/>
    <p:sldId id="278" r:id="rId15"/>
    <p:sldId id="308" r:id="rId16"/>
    <p:sldId id="337" r:id="rId17"/>
    <p:sldId id="390" r:id="rId18"/>
    <p:sldId id="335" r:id="rId19"/>
    <p:sldId id="352" r:id="rId20"/>
    <p:sldId id="276" r:id="rId21"/>
    <p:sldId id="286" r:id="rId22"/>
    <p:sldId id="280" r:id="rId23"/>
    <p:sldId id="353" r:id="rId24"/>
    <p:sldId id="354" r:id="rId25"/>
    <p:sldId id="355" r:id="rId26"/>
    <p:sldId id="379" r:id="rId27"/>
    <p:sldId id="284" r:id="rId28"/>
    <p:sldId id="281" r:id="rId29"/>
    <p:sldId id="306" r:id="rId30"/>
    <p:sldId id="357" r:id="rId31"/>
    <p:sldId id="333" r:id="rId32"/>
    <p:sldId id="285" r:id="rId33"/>
    <p:sldId id="386" r:id="rId34"/>
    <p:sldId id="391" r:id="rId35"/>
    <p:sldId id="387" r:id="rId36"/>
    <p:sldId id="300" r:id="rId37"/>
    <p:sldId id="356" r:id="rId38"/>
    <p:sldId id="380" r:id="rId39"/>
    <p:sldId id="393" r:id="rId40"/>
    <p:sldId id="264" r:id="rId41"/>
    <p:sldId id="275" r:id="rId42"/>
    <p:sldId id="273" r:id="rId43"/>
    <p:sldId id="287" r:id="rId44"/>
    <p:sldId id="310" r:id="rId45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CC3300"/>
    <a:srgbClr val="FFFF00"/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4479" autoAdjust="0"/>
    <p:restoredTop sz="94660"/>
  </p:normalViewPr>
  <p:slideViewPr>
    <p:cSldViewPr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412700-0284-4A36-B761-949AFCC54712}" type="doc">
      <dgm:prSet loTypeId="urn:microsoft.com/office/officeart/2005/8/layout/radial1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pPr rtl="1"/>
          <a:endParaRPr lang="ar-SA"/>
        </a:p>
      </dgm:t>
    </dgm:pt>
    <dgm:pt modelId="{880868CC-8D9C-438B-869D-58F1B373D4CC}">
      <dgm:prSet phldrT="[نص]"/>
      <dgm:spPr/>
      <dgm:t>
        <a:bodyPr/>
        <a:lstStyle/>
        <a:p>
          <a:pPr rtl="1"/>
          <a:r>
            <a:rPr lang="en-US" dirty="0" smtClean="0"/>
            <a:t>factors</a:t>
          </a:r>
          <a:endParaRPr lang="ar-SA" dirty="0"/>
        </a:p>
      </dgm:t>
    </dgm:pt>
    <dgm:pt modelId="{176ACACD-064C-4B34-9940-7222917EDBF8}" type="parTrans" cxnId="{B92F978A-E9B5-4E8C-98DD-799EF64B20AD}">
      <dgm:prSet/>
      <dgm:spPr/>
      <dgm:t>
        <a:bodyPr/>
        <a:lstStyle/>
        <a:p>
          <a:pPr rtl="1"/>
          <a:endParaRPr lang="ar-SA"/>
        </a:p>
      </dgm:t>
    </dgm:pt>
    <dgm:pt modelId="{15CA5DA9-2634-4760-A8DB-3298EB68975D}" type="sibTrans" cxnId="{B92F978A-E9B5-4E8C-98DD-799EF64B20AD}">
      <dgm:prSet/>
      <dgm:spPr/>
      <dgm:t>
        <a:bodyPr/>
        <a:lstStyle/>
        <a:p>
          <a:pPr rtl="1"/>
          <a:endParaRPr lang="ar-SA"/>
        </a:p>
      </dgm:t>
    </dgm:pt>
    <dgm:pt modelId="{28237E69-BE6D-4596-89D9-E6DF16864046}">
      <dgm:prSet phldrT="[نص]" custT="1"/>
      <dgm:spPr/>
      <dgm:t>
        <a:bodyPr/>
        <a:lstStyle/>
        <a:p>
          <a:pPr rtl="1"/>
          <a:r>
            <a:rPr lang="en-US" sz="1600" dirty="0" smtClean="0"/>
            <a:t>Myocardial work</a:t>
          </a:r>
          <a:endParaRPr lang="ar-SA" sz="1600" dirty="0"/>
        </a:p>
      </dgm:t>
    </dgm:pt>
    <dgm:pt modelId="{063200FC-A69C-4786-B4A7-B6804F076B11}" type="parTrans" cxnId="{30D5A929-1097-4ABE-BE8A-BE5646E4B090}">
      <dgm:prSet/>
      <dgm:spPr/>
      <dgm:t>
        <a:bodyPr/>
        <a:lstStyle/>
        <a:p>
          <a:pPr rtl="1"/>
          <a:endParaRPr lang="ar-SA"/>
        </a:p>
      </dgm:t>
    </dgm:pt>
    <dgm:pt modelId="{D1CB1B66-E76F-41BD-8B12-C334BBED8A30}" type="sibTrans" cxnId="{30D5A929-1097-4ABE-BE8A-BE5646E4B090}">
      <dgm:prSet/>
      <dgm:spPr/>
      <dgm:t>
        <a:bodyPr/>
        <a:lstStyle/>
        <a:p>
          <a:pPr rtl="1"/>
          <a:endParaRPr lang="ar-SA"/>
        </a:p>
      </dgm:t>
    </dgm:pt>
    <dgm:pt modelId="{EDD612B2-8E15-4643-9665-A1A3E8CBD25B}">
      <dgm:prSet phldrT="[نص]" custT="1"/>
      <dgm:spPr/>
      <dgm:t>
        <a:bodyPr/>
        <a:lstStyle/>
        <a:p>
          <a:pPr rtl="1"/>
          <a:r>
            <a:rPr lang="en-US" sz="1600" dirty="0" smtClean="0"/>
            <a:t>Some substances e.g. fatty acids</a:t>
          </a:r>
          <a:endParaRPr lang="ar-SA" sz="1600" dirty="0"/>
        </a:p>
      </dgm:t>
    </dgm:pt>
    <dgm:pt modelId="{5866BF2D-4FBC-40FE-887D-49AA6F08DCCF}" type="parTrans" cxnId="{FDA8F63A-6F1A-4804-B352-573D5D00A5A7}">
      <dgm:prSet/>
      <dgm:spPr/>
      <dgm:t>
        <a:bodyPr/>
        <a:lstStyle/>
        <a:p>
          <a:pPr rtl="1"/>
          <a:endParaRPr lang="ar-SA"/>
        </a:p>
      </dgm:t>
    </dgm:pt>
    <dgm:pt modelId="{61903743-28D3-4186-A284-325B638C2DEB}" type="sibTrans" cxnId="{FDA8F63A-6F1A-4804-B352-573D5D00A5A7}">
      <dgm:prSet/>
      <dgm:spPr/>
      <dgm:t>
        <a:bodyPr/>
        <a:lstStyle/>
        <a:p>
          <a:pPr rtl="1"/>
          <a:endParaRPr lang="ar-SA"/>
        </a:p>
      </dgm:t>
    </dgm:pt>
    <dgm:pt modelId="{63A812D7-5B8D-4230-8E31-CDA2D96212EA}">
      <dgm:prSet phldrT="[نص]" custT="1"/>
      <dgm:spPr/>
      <dgm:t>
        <a:bodyPr/>
        <a:lstStyle/>
        <a:p>
          <a:pPr rtl="1"/>
          <a:r>
            <a:rPr lang="en-US" sz="2000" dirty="0" smtClean="0"/>
            <a:t>Heart rate</a:t>
          </a:r>
          <a:endParaRPr lang="ar-SA" sz="2000" dirty="0"/>
        </a:p>
      </dgm:t>
    </dgm:pt>
    <dgm:pt modelId="{21CD843D-27D6-410F-99BF-391781A5EC56}" type="parTrans" cxnId="{2371E8B0-283E-4C12-8183-88CFB6603CAE}">
      <dgm:prSet/>
      <dgm:spPr/>
      <dgm:t>
        <a:bodyPr/>
        <a:lstStyle/>
        <a:p>
          <a:pPr rtl="1"/>
          <a:endParaRPr lang="ar-SA"/>
        </a:p>
      </dgm:t>
    </dgm:pt>
    <dgm:pt modelId="{539E54C8-BA7E-403C-B11E-FDD3133DEE78}" type="sibTrans" cxnId="{2371E8B0-283E-4C12-8183-88CFB6603CAE}">
      <dgm:prSet/>
      <dgm:spPr/>
      <dgm:t>
        <a:bodyPr/>
        <a:lstStyle/>
        <a:p>
          <a:pPr rtl="1"/>
          <a:endParaRPr lang="ar-SA"/>
        </a:p>
      </dgm:t>
    </dgm:pt>
    <dgm:pt modelId="{680FAD62-B33B-4F0B-8E43-C2B6809BFDAD}">
      <dgm:prSet phldrT="[نص]" custT="1"/>
      <dgm:spPr/>
      <dgm:t>
        <a:bodyPr/>
        <a:lstStyle/>
        <a:p>
          <a:pPr rtl="1"/>
          <a:r>
            <a:rPr lang="en-US" sz="1400" dirty="0" smtClean="0"/>
            <a:t>contractility</a:t>
          </a:r>
          <a:endParaRPr lang="ar-SA" sz="1400" dirty="0"/>
        </a:p>
      </dgm:t>
    </dgm:pt>
    <dgm:pt modelId="{6580204A-A12C-445E-A86D-AC1461942EF0}" type="parTrans" cxnId="{523C3CC6-8D46-4313-B53A-A1A78934CFE2}">
      <dgm:prSet/>
      <dgm:spPr/>
      <dgm:t>
        <a:bodyPr/>
        <a:lstStyle/>
        <a:p>
          <a:pPr rtl="1"/>
          <a:endParaRPr lang="ar-SA"/>
        </a:p>
      </dgm:t>
    </dgm:pt>
    <dgm:pt modelId="{14B5ACB2-5545-494E-BBCF-5490010891CB}" type="sibTrans" cxnId="{523C3CC6-8D46-4313-B53A-A1A78934CFE2}">
      <dgm:prSet/>
      <dgm:spPr/>
      <dgm:t>
        <a:bodyPr/>
        <a:lstStyle/>
        <a:p>
          <a:pPr rtl="1"/>
          <a:endParaRPr lang="ar-SA"/>
        </a:p>
      </dgm:t>
    </dgm:pt>
    <dgm:pt modelId="{FDBCAB2A-7A27-4283-84C3-2549565556CE}">
      <dgm:prSet custT="1"/>
      <dgm:spPr/>
      <dgm:t>
        <a:bodyPr/>
        <a:lstStyle/>
        <a:p>
          <a:pPr rtl="1"/>
          <a:r>
            <a:rPr lang="en-US" sz="1800" dirty="0" smtClean="0"/>
            <a:t>Wall thickness</a:t>
          </a:r>
          <a:endParaRPr lang="ar-SA" sz="1800" dirty="0"/>
        </a:p>
      </dgm:t>
    </dgm:pt>
    <dgm:pt modelId="{7B1DCB5C-18BF-4A0F-B2F0-0A5CF0B4FF3E}" type="parTrans" cxnId="{45DDC19A-1B77-4E4B-918D-A490D5195181}">
      <dgm:prSet/>
      <dgm:spPr/>
      <dgm:t>
        <a:bodyPr/>
        <a:lstStyle/>
        <a:p>
          <a:pPr rtl="1"/>
          <a:endParaRPr lang="ar-SA"/>
        </a:p>
      </dgm:t>
    </dgm:pt>
    <dgm:pt modelId="{39236480-FDCB-4E33-BFEC-760BB78D59D6}" type="sibTrans" cxnId="{45DDC19A-1B77-4E4B-918D-A490D5195181}">
      <dgm:prSet/>
      <dgm:spPr/>
      <dgm:t>
        <a:bodyPr/>
        <a:lstStyle/>
        <a:p>
          <a:pPr rtl="1"/>
          <a:endParaRPr lang="ar-SA"/>
        </a:p>
      </dgm:t>
    </dgm:pt>
    <dgm:pt modelId="{2E56AC9B-1CDD-44E0-8F5A-9F9C1F795126}">
      <dgm:prSet custT="1"/>
      <dgm:spPr/>
      <dgm:t>
        <a:bodyPr/>
        <a:lstStyle/>
        <a:p>
          <a:pPr rtl="1"/>
          <a:r>
            <a:rPr lang="en-US" sz="1600" dirty="0" smtClean="0"/>
            <a:t>Ventricular volume</a:t>
          </a:r>
        </a:p>
        <a:p>
          <a:pPr rtl="1"/>
          <a:r>
            <a:rPr lang="en-US" sz="1600" dirty="0" smtClean="0"/>
            <a:t>(pressure)</a:t>
          </a:r>
          <a:endParaRPr lang="ar-SA" sz="1600" dirty="0"/>
        </a:p>
      </dgm:t>
    </dgm:pt>
    <dgm:pt modelId="{DB67488F-269D-463A-8260-B8FE5BB4CAC1}" type="parTrans" cxnId="{7389F3F9-00C9-47FF-A6A2-E479B72AF2EF}">
      <dgm:prSet/>
      <dgm:spPr/>
      <dgm:t>
        <a:bodyPr/>
        <a:lstStyle/>
        <a:p>
          <a:pPr rtl="1"/>
          <a:endParaRPr lang="ar-SA"/>
        </a:p>
      </dgm:t>
    </dgm:pt>
    <dgm:pt modelId="{A875CF80-D5C3-450E-B77D-CA4A21426604}" type="sibTrans" cxnId="{7389F3F9-00C9-47FF-A6A2-E479B72AF2EF}">
      <dgm:prSet/>
      <dgm:spPr/>
      <dgm:t>
        <a:bodyPr/>
        <a:lstStyle/>
        <a:p>
          <a:pPr rtl="1"/>
          <a:endParaRPr lang="ar-SA"/>
        </a:p>
      </dgm:t>
    </dgm:pt>
    <dgm:pt modelId="{9E667331-B5E3-40D7-AD1C-A267F4E9F9A0}" type="pres">
      <dgm:prSet presAssocID="{05412700-0284-4A36-B761-949AFCC5471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47CC0FEA-AE87-4071-A32C-80A6165B0D98}" type="pres">
      <dgm:prSet presAssocID="{880868CC-8D9C-438B-869D-58F1B373D4CC}" presName="centerShape" presStyleLbl="node0" presStyleIdx="0" presStyleCnt="1"/>
      <dgm:spPr/>
      <dgm:t>
        <a:bodyPr/>
        <a:lstStyle/>
        <a:p>
          <a:pPr rtl="1"/>
          <a:endParaRPr lang="ar-SA"/>
        </a:p>
      </dgm:t>
    </dgm:pt>
    <dgm:pt modelId="{3D6D745E-0F32-4454-9DEB-DB328C48652D}" type="pres">
      <dgm:prSet presAssocID="{063200FC-A69C-4786-B4A7-B6804F076B11}" presName="Name9" presStyleLbl="parChTrans1D2" presStyleIdx="0" presStyleCnt="6"/>
      <dgm:spPr/>
      <dgm:t>
        <a:bodyPr/>
        <a:lstStyle/>
        <a:p>
          <a:pPr rtl="1"/>
          <a:endParaRPr lang="ar-SA"/>
        </a:p>
      </dgm:t>
    </dgm:pt>
    <dgm:pt modelId="{C74DABCB-E955-4860-8747-2EB7C6066E03}" type="pres">
      <dgm:prSet presAssocID="{063200FC-A69C-4786-B4A7-B6804F076B11}" presName="connTx" presStyleLbl="parChTrans1D2" presStyleIdx="0" presStyleCnt="6"/>
      <dgm:spPr/>
      <dgm:t>
        <a:bodyPr/>
        <a:lstStyle/>
        <a:p>
          <a:pPr rtl="1"/>
          <a:endParaRPr lang="ar-SA"/>
        </a:p>
      </dgm:t>
    </dgm:pt>
    <dgm:pt modelId="{5CA56B98-6402-490E-9C05-77716B4D52B7}" type="pres">
      <dgm:prSet presAssocID="{28237E69-BE6D-4596-89D9-E6DF16864046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5C517EBC-BD2A-4924-8D84-5F94812EB547}" type="pres">
      <dgm:prSet presAssocID="{5866BF2D-4FBC-40FE-887D-49AA6F08DCCF}" presName="Name9" presStyleLbl="parChTrans1D2" presStyleIdx="1" presStyleCnt="6"/>
      <dgm:spPr/>
      <dgm:t>
        <a:bodyPr/>
        <a:lstStyle/>
        <a:p>
          <a:pPr rtl="1"/>
          <a:endParaRPr lang="ar-SA"/>
        </a:p>
      </dgm:t>
    </dgm:pt>
    <dgm:pt modelId="{A5987344-AE69-41C0-90D2-6020656FFB03}" type="pres">
      <dgm:prSet presAssocID="{5866BF2D-4FBC-40FE-887D-49AA6F08DCCF}" presName="connTx" presStyleLbl="parChTrans1D2" presStyleIdx="1" presStyleCnt="6"/>
      <dgm:spPr/>
      <dgm:t>
        <a:bodyPr/>
        <a:lstStyle/>
        <a:p>
          <a:pPr rtl="1"/>
          <a:endParaRPr lang="ar-SA"/>
        </a:p>
      </dgm:t>
    </dgm:pt>
    <dgm:pt modelId="{41E0DEE9-9914-4C90-9E3C-02FF69B9406A}" type="pres">
      <dgm:prSet presAssocID="{EDD612B2-8E15-4643-9665-A1A3E8CBD25B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C28C3737-6DB6-4DAA-A13A-3CE4088CC735}" type="pres">
      <dgm:prSet presAssocID="{21CD843D-27D6-410F-99BF-391781A5EC56}" presName="Name9" presStyleLbl="parChTrans1D2" presStyleIdx="2" presStyleCnt="6"/>
      <dgm:spPr/>
      <dgm:t>
        <a:bodyPr/>
        <a:lstStyle/>
        <a:p>
          <a:pPr rtl="1"/>
          <a:endParaRPr lang="ar-SA"/>
        </a:p>
      </dgm:t>
    </dgm:pt>
    <dgm:pt modelId="{003499C7-A38A-4B02-A43F-0871C236E076}" type="pres">
      <dgm:prSet presAssocID="{21CD843D-27D6-410F-99BF-391781A5EC56}" presName="connTx" presStyleLbl="parChTrans1D2" presStyleIdx="2" presStyleCnt="6"/>
      <dgm:spPr/>
      <dgm:t>
        <a:bodyPr/>
        <a:lstStyle/>
        <a:p>
          <a:pPr rtl="1"/>
          <a:endParaRPr lang="ar-SA"/>
        </a:p>
      </dgm:t>
    </dgm:pt>
    <dgm:pt modelId="{F699A8E4-600B-4E18-8754-61DAF539F0B9}" type="pres">
      <dgm:prSet presAssocID="{63A812D7-5B8D-4230-8E31-CDA2D96212EA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0F4B680B-588B-46D1-90F2-060576D8BFE9}" type="pres">
      <dgm:prSet presAssocID="{6580204A-A12C-445E-A86D-AC1461942EF0}" presName="Name9" presStyleLbl="parChTrans1D2" presStyleIdx="3" presStyleCnt="6"/>
      <dgm:spPr/>
      <dgm:t>
        <a:bodyPr/>
        <a:lstStyle/>
        <a:p>
          <a:pPr rtl="1"/>
          <a:endParaRPr lang="ar-SA"/>
        </a:p>
      </dgm:t>
    </dgm:pt>
    <dgm:pt modelId="{E127502E-67AC-478B-A11B-0A3C4F8050E2}" type="pres">
      <dgm:prSet presAssocID="{6580204A-A12C-445E-A86D-AC1461942EF0}" presName="connTx" presStyleLbl="parChTrans1D2" presStyleIdx="3" presStyleCnt="6"/>
      <dgm:spPr/>
      <dgm:t>
        <a:bodyPr/>
        <a:lstStyle/>
        <a:p>
          <a:pPr rtl="1"/>
          <a:endParaRPr lang="ar-SA"/>
        </a:p>
      </dgm:t>
    </dgm:pt>
    <dgm:pt modelId="{89D93B17-134A-4F18-8375-C6AFB3DF01E2}" type="pres">
      <dgm:prSet presAssocID="{680FAD62-B33B-4F0B-8E43-C2B6809BFDAD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7386F2B5-D41D-40A1-92BA-3D370334D6FF}" type="pres">
      <dgm:prSet presAssocID="{7B1DCB5C-18BF-4A0F-B2F0-0A5CF0B4FF3E}" presName="Name9" presStyleLbl="parChTrans1D2" presStyleIdx="4" presStyleCnt="6"/>
      <dgm:spPr/>
      <dgm:t>
        <a:bodyPr/>
        <a:lstStyle/>
        <a:p>
          <a:pPr rtl="1"/>
          <a:endParaRPr lang="ar-SA"/>
        </a:p>
      </dgm:t>
    </dgm:pt>
    <dgm:pt modelId="{B78BA981-51F2-4364-BDE2-76EB2CFFE794}" type="pres">
      <dgm:prSet presAssocID="{7B1DCB5C-18BF-4A0F-B2F0-0A5CF0B4FF3E}" presName="connTx" presStyleLbl="parChTrans1D2" presStyleIdx="4" presStyleCnt="6"/>
      <dgm:spPr/>
      <dgm:t>
        <a:bodyPr/>
        <a:lstStyle/>
        <a:p>
          <a:pPr rtl="1"/>
          <a:endParaRPr lang="ar-SA"/>
        </a:p>
      </dgm:t>
    </dgm:pt>
    <dgm:pt modelId="{59DBCD15-3614-4B04-A61D-50F6549175D1}" type="pres">
      <dgm:prSet presAssocID="{FDBCAB2A-7A27-4283-84C3-2549565556CE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14D63081-0C31-4D62-82B5-DB7BA02E948B}" type="pres">
      <dgm:prSet presAssocID="{DB67488F-269D-463A-8260-B8FE5BB4CAC1}" presName="Name9" presStyleLbl="parChTrans1D2" presStyleIdx="5" presStyleCnt="6"/>
      <dgm:spPr/>
      <dgm:t>
        <a:bodyPr/>
        <a:lstStyle/>
        <a:p>
          <a:pPr rtl="1"/>
          <a:endParaRPr lang="ar-SA"/>
        </a:p>
      </dgm:t>
    </dgm:pt>
    <dgm:pt modelId="{9A0C6DB9-7F46-453A-BCB8-CFFBF4CB5AB5}" type="pres">
      <dgm:prSet presAssocID="{DB67488F-269D-463A-8260-B8FE5BB4CAC1}" presName="connTx" presStyleLbl="parChTrans1D2" presStyleIdx="5" presStyleCnt="6"/>
      <dgm:spPr/>
      <dgm:t>
        <a:bodyPr/>
        <a:lstStyle/>
        <a:p>
          <a:pPr rtl="1"/>
          <a:endParaRPr lang="ar-SA"/>
        </a:p>
      </dgm:t>
    </dgm:pt>
    <dgm:pt modelId="{5AC9263A-9527-4981-A367-80380C3A61D1}" type="pres">
      <dgm:prSet presAssocID="{2E56AC9B-1CDD-44E0-8F5A-9F9C1F79512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B92F978A-E9B5-4E8C-98DD-799EF64B20AD}" srcId="{05412700-0284-4A36-B761-949AFCC54712}" destId="{880868CC-8D9C-438B-869D-58F1B373D4CC}" srcOrd="0" destOrd="0" parTransId="{176ACACD-064C-4B34-9940-7222917EDBF8}" sibTransId="{15CA5DA9-2634-4760-A8DB-3298EB68975D}"/>
    <dgm:cxn modelId="{CE96B9E8-02E9-4F7A-97A0-DF38A68AD505}" type="presOf" srcId="{5866BF2D-4FBC-40FE-887D-49AA6F08DCCF}" destId="{5C517EBC-BD2A-4924-8D84-5F94812EB547}" srcOrd="0" destOrd="0" presId="urn:microsoft.com/office/officeart/2005/8/layout/radial1"/>
    <dgm:cxn modelId="{56ABA931-C822-4B8B-B82D-0A14528A81A2}" type="presOf" srcId="{7B1DCB5C-18BF-4A0F-B2F0-0A5CF0B4FF3E}" destId="{7386F2B5-D41D-40A1-92BA-3D370334D6FF}" srcOrd="0" destOrd="0" presId="urn:microsoft.com/office/officeart/2005/8/layout/radial1"/>
    <dgm:cxn modelId="{E1B34763-35A2-4AF9-862B-27C6E609134A}" type="presOf" srcId="{FDBCAB2A-7A27-4283-84C3-2549565556CE}" destId="{59DBCD15-3614-4B04-A61D-50F6549175D1}" srcOrd="0" destOrd="0" presId="urn:microsoft.com/office/officeart/2005/8/layout/radial1"/>
    <dgm:cxn modelId="{8A8B5F03-5E3A-45F7-B61E-A5525BD7CF17}" type="presOf" srcId="{21CD843D-27D6-410F-99BF-391781A5EC56}" destId="{003499C7-A38A-4B02-A43F-0871C236E076}" srcOrd="1" destOrd="0" presId="urn:microsoft.com/office/officeart/2005/8/layout/radial1"/>
    <dgm:cxn modelId="{2371E8B0-283E-4C12-8183-88CFB6603CAE}" srcId="{880868CC-8D9C-438B-869D-58F1B373D4CC}" destId="{63A812D7-5B8D-4230-8E31-CDA2D96212EA}" srcOrd="2" destOrd="0" parTransId="{21CD843D-27D6-410F-99BF-391781A5EC56}" sibTransId="{539E54C8-BA7E-403C-B11E-FDD3133DEE78}"/>
    <dgm:cxn modelId="{5E6FCDC2-6CB5-428A-A604-56ACE61FAD9F}" type="presOf" srcId="{7B1DCB5C-18BF-4A0F-B2F0-0A5CF0B4FF3E}" destId="{B78BA981-51F2-4364-BDE2-76EB2CFFE794}" srcOrd="1" destOrd="0" presId="urn:microsoft.com/office/officeart/2005/8/layout/radial1"/>
    <dgm:cxn modelId="{9CAE0997-3F8C-4098-9B70-96364374AA2C}" type="presOf" srcId="{2E56AC9B-1CDD-44E0-8F5A-9F9C1F795126}" destId="{5AC9263A-9527-4981-A367-80380C3A61D1}" srcOrd="0" destOrd="0" presId="urn:microsoft.com/office/officeart/2005/8/layout/radial1"/>
    <dgm:cxn modelId="{876909D5-B400-40F3-91FE-6070614B49F0}" type="presOf" srcId="{21CD843D-27D6-410F-99BF-391781A5EC56}" destId="{C28C3737-6DB6-4DAA-A13A-3CE4088CC735}" srcOrd="0" destOrd="0" presId="urn:microsoft.com/office/officeart/2005/8/layout/radial1"/>
    <dgm:cxn modelId="{F16FA677-A828-4002-9279-E40DD991584C}" type="presOf" srcId="{EDD612B2-8E15-4643-9665-A1A3E8CBD25B}" destId="{41E0DEE9-9914-4C90-9E3C-02FF69B9406A}" srcOrd="0" destOrd="0" presId="urn:microsoft.com/office/officeart/2005/8/layout/radial1"/>
    <dgm:cxn modelId="{303D74B8-6AAE-42C5-8ABF-84CC519325B6}" type="presOf" srcId="{6580204A-A12C-445E-A86D-AC1461942EF0}" destId="{0F4B680B-588B-46D1-90F2-060576D8BFE9}" srcOrd="0" destOrd="0" presId="urn:microsoft.com/office/officeart/2005/8/layout/radial1"/>
    <dgm:cxn modelId="{82927432-89E9-4F7C-92CB-CD82ED5BA3AF}" type="presOf" srcId="{063200FC-A69C-4786-B4A7-B6804F076B11}" destId="{C74DABCB-E955-4860-8747-2EB7C6066E03}" srcOrd="1" destOrd="0" presId="urn:microsoft.com/office/officeart/2005/8/layout/radial1"/>
    <dgm:cxn modelId="{D02D0E29-E87B-4975-8F46-7FEFBE6FFA01}" type="presOf" srcId="{28237E69-BE6D-4596-89D9-E6DF16864046}" destId="{5CA56B98-6402-490E-9C05-77716B4D52B7}" srcOrd="0" destOrd="0" presId="urn:microsoft.com/office/officeart/2005/8/layout/radial1"/>
    <dgm:cxn modelId="{7389F3F9-00C9-47FF-A6A2-E479B72AF2EF}" srcId="{880868CC-8D9C-438B-869D-58F1B373D4CC}" destId="{2E56AC9B-1CDD-44E0-8F5A-9F9C1F795126}" srcOrd="5" destOrd="0" parTransId="{DB67488F-269D-463A-8260-B8FE5BB4CAC1}" sibTransId="{A875CF80-D5C3-450E-B77D-CA4A21426604}"/>
    <dgm:cxn modelId="{31A4B060-0038-4485-B4ED-74E2F71A4A3E}" type="presOf" srcId="{DB67488F-269D-463A-8260-B8FE5BB4CAC1}" destId="{14D63081-0C31-4D62-82B5-DB7BA02E948B}" srcOrd="0" destOrd="0" presId="urn:microsoft.com/office/officeart/2005/8/layout/radial1"/>
    <dgm:cxn modelId="{30D5A929-1097-4ABE-BE8A-BE5646E4B090}" srcId="{880868CC-8D9C-438B-869D-58F1B373D4CC}" destId="{28237E69-BE6D-4596-89D9-E6DF16864046}" srcOrd="0" destOrd="0" parTransId="{063200FC-A69C-4786-B4A7-B6804F076B11}" sibTransId="{D1CB1B66-E76F-41BD-8B12-C334BBED8A30}"/>
    <dgm:cxn modelId="{0206A387-2C63-4775-BE9E-CABE0DC0E2F9}" type="presOf" srcId="{63A812D7-5B8D-4230-8E31-CDA2D96212EA}" destId="{F699A8E4-600B-4E18-8754-61DAF539F0B9}" srcOrd="0" destOrd="0" presId="urn:microsoft.com/office/officeart/2005/8/layout/radial1"/>
    <dgm:cxn modelId="{89E8553B-0A8B-492A-9E60-81B97318F5D3}" type="presOf" srcId="{680FAD62-B33B-4F0B-8E43-C2B6809BFDAD}" destId="{89D93B17-134A-4F18-8375-C6AFB3DF01E2}" srcOrd="0" destOrd="0" presId="urn:microsoft.com/office/officeart/2005/8/layout/radial1"/>
    <dgm:cxn modelId="{99E24666-4CB9-4DEA-8680-90A340847E8D}" type="presOf" srcId="{063200FC-A69C-4786-B4A7-B6804F076B11}" destId="{3D6D745E-0F32-4454-9DEB-DB328C48652D}" srcOrd="0" destOrd="0" presId="urn:microsoft.com/office/officeart/2005/8/layout/radial1"/>
    <dgm:cxn modelId="{245F9D92-76DA-4C6A-84CD-9FF18F2F0F41}" type="presOf" srcId="{5866BF2D-4FBC-40FE-887D-49AA6F08DCCF}" destId="{A5987344-AE69-41C0-90D2-6020656FFB03}" srcOrd="1" destOrd="0" presId="urn:microsoft.com/office/officeart/2005/8/layout/radial1"/>
    <dgm:cxn modelId="{A983F3F6-4CC0-46E1-A2A2-01DEC2C4C652}" type="presOf" srcId="{880868CC-8D9C-438B-869D-58F1B373D4CC}" destId="{47CC0FEA-AE87-4071-A32C-80A6165B0D98}" srcOrd="0" destOrd="0" presId="urn:microsoft.com/office/officeart/2005/8/layout/radial1"/>
    <dgm:cxn modelId="{45DDC19A-1B77-4E4B-918D-A490D5195181}" srcId="{880868CC-8D9C-438B-869D-58F1B373D4CC}" destId="{FDBCAB2A-7A27-4283-84C3-2549565556CE}" srcOrd="4" destOrd="0" parTransId="{7B1DCB5C-18BF-4A0F-B2F0-0A5CF0B4FF3E}" sibTransId="{39236480-FDCB-4E33-BFEC-760BB78D59D6}"/>
    <dgm:cxn modelId="{523C3CC6-8D46-4313-B53A-A1A78934CFE2}" srcId="{880868CC-8D9C-438B-869D-58F1B373D4CC}" destId="{680FAD62-B33B-4F0B-8E43-C2B6809BFDAD}" srcOrd="3" destOrd="0" parTransId="{6580204A-A12C-445E-A86D-AC1461942EF0}" sibTransId="{14B5ACB2-5545-494E-BBCF-5490010891CB}"/>
    <dgm:cxn modelId="{FDA8F63A-6F1A-4804-B352-573D5D00A5A7}" srcId="{880868CC-8D9C-438B-869D-58F1B373D4CC}" destId="{EDD612B2-8E15-4643-9665-A1A3E8CBD25B}" srcOrd="1" destOrd="0" parTransId="{5866BF2D-4FBC-40FE-887D-49AA6F08DCCF}" sibTransId="{61903743-28D3-4186-A284-325B638C2DEB}"/>
    <dgm:cxn modelId="{F676A19E-F1A3-4A1E-BE85-CBE246A2BD8B}" type="presOf" srcId="{05412700-0284-4A36-B761-949AFCC54712}" destId="{9E667331-B5E3-40D7-AD1C-A267F4E9F9A0}" srcOrd="0" destOrd="0" presId="urn:microsoft.com/office/officeart/2005/8/layout/radial1"/>
    <dgm:cxn modelId="{90E0E44A-7A71-49FB-BBE1-252696C832D5}" type="presOf" srcId="{DB67488F-269D-463A-8260-B8FE5BB4CAC1}" destId="{9A0C6DB9-7F46-453A-BCB8-CFFBF4CB5AB5}" srcOrd="1" destOrd="0" presId="urn:microsoft.com/office/officeart/2005/8/layout/radial1"/>
    <dgm:cxn modelId="{1D36FF1F-28E1-44DE-9E2B-59FA0692E6A7}" type="presOf" srcId="{6580204A-A12C-445E-A86D-AC1461942EF0}" destId="{E127502E-67AC-478B-A11B-0A3C4F8050E2}" srcOrd="1" destOrd="0" presId="urn:microsoft.com/office/officeart/2005/8/layout/radial1"/>
    <dgm:cxn modelId="{2C78BAFE-B40B-428B-B9EC-5B94EEAD707F}" type="presParOf" srcId="{9E667331-B5E3-40D7-AD1C-A267F4E9F9A0}" destId="{47CC0FEA-AE87-4071-A32C-80A6165B0D98}" srcOrd="0" destOrd="0" presId="urn:microsoft.com/office/officeart/2005/8/layout/radial1"/>
    <dgm:cxn modelId="{6C38972C-05FA-4CBE-92ED-76EACC2EB5CD}" type="presParOf" srcId="{9E667331-B5E3-40D7-AD1C-A267F4E9F9A0}" destId="{3D6D745E-0F32-4454-9DEB-DB328C48652D}" srcOrd="1" destOrd="0" presId="urn:microsoft.com/office/officeart/2005/8/layout/radial1"/>
    <dgm:cxn modelId="{F9ECCC05-71FE-4BE1-8DE2-E484E86E23FC}" type="presParOf" srcId="{3D6D745E-0F32-4454-9DEB-DB328C48652D}" destId="{C74DABCB-E955-4860-8747-2EB7C6066E03}" srcOrd="0" destOrd="0" presId="urn:microsoft.com/office/officeart/2005/8/layout/radial1"/>
    <dgm:cxn modelId="{4CC2A32E-C378-44CD-9317-F7C4D054AB6F}" type="presParOf" srcId="{9E667331-B5E3-40D7-AD1C-A267F4E9F9A0}" destId="{5CA56B98-6402-490E-9C05-77716B4D52B7}" srcOrd="2" destOrd="0" presId="urn:microsoft.com/office/officeart/2005/8/layout/radial1"/>
    <dgm:cxn modelId="{A1FB476F-D5C1-4193-A2EF-BA0AC61A9E4A}" type="presParOf" srcId="{9E667331-B5E3-40D7-AD1C-A267F4E9F9A0}" destId="{5C517EBC-BD2A-4924-8D84-5F94812EB547}" srcOrd="3" destOrd="0" presId="urn:microsoft.com/office/officeart/2005/8/layout/radial1"/>
    <dgm:cxn modelId="{D2E01731-0C97-48BF-AF27-0CFDF4CF9425}" type="presParOf" srcId="{5C517EBC-BD2A-4924-8D84-5F94812EB547}" destId="{A5987344-AE69-41C0-90D2-6020656FFB03}" srcOrd="0" destOrd="0" presId="urn:microsoft.com/office/officeart/2005/8/layout/radial1"/>
    <dgm:cxn modelId="{7999D86C-F1B0-4C1D-BA7C-58F3BC38B05B}" type="presParOf" srcId="{9E667331-B5E3-40D7-AD1C-A267F4E9F9A0}" destId="{41E0DEE9-9914-4C90-9E3C-02FF69B9406A}" srcOrd="4" destOrd="0" presId="urn:microsoft.com/office/officeart/2005/8/layout/radial1"/>
    <dgm:cxn modelId="{0FECE515-3CC2-498F-8375-69CDCB99852A}" type="presParOf" srcId="{9E667331-B5E3-40D7-AD1C-A267F4E9F9A0}" destId="{C28C3737-6DB6-4DAA-A13A-3CE4088CC735}" srcOrd="5" destOrd="0" presId="urn:microsoft.com/office/officeart/2005/8/layout/radial1"/>
    <dgm:cxn modelId="{65C8BFEF-3520-47D2-8720-CCB89C47416F}" type="presParOf" srcId="{C28C3737-6DB6-4DAA-A13A-3CE4088CC735}" destId="{003499C7-A38A-4B02-A43F-0871C236E076}" srcOrd="0" destOrd="0" presId="urn:microsoft.com/office/officeart/2005/8/layout/radial1"/>
    <dgm:cxn modelId="{FE74BFDC-CA10-4735-8A48-B7F50DFE6EA8}" type="presParOf" srcId="{9E667331-B5E3-40D7-AD1C-A267F4E9F9A0}" destId="{F699A8E4-600B-4E18-8754-61DAF539F0B9}" srcOrd="6" destOrd="0" presId="urn:microsoft.com/office/officeart/2005/8/layout/radial1"/>
    <dgm:cxn modelId="{69625A0B-B61C-4081-B03C-7062DFCE4E14}" type="presParOf" srcId="{9E667331-B5E3-40D7-AD1C-A267F4E9F9A0}" destId="{0F4B680B-588B-46D1-90F2-060576D8BFE9}" srcOrd="7" destOrd="0" presId="urn:microsoft.com/office/officeart/2005/8/layout/radial1"/>
    <dgm:cxn modelId="{159BBA0F-4BF4-4B4D-8020-3B93915A9356}" type="presParOf" srcId="{0F4B680B-588B-46D1-90F2-060576D8BFE9}" destId="{E127502E-67AC-478B-A11B-0A3C4F8050E2}" srcOrd="0" destOrd="0" presId="urn:microsoft.com/office/officeart/2005/8/layout/radial1"/>
    <dgm:cxn modelId="{48DA6BA2-3BF8-419C-A892-976D3E08FC53}" type="presParOf" srcId="{9E667331-B5E3-40D7-AD1C-A267F4E9F9A0}" destId="{89D93B17-134A-4F18-8375-C6AFB3DF01E2}" srcOrd="8" destOrd="0" presId="urn:microsoft.com/office/officeart/2005/8/layout/radial1"/>
    <dgm:cxn modelId="{F6A89EC2-4C44-4F79-9C18-F1BC3FA5878A}" type="presParOf" srcId="{9E667331-B5E3-40D7-AD1C-A267F4E9F9A0}" destId="{7386F2B5-D41D-40A1-92BA-3D370334D6FF}" srcOrd="9" destOrd="0" presId="urn:microsoft.com/office/officeart/2005/8/layout/radial1"/>
    <dgm:cxn modelId="{F10379F6-B696-4CF9-AC97-C36583294043}" type="presParOf" srcId="{7386F2B5-D41D-40A1-92BA-3D370334D6FF}" destId="{B78BA981-51F2-4364-BDE2-76EB2CFFE794}" srcOrd="0" destOrd="0" presId="urn:microsoft.com/office/officeart/2005/8/layout/radial1"/>
    <dgm:cxn modelId="{0D70DD80-A021-40D8-8811-BEFFF8C51D66}" type="presParOf" srcId="{9E667331-B5E3-40D7-AD1C-A267F4E9F9A0}" destId="{59DBCD15-3614-4B04-A61D-50F6549175D1}" srcOrd="10" destOrd="0" presId="urn:microsoft.com/office/officeart/2005/8/layout/radial1"/>
    <dgm:cxn modelId="{B5A93662-A7C3-4D90-8089-273936EF4F76}" type="presParOf" srcId="{9E667331-B5E3-40D7-AD1C-A267F4E9F9A0}" destId="{14D63081-0C31-4D62-82B5-DB7BA02E948B}" srcOrd="11" destOrd="0" presId="urn:microsoft.com/office/officeart/2005/8/layout/radial1"/>
    <dgm:cxn modelId="{31E2BD85-6BF6-4128-8DAD-7B35D78BB2DC}" type="presParOf" srcId="{14D63081-0C31-4D62-82B5-DB7BA02E948B}" destId="{9A0C6DB9-7F46-453A-BCB8-CFFBF4CB5AB5}" srcOrd="0" destOrd="0" presId="urn:microsoft.com/office/officeart/2005/8/layout/radial1"/>
    <dgm:cxn modelId="{7A33F43D-AC2B-418F-B752-42B9A28503A1}" type="presParOf" srcId="{9E667331-B5E3-40D7-AD1C-A267F4E9F9A0}" destId="{5AC9263A-9527-4981-A367-80380C3A61D1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69BB89-ADD0-4D15-9522-A331B711873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6C08FFD4-51EB-4EC6-8A4C-87A9B8467D5A}">
      <dgm:prSet/>
      <dgm:spPr/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Arial" pitchFamily="34" charset="0"/>
              <a:cs typeface="Arial" pitchFamily="34" charset="0"/>
            </a:rPr>
            <a:t>Organic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Arial" pitchFamily="34" charset="0"/>
              <a:cs typeface="Arial" pitchFamily="34" charset="0"/>
            </a:rPr>
            <a:t>Nitrates</a:t>
          </a:r>
        </a:p>
      </dgm:t>
    </dgm:pt>
    <dgm:pt modelId="{D164F85E-9000-4E6A-803F-303F8B38D370}" type="parTrans" cxnId="{5FD6DA9F-C114-4802-AC84-45299D9E7BA3}">
      <dgm:prSet/>
      <dgm:spPr/>
      <dgm:t>
        <a:bodyPr/>
        <a:lstStyle/>
        <a:p>
          <a:pPr rtl="1"/>
          <a:endParaRPr lang="ar-SA"/>
        </a:p>
      </dgm:t>
    </dgm:pt>
    <dgm:pt modelId="{ECBB1C99-9A25-467B-B4E5-94A778B2D9BD}" type="sibTrans" cxnId="{5FD6DA9F-C114-4802-AC84-45299D9E7BA3}">
      <dgm:prSet/>
      <dgm:spPr/>
      <dgm:t>
        <a:bodyPr/>
        <a:lstStyle/>
        <a:p>
          <a:pPr rtl="1"/>
          <a:endParaRPr lang="ar-SA"/>
        </a:p>
      </dgm:t>
    </dgm:pt>
    <dgm:pt modelId="{E2B0DFF9-A310-4B22-A251-145D431011EA}">
      <dgm:prSet/>
      <dgm:spPr/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Arial" pitchFamily="34" charset="0"/>
              <a:cs typeface="Arial" pitchFamily="34" charset="0"/>
            </a:rPr>
            <a:t>Short acting</a:t>
          </a:r>
        </a:p>
      </dgm:t>
    </dgm:pt>
    <dgm:pt modelId="{BEEFF2AC-7BB9-452E-B1D0-301F35B92C00}" type="parTrans" cxnId="{E1868C74-C025-481E-ACB7-B8CD5952C614}">
      <dgm:prSet/>
      <dgm:spPr/>
      <dgm:t>
        <a:bodyPr/>
        <a:lstStyle/>
        <a:p>
          <a:pPr rtl="1"/>
          <a:endParaRPr lang="ar-SA"/>
        </a:p>
      </dgm:t>
    </dgm:pt>
    <dgm:pt modelId="{E034AED3-210A-479C-A786-C8A4000C22E3}" type="sibTrans" cxnId="{E1868C74-C025-481E-ACB7-B8CD5952C614}">
      <dgm:prSet/>
      <dgm:spPr/>
      <dgm:t>
        <a:bodyPr/>
        <a:lstStyle/>
        <a:p>
          <a:pPr rtl="1"/>
          <a:endParaRPr lang="ar-SA"/>
        </a:p>
      </dgm:t>
    </dgm:pt>
    <dgm:pt modelId="{6E997B46-A993-4580-B355-701CDA7D2524}">
      <dgm:prSet/>
      <dgm:spPr/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Arial" pitchFamily="34" charset="0"/>
              <a:cs typeface="Arial" pitchFamily="34" charset="0"/>
            </a:rPr>
            <a:t>-Nitroglycerine (solid)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Arial" pitchFamily="34" charset="0"/>
              <a:cs typeface="Arial" pitchFamily="34" charset="0"/>
            </a:rPr>
            <a:t>Liquid)</a:t>
          </a:r>
          <a:r>
            <a:rPr kumimoji="0" lang="ar-SA" b="1" i="0" u="none" strike="noStrike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Arial" pitchFamily="34" charset="0"/>
              <a:cs typeface="Arial" pitchFamily="34" charset="0"/>
            </a:rPr>
            <a:t>)</a:t>
          </a: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Arial" pitchFamily="34" charset="0"/>
              <a:cs typeface="Arial" pitchFamily="34" charset="0"/>
            </a:rPr>
            <a:t>-</a:t>
          </a:r>
          <a:r>
            <a:rPr kumimoji="0" lang="en-US" b="1" i="0" u="none" strike="noStrike" cap="none" normalizeH="0" baseline="0" dirty="0" err="1" smtClean="0">
              <a:ln>
                <a:noFill/>
              </a:ln>
              <a:solidFill>
                <a:srgbClr val="CC3300"/>
              </a:solidFill>
              <a:effectLst/>
              <a:latin typeface="Arial" pitchFamily="34" charset="0"/>
              <a:cs typeface="Arial" pitchFamily="34" charset="0"/>
            </a:rPr>
            <a:t>Amylnitrite</a:t>
          </a:r>
          <a:endParaRPr kumimoji="0" lang="en-US" b="1" i="0" u="none" strike="noStrike" cap="none" normalizeH="0" baseline="0" dirty="0" smtClean="0">
            <a:ln>
              <a:noFill/>
            </a:ln>
            <a:solidFill>
              <a:srgbClr val="CC3300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EC7B65B3-B436-43BF-B941-F7D38B5EE3A4}" type="parTrans" cxnId="{D2877C42-D96A-4D13-B675-5E51EF6E951D}">
      <dgm:prSet/>
      <dgm:spPr/>
      <dgm:t>
        <a:bodyPr/>
        <a:lstStyle/>
        <a:p>
          <a:pPr rtl="1"/>
          <a:endParaRPr lang="ar-SA"/>
        </a:p>
      </dgm:t>
    </dgm:pt>
    <dgm:pt modelId="{80186FFB-CF24-4E91-952A-748B92C5029A}" type="sibTrans" cxnId="{D2877C42-D96A-4D13-B675-5E51EF6E951D}">
      <dgm:prSet/>
      <dgm:spPr/>
      <dgm:t>
        <a:bodyPr/>
        <a:lstStyle/>
        <a:p>
          <a:pPr rtl="1"/>
          <a:endParaRPr lang="ar-SA"/>
        </a:p>
      </dgm:t>
    </dgm:pt>
    <dgm:pt modelId="{F957086E-9A7D-4DEE-91B5-A908C8775509}">
      <dgm:prSet/>
      <dgm:spPr/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Arial" pitchFamily="34" charset="0"/>
              <a:cs typeface="Arial" pitchFamily="34" charset="0"/>
            </a:rPr>
            <a:t>Long acting</a:t>
          </a:r>
        </a:p>
      </dgm:t>
    </dgm:pt>
    <dgm:pt modelId="{85291143-334E-4B9F-923D-25B2DCCBBED3}" type="parTrans" cxnId="{A02CED09-B946-4665-93FF-ECD569DC67E2}">
      <dgm:prSet/>
      <dgm:spPr/>
      <dgm:t>
        <a:bodyPr/>
        <a:lstStyle/>
        <a:p>
          <a:pPr rtl="1"/>
          <a:endParaRPr lang="ar-SA"/>
        </a:p>
      </dgm:t>
    </dgm:pt>
    <dgm:pt modelId="{2ABC8475-68E1-4A4E-A844-CB606D2AF954}" type="sibTrans" cxnId="{A02CED09-B946-4665-93FF-ECD569DC67E2}">
      <dgm:prSet/>
      <dgm:spPr/>
      <dgm:t>
        <a:bodyPr/>
        <a:lstStyle/>
        <a:p>
          <a:pPr rtl="1"/>
          <a:endParaRPr lang="ar-SA"/>
        </a:p>
      </dgm:t>
    </dgm:pt>
    <dgm:pt modelId="{FAA3FAA1-3014-410A-B106-A1E2169DB9A1}">
      <dgm:prSet/>
      <dgm:spPr/>
      <dgm:t>
        <a:bodyPr/>
        <a:lstStyle/>
        <a:p>
          <a:pPr marL="0" marR="0" lvl="0" indent="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Arial" pitchFamily="34" charset="0"/>
              <a:cs typeface="Arial" pitchFamily="34" charset="0"/>
            </a:rPr>
            <a:t>-</a:t>
          </a:r>
          <a:r>
            <a:rPr kumimoji="0" lang="en-US" b="1" i="0" u="none" strike="noStrike" cap="none" normalizeH="0" baseline="0" dirty="0" err="1" smtClean="0">
              <a:ln>
                <a:noFill/>
              </a:ln>
              <a:solidFill>
                <a:srgbClr val="CC3300"/>
              </a:solidFill>
              <a:effectLst/>
              <a:latin typeface="Arial" pitchFamily="34" charset="0"/>
              <a:cs typeface="Arial" pitchFamily="34" charset="0"/>
            </a:rPr>
            <a:t>Isosorbide</a:t>
          </a: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Arial" pitchFamily="34" charset="0"/>
              <a:cs typeface="Arial" pitchFamily="34" charset="0"/>
            </a:rPr>
            <a:t> dinitrate</a:t>
          </a:r>
        </a:p>
        <a:p>
          <a:pPr marL="0" marR="0" lvl="0" indent="0" algn="l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Arial" pitchFamily="34" charset="0"/>
              <a:cs typeface="Arial" pitchFamily="34" charset="0"/>
            </a:rPr>
            <a:t>-</a:t>
          </a:r>
          <a:r>
            <a:rPr kumimoji="0" lang="en-US" b="1" i="0" u="none" strike="noStrike" cap="none" normalizeH="0" baseline="0" dirty="0" err="1" smtClean="0">
              <a:ln>
                <a:noFill/>
              </a:ln>
              <a:solidFill>
                <a:srgbClr val="CC3300"/>
              </a:solidFill>
              <a:effectLst/>
              <a:latin typeface="Arial" pitchFamily="34" charset="0"/>
              <a:cs typeface="Arial" pitchFamily="34" charset="0"/>
            </a:rPr>
            <a:t>Penterythritol</a:t>
          </a: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Arial" pitchFamily="34" charset="0"/>
              <a:cs typeface="Arial" pitchFamily="34" charset="0"/>
            </a:rPr>
            <a:t> </a:t>
          </a:r>
        </a:p>
        <a:p>
          <a:pPr marL="0" marR="0" lvl="0" indent="0" algn="l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Arial" pitchFamily="34" charset="0"/>
              <a:cs typeface="Arial" pitchFamily="34" charset="0"/>
            </a:rPr>
            <a:t>-</a:t>
          </a:r>
          <a:r>
            <a:rPr kumimoji="0" lang="en-US" b="1" i="0" u="none" strike="noStrike" cap="none" normalizeH="0" baseline="0" dirty="0" err="1" smtClean="0">
              <a:ln>
                <a:noFill/>
              </a:ln>
              <a:solidFill>
                <a:srgbClr val="CC3300"/>
              </a:solidFill>
              <a:effectLst/>
              <a:latin typeface="Arial" pitchFamily="34" charset="0"/>
              <a:cs typeface="Arial" pitchFamily="34" charset="0"/>
            </a:rPr>
            <a:t>Tetranitrate</a:t>
          </a:r>
          <a:endParaRPr kumimoji="0" lang="en-US" b="1" i="0" u="none" strike="noStrike" cap="none" normalizeH="0" baseline="0" dirty="0" smtClean="0">
            <a:ln>
              <a:noFill/>
            </a:ln>
            <a:solidFill>
              <a:srgbClr val="CC3300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347AE2E4-0A1F-4A9D-8BFE-6E4E1F516CAD}" type="parTrans" cxnId="{1A76E290-EC22-4E59-85B6-2E590A94DA8E}">
      <dgm:prSet/>
      <dgm:spPr/>
      <dgm:t>
        <a:bodyPr/>
        <a:lstStyle/>
        <a:p>
          <a:pPr rtl="1"/>
          <a:endParaRPr lang="ar-SA"/>
        </a:p>
      </dgm:t>
    </dgm:pt>
    <dgm:pt modelId="{86253CF9-417A-4ADE-9D02-9CEFBD9984EB}" type="sibTrans" cxnId="{1A76E290-EC22-4E59-85B6-2E590A94DA8E}">
      <dgm:prSet/>
      <dgm:spPr/>
      <dgm:t>
        <a:bodyPr/>
        <a:lstStyle/>
        <a:p>
          <a:pPr rtl="1"/>
          <a:endParaRPr lang="ar-SA"/>
        </a:p>
      </dgm:t>
    </dgm:pt>
    <dgm:pt modelId="{030F8596-41E2-4D37-A87A-92E80EE7B64C}" type="pres">
      <dgm:prSet presAssocID="{1969BB89-ADD0-4D15-9522-A331B711873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43C1D46-6AE9-4414-93A4-48357FC53D02}" type="pres">
      <dgm:prSet presAssocID="{6C08FFD4-51EB-4EC6-8A4C-87A9B8467D5A}" presName="hierRoot1" presStyleCnt="0">
        <dgm:presLayoutVars>
          <dgm:hierBranch/>
        </dgm:presLayoutVars>
      </dgm:prSet>
      <dgm:spPr/>
    </dgm:pt>
    <dgm:pt modelId="{FE71055A-1A26-48EC-B3AE-BD1E429CB5B0}" type="pres">
      <dgm:prSet presAssocID="{6C08FFD4-51EB-4EC6-8A4C-87A9B8467D5A}" presName="rootComposite1" presStyleCnt="0"/>
      <dgm:spPr/>
    </dgm:pt>
    <dgm:pt modelId="{4F52075B-1AA0-4FE6-8362-1630FCE6DA76}" type="pres">
      <dgm:prSet presAssocID="{6C08FFD4-51EB-4EC6-8A4C-87A9B8467D5A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DCF285F9-4D0F-48E5-821A-66D58EA1CD94}" type="pres">
      <dgm:prSet presAssocID="{6C08FFD4-51EB-4EC6-8A4C-87A9B8467D5A}" presName="rootConnector1" presStyleLbl="node1" presStyleIdx="0" presStyleCnt="0"/>
      <dgm:spPr/>
      <dgm:t>
        <a:bodyPr/>
        <a:lstStyle/>
        <a:p>
          <a:pPr rtl="1"/>
          <a:endParaRPr lang="ar-SA"/>
        </a:p>
      </dgm:t>
    </dgm:pt>
    <dgm:pt modelId="{19A56CCF-22EE-439F-927D-61FF75B53019}" type="pres">
      <dgm:prSet presAssocID="{6C08FFD4-51EB-4EC6-8A4C-87A9B8467D5A}" presName="hierChild2" presStyleCnt="0"/>
      <dgm:spPr/>
    </dgm:pt>
    <dgm:pt modelId="{026CE78B-4C87-4704-81E5-25FB8C65A5C9}" type="pres">
      <dgm:prSet presAssocID="{BEEFF2AC-7BB9-452E-B1D0-301F35B92C00}" presName="Name35" presStyleLbl="parChTrans1D2" presStyleIdx="0" presStyleCnt="2"/>
      <dgm:spPr/>
      <dgm:t>
        <a:bodyPr/>
        <a:lstStyle/>
        <a:p>
          <a:pPr rtl="1"/>
          <a:endParaRPr lang="ar-SA"/>
        </a:p>
      </dgm:t>
    </dgm:pt>
    <dgm:pt modelId="{7304E45F-431E-4976-9356-8EFD35BCDA1B}" type="pres">
      <dgm:prSet presAssocID="{E2B0DFF9-A310-4B22-A251-145D431011EA}" presName="hierRoot2" presStyleCnt="0">
        <dgm:presLayoutVars>
          <dgm:hierBranch/>
        </dgm:presLayoutVars>
      </dgm:prSet>
      <dgm:spPr/>
    </dgm:pt>
    <dgm:pt modelId="{132B49A2-70B7-4C9F-8BC1-A573454AB148}" type="pres">
      <dgm:prSet presAssocID="{E2B0DFF9-A310-4B22-A251-145D431011EA}" presName="rootComposite" presStyleCnt="0"/>
      <dgm:spPr/>
    </dgm:pt>
    <dgm:pt modelId="{C505AAE9-84CB-4EA2-89BE-B2B26181585E}" type="pres">
      <dgm:prSet presAssocID="{E2B0DFF9-A310-4B22-A251-145D431011EA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0FF9AFFF-49FA-47F4-879C-4EEEC8DC1227}" type="pres">
      <dgm:prSet presAssocID="{E2B0DFF9-A310-4B22-A251-145D431011EA}" presName="rootConnector" presStyleLbl="node2" presStyleIdx="0" presStyleCnt="2"/>
      <dgm:spPr/>
      <dgm:t>
        <a:bodyPr/>
        <a:lstStyle/>
        <a:p>
          <a:pPr rtl="1"/>
          <a:endParaRPr lang="ar-SA"/>
        </a:p>
      </dgm:t>
    </dgm:pt>
    <dgm:pt modelId="{49137003-221B-4C92-ACC4-CAE4AA11F4BC}" type="pres">
      <dgm:prSet presAssocID="{E2B0DFF9-A310-4B22-A251-145D431011EA}" presName="hierChild4" presStyleCnt="0"/>
      <dgm:spPr/>
    </dgm:pt>
    <dgm:pt modelId="{2EDC9C7F-2A8F-4659-8713-BB129D1BF085}" type="pres">
      <dgm:prSet presAssocID="{EC7B65B3-B436-43BF-B941-F7D38B5EE3A4}" presName="Name35" presStyleLbl="parChTrans1D3" presStyleIdx="0" presStyleCnt="2"/>
      <dgm:spPr/>
      <dgm:t>
        <a:bodyPr/>
        <a:lstStyle/>
        <a:p>
          <a:pPr rtl="1"/>
          <a:endParaRPr lang="ar-SA"/>
        </a:p>
      </dgm:t>
    </dgm:pt>
    <dgm:pt modelId="{4CC67127-3ACD-43C2-A403-EC6EBB71F73E}" type="pres">
      <dgm:prSet presAssocID="{6E997B46-A993-4580-B355-701CDA7D2524}" presName="hierRoot2" presStyleCnt="0">
        <dgm:presLayoutVars>
          <dgm:hierBranch val="r"/>
        </dgm:presLayoutVars>
      </dgm:prSet>
      <dgm:spPr/>
    </dgm:pt>
    <dgm:pt modelId="{E6F26A5E-4F98-4432-8CD2-FD41B26002FC}" type="pres">
      <dgm:prSet presAssocID="{6E997B46-A993-4580-B355-701CDA7D2524}" presName="rootComposite" presStyleCnt="0"/>
      <dgm:spPr/>
    </dgm:pt>
    <dgm:pt modelId="{CBDBF096-F340-4B5B-A582-B5601AC6D77B}" type="pres">
      <dgm:prSet presAssocID="{6E997B46-A993-4580-B355-701CDA7D2524}" presName="rootText" presStyleLbl="node3" presStyleIdx="0" presStyleCnt="2" custScaleX="109780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9C50E1E7-8847-478E-971C-7F52737E78A0}" type="pres">
      <dgm:prSet presAssocID="{6E997B46-A993-4580-B355-701CDA7D2524}" presName="rootConnector" presStyleLbl="node3" presStyleIdx="0" presStyleCnt="2"/>
      <dgm:spPr/>
      <dgm:t>
        <a:bodyPr/>
        <a:lstStyle/>
        <a:p>
          <a:pPr rtl="1"/>
          <a:endParaRPr lang="ar-SA"/>
        </a:p>
      </dgm:t>
    </dgm:pt>
    <dgm:pt modelId="{3F8EA363-AD75-4184-B3A1-4EE2678DA29C}" type="pres">
      <dgm:prSet presAssocID="{6E997B46-A993-4580-B355-701CDA7D2524}" presName="hierChild4" presStyleCnt="0"/>
      <dgm:spPr/>
    </dgm:pt>
    <dgm:pt modelId="{FA5B63B7-211E-4920-A854-A86038792B40}" type="pres">
      <dgm:prSet presAssocID="{6E997B46-A993-4580-B355-701CDA7D2524}" presName="hierChild5" presStyleCnt="0"/>
      <dgm:spPr/>
    </dgm:pt>
    <dgm:pt modelId="{5EBC0A91-D162-428C-B32E-648B029F721F}" type="pres">
      <dgm:prSet presAssocID="{E2B0DFF9-A310-4B22-A251-145D431011EA}" presName="hierChild5" presStyleCnt="0"/>
      <dgm:spPr/>
    </dgm:pt>
    <dgm:pt modelId="{8A6909F4-F6A3-4B98-B205-EDB988A3685C}" type="pres">
      <dgm:prSet presAssocID="{85291143-334E-4B9F-923D-25B2DCCBBED3}" presName="Name35" presStyleLbl="parChTrans1D2" presStyleIdx="1" presStyleCnt="2"/>
      <dgm:spPr/>
      <dgm:t>
        <a:bodyPr/>
        <a:lstStyle/>
        <a:p>
          <a:pPr rtl="1"/>
          <a:endParaRPr lang="ar-SA"/>
        </a:p>
      </dgm:t>
    </dgm:pt>
    <dgm:pt modelId="{83DF008C-B194-4BE5-B5BA-FADA4627F017}" type="pres">
      <dgm:prSet presAssocID="{F957086E-9A7D-4DEE-91B5-A908C8775509}" presName="hierRoot2" presStyleCnt="0">
        <dgm:presLayoutVars>
          <dgm:hierBranch/>
        </dgm:presLayoutVars>
      </dgm:prSet>
      <dgm:spPr/>
    </dgm:pt>
    <dgm:pt modelId="{687D1043-59EF-47D2-B574-112F44683035}" type="pres">
      <dgm:prSet presAssocID="{F957086E-9A7D-4DEE-91B5-A908C8775509}" presName="rootComposite" presStyleCnt="0"/>
      <dgm:spPr/>
    </dgm:pt>
    <dgm:pt modelId="{78C4BE27-0F76-49F5-A809-D84CD604BF82}" type="pres">
      <dgm:prSet presAssocID="{F957086E-9A7D-4DEE-91B5-A908C8775509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585D01D5-6AA6-4EFC-B616-90EFCF8666F8}" type="pres">
      <dgm:prSet presAssocID="{F957086E-9A7D-4DEE-91B5-A908C8775509}" presName="rootConnector" presStyleLbl="node2" presStyleIdx="1" presStyleCnt="2"/>
      <dgm:spPr/>
      <dgm:t>
        <a:bodyPr/>
        <a:lstStyle/>
        <a:p>
          <a:pPr rtl="1"/>
          <a:endParaRPr lang="ar-SA"/>
        </a:p>
      </dgm:t>
    </dgm:pt>
    <dgm:pt modelId="{74EAC2B9-1CFF-4BE2-8F1F-DA205CA98FDD}" type="pres">
      <dgm:prSet presAssocID="{F957086E-9A7D-4DEE-91B5-A908C8775509}" presName="hierChild4" presStyleCnt="0"/>
      <dgm:spPr/>
    </dgm:pt>
    <dgm:pt modelId="{99A88952-D117-45E6-8038-7BB404EA4752}" type="pres">
      <dgm:prSet presAssocID="{347AE2E4-0A1F-4A9D-8BFE-6E4E1F516CAD}" presName="Name35" presStyleLbl="parChTrans1D3" presStyleIdx="1" presStyleCnt="2"/>
      <dgm:spPr/>
      <dgm:t>
        <a:bodyPr/>
        <a:lstStyle/>
        <a:p>
          <a:pPr rtl="1"/>
          <a:endParaRPr lang="ar-SA"/>
        </a:p>
      </dgm:t>
    </dgm:pt>
    <dgm:pt modelId="{7796E1C5-A073-4AC9-94AB-5BADE9A0DCDB}" type="pres">
      <dgm:prSet presAssocID="{FAA3FAA1-3014-410A-B106-A1E2169DB9A1}" presName="hierRoot2" presStyleCnt="0">
        <dgm:presLayoutVars>
          <dgm:hierBranch val="r"/>
        </dgm:presLayoutVars>
      </dgm:prSet>
      <dgm:spPr/>
    </dgm:pt>
    <dgm:pt modelId="{7C0F5CA3-7F05-4850-AA6B-648AF7FB155A}" type="pres">
      <dgm:prSet presAssocID="{FAA3FAA1-3014-410A-B106-A1E2169DB9A1}" presName="rootComposite" presStyleCnt="0"/>
      <dgm:spPr/>
    </dgm:pt>
    <dgm:pt modelId="{0530D795-3C80-4005-9F5C-33974DA8BC3A}" type="pres">
      <dgm:prSet presAssocID="{FAA3FAA1-3014-410A-B106-A1E2169DB9A1}" presName="rootText" presStyleLbl="node3" presStyleIdx="1" presStyleCnt="2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3A1757E7-E1EF-48B0-A078-A2AF2EA23AA8}" type="pres">
      <dgm:prSet presAssocID="{FAA3FAA1-3014-410A-B106-A1E2169DB9A1}" presName="rootConnector" presStyleLbl="node3" presStyleIdx="1" presStyleCnt="2"/>
      <dgm:spPr/>
      <dgm:t>
        <a:bodyPr/>
        <a:lstStyle/>
        <a:p>
          <a:pPr rtl="1"/>
          <a:endParaRPr lang="ar-SA"/>
        </a:p>
      </dgm:t>
    </dgm:pt>
    <dgm:pt modelId="{A934E778-8FCF-4035-9218-A7EF8643998F}" type="pres">
      <dgm:prSet presAssocID="{FAA3FAA1-3014-410A-B106-A1E2169DB9A1}" presName="hierChild4" presStyleCnt="0"/>
      <dgm:spPr/>
    </dgm:pt>
    <dgm:pt modelId="{FB6F33D8-D475-42F9-B872-11939F1F5A57}" type="pres">
      <dgm:prSet presAssocID="{FAA3FAA1-3014-410A-B106-A1E2169DB9A1}" presName="hierChild5" presStyleCnt="0"/>
      <dgm:spPr/>
    </dgm:pt>
    <dgm:pt modelId="{0CE7F1B1-1B4F-4BDF-AEAA-09D9C644C4ED}" type="pres">
      <dgm:prSet presAssocID="{F957086E-9A7D-4DEE-91B5-A908C8775509}" presName="hierChild5" presStyleCnt="0"/>
      <dgm:spPr/>
    </dgm:pt>
    <dgm:pt modelId="{60382793-4C86-4A2C-8E5F-FC56070F2EC6}" type="pres">
      <dgm:prSet presAssocID="{6C08FFD4-51EB-4EC6-8A4C-87A9B8467D5A}" presName="hierChild3" presStyleCnt="0"/>
      <dgm:spPr/>
    </dgm:pt>
  </dgm:ptLst>
  <dgm:cxnLst>
    <dgm:cxn modelId="{17D926FF-B9FA-4552-9C1F-EF2D494FAA39}" type="presOf" srcId="{F957086E-9A7D-4DEE-91B5-A908C8775509}" destId="{585D01D5-6AA6-4EFC-B616-90EFCF8666F8}" srcOrd="1" destOrd="0" presId="urn:microsoft.com/office/officeart/2005/8/layout/orgChart1"/>
    <dgm:cxn modelId="{F68E812E-09D6-419C-9D01-F344F02BCD1E}" type="presOf" srcId="{347AE2E4-0A1F-4A9D-8BFE-6E4E1F516CAD}" destId="{99A88952-D117-45E6-8038-7BB404EA4752}" srcOrd="0" destOrd="0" presId="urn:microsoft.com/office/officeart/2005/8/layout/orgChart1"/>
    <dgm:cxn modelId="{8CE819A3-3A29-4569-BDF2-56BC97BE125A}" type="presOf" srcId="{85291143-334E-4B9F-923D-25B2DCCBBED3}" destId="{8A6909F4-F6A3-4B98-B205-EDB988A3685C}" srcOrd="0" destOrd="0" presId="urn:microsoft.com/office/officeart/2005/8/layout/orgChart1"/>
    <dgm:cxn modelId="{F242A937-6189-4958-BA4C-B324F0B49694}" type="presOf" srcId="{E2B0DFF9-A310-4B22-A251-145D431011EA}" destId="{C505AAE9-84CB-4EA2-89BE-B2B26181585E}" srcOrd="0" destOrd="0" presId="urn:microsoft.com/office/officeart/2005/8/layout/orgChart1"/>
    <dgm:cxn modelId="{6DE06741-270B-4D6A-BC42-174A7892770C}" type="presOf" srcId="{1969BB89-ADD0-4D15-9522-A331B7118735}" destId="{030F8596-41E2-4D37-A87A-92E80EE7B64C}" srcOrd="0" destOrd="0" presId="urn:microsoft.com/office/officeart/2005/8/layout/orgChart1"/>
    <dgm:cxn modelId="{B72DE717-0617-427B-92E8-C3F3045CAA41}" type="presOf" srcId="{6E997B46-A993-4580-B355-701CDA7D2524}" destId="{9C50E1E7-8847-478E-971C-7F52737E78A0}" srcOrd="1" destOrd="0" presId="urn:microsoft.com/office/officeart/2005/8/layout/orgChart1"/>
    <dgm:cxn modelId="{619638E4-BC08-44BB-AAE7-125A03412042}" type="presOf" srcId="{6C08FFD4-51EB-4EC6-8A4C-87A9B8467D5A}" destId="{4F52075B-1AA0-4FE6-8362-1630FCE6DA76}" srcOrd="0" destOrd="0" presId="urn:microsoft.com/office/officeart/2005/8/layout/orgChart1"/>
    <dgm:cxn modelId="{E1DD60EE-B679-4AC9-B03E-A562500A14D5}" type="presOf" srcId="{EC7B65B3-B436-43BF-B941-F7D38B5EE3A4}" destId="{2EDC9C7F-2A8F-4659-8713-BB129D1BF085}" srcOrd="0" destOrd="0" presId="urn:microsoft.com/office/officeart/2005/8/layout/orgChart1"/>
    <dgm:cxn modelId="{E1868C74-C025-481E-ACB7-B8CD5952C614}" srcId="{6C08FFD4-51EB-4EC6-8A4C-87A9B8467D5A}" destId="{E2B0DFF9-A310-4B22-A251-145D431011EA}" srcOrd="0" destOrd="0" parTransId="{BEEFF2AC-7BB9-452E-B1D0-301F35B92C00}" sibTransId="{E034AED3-210A-479C-A786-C8A4000C22E3}"/>
    <dgm:cxn modelId="{25EB96C9-82F9-4B16-950E-610FCFBD5B95}" type="presOf" srcId="{BEEFF2AC-7BB9-452E-B1D0-301F35B92C00}" destId="{026CE78B-4C87-4704-81E5-25FB8C65A5C9}" srcOrd="0" destOrd="0" presId="urn:microsoft.com/office/officeart/2005/8/layout/orgChart1"/>
    <dgm:cxn modelId="{91DEFBFB-EB3E-40B2-9AFB-5F5979B5FF91}" type="presOf" srcId="{E2B0DFF9-A310-4B22-A251-145D431011EA}" destId="{0FF9AFFF-49FA-47F4-879C-4EEEC8DC1227}" srcOrd="1" destOrd="0" presId="urn:microsoft.com/office/officeart/2005/8/layout/orgChart1"/>
    <dgm:cxn modelId="{1A76E290-EC22-4E59-85B6-2E590A94DA8E}" srcId="{F957086E-9A7D-4DEE-91B5-A908C8775509}" destId="{FAA3FAA1-3014-410A-B106-A1E2169DB9A1}" srcOrd="0" destOrd="0" parTransId="{347AE2E4-0A1F-4A9D-8BFE-6E4E1F516CAD}" sibTransId="{86253CF9-417A-4ADE-9D02-9CEFBD9984EB}"/>
    <dgm:cxn modelId="{419EB2C9-CC67-4B40-A198-6F7A16032ADA}" type="presOf" srcId="{6C08FFD4-51EB-4EC6-8A4C-87A9B8467D5A}" destId="{DCF285F9-4D0F-48E5-821A-66D58EA1CD94}" srcOrd="1" destOrd="0" presId="urn:microsoft.com/office/officeart/2005/8/layout/orgChart1"/>
    <dgm:cxn modelId="{7E09CC9E-8ABF-4A3A-BCE9-0CAEDCDE68EC}" type="presOf" srcId="{6E997B46-A993-4580-B355-701CDA7D2524}" destId="{CBDBF096-F340-4B5B-A582-B5601AC6D77B}" srcOrd="0" destOrd="0" presId="urn:microsoft.com/office/officeart/2005/8/layout/orgChart1"/>
    <dgm:cxn modelId="{A02CED09-B946-4665-93FF-ECD569DC67E2}" srcId="{6C08FFD4-51EB-4EC6-8A4C-87A9B8467D5A}" destId="{F957086E-9A7D-4DEE-91B5-A908C8775509}" srcOrd="1" destOrd="0" parTransId="{85291143-334E-4B9F-923D-25B2DCCBBED3}" sibTransId="{2ABC8475-68E1-4A4E-A844-CB606D2AF954}"/>
    <dgm:cxn modelId="{5FD6DA9F-C114-4802-AC84-45299D9E7BA3}" srcId="{1969BB89-ADD0-4D15-9522-A331B7118735}" destId="{6C08FFD4-51EB-4EC6-8A4C-87A9B8467D5A}" srcOrd="0" destOrd="0" parTransId="{D164F85E-9000-4E6A-803F-303F8B38D370}" sibTransId="{ECBB1C99-9A25-467B-B4E5-94A778B2D9BD}"/>
    <dgm:cxn modelId="{E7A75D40-FA3A-448F-A95C-89EB34F842E3}" type="presOf" srcId="{F957086E-9A7D-4DEE-91B5-A908C8775509}" destId="{78C4BE27-0F76-49F5-A809-D84CD604BF82}" srcOrd="0" destOrd="0" presId="urn:microsoft.com/office/officeart/2005/8/layout/orgChart1"/>
    <dgm:cxn modelId="{4BF4B744-F335-4781-819C-34CC7DF544D1}" type="presOf" srcId="{FAA3FAA1-3014-410A-B106-A1E2169DB9A1}" destId="{3A1757E7-E1EF-48B0-A078-A2AF2EA23AA8}" srcOrd="1" destOrd="0" presId="urn:microsoft.com/office/officeart/2005/8/layout/orgChart1"/>
    <dgm:cxn modelId="{6A42BEF7-16B4-40DA-9065-80F64E2D2B1B}" type="presOf" srcId="{FAA3FAA1-3014-410A-B106-A1E2169DB9A1}" destId="{0530D795-3C80-4005-9F5C-33974DA8BC3A}" srcOrd="0" destOrd="0" presId="urn:microsoft.com/office/officeart/2005/8/layout/orgChart1"/>
    <dgm:cxn modelId="{D2877C42-D96A-4D13-B675-5E51EF6E951D}" srcId="{E2B0DFF9-A310-4B22-A251-145D431011EA}" destId="{6E997B46-A993-4580-B355-701CDA7D2524}" srcOrd="0" destOrd="0" parTransId="{EC7B65B3-B436-43BF-B941-F7D38B5EE3A4}" sibTransId="{80186FFB-CF24-4E91-952A-748B92C5029A}"/>
    <dgm:cxn modelId="{2C85B37B-DCB8-4749-9A68-3FA52BA5D549}" type="presParOf" srcId="{030F8596-41E2-4D37-A87A-92E80EE7B64C}" destId="{343C1D46-6AE9-4414-93A4-48357FC53D02}" srcOrd="0" destOrd="0" presId="urn:microsoft.com/office/officeart/2005/8/layout/orgChart1"/>
    <dgm:cxn modelId="{E2DCB4FF-0F4C-443C-B10C-F49A5FC68CAC}" type="presParOf" srcId="{343C1D46-6AE9-4414-93A4-48357FC53D02}" destId="{FE71055A-1A26-48EC-B3AE-BD1E429CB5B0}" srcOrd="0" destOrd="0" presId="urn:microsoft.com/office/officeart/2005/8/layout/orgChart1"/>
    <dgm:cxn modelId="{D1AC4BC2-6E60-4D68-A7CC-C78160533A29}" type="presParOf" srcId="{FE71055A-1A26-48EC-B3AE-BD1E429CB5B0}" destId="{4F52075B-1AA0-4FE6-8362-1630FCE6DA76}" srcOrd="0" destOrd="0" presId="urn:microsoft.com/office/officeart/2005/8/layout/orgChart1"/>
    <dgm:cxn modelId="{7C0B1D32-7803-4FA1-894E-39C5BF17052B}" type="presParOf" srcId="{FE71055A-1A26-48EC-B3AE-BD1E429CB5B0}" destId="{DCF285F9-4D0F-48E5-821A-66D58EA1CD94}" srcOrd="1" destOrd="0" presId="urn:microsoft.com/office/officeart/2005/8/layout/orgChart1"/>
    <dgm:cxn modelId="{23620C67-5832-42F6-A9A0-BE388B4B5EAB}" type="presParOf" srcId="{343C1D46-6AE9-4414-93A4-48357FC53D02}" destId="{19A56CCF-22EE-439F-927D-61FF75B53019}" srcOrd="1" destOrd="0" presId="urn:microsoft.com/office/officeart/2005/8/layout/orgChart1"/>
    <dgm:cxn modelId="{0BAAE84F-B85E-486B-A914-E3C0343DD853}" type="presParOf" srcId="{19A56CCF-22EE-439F-927D-61FF75B53019}" destId="{026CE78B-4C87-4704-81E5-25FB8C65A5C9}" srcOrd="0" destOrd="0" presId="urn:microsoft.com/office/officeart/2005/8/layout/orgChart1"/>
    <dgm:cxn modelId="{4259E094-8CAF-471E-B557-9D1AC25FF02E}" type="presParOf" srcId="{19A56CCF-22EE-439F-927D-61FF75B53019}" destId="{7304E45F-431E-4976-9356-8EFD35BCDA1B}" srcOrd="1" destOrd="0" presId="urn:microsoft.com/office/officeart/2005/8/layout/orgChart1"/>
    <dgm:cxn modelId="{5A2BC8CD-427E-43CF-B7D1-CDB92296E891}" type="presParOf" srcId="{7304E45F-431E-4976-9356-8EFD35BCDA1B}" destId="{132B49A2-70B7-4C9F-8BC1-A573454AB148}" srcOrd="0" destOrd="0" presId="urn:microsoft.com/office/officeart/2005/8/layout/orgChart1"/>
    <dgm:cxn modelId="{66575FD0-4D57-4AB9-8A09-CA2248AB9288}" type="presParOf" srcId="{132B49A2-70B7-4C9F-8BC1-A573454AB148}" destId="{C505AAE9-84CB-4EA2-89BE-B2B26181585E}" srcOrd="0" destOrd="0" presId="urn:microsoft.com/office/officeart/2005/8/layout/orgChart1"/>
    <dgm:cxn modelId="{5AD947AB-C536-4163-9F19-6F85286AD49C}" type="presParOf" srcId="{132B49A2-70B7-4C9F-8BC1-A573454AB148}" destId="{0FF9AFFF-49FA-47F4-879C-4EEEC8DC1227}" srcOrd="1" destOrd="0" presId="urn:microsoft.com/office/officeart/2005/8/layout/orgChart1"/>
    <dgm:cxn modelId="{0D19571A-C583-4B00-8415-AC84EC6C6EF9}" type="presParOf" srcId="{7304E45F-431E-4976-9356-8EFD35BCDA1B}" destId="{49137003-221B-4C92-ACC4-CAE4AA11F4BC}" srcOrd="1" destOrd="0" presId="urn:microsoft.com/office/officeart/2005/8/layout/orgChart1"/>
    <dgm:cxn modelId="{FC7EF4F0-F2C3-4484-8933-849401FE89F3}" type="presParOf" srcId="{49137003-221B-4C92-ACC4-CAE4AA11F4BC}" destId="{2EDC9C7F-2A8F-4659-8713-BB129D1BF085}" srcOrd="0" destOrd="0" presId="urn:microsoft.com/office/officeart/2005/8/layout/orgChart1"/>
    <dgm:cxn modelId="{57661C32-7B50-4F4E-A8C7-A625DF107FC1}" type="presParOf" srcId="{49137003-221B-4C92-ACC4-CAE4AA11F4BC}" destId="{4CC67127-3ACD-43C2-A403-EC6EBB71F73E}" srcOrd="1" destOrd="0" presId="urn:microsoft.com/office/officeart/2005/8/layout/orgChart1"/>
    <dgm:cxn modelId="{F1403AF0-C901-4E0A-AA1F-DA6867C36888}" type="presParOf" srcId="{4CC67127-3ACD-43C2-A403-EC6EBB71F73E}" destId="{E6F26A5E-4F98-4432-8CD2-FD41B26002FC}" srcOrd="0" destOrd="0" presId="urn:microsoft.com/office/officeart/2005/8/layout/orgChart1"/>
    <dgm:cxn modelId="{A49089A8-4483-47FA-99CD-0A107D2D4AA8}" type="presParOf" srcId="{E6F26A5E-4F98-4432-8CD2-FD41B26002FC}" destId="{CBDBF096-F340-4B5B-A582-B5601AC6D77B}" srcOrd="0" destOrd="0" presId="urn:microsoft.com/office/officeart/2005/8/layout/orgChart1"/>
    <dgm:cxn modelId="{F4B3A95D-565B-4DE2-ACD5-F2AA224E74DD}" type="presParOf" srcId="{E6F26A5E-4F98-4432-8CD2-FD41B26002FC}" destId="{9C50E1E7-8847-478E-971C-7F52737E78A0}" srcOrd="1" destOrd="0" presId="urn:microsoft.com/office/officeart/2005/8/layout/orgChart1"/>
    <dgm:cxn modelId="{D0E3B584-F323-4699-BEFD-FCC5D804587B}" type="presParOf" srcId="{4CC67127-3ACD-43C2-A403-EC6EBB71F73E}" destId="{3F8EA363-AD75-4184-B3A1-4EE2678DA29C}" srcOrd="1" destOrd="0" presId="urn:microsoft.com/office/officeart/2005/8/layout/orgChart1"/>
    <dgm:cxn modelId="{138BD4F3-02EA-4AA4-9E36-65BD028AF66A}" type="presParOf" srcId="{4CC67127-3ACD-43C2-A403-EC6EBB71F73E}" destId="{FA5B63B7-211E-4920-A854-A86038792B40}" srcOrd="2" destOrd="0" presId="urn:microsoft.com/office/officeart/2005/8/layout/orgChart1"/>
    <dgm:cxn modelId="{D8F56D2E-84CF-4CB5-981D-83553BF5EDF8}" type="presParOf" srcId="{7304E45F-431E-4976-9356-8EFD35BCDA1B}" destId="{5EBC0A91-D162-428C-B32E-648B029F721F}" srcOrd="2" destOrd="0" presId="urn:microsoft.com/office/officeart/2005/8/layout/orgChart1"/>
    <dgm:cxn modelId="{0D0DE376-1FB2-4D47-A0AC-55DBAF578220}" type="presParOf" srcId="{19A56CCF-22EE-439F-927D-61FF75B53019}" destId="{8A6909F4-F6A3-4B98-B205-EDB988A3685C}" srcOrd="2" destOrd="0" presId="urn:microsoft.com/office/officeart/2005/8/layout/orgChart1"/>
    <dgm:cxn modelId="{DB13615A-7F6A-4F4C-A72E-880A2E1FBE03}" type="presParOf" srcId="{19A56CCF-22EE-439F-927D-61FF75B53019}" destId="{83DF008C-B194-4BE5-B5BA-FADA4627F017}" srcOrd="3" destOrd="0" presId="urn:microsoft.com/office/officeart/2005/8/layout/orgChart1"/>
    <dgm:cxn modelId="{53D27604-A97B-4012-8286-E359CABCE37D}" type="presParOf" srcId="{83DF008C-B194-4BE5-B5BA-FADA4627F017}" destId="{687D1043-59EF-47D2-B574-112F44683035}" srcOrd="0" destOrd="0" presId="urn:microsoft.com/office/officeart/2005/8/layout/orgChart1"/>
    <dgm:cxn modelId="{63A56A34-F1AF-494F-A856-8D55A41BB007}" type="presParOf" srcId="{687D1043-59EF-47D2-B574-112F44683035}" destId="{78C4BE27-0F76-49F5-A809-D84CD604BF82}" srcOrd="0" destOrd="0" presId="urn:microsoft.com/office/officeart/2005/8/layout/orgChart1"/>
    <dgm:cxn modelId="{5678E891-8B35-493E-94EF-AFC3C0099966}" type="presParOf" srcId="{687D1043-59EF-47D2-B574-112F44683035}" destId="{585D01D5-6AA6-4EFC-B616-90EFCF8666F8}" srcOrd="1" destOrd="0" presId="urn:microsoft.com/office/officeart/2005/8/layout/orgChart1"/>
    <dgm:cxn modelId="{64017684-CA51-4266-9466-1CEAC2357CBA}" type="presParOf" srcId="{83DF008C-B194-4BE5-B5BA-FADA4627F017}" destId="{74EAC2B9-1CFF-4BE2-8F1F-DA205CA98FDD}" srcOrd="1" destOrd="0" presId="urn:microsoft.com/office/officeart/2005/8/layout/orgChart1"/>
    <dgm:cxn modelId="{4993D269-2413-4447-933E-5F21A462DBB2}" type="presParOf" srcId="{74EAC2B9-1CFF-4BE2-8F1F-DA205CA98FDD}" destId="{99A88952-D117-45E6-8038-7BB404EA4752}" srcOrd="0" destOrd="0" presId="urn:microsoft.com/office/officeart/2005/8/layout/orgChart1"/>
    <dgm:cxn modelId="{45BFB993-DA9C-4E7F-BAA8-75861463D5B4}" type="presParOf" srcId="{74EAC2B9-1CFF-4BE2-8F1F-DA205CA98FDD}" destId="{7796E1C5-A073-4AC9-94AB-5BADE9A0DCDB}" srcOrd="1" destOrd="0" presId="urn:microsoft.com/office/officeart/2005/8/layout/orgChart1"/>
    <dgm:cxn modelId="{188C147B-BA32-4F82-851F-F31FC437973E}" type="presParOf" srcId="{7796E1C5-A073-4AC9-94AB-5BADE9A0DCDB}" destId="{7C0F5CA3-7F05-4850-AA6B-648AF7FB155A}" srcOrd="0" destOrd="0" presId="urn:microsoft.com/office/officeart/2005/8/layout/orgChart1"/>
    <dgm:cxn modelId="{682A40E7-8446-4EB3-A95B-EF0FF9561F71}" type="presParOf" srcId="{7C0F5CA3-7F05-4850-AA6B-648AF7FB155A}" destId="{0530D795-3C80-4005-9F5C-33974DA8BC3A}" srcOrd="0" destOrd="0" presId="urn:microsoft.com/office/officeart/2005/8/layout/orgChart1"/>
    <dgm:cxn modelId="{97E7448A-C720-4CCF-B651-81C35FAF75AD}" type="presParOf" srcId="{7C0F5CA3-7F05-4850-AA6B-648AF7FB155A}" destId="{3A1757E7-E1EF-48B0-A078-A2AF2EA23AA8}" srcOrd="1" destOrd="0" presId="urn:microsoft.com/office/officeart/2005/8/layout/orgChart1"/>
    <dgm:cxn modelId="{8C1BFDD5-D41B-4D2F-BCB9-39D5EE57AC2B}" type="presParOf" srcId="{7796E1C5-A073-4AC9-94AB-5BADE9A0DCDB}" destId="{A934E778-8FCF-4035-9218-A7EF8643998F}" srcOrd="1" destOrd="0" presId="urn:microsoft.com/office/officeart/2005/8/layout/orgChart1"/>
    <dgm:cxn modelId="{A1A2D682-02FC-45BB-AA5D-07854F9BA7A7}" type="presParOf" srcId="{7796E1C5-A073-4AC9-94AB-5BADE9A0DCDB}" destId="{FB6F33D8-D475-42F9-B872-11939F1F5A57}" srcOrd="2" destOrd="0" presId="urn:microsoft.com/office/officeart/2005/8/layout/orgChart1"/>
    <dgm:cxn modelId="{20F26754-94F3-4AF8-B50F-4FAB9B4DA748}" type="presParOf" srcId="{83DF008C-B194-4BE5-B5BA-FADA4627F017}" destId="{0CE7F1B1-1B4F-4BDF-AEAA-09D9C644C4ED}" srcOrd="2" destOrd="0" presId="urn:microsoft.com/office/officeart/2005/8/layout/orgChart1"/>
    <dgm:cxn modelId="{A8D01D8F-EFF6-4978-A750-51C11B8FAB36}" type="presParOf" srcId="{343C1D46-6AE9-4414-93A4-48357FC53D02}" destId="{60382793-4C86-4A2C-8E5F-FC56070F2EC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ED76443-2FB4-4670-8878-B44356CF9500}" type="doc">
      <dgm:prSet loTypeId="urn:microsoft.com/office/officeart/2005/8/layout/lProcess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pPr rtl="1"/>
          <a:endParaRPr lang="ar-SA"/>
        </a:p>
      </dgm:t>
    </dgm:pt>
    <dgm:pt modelId="{294B447E-A675-4581-A6EF-D370B38393DA}">
      <dgm:prSet phldrT="[نص]"/>
      <dgm:spPr/>
      <dgm:t>
        <a:bodyPr/>
        <a:lstStyle/>
        <a:p>
          <a:pPr rtl="1"/>
          <a:r>
            <a:rPr lang="en-US" dirty="0" smtClean="0"/>
            <a:t>nitrates</a:t>
          </a:r>
          <a:endParaRPr lang="ar-SA" dirty="0"/>
        </a:p>
      </dgm:t>
    </dgm:pt>
    <dgm:pt modelId="{1869BC53-5F70-4945-8A43-1BB8B06FF496}" type="parTrans" cxnId="{3DB77EF5-15F5-4D84-BA23-291EC352FD1A}">
      <dgm:prSet/>
      <dgm:spPr/>
      <dgm:t>
        <a:bodyPr/>
        <a:lstStyle/>
        <a:p>
          <a:pPr rtl="1"/>
          <a:endParaRPr lang="ar-SA"/>
        </a:p>
      </dgm:t>
    </dgm:pt>
    <dgm:pt modelId="{79DB0F2C-A600-4541-9201-EE202B495FB4}" type="sibTrans" cxnId="{3DB77EF5-15F5-4D84-BA23-291EC352FD1A}">
      <dgm:prSet/>
      <dgm:spPr/>
      <dgm:t>
        <a:bodyPr/>
        <a:lstStyle/>
        <a:p>
          <a:pPr rtl="1"/>
          <a:endParaRPr lang="ar-SA"/>
        </a:p>
      </dgm:t>
    </dgm:pt>
    <dgm:pt modelId="{00AC2AB6-1BF1-49EE-8F31-FF7035DD91CD}">
      <dgm:prSet phldrT="[نص]"/>
      <dgm:spPr/>
      <dgm:t>
        <a:bodyPr/>
        <a:lstStyle/>
        <a:p>
          <a:pPr rtl="1"/>
          <a:r>
            <a:rPr lang="en-US" dirty="0" smtClean="0"/>
            <a:t>Dilate veins*</a:t>
          </a:r>
          <a:endParaRPr lang="ar-SA" dirty="0"/>
        </a:p>
      </dgm:t>
    </dgm:pt>
    <dgm:pt modelId="{22CFFD9A-3D22-4961-BA50-2C1B03EDA96F}" type="parTrans" cxnId="{0D82C048-BFD1-4E70-909D-E3DA02CFD949}">
      <dgm:prSet/>
      <dgm:spPr/>
      <dgm:t>
        <a:bodyPr/>
        <a:lstStyle/>
        <a:p>
          <a:pPr rtl="1"/>
          <a:endParaRPr lang="ar-SA"/>
        </a:p>
      </dgm:t>
    </dgm:pt>
    <dgm:pt modelId="{425ABE5B-2D0A-4E68-B71C-EEED27C60266}" type="sibTrans" cxnId="{0D82C048-BFD1-4E70-909D-E3DA02CFD949}">
      <dgm:prSet/>
      <dgm:spPr/>
      <dgm:t>
        <a:bodyPr/>
        <a:lstStyle/>
        <a:p>
          <a:pPr rtl="1"/>
          <a:endParaRPr lang="ar-SA"/>
        </a:p>
      </dgm:t>
    </dgm:pt>
    <dgm:pt modelId="{E3034C02-FBEB-4CE7-AC75-F7497C78CAD4}">
      <dgm:prSet phldrT="[نص]"/>
      <dgm:spPr/>
      <dgm:t>
        <a:bodyPr/>
        <a:lstStyle/>
        <a:p>
          <a:pPr rtl="0"/>
          <a:r>
            <a:rPr lang="ar-SA" dirty="0" smtClean="0">
              <a:latin typeface="Calibri"/>
            </a:rPr>
            <a:t>↓</a:t>
          </a:r>
          <a:r>
            <a:rPr lang="en-US" dirty="0" smtClean="0">
              <a:latin typeface="Calibri"/>
            </a:rPr>
            <a:t>preload</a:t>
          </a:r>
          <a:endParaRPr lang="ar-SA" dirty="0"/>
        </a:p>
      </dgm:t>
    </dgm:pt>
    <dgm:pt modelId="{0257423D-FD8F-4966-AF1C-838575A7441D}" type="parTrans" cxnId="{084136DF-43A7-43E3-A96B-5DF43B39AC6B}">
      <dgm:prSet/>
      <dgm:spPr/>
      <dgm:t>
        <a:bodyPr/>
        <a:lstStyle/>
        <a:p>
          <a:pPr rtl="1"/>
          <a:endParaRPr lang="ar-SA"/>
        </a:p>
      </dgm:t>
    </dgm:pt>
    <dgm:pt modelId="{8C31B3FA-3E57-46D0-A91B-5854DC87F441}" type="sibTrans" cxnId="{084136DF-43A7-43E3-A96B-5DF43B39AC6B}">
      <dgm:prSet/>
      <dgm:spPr/>
      <dgm:t>
        <a:bodyPr/>
        <a:lstStyle/>
        <a:p>
          <a:pPr rtl="1"/>
          <a:endParaRPr lang="ar-SA"/>
        </a:p>
      </dgm:t>
    </dgm:pt>
    <dgm:pt modelId="{C2EBB3CB-6C93-411F-8F21-2C41A7872B54}">
      <dgm:prSet phldrT="[نص]"/>
      <dgm:spPr/>
      <dgm:t>
        <a:bodyPr/>
        <a:lstStyle/>
        <a:p>
          <a:pPr rtl="0"/>
          <a:r>
            <a:rPr lang="ar-SA" dirty="0" smtClean="0"/>
            <a:t> </a:t>
          </a:r>
          <a:r>
            <a:rPr lang="en-US" dirty="0" smtClean="0"/>
            <a:t>nitrates (at high dose)</a:t>
          </a:r>
          <a:endParaRPr lang="ar-SA" dirty="0"/>
        </a:p>
      </dgm:t>
    </dgm:pt>
    <dgm:pt modelId="{CA9A0B49-DEA9-462D-A682-A9170A93C90D}" type="parTrans" cxnId="{35238F36-BDA8-42D1-B125-478E8753860F}">
      <dgm:prSet/>
      <dgm:spPr/>
      <dgm:t>
        <a:bodyPr/>
        <a:lstStyle/>
        <a:p>
          <a:pPr rtl="1"/>
          <a:endParaRPr lang="ar-SA"/>
        </a:p>
      </dgm:t>
    </dgm:pt>
    <dgm:pt modelId="{4E3E3447-E726-412F-96B8-3EA2F80673B7}" type="sibTrans" cxnId="{35238F36-BDA8-42D1-B125-478E8753860F}">
      <dgm:prSet/>
      <dgm:spPr/>
      <dgm:t>
        <a:bodyPr/>
        <a:lstStyle/>
        <a:p>
          <a:pPr rtl="1"/>
          <a:endParaRPr lang="ar-SA"/>
        </a:p>
      </dgm:t>
    </dgm:pt>
    <dgm:pt modelId="{6326A885-01B6-436B-A6BE-AFD647A8145D}">
      <dgm:prSet phldrT="[نص]"/>
      <dgm:spPr/>
      <dgm:t>
        <a:bodyPr/>
        <a:lstStyle/>
        <a:p>
          <a:pPr rtl="0"/>
          <a:r>
            <a:rPr lang="en-US" dirty="0" smtClean="0">
              <a:latin typeface="Calibri"/>
            </a:rPr>
            <a:t>arteriolar dilation</a:t>
          </a:r>
          <a:endParaRPr lang="ar-SA" dirty="0"/>
        </a:p>
      </dgm:t>
    </dgm:pt>
    <dgm:pt modelId="{DA158F78-492A-47E0-94B8-C19FD4C87807}" type="parTrans" cxnId="{1F1992D9-A95C-44E6-9844-0866D3DC70D7}">
      <dgm:prSet/>
      <dgm:spPr/>
      <dgm:t>
        <a:bodyPr/>
        <a:lstStyle/>
        <a:p>
          <a:pPr rtl="1"/>
          <a:endParaRPr lang="ar-SA"/>
        </a:p>
      </dgm:t>
    </dgm:pt>
    <dgm:pt modelId="{BA83C6AD-813A-476D-A170-87D3E6ED2AAA}" type="sibTrans" cxnId="{1F1992D9-A95C-44E6-9844-0866D3DC70D7}">
      <dgm:prSet/>
      <dgm:spPr/>
      <dgm:t>
        <a:bodyPr/>
        <a:lstStyle/>
        <a:p>
          <a:pPr rtl="1"/>
          <a:endParaRPr lang="ar-SA"/>
        </a:p>
      </dgm:t>
    </dgm:pt>
    <dgm:pt modelId="{FAC13D6B-5C18-4571-A7EF-3A324616267C}">
      <dgm:prSet phldrT="[نص]"/>
      <dgm:spPr/>
      <dgm:t>
        <a:bodyPr/>
        <a:lstStyle/>
        <a:p>
          <a:pPr rtl="0"/>
          <a:r>
            <a:rPr lang="ar-SA" dirty="0" smtClean="0">
              <a:latin typeface="Calibri"/>
            </a:rPr>
            <a:t>↓</a:t>
          </a:r>
          <a:r>
            <a:rPr lang="en-US" dirty="0" smtClean="0">
              <a:latin typeface="Calibri"/>
            </a:rPr>
            <a:t>blood pressure</a:t>
          </a:r>
          <a:endParaRPr lang="ar-SA" dirty="0"/>
        </a:p>
      </dgm:t>
    </dgm:pt>
    <dgm:pt modelId="{EB5ADDDA-BECF-4463-907C-06CADA125ED2}" type="parTrans" cxnId="{F1C3A00E-97A5-4461-9EC5-0D519522647F}">
      <dgm:prSet/>
      <dgm:spPr/>
      <dgm:t>
        <a:bodyPr/>
        <a:lstStyle/>
        <a:p>
          <a:pPr rtl="1"/>
          <a:endParaRPr lang="ar-SA"/>
        </a:p>
      </dgm:t>
    </dgm:pt>
    <dgm:pt modelId="{30F34498-96CF-4D7C-B942-9C1C9CA95B73}" type="sibTrans" cxnId="{F1C3A00E-97A5-4461-9EC5-0D519522647F}">
      <dgm:prSet/>
      <dgm:spPr/>
      <dgm:t>
        <a:bodyPr/>
        <a:lstStyle/>
        <a:p>
          <a:pPr rtl="1"/>
          <a:endParaRPr lang="ar-SA"/>
        </a:p>
      </dgm:t>
    </dgm:pt>
    <dgm:pt modelId="{5F2F43D3-371E-40E4-ACB8-FD00156F531D}">
      <dgm:prSet/>
      <dgm:spPr/>
      <dgm:t>
        <a:bodyPr/>
        <a:lstStyle/>
        <a:p>
          <a:pPr rtl="0"/>
          <a:r>
            <a:rPr lang="ar-SA" dirty="0" smtClean="0">
              <a:latin typeface="Calibri"/>
            </a:rPr>
            <a:t>↓</a:t>
          </a:r>
          <a:r>
            <a:rPr lang="en-US" dirty="0" smtClean="0">
              <a:latin typeface="Calibri"/>
            </a:rPr>
            <a:t>work</a:t>
          </a:r>
          <a:endParaRPr lang="ar-SA" dirty="0"/>
        </a:p>
      </dgm:t>
    </dgm:pt>
    <dgm:pt modelId="{118F3676-F74E-4767-B020-B09C5F974DA7}" type="parTrans" cxnId="{58CE2769-56AC-4198-ADFD-0DEAEF03849C}">
      <dgm:prSet/>
      <dgm:spPr/>
      <dgm:t>
        <a:bodyPr/>
        <a:lstStyle/>
        <a:p>
          <a:pPr rtl="1"/>
          <a:endParaRPr lang="ar-SA"/>
        </a:p>
      </dgm:t>
    </dgm:pt>
    <dgm:pt modelId="{58860560-F3CF-4718-A806-8B230A3C40EF}" type="sibTrans" cxnId="{58CE2769-56AC-4198-ADFD-0DEAEF03849C}">
      <dgm:prSet/>
      <dgm:spPr/>
      <dgm:t>
        <a:bodyPr/>
        <a:lstStyle/>
        <a:p>
          <a:pPr rtl="1"/>
          <a:endParaRPr lang="ar-SA"/>
        </a:p>
      </dgm:t>
    </dgm:pt>
    <dgm:pt modelId="{7ECF0601-31E6-452A-B334-588D13986B93}">
      <dgm:prSet/>
      <dgm:spPr/>
      <dgm:t>
        <a:bodyPr/>
        <a:lstStyle/>
        <a:p>
          <a:pPr rtl="0"/>
          <a:r>
            <a:rPr lang="ar-SA" dirty="0" smtClean="0">
              <a:latin typeface="Calibri"/>
            </a:rPr>
            <a:t>↓</a:t>
          </a:r>
          <a:r>
            <a:rPr lang="en-US" dirty="0" smtClean="0">
              <a:latin typeface="Calibri"/>
            </a:rPr>
            <a:t>cardiac output (CO)</a:t>
          </a:r>
          <a:endParaRPr lang="ar-SA" dirty="0"/>
        </a:p>
      </dgm:t>
    </dgm:pt>
    <dgm:pt modelId="{A98C0952-030F-4A6F-BD48-23BE793BFC5A}" type="parTrans" cxnId="{2143FDCF-EB9B-4D51-98CF-357FB964A9D9}">
      <dgm:prSet/>
      <dgm:spPr/>
      <dgm:t>
        <a:bodyPr/>
        <a:lstStyle/>
        <a:p>
          <a:pPr rtl="1"/>
          <a:endParaRPr lang="ar-SA"/>
        </a:p>
      </dgm:t>
    </dgm:pt>
    <dgm:pt modelId="{A3E48730-C3E7-4F15-816D-D48B1F73E00C}" type="sibTrans" cxnId="{2143FDCF-EB9B-4D51-98CF-357FB964A9D9}">
      <dgm:prSet/>
      <dgm:spPr/>
      <dgm:t>
        <a:bodyPr/>
        <a:lstStyle/>
        <a:p>
          <a:pPr rtl="1"/>
          <a:endParaRPr lang="ar-SA"/>
        </a:p>
      </dgm:t>
    </dgm:pt>
    <dgm:pt modelId="{80EE46FA-0D7B-490F-81E6-95ECB708BB34}">
      <dgm:prSet/>
      <dgm:spPr/>
      <dgm:t>
        <a:bodyPr/>
        <a:lstStyle/>
        <a:p>
          <a:pPr rtl="0"/>
          <a:r>
            <a:rPr lang="ar-SA" dirty="0" smtClean="0">
              <a:latin typeface="Calibri"/>
            </a:rPr>
            <a:t>↓</a:t>
          </a:r>
          <a:r>
            <a:rPr lang="en-US" dirty="0" smtClean="0">
              <a:latin typeface="Calibri"/>
            </a:rPr>
            <a:t>coronary resistance</a:t>
          </a:r>
          <a:endParaRPr lang="ar-SA" dirty="0"/>
        </a:p>
      </dgm:t>
    </dgm:pt>
    <dgm:pt modelId="{48613261-6F42-48B7-BB71-F00D66C4A97B}" type="parTrans" cxnId="{CBA16279-C2C6-4993-BBBD-CD2C3AC2DC40}">
      <dgm:prSet/>
      <dgm:spPr/>
      <dgm:t>
        <a:bodyPr/>
        <a:lstStyle/>
        <a:p>
          <a:pPr rtl="1"/>
          <a:endParaRPr lang="ar-SA"/>
        </a:p>
      </dgm:t>
    </dgm:pt>
    <dgm:pt modelId="{A9DFF98B-B7DC-4C0C-98F6-831696BED629}" type="sibTrans" cxnId="{CBA16279-C2C6-4993-BBBD-CD2C3AC2DC40}">
      <dgm:prSet/>
      <dgm:spPr/>
      <dgm:t>
        <a:bodyPr/>
        <a:lstStyle/>
        <a:p>
          <a:pPr rtl="1"/>
          <a:endParaRPr lang="ar-SA"/>
        </a:p>
      </dgm:t>
    </dgm:pt>
    <dgm:pt modelId="{D38747C9-A332-4769-92FA-B41EDFDB7DD8}">
      <dgm:prSet/>
      <dgm:spPr/>
      <dgm:t>
        <a:bodyPr/>
        <a:lstStyle/>
        <a:p>
          <a:pPr rtl="0"/>
          <a:r>
            <a:rPr lang="ar-SA" dirty="0" smtClean="0">
              <a:latin typeface="Calibri"/>
            </a:rPr>
            <a:t>↑</a:t>
          </a:r>
          <a:r>
            <a:rPr lang="en-US" dirty="0" smtClean="0">
              <a:latin typeface="Calibri"/>
            </a:rPr>
            <a:t>blood flow</a:t>
          </a:r>
          <a:endParaRPr lang="ar-SA" dirty="0"/>
        </a:p>
      </dgm:t>
    </dgm:pt>
    <dgm:pt modelId="{C2E66178-D502-4585-A618-A5BB5AEF6ED8}" type="parTrans" cxnId="{2FDF2402-2831-4E56-89F3-8FB0BE15E3D5}">
      <dgm:prSet/>
      <dgm:spPr/>
      <dgm:t>
        <a:bodyPr/>
        <a:lstStyle/>
        <a:p>
          <a:pPr rtl="1"/>
          <a:endParaRPr lang="ar-SA"/>
        </a:p>
      </dgm:t>
    </dgm:pt>
    <dgm:pt modelId="{04C814F4-512F-4EB2-B82F-90618BC7B102}" type="sibTrans" cxnId="{2FDF2402-2831-4E56-89F3-8FB0BE15E3D5}">
      <dgm:prSet/>
      <dgm:spPr/>
      <dgm:t>
        <a:bodyPr/>
        <a:lstStyle/>
        <a:p>
          <a:pPr rtl="1"/>
          <a:endParaRPr lang="ar-SA"/>
        </a:p>
      </dgm:t>
    </dgm:pt>
    <dgm:pt modelId="{7099A973-A82C-4044-956B-995F69183AED}" type="pres">
      <dgm:prSet presAssocID="{1ED76443-2FB4-4670-8878-B44356CF950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81895E75-B4F9-468D-8258-E1F99F18E6FC}" type="pres">
      <dgm:prSet presAssocID="{294B447E-A675-4581-A6EF-D370B38393DA}" presName="vertFlow" presStyleCnt="0"/>
      <dgm:spPr/>
    </dgm:pt>
    <dgm:pt modelId="{4C4814F4-CCBD-4EF8-AA0C-0F31C2B348CB}" type="pres">
      <dgm:prSet presAssocID="{294B447E-A675-4581-A6EF-D370B38393DA}" presName="header" presStyleLbl="node1" presStyleIdx="0" presStyleCnt="2"/>
      <dgm:spPr/>
      <dgm:t>
        <a:bodyPr/>
        <a:lstStyle/>
        <a:p>
          <a:pPr rtl="1"/>
          <a:endParaRPr lang="ar-SA"/>
        </a:p>
      </dgm:t>
    </dgm:pt>
    <dgm:pt modelId="{7E259F02-B7BC-4440-A902-C3D75234B84A}" type="pres">
      <dgm:prSet presAssocID="{22CFFD9A-3D22-4961-BA50-2C1B03EDA96F}" presName="parTrans" presStyleLbl="sibTrans2D1" presStyleIdx="0" presStyleCnt="8"/>
      <dgm:spPr/>
      <dgm:t>
        <a:bodyPr/>
        <a:lstStyle/>
        <a:p>
          <a:pPr rtl="1"/>
          <a:endParaRPr lang="ar-SA"/>
        </a:p>
      </dgm:t>
    </dgm:pt>
    <dgm:pt modelId="{B08A37F5-9BED-4A00-A0D2-4B77922509F8}" type="pres">
      <dgm:prSet presAssocID="{00AC2AB6-1BF1-49EE-8F31-FF7035DD91CD}" presName="child" presStyleLbl="alignAccFollow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CFE7D56B-DEA4-478B-9635-96BB482A0285}" type="pres">
      <dgm:prSet presAssocID="{425ABE5B-2D0A-4E68-B71C-EEED27C60266}" presName="sibTrans" presStyleLbl="sibTrans2D1" presStyleIdx="1" presStyleCnt="8"/>
      <dgm:spPr/>
      <dgm:t>
        <a:bodyPr/>
        <a:lstStyle/>
        <a:p>
          <a:pPr rtl="1"/>
          <a:endParaRPr lang="ar-SA"/>
        </a:p>
      </dgm:t>
    </dgm:pt>
    <dgm:pt modelId="{2CAA1D0F-E1EB-4F55-94BE-2D06001E4DC3}" type="pres">
      <dgm:prSet presAssocID="{E3034C02-FBEB-4CE7-AC75-F7497C78CAD4}" presName="child" presStyleLbl="alignAccFollow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2EA90ACF-0BAA-471F-B085-25C5A6E58716}" type="pres">
      <dgm:prSet presAssocID="{8C31B3FA-3E57-46D0-A91B-5854DC87F441}" presName="sibTrans" presStyleLbl="sibTrans2D1" presStyleIdx="2" presStyleCnt="8"/>
      <dgm:spPr/>
      <dgm:t>
        <a:bodyPr/>
        <a:lstStyle/>
        <a:p>
          <a:pPr rtl="1"/>
          <a:endParaRPr lang="ar-SA"/>
        </a:p>
      </dgm:t>
    </dgm:pt>
    <dgm:pt modelId="{FDC22A4B-0FC0-4C3A-AA38-40F8F1474F82}" type="pres">
      <dgm:prSet presAssocID="{5F2F43D3-371E-40E4-ACB8-FD00156F531D}" presName="child" presStyleLbl="alignAccFollow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A7671307-0724-4D4F-B2D1-4D821E3357BD}" type="pres">
      <dgm:prSet presAssocID="{58860560-F3CF-4718-A806-8B230A3C40EF}" presName="sibTrans" presStyleLbl="sibTrans2D1" presStyleIdx="3" presStyleCnt="8"/>
      <dgm:spPr/>
      <dgm:t>
        <a:bodyPr/>
        <a:lstStyle/>
        <a:p>
          <a:pPr rtl="1"/>
          <a:endParaRPr lang="ar-SA"/>
        </a:p>
      </dgm:t>
    </dgm:pt>
    <dgm:pt modelId="{407BC49D-ED09-4086-8BCF-F2C6CB6C1253}" type="pres">
      <dgm:prSet presAssocID="{7ECF0601-31E6-452A-B334-588D13986B93}" presName="child" presStyleLbl="alignAccFollow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3B4911E0-154A-4CEF-A8BF-483089323E70}" type="pres">
      <dgm:prSet presAssocID="{294B447E-A675-4581-A6EF-D370B38393DA}" presName="hSp" presStyleCnt="0"/>
      <dgm:spPr/>
    </dgm:pt>
    <dgm:pt modelId="{A24F601E-82CB-40E3-8FED-097277D3F2D9}" type="pres">
      <dgm:prSet presAssocID="{C2EBB3CB-6C93-411F-8F21-2C41A7872B54}" presName="vertFlow" presStyleCnt="0"/>
      <dgm:spPr/>
    </dgm:pt>
    <dgm:pt modelId="{9A3C8816-84AC-495D-8DE8-EDEDAA5C8096}" type="pres">
      <dgm:prSet presAssocID="{C2EBB3CB-6C93-411F-8F21-2C41A7872B54}" presName="header" presStyleLbl="node1" presStyleIdx="1" presStyleCnt="2"/>
      <dgm:spPr/>
      <dgm:t>
        <a:bodyPr/>
        <a:lstStyle/>
        <a:p>
          <a:pPr rtl="1"/>
          <a:endParaRPr lang="ar-SA"/>
        </a:p>
      </dgm:t>
    </dgm:pt>
    <dgm:pt modelId="{91B6A1DC-BBAE-4E2D-AB6B-FAFCDACE95DC}" type="pres">
      <dgm:prSet presAssocID="{DA158F78-492A-47E0-94B8-C19FD4C87807}" presName="parTrans" presStyleLbl="sibTrans2D1" presStyleIdx="4" presStyleCnt="8"/>
      <dgm:spPr/>
      <dgm:t>
        <a:bodyPr/>
        <a:lstStyle/>
        <a:p>
          <a:pPr rtl="1"/>
          <a:endParaRPr lang="ar-SA"/>
        </a:p>
      </dgm:t>
    </dgm:pt>
    <dgm:pt modelId="{59EDF1C0-7B7C-427F-88C7-58A6BDD4E616}" type="pres">
      <dgm:prSet presAssocID="{6326A885-01B6-436B-A6BE-AFD647A8145D}" presName="child" presStyleLbl="alignAccFollow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EC98E98D-E729-442C-AFC0-6FB0752698A1}" type="pres">
      <dgm:prSet presAssocID="{BA83C6AD-813A-476D-A170-87D3E6ED2AAA}" presName="sibTrans" presStyleLbl="sibTrans2D1" presStyleIdx="5" presStyleCnt="8"/>
      <dgm:spPr/>
      <dgm:t>
        <a:bodyPr/>
        <a:lstStyle/>
        <a:p>
          <a:pPr rtl="1"/>
          <a:endParaRPr lang="ar-SA"/>
        </a:p>
      </dgm:t>
    </dgm:pt>
    <dgm:pt modelId="{918341E4-8DB3-4C1D-8030-3E418AB11217}" type="pres">
      <dgm:prSet presAssocID="{FAC13D6B-5C18-4571-A7EF-3A324616267C}" presName="child" presStyleLbl="alignAccFollow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13F31E03-D880-4D4D-8B64-375D400A59E9}" type="pres">
      <dgm:prSet presAssocID="{30F34498-96CF-4D7C-B942-9C1C9CA95B73}" presName="sibTrans" presStyleLbl="sibTrans2D1" presStyleIdx="6" presStyleCnt="8"/>
      <dgm:spPr/>
      <dgm:t>
        <a:bodyPr/>
        <a:lstStyle/>
        <a:p>
          <a:pPr rtl="1"/>
          <a:endParaRPr lang="ar-SA"/>
        </a:p>
      </dgm:t>
    </dgm:pt>
    <dgm:pt modelId="{8848EA80-3D5B-48DC-9C3D-9CBB9F02E602}" type="pres">
      <dgm:prSet presAssocID="{80EE46FA-0D7B-490F-81E6-95ECB708BB34}" presName="child" presStyleLbl="alignAccFollow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5AE0C9E4-39A0-4FCA-ADD2-D45B7DD446F2}" type="pres">
      <dgm:prSet presAssocID="{A9DFF98B-B7DC-4C0C-98F6-831696BED629}" presName="sibTrans" presStyleLbl="sibTrans2D1" presStyleIdx="7" presStyleCnt="8"/>
      <dgm:spPr/>
      <dgm:t>
        <a:bodyPr/>
        <a:lstStyle/>
        <a:p>
          <a:pPr rtl="1"/>
          <a:endParaRPr lang="ar-SA"/>
        </a:p>
      </dgm:t>
    </dgm:pt>
    <dgm:pt modelId="{A3E6D9A8-3D30-4075-9F9E-48D9BDAC3845}" type="pres">
      <dgm:prSet presAssocID="{D38747C9-A332-4769-92FA-B41EDFDB7DD8}" presName="child" presStyleLbl="alignAccFollow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0624B0DC-B5F9-4E41-83BF-2FD2C6344929}" type="presOf" srcId="{7ECF0601-31E6-452A-B334-588D13986B93}" destId="{407BC49D-ED09-4086-8BCF-F2C6CB6C1253}" srcOrd="0" destOrd="0" presId="urn:microsoft.com/office/officeart/2005/8/layout/lProcess1"/>
    <dgm:cxn modelId="{93A27A81-333E-44A2-8591-94E7E880C07F}" type="presOf" srcId="{FAC13D6B-5C18-4571-A7EF-3A324616267C}" destId="{918341E4-8DB3-4C1D-8030-3E418AB11217}" srcOrd="0" destOrd="0" presId="urn:microsoft.com/office/officeart/2005/8/layout/lProcess1"/>
    <dgm:cxn modelId="{1F1992D9-A95C-44E6-9844-0866D3DC70D7}" srcId="{C2EBB3CB-6C93-411F-8F21-2C41A7872B54}" destId="{6326A885-01B6-436B-A6BE-AFD647A8145D}" srcOrd="0" destOrd="0" parTransId="{DA158F78-492A-47E0-94B8-C19FD4C87807}" sibTransId="{BA83C6AD-813A-476D-A170-87D3E6ED2AAA}"/>
    <dgm:cxn modelId="{2143FDCF-EB9B-4D51-98CF-357FB964A9D9}" srcId="{294B447E-A675-4581-A6EF-D370B38393DA}" destId="{7ECF0601-31E6-452A-B334-588D13986B93}" srcOrd="3" destOrd="0" parTransId="{A98C0952-030F-4A6F-BD48-23BE793BFC5A}" sibTransId="{A3E48730-C3E7-4F15-816D-D48B1F73E00C}"/>
    <dgm:cxn modelId="{8360A011-398E-4CE1-8CF2-36F06E08D243}" type="presOf" srcId="{294B447E-A675-4581-A6EF-D370B38393DA}" destId="{4C4814F4-CCBD-4EF8-AA0C-0F31C2B348CB}" srcOrd="0" destOrd="0" presId="urn:microsoft.com/office/officeart/2005/8/layout/lProcess1"/>
    <dgm:cxn modelId="{A6EF2DB4-DCA9-4122-A3D9-ABC83C76ECB4}" type="presOf" srcId="{80EE46FA-0D7B-490F-81E6-95ECB708BB34}" destId="{8848EA80-3D5B-48DC-9C3D-9CBB9F02E602}" srcOrd="0" destOrd="0" presId="urn:microsoft.com/office/officeart/2005/8/layout/lProcess1"/>
    <dgm:cxn modelId="{35238F36-BDA8-42D1-B125-478E8753860F}" srcId="{1ED76443-2FB4-4670-8878-B44356CF9500}" destId="{C2EBB3CB-6C93-411F-8F21-2C41A7872B54}" srcOrd="1" destOrd="0" parTransId="{CA9A0B49-DEA9-462D-A682-A9170A93C90D}" sibTransId="{4E3E3447-E726-412F-96B8-3EA2F80673B7}"/>
    <dgm:cxn modelId="{0BA70D79-C580-4C85-BDD4-B814DF131FCD}" type="presOf" srcId="{8C31B3FA-3E57-46D0-A91B-5854DC87F441}" destId="{2EA90ACF-0BAA-471F-B085-25C5A6E58716}" srcOrd="0" destOrd="0" presId="urn:microsoft.com/office/officeart/2005/8/layout/lProcess1"/>
    <dgm:cxn modelId="{3FE7F3C6-5495-474B-9CD9-76B5B9C1F86C}" type="presOf" srcId="{1ED76443-2FB4-4670-8878-B44356CF9500}" destId="{7099A973-A82C-4044-956B-995F69183AED}" srcOrd="0" destOrd="0" presId="urn:microsoft.com/office/officeart/2005/8/layout/lProcess1"/>
    <dgm:cxn modelId="{CBA16279-C2C6-4993-BBBD-CD2C3AC2DC40}" srcId="{C2EBB3CB-6C93-411F-8F21-2C41A7872B54}" destId="{80EE46FA-0D7B-490F-81E6-95ECB708BB34}" srcOrd="2" destOrd="0" parTransId="{48613261-6F42-48B7-BB71-F00D66C4A97B}" sibTransId="{A9DFF98B-B7DC-4C0C-98F6-831696BED629}"/>
    <dgm:cxn modelId="{FD013A2E-16CA-457E-A5FC-06173306DEEF}" type="presOf" srcId="{6326A885-01B6-436B-A6BE-AFD647A8145D}" destId="{59EDF1C0-7B7C-427F-88C7-58A6BDD4E616}" srcOrd="0" destOrd="0" presId="urn:microsoft.com/office/officeart/2005/8/layout/lProcess1"/>
    <dgm:cxn modelId="{0D82C048-BFD1-4E70-909D-E3DA02CFD949}" srcId="{294B447E-A675-4581-A6EF-D370B38393DA}" destId="{00AC2AB6-1BF1-49EE-8F31-FF7035DD91CD}" srcOrd="0" destOrd="0" parTransId="{22CFFD9A-3D22-4961-BA50-2C1B03EDA96F}" sibTransId="{425ABE5B-2D0A-4E68-B71C-EEED27C60266}"/>
    <dgm:cxn modelId="{78795417-4A18-448D-8B8C-5A0DE146D2C9}" type="presOf" srcId="{5F2F43D3-371E-40E4-ACB8-FD00156F531D}" destId="{FDC22A4B-0FC0-4C3A-AA38-40F8F1474F82}" srcOrd="0" destOrd="0" presId="urn:microsoft.com/office/officeart/2005/8/layout/lProcess1"/>
    <dgm:cxn modelId="{9B641166-F258-44F2-ACA0-A4531C2F059B}" type="presOf" srcId="{BA83C6AD-813A-476D-A170-87D3E6ED2AAA}" destId="{EC98E98D-E729-442C-AFC0-6FB0752698A1}" srcOrd="0" destOrd="0" presId="urn:microsoft.com/office/officeart/2005/8/layout/lProcess1"/>
    <dgm:cxn modelId="{F1C3A00E-97A5-4461-9EC5-0D519522647F}" srcId="{C2EBB3CB-6C93-411F-8F21-2C41A7872B54}" destId="{FAC13D6B-5C18-4571-A7EF-3A324616267C}" srcOrd="1" destOrd="0" parTransId="{EB5ADDDA-BECF-4463-907C-06CADA125ED2}" sibTransId="{30F34498-96CF-4D7C-B942-9C1C9CA95B73}"/>
    <dgm:cxn modelId="{80411E29-5C4F-4455-A5E1-CE93BB9DFF89}" type="presOf" srcId="{D38747C9-A332-4769-92FA-B41EDFDB7DD8}" destId="{A3E6D9A8-3D30-4075-9F9E-48D9BDAC3845}" srcOrd="0" destOrd="0" presId="urn:microsoft.com/office/officeart/2005/8/layout/lProcess1"/>
    <dgm:cxn modelId="{084136DF-43A7-43E3-A96B-5DF43B39AC6B}" srcId="{294B447E-A675-4581-A6EF-D370B38393DA}" destId="{E3034C02-FBEB-4CE7-AC75-F7497C78CAD4}" srcOrd="1" destOrd="0" parTransId="{0257423D-FD8F-4966-AF1C-838575A7441D}" sibTransId="{8C31B3FA-3E57-46D0-A91B-5854DC87F441}"/>
    <dgm:cxn modelId="{03680B00-888A-4FFC-9D6B-4CE49DCD2A5B}" type="presOf" srcId="{00AC2AB6-1BF1-49EE-8F31-FF7035DD91CD}" destId="{B08A37F5-9BED-4A00-A0D2-4B77922509F8}" srcOrd="0" destOrd="0" presId="urn:microsoft.com/office/officeart/2005/8/layout/lProcess1"/>
    <dgm:cxn modelId="{8B236476-3DF6-455A-8945-06615885C8EB}" type="presOf" srcId="{30F34498-96CF-4D7C-B942-9C1C9CA95B73}" destId="{13F31E03-D880-4D4D-8B64-375D400A59E9}" srcOrd="0" destOrd="0" presId="urn:microsoft.com/office/officeart/2005/8/layout/lProcess1"/>
    <dgm:cxn modelId="{2C8C99D1-5D44-4F4B-9A1C-249C4670CC9A}" type="presOf" srcId="{DA158F78-492A-47E0-94B8-C19FD4C87807}" destId="{91B6A1DC-BBAE-4E2D-AB6B-FAFCDACE95DC}" srcOrd="0" destOrd="0" presId="urn:microsoft.com/office/officeart/2005/8/layout/lProcess1"/>
    <dgm:cxn modelId="{73C6A41E-CD02-48EB-9922-EABA96ADAF64}" type="presOf" srcId="{A9DFF98B-B7DC-4C0C-98F6-831696BED629}" destId="{5AE0C9E4-39A0-4FCA-ADD2-D45B7DD446F2}" srcOrd="0" destOrd="0" presId="urn:microsoft.com/office/officeart/2005/8/layout/lProcess1"/>
    <dgm:cxn modelId="{5052B872-7B1F-4C38-97ED-0692A4C28707}" type="presOf" srcId="{58860560-F3CF-4718-A806-8B230A3C40EF}" destId="{A7671307-0724-4D4F-B2D1-4D821E3357BD}" srcOrd="0" destOrd="0" presId="urn:microsoft.com/office/officeart/2005/8/layout/lProcess1"/>
    <dgm:cxn modelId="{3DB77EF5-15F5-4D84-BA23-291EC352FD1A}" srcId="{1ED76443-2FB4-4670-8878-B44356CF9500}" destId="{294B447E-A675-4581-A6EF-D370B38393DA}" srcOrd="0" destOrd="0" parTransId="{1869BC53-5F70-4945-8A43-1BB8B06FF496}" sibTransId="{79DB0F2C-A600-4541-9201-EE202B495FB4}"/>
    <dgm:cxn modelId="{936987AC-1D01-421E-AE14-4477890EA6C4}" type="presOf" srcId="{E3034C02-FBEB-4CE7-AC75-F7497C78CAD4}" destId="{2CAA1D0F-E1EB-4F55-94BE-2D06001E4DC3}" srcOrd="0" destOrd="0" presId="urn:microsoft.com/office/officeart/2005/8/layout/lProcess1"/>
    <dgm:cxn modelId="{58CE2769-56AC-4198-ADFD-0DEAEF03849C}" srcId="{294B447E-A675-4581-A6EF-D370B38393DA}" destId="{5F2F43D3-371E-40E4-ACB8-FD00156F531D}" srcOrd="2" destOrd="0" parTransId="{118F3676-F74E-4767-B020-B09C5F974DA7}" sibTransId="{58860560-F3CF-4718-A806-8B230A3C40EF}"/>
    <dgm:cxn modelId="{F27345C0-7275-4E4F-BB15-8AECD36641A0}" type="presOf" srcId="{C2EBB3CB-6C93-411F-8F21-2C41A7872B54}" destId="{9A3C8816-84AC-495D-8DE8-EDEDAA5C8096}" srcOrd="0" destOrd="0" presId="urn:microsoft.com/office/officeart/2005/8/layout/lProcess1"/>
    <dgm:cxn modelId="{6A90C800-A939-4D32-A3DB-C6DA58BF9413}" type="presOf" srcId="{22CFFD9A-3D22-4961-BA50-2C1B03EDA96F}" destId="{7E259F02-B7BC-4440-A902-C3D75234B84A}" srcOrd="0" destOrd="0" presId="urn:microsoft.com/office/officeart/2005/8/layout/lProcess1"/>
    <dgm:cxn modelId="{91A3685F-B975-4830-A545-472CA2033407}" type="presOf" srcId="{425ABE5B-2D0A-4E68-B71C-EEED27C60266}" destId="{CFE7D56B-DEA4-478B-9635-96BB482A0285}" srcOrd="0" destOrd="0" presId="urn:microsoft.com/office/officeart/2005/8/layout/lProcess1"/>
    <dgm:cxn modelId="{2FDF2402-2831-4E56-89F3-8FB0BE15E3D5}" srcId="{C2EBB3CB-6C93-411F-8F21-2C41A7872B54}" destId="{D38747C9-A332-4769-92FA-B41EDFDB7DD8}" srcOrd="3" destOrd="0" parTransId="{C2E66178-D502-4585-A618-A5BB5AEF6ED8}" sibTransId="{04C814F4-512F-4EB2-B82F-90618BC7B102}"/>
    <dgm:cxn modelId="{EE7882BE-8967-4574-8AD1-FB5B36391810}" type="presParOf" srcId="{7099A973-A82C-4044-956B-995F69183AED}" destId="{81895E75-B4F9-468D-8258-E1F99F18E6FC}" srcOrd="0" destOrd="0" presId="urn:microsoft.com/office/officeart/2005/8/layout/lProcess1"/>
    <dgm:cxn modelId="{FB924C9E-C579-42B1-B4E0-49556B526CCD}" type="presParOf" srcId="{81895E75-B4F9-468D-8258-E1F99F18E6FC}" destId="{4C4814F4-CCBD-4EF8-AA0C-0F31C2B348CB}" srcOrd="0" destOrd="0" presId="urn:microsoft.com/office/officeart/2005/8/layout/lProcess1"/>
    <dgm:cxn modelId="{0CBCEACD-1DBB-4753-B7EA-D0B8990B98E2}" type="presParOf" srcId="{81895E75-B4F9-468D-8258-E1F99F18E6FC}" destId="{7E259F02-B7BC-4440-A902-C3D75234B84A}" srcOrd="1" destOrd="0" presId="urn:microsoft.com/office/officeart/2005/8/layout/lProcess1"/>
    <dgm:cxn modelId="{02C572AF-598B-4762-B838-B8798014BCCA}" type="presParOf" srcId="{81895E75-B4F9-468D-8258-E1F99F18E6FC}" destId="{B08A37F5-9BED-4A00-A0D2-4B77922509F8}" srcOrd="2" destOrd="0" presId="urn:microsoft.com/office/officeart/2005/8/layout/lProcess1"/>
    <dgm:cxn modelId="{7C27F699-D0F9-4EDB-B7A1-22EDDB889BC8}" type="presParOf" srcId="{81895E75-B4F9-468D-8258-E1F99F18E6FC}" destId="{CFE7D56B-DEA4-478B-9635-96BB482A0285}" srcOrd="3" destOrd="0" presId="urn:microsoft.com/office/officeart/2005/8/layout/lProcess1"/>
    <dgm:cxn modelId="{73690364-4931-445F-8949-DFD1240598F6}" type="presParOf" srcId="{81895E75-B4F9-468D-8258-E1F99F18E6FC}" destId="{2CAA1D0F-E1EB-4F55-94BE-2D06001E4DC3}" srcOrd="4" destOrd="0" presId="urn:microsoft.com/office/officeart/2005/8/layout/lProcess1"/>
    <dgm:cxn modelId="{047FDE19-7B5C-416E-9B52-D2449FE2F6C1}" type="presParOf" srcId="{81895E75-B4F9-468D-8258-E1F99F18E6FC}" destId="{2EA90ACF-0BAA-471F-B085-25C5A6E58716}" srcOrd="5" destOrd="0" presId="urn:microsoft.com/office/officeart/2005/8/layout/lProcess1"/>
    <dgm:cxn modelId="{7CC0E019-0A84-4C10-8B54-75895BA2C32E}" type="presParOf" srcId="{81895E75-B4F9-468D-8258-E1F99F18E6FC}" destId="{FDC22A4B-0FC0-4C3A-AA38-40F8F1474F82}" srcOrd="6" destOrd="0" presId="urn:microsoft.com/office/officeart/2005/8/layout/lProcess1"/>
    <dgm:cxn modelId="{49F623E2-72B8-4A74-8514-8D578096D21F}" type="presParOf" srcId="{81895E75-B4F9-468D-8258-E1F99F18E6FC}" destId="{A7671307-0724-4D4F-B2D1-4D821E3357BD}" srcOrd="7" destOrd="0" presId="urn:microsoft.com/office/officeart/2005/8/layout/lProcess1"/>
    <dgm:cxn modelId="{5ADE8265-B983-4EE9-8B94-BA03135A029F}" type="presParOf" srcId="{81895E75-B4F9-468D-8258-E1F99F18E6FC}" destId="{407BC49D-ED09-4086-8BCF-F2C6CB6C1253}" srcOrd="8" destOrd="0" presId="urn:microsoft.com/office/officeart/2005/8/layout/lProcess1"/>
    <dgm:cxn modelId="{F54C1EB1-B334-46D6-90BF-1D367B1679FA}" type="presParOf" srcId="{7099A973-A82C-4044-956B-995F69183AED}" destId="{3B4911E0-154A-4CEF-A8BF-483089323E70}" srcOrd="1" destOrd="0" presId="urn:microsoft.com/office/officeart/2005/8/layout/lProcess1"/>
    <dgm:cxn modelId="{7C00F6E9-8F66-4C03-9A88-83B97B2274C7}" type="presParOf" srcId="{7099A973-A82C-4044-956B-995F69183AED}" destId="{A24F601E-82CB-40E3-8FED-097277D3F2D9}" srcOrd="2" destOrd="0" presId="urn:microsoft.com/office/officeart/2005/8/layout/lProcess1"/>
    <dgm:cxn modelId="{07F3CEA3-B484-477A-B50E-8714E122A24D}" type="presParOf" srcId="{A24F601E-82CB-40E3-8FED-097277D3F2D9}" destId="{9A3C8816-84AC-495D-8DE8-EDEDAA5C8096}" srcOrd="0" destOrd="0" presId="urn:microsoft.com/office/officeart/2005/8/layout/lProcess1"/>
    <dgm:cxn modelId="{074DAB57-C63C-47B1-BFEA-7EABF5351458}" type="presParOf" srcId="{A24F601E-82CB-40E3-8FED-097277D3F2D9}" destId="{91B6A1DC-BBAE-4E2D-AB6B-FAFCDACE95DC}" srcOrd="1" destOrd="0" presId="urn:microsoft.com/office/officeart/2005/8/layout/lProcess1"/>
    <dgm:cxn modelId="{3887CE7E-79DD-4849-A670-6067CDF994AA}" type="presParOf" srcId="{A24F601E-82CB-40E3-8FED-097277D3F2D9}" destId="{59EDF1C0-7B7C-427F-88C7-58A6BDD4E616}" srcOrd="2" destOrd="0" presId="urn:microsoft.com/office/officeart/2005/8/layout/lProcess1"/>
    <dgm:cxn modelId="{D2B726E2-118B-49E6-B122-8A6E05263C50}" type="presParOf" srcId="{A24F601E-82CB-40E3-8FED-097277D3F2D9}" destId="{EC98E98D-E729-442C-AFC0-6FB0752698A1}" srcOrd="3" destOrd="0" presId="urn:microsoft.com/office/officeart/2005/8/layout/lProcess1"/>
    <dgm:cxn modelId="{6F704B96-F1D2-4D74-86A1-639893D3208C}" type="presParOf" srcId="{A24F601E-82CB-40E3-8FED-097277D3F2D9}" destId="{918341E4-8DB3-4C1D-8030-3E418AB11217}" srcOrd="4" destOrd="0" presId="urn:microsoft.com/office/officeart/2005/8/layout/lProcess1"/>
    <dgm:cxn modelId="{DE2E27A4-40D1-49B2-981A-9A05692B00BF}" type="presParOf" srcId="{A24F601E-82CB-40E3-8FED-097277D3F2D9}" destId="{13F31E03-D880-4D4D-8B64-375D400A59E9}" srcOrd="5" destOrd="0" presId="urn:microsoft.com/office/officeart/2005/8/layout/lProcess1"/>
    <dgm:cxn modelId="{926BAB86-BD86-4359-83C9-881F79709C13}" type="presParOf" srcId="{A24F601E-82CB-40E3-8FED-097277D3F2D9}" destId="{8848EA80-3D5B-48DC-9C3D-9CBB9F02E602}" srcOrd="6" destOrd="0" presId="urn:microsoft.com/office/officeart/2005/8/layout/lProcess1"/>
    <dgm:cxn modelId="{77FA1794-C88A-4AFE-876B-0BEFB521348F}" type="presParOf" srcId="{A24F601E-82CB-40E3-8FED-097277D3F2D9}" destId="{5AE0C9E4-39A0-4FCA-ADD2-D45B7DD446F2}" srcOrd="7" destOrd="0" presId="urn:microsoft.com/office/officeart/2005/8/layout/lProcess1"/>
    <dgm:cxn modelId="{DB8E8815-6E3E-4FCF-B005-B76104A223A5}" type="presParOf" srcId="{A24F601E-82CB-40E3-8FED-097277D3F2D9}" destId="{A3E6D9A8-3D30-4075-9F9E-48D9BDAC3845}" srcOrd="8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248EE9D-C4B7-4CC7-A524-6DD8409A856A}" type="doc">
      <dgm:prSet loTypeId="urn:microsoft.com/office/officeart/2005/8/layout/lProcess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pPr rtl="1"/>
          <a:endParaRPr lang="ar-SA"/>
        </a:p>
      </dgm:t>
    </dgm:pt>
    <dgm:pt modelId="{1959665D-D8FC-45E1-B43D-81CD14AEE9D3}">
      <dgm:prSet phldrT="[نص]" custT="1"/>
      <dgm:spPr/>
      <dgm:t>
        <a:bodyPr/>
        <a:lstStyle/>
        <a:p>
          <a:pPr rtl="0"/>
          <a:r>
            <a:rPr lang="en-US" sz="1500" dirty="0" smtClean="0">
              <a:latin typeface="Calibri"/>
            </a:rPr>
            <a:t>↓CO + ↓</a:t>
          </a:r>
          <a:r>
            <a:rPr lang="en-US" sz="1400" dirty="0" smtClean="0">
              <a:latin typeface="Calibri"/>
            </a:rPr>
            <a:t>arteriolar blood pressure</a:t>
          </a:r>
          <a:endParaRPr lang="ar-SA" sz="1500" dirty="0"/>
        </a:p>
      </dgm:t>
    </dgm:pt>
    <dgm:pt modelId="{5042871A-3C16-46FA-8472-010A75085517}" type="parTrans" cxnId="{DD5EC762-C2B5-42BA-B4CC-84C18E2CEEE6}">
      <dgm:prSet/>
      <dgm:spPr/>
      <dgm:t>
        <a:bodyPr/>
        <a:lstStyle/>
        <a:p>
          <a:pPr rtl="1"/>
          <a:endParaRPr lang="ar-SA"/>
        </a:p>
      </dgm:t>
    </dgm:pt>
    <dgm:pt modelId="{FFA28541-3583-4AC4-A2A2-498911D6A42F}" type="sibTrans" cxnId="{DD5EC762-C2B5-42BA-B4CC-84C18E2CEEE6}">
      <dgm:prSet/>
      <dgm:spPr/>
      <dgm:t>
        <a:bodyPr/>
        <a:lstStyle/>
        <a:p>
          <a:pPr rtl="1"/>
          <a:endParaRPr lang="ar-SA"/>
        </a:p>
      </dgm:t>
    </dgm:pt>
    <dgm:pt modelId="{E830F00B-650B-4596-A33D-6B9BAA7D0780}">
      <dgm:prSet phldrT="[نص]" custT="1"/>
      <dgm:spPr/>
      <dgm:t>
        <a:bodyPr/>
        <a:lstStyle/>
        <a:p>
          <a:pPr rtl="0"/>
          <a:r>
            <a:rPr lang="ar-SA" sz="2400" dirty="0" smtClean="0">
              <a:latin typeface="Arial"/>
              <a:cs typeface="Arial"/>
            </a:rPr>
            <a:t>↓</a:t>
          </a:r>
          <a:r>
            <a:rPr lang="en-US" sz="2400" dirty="0" smtClean="0">
              <a:latin typeface="Arial"/>
              <a:cs typeface="Arial"/>
            </a:rPr>
            <a:t>O</a:t>
          </a:r>
          <a:r>
            <a:rPr lang="en-US" sz="2400" baseline="-25000" dirty="0" smtClean="0">
              <a:latin typeface="Arial"/>
              <a:cs typeface="Arial"/>
            </a:rPr>
            <a:t>2 </a:t>
          </a:r>
          <a:r>
            <a:rPr lang="en-US" sz="2400" dirty="0" smtClean="0">
              <a:latin typeface="Arial"/>
              <a:cs typeface="Arial"/>
            </a:rPr>
            <a:t>demand</a:t>
          </a:r>
          <a:r>
            <a:rPr lang="en-US" sz="2400" baseline="-25000" dirty="0" smtClean="0">
              <a:latin typeface="Arial"/>
              <a:cs typeface="Arial"/>
            </a:rPr>
            <a:t>    </a:t>
          </a:r>
          <a:endParaRPr lang="ar-SA" sz="2400" dirty="0"/>
        </a:p>
      </dgm:t>
    </dgm:pt>
    <dgm:pt modelId="{BF9F0EBA-1208-4A22-A816-2C8C3D24E22D}" type="parTrans" cxnId="{884E9EDD-E358-469D-BC73-829C1E773557}">
      <dgm:prSet/>
      <dgm:spPr>
        <a:solidFill>
          <a:srgbClr val="00B0F0"/>
        </a:solidFill>
      </dgm:spPr>
      <dgm:t>
        <a:bodyPr/>
        <a:lstStyle/>
        <a:p>
          <a:pPr rtl="1"/>
          <a:endParaRPr lang="ar-SA"/>
        </a:p>
      </dgm:t>
    </dgm:pt>
    <dgm:pt modelId="{5C4430F8-36AC-42C9-8297-C252E2221155}" type="sibTrans" cxnId="{884E9EDD-E358-469D-BC73-829C1E773557}">
      <dgm:prSet/>
      <dgm:spPr/>
      <dgm:t>
        <a:bodyPr/>
        <a:lstStyle/>
        <a:p>
          <a:pPr rtl="1"/>
          <a:endParaRPr lang="ar-SA"/>
        </a:p>
      </dgm:t>
    </dgm:pt>
    <dgm:pt modelId="{7BDEC503-D964-440B-A621-ED638948AAEA}">
      <dgm:prSet phldrT="[نص]"/>
      <dgm:spPr/>
      <dgm:t>
        <a:bodyPr/>
        <a:lstStyle/>
        <a:p>
          <a:pPr rtl="0"/>
          <a:r>
            <a:rPr lang="ar-SA" dirty="0" smtClean="0">
              <a:latin typeface="Arial"/>
              <a:cs typeface="Arial"/>
            </a:rPr>
            <a:t>↓</a:t>
          </a:r>
          <a:r>
            <a:rPr lang="en-US" dirty="0" smtClean="0">
              <a:latin typeface="Arial"/>
              <a:cs typeface="Arial"/>
            </a:rPr>
            <a:t>oxygen demand + ↑blood flow</a:t>
          </a:r>
          <a:endParaRPr lang="ar-SA" dirty="0"/>
        </a:p>
      </dgm:t>
    </dgm:pt>
    <dgm:pt modelId="{A9006D0F-7E29-4B4F-B844-7F9C0CEB375E}" type="parTrans" cxnId="{71101396-5AF9-46D7-B9CC-8DB56867A5EA}">
      <dgm:prSet/>
      <dgm:spPr/>
      <dgm:t>
        <a:bodyPr/>
        <a:lstStyle/>
        <a:p>
          <a:pPr rtl="1"/>
          <a:endParaRPr lang="ar-SA"/>
        </a:p>
      </dgm:t>
    </dgm:pt>
    <dgm:pt modelId="{80E99007-6A5F-4C80-BB3D-8682CA86FC9D}" type="sibTrans" cxnId="{71101396-5AF9-46D7-B9CC-8DB56867A5EA}">
      <dgm:prSet/>
      <dgm:spPr/>
      <dgm:t>
        <a:bodyPr/>
        <a:lstStyle/>
        <a:p>
          <a:pPr rtl="1"/>
          <a:endParaRPr lang="ar-SA"/>
        </a:p>
      </dgm:t>
    </dgm:pt>
    <dgm:pt modelId="{70651272-FA76-4359-B5F2-7DFB1CBCB0AB}">
      <dgm:prSet phldrT="[نص]"/>
      <dgm:spPr/>
      <dgm:t>
        <a:bodyPr/>
        <a:lstStyle/>
        <a:p>
          <a:pPr rtl="0"/>
          <a:r>
            <a:rPr lang="ar-SA" dirty="0" smtClean="0">
              <a:latin typeface="Arial"/>
              <a:cs typeface="Arial"/>
            </a:rPr>
            <a:t>↑</a:t>
          </a:r>
          <a:r>
            <a:rPr lang="en-US" dirty="0" smtClean="0">
              <a:latin typeface="Arial"/>
              <a:cs typeface="Arial"/>
            </a:rPr>
            <a:t>O</a:t>
          </a:r>
          <a:r>
            <a:rPr lang="en-US" baseline="-25000" dirty="0" smtClean="0">
              <a:latin typeface="Arial"/>
              <a:cs typeface="Arial"/>
            </a:rPr>
            <a:t>2</a:t>
          </a:r>
          <a:r>
            <a:rPr lang="en-US" dirty="0" smtClean="0">
              <a:latin typeface="Arial"/>
              <a:cs typeface="Arial"/>
            </a:rPr>
            <a:t> supply</a:t>
          </a:r>
          <a:r>
            <a:rPr lang="en-US" baseline="-25000" dirty="0" smtClean="0">
              <a:latin typeface="Arial"/>
              <a:cs typeface="Arial"/>
            </a:rPr>
            <a:t> </a:t>
          </a:r>
          <a:endParaRPr lang="ar-SA" dirty="0"/>
        </a:p>
      </dgm:t>
    </dgm:pt>
    <dgm:pt modelId="{73CB476C-3EA3-462D-B0EF-1BF1232D6473}" type="parTrans" cxnId="{0BB2B2BD-02CF-4B0A-BB72-98B3627A0221}">
      <dgm:prSet/>
      <dgm:spPr>
        <a:solidFill>
          <a:srgbClr val="00B0F0"/>
        </a:solidFill>
      </dgm:spPr>
      <dgm:t>
        <a:bodyPr/>
        <a:lstStyle/>
        <a:p>
          <a:pPr rtl="1"/>
          <a:endParaRPr lang="ar-SA"/>
        </a:p>
      </dgm:t>
    </dgm:pt>
    <dgm:pt modelId="{4C1D8C7E-6422-4A99-98E6-5D14D6AA418B}" type="sibTrans" cxnId="{0BB2B2BD-02CF-4B0A-BB72-98B3627A0221}">
      <dgm:prSet/>
      <dgm:spPr/>
      <dgm:t>
        <a:bodyPr/>
        <a:lstStyle/>
        <a:p>
          <a:pPr rtl="1"/>
          <a:endParaRPr lang="ar-SA"/>
        </a:p>
      </dgm:t>
    </dgm:pt>
    <dgm:pt modelId="{020A3CC1-CD41-4D1A-AEBD-1B8AC2CA8EE1}" type="pres">
      <dgm:prSet presAssocID="{A248EE9D-C4B7-4CC7-A524-6DD8409A856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902B8466-01D4-42C0-BE5A-FB5B526788D9}" type="pres">
      <dgm:prSet presAssocID="{1959665D-D8FC-45E1-B43D-81CD14AEE9D3}" presName="vertFlow" presStyleCnt="0"/>
      <dgm:spPr/>
    </dgm:pt>
    <dgm:pt modelId="{8A567824-CACD-442A-ADDB-5503149F34E6}" type="pres">
      <dgm:prSet presAssocID="{1959665D-D8FC-45E1-B43D-81CD14AEE9D3}" presName="header" presStyleLbl="node1" presStyleIdx="0" presStyleCnt="2"/>
      <dgm:spPr/>
      <dgm:t>
        <a:bodyPr/>
        <a:lstStyle/>
        <a:p>
          <a:pPr rtl="1"/>
          <a:endParaRPr lang="ar-SA"/>
        </a:p>
      </dgm:t>
    </dgm:pt>
    <dgm:pt modelId="{E6F0F586-DAB6-4F9A-8A25-365B1A5701F7}" type="pres">
      <dgm:prSet presAssocID="{BF9F0EBA-1208-4A22-A816-2C8C3D24E22D}" presName="parTrans" presStyleLbl="sibTrans2D1" presStyleIdx="0" presStyleCnt="2"/>
      <dgm:spPr/>
      <dgm:t>
        <a:bodyPr/>
        <a:lstStyle/>
        <a:p>
          <a:pPr rtl="1"/>
          <a:endParaRPr lang="ar-SA"/>
        </a:p>
      </dgm:t>
    </dgm:pt>
    <dgm:pt modelId="{0F0EBFEB-BD6F-4851-AA3A-A721568518DD}" type="pres">
      <dgm:prSet presAssocID="{E830F00B-650B-4596-A33D-6B9BAA7D0780}" presName="child" presStyleLbl="alignAccFollowNode1" presStyleIdx="0" presStyleCnt="2" custLinFactY="9768" custLinFactNeighborX="-2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914C409A-7E18-491D-8F92-4AABB2603893}" type="pres">
      <dgm:prSet presAssocID="{1959665D-D8FC-45E1-B43D-81CD14AEE9D3}" presName="hSp" presStyleCnt="0"/>
      <dgm:spPr/>
    </dgm:pt>
    <dgm:pt modelId="{41CEB8C8-9142-42AA-BB60-FB016B8D3393}" type="pres">
      <dgm:prSet presAssocID="{7BDEC503-D964-440B-A621-ED638948AAEA}" presName="vertFlow" presStyleCnt="0"/>
      <dgm:spPr/>
    </dgm:pt>
    <dgm:pt modelId="{57A5A91B-A5D5-460F-8CEB-90D615870447}" type="pres">
      <dgm:prSet presAssocID="{7BDEC503-D964-440B-A621-ED638948AAEA}" presName="header" presStyleLbl="node1" presStyleIdx="1" presStyleCnt="2"/>
      <dgm:spPr/>
      <dgm:t>
        <a:bodyPr/>
        <a:lstStyle/>
        <a:p>
          <a:pPr rtl="1"/>
          <a:endParaRPr lang="ar-SA"/>
        </a:p>
      </dgm:t>
    </dgm:pt>
    <dgm:pt modelId="{E353FB74-13AF-41E5-AE1C-3C45E77D3C01}" type="pres">
      <dgm:prSet presAssocID="{73CB476C-3EA3-462D-B0EF-1BF1232D6473}" presName="parTrans" presStyleLbl="sibTrans2D1" presStyleIdx="1" presStyleCnt="2"/>
      <dgm:spPr/>
      <dgm:t>
        <a:bodyPr/>
        <a:lstStyle/>
        <a:p>
          <a:pPr rtl="1"/>
          <a:endParaRPr lang="ar-SA"/>
        </a:p>
      </dgm:t>
    </dgm:pt>
    <dgm:pt modelId="{D111DEF6-A23E-4E54-9D86-FD6B6C0F1A5F}" type="pres">
      <dgm:prSet presAssocID="{70651272-FA76-4359-B5F2-7DFB1CBCB0AB}" presName="child" presStyleLbl="alignAccFollowNode1" presStyleIdx="1" presStyleCnt="2" custLinFactY="9768" custLinFactNeighborX="-1162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0BB2B2BD-02CF-4B0A-BB72-98B3627A0221}" srcId="{7BDEC503-D964-440B-A621-ED638948AAEA}" destId="{70651272-FA76-4359-B5F2-7DFB1CBCB0AB}" srcOrd="0" destOrd="0" parTransId="{73CB476C-3EA3-462D-B0EF-1BF1232D6473}" sibTransId="{4C1D8C7E-6422-4A99-98E6-5D14D6AA418B}"/>
    <dgm:cxn modelId="{E7229CD5-C269-4D67-B831-60E142053BE5}" type="presOf" srcId="{73CB476C-3EA3-462D-B0EF-1BF1232D6473}" destId="{E353FB74-13AF-41E5-AE1C-3C45E77D3C01}" srcOrd="0" destOrd="0" presId="urn:microsoft.com/office/officeart/2005/8/layout/lProcess1"/>
    <dgm:cxn modelId="{B3810D6E-B343-47BC-98EF-69E0BE54BA6B}" type="presOf" srcId="{70651272-FA76-4359-B5F2-7DFB1CBCB0AB}" destId="{D111DEF6-A23E-4E54-9D86-FD6B6C0F1A5F}" srcOrd="0" destOrd="0" presId="urn:microsoft.com/office/officeart/2005/8/layout/lProcess1"/>
    <dgm:cxn modelId="{19CEC04A-CD00-4C49-8D16-97AB5603B0FA}" type="presOf" srcId="{1959665D-D8FC-45E1-B43D-81CD14AEE9D3}" destId="{8A567824-CACD-442A-ADDB-5503149F34E6}" srcOrd="0" destOrd="0" presId="urn:microsoft.com/office/officeart/2005/8/layout/lProcess1"/>
    <dgm:cxn modelId="{884E9EDD-E358-469D-BC73-829C1E773557}" srcId="{1959665D-D8FC-45E1-B43D-81CD14AEE9D3}" destId="{E830F00B-650B-4596-A33D-6B9BAA7D0780}" srcOrd="0" destOrd="0" parTransId="{BF9F0EBA-1208-4A22-A816-2C8C3D24E22D}" sibTransId="{5C4430F8-36AC-42C9-8297-C252E2221155}"/>
    <dgm:cxn modelId="{1AF7F773-D416-4FB3-8EBC-D28DE9F936E2}" type="presOf" srcId="{E830F00B-650B-4596-A33D-6B9BAA7D0780}" destId="{0F0EBFEB-BD6F-4851-AA3A-A721568518DD}" srcOrd="0" destOrd="0" presId="urn:microsoft.com/office/officeart/2005/8/layout/lProcess1"/>
    <dgm:cxn modelId="{C6F496CE-7B6C-48F4-AF14-01C1E6275BC7}" type="presOf" srcId="{A248EE9D-C4B7-4CC7-A524-6DD8409A856A}" destId="{020A3CC1-CD41-4D1A-AEBD-1B8AC2CA8EE1}" srcOrd="0" destOrd="0" presId="urn:microsoft.com/office/officeart/2005/8/layout/lProcess1"/>
    <dgm:cxn modelId="{DD5EC762-C2B5-42BA-B4CC-84C18E2CEEE6}" srcId="{A248EE9D-C4B7-4CC7-A524-6DD8409A856A}" destId="{1959665D-D8FC-45E1-B43D-81CD14AEE9D3}" srcOrd="0" destOrd="0" parTransId="{5042871A-3C16-46FA-8472-010A75085517}" sibTransId="{FFA28541-3583-4AC4-A2A2-498911D6A42F}"/>
    <dgm:cxn modelId="{9E5B3B5E-A083-4703-BC9A-28C98F89A1FD}" type="presOf" srcId="{7BDEC503-D964-440B-A621-ED638948AAEA}" destId="{57A5A91B-A5D5-460F-8CEB-90D615870447}" srcOrd="0" destOrd="0" presId="urn:microsoft.com/office/officeart/2005/8/layout/lProcess1"/>
    <dgm:cxn modelId="{71101396-5AF9-46D7-B9CC-8DB56867A5EA}" srcId="{A248EE9D-C4B7-4CC7-A524-6DD8409A856A}" destId="{7BDEC503-D964-440B-A621-ED638948AAEA}" srcOrd="1" destOrd="0" parTransId="{A9006D0F-7E29-4B4F-B844-7F9C0CEB375E}" sibTransId="{80E99007-6A5F-4C80-BB3D-8682CA86FC9D}"/>
    <dgm:cxn modelId="{AB7B7260-E799-4E09-8907-909D53414F63}" type="presOf" srcId="{BF9F0EBA-1208-4A22-A816-2C8C3D24E22D}" destId="{E6F0F586-DAB6-4F9A-8A25-365B1A5701F7}" srcOrd="0" destOrd="0" presId="urn:microsoft.com/office/officeart/2005/8/layout/lProcess1"/>
    <dgm:cxn modelId="{07A99639-6ECC-4AC3-A709-D2B93DB25AEF}" type="presParOf" srcId="{020A3CC1-CD41-4D1A-AEBD-1B8AC2CA8EE1}" destId="{902B8466-01D4-42C0-BE5A-FB5B526788D9}" srcOrd="0" destOrd="0" presId="urn:microsoft.com/office/officeart/2005/8/layout/lProcess1"/>
    <dgm:cxn modelId="{4B7B0702-B0AA-4099-A031-E32C19C58780}" type="presParOf" srcId="{902B8466-01D4-42C0-BE5A-FB5B526788D9}" destId="{8A567824-CACD-442A-ADDB-5503149F34E6}" srcOrd="0" destOrd="0" presId="urn:microsoft.com/office/officeart/2005/8/layout/lProcess1"/>
    <dgm:cxn modelId="{3BC5A411-FA36-447F-8585-E73C642FD845}" type="presParOf" srcId="{902B8466-01D4-42C0-BE5A-FB5B526788D9}" destId="{E6F0F586-DAB6-4F9A-8A25-365B1A5701F7}" srcOrd="1" destOrd="0" presId="urn:microsoft.com/office/officeart/2005/8/layout/lProcess1"/>
    <dgm:cxn modelId="{A134E5A9-0DFD-4417-A504-33B14BCBAFF7}" type="presParOf" srcId="{902B8466-01D4-42C0-BE5A-FB5B526788D9}" destId="{0F0EBFEB-BD6F-4851-AA3A-A721568518DD}" srcOrd="2" destOrd="0" presId="urn:microsoft.com/office/officeart/2005/8/layout/lProcess1"/>
    <dgm:cxn modelId="{0378A7C5-EB09-404E-B07C-EC0D239459E5}" type="presParOf" srcId="{020A3CC1-CD41-4D1A-AEBD-1B8AC2CA8EE1}" destId="{914C409A-7E18-491D-8F92-4AABB2603893}" srcOrd="1" destOrd="0" presId="urn:microsoft.com/office/officeart/2005/8/layout/lProcess1"/>
    <dgm:cxn modelId="{293D59B9-8767-46C0-98C5-9A86E323D139}" type="presParOf" srcId="{020A3CC1-CD41-4D1A-AEBD-1B8AC2CA8EE1}" destId="{41CEB8C8-9142-42AA-BB60-FB016B8D3393}" srcOrd="2" destOrd="0" presId="urn:microsoft.com/office/officeart/2005/8/layout/lProcess1"/>
    <dgm:cxn modelId="{1AE6181E-3E14-4714-9091-AC95A57AA38B}" type="presParOf" srcId="{41CEB8C8-9142-42AA-BB60-FB016B8D3393}" destId="{57A5A91B-A5D5-460F-8CEB-90D615870447}" srcOrd="0" destOrd="0" presId="urn:microsoft.com/office/officeart/2005/8/layout/lProcess1"/>
    <dgm:cxn modelId="{AD9635E1-734D-427B-B1B6-AC8C9E700B6A}" type="presParOf" srcId="{41CEB8C8-9142-42AA-BB60-FB016B8D3393}" destId="{E353FB74-13AF-41E5-AE1C-3C45E77D3C01}" srcOrd="1" destOrd="0" presId="urn:microsoft.com/office/officeart/2005/8/layout/lProcess1"/>
    <dgm:cxn modelId="{6AAB3544-7053-492F-BDCF-00F476330465}" type="presParOf" srcId="{41CEB8C8-9142-42AA-BB60-FB016B8D3393}" destId="{D111DEF6-A23E-4E54-9D86-FD6B6C0F1A5F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1DEF5D3-98CC-406B-AECE-ED1029B48560}" type="doc">
      <dgm:prSet loTypeId="urn:microsoft.com/office/officeart/2005/8/layout/chevron1" loCatId="process" qsTypeId="urn:microsoft.com/office/officeart/2005/8/quickstyle/simple1" qsCatId="simple" csTypeId="urn:microsoft.com/office/officeart/2005/8/colors/accent2_5" csCatId="accent2" phldr="1"/>
      <dgm:spPr/>
    </dgm:pt>
    <dgm:pt modelId="{65F5CE02-0AD1-47E6-903B-2AD30D5A71F6}">
      <dgm:prSet phldrT="[نص]"/>
      <dgm:spPr/>
      <dgm:t>
        <a:bodyPr/>
        <a:lstStyle/>
        <a:p>
          <a:pPr rtl="1"/>
          <a:r>
            <a:rPr lang="en-US" dirty="0" smtClean="0"/>
            <a:t>Cellular respiration ceases</a:t>
          </a:r>
          <a:endParaRPr lang="ar-SA" dirty="0"/>
        </a:p>
      </dgm:t>
    </dgm:pt>
    <dgm:pt modelId="{3320559B-9E33-43D6-8AA8-B3402B710A29}" type="parTrans" cxnId="{AEB09993-2F19-4A2E-A2BB-2DEE32E225B8}">
      <dgm:prSet/>
      <dgm:spPr/>
      <dgm:t>
        <a:bodyPr/>
        <a:lstStyle/>
        <a:p>
          <a:pPr rtl="1"/>
          <a:endParaRPr lang="ar-SA"/>
        </a:p>
      </dgm:t>
    </dgm:pt>
    <dgm:pt modelId="{3ECBC7F5-E8EC-4E69-9F4D-B47292F91257}" type="sibTrans" cxnId="{AEB09993-2F19-4A2E-A2BB-2DEE32E225B8}">
      <dgm:prSet/>
      <dgm:spPr/>
      <dgm:t>
        <a:bodyPr/>
        <a:lstStyle/>
        <a:p>
          <a:pPr rtl="1"/>
          <a:endParaRPr lang="ar-SA"/>
        </a:p>
      </dgm:t>
    </dgm:pt>
    <dgm:pt modelId="{42681E78-CE1A-4D5E-A08E-3B3A78039299}">
      <dgm:prSet phldrT="[نص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en-US" dirty="0" smtClean="0"/>
            <a:t>Death</a:t>
          </a:r>
          <a:endParaRPr lang="ar-SA" dirty="0"/>
        </a:p>
      </dgm:t>
    </dgm:pt>
    <dgm:pt modelId="{0AE26347-423C-4007-9EA0-1948AB3C1716}" type="parTrans" cxnId="{2E1209AC-F33E-4B65-91ED-747F80E49451}">
      <dgm:prSet/>
      <dgm:spPr/>
      <dgm:t>
        <a:bodyPr/>
        <a:lstStyle/>
        <a:p>
          <a:pPr rtl="1"/>
          <a:endParaRPr lang="ar-SA"/>
        </a:p>
      </dgm:t>
    </dgm:pt>
    <dgm:pt modelId="{653E7740-683B-4300-A3FF-0F4EE934DAD3}" type="sibTrans" cxnId="{2E1209AC-F33E-4B65-91ED-747F80E49451}">
      <dgm:prSet/>
      <dgm:spPr/>
      <dgm:t>
        <a:bodyPr/>
        <a:lstStyle/>
        <a:p>
          <a:pPr rtl="1"/>
          <a:endParaRPr lang="ar-SA"/>
        </a:p>
      </dgm:t>
    </dgm:pt>
    <dgm:pt modelId="{74942804-A8CB-461A-8C30-C2E4EEC60F74}">
      <dgm:prSet/>
      <dgm:spPr/>
      <dgm:t>
        <a:bodyPr/>
        <a:lstStyle/>
        <a:p>
          <a:pPr rtl="0"/>
          <a:r>
            <a:rPr lang="en-US" dirty="0" smtClean="0"/>
            <a:t>CN binds to the </a:t>
          </a:r>
          <a:r>
            <a:rPr lang="en-US" dirty="0" err="1" smtClean="0"/>
            <a:t>cytochrome</a:t>
          </a:r>
          <a:r>
            <a:rPr lang="en-US" dirty="0" smtClean="0"/>
            <a:t> iron </a:t>
          </a:r>
          <a:endParaRPr lang="ar-SA" dirty="0"/>
        </a:p>
      </dgm:t>
    </dgm:pt>
    <dgm:pt modelId="{25F11837-69BB-4D28-B6CC-08E8CB353C4F}" type="parTrans" cxnId="{1B593AAD-C8B5-4FF8-8B3F-A1839655D1AC}">
      <dgm:prSet/>
      <dgm:spPr/>
      <dgm:t>
        <a:bodyPr/>
        <a:lstStyle/>
        <a:p>
          <a:pPr rtl="1"/>
          <a:endParaRPr lang="ar-SA"/>
        </a:p>
      </dgm:t>
    </dgm:pt>
    <dgm:pt modelId="{A3649FC1-0375-4D44-BA17-44634ACE7CF8}" type="sibTrans" cxnId="{1B593AAD-C8B5-4FF8-8B3F-A1839655D1AC}">
      <dgm:prSet/>
      <dgm:spPr/>
      <dgm:t>
        <a:bodyPr/>
        <a:lstStyle/>
        <a:p>
          <a:pPr rtl="1"/>
          <a:endParaRPr lang="ar-SA"/>
        </a:p>
      </dgm:t>
    </dgm:pt>
    <dgm:pt modelId="{03C8AE49-BDDA-4600-B1C6-D2BC3D23F5B6}" type="pres">
      <dgm:prSet presAssocID="{11DEF5D3-98CC-406B-AECE-ED1029B48560}" presName="Name0" presStyleCnt="0">
        <dgm:presLayoutVars>
          <dgm:dir/>
          <dgm:animLvl val="lvl"/>
          <dgm:resizeHandles val="exact"/>
        </dgm:presLayoutVars>
      </dgm:prSet>
      <dgm:spPr/>
    </dgm:pt>
    <dgm:pt modelId="{406C3310-558E-483D-8D99-8419C8D478DF}" type="pres">
      <dgm:prSet presAssocID="{74942804-A8CB-461A-8C30-C2E4EEC60F74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70569D19-378D-4C97-8124-992108FE9F97}" type="pres">
      <dgm:prSet presAssocID="{A3649FC1-0375-4D44-BA17-44634ACE7CF8}" presName="parTxOnlySpace" presStyleCnt="0"/>
      <dgm:spPr/>
    </dgm:pt>
    <dgm:pt modelId="{1297D7AF-BA2C-424D-80BB-B22AFCE72E71}" type="pres">
      <dgm:prSet presAssocID="{65F5CE02-0AD1-47E6-903B-2AD30D5A71F6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8BF6B73C-06BD-46FD-89E7-B35CA8D78FBE}" type="pres">
      <dgm:prSet presAssocID="{3ECBC7F5-E8EC-4E69-9F4D-B47292F91257}" presName="parTxOnlySpace" presStyleCnt="0"/>
      <dgm:spPr/>
    </dgm:pt>
    <dgm:pt modelId="{5AC496AF-6839-45C3-8E70-39464B89B40C}" type="pres">
      <dgm:prSet presAssocID="{42681E78-CE1A-4D5E-A08E-3B3A78039299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48C536D7-093C-4BC3-AEF6-75FF4DFE6D0D}" type="presOf" srcId="{65F5CE02-0AD1-47E6-903B-2AD30D5A71F6}" destId="{1297D7AF-BA2C-424D-80BB-B22AFCE72E71}" srcOrd="0" destOrd="0" presId="urn:microsoft.com/office/officeart/2005/8/layout/chevron1"/>
    <dgm:cxn modelId="{AEB09993-2F19-4A2E-A2BB-2DEE32E225B8}" srcId="{11DEF5D3-98CC-406B-AECE-ED1029B48560}" destId="{65F5CE02-0AD1-47E6-903B-2AD30D5A71F6}" srcOrd="1" destOrd="0" parTransId="{3320559B-9E33-43D6-8AA8-B3402B710A29}" sibTransId="{3ECBC7F5-E8EC-4E69-9F4D-B47292F91257}"/>
    <dgm:cxn modelId="{C6852532-4A69-48F0-A387-2DD24711E53C}" type="presOf" srcId="{74942804-A8CB-461A-8C30-C2E4EEC60F74}" destId="{406C3310-558E-483D-8D99-8419C8D478DF}" srcOrd="0" destOrd="0" presId="urn:microsoft.com/office/officeart/2005/8/layout/chevron1"/>
    <dgm:cxn modelId="{922FC952-F911-4030-845D-6FC1B26EBE7A}" type="presOf" srcId="{42681E78-CE1A-4D5E-A08E-3B3A78039299}" destId="{5AC496AF-6839-45C3-8E70-39464B89B40C}" srcOrd="0" destOrd="0" presId="urn:microsoft.com/office/officeart/2005/8/layout/chevron1"/>
    <dgm:cxn modelId="{1B593AAD-C8B5-4FF8-8B3F-A1839655D1AC}" srcId="{11DEF5D3-98CC-406B-AECE-ED1029B48560}" destId="{74942804-A8CB-461A-8C30-C2E4EEC60F74}" srcOrd="0" destOrd="0" parTransId="{25F11837-69BB-4D28-B6CC-08E8CB353C4F}" sibTransId="{A3649FC1-0375-4D44-BA17-44634ACE7CF8}"/>
    <dgm:cxn modelId="{109B5ECE-FBF5-4A89-95C5-3C59202620F5}" type="presOf" srcId="{11DEF5D3-98CC-406B-AECE-ED1029B48560}" destId="{03C8AE49-BDDA-4600-B1C6-D2BC3D23F5B6}" srcOrd="0" destOrd="0" presId="urn:microsoft.com/office/officeart/2005/8/layout/chevron1"/>
    <dgm:cxn modelId="{2E1209AC-F33E-4B65-91ED-747F80E49451}" srcId="{11DEF5D3-98CC-406B-AECE-ED1029B48560}" destId="{42681E78-CE1A-4D5E-A08E-3B3A78039299}" srcOrd="2" destOrd="0" parTransId="{0AE26347-423C-4007-9EA0-1948AB3C1716}" sibTransId="{653E7740-683B-4300-A3FF-0F4EE934DAD3}"/>
    <dgm:cxn modelId="{31DAEEF2-F5A0-4E50-A164-1BFEB704DC84}" type="presParOf" srcId="{03C8AE49-BDDA-4600-B1C6-D2BC3D23F5B6}" destId="{406C3310-558E-483D-8D99-8419C8D478DF}" srcOrd="0" destOrd="0" presId="urn:microsoft.com/office/officeart/2005/8/layout/chevron1"/>
    <dgm:cxn modelId="{A528A5AA-A410-4235-B586-542BC5D85147}" type="presParOf" srcId="{03C8AE49-BDDA-4600-B1C6-D2BC3D23F5B6}" destId="{70569D19-378D-4C97-8124-992108FE9F97}" srcOrd="1" destOrd="0" presId="urn:microsoft.com/office/officeart/2005/8/layout/chevron1"/>
    <dgm:cxn modelId="{E1418826-36EC-4079-86CD-718FE2EDDEB1}" type="presParOf" srcId="{03C8AE49-BDDA-4600-B1C6-D2BC3D23F5B6}" destId="{1297D7AF-BA2C-424D-80BB-B22AFCE72E71}" srcOrd="2" destOrd="0" presId="urn:microsoft.com/office/officeart/2005/8/layout/chevron1"/>
    <dgm:cxn modelId="{93909D1A-A78E-458F-A1E6-0FB88DF42CE4}" type="presParOf" srcId="{03C8AE49-BDDA-4600-B1C6-D2BC3D23F5B6}" destId="{8BF6B73C-06BD-46FD-89E7-B35CA8D78FBE}" srcOrd="3" destOrd="0" presId="urn:microsoft.com/office/officeart/2005/8/layout/chevron1"/>
    <dgm:cxn modelId="{67182720-4CD9-4A1A-AF09-54E97C334510}" type="presParOf" srcId="{03C8AE49-BDDA-4600-B1C6-D2BC3D23F5B6}" destId="{5AC496AF-6839-45C3-8E70-39464B89B40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A9E9ACB-BC0C-4BCE-88CF-069988956745}" type="doc">
      <dgm:prSet loTypeId="urn:microsoft.com/office/officeart/2005/8/layout/hChevron3" loCatId="process" qsTypeId="urn:microsoft.com/office/officeart/2005/8/quickstyle/simple1" qsCatId="simple" csTypeId="urn:microsoft.com/office/officeart/2005/8/colors/accent4_4" csCatId="accent4" phldr="1"/>
      <dgm:spPr/>
    </dgm:pt>
    <dgm:pt modelId="{ED3042F2-CAD8-41F0-A9F2-1EF51BAB067F}">
      <dgm:prSet phldrT="[نص]"/>
      <dgm:spPr/>
      <dgm:t>
        <a:bodyPr/>
        <a:lstStyle/>
        <a:p>
          <a:pPr rtl="1"/>
          <a:r>
            <a:rPr lang="en-US" dirty="0" err="1" smtClean="0"/>
            <a:t>Methemoglobin</a:t>
          </a:r>
          <a:r>
            <a:rPr lang="en-US" dirty="0" smtClean="0"/>
            <a:t> has high affinity for CN</a:t>
          </a:r>
          <a:endParaRPr lang="ar-SA" dirty="0"/>
        </a:p>
      </dgm:t>
    </dgm:pt>
    <dgm:pt modelId="{EB00BD76-94BC-4BBE-8ED2-9AA312805C2A}" type="parTrans" cxnId="{268DE9E2-99FB-4A8C-9190-66C0A37724FB}">
      <dgm:prSet/>
      <dgm:spPr/>
      <dgm:t>
        <a:bodyPr/>
        <a:lstStyle/>
        <a:p>
          <a:pPr rtl="1"/>
          <a:endParaRPr lang="ar-SA"/>
        </a:p>
      </dgm:t>
    </dgm:pt>
    <dgm:pt modelId="{6E8D27AE-CCE9-451B-B2C6-7231C2C10236}" type="sibTrans" cxnId="{268DE9E2-99FB-4A8C-9190-66C0A37724FB}">
      <dgm:prSet/>
      <dgm:spPr/>
      <dgm:t>
        <a:bodyPr/>
        <a:lstStyle/>
        <a:p>
          <a:pPr rtl="1"/>
          <a:endParaRPr lang="ar-SA"/>
        </a:p>
      </dgm:t>
    </dgm:pt>
    <dgm:pt modelId="{DCA3565D-8F9B-4288-8075-DC7A255F7FB6}">
      <dgm:prSet phldrT="[نص]"/>
      <dgm:spPr/>
      <dgm:t>
        <a:bodyPr/>
        <a:lstStyle/>
        <a:p>
          <a:pPr rtl="1"/>
          <a:r>
            <a:rPr lang="en-US" dirty="0" smtClean="0"/>
            <a:t>CN binds to </a:t>
          </a:r>
          <a:r>
            <a:rPr lang="en-US" dirty="0" err="1" smtClean="0"/>
            <a:t>methemoglobin</a:t>
          </a:r>
          <a:r>
            <a:rPr lang="en-US" dirty="0" smtClean="0"/>
            <a:t> and </a:t>
          </a:r>
          <a:r>
            <a:rPr lang="en-US" dirty="0" smtClean="0"/>
            <a:t>detach </a:t>
          </a:r>
          <a:r>
            <a:rPr lang="en-US" dirty="0" err="1" smtClean="0"/>
            <a:t>cytochrome</a:t>
          </a:r>
          <a:endParaRPr lang="ar-SA" dirty="0"/>
        </a:p>
      </dgm:t>
    </dgm:pt>
    <dgm:pt modelId="{FA027B20-FF10-4126-B3B6-65121B9F964F}" type="parTrans" cxnId="{9351706C-083E-470D-A20A-638DE04B1E09}">
      <dgm:prSet/>
      <dgm:spPr/>
      <dgm:t>
        <a:bodyPr/>
        <a:lstStyle/>
        <a:p>
          <a:pPr rtl="1"/>
          <a:endParaRPr lang="ar-SA"/>
        </a:p>
      </dgm:t>
    </dgm:pt>
    <dgm:pt modelId="{563AA881-50E6-478B-972B-4FD17C96A4D0}" type="sibTrans" cxnId="{9351706C-083E-470D-A20A-638DE04B1E09}">
      <dgm:prSet/>
      <dgm:spPr/>
      <dgm:t>
        <a:bodyPr/>
        <a:lstStyle/>
        <a:p>
          <a:pPr rtl="1"/>
          <a:endParaRPr lang="ar-SA"/>
        </a:p>
      </dgm:t>
    </dgm:pt>
    <dgm:pt modelId="{AD7D2574-0D8F-4FBE-A3F2-94DDDCDBDBAA}">
      <dgm:prSet phldrT="[نص]"/>
      <dgm:spPr/>
      <dgm:t>
        <a:bodyPr/>
        <a:lstStyle/>
        <a:p>
          <a:pPr rtl="1"/>
          <a:r>
            <a:rPr lang="en-US" dirty="0" smtClean="0"/>
            <a:t>Regenerated </a:t>
          </a:r>
          <a:r>
            <a:rPr lang="en-US" dirty="0" err="1" smtClean="0"/>
            <a:t>cytochrome</a:t>
          </a:r>
          <a:endParaRPr lang="ar-SA" dirty="0"/>
        </a:p>
      </dgm:t>
    </dgm:pt>
    <dgm:pt modelId="{C52A3E28-7FCC-4DD4-963E-7AC6D718CD41}" type="parTrans" cxnId="{068F1136-B8DE-46BE-A047-858165FEE81D}">
      <dgm:prSet/>
      <dgm:spPr/>
      <dgm:t>
        <a:bodyPr/>
        <a:lstStyle/>
        <a:p>
          <a:pPr rtl="1"/>
          <a:endParaRPr lang="ar-SA"/>
        </a:p>
      </dgm:t>
    </dgm:pt>
    <dgm:pt modelId="{FFA8020C-23D0-4BF3-B8CA-11FDA1CD9DFE}" type="sibTrans" cxnId="{068F1136-B8DE-46BE-A047-858165FEE81D}">
      <dgm:prSet/>
      <dgm:spPr/>
      <dgm:t>
        <a:bodyPr/>
        <a:lstStyle/>
        <a:p>
          <a:pPr rtl="1"/>
          <a:endParaRPr lang="ar-SA"/>
        </a:p>
      </dgm:t>
    </dgm:pt>
    <dgm:pt modelId="{3A691A2E-7B87-4FF3-A09C-DB4721D4705A}">
      <dgm:prSet/>
      <dgm:spPr/>
      <dgm:t>
        <a:bodyPr/>
        <a:lstStyle/>
        <a:p>
          <a:pPr rtl="1"/>
          <a:r>
            <a:rPr lang="en-US" dirty="0" smtClean="0"/>
            <a:t>Normal cellular respiration</a:t>
          </a:r>
          <a:endParaRPr lang="ar-SA" dirty="0"/>
        </a:p>
      </dgm:t>
    </dgm:pt>
    <dgm:pt modelId="{310D8305-2860-4A95-ABED-F4407BC13F08}" type="parTrans" cxnId="{47AA1738-455D-489E-8073-E6D52D624B17}">
      <dgm:prSet/>
      <dgm:spPr/>
    </dgm:pt>
    <dgm:pt modelId="{6A104DA4-9DE2-4ACC-B056-5DABBA208E6E}" type="sibTrans" cxnId="{47AA1738-455D-489E-8073-E6D52D624B17}">
      <dgm:prSet/>
      <dgm:spPr/>
    </dgm:pt>
    <dgm:pt modelId="{5B5CBC84-7641-4ADD-8025-109685F32838}" type="pres">
      <dgm:prSet presAssocID="{6A9E9ACB-BC0C-4BCE-88CF-069988956745}" presName="Name0" presStyleCnt="0">
        <dgm:presLayoutVars>
          <dgm:dir/>
          <dgm:resizeHandles val="exact"/>
        </dgm:presLayoutVars>
      </dgm:prSet>
      <dgm:spPr/>
    </dgm:pt>
    <dgm:pt modelId="{E6E3F10A-7179-4F11-A2DE-13F4120DC7BA}" type="pres">
      <dgm:prSet presAssocID="{ED3042F2-CAD8-41F0-A9F2-1EF51BAB067F}" presName="parTxOnly" presStyleLbl="node1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FD5100D1-E439-47A4-B9D3-0AD5FCBC2540}" type="pres">
      <dgm:prSet presAssocID="{6E8D27AE-CCE9-451B-B2C6-7231C2C10236}" presName="parSpace" presStyleCnt="0"/>
      <dgm:spPr/>
    </dgm:pt>
    <dgm:pt modelId="{D9FB6DA9-F900-4AB7-9DDE-E4713F0B9849}" type="pres">
      <dgm:prSet presAssocID="{DCA3565D-8F9B-4288-8075-DC7A255F7FB6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B917578D-4BEE-4D66-9A80-D7240DE4DBC5}" type="pres">
      <dgm:prSet presAssocID="{563AA881-50E6-478B-972B-4FD17C96A4D0}" presName="parSpace" presStyleCnt="0"/>
      <dgm:spPr/>
    </dgm:pt>
    <dgm:pt modelId="{71774EE3-21E9-446A-AE5F-A453A45993A4}" type="pres">
      <dgm:prSet presAssocID="{AD7D2574-0D8F-4FBE-A3F2-94DDDCDBDBAA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7DF5D9DF-02D8-4B8D-96A2-1D49C23E31DC}" type="pres">
      <dgm:prSet presAssocID="{FFA8020C-23D0-4BF3-B8CA-11FDA1CD9DFE}" presName="parSpace" presStyleCnt="0"/>
      <dgm:spPr/>
    </dgm:pt>
    <dgm:pt modelId="{BBCAEB32-F99C-4C29-A99E-D93D51816C5A}" type="pres">
      <dgm:prSet presAssocID="{3A691A2E-7B87-4FF3-A09C-DB4721D4705A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268DE9E2-99FB-4A8C-9190-66C0A37724FB}" srcId="{6A9E9ACB-BC0C-4BCE-88CF-069988956745}" destId="{ED3042F2-CAD8-41F0-A9F2-1EF51BAB067F}" srcOrd="0" destOrd="0" parTransId="{EB00BD76-94BC-4BBE-8ED2-9AA312805C2A}" sibTransId="{6E8D27AE-CCE9-451B-B2C6-7231C2C10236}"/>
    <dgm:cxn modelId="{E2CC1C35-1300-47DB-ACFC-C88D011639D0}" type="presOf" srcId="{AD7D2574-0D8F-4FBE-A3F2-94DDDCDBDBAA}" destId="{71774EE3-21E9-446A-AE5F-A453A45993A4}" srcOrd="0" destOrd="0" presId="urn:microsoft.com/office/officeart/2005/8/layout/hChevron3"/>
    <dgm:cxn modelId="{EEBAE8E2-D619-4BFE-8FE9-1498A21EC9AA}" type="presOf" srcId="{6A9E9ACB-BC0C-4BCE-88CF-069988956745}" destId="{5B5CBC84-7641-4ADD-8025-109685F32838}" srcOrd="0" destOrd="0" presId="urn:microsoft.com/office/officeart/2005/8/layout/hChevron3"/>
    <dgm:cxn modelId="{47AA1738-455D-489E-8073-E6D52D624B17}" srcId="{6A9E9ACB-BC0C-4BCE-88CF-069988956745}" destId="{3A691A2E-7B87-4FF3-A09C-DB4721D4705A}" srcOrd="3" destOrd="0" parTransId="{310D8305-2860-4A95-ABED-F4407BC13F08}" sibTransId="{6A104DA4-9DE2-4ACC-B056-5DABBA208E6E}"/>
    <dgm:cxn modelId="{068F1136-B8DE-46BE-A047-858165FEE81D}" srcId="{6A9E9ACB-BC0C-4BCE-88CF-069988956745}" destId="{AD7D2574-0D8F-4FBE-A3F2-94DDDCDBDBAA}" srcOrd="2" destOrd="0" parTransId="{C52A3E28-7FCC-4DD4-963E-7AC6D718CD41}" sibTransId="{FFA8020C-23D0-4BF3-B8CA-11FDA1CD9DFE}"/>
    <dgm:cxn modelId="{9351706C-083E-470D-A20A-638DE04B1E09}" srcId="{6A9E9ACB-BC0C-4BCE-88CF-069988956745}" destId="{DCA3565D-8F9B-4288-8075-DC7A255F7FB6}" srcOrd="1" destOrd="0" parTransId="{FA027B20-FF10-4126-B3B6-65121B9F964F}" sibTransId="{563AA881-50E6-478B-972B-4FD17C96A4D0}"/>
    <dgm:cxn modelId="{C4143AAA-F936-485D-926D-C3341D8AB774}" type="presOf" srcId="{3A691A2E-7B87-4FF3-A09C-DB4721D4705A}" destId="{BBCAEB32-F99C-4C29-A99E-D93D51816C5A}" srcOrd="0" destOrd="0" presId="urn:microsoft.com/office/officeart/2005/8/layout/hChevron3"/>
    <dgm:cxn modelId="{21B8451A-0D64-49E5-9D39-A2D9A2AA2145}" type="presOf" srcId="{ED3042F2-CAD8-41F0-A9F2-1EF51BAB067F}" destId="{E6E3F10A-7179-4F11-A2DE-13F4120DC7BA}" srcOrd="0" destOrd="0" presId="urn:microsoft.com/office/officeart/2005/8/layout/hChevron3"/>
    <dgm:cxn modelId="{2CC6E194-66C0-477F-8A2F-562548B8BA83}" type="presOf" srcId="{DCA3565D-8F9B-4288-8075-DC7A255F7FB6}" destId="{D9FB6DA9-F900-4AB7-9DDE-E4713F0B9849}" srcOrd="0" destOrd="0" presId="urn:microsoft.com/office/officeart/2005/8/layout/hChevron3"/>
    <dgm:cxn modelId="{2D4FEB47-2BB0-40E1-9D76-801FAFD733EA}" type="presParOf" srcId="{5B5CBC84-7641-4ADD-8025-109685F32838}" destId="{E6E3F10A-7179-4F11-A2DE-13F4120DC7BA}" srcOrd="0" destOrd="0" presId="urn:microsoft.com/office/officeart/2005/8/layout/hChevron3"/>
    <dgm:cxn modelId="{0B1D09BD-4FE8-42F7-8FCC-5EAA0327DFAD}" type="presParOf" srcId="{5B5CBC84-7641-4ADD-8025-109685F32838}" destId="{FD5100D1-E439-47A4-B9D3-0AD5FCBC2540}" srcOrd="1" destOrd="0" presId="urn:microsoft.com/office/officeart/2005/8/layout/hChevron3"/>
    <dgm:cxn modelId="{E318350E-7D78-4FB7-929E-51410D68ACEA}" type="presParOf" srcId="{5B5CBC84-7641-4ADD-8025-109685F32838}" destId="{D9FB6DA9-F900-4AB7-9DDE-E4713F0B9849}" srcOrd="2" destOrd="0" presId="urn:microsoft.com/office/officeart/2005/8/layout/hChevron3"/>
    <dgm:cxn modelId="{FE784ACE-F0FB-43D2-ADB3-8DDAA835209D}" type="presParOf" srcId="{5B5CBC84-7641-4ADD-8025-109685F32838}" destId="{B917578D-4BEE-4D66-9A80-D7240DE4DBC5}" srcOrd="3" destOrd="0" presId="urn:microsoft.com/office/officeart/2005/8/layout/hChevron3"/>
    <dgm:cxn modelId="{5FA06633-A280-4E7C-B450-56987E5E04CA}" type="presParOf" srcId="{5B5CBC84-7641-4ADD-8025-109685F32838}" destId="{71774EE3-21E9-446A-AE5F-A453A45993A4}" srcOrd="4" destOrd="0" presId="urn:microsoft.com/office/officeart/2005/8/layout/hChevron3"/>
    <dgm:cxn modelId="{609EC459-E454-479C-BE64-C4254C278936}" type="presParOf" srcId="{5B5CBC84-7641-4ADD-8025-109685F32838}" destId="{7DF5D9DF-02D8-4B8D-96A2-1D49C23E31DC}" srcOrd="5" destOrd="0" presId="urn:microsoft.com/office/officeart/2005/8/layout/hChevron3"/>
    <dgm:cxn modelId="{8680E15B-6683-4EF7-8C6E-F42C9C6C988B}" type="presParOf" srcId="{5B5CBC84-7641-4ADD-8025-109685F32838}" destId="{BBCAEB32-F99C-4C29-A99E-D93D51816C5A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A9BBDD0-96BC-43C6-BF5C-5F069E4680B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D7C26427-8180-40E0-AEB8-F5B4558A87CC}">
      <dgm:prSet phldrT="[نص]"/>
      <dgm:spPr/>
      <dgm:t>
        <a:bodyPr/>
        <a:lstStyle/>
        <a:p>
          <a:pPr rtl="1"/>
          <a:r>
            <a:rPr lang="en-US" dirty="0" smtClean="0"/>
            <a:t>Occurs in</a:t>
          </a:r>
          <a:endParaRPr lang="ar-SA" dirty="0"/>
        </a:p>
      </dgm:t>
    </dgm:pt>
    <dgm:pt modelId="{C7866200-6F11-4C04-AF2D-051A7E368315}" type="parTrans" cxnId="{0A476CCD-9F64-4C6D-8A87-5F1719A0C2D5}">
      <dgm:prSet/>
      <dgm:spPr/>
      <dgm:t>
        <a:bodyPr/>
        <a:lstStyle/>
        <a:p>
          <a:pPr rtl="1"/>
          <a:endParaRPr lang="ar-SA"/>
        </a:p>
      </dgm:t>
    </dgm:pt>
    <dgm:pt modelId="{823EC3EC-818F-4189-B441-CA8FF87983FE}" type="sibTrans" cxnId="{0A476CCD-9F64-4C6D-8A87-5F1719A0C2D5}">
      <dgm:prSet/>
      <dgm:spPr/>
      <dgm:t>
        <a:bodyPr/>
        <a:lstStyle/>
        <a:p>
          <a:pPr rtl="1"/>
          <a:endParaRPr lang="ar-SA"/>
        </a:p>
      </dgm:t>
    </dgm:pt>
    <dgm:pt modelId="{EBF60854-F57C-4CC0-841A-4D77A70661FC}">
      <dgm:prSet phldrT="[نص]"/>
      <dgm:spPr/>
      <dgm:t>
        <a:bodyPr/>
        <a:lstStyle/>
        <a:p>
          <a:pPr rtl="1"/>
          <a:r>
            <a:rPr lang="en-US" dirty="0" smtClean="0"/>
            <a:t>Long acting formulations(oral </a:t>
          </a:r>
          <a:r>
            <a:rPr lang="en-US" dirty="0" err="1" smtClean="0"/>
            <a:t>transdermal</a:t>
          </a:r>
          <a:r>
            <a:rPr lang="en-US" dirty="0" smtClean="0"/>
            <a:t>)</a:t>
          </a:r>
          <a:endParaRPr lang="ar-SA" dirty="0"/>
        </a:p>
      </dgm:t>
    </dgm:pt>
    <dgm:pt modelId="{3E6458A6-2070-4EB0-83AB-3363EE47DF9E}" type="parTrans" cxnId="{77904FE1-BFC9-47A8-8F7D-8EAD8496F9B6}">
      <dgm:prSet/>
      <dgm:spPr/>
      <dgm:t>
        <a:bodyPr/>
        <a:lstStyle/>
        <a:p>
          <a:pPr rtl="1"/>
          <a:endParaRPr lang="ar-SA"/>
        </a:p>
      </dgm:t>
    </dgm:pt>
    <dgm:pt modelId="{F80E7154-8FED-4C29-AFE3-7D8BAE8877A9}" type="sibTrans" cxnId="{77904FE1-BFC9-47A8-8F7D-8EAD8496F9B6}">
      <dgm:prSet/>
      <dgm:spPr/>
      <dgm:t>
        <a:bodyPr/>
        <a:lstStyle/>
        <a:p>
          <a:pPr rtl="1"/>
          <a:endParaRPr lang="ar-SA"/>
        </a:p>
      </dgm:t>
    </dgm:pt>
    <dgm:pt modelId="{BDA8CC6B-CB40-4BAD-A0B4-9E732E16BB70}">
      <dgm:prSet phldrT="[نص]"/>
      <dgm:spPr/>
      <dgm:t>
        <a:bodyPr/>
        <a:lstStyle/>
        <a:p>
          <a:pPr rtl="1"/>
          <a:r>
            <a:rPr lang="en-US" dirty="0" smtClean="0"/>
            <a:t>Continues intravenous infusion</a:t>
          </a:r>
          <a:endParaRPr lang="ar-SA" dirty="0"/>
        </a:p>
      </dgm:t>
    </dgm:pt>
    <dgm:pt modelId="{BF3519CD-57DB-4043-A77F-B3730B8323D4}" type="parTrans" cxnId="{C8D828D9-C1FE-4507-8219-AB58E131377A}">
      <dgm:prSet/>
      <dgm:spPr/>
      <dgm:t>
        <a:bodyPr/>
        <a:lstStyle/>
        <a:p>
          <a:pPr rtl="1"/>
          <a:endParaRPr lang="ar-SA"/>
        </a:p>
      </dgm:t>
    </dgm:pt>
    <dgm:pt modelId="{B15CDAA9-FF56-422C-BCCB-911B0AAF9FA9}" type="sibTrans" cxnId="{C8D828D9-C1FE-4507-8219-AB58E131377A}">
      <dgm:prSet/>
      <dgm:spPr/>
      <dgm:t>
        <a:bodyPr/>
        <a:lstStyle/>
        <a:p>
          <a:pPr rtl="1"/>
          <a:endParaRPr lang="ar-SA"/>
        </a:p>
      </dgm:t>
    </dgm:pt>
    <dgm:pt modelId="{6426F457-1318-4FD6-9694-38B9D3FC8671}" type="pres">
      <dgm:prSet presAssocID="{4A9BBDD0-96BC-43C6-BF5C-5F069E4680B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SA"/>
        </a:p>
      </dgm:t>
    </dgm:pt>
    <dgm:pt modelId="{0D4F37FC-B48E-4106-A707-B7E043396CA6}" type="pres">
      <dgm:prSet presAssocID="{D7C26427-8180-40E0-AEB8-F5B4558A87CC}" presName="hierRoot1" presStyleCnt="0"/>
      <dgm:spPr/>
    </dgm:pt>
    <dgm:pt modelId="{C6208E8F-6BEB-44AF-AA77-119FC01899E9}" type="pres">
      <dgm:prSet presAssocID="{D7C26427-8180-40E0-AEB8-F5B4558A87CC}" presName="composite" presStyleCnt="0"/>
      <dgm:spPr/>
    </dgm:pt>
    <dgm:pt modelId="{E0D6339E-5159-4650-98E8-7FD55282547F}" type="pres">
      <dgm:prSet presAssocID="{D7C26427-8180-40E0-AEB8-F5B4558A87CC}" presName="background" presStyleLbl="node0" presStyleIdx="0" presStyleCnt="1"/>
      <dgm:spPr/>
    </dgm:pt>
    <dgm:pt modelId="{47889651-FC6C-49FA-BF00-5B59A101FCE0}" type="pres">
      <dgm:prSet presAssocID="{D7C26427-8180-40E0-AEB8-F5B4558A87CC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81D0DA2A-4AC4-4793-A813-1491A31E2AA6}" type="pres">
      <dgm:prSet presAssocID="{D7C26427-8180-40E0-AEB8-F5B4558A87CC}" presName="hierChild2" presStyleCnt="0"/>
      <dgm:spPr/>
    </dgm:pt>
    <dgm:pt modelId="{B4E63EFB-7359-4C25-BF6B-76DFB1A0C2CE}" type="pres">
      <dgm:prSet presAssocID="{3E6458A6-2070-4EB0-83AB-3363EE47DF9E}" presName="Name10" presStyleLbl="parChTrans1D2" presStyleIdx="0" presStyleCnt="2"/>
      <dgm:spPr/>
      <dgm:t>
        <a:bodyPr/>
        <a:lstStyle/>
        <a:p>
          <a:pPr rtl="1"/>
          <a:endParaRPr lang="ar-SA"/>
        </a:p>
      </dgm:t>
    </dgm:pt>
    <dgm:pt modelId="{B4B4EE0A-73CA-4210-B2D6-744ED8FB5A09}" type="pres">
      <dgm:prSet presAssocID="{EBF60854-F57C-4CC0-841A-4D77A70661FC}" presName="hierRoot2" presStyleCnt="0"/>
      <dgm:spPr/>
    </dgm:pt>
    <dgm:pt modelId="{C452A7A4-DDF5-453D-A372-953689D84288}" type="pres">
      <dgm:prSet presAssocID="{EBF60854-F57C-4CC0-841A-4D77A70661FC}" presName="composite2" presStyleCnt="0"/>
      <dgm:spPr/>
    </dgm:pt>
    <dgm:pt modelId="{4E47D0E1-F33B-4FA8-A3C7-82B83E7CC359}" type="pres">
      <dgm:prSet presAssocID="{EBF60854-F57C-4CC0-841A-4D77A70661FC}" presName="background2" presStyleLbl="node2" presStyleIdx="0" presStyleCnt="2"/>
      <dgm:spPr/>
    </dgm:pt>
    <dgm:pt modelId="{2F7E3117-96FA-426F-898E-0095A0632F3C}" type="pres">
      <dgm:prSet presAssocID="{EBF60854-F57C-4CC0-841A-4D77A70661FC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5556C067-6F09-4825-BBED-C1E2387E5249}" type="pres">
      <dgm:prSet presAssocID="{EBF60854-F57C-4CC0-841A-4D77A70661FC}" presName="hierChild3" presStyleCnt="0"/>
      <dgm:spPr/>
    </dgm:pt>
    <dgm:pt modelId="{BB7BE691-E39C-4D6B-AC51-31CA4EA050AE}" type="pres">
      <dgm:prSet presAssocID="{BF3519CD-57DB-4043-A77F-B3730B8323D4}" presName="Name10" presStyleLbl="parChTrans1D2" presStyleIdx="1" presStyleCnt="2"/>
      <dgm:spPr/>
      <dgm:t>
        <a:bodyPr/>
        <a:lstStyle/>
        <a:p>
          <a:pPr rtl="1"/>
          <a:endParaRPr lang="ar-SA"/>
        </a:p>
      </dgm:t>
    </dgm:pt>
    <dgm:pt modelId="{965E9195-8333-4951-9192-45CECD77ADE9}" type="pres">
      <dgm:prSet presAssocID="{BDA8CC6B-CB40-4BAD-A0B4-9E732E16BB70}" presName="hierRoot2" presStyleCnt="0"/>
      <dgm:spPr/>
    </dgm:pt>
    <dgm:pt modelId="{E054ADE3-BEED-439E-9075-F3C66DEA0929}" type="pres">
      <dgm:prSet presAssocID="{BDA8CC6B-CB40-4BAD-A0B4-9E732E16BB70}" presName="composite2" presStyleCnt="0"/>
      <dgm:spPr/>
    </dgm:pt>
    <dgm:pt modelId="{029FAAEB-9756-4653-9E8A-A03F42C9AA74}" type="pres">
      <dgm:prSet presAssocID="{BDA8CC6B-CB40-4BAD-A0B4-9E732E16BB70}" presName="background2" presStyleLbl="node2" presStyleIdx="1" presStyleCnt="2"/>
      <dgm:spPr/>
    </dgm:pt>
    <dgm:pt modelId="{7B0DA360-B6DC-4144-A85F-54F42DB89134}" type="pres">
      <dgm:prSet presAssocID="{BDA8CC6B-CB40-4BAD-A0B4-9E732E16BB70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C241B59A-0579-497D-9366-C72461031F1E}" type="pres">
      <dgm:prSet presAssocID="{BDA8CC6B-CB40-4BAD-A0B4-9E732E16BB70}" presName="hierChild3" presStyleCnt="0"/>
      <dgm:spPr/>
    </dgm:pt>
  </dgm:ptLst>
  <dgm:cxnLst>
    <dgm:cxn modelId="{77904FE1-BFC9-47A8-8F7D-8EAD8496F9B6}" srcId="{D7C26427-8180-40E0-AEB8-F5B4558A87CC}" destId="{EBF60854-F57C-4CC0-841A-4D77A70661FC}" srcOrd="0" destOrd="0" parTransId="{3E6458A6-2070-4EB0-83AB-3363EE47DF9E}" sibTransId="{F80E7154-8FED-4C29-AFE3-7D8BAE8877A9}"/>
    <dgm:cxn modelId="{5305AFCE-51FB-4217-93AB-AFD19C3EF1B8}" type="presOf" srcId="{BDA8CC6B-CB40-4BAD-A0B4-9E732E16BB70}" destId="{7B0DA360-B6DC-4144-A85F-54F42DB89134}" srcOrd="0" destOrd="0" presId="urn:microsoft.com/office/officeart/2005/8/layout/hierarchy1"/>
    <dgm:cxn modelId="{5D98CCE8-5F29-433C-BBD7-CEB5C75AC3A5}" type="presOf" srcId="{D7C26427-8180-40E0-AEB8-F5B4558A87CC}" destId="{47889651-FC6C-49FA-BF00-5B59A101FCE0}" srcOrd="0" destOrd="0" presId="urn:microsoft.com/office/officeart/2005/8/layout/hierarchy1"/>
    <dgm:cxn modelId="{81951F3F-21E1-4803-A976-1764A4763A4F}" type="presOf" srcId="{3E6458A6-2070-4EB0-83AB-3363EE47DF9E}" destId="{B4E63EFB-7359-4C25-BF6B-76DFB1A0C2CE}" srcOrd="0" destOrd="0" presId="urn:microsoft.com/office/officeart/2005/8/layout/hierarchy1"/>
    <dgm:cxn modelId="{0A476CCD-9F64-4C6D-8A87-5F1719A0C2D5}" srcId="{4A9BBDD0-96BC-43C6-BF5C-5F069E4680B2}" destId="{D7C26427-8180-40E0-AEB8-F5B4558A87CC}" srcOrd="0" destOrd="0" parTransId="{C7866200-6F11-4C04-AF2D-051A7E368315}" sibTransId="{823EC3EC-818F-4189-B441-CA8FF87983FE}"/>
    <dgm:cxn modelId="{4BCE2816-3890-4CE3-AA00-5EB5C829A4B1}" type="presOf" srcId="{BF3519CD-57DB-4043-A77F-B3730B8323D4}" destId="{BB7BE691-E39C-4D6B-AC51-31CA4EA050AE}" srcOrd="0" destOrd="0" presId="urn:microsoft.com/office/officeart/2005/8/layout/hierarchy1"/>
    <dgm:cxn modelId="{4B2D572B-8255-43F5-AADF-C0ECB90464C6}" type="presOf" srcId="{4A9BBDD0-96BC-43C6-BF5C-5F069E4680B2}" destId="{6426F457-1318-4FD6-9694-38B9D3FC8671}" srcOrd="0" destOrd="0" presId="urn:microsoft.com/office/officeart/2005/8/layout/hierarchy1"/>
    <dgm:cxn modelId="{2DD224EB-EEAD-4380-B362-91BB53F5699B}" type="presOf" srcId="{EBF60854-F57C-4CC0-841A-4D77A70661FC}" destId="{2F7E3117-96FA-426F-898E-0095A0632F3C}" srcOrd="0" destOrd="0" presId="urn:microsoft.com/office/officeart/2005/8/layout/hierarchy1"/>
    <dgm:cxn modelId="{C8D828D9-C1FE-4507-8219-AB58E131377A}" srcId="{D7C26427-8180-40E0-AEB8-F5B4558A87CC}" destId="{BDA8CC6B-CB40-4BAD-A0B4-9E732E16BB70}" srcOrd="1" destOrd="0" parTransId="{BF3519CD-57DB-4043-A77F-B3730B8323D4}" sibTransId="{B15CDAA9-FF56-422C-BCCB-911B0AAF9FA9}"/>
    <dgm:cxn modelId="{49D59969-6D33-4359-9689-8ABCD1B6A986}" type="presParOf" srcId="{6426F457-1318-4FD6-9694-38B9D3FC8671}" destId="{0D4F37FC-B48E-4106-A707-B7E043396CA6}" srcOrd="0" destOrd="0" presId="urn:microsoft.com/office/officeart/2005/8/layout/hierarchy1"/>
    <dgm:cxn modelId="{73DC26C5-7D08-4484-B922-6978DFFA5426}" type="presParOf" srcId="{0D4F37FC-B48E-4106-A707-B7E043396CA6}" destId="{C6208E8F-6BEB-44AF-AA77-119FC01899E9}" srcOrd="0" destOrd="0" presId="urn:microsoft.com/office/officeart/2005/8/layout/hierarchy1"/>
    <dgm:cxn modelId="{BADE06BE-342F-402C-AC9B-151562842EF4}" type="presParOf" srcId="{C6208E8F-6BEB-44AF-AA77-119FC01899E9}" destId="{E0D6339E-5159-4650-98E8-7FD55282547F}" srcOrd="0" destOrd="0" presId="urn:microsoft.com/office/officeart/2005/8/layout/hierarchy1"/>
    <dgm:cxn modelId="{36620321-D948-498C-BA68-86A5933E180A}" type="presParOf" srcId="{C6208E8F-6BEB-44AF-AA77-119FC01899E9}" destId="{47889651-FC6C-49FA-BF00-5B59A101FCE0}" srcOrd="1" destOrd="0" presId="urn:microsoft.com/office/officeart/2005/8/layout/hierarchy1"/>
    <dgm:cxn modelId="{6DFAD072-8D4F-4AD3-953C-AA4713F4AA30}" type="presParOf" srcId="{0D4F37FC-B48E-4106-A707-B7E043396CA6}" destId="{81D0DA2A-4AC4-4793-A813-1491A31E2AA6}" srcOrd="1" destOrd="0" presId="urn:microsoft.com/office/officeart/2005/8/layout/hierarchy1"/>
    <dgm:cxn modelId="{57DDCC2A-2F21-49CD-97F0-BD02CCB7AD43}" type="presParOf" srcId="{81D0DA2A-4AC4-4793-A813-1491A31E2AA6}" destId="{B4E63EFB-7359-4C25-BF6B-76DFB1A0C2CE}" srcOrd="0" destOrd="0" presId="urn:microsoft.com/office/officeart/2005/8/layout/hierarchy1"/>
    <dgm:cxn modelId="{0860CF8F-3EA1-4F18-8766-3F1463F2FBAC}" type="presParOf" srcId="{81D0DA2A-4AC4-4793-A813-1491A31E2AA6}" destId="{B4B4EE0A-73CA-4210-B2D6-744ED8FB5A09}" srcOrd="1" destOrd="0" presId="urn:microsoft.com/office/officeart/2005/8/layout/hierarchy1"/>
    <dgm:cxn modelId="{F7A67201-99A5-4CD5-99C0-581669D99B57}" type="presParOf" srcId="{B4B4EE0A-73CA-4210-B2D6-744ED8FB5A09}" destId="{C452A7A4-DDF5-453D-A372-953689D84288}" srcOrd="0" destOrd="0" presId="urn:microsoft.com/office/officeart/2005/8/layout/hierarchy1"/>
    <dgm:cxn modelId="{7AD7E5F3-824B-48DB-9A32-3C8229ACA2EF}" type="presParOf" srcId="{C452A7A4-DDF5-453D-A372-953689D84288}" destId="{4E47D0E1-F33B-4FA8-A3C7-82B83E7CC359}" srcOrd="0" destOrd="0" presId="urn:microsoft.com/office/officeart/2005/8/layout/hierarchy1"/>
    <dgm:cxn modelId="{AD8CA29B-00F9-430A-AB47-7492FEC9CA6C}" type="presParOf" srcId="{C452A7A4-DDF5-453D-A372-953689D84288}" destId="{2F7E3117-96FA-426F-898E-0095A0632F3C}" srcOrd="1" destOrd="0" presId="urn:microsoft.com/office/officeart/2005/8/layout/hierarchy1"/>
    <dgm:cxn modelId="{B5A4AD73-96CC-4ED4-89AE-6E04EEFAC661}" type="presParOf" srcId="{B4B4EE0A-73CA-4210-B2D6-744ED8FB5A09}" destId="{5556C067-6F09-4825-BBED-C1E2387E5249}" srcOrd="1" destOrd="0" presId="urn:microsoft.com/office/officeart/2005/8/layout/hierarchy1"/>
    <dgm:cxn modelId="{D0A26C53-3171-40AB-A074-98B0441DBB40}" type="presParOf" srcId="{81D0DA2A-4AC4-4793-A813-1491A31E2AA6}" destId="{BB7BE691-E39C-4D6B-AC51-31CA4EA050AE}" srcOrd="2" destOrd="0" presId="urn:microsoft.com/office/officeart/2005/8/layout/hierarchy1"/>
    <dgm:cxn modelId="{D2F1213F-8984-4740-9113-37816555947E}" type="presParOf" srcId="{81D0DA2A-4AC4-4793-A813-1491A31E2AA6}" destId="{965E9195-8333-4951-9192-45CECD77ADE9}" srcOrd="3" destOrd="0" presId="urn:microsoft.com/office/officeart/2005/8/layout/hierarchy1"/>
    <dgm:cxn modelId="{157E8AE4-E203-4356-A6BA-E66E39327635}" type="presParOf" srcId="{965E9195-8333-4951-9192-45CECD77ADE9}" destId="{E054ADE3-BEED-439E-9075-F3C66DEA0929}" srcOrd="0" destOrd="0" presId="urn:microsoft.com/office/officeart/2005/8/layout/hierarchy1"/>
    <dgm:cxn modelId="{93737EA0-9BD0-434E-8828-1993F27295D8}" type="presParOf" srcId="{E054ADE3-BEED-439E-9075-F3C66DEA0929}" destId="{029FAAEB-9756-4653-9E8A-A03F42C9AA74}" srcOrd="0" destOrd="0" presId="urn:microsoft.com/office/officeart/2005/8/layout/hierarchy1"/>
    <dgm:cxn modelId="{2944637B-AC58-464A-86F4-A5E01EF725FE}" type="presParOf" srcId="{E054ADE3-BEED-439E-9075-F3C66DEA0929}" destId="{7B0DA360-B6DC-4144-A85F-54F42DB89134}" srcOrd="1" destOrd="0" presId="urn:microsoft.com/office/officeart/2005/8/layout/hierarchy1"/>
    <dgm:cxn modelId="{6E76530B-CCF3-46EB-8DC2-C95305D41EE4}" type="presParOf" srcId="{965E9195-8333-4951-9192-45CECD77ADE9}" destId="{C241B59A-0579-497D-9366-C72461031F1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D6025F8-7890-4CCF-B148-54D80480C395}" type="doc">
      <dgm:prSet loTypeId="urn:microsoft.com/office/officeart/2005/8/layout/hierarchy2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pPr rtl="1"/>
          <a:endParaRPr lang="ar-SA"/>
        </a:p>
      </dgm:t>
    </dgm:pt>
    <dgm:pt modelId="{C3CFBCD9-8C27-45DE-86FB-0AD252D0E0EC}">
      <dgm:prSet phldrT="[نص]" custT="1"/>
      <dgm:spPr/>
      <dgm:t>
        <a:bodyPr/>
        <a:lstStyle/>
        <a:p>
          <a:pPr rtl="1"/>
          <a:r>
            <a:rPr lang="en-US" sz="2400" dirty="0" smtClean="0"/>
            <a:t>causes</a:t>
          </a:r>
          <a:endParaRPr lang="ar-SA" sz="2400" dirty="0"/>
        </a:p>
      </dgm:t>
    </dgm:pt>
    <dgm:pt modelId="{C3F7E5F5-CFF7-40FB-991C-F1633A62D750}" type="parTrans" cxnId="{72F6435F-6C69-4696-98D8-8EC7AC2313B9}">
      <dgm:prSet/>
      <dgm:spPr/>
      <dgm:t>
        <a:bodyPr/>
        <a:lstStyle/>
        <a:p>
          <a:pPr rtl="1"/>
          <a:endParaRPr lang="ar-SA"/>
        </a:p>
      </dgm:t>
    </dgm:pt>
    <dgm:pt modelId="{0E683469-C9FF-4DEA-98C3-AACACC92FCD9}" type="sibTrans" cxnId="{72F6435F-6C69-4696-98D8-8EC7AC2313B9}">
      <dgm:prSet/>
      <dgm:spPr/>
      <dgm:t>
        <a:bodyPr/>
        <a:lstStyle/>
        <a:p>
          <a:pPr rtl="1"/>
          <a:endParaRPr lang="ar-SA"/>
        </a:p>
      </dgm:t>
    </dgm:pt>
    <dgm:pt modelId="{2253A7EF-A016-4103-8781-78001CF3DBDF}">
      <dgm:prSet phldrT="[نص]"/>
      <dgm:spPr/>
      <dgm:t>
        <a:bodyPr/>
        <a:lstStyle/>
        <a:p>
          <a:pPr rtl="1"/>
          <a:r>
            <a:rPr lang="en-US" dirty="0" smtClean="0"/>
            <a:t>Diminished NO release</a:t>
          </a:r>
          <a:endParaRPr lang="ar-SA" dirty="0"/>
        </a:p>
      </dgm:t>
    </dgm:pt>
    <dgm:pt modelId="{869434A0-47A8-4235-82C6-B739956B3B62}" type="parTrans" cxnId="{95067EAC-2A00-4EE1-BFD7-2FBDE125511F}">
      <dgm:prSet/>
      <dgm:spPr/>
      <dgm:t>
        <a:bodyPr/>
        <a:lstStyle/>
        <a:p>
          <a:pPr rtl="1"/>
          <a:endParaRPr lang="ar-SA"/>
        </a:p>
      </dgm:t>
    </dgm:pt>
    <dgm:pt modelId="{B927124E-BD4B-4CC7-8BC3-7A64E7CBA109}" type="sibTrans" cxnId="{95067EAC-2A00-4EE1-BFD7-2FBDE125511F}">
      <dgm:prSet/>
      <dgm:spPr/>
      <dgm:t>
        <a:bodyPr/>
        <a:lstStyle/>
        <a:p>
          <a:pPr rtl="1"/>
          <a:endParaRPr lang="ar-SA"/>
        </a:p>
      </dgm:t>
    </dgm:pt>
    <dgm:pt modelId="{BBB9DBDC-2260-4697-B29E-F7BF606774E3}">
      <dgm:prSet phldrT="[نص]"/>
      <dgm:spPr/>
      <dgm:t>
        <a:bodyPr/>
        <a:lstStyle/>
        <a:p>
          <a:pPr rtl="1"/>
          <a:r>
            <a:rPr lang="en-US" dirty="0" smtClean="0"/>
            <a:t>Compensation by sympathetic system and salt water retention</a:t>
          </a:r>
          <a:endParaRPr lang="ar-SA" dirty="0"/>
        </a:p>
      </dgm:t>
    </dgm:pt>
    <dgm:pt modelId="{D58D25C1-BD1A-4066-9F8D-A01BEFE6794F}" type="parTrans" cxnId="{E163790A-18B5-461C-BED2-2BEFC4754FCE}">
      <dgm:prSet/>
      <dgm:spPr/>
      <dgm:t>
        <a:bodyPr/>
        <a:lstStyle/>
        <a:p>
          <a:pPr rtl="1"/>
          <a:endParaRPr lang="ar-SA"/>
        </a:p>
      </dgm:t>
    </dgm:pt>
    <dgm:pt modelId="{B5CA7943-93F5-4363-AAF2-DC6AA88DF70E}" type="sibTrans" cxnId="{E163790A-18B5-461C-BED2-2BEFC4754FCE}">
      <dgm:prSet/>
      <dgm:spPr/>
      <dgm:t>
        <a:bodyPr/>
        <a:lstStyle/>
        <a:p>
          <a:pPr rtl="1"/>
          <a:endParaRPr lang="ar-SA"/>
        </a:p>
      </dgm:t>
    </dgm:pt>
    <dgm:pt modelId="{7AB477FD-957E-4DC2-B8D8-F62C2DA6B77F}">
      <dgm:prSet/>
      <dgm:spPr/>
      <dgm:t>
        <a:bodyPr/>
        <a:lstStyle/>
        <a:p>
          <a:pPr rtl="0"/>
          <a:r>
            <a:rPr lang="ar-SA" dirty="0" smtClean="0">
              <a:latin typeface="Arial"/>
              <a:cs typeface="Arial"/>
            </a:rPr>
            <a:t>↓</a:t>
          </a:r>
          <a:r>
            <a:rPr lang="en-US" dirty="0" smtClean="0">
              <a:latin typeface="Arial"/>
              <a:cs typeface="Arial"/>
            </a:rPr>
            <a:t>SH</a:t>
          </a:r>
          <a:endParaRPr lang="ar-SA" dirty="0"/>
        </a:p>
      </dgm:t>
    </dgm:pt>
    <dgm:pt modelId="{D8E1F3AB-66CD-4B72-91FD-9D82C0368F6D}" type="parTrans" cxnId="{2FB91BA1-4345-4000-A7C5-638B39FDD594}">
      <dgm:prSet/>
      <dgm:spPr/>
      <dgm:t>
        <a:bodyPr/>
        <a:lstStyle/>
        <a:p>
          <a:pPr rtl="1"/>
          <a:endParaRPr lang="ar-SA"/>
        </a:p>
      </dgm:t>
    </dgm:pt>
    <dgm:pt modelId="{695D455C-4C14-46FA-99A0-FA8201EDD85B}" type="sibTrans" cxnId="{2FB91BA1-4345-4000-A7C5-638B39FDD594}">
      <dgm:prSet/>
      <dgm:spPr/>
      <dgm:t>
        <a:bodyPr/>
        <a:lstStyle/>
        <a:p>
          <a:pPr rtl="1"/>
          <a:endParaRPr lang="ar-SA"/>
        </a:p>
      </dgm:t>
    </dgm:pt>
    <dgm:pt modelId="{A0C11888-72C6-42D9-8B3F-BCDE2F831217}" type="pres">
      <dgm:prSet presAssocID="{AD6025F8-7890-4CCF-B148-54D80480C39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A430C5EA-7948-4B3F-B444-036F62897C6D}" type="pres">
      <dgm:prSet presAssocID="{C3CFBCD9-8C27-45DE-86FB-0AD252D0E0EC}" presName="root1" presStyleCnt="0"/>
      <dgm:spPr/>
    </dgm:pt>
    <dgm:pt modelId="{3CC4FA72-7FB4-4267-AB0E-8E6F87369D7C}" type="pres">
      <dgm:prSet presAssocID="{C3CFBCD9-8C27-45DE-86FB-0AD252D0E0EC}" presName="LevelOneTextNode" presStyleLbl="node0" presStyleIdx="0" presStyleCnt="1" custScaleY="170166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A89CB837-310D-46B9-A502-ECFFD1641F9B}" type="pres">
      <dgm:prSet presAssocID="{C3CFBCD9-8C27-45DE-86FB-0AD252D0E0EC}" presName="level2hierChild" presStyleCnt="0"/>
      <dgm:spPr/>
    </dgm:pt>
    <dgm:pt modelId="{88EAB957-A0C7-47BC-BCA8-4D7B2A23AD9D}" type="pres">
      <dgm:prSet presAssocID="{869434A0-47A8-4235-82C6-B739956B3B62}" presName="conn2-1" presStyleLbl="parChTrans1D2" presStyleIdx="0" presStyleCnt="3"/>
      <dgm:spPr/>
      <dgm:t>
        <a:bodyPr/>
        <a:lstStyle/>
        <a:p>
          <a:pPr rtl="1"/>
          <a:endParaRPr lang="ar-SA"/>
        </a:p>
      </dgm:t>
    </dgm:pt>
    <dgm:pt modelId="{1D3E9670-668A-4FB0-A772-E225CCA7ED10}" type="pres">
      <dgm:prSet presAssocID="{869434A0-47A8-4235-82C6-B739956B3B62}" presName="connTx" presStyleLbl="parChTrans1D2" presStyleIdx="0" presStyleCnt="3"/>
      <dgm:spPr/>
      <dgm:t>
        <a:bodyPr/>
        <a:lstStyle/>
        <a:p>
          <a:pPr rtl="1"/>
          <a:endParaRPr lang="ar-SA"/>
        </a:p>
      </dgm:t>
    </dgm:pt>
    <dgm:pt modelId="{73927D4D-2564-4357-ACA7-8F90F432A604}" type="pres">
      <dgm:prSet presAssocID="{2253A7EF-A016-4103-8781-78001CF3DBDF}" presName="root2" presStyleCnt="0"/>
      <dgm:spPr/>
    </dgm:pt>
    <dgm:pt modelId="{8FBB3F44-CCF7-4FE4-8E92-22E1F585B091}" type="pres">
      <dgm:prSet presAssocID="{2253A7EF-A016-4103-8781-78001CF3DBDF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C649863B-5052-45EC-A3C1-4D558D4EB23C}" type="pres">
      <dgm:prSet presAssocID="{2253A7EF-A016-4103-8781-78001CF3DBDF}" presName="level3hierChild" presStyleCnt="0"/>
      <dgm:spPr/>
    </dgm:pt>
    <dgm:pt modelId="{C7EDDABB-5572-433B-94B9-984429803320}" type="pres">
      <dgm:prSet presAssocID="{D58D25C1-BD1A-4066-9F8D-A01BEFE6794F}" presName="conn2-1" presStyleLbl="parChTrans1D2" presStyleIdx="1" presStyleCnt="3"/>
      <dgm:spPr/>
      <dgm:t>
        <a:bodyPr/>
        <a:lstStyle/>
        <a:p>
          <a:pPr rtl="1"/>
          <a:endParaRPr lang="ar-SA"/>
        </a:p>
      </dgm:t>
    </dgm:pt>
    <dgm:pt modelId="{0A6A6D0A-587C-4CCD-9DC7-34954537C197}" type="pres">
      <dgm:prSet presAssocID="{D58D25C1-BD1A-4066-9F8D-A01BEFE6794F}" presName="connTx" presStyleLbl="parChTrans1D2" presStyleIdx="1" presStyleCnt="3"/>
      <dgm:spPr/>
      <dgm:t>
        <a:bodyPr/>
        <a:lstStyle/>
        <a:p>
          <a:pPr rtl="1"/>
          <a:endParaRPr lang="ar-SA"/>
        </a:p>
      </dgm:t>
    </dgm:pt>
    <dgm:pt modelId="{28AC30CF-D806-4926-A76F-05BE7404551C}" type="pres">
      <dgm:prSet presAssocID="{BBB9DBDC-2260-4697-B29E-F7BF606774E3}" presName="root2" presStyleCnt="0"/>
      <dgm:spPr/>
    </dgm:pt>
    <dgm:pt modelId="{E668D0B0-A22A-4104-B5BE-49969FA1A8AD}" type="pres">
      <dgm:prSet presAssocID="{BBB9DBDC-2260-4697-B29E-F7BF606774E3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D3A8826A-5275-4264-B465-F1323D351AFA}" type="pres">
      <dgm:prSet presAssocID="{BBB9DBDC-2260-4697-B29E-F7BF606774E3}" presName="level3hierChild" presStyleCnt="0"/>
      <dgm:spPr/>
    </dgm:pt>
    <dgm:pt modelId="{ECDA467C-6A19-417F-9710-DAFD1843E3B3}" type="pres">
      <dgm:prSet presAssocID="{D8E1F3AB-66CD-4B72-91FD-9D82C0368F6D}" presName="conn2-1" presStyleLbl="parChTrans1D2" presStyleIdx="2" presStyleCnt="3"/>
      <dgm:spPr/>
      <dgm:t>
        <a:bodyPr/>
        <a:lstStyle/>
        <a:p>
          <a:pPr rtl="1"/>
          <a:endParaRPr lang="ar-SA"/>
        </a:p>
      </dgm:t>
    </dgm:pt>
    <dgm:pt modelId="{8FA1301E-BAFC-48C0-AC04-3115FBA02EA1}" type="pres">
      <dgm:prSet presAssocID="{D8E1F3AB-66CD-4B72-91FD-9D82C0368F6D}" presName="connTx" presStyleLbl="parChTrans1D2" presStyleIdx="2" presStyleCnt="3"/>
      <dgm:spPr/>
      <dgm:t>
        <a:bodyPr/>
        <a:lstStyle/>
        <a:p>
          <a:pPr rtl="1"/>
          <a:endParaRPr lang="ar-SA"/>
        </a:p>
      </dgm:t>
    </dgm:pt>
    <dgm:pt modelId="{F3B21A08-A505-4EA6-91C9-F6E94438D103}" type="pres">
      <dgm:prSet presAssocID="{7AB477FD-957E-4DC2-B8D8-F62C2DA6B77F}" presName="root2" presStyleCnt="0"/>
      <dgm:spPr/>
    </dgm:pt>
    <dgm:pt modelId="{5DC978BB-8234-44F8-81BA-1E78A042524D}" type="pres">
      <dgm:prSet presAssocID="{7AB477FD-957E-4DC2-B8D8-F62C2DA6B77F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68DE505A-B8BC-4EA9-A508-5EC3F3E2F88A}" type="pres">
      <dgm:prSet presAssocID="{7AB477FD-957E-4DC2-B8D8-F62C2DA6B77F}" presName="level3hierChild" presStyleCnt="0"/>
      <dgm:spPr/>
    </dgm:pt>
  </dgm:ptLst>
  <dgm:cxnLst>
    <dgm:cxn modelId="{E163790A-18B5-461C-BED2-2BEFC4754FCE}" srcId="{C3CFBCD9-8C27-45DE-86FB-0AD252D0E0EC}" destId="{BBB9DBDC-2260-4697-B29E-F7BF606774E3}" srcOrd="1" destOrd="0" parTransId="{D58D25C1-BD1A-4066-9F8D-A01BEFE6794F}" sibTransId="{B5CA7943-93F5-4363-AAF2-DC6AA88DF70E}"/>
    <dgm:cxn modelId="{2FB91BA1-4345-4000-A7C5-638B39FDD594}" srcId="{C3CFBCD9-8C27-45DE-86FB-0AD252D0E0EC}" destId="{7AB477FD-957E-4DC2-B8D8-F62C2DA6B77F}" srcOrd="2" destOrd="0" parTransId="{D8E1F3AB-66CD-4B72-91FD-9D82C0368F6D}" sibTransId="{695D455C-4C14-46FA-99A0-FA8201EDD85B}"/>
    <dgm:cxn modelId="{187C97B9-DC6E-4EA0-8E5C-77ABD8B22AFB}" type="presOf" srcId="{2253A7EF-A016-4103-8781-78001CF3DBDF}" destId="{8FBB3F44-CCF7-4FE4-8E92-22E1F585B091}" srcOrd="0" destOrd="0" presId="urn:microsoft.com/office/officeart/2005/8/layout/hierarchy2"/>
    <dgm:cxn modelId="{72F6435F-6C69-4696-98D8-8EC7AC2313B9}" srcId="{AD6025F8-7890-4CCF-B148-54D80480C395}" destId="{C3CFBCD9-8C27-45DE-86FB-0AD252D0E0EC}" srcOrd="0" destOrd="0" parTransId="{C3F7E5F5-CFF7-40FB-991C-F1633A62D750}" sibTransId="{0E683469-C9FF-4DEA-98C3-AACACC92FCD9}"/>
    <dgm:cxn modelId="{2621DC0A-5FFB-4EBD-BCB8-FB4D394C4A5B}" type="presOf" srcId="{7AB477FD-957E-4DC2-B8D8-F62C2DA6B77F}" destId="{5DC978BB-8234-44F8-81BA-1E78A042524D}" srcOrd="0" destOrd="0" presId="urn:microsoft.com/office/officeart/2005/8/layout/hierarchy2"/>
    <dgm:cxn modelId="{BABAEF4A-B8B1-46FC-ADA7-6215E00EA3BE}" type="presOf" srcId="{869434A0-47A8-4235-82C6-B739956B3B62}" destId="{88EAB957-A0C7-47BC-BCA8-4D7B2A23AD9D}" srcOrd="0" destOrd="0" presId="urn:microsoft.com/office/officeart/2005/8/layout/hierarchy2"/>
    <dgm:cxn modelId="{9143B0B6-7FC5-447B-839F-C4480236A181}" type="presOf" srcId="{C3CFBCD9-8C27-45DE-86FB-0AD252D0E0EC}" destId="{3CC4FA72-7FB4-4267-AB0E-8E6F87369D7C}" srcOrd="0" destOrd="0" presId="urn:microsoft.com/office/officeart/2005/8/layout/hierarchy2"/>
    <dgm:cxn modelId="{DA3FC4A1-9CAE-4EAE-B0C7-0ABC948C0D2D}" type="presOf" srcId="{AD6025F8-7890-4CCF-B148-54D80480C395}" destId="{A0C11888-72C6-42D9-8B3F-BCDE2F831217}" srcOrd="0" destOrd="0" presId="urn:microsoft.com/office/officeart/2005/8/layout/hierarchy2"/>
    <dgm:cxn modelId="{B5AA5569-1B33-4574-A8F3-B5EC4A658710}" type="presOf" srcId="{D8E1F3AB-66CD-4B72-91FD-9D82C0368F6D}" destId="{8FA1301E-BAFC-48C0-AC04-3115FBA02EA1}" srcOrd="1" destOrd="0" presId="urn:microsoft.com/office/officeart/2005/8/layout/hierarchy2"/>
    <dgm:cxn modelId="{E05549A6-A3FD-4A41-A9E5-F4C2DA02983C}" type="presOf" srcId="{D58D25C1-BD1A-4066-9F8D-A01BEFE6794F}" destId="{C7EDDABB-5572-433B-94B9-984429803320}" srcOrd="0" destOrd="0" presId="urn:microsoft.com/office/officeart/2005/8/layout/hierarchy2"/>
    <dgm:cxn modelId="{FFDEABA0-E493-472E-95DE-352207F7AE16}" type="presOf" srcId="{D8E1F3AB-66CD-4B72-91FD-9D82C0368F6D}" destId="{ECDA467C-6A19-417F-9710-DAFD1843E3B3}" srcOrd="0" destOrd="0" presId="urn:microsoft.com/office/officeart/2005/8/layout/hierarchy2"/>
    <dgm:cxn modelId="{B26A50D2-9CBE-4355-BE3A-C9DE75D0EA7A}" type="presOf" srcId="{BBB9DBDC-2260-4697-B29E-F7BF606774E3}" destId="{E668D0B0-A22A-4104-B5BE-49969FA1A8AD}" srcOrd="0" destOrd="0" presId="urn:microsoft.com/office/officeart/2005/8/layout/hierarchy2"/>
    <dgm:cxn modelId="{A0C8155E-0821-495F-9B85-2C7F0D0A6184}" type="presOf" srcId="{D58D25C1-BD1A-4066-9F8D-A01BEFE6794F}" destId="{0A6A6D0A-587C-4CCD-9DC7-34954537C197}" srcOrd="1" destOrd="0" presId="urn:microsoft.com/office/officeart/2005/8/layout/hierarchy2"/>
    <dgm:cxn modelId="{95067EAC-2A00-4EE1-BFD7-2FBDE125511F}" srcId="{C3CFBCD9-8C27-45DE-86FB-0AD252D0E0EC}" destId="{2253A7EF-A016-4103-8781-78001CF3DBDF}" srcOrd="0" destOrd="0" parTransId="{869434A0-47A8-4235-82C6-B739956B3B62}" sibTransId="{B927124E-BD4B-4CC7-8BC3-7A64E7CBA109}"/>
    <dgm:cxn modelId="{0B7D83BF-5E1A-40B6-8194-9F87755249AD}" type="presOf" srcId="{869434A0-47A8-4235-82C6-B739956B3B62}" destId="{1D3E9670-668A-4FB0-A772-E225CCA7ED10}" srcOrd="1" destOrd="0" presId="urn:microsoft.com/office/officeart/2005/8/layout/hierarchy2"/>
    <dgm:cxn modelId="{9057EFE3-E44C-4779-8743-E4D45A5E82DD}" type="presParOf" srcId="{A0C11888-72C6-42D9-8B3F-BCDE2F831217}" destId="{A430C5EA-7948-4B3F-B444-036F62897C6D}" srcOrd="0" destOrd="0" presId="urn:microsoft.com/office/officeart/2005/8/layout/hierarchy2"/>
    <dgm:cxn modelId="{41181413-8AC6-4321-AF08-A187B5A4A83E}" type="presParOf" srcId="{A430C5EA-7948-4B3F-B444-036F62897C6D}" destId="{3CC4FA72-7FB4-4267-AB0E-8E6F87369D7C}" srcOrd="0" destOrd="0" presId="urn:microsoft.com/office/officeart/2005/8/layout/hierarchy2"/>
    <dgm:cxn modelId="{425440FF-39C5-4A85-A23C-0E1EDAAB89A3}" type="presParOf" srcId="{A430C5EA-7948-4B3F-B444-036F62897C6D}" destId="{A89CB837-310D-46B9-A502-ECFFD1641F9B}" srcOrd="1" destOrd="0" presId="urn:microsoft.com/office/officeart/2005/8/layout/hierarchy2"/>
    <dgm:cxn modelId="{F6B2972A-F550-485D-9653-0FDBDDA48AE3}" type="presParOf" srcId="{A89CB837-310D-46B9-A502-ECFFD1641F9B}" destId="{88EAB957-A0C7-47BC-BCA8-4D7B2A23AD9D}" srcOrd="0" destOrd="0" presId="urn:microsoft.com/office/officeart/2005/8/layout/hierarchy2"/>
    <dgm:cxn modelId="{44F87591-25D2-4852-BA7A-C7B74450ABD1}" type="presParOf" srcId="{88EAB957-A0C7-47BC-BCA8-4D7B2A23AD9D}" destId="{1D3E9670-668A-4FB0-A772-E225CCA7ED10}" srcOrd="0" destOrd="0" presId="urn:microsoft.com/office/officeart/2005/8/layout/hierarchy2"/>
    <dgm:cxn modelId="{9DEAE734-659F-40EC-8773-A3020DD106D1}" type="presParOf" srcId="{A89CB837-310D-46B9-A502-ECFFD1641F9B}" destId="{73927D4D-2564-4357-ACA7-8F90F432A604}" srcOrd="1" destOrd="0" presId="urn:microsoft.com/office/officeart/2005/8/layout/hierarchy2"/>
    <dgm:cxn modelId="{D7B0BF19-23DE-4E55-AF2F-F6E52A6F18BF}" type="presParOf" srcId="{73927D4D-2564-4357-ACA7-8F90F432A604}" destId="{8FBB3F44-CCF7-4FE4-8E92-22E1F585B091}" srcOrd="0" destOrd="0" presId="urn:microsoft.com/office/officeart/2005/8/layout/hierarchy2"/>
    <dgm:cxn modelId="{279BB3BF-76A9-4766-9F50-967C8F1FF035}" type="presParOf" srcId="{73927D4D-2564-4357-ACA7-8F90F432A604}" destId="{C649863B-5052-45EC-A3C1-4D558D4EB23C}" srcOrd="1" destOrd="0" presId="urn:microsoft.com/office/officeart/2005/8/layout/hierarchy2"/>
    <dgm:cxn modelId="{21BE1378-0217-4C86-81B7-EBFDD9B053F3}" type="presParOf" srcId="{A89CB837-310D-46B9-A502-ECFFD1641F9B}" destId="{C7EDDABB-5572-433B-94B9-984429803320}" srcOrd="2" destOrd="0" presId="urn:microsoft.com/office/officeart/2005/8/layout/hierarchy2"/>
    <dgm:cxn modelId="{9C20C50C-BB5A-4E2F-8143-A1685BDF1D77}" type="presParOf" srcId="{C7EDDABB-5572-433B-94B9-984429803320}" destId="{0A6A6D0A-587C-4CCD-9DC7-34954537C197}" srcOrd="0" destOrd="0" presId="urn:microsoft.com/office/officeart/2005/8/layout/hierarchy2"/>
    <dgm:cxn modelId="{85CEE263-E2F6-4784-A9B1-96FB13465FE1}" type="presParOf" srcId="{A89CB837-310D-46B9-A502-ECFFD1641F9B}" destId="{28AC30CF-D806-4926-A76F-05BE7404551C}" srcOrd="3" destOrd="0" presId="urn:microsoft.com/office/officeart/2005/8/layout/hierarchy2"/>
    <dgm:cxn modelId="{2A48D0C1-141E-480D-842E-EA799C1AABB5}" type="presParOf" srcId="{28AC30CF-D806-4926-A76F-05BE7404551C}" destId="{E668D0B0-A22A-4104-B5BE-49969FA1A8AD}" srcOrd="0" destOrd="0" presId="urn:microsoft.com/office/officeart/2005/8/layout/hierarchy2"/>
    <dgm:cxn modelId="{CC1CDEA4-B3FB-4C00-A216-B3DD24DFAA7A}" type="presParOf" srcId="{28AC30CF-D806-4926-A76F-05BE7404551C}" destId="{D3A8826A-5275-4264-B465-F1323D351AFA}" srcOrd="1" destOrd="0" presId="urn:microsoft.com/office/officeart/2005/8/layout/hierarchy2"/>
    <dgm:cxn modelId="{5B9D404B-8854-4F97-931C-42B9574FB886}" type="presParOf" srcId="{A89CB837-310D-46B9-A502-ECFFD1641F9B}" destId="{ECDA467C-6A19-417F-9710-DAFD1843E3B3}" srcOrd="4" destOrd="0" presId="urn:microsoft.com/office/officeart/2005/8/layout/hierarchy2"/>
    <dgm:cxn modelId="{0AD98620-46DE-4A81-9063-7B59FA587431}" type="presParOf" srcId="{ECDA467C-6A19-417F-9710-DAFD1843E3B3}" destId="{8FA1301E-BAFC-48C0-AC04-3115FBA02EA1}" srcOrd="0" destOrd="0" presId="urn:microsoft.com/office/officeart/2005/8/layout/hierarchy2"/>
    <dgm:cxn modelId="{366F5820-F26D-40A2-B6D0-D1A2A58A0413}" type="presParOf" srcId="{A89CB837-310D-46B9-A502-ECFFD1641F9B}" destId="{F3B21A08-A505-4EA6-91C9-F6E94438D103}" srcOrd="5" destOrd="0" presId="urn:microsoft.com/office/officeart/2005/8/layout/hierarchy2"/>
    <dgm:cxn modelId="{2EE2D624-8D60-49D2-A59D-EDABCF8D9FCF}" type="presParOf" srcId="{F3B21A08-A505-4EA6-91C9-F6E94438D103}" destId="{5DC978BB-8234-44F8-81BA-1E78A042524D}" srcOrd="0" destOrd="0" presId="urn:microsoft.com/office/officeart/2005/8/layout/hierarchy2"/>
    <dgm:cxn modelId="{79BDB9D6-088B-405E-B03A-2FA083C890A2}" type="presParOf" srcId="{F3B21A08-A505-4EA6-91C9-F6E94438D103}" destId="{68DE505A-B8BC-4EA9-A508-5EC3F3E2F88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7CC0FEA-AE87-4071-A32C-80A6165B0D98}">
      <dsp:nvSpPr>
        <dsp:cNvPr id="0" name=""/>
        <dsp:cNvSpPr/>
      </dsp:nvSpPr>
      <dsp:spPr>
        <a:xfrm>
          <a:off x="3885355" y="2082370"/>
          <a:ext cx="1373288" cy="137328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factors</a:t>
          </a:r>
          <a:endParaRPr lang="ar-SA" sz="2700" kern="1200" dirty="0"/>
        </a:p>
      </dsp:txBody>
      <dsp:txXfrm>
        <a:off x="3885355" y="2082370"/>
        <a:ext cx="1373288" cy="1373288"/>
      </dsp:txXfrm>
    </dsp:sp>
    <dsp:sp modelId="{3D6D745E-0F32-4454-9DEB-DB328C48652D}">
      <dsp:nvSpPr>
        <dsp:cNvPr id="0" name=""/>
        <dsp:cNvSpPr/>
      </dsp:nvSpPr>
      <dsp:spPr>
        <a:xfrm rot="16200000">
          <a:off x="4228520" y="1725374"/>
          <a:ext cx="686958" cy="27033"/>
        </a:xfrm>
        <a:custGeom>
          <a:avLst/>
          <a:gdLst/>
          <a:ahLst/>
          <a:cxnLst/>
          <a:rect l="0" t="0" r="0" b="0"/>
          <a:pathLst>
            <a:path>
              <a:moveTo>
                <a:pt x="0" y="13516"/>
              </a:moveTo>
              <a:lnTo>
                <a:pt x="686958" y="13516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/>
        </a:p>
      </dsp:txBody>
      <dsp:txXfrm rot="16200000">
        <a:off x="4554826" y="1721717"/>
        <a:ext cx="34347" cy="34347"/>
      </dsp:txXfrm>
    </dsp:sp>
    <dsp:sp modelId="{5CA56B98-6402-490E-9C05-77716B4D52B7}">
      <dsp:nvSpPr>
        <dsp:cNvPr id="0" name=""/>
        <dsp:cNvSpPr/>
      </dsp:nvSpPr>
      <dsp:spPr>
        <a:xfrm>
          <a:off x="3885355" y="22123"/>
          <a:ext cx="1373288" cy="137328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Myocardial work</a:t>
          </a:r>
          <a:endParaRPr lang="ar-SA" sz="1600" kern="1200" dirty="0"/>
        </a:p>
      </dsp:txBody>
      <dsp:txXfrm>
        <a:off x="3885355" y="22123"/>
        <a:ext cx="1373288" cy="1373288"/>
      </dsp:txXfrm>
    </dsp:sp>
    <dsp:sp modelId="{5C517EBC-BD2A-4924-8D84-5F94812EB547}">
      <dsp:nvSpPr>
        <dsp:cNvPr id="0" name=""/>
        <dsp:cNvSpPr/>
      </dsp:nvSpPr>
      <dsp:spPr>
        <a:xfrm rot="19285714">
          <a:off x="5033903" y="2113226"/>
          <a:ext cx="686958" cy="27033"/>
        </a:xfrm>
        <a:custGeom>
          <a:avLst/>
          <a:gdLst/>
          <a:ahLst/>
          <a:cxnLst/>
          <a:rect l="0" t="0" r="0" b="0"/>
          <a:pathLst>
            <a:path>
              <a:moveTo>
                <a:pt x="0" y="13516"/>
              </a:moveTo>
              <a:lnTo>
                <a:pt x="686958" y="13516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/>
        </a:p>
      </dsp:txBody>
      <dsp:txXfrm rot="19285714">
        <a:off x="5360208" y="2109568"/>
        <a:ext cx="34347" cy="34347"/>
      </dsp:txXfrm>
    </dsp:sp>
    <dsp:sp modelId="{41E0DEE9-9914-4C90-9E3C-02FF69B9406A}">
      <dsp:nvSpPr>
        <dsp:cNvPr id="0" name=""/>
        <dsp:cNvSpPr/>
      </dsp:nvSpPr>
      <dsp:spPr>
        <a:xfrm>
          <a:off x="5496121" y="797827"/>
          <a:ext cx="1373288" cy="137328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Some substances e.g. fatty acids</a:t>
          </a:r>
          <a:endParaRPr lang="ar-SA" sz="1600" kern="1200" dirty="0"/>
        </a:p>
      </dsp:txBody>
      <dsp:txXfrm>
        <a:off x="5496121" y="797827"/>
        <a:ext cx="1373288" cy="1373288"/>
      </dsp:txXfrm>
    </dsp:sp>
    <dsp:sp modelId="{C28C3737-6DB6-4DAA-A13A-3CE4088CC735}">
      <dsp:nvSpPr>
        <dsp:cNvPr id="0" name=""/>
        <dsp:cNvSpPr/>
      </dsp:nvSpPr>
      <dsp:spPr>
        <a:xfrm rot="771429">
          <a:off x="5232816" y="2984721"/>
          <a:ext cx="686958" cy="27033"/>
        </a:xfrm>
        <a:custGeom>
          <a:avLst/>
          <a:gdLst/>
          <a:ahLst/>
          <a:cxnLst/>
          <a:rect l="0" t="0" r="0" b="0"/>
          <a:pathLst>
            <a:path>
              <a:moveTo>
                <a:pt x="0" y="13516"/>
              </a:moveTo>
              <a:lnTo>
                <a:pt x="686958" y="13516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/>
        </a:p>
      </dsp:txBody>
      <dsp:txXfrm rot="771429">
        <a:off x="5559121" y="2981064"/>
        <a:ext cx="34347" cy="34347"/>
      </dsp:txXfrm>
    </dsp:sp>
    <dsp:sp modelId="{F699A8E4-600B-4E18-8754-61DAF539F0B9}">
      <dsp:nvSpPr>
        <dsp:cNvPr id="0" name=""/>
        <dsp:cNvSpPr/>
      </dsp:nvSpPr>
      <dsp:spPr>
        <a:xfrm>
          <a:off x="5893947" y="2540818"/>
          <a:ext cx="1373288" cy="137328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Heart rate</a:t>
          </a:r>
          <a:endParaRPr lang="ar-SA" sz="2000" kern="1200" dirty="0"/>
        </a:p>
      </dsp:txBody>
      <dsp:txXfrm>
        <a:off x="5893947" y="2540818"/>
        <a:ext cx="1373288" cy="1373288"/>
      </dsp:txXfrm>
    </dsp:sp>
    <dsp:sp modelId="{0F4B680B-588B-46D1-90F2-060576D8BFE9}">
      <dsp:nvSpPr>
        <dsp:cNvPr id="0" name=""/>
        <dsp:cNvSpPr/>
      </dsp:nvSpPr>
      <dsp:spPr>
        <a:xfrm rot="3857143">
          <a:off x="4675474" y="3683606"/>
          <a:ext cx="686958" cy="27033"/>
        </a:xfrm>
        <a:custGeom>
          <a:avLst/>
          <a:gdLst/>
          <a:ahLst/>
          <a:cxnLst/>
          <a:rect l="0" t="0" r="0" b="0"/>
          <a:pathLst>
            <a:path>
              <a:moveTo>
                <a:pt x="0" y="13516"/>
              </a:moveTo>
              <a:lnTo>
                <a:pt x="686958" y="13516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/>
        </a:p>
      </dsp:txBody>
      <dsp:txXfrm rot="3857143">
        <a:off x="5001779" y="3679949"/>
        <a:ext cx="34347" cy="34347"/>
      </dsp:txXfrm>
    </dsp:sp>
    <dsp:sp modelId="{89D93B17-134A-4F18-8375-C6AFB3DF01E2}">
      <dsp:nvSpPr>
        <dsp:cNvPr id="0" name=""/>
        <dsp:cNvSpPr/>
      </dsp:nvSpPr>
      <dsp:spPr>
        <a:xfrm>
          <a:off x="4779263" y="3938588"/>
          <a:ext cx="1373288" cy="137328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contractility</a:t>
          </a:r>
          <a:endParaRPr lang="ar-SA" sz="1400" kern="1200" dirty="0"/>
        </a:p>
      </dsp:txBody>
      <dsp:txXfrm>
        <a:off x="4779263" y="3938588"/>
        <a:ext cx="1373288" cy="1373288"/>
      </dsp:txXfrm>
    </dsp:sp>
    <dsp:sp modelId="{7386F2B5-D41D-40A1-92BA-3D370334D6FF}">
      <dsp:nvSpPr>
        <dsp:cNvPr id="0" name=""/>
        <dsp:cNvSpPr/>
      </dsp:nvSpPr>
      <dsp:spPr>
        <a:xfrm rot="6942857">
          <a:off x="3781567" y="3683606"/>
          <a:ext cx="686958" cy="27033"/>
        </a:xfrm>
        <a:custGeom>
          <a:avLst/>
          <a:gdLst/>
          <a:ahLst/>
          <a:cxnLst/>
          <a:rect l="0" t="0" r="0" b="0"/>
          <a:pathLst>
            <a:path>
              <a:moveTo>
                <a:pt x="0" y="13516"/>
              </a:moveTo>
              <a:lnTo>
                <a:pt x="686958" y="13516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/>
        </a:p>
      </dsp:txBody>
      <dsp:txXfrm rot="6942857">
        <a:off x="4107872" y="3679949"/>
        <a:ext cx="34347" cy="34347"/>
      </dsp:txXfrm>
    </dsp:sp>
    <dsp:sp modelId="{59DBCD15-3614-4B04-A61D-50F6549175D1}">
      <dsp:nvSpPr>
        <dsp:cNvPr id="0" name=""/>
        <dsp:cNvSpPr/>
      </dsp:nvSpPr>
      <dsp:spPr>
        <a:xfrm>
          <a:off x="2991448" y="3938588"/>
          <a:ext cx="1373288" cy="137328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Wall thickness</a:t>
          </a:r>
          <a:endParaRPr lang="ar-SA" sz="1800" kern="1200" dirty="0"/>
        </a:p>
      </dsp:txBody>
      <dsp:txXfrm>
        <a:off x="2991448" y="3938588"/>
        <a:ext cx="1373288" cy="1373288"/>
      </dsp:txXfrm>
    </dsp:sp>
    <dsp:sp modelId="{14D63081-0C31-4D62-82B5-DB7BA02E948B}">
      <dsp:nvSpPr>
        <dsp:cNvPr id="0" name=""/>
        <dsp:cNvSpPr/>
      </dsp:nvSpPr>
      <dsp:spPr>
        <a:xfrm rot="10028571">
          <a:off x="3224224" y="2984721"/>
          <a:ext cx="686958" cy="27033"/>
        </a:xfrm>
        <a:custGeom>
          <a:avLst/>
          <a:gdLst/>
          <a:ahLst/>
          <a:cxnLst/>
          <a:rect l="0" t="0" r="0" b="0"/>
          <a:pathLst>
            <a:path>
              <a:moveTo>
                <a:pt x="0" y="13516"/>
              </a:moveTo>
              <a:lnTo>
                <a:pt x="686958" y="13516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/>
        </a:p>
      </dsp:txBody>
      <dsp:txXfrm rot="10028571">
        <a:off x="3550530" y="2981064"/>
        <a:ext cx="34347" cy="34347"/>
      </dsp:txXfrm>
    </dsp:sp>
    <dsp:sp modelId="{5AC9263A-9527-4981-A367-80380C3A61D1}">
      <dsp:nvSpPr>
        <dsp:cNvPr id="0" name=""/>
        <dsp:cNvSpPr/>
      </dsp:nvSpPr>
      <dsp:spPr>
        <a:xfrm>
          <a:off x="1876763" y="2540818"/>
          <a:ext cx="1373288" cy="137328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Ventricular volume</a:t>
          </a:r>
          <a:endParaRPr lang="ar-SA" sz="1600" kern="1200" dirty="0"/>
        </a:p>
      </dsp:txBody>
      <dsp:txXfrm>
        <a:off x="1876763" y="2540818"/>
        <a:ext cx="1373288" cy="1373288"/>
      </dsp:txXfrm>
    </dsp:sp>
    <dsp:sp modelId="{49B8AF96-7A62-464D-9263-8176A850E484}">
      <dsp:nvSpPr>
        <dsp:cNvPr id="0" name=""/>
        <dsp:cNvSpPr/>
      </dsp:nvSpPr>
      <dsp:spPr>
        <a:xfrm rot="13114286">
          <a:off x="3501785" y="2140746"/>
          <a:ext cx="598681" cy="27033"/>
        </a:xfrm>
        <a:custGeom>
          <a:avLst/>
          <a:gdLst/>
          <a:ahLst/>
          <a:cxnLst/>
          <a:rect l="0" t="0" r="0" b="0"/>
          <a:pathLst>
            <a:path>
              <a:moveTo>
                <a:pt x="0" y="13516"/>
              </a:moveTo>
              <a:lnTo>
                <a:pt x="598681" y="13516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/>
        </a:p>
      </dsp:txBody>
      <dsp:txXfrm rot="13114286">
        <a:off x="3786158" y="2139295"/>
        <a:ext cx="29934" cy="29934"/>
      </dsp:txXfrm>
    </dsp:sp>
    <dsp:sp modelId="{59287B80-FE7D-4585-8AC0-8E429A8F149B}">
      <dsp:nvSpPr>
        <dsp:cNvPr id="0" name=""/>
        <dsp:cNvSpPr/>
      </dsp:nvSpPr>
      <dsp:spPr>
        <a:xfrm>
          <a:off x="2151035" y="756759"/>
          <a:ext cx="1620397" cy="145542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Intraventricular</a:t>
          </a:r>
          <a:r>
            <a:rPr lang="en-US" sz="1400" kern="1200" dirty="0" smtClean="0"/>
            <a:t> pressure</a:t>
          </a:r>
          <a:endParaRPr lang="ar-SA" sz="1400" kern="1200" dirty="0"/>
        </a:p>
      </dsp:txBody>
      <dsp:txXfrm>
        <a:off x="2151035" y="756759"/>
        <a:ext cx="1620397" cy="145542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9A88952-D117-45E6-8038-7BB404EA4752}">
      <dsp:nvSpPr>
        <dsp:cNvPr id="0" name=""/>
        <dsp:cNvSpPr/>
      </dsp:nvSpPr>
      <dsp:spPr>
        <a:xfrm>
          <a:off x="5921650" y="3287407"/>
          <a:ext cx="91440" cy="57048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7048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6909F4-F6A3-4B98-B205-EDB988A3685C}">
      <dsp:nvSpPr>
        <dsp:cNvPr id="0" name=""/>
        <dsp:cNvSpPr/>
      </dsp:nvSpPr>
      <dsp:spPr>
        <a:xfrm>
          <a:off x="4257420" y="1358636"/>
          <a:ext cx="1709950" cy="5704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5240"/>
              </a:lnTo>
              <a:lnTo>
                <a:pt x="1709950" y="285240"/>
              </a:lnTo>
              <a:lnTo>
                <a:pt x="1709950" y="5704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DC9C7F-2A8F-4659-8713-BB129D1BF085}">
      <dsp:nvSpPr>
        <dsp:cNvPr id="0" name=""/>
        <dsp:cNvSpPr/>
      </dsp:nvSpPr>
      <dsp:spPr>
        <a:xfrm>
          <a:off x="2501750" y="3287407"/>
          <a:ext cx="91440" cy="57048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7048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6CE78B-4C87-4704-81E5-25FB8C65A5C9}">
      <dsp:nvSpPr>
        <dsp:cNvPr id="0" name=""/>
        <dsp:cNvSpPr/>
      </dsp:nvSpPr>
      <dsp:spPr>
        <a:xfrm>
          <a:off x="2547470" y="1358636"/>
          <a:ext cx="1709950" cy="570481"/>
        </a:xfrm>
        <a:custGeom>
          <a:avLst/>
          <a:gdLst/>
          <a:ahLst/>
          <a:cxnLst/>
          <a:rect l="0" t="0" r="0" b="0"/>
          <a:pathLst>
            <a:path>
              <a:moveTo>
                <a:pt x="1709950" y="0"/>
              </a:moveTo>
              <a:lnTo>
                <a:pt x="1709950" y="285240"/>
              </a:lnTo>
              <a:lnTo>
                <a:pt x="0" y="285240"/>
              </a:lnTo>
              <a:lnTo>
                <a:pt x="0" y="5704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52075B-1AA0-4FE6-8362-1630FCE6DA76}">
      <dsp:nvSpPr>
        <dsp:cNvPr id="0" name=""/>
        <dsp:cNvSpPr/>
      </dsp:nvSpPr>
      <dsp:spPr>
        <a:xfrm>
          <a:off x="2899131" y="347"/>
          <a:ext cx="2716578" cy="1358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200" b="1" i="0" u="none" strike="noStrike" kern="1200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Arial" pitchFamily="34" charset="0"/>
              <a:cs typeface="Arial" pitchFamily="34" charset="0"/>
            </a:rPr>
            <a:t>Organic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200" b="1" i="0" u="none" strike="noStrike" kern="1200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Arial" pitchFamily="34" charset="0"/>
              <a:cs typeface="Arial" pitchFamily="34" charset="0"/>
            </a:rPr>
            <a:t>Nitrates</a:t>
          </a:r>
        </a:p>
      </dsp:txBody>
      <dsp:txXfrm>
        <a:off x="2899131" y="347"/>
        <a:ext cx="2716578" cy="1358289"/>
      </dsp:txXfrm>
    </dsp:sp>
    <dsp:sp modelId="{C505AAE9-84CB-4EA2-89BE-B2B26181585E}">
      <dsp:nvSpPr>
        <dsp:cNvPr id="0" name=""/>
        <dsp:cNvSpPr/>
      </dsp:nvSpPr>
      <dsp:spPr>
        <a:xfrm>
          <a:off x="1189180" y="1929117"/>
          <a:ext cx="2716578" cy="1358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200" b="1" i="0" u="none" strike="noStrike" kern="1200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Arial" pitchFamily="34" charset="0"/>
              <a:cs typeface="Arial" pitchFamily="34" charset="0"/>
            </a:rPr>
            <a:t>Short acting</a:t>
          </a:r>
        </a:p>
      </dsp:txBody>
      <dsp:txXfrm>
        <a:off x="1189180" y="1929117"/>
        <a:ext cx="2716578" cy="1358289"/>
      </dsp:txXfrm>
    </dsp:sp>
    <dsp:sp modelId="{CBDBF096-F340-4B5B-A582-B5601AC6D77B}">
      <dsp:nvSpPr>
        <dsp:cNvPr id="0" name=""/>
        <dsp:cNvSpPr/>
      </dsp:nvSpPr>
      <dsp:spPr>
        <a:xfrm>
          <a:off x="1056340" y="3857888"/>
          <a:ext cx="2982259" cy="1358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200" b="1" i="0" u="none" strike="noStrike" kern="1200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Arial" pitchFamily="34" charset="0"/>
              <a:cs typeface="Arial" pitchFamily="34" charset="0"/>
            </a:rPr>
            <a:t>-</a:t>
          </a:r>
          <a:r>
            <a:rPr kumimoji="0" lang="en-US" sz="2200" b="1" i="0" u="none" strike="noStrike" kern="1200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Arial" pitchFamily="34" charset="0"/>
              <a:cs typeface="Arial" pitchFamily="34" charset="0"/>
            </a:rPr>
            <a:t>Nitroglycerine (</a:t>
          </a:r>
          <a:r>
            <a:rPr kumimoji="0" lang="en-US" sz="2200" b="1" i="0" u="none" strike="noStrike" kern="1200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Arial" pitchFamily="34" charset="0"/>
              <a:cs typeface="Arial" pitchFamily="34" charset="0"/>
            </a:rPr>
            <a:t>solid)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200" b="1" i="0" u="none" strike="noStrike" kern="1200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Arial" pitchFamily="34" charset="0"/>
              <a:cs typeface="Arial" pitchFamily="34" charset="0"/>
            </a:rPr>
            <a:t>Liquid)</a:t>
          </a:r>
          <a:r>
            <a:rPr kumimoji="0" lang="ar-SA" sz="2200" b="1" i="0" u="none" strike="noStrike" kern="1200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Arial" pitchFamily="34" charset="0"/>
              <a:cs typeface="Arial" pitchFamily="34" charset="0"/>
            </a:rPr>
            <a:t>)</a:t>
          </a:r>
          <a:r>
            <a:rPr kumimoji="0" lang="en-US" sz="2200" b="1" i="0" u="none" strike="noStrike" kern="1200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Arial" pitchFamily="34" charset="0"/>
              <a:cs typeface="Arial" pitchFamily="34" charset="0"/>
            </a:rPr>
            <a:t>-</a:t>
          </a:r>
          <a:r>
            <a:rPr kumimoji="0" lang="en-US" sz="2200" b="1" i="0" u="none" strike="noStrike" kern="1200" cap="none" normalizeH="0" baseline="0" dirty="0" err="1" smtClean="0">
              <a:ln>
                <a:noFill/>
              </a:ln>
              <a:solidFill>
                <a:srgbClr val="CC3300"/>
              </a:solidFill>
              <a:effectLst/>
              <a:latin typeface="Arial" pitchFamily="34" charset="0"/>
              <a:cs typeface="Arial" pitchFamily="34" charset="0"/>
            </a:rPr>
            <a:t>Amylnitrite</a:t>
          </a:r>
          <a:endParaRPr kumimoji="0" lang="en-US" sz="2200" b="1" i="0" u="none" strike="noStrike" kern="1200" cap="none" normalizeH="0" baseline="0" dirty="0" smtClean="0">
            <a:ln>
              <a:noFill/>
            </a:ln>
            <a:solidFill>
              <a:srgbClr val="CC3300"/>
            </a:solidFill>
            <a:effectLst/>
            <a:latin typeface="Arial" pitchFamily="34" charset="0"/>
            <a:cs typeface="Arial" pitchFamily="34" charset="0"/>
          </a:endParaRPr>
        </a:p>
      </dsp:txBody>
      <dsp:txXfrm>
        <a:off x="1056340" y="3857888"/>
        <a:ext cx="2982259" cy="1358289"/>
      </dsp:txXfrm>
    </dsp:sp>
    <dsp:sp modelId="{78C4BE27-0F76-49F5-A809-D84CD604BF82}">
      <dsp:nvSpPr>
        <dsp:cNvPr id="0" name=""/>
        <dsp:cNvSpPr/>
      </dsp:nvSpPr>
      <dsp:spPr>
        <a:xfrm>
          <a:off x="4609081" y="1929117"/>
          <a:ext cx="2716578" cy="1358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200" b="1" i="0" u="none" strike="noStrike" kern="1200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Arial" pitchFamily="34" charset="0"/>
              <a:cs typeface="Arial" pitchFamily="34" charset="0"/>
            </a:rPr>
            <a:t>Long acting</a:t>
          </a:r>
        </a:p>
      </dsp:txBody>
      <dsp:txXfrm>
        <a:off x="4609081" y="1929117"/>
        <a:ext cx="2716578" cy="1358289"/>
      </dsp:txXfrm>
    </dsp:sp>
    <dsp:sp modelId="{0530D795-3C80-4005-9F5C-33974DA8BC3A}">
      <dsp:nvSpPr>
        <dsp:cNvPr id="0" name=""/>
        <dsp:cNvSpPr/>
      </dsp:nvSpPr>
      <dsp:spPr>
        <a:xfrm>
          <a:off x="4609081" y="3857888"/>
          <a:ext cx="2716578" cy="1358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marR="0" lvl="0" indent="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200" b="1" i="0" u="none" strike="noStrike" kern="1200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Arial" pitchFamily="34" charset="0"/>
              <a:cs typeface="Arial" pitchFamily="34" charset="0"/>
            </a:rPr>
            <a:t>-</a:t>
          </a:r>
          <a:r>
            <a:rPr kumimoji="0" lang="en-US" sz="2200" b="1" i="0" u="none" strike="noStrike" kern="1200" cap="none" normalizeH="0" baseline="0" dirty="0" err="1" smtClean="0">
              <a:ln>
                <a:noFill/>
              </a:ln>
              <a:solidFill>
                <a:srgbClr val="CC3300"/>
              </a:solidFill>
              <a:effectLst/>
              <a:latin typeface="Arial" pitchFamily="34" charset="0"/>
              <a:cs typeface="Arial" pitchFamily="34" charset="0"/>
            </a:rPr>
            <a:t>Isosorbide</a:t>
          </a:r>
          <a:r>
            <a:rPr kumimoji="0" lang="en-US" sz="2200" b="1" i="0" u="none" strike="noStrike" kern="1200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Arial" pitchFamily="34" charset="0"/>
              <a:cs typeface="Arial" pitchFamily="34" charset="0"/>
            </a:rPr>
            <a:t> dinitrate</a:t>
          </a:r>
        </a:p>
        <a:p>
          <a:pPr marL="0" marR="0" lvl="0" indent="0" algn="l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200" b="1" i="0" u="none" strike="noStrike" kern="1200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Arial" pitchFamily="34" charset="0"/>
              <a:cs typeface="Arial" pitchFamily="34" charset="0"/>
            </a:rPr>
            <a:t>-</a:t>
          </a:r>
          <a:r>
            <a:rPr kumimoji="0" lang="en-US" sz="2200" b="1" i="0" u="none" strike="noStrike" kern="1200" cap="none" normalizeH="0" baseline="0" dirty="0" err="1" smtClean="0">
              <a:ln>
                <a:noFill/>
              </a:ln>
              <a:solidFill>
                <a:srgbClr val="CC3300"/>
              </a:solidFill>
              <a:effectLst/>
              <a:latin typeface="Arial" pitchFamily="34" charset="0"/>
              <a:cs typeface="Arial" pitchFamily="34" charset="0"/>
            </a:rPr>
            <a:t>Penterythritol</a:t>
          </a:r>
          <a:r>
            <a:rPr kumimoji="0" lang="en-US" sz="2200" b="1" i="0" u="none" strike="noStrike" kern="1200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Arial" pitchFamily="34" charset="0"/>
              <a:cs typeface="Arial" pitchFamily="34" charset="0"/>
            </a:rPr>
            <a:t> </a:t>
          </a:r>
        </a:p>
        <a:p>
          <a:pPr marL="0" marR="0" lvl="0" indent="0" algn="l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200" b="1" i="0" u="none" strike="noStrike" kern="1200" cap="none" normalizeH="0" baseline="0" dirty="0" smtClean="0">
              <a:ln>
                <a:noFill/>
              </a:ln>
              <a:solidFill>
                <a:srgbClr val="CC3300"/>
              </a:solidFill>
              <a:effectLst/>
              <a:latin typeface="Arial" pitchFamily="34" charset="0"/>
              <a:cs typeface="Arial" pitchFamily="34" charset="0"/>
            </a:rPr>
            <a:t>-</a:t>
          </a:r>
          <a:r>
            <a:rPr kumimoji="0" lang="en-US" sz="2200" b="1" i="0" u="none" strike="noStrike" kern="1200" cap="none" normalizeH="0" baseline="0" dirty="0" err="1" smtClean="0">
              <a:ln>
                <a:noFill/>
              </a:ln>
              <a:solidFill>
                <a:srgbClr val="CC3300"/>
              </a:solidFill>
              <a:effectLst/>
              <a:latin typeface="Arial" pitchFamily="34" charset="0"/>
              <a:cs typeface="Arial" pitchFamily="34" charset="0"/>
            </a:rPr>
            <a:t>Tetranitrate</a:t>
          </a:r>
          <a:endParaRPr kumimoji="0" lang="en-US" sz="2200" b="1" i="0" u="none" strike="noStrike" kern="1200" cap="none" normalizeH="0" baseline="0" dirty="0" smtClean="0">
            <a:ln>
              <a:noFill/>
            </a:ln>
            <a:solidFill>
              <a:srgbClr val="CC3300"/>
            </a:solidFill>
            <a:effectLst/>
            <a:latin typeface="Arial" pitchFamily="34" charset="0"/>
            <a:cs typeface="Arial" pitchFamily="34" charset="0"/>
          </a:endParaRPr>
        </a:p>
      </dsp:txBody>
      <dsp:txXfrm>
        <a:off x="4609081" y="3857888"/>
        <a:ext cx="2716578" cy="135828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C4814F4-CCBD-4EF8-AA0C-0F31C2B348CB}">
      <dsp:nvSpPr>
        <dsp:cNvPr id="0" name=""/>
        <dsp:cNvSpPr/>
      </dsp:nvSpPr>
      <dsp:spPr>
        <a:xfrm>
          <a:off x="501967" y="0"/>
          <a:ext cx="1809749" cy="45243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nitrates</a:t>
          </a:r>
          <a:endParaRPr lang="ar-SA" sz="1500" kern="1200" dirty="0"/>
        </a:p>
      </dsp:txBody>
      <dsp:txXfrm>
        <a:off x="501967" y="0"/>
        <a:ext cx="1809749" cy="452437"/>
      </dsp:txXfrm>
    </dsp:sp>
    <dsp:sp modelId="{7E259F02-B7BC-4440-A902-C3D75234B84A}">
      <dsp:nvSpPr>
        <dsp:cNvPr id="0" name=""/>
        <dsp:cNvSpPr/>
      </dsp:nvSpPr>
      <dsp:spPr>
        <a:xfrm rot="5400000">
          <a:off x="1367254" y="492025"/>
          <a:ext cx="79176" cy="79176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8A37F5-9BED-4A00-A0D2-4B77922509F8}">
      <dsp:nvSpPr>
        <dsp:cNvPr id="0" name=""/>
        <dsp:cNvSpPr/>
      </dsp:nvSpPr>
      <dsp:spPr>
        <a:xfrm>
          <a:off x="501967" y="610790"/>
          <a:ext cx="1809749" cy="452437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Dilate veins*</a:t>
          </a:r>
          <a:endParaRPr lang="ar-SA" sz="1500" kern="1200" dirty="0"/>
        </a:p>
      </dsp:txBody>
      <dsp:txXfrm>
        <a:off x="501967" y="610790"/>
        <a:ext cx="1809749" cy="452437"/>
      </dsp:txXfrm>
    </dsp:sp>
    <dsp:sp modelId="{CFE7D56B-DEA4-478B-9635-96BB482A0285}">
      <dsp:nvSpPr>
        <dsp:cNvPr id="0" name=""/>
        <dsp:cNvSpPr/>
      </dsp:nvSpPr>
      <dsp:spPr>
        <a:xfrm rot="5400000">
          <a:off x="1367254" y="1102816"/>
          <a:ext cx="79176" cy="79176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AA1D0F-E1EB-4F55-94BE-2D06001E4DC3}">
      <dsp:nvSpPr>
        <dsp:cNvPr id="0" name=""/>
        <dsp:cNvSpPr/>
      </dsp:nvSpPr>
      <dsp:spPr>
        <a:xfrm>
          <a:off x="501967" y="1221581"/>
          <a:ext cx="1809749" cy="452437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500" kern="1200" dirty="0" smtClean="0">
              <a:latin typeface="Calibri"/>
            </a:rPr>
            <a:t>↓</a:t>
          </a:r>
          <a:r>
            <a:rPr lang="en-US" sz="1500" kern="1200" dirty="0" smtClean="0">
              <a:latin typeface="Calibri"/>
            </a:rPr>
            <a:t>preload</a:t>
          </a:r>
          <a:endParaRPr lang="ar-SA" sz="1500" kern="1200" dirty="0"/>
        </a:p>
      </dsp:txBody>
      <dsp:txXfrm>
        <a:off x="501967" y="1221581"/>
        <a:ext cx="1809749" cy="452437"/>
      </dsp:txXfrm>
    </dsp:sp>
    <dsp:sp modelId="{2EA90ACF-0BAA-471F-B085-25C5A6E58716}">
      <dsp:nvSpPr>
        <dsp:cNvPr id="0" name=""/>
        <dsp:cNvSpPr/>
      </dsp:nvSpPr>
      <dsp:spPr>
        <a:xfrm rot="5400000">
          <a:off x="1367254" y="1713607"/>
          <a:ext cx="79176" cy="79176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C22A4B-0FC0-4C3A-AA38-40F8F1474F82}">
      <dsp:nvSpPr>
        <dsp:cNvPr id="0" name=""/>
        <dsp:cNvSpPr/>
      </dsp:nvSpPr>
      <dsp:spPr>
        <a:xfrm>
          <a:off x="501967" y="1832371"/>
          <a:ext cx="1809749" cy="452437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500" kern="1200" dirty="0" smtClean="0">
              <a:latin typeface="Calibri"/>
            </a:rPr>
            <a:t>↓</a:t>
          </a:r>
          <a:r>
            <a:rPr lang="en-US" sz="1500" kern="1200" dirty="0" smtClean="0">
              <a:latin typeface="Calibri"/>
            </a:rPr>
            <a:t>work</a:t>
          </a:r>
          <a:endParaRPr lang="ar-SA" sz="1500" kern="1200" dirty="0"/>
        </a:p>
      </dsp:txBody>
      <dsp:txXfrm>
        <a:off x="501967" y="1832371"/>
        <a:ext cx="1809749" cy="452437"/>
      </dsp:txXfrm>
    </dsp:sp>
    <dsp:sp modelId="{A7671307-0724-4D4F-B2D1-4D821E3357BD}">
      <dsp:nvSpPr>
        <dsp:cNvPr id="0" name=""/>
        <dsp:cNvSpPr/>
      </dsp:nvSpPr>
      <dsp:spPr>
        <a:xfrm rot="5400000">
          <a:off x="1367254" y="2324397"/>
          <a:ext cx="79176" cy="79176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7BC49D-ED09-4086-8BCF-F2C6CB6C1253}">
      <dsp:nvSpPr>
        <dsp:cNvPr id="0" name=""/>
        <dsp:cNvSpPr/>
      </dsp:nvSpPr>
      <dsp:spPr>
        <a:xfrm>
          <a:off x="501967" y="2443162"/>
          <a:ext cx="1809749" cy="452437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500" kern="1200" dirty="0" smtClean="0">
              <a:latin typeface="Calibri"/>
            </a:rPr>
            <a:t>↓</a:t>
          </a:r>
          <a:r>
            <a:rPr lang="en-US" sz="1500" kern="1200" dirty="0" smtClean="0">
              <a:latin typeface="Calibri"/>
            </a:rPr>
            <a:t>cardiac output (CO)</a:t>
          </a:r>
          <a:endParaRPr lang="ar-SA" sz="1500" kern="1200" dirty="0"/>
        </a:p>
      </dsp:txBody>
      <dsp:txXfrm>
        <a:off x="501967" y="2443162"/>
        <a:ext cx="1809749" cy="452437"/>
      </dsp:txXfrm>
    </dsp:sp>
    <dsp:sp modelId="{9A3C8816-84AC-495D-8DE8-EDEDAA5C8096}">
      <dsp:nvSpPr>
        <dsp:cNvPr id="0" name=""/>
        <dsp:cNvSpPr/>
      </dsp:nvSpPr>
      <dsp:spPr>
        <a:xfrm>
          <a:off x="2565082" y="0"/>
          <a:ext cx="1809749" cy="45243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500" kern="1200" dirty="0" smtClean="0"/>
            <a:t> </a:t>
          </a:r>
          <a:r>
            <a:rPr lang="en-US" sz="1500" kern="1200" dirty="0" smtClean="0"/>
            <a:t>nitrates (at high dose)</a:t>
          </a:r>
          <a:endParaRPr lang="ar-SA" sz="1500" kern="1200" dirty="0"/>
        </a:p>
      </dsp:txBody>
      <dsp:txXfrm>
        <a:off x="2565082" y="0"/>
        <a:ext cx="1809749" cy="452437"/>
      </dsp:txXfrm>
    </dsp:sp>
    <dsp:sp modelId="{91B6A1DC-BBAE-4E2D-AB6B-FAFCDACE95DC}">
      <dsp:nvSpPr>
        <dsp:cNvPr id="0" name=""/>
        <dsp:cNvSpPr/>
      </dsp:nvSpPr>
      <dsp:spPr>
        <a:xfrm rot="5400000">
          <a:off x="3430369" y="492025"/>
          <a:ext cx="79176" cy="79176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EDF1C0-7B7C-427F-88C7-58A6BDD4E616}">
      <dsp:nvSpPr>
        <dsp:cNvPr id="0" name=""/>
        <dsp:cNvSpPr/>
      </dsp:nvSpPr>
      <dsp:spPr>
        <a:xfrm>
          <a:off x="2565082" y="610790"/>
          <a:ext cx="1809749" cy="452437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latin typeface="Calibri"/>
            </a:rPr>
            <a:t>arteriolar dilation</a:t>
          </a:r>
          <a:endParaRPr lang="ar-SA" sz="1500" kern="1200" dirty="0"/>
        </a:p>
      </dsp:txBody>
      <dsp:txXfrm>
        <a:off x="2565082" y="610790"/>
        <a:ext cx="1809749" cy="452437"/>
      </dsp:txXfrm>
    </dsp:sp>
    <dsp:sp modelId="{EC98E98D-E729-442C-AFC0-6FB0752698A1}">
      <dsp:nvSpPr>
        <dsp:cNvPr id="0" name=""/>
        <dsp:cNvSpPr/>
      </dsp:nvSpPr>
      <dsp:spPr>
        <a:xfrm rot="5400000">
          <a:off x="3430369" y="1102816"/>
          <a:ext cx="79176" cy="79176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8341E4-8DB3-4C1D-8030-3E418AB11217}">
      <dsp:nvSpPr>
        <dsp:cNvPr id="0" name=""/>
        <dsp:cNvSpPr/>
      </dsp:nvSpPr>
      <dsp:spPr>
        <a:xfrm>
          <a:off x="2565082" y="1221581"/>
          <a:ext cx="1809749" cy="452437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500" kern="1200" dirty="0" smtClean="0">
              <a:latin typeface="Calibri"/>
            </a:rPr>
            <a:t>↓</a:t>
          </a:r>
          <a:r>
            <a:rPr lang="en-US" sz="1500" kern="1200" dirty="0" smtClean="0">
              <a:latin typeface="Calibri"/>
            </a:rPr>
            <a:t>blood pressure</a:t>
          </a:r>
          <a:endParaRPr lang="ar-SA" sz="1500" kern="1200" dirty="0"/>
        </a:p>
      </dsp:txBody>
      <dsp:txXfrm>
        <a:off x="2565082" y="1221581"/>
        <a:ext cx="1809749" cy="452437"/>
      </dsp:txXfrm>
    </dsp:sp>
    <dsp:sp modelId="{13F31E03-D880-4D4D-8B64-375D400A59E9}">
      <dsp:nvSpPr>
        <dsp:cNvPr id="0" name=""/>
        <dsp:cNvSpPr/>
      </dsp:nvSpPr>
      <dsp:spPr>
        <a:xfrm rot="5400000">
          <a:off x="3430369" y="1713607"/>
          <a:ext cx="79176" cy="79176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48EA80-3D5B-48DC-9C3D-9CBB9F02E602}">
      <dsp:nvSpPr>
        <dsp:cNvPr id="0" name=""/>
        <dsp:cNvSpPr/>
      </dsp:nvSpPr>
      <dsp:spPr>
        <a:xfrm>
          <a:off x="2565082" y="1832371"/>
          <a:ext cx="1809749" cy="452437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500" kern="1200" dirty="0" smtClean="0">
              <a:latin typeface="Calibri"/>
            </a:rPr>
            <a:t>↓</a:t>
          </a:r>
          <a:r>
            <a:rPr lang="en-US" sz="1500" kern="1200" dirty="0" smtClean="0">
              <a:latin typeface="Calibri"/>
            </a:rPr>
            <a:t>coronary resistance</a:t>
          </a:r>
          <a:endParaRPr lang="ar-SA" sz="1500" kern="1200" dirty="0"/>
        </a:p>
      </dsp:txBody>
      <dsp:txXfrm>
        <a:off x="2565082" y="1832371"/>
        <a:ext cx="1809749" cy="452437"/>
      </dsp:txXfrm>
    </dsp:sp>
    <dsp:sp modelId="{5AE0C9E4-39A0-4FCA-ADD2-D45B7DD446F2}">
      <dsp:nvSpPr>
        <dsp:cNvPr id="0" name=""/>
        <dsp:cNvSpPr/>
      </dsp:nvSpPr>
      <dsp:spPr>
        <a:xfrm rot="5400000">
          <a:off x="3430369" y="2324397"/>
          <a:ext cx="79176" cy="79176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E6D9A8-3D30-4075-9F9E-48D9BDAC3845}">
      <dsp:nvSpPr>
        <dsp:cNvPr id="0" name=""/>
        <dsp:cNvSpPr/>
      </dsp:nvSpPr>
      <dsp:spPr>
        <a:xfrm>
          <a:off x="2565082" y="2443162"/>
          <a:ext cx="1809749" cy="452437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500" kern="1200" dirty="0" smtClean="0">
              <a:latin typeface="Calibri"/>
            </a:rPr>
            <a:t>↑</a:t>
          </a:r>
          <a:r>
            <a:rPr lang="en-US" sz="1500" kern="1200" dirty="0" smtClean="0">
              <a:latin typeface="Calibri"/>
            </a:rPr>
            <a:t>blood flow</a:t>
          </a:r>
          <a:endParaRPr lang="ar-SA" sz="1500" kern="1200" dirty="0"/>
        </a:p>
      </dsp:txBody>
      <dsp:txXfrm>
        <a:off x="2565082" y="2443162"/>
        <a:ext cx="1809749" cy="452437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A567824-CACD-442A-ADDB-5503149F34E6}">
      <dsp:nvSpPr>
        <dsp:cNvPr id="0" name=""/>
        <dsp:cNvSpPr/>
      </dsp:nvSpPr>
      <dsp:spPr>
        <a:xfrm>
          <a:off x="3006" y="187542"/>
          <a:ext cx="1955601" cy="48890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latin typeface="Calibri"/>
            </a:rPr>
            <a:t>↓CO + ↓</a:t>
          </a:r>
          <a:r>
            <a:rPr lang="en-US" sz="1400" kern="1200" dirty="0" smtClean="0">
              <a:latin typeface="Calibri"/>
            </a:rPr>
            <a:t>arteriolar blood pressure</a:t>
          </a:r>
          <a:endParaRPr lang="ar-SA" sz="1500" kern="1200" dirty="0"/>
        </a:p>
      </dsp:txBody>
      <dsp:txXfrm>
        <a:off x="3006" y="187542"/>
        <a:ext cx="1955601" cy="488900"/>
      </dsp:txXfrm>
    </dsp:sp>
    <dsp:sp modelId="{E6F0F586-DAB6-4F9A-8A25-365B1A5701F7}">
      <dsp:nvSpPr>
        <dsp:cNvPr id="0" name=""/>
        <dsp:cNvSpPr/>
      </dsp:nvSpPr>
      <dsp:spPr>
        <a:xfrm rot="5400000">
          <a:off x="938028" y="719221"/>
          <a:ext cx="85557" cy="85557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0EBFEB-BD6F-4851-AA3A-A721568518DD}">
      <dsp:nvSpPr>
        <dsp:cNvPr id="0" name=""/>
        <dsp:cNvSpPr/>
      </dsp:nvSpPr>
      <dsp:spPr>
        <a:xfrm>
          <a:off x="3006" y="847557"/>
          <a:ext cx="1955601" cy="48890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400" kern="1200" dirty="0" smtClean="0">
              <a:latin typeface="Arial"/>
              <a:cs typeface="Arial"/>
            </a:rPr>
            <a:t>↓</a:t>
          </a:r>
          <a:r>
            <a:rPr lang="en-US" sz="2400" kern="1200" dirty="0" smtClean="0">
              <a:latin typeface="Arial"/>
              <a:cs typeface="Arial"/>
            </a:rPr>
            <a:t>O</a:t>
          </a:r>
          <a:r>
            <a:rPr lang="en-US" sz="2400" kern="1200" baseline="-25000" dirty="0" smtClean="0">
              <a:latin typeface="Arial"/>
              <a:cs typeface="Arial"/>
            </a:rPr>
            <a:t>2 </a:t>
          </a:r>
          <a:r>
            <a:rPr lang="en-US" sz="2400" kern="1200" dirty="0" smtClean="0">
              <a:latin typeface="Arial"/>
              <a:cs typeface="Arial"/>
            </a:rPr>
            <a:t>demand</a:t>
          </a:r>
          <a:r>
            <a:rPr lang="en-US" sz="2400" kern="1200" baseline="-25000" dirty="0" smtClean="0">
              <a:latin typeface="Arial"/>
              <a:cs typeface="Arial"/>
            </a:rPr>
            <a:t>    </a:t>
          </a:r>
          <a:endParaRPr lang="ar-SA" sz="2400" kern="1200" dirty="0"/>
        </a:p>
      </dsp:txBody>
      <dsp:txXfrm>
        <a:off x="3006" y="847557"/>
        <a:ext cx="1955601" cy="488900"/>
      </dsp:txXfrm>
    </dsp:sp>
    <dsp:sp modelId="{57A5A91B-A5D5-460F-8CEB-90D615870447}">
      <dsp:nvSpPr>
        <dsp:cNvPr id="0" name=""/>
        <dsp:cNvSpPr/>
      </dsp:nvSpPr>
      <dsp:spPr>
        <a:xfrm>
          <a:off x="2232392" y="187542"/>
          <a:ext cx="1955601" cy="48890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500" kern="1200" dirty="0" smtClean="0">
              <a:latin typeface="Arial"/>
              <a:cs typeface="Arial"/>
            </a:rPr>
            <a:t>↓</a:t>
          </a:r>
          <a:r>
            <a:rPr lang="en-US" sz="1500" kern="1200" dirty="0" smtClean="0">
              <a:latin typeface="Arial"/>
              <a:cs typeface="Arial"/>
            </a:rPr>
            <a:t>oxygen demand + ↑blood flow</a:t>
          </a:r>
          <a:endParaRPr lang="ar-SA" sz="1500" kern="1200" dirty="0"/>
        </a:p>
      </dsp:txBody>
      <dsp:txXfrm>
        <a:off x="2232392" y="187542"/>
        <a:ext cx="1955601" cy="488900"/>
      </dsp:txXfrm>
    </dsp:sp>
    <dsp:sp modelId="{E353FB74-13AF-41E5-AE1C-3C45E77D3C01}">
      <dsp:nvSpPr>
        <dsp:cNvPr id="0" name=""/>
        <dsp:cNvSpPr/>
      </dsp:nvSpPr>
      <dsp:spPr>
        <a:xfrm rot="5400000">
          <a:off x="3167414" y="719221"/>
          <a:ext cx="85557" cy="85557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11DEF6-A23E-4E54-9D86-FD6B6C0F1A5F}">
      <dsp:nvSpPr>
        <dsp:cNvPr id="0" name=""/>
        <dsp:cNvSpPr/>
      </dsp:nvSpPr>
      <dsp:spPr>
        <a:xfrm>
          <a:off x="2232392" y="847557"/>
          <a:ext cx="1955601" cy="48890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900" kern="1200" dirty="0" smtClean="0">
              <a:latin typeface="Arial"/>
              <a:cs typeface="Arial"/>
            </a:rPr>
            <a:t>↑</a:t>
          </a:r>
          <a:r>
            <a:rPr lang="en-US" sz="2900" kern="1200" dirty="0" smtClean="0">
              <a:latin typeface="Arial"/>
              <a:cs typeface="Arial"/>
            </a:rPr>
            <a:t>O</a:t>
          </a:r>
          <a:r>
            <a:rPr lang="en-US" sz="2900" kern="1200" baseline="-25000" dirty="0" smtClean="0">
              <a:latin typeface="Arial"/>
              <a:cs typeface="Arial"/>
            </a:rPr>
            <a:t>2</a:t>
          </a:r>
          <a:r>
            <a:rPr lang="en-US" sz="2900" kern="1200" dirty="0" smtClean="0">
              <a:latin typeface="Arial"/>
              <a:cs typeface="Arial"/>
            </a:rPr>
            <a:t> supply</a:t>
          </a:r>
          <a:r>
            <a:rPr lang="en-US" sz="2900" kern="1200" baseline="-25000" dirty="0" smtClean="0">
              <a:latin typeface="Arial"/>
              <a:cs typeface="Arial"/>
            </a:rPr>
            <a:t> </a:t>
          </a:r>
          <a:endParaRPr lang="ar-SA" sz="2900" kern="1200" dirty="0"/>
        </a:p>
      </dsp:txBody>
      <dsp:txXfrm>
        <a:off x="2232392" y="847557"/>
        <a:ext cx="1955601" cy="48890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06C3310-558E-483D-8D99-8419C8D478DF}">
      <dsp:nvSpPr>
        <dsp:cNvPr id="0" name=""/>
        <dsp:cNvSpPr/>
      </dsp:nvSpPr>
      <dsp:spPr>
        <a:xfrm>
          <a:off x="2500" y="0"/>
          <a:ext cx="3046214" cy="533400"/>
        </a:xfrm>
        <a:prstGeom prst="chevron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CN binds </a:t>
          </a:r>
          <a:r>
            <a:rPr lang="en-US" sz="1800" kern="1200" dirty="0" smtClean="0"/>
            <a:t>to the </a:t>
          </a:r>
          <a:r>
            <a:rPr lang="en-US" sz="1800" kern="1200" dirty="0" err="1" smtClean="0"/>
            <a:t>cytochrome</a:t>
          </a:r>
          <a:r>
            <a:rPr lang="en-US" sz="1800" kern="1200" dirty="0" smtClean="0"/>
            <a:t> iron </a:t>
          </a:r>
          <a:endParaRPr lang="ar-SA" sz="1800" kern="1200" dirty="0"/>
        </a:p>
      </dsp:txBody>
      <dsp:txXfrm>
        <a:off x="2500" y="0"/>
        <a:ext cx="3046214" cy="533400"/>
      </dsp:txXfrm>
    </dsp:sp>
    <dsp:sp modelId="{1297D7AF-BA2C-424D-80BB-B22AFCE72E71}">
      <dsp:nvSpPr>
        <dsp:cNvPr id="0" name=""/>
        <dsp:cNvSpPr/>
      </dsp:nvSpPr>
      <dsp:spPr>
        <a:xfrm>
          <a:off x="2744092" y="0"/>
          <a:ext cx="3046214" cy="533400"/>
        </a:xfrm>
        <a:prstGeom prst="chevron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Cellular respiration ceases</a:t>
          </a:r>
          <a:endParaRPr lang="ar-SA" sz="1800" kern="1200" dirty="0"/>
        </a:p>
      </dsp:txBody>
      <dsp:txXfrm>
        <a:off x="2744092" y="0"/>
        <a:ext cx="3046214" cy="533400"/>
      </dsp:txXfrm>
    </dsp:sp>
    <dsp:sp modelId="{5AC496AF-6839-45C3-8E70-39464B89B40C}">
      <dsp:nvSpPr>
        <dsp:cNvPr id="0" name=""/>
        <dsp:cNvSpPr/>
      </dsp:nvSpPr>
      <dsp:spPr>
        <a:xfrm>
          <a:off x="5485685" y="0"/>
          <a:ext cx="3046214" cy="533400"/>
        </a:xfrm>
        <a:prstGeom prst="chevron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Death</a:t>
          </a:r>
          <a:endParaRPr lang="ar-SA" sz="1800" kern="1200" dirty="0"/>
        </a:p>
      </dsp:txBody>
      <dsp:txXfrm>
        <a:off x="5485685" y="0"/>
        <a:ext cx="3046214" cy="533400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6E3F10A-7179-4F11-A2DE-13F4120DC7BA}">
      <dsp:nvSpPr>
        <dsp:cNvPr id="0" name=""/>
        <dsp:cNvSpPr/>
      </dsp:nvSpPr>
      <dsp:spPr>
        <a:xfrm>
          <a:off x="2678" y="338732"/>
          <a:ext cx="2687835" cy="1075134"/>
        </a:xfrm>
        <a:prstGeom prst="homePlate">
          <a:avLst/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Methemoglobin</a:t>
          </a:r>
          <a:r>
            <a:rPr lang="en-US" sz="1800" kern="1200" dirty="0" smtClean="0"/>
            <a:t> has high affinity for CN</a:t>
          </a:r>
          <a:endParaRPr lang="ar-SA" sz="1800" kern="1200" dirty="0"/>
        </a:p>
      </dsp:txBody>
      <dsp:txXfrm>
        <a:off x="2678" y="338732"/>
        <a:ext cx="2687835" cy="1075134"/>
      </dsp:txXfrm>
    </dsp:sp>
    <dsp:sp modelId="{D9FB6DA9-F900-4AB7-9DDE-E4713F0B9849}">
      <dsp:nvSpPr>
        <dsp:cNvPr id="0" name=""/>
        <dsp:cNvSpPr/>
      </dsp:nvSpPr>
      <dsp:spPr>
        <a:xfrm>
          <a:off x="2152947" y="338732"/>
          <a:ext cx="2687835" cy="1075134"/>
        </a:xfrm>
        <a:prstGeom prst="chevron">
          <a:avLst/>
        </a:prstGeom>
        <a:solidFill>
          <a:schemeClr val="accent4">
            <a:shade val="50000"/>
            <a:hueOff val="0"/>
            <a:satOff val="0"/>
            <a:lumOff val="3507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CN binds to </a:t>
          </a:r>
          <a:r>
            <a:rPr lang="en-US" sz="1800" kern="1200" dirty="0" err="1" smtClean="0"/>
            <a:t>methemoglobin</a:t>
          </a:r>
          <a:r>
            <a:rPr lang="en-US" sz="1800" kern="1200" dirty="0" smtClean="0"/>
            <a:t> and </a:t>
          </a:r>
          <a:r>
            <a:rPr lang="en-US" sz="1800" kern="1200" dirty="0" err="1" smtClean="0"/>
            <a:t>sperates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cytochrome</a:t>
          </a:r>
          <a:endParaRPr lang="ar-SA" sz="1800" kern="1200" dirty="0"/>
        </a:p>
      </dsp:txBody>
      <dsp:txXfrm>
        <a:off x="2152947" y="338732"/>
        <a:ext cx="2687835" cy="1075134"/>
      </dsp:txXfrm>
    </dsp:sp>
    <dsp:sp modelId="{71774EE3-21E9-446A-AE5F-A453A45993A4}">
      <dsp:nvSpPr>
        <dsp:cNvPr id="0" name=""/>
        <dsp:cNvSpPr/>
      </dsp:nvSpPr>
      <dsp:spPr>
        <a:xfrm>
          <a:off x="4303216" y="338732"/>
          <a:ext cx="2687835" cy="1075134"/>
        </a:xfrm>
        <a:prstGeom prst="chevron">
          <a:avLst/>
        </a:prstGeom>
        <a:solidFill>
          <a:schemeClr val="accent4">
            <a:shade val="50000"/>
            <a:hueOff val="0"/>
            <a:satOff val="0"/>
            <a:lumOff val="7014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Regenerated </a:t>
          </a:r>
          <a:r>
            <a:rPr lang="en-US" sz="1800" kern="1200" dirty="0" err="1" smtClean="0"/>
            <a:t>cytochrome</a:t>
          </a:r>
          <a:endParaRPr lang="ar-SA" sz="1800" kern="1200" dirty="0"/>
        </a:p>
      </dsp:txBody>
      <dsp:txXfrm>
        <a:off x="4303216" y="338732"/>
        <a:ext cx="2687835" cy="1075134"/>
      </dsp:txXfrm>
    </dsp:sp>
    <dsp:sp modelId="{BBCAEB32-F99C-4C29-A99E-D93D51816C5A}">
      <dsp:nvSpPr>
        <dsp:cNvPr id="0" name=""/>
        <dsp:cNvSpPr/>
      </dsp:nvSpPr>
      <dsp:spPr>
        <a:xfrm>
          <a:off x="6453485" y="338732"/>
          <a:ext cx="2687835" cy="1075134"/>
        </a:xfrm>
        <a:prstGeom prst="chevron">
          <a:avLst/>
        </a:prstGeom>
        <a:solidFill>
          <a:schemeClr val="accent4">
            <a:shade val="50000"/>
            <a:hueOff val="0"/>
            <a:satOff val="0"/>
            <a:lumOff val="3507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Normal cellular respiration</a:t>
          </a:r>
          <a:endParaRPr lang="ar-SA" sz="1800" kern="1200" dirty="0"/>
        </a:p>
      </dsp:txBody>
      <dsp:txXfrm>
        <a:off x="6453485" y="338732"/>
        <a:ext cx="2687835" cy="1075134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B7BE691-E39C-4D6B-AC51-31CA4EA050AE}">
      <dsp:nvSpPr>
        <dsp:cNvPr id="0" name=""/>
        <dsp:cNvSpPr/>
      </dsp:nvSpPr>
      <dsp:spPr>
        <a:xfrm>
          <a:off x="1717078" y="842255"/>
          <a:ext cx="809837" cy="3854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2644"/>
              </a:lnTo>
              <a:lnTo>
                <a:pt x="809837" y="262644"/>
              </a:lnTo>
              <a:lnTo>
                <a:pt x="809837" y="3854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E63EFB-7359-4C25-BF6B-76DFB1A0C2CE}">
      <dsp:nvSpPr>
        <dsp:cNvPr id="0" name=""/>
        <dsp:cNvSpPr/>
      </dsp:nvSpPr>
      <dsp:spPr>
        <a:xfrm>
          <a:off x="907241" y="842255"/>
          <a:ext cx="809837" cy="385408"/>
        </a:xfrm>
        <a:custGeom>
          <a:avLst/>
          <a:gdLst/>
          <a:ahLst/>
          <a:cxnLst/>
          <a:rect l="0" t="0" r="0" b="0"/>
          <a:pathLst>
            <a:path>
              <a:moveTo>
                <a:pt x="809837" y="0"/>
              </a:moveTo>
              <a:lnTo>
                <a:pt x="809837" y="262644"/>
              </a:lnTo>
              <a:lnTo>
                <a:pt x="0" y="262644"/>
              </a:lnTo>
              <a:lnTo>
                <a:pt x="0" y="3854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D6339E-5159-4650-98E8-7FD55282547F}">
      <dsp:nvSpPr>
        <dsp:cNvPr id="0" name=""/>
        <dsp:cNvSpPr/>
      </dsp:nvSpPr>
      <dsp:spPr>
        <a:xfrm>
          <a:off x="1054484" y="760"/>
          <a:ext cx="1325187" cy="8414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889651-FC6C-49FA-BF00-5B59A101FCE0}">
      <dsp:nvSpPr>
        <dsp:cNvPr id="0" name=""/>
        <dsp:cNvSpPr/>
      </dsp:nvSpPr>
      <dsp:spPr>
        <a:xfrm>
          <a:off x="1201727" y="140641"/>
          <a:ext cx="1325187" cy="8414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Occurs in</a:t>
          </a:r>
          <a:endParaRPr lang="ar-SA" sz="1300" kern="1200" dirty="0"/>
        </a:p>
      </dsp:txBody>
      <dsp:txXfrm>
        <a:off x="1201727" y="140641"/>
        <a:ext cx="1325187" cy="841494"/>
      </dsp:txXfrm>
    </dsp:sp>
    <dsp:sp modelId="{4E47D0E1-F33B-4FA8-A3C7-82B83E7CC359}">
      <dsp:nvSpPr>
        <dsp:cNvPr id="0" name=""/>
        <dsp:cNvSpPr/>
      </dsp:nvSpPr>
      <dsp:spPr>
        <a:xfrm>
          <a:off x="244647" y="1227663"/>
          <a:ext cx="1325187" cy="8414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7E3117-96FA-426F-898E-0095A0632F3C}">
      <dsp:nvSpPr>
        <dsp:cNvPr id="0" name=""/>
        <dsp:cNvSpPr/>
      </dsp:nvSpPr>
      <dsp:spPr>
        <a:xfrm>
          <a:off x="391890" y="1367544"/>
          <a:ext cx="1325187" cy="8414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Long acting formulations(oral </a:t>
          </a:r>
          <a:r>
            <a:rPr lang="en-US" sz="1300" kern="1200" dirty="0" err="1" smtClean="0"/>
            <a:t>transdermal</a:t>
          </a:r>
          <a:r>
            <a:rPr lang="en-US" sz="1300" kern="1200" dirty="0" smtClean="0"/>
            <a:t>)</a:t>
          </a:r>
          <a:endParaRPr lang="ar-SA" sz="1300" kern="1200" dirty="0"/>
        </a:p>
      </dsp:txBody>
      <dsp:txXfrm>
        <a:off x="391890" y="1367544"/>
        <a:ext cx="1325187" cy="841494"/>
      </dsp:txXfrm>
    </dsp:sp>
    <dsp:sp modelId="{029FAAEB-9756-4653-9E8A-A03F42C9AA74}">
      <dsp:nvSpPr>
        <dsp:cNvPr id="0" name=""/>
        <dsp:cNvSpPr/>
      </dsp:nvSpPr>
      <dsp:spPr>
        <a:xfrm>
          <a:off x="1864321" y="1227663"/>
          <a:ext cx="1325187" cy="8414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0DA360-B6DC-4144-A85F-54F42DB89134}">
      <dsp:nvSpPr>
        <dsp:cNvPr id="0" name=""/>
        <dsp:cNvSpPr/>
      </dsp:nvSpPr>
      <dsp:spPr>
        <a:xfrm>
          <a:off x="2011564" y="1367544"/>
          <a:ext cx="1325187" cy="8414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Continues intravenous infusion</a:t>
          </a:r>
          <a:endParaRPr lang="ar-SA" sz="1300" kern="1200" dirty="0"/>
        </a:p>
      </dsp:txBody>
      <dsp:txXfrm>
        <a:off x="2011564" y="1367544"/>
        <a:ext cx="1325187" cy="841494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CC4FA72-7FB4-4267-AB0E-8E6F87369D7C}">
      <dsp:nvSpPr>
        <dsp:cNvPr id="0" name=""/>
        <dsp:cNvSpPr/>
      </dsp:nvSpPr>
      <dsp:spPr>
        <a:xfrm>
          <a:off x="628649" y="850106"/>
          <a:ext cx="1476375" cy="73818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causes</a:t>
          </a:r>
          <a:endParaRPr lang="ar-SA" sz="1200" kern="1200" dirty="0"/>
        </a:p>
      </dsp:txBody>
      <dsp:txXfrm>
        <a:off x="628649" y="850106"/>
        <a:ext cx="1476375" cy="738187"/>
      </dsp:txXfrm>
    </dsp:sp>
    <dsp:sp modelId="{88EAB957-A0C7-47BC-BCA8-4D7B2A23AD9D}">
      <dsp:nvSpPr>
        <dsp:cNvPr id="0" name=""/>
        <dsp:cNvSpPr/>
      </dsp:nvSpPr>
      <dsp:spPr>
        <a:xfrm rot="18289469">
          <a:off x="1883239" y="767496"/>
          <a:ext cx="1034121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034121" y="2724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/>
        </a:p>
      </dsp:txBody>
      <dsp:txXfrm rot="18289469">
        <a:off x="2374446" y="768889"/>
        <a:ext cx="51706" cy="51706"/>
      </dsp:txXfrm>
    </dsp:sp>
    <dsp:sp modelId="{8FBB3F44-CCF7-4FE4-8E92-22E1F585B091}">
      <dsp:nvSpPr>
        <dsp:cNvPr id="0" name=""/>
        <dsp:cNvSpPr/>
      </dsp:nvSpPr>
      <dsp:spPr>
        <a:xfrm>
          <a:off x="2695575" y="1190"/>
          <a:ext cx="1476375" cy="73818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Diminished </a:t>
          </a:r>
          <a:r>
            <a:rPr lang="en-US" sz="1200" kern="1200" dirty="0" smtClean="0"/>
            <a:t>NO release</a:t>
          </a:r>
          <a:endParaRPr lang="ar-SA" sz="1200" kern="1200" dirty="0"/>
        </a:p>
      </dsp:txBody>
      <dsp:txXfrm>
        <a:off x="2695575" y="1190"/>
        <a:ext cx="1476375" cy="738187"/>
      </dsp:txXfrm>
    </dsp:sp>
    <dsp:sp modelId="{C7EDDABB-5572-433B-94B9-984429803320}">
      <dsp:nvSpPr>
        <dsp:cNvPr id="0" name=""/>
        <dsp:cNvSpPr/>
      </dsp:nvSpPr>
      <dsp:spPr>
        <a:xfrm>
          <a:off x="2105025" y="1191953"/>
          <a:ext cx="590550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590550" y="2724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/>
        </a:p>
      </dsp:txBody>
      <dsp:txXfrm>
        <a:off x="2385536" y="1204436"/>
        <a:ext cx="29527" cy="29527"/>
      </dsp:txXfrm>
    </dsp:sp>
    <dsp:sp modelId="{E668D0B0-A22A-4104-B5BE-49969FA1A8AD}">
      <dsp:nvSpPr>
        <dsp:cNvPr id="0" name=""/>
        <dsp:cNvSpPr/>
      </dsp:nvSpPr>
      <dsp:spPr>
        <a:xfrm>
          <a:off x="2695575" y="850106"/>
          <a:ext cx="1476375" cy="73818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Compensation by sympathetic system and salt water retention</a:t>
          </a:r>
          <a:endParaRPr lang="ar-SA" sz="1200" kern="1200" dirty="0"/>
        </a:p>
      </dsp:txBody>
      <dsp:txXfrm>
        <a:off x="2695575" y="850106"/>
        <a:ext cx="1476375" cy="738187"/>
      </dsp:txXfrm>
    </dsp:sp>
    <dsp:sp modelId="{ECDA467C-6A19-417F-9710-DAFD1843E3B3}">
      <dsp:nvSpPr>
        <dsp:cNvPr id="0" name=""/>
        <dsp:cNvSpPr/>
      </dsp:nvSpPr>
      <dsp:spPr>
        <a:xfrm rot="3310531">
          <a:off x="1883239" y="1616411"/>
          <a:ext cx="1034121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034121" y="2724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/>
        </a:p>
      </dsp:txBody>
      <dsp:txXfrm rot="3310531">
        <a:off x="2374446" y="1617804"/>
        <a:ext cx="51706" cy="51706"/>
      </dsp:txXfrm>
    </dsp:sp>
    <dsp:sp modelId="{5DC978BB-8234-44F8-81BA-1E78A042524D}">
      <dsp:nvSpPr>
        <dsp:cNvPr id="0" name=""/>
        <dsp:cNvSpPr/>
      </dsp:nvSpPr>
      <dsp:spPr>
        <a:xfrm>
          <a:off x="2695575" y="1699021"/>
          <a:ext cx="1476375" cy="73818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200" kern="1200" dirty="0" smtClean="0">
              <a:latin typeface="Arial"/>
              <a:cs typeface="Arial"/>
            </a:rPr>
            <a:t>↓</a:t>
          </a:r>
          <a:r>
            <a:rPr lang="en-US" sz="1200" kern="1200" dirty="0" smtClean="0">
              <a:latin typeface="Arial"/>
              <a:cs typeface="Arial"/>
            </a:rPr>
            <a:t>SH</a:t>
          </a:r>
          <a:endParaRPr lang="ar-SA" sz="1200" kern="1200" dirty="0"/>
        </a:p>
      </dsp:txBody>
      <dsp:txXfrm>
        <a:off x="2695575" y="1699021"/>
        <a:ext cx="1476375" cy="7381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pPr>
              <a:defRPr/>
            </a:pPr>
            <a:fld id="{ACBD8A92-3802-4A6E-9690-6237E58E23C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0340B5-8C92-4A6C-A405-8CF71C8ED90E}" type="slidenum">
              <a:rPr lang="ar-SA" smtClean="0"/>
              <a:pPr/>
              <a:t>2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SA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عنصر نائب للملاحظات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SA" dirty="0" smtClean="0"/>
          </a:p>
        </p:txBody>
      </p:sp>
      <p:sp>
        <p:nvSpPr>
          <p:cNvPr id="59396" name="عنصر نائب لرقم الشريحة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4E2D38-2D9D-4045-BA1D-AD3B7DF2DA57}" type="slidenum">
              <a:rPr lang="ar-SA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BD8A92-3802-4A6E-9690-6237E58E23CA}" type="slidenum">
              <a:rPr lang="ar-SA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عنصر نائب للملاحظات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dirty="0" smtClean="0"/>
          </a:p>
        </p:txBody>
      </p:sp>
      <p:sp>
        <p:nvSpPr>
          <p:cNvPr id="63492" name="عنصر نائب لرقم الشريحة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9D8FC7-6096-4EF4-BEE7-48824FA9944B}" type="slidenum">
              <a:rPr lang="ar-SA" smtClean="0"/>
              <a:pPr/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عنصر نائب للملاحظات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ar-SA" dirty="0" smtClean="0"/>
              <a:t>المفروض الجدول </a:t>
            </a:r>
            <a:r>
              <a:rPr lang="ar-SA" dirty="0" err="1" smtClean="0"/>
              <a:t>دا</a:t>
            </a:r>
            <a:r>
              <a:rPr lang="ar-SA" dirty="0" smtClean="0"/>
              <a:t> نخليه في البداية ولا </a:t>
            </a:r>
            <a:r>
              <a:rPr lang="ar-SA" dirty="0" err="1" smtClean="0"/>
              <a:t>ايش</a:t>
            </a:r>
            <a:r>
              <a:rPr lang="ar-SA" dirty="0" smtClean="0"/>
              <a:t> </a:t>
            </a:r>
            <a:r>
              <a:rPr lang="ar-SA" dirty="0" err="1" smtClean="0"/>
              <a:t>رايك</a:t>
            </a:r>
            <a:r>
              <a:rPr lang="ar-SA" dirty="0" smtClean="0"/>
              <a:t> </a:t>
            </a:r>
            <a:r>
              <a:rPr lang="ar-SA" baseline="0" dirty="0" smtClean="0"/>
              <a:t>                     </a:t>
            </a:r>
            <a:r>
              <a:rPr lang="ar-SA" baseline="0" dirty="0" err="1" smtClean="0"/>
              <a:t>انا</a:t>
            </a:r>
            <a:r>
              <a:rPr lang="ar-SA" baseline="0" dirty="0" smtClean="0"/>
              <a:t> خالد من </a:t>
            </a:r>
            <a:r>
              <a:rPr lang="ar-SA" baseline="0" dirty="0" err="1" smtClean="0"/>
              <a:t>قروب</a:t>
            </a:r>
            <a:r>
              <a:rPr lang="ar-SA" baseline="0" dirty="0" smtClean="0"/>
              <a:t> </a:t>
            </a:r>
            <a:r>
              <a:rPr lang="en-US" baseline="0" dirty="0" smtClean="0"/>
              <a:t>B</a:t>
            </a:r>
            <a:r>
              <a:rPr lang="ar-SA" baseline="0" dirty="0" smtClean="0"/>
              <a:t> احس الجدول مكانه هنا افضل</a:t>
            </a:r>
            <a:endParaRPr lang="en-US" baseline="0" dirty="0" smtClean="0"/>
          </a:p>
          <a:p>
            <a:r>
              <a:rPr lang="en-US" baseline="0" dirty="0" smtClean="0"/>
              <a:t>Muhammad thinks that it is better if we were to put it in the very beginning, Just like in </a:t>
            </a:r>
            <a:r>
              <a:rPr lang="en-US" baseline="0" dirty="0" err="1" smtClean="0"/>
              <a:t>Katzung</a:t>
            </a:r>
            <a:r>
              <a:rPr lang="en-US" baseline="0" dirty="0" smtClean="0"/>
              <a:t>!!!</a:t>
            </a:r>
            <a:endParaRPr lang="ar-SA" dirty="0" smtClean="0"/>
          </a:p>
        </p:txBody>
      </p:sp>
      <p:sp>
        <p:nvSpPr>
          <p:cNvPr id="64516" name="عنصر نائب لرقم الشريحة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6E75DF-6ACD-4E01-A3EE-FE199831E9AF}" type="slidenum">
              <a:rPr lang="ar-SA" smtClean="0"/>
              <a:pPr/>
              <a:t>38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E74577-DBBF-4B35-ABE0-962EE936E66F}" type="slidenum">
              <a:rPr lang="ar-SA" smtClean="0"/>
              <a:pPr/>
              <a:t>40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l" rtl="0" eaLnBrk="1" hangingPunct="1"/>
            <a:r>
              <a:rPr lang="en-US" b="1" smtClean="0"/>
              <a:t>exert</a:t>
            </a:r>
            <a:r>
              <a:rPr lang="ar-SA" b="1" smtClean="0"/>
              <a:t> </a:t>
            </a:r>
            <a:r>
              <a:rPr lang="en-US" b="1" i="1" smtClean="0"/>
              <a:t>yourself</a:t>
            </a:r>
            <a:r>
              <a:rPr lang="ar-SA" smtClean="0"/>
              <a:t> (</a:t>
            </a:r>
            <a:r>
              <a:rPr lang="en-US" smtClean="0"/>
              <a:t>MAKE AN EFFORT</a:t>
            </a:r>
            <a:r>
              <a:rPr lang="ar-SA" smtClean="0"/>
              <a:t>) </a:t>
            </a: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عنصر نائب للملاحظات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SA" smtClean="0"/>
          </a:p>
        </p:txBody>
      </p:sp>
      <p:sp>
        <p:nvSpPr>
          <p:cNvPr id="52228" name="عنصر نائب لرقم الشريحة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C1467D-C598-4E9B-913C-7896BA379CA4}" type="slidenum">
              <a:rPr lang="ar-SA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عنصر نائب للملاحظات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SA" dirty="0" smtClean="0"/>
          </a:p>
        </p:txBody>
      </p:sp>
      <p:sp>
        <p:nvSpPr>
          <p:cNvPr id="53252" name="عنصر نائب لرقم الشريحة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481CEA-828A-4343-8347-1DEA519D4B6A}" type="slidenum">
              <a:rPr lang="ar-SA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عنصر نائب للملاحظات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SA" dirty="0" smtClean="0"/>
          </a:p>
        </p:txBody>
      </p:sp>
      <p:sp>
        <p:nvSpPr>
          <p:cNvPr id="53252" name="عنصر نائب لرقم الشريحة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481CEA-828A-4343-8347-1DEA519D4B6A}" type="slidenum">
              <a:rPr lang="ar-SA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عنصر نائب للملاحظات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dirty="0" smtClean="0"/>
          </a:p>
        </p:txBody>
      </p:sp>
      <p:sp>
        <p:nvSpPr>
          <p:cNvPr id="54276" name="عنصر نائب لرقم الشريحة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16181C-62AE-4262-A9FB-6A8BA1398396}" type="slidenum">
              <a:rPr lang="ar-SA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عنصر نائب للملاحظات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SA" smtClean="0"/>
          </a:p>
        </p:txBody>
      </p:sp>
      <p:sp>
        <p:nvSpPr>
          <p:cNvPr id="55300" name="عنصر نائب لرقم الشريحة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09AD66-CA73-4E71-B94A-559A93C07A4A}" type="slidenum">
              <a:rPr lang="ar-SA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9B68EF-5D69-468A-B699-32BD4172F1DB}" type="slidenum">
              <a:rPr lang="ar-SA" smtClean="0"/>
              <a:pPr/>
              <a:t>20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l" rtl="0" eaLnBrk="1" hangingPunct="1"/>
            <a:endParaRPr lang="ar-SA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عنصر نائب للملاحظات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dirty="0" smtClean="0"/>
          </a:p>
        </p:txBody>
      </p:sp>
      <p:sp>
        <p:nvSpPr>
          <p:cNvPr id="57348" name="عنصر نائب لرقم الشريحة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9B2112-0E19-4156-BE72-8D634B0BFDA6}" type="slidenum">
              <a:rPr lang="ar-SA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عنصر نائب للملاحظات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SA" dirty="0" smtClean="0"/>
          </a:p>
        </p:txBody>
      </p:sp>
      <p:sp>
        <p:nvSpPr>
          <p:cNvPr id="58372" name="عنصر نائب لرقم الشريحة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900558-070C-4041-9FEA-543478FE939C}" type="slidenum">
              <a:rPr lang="ar-SA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EF91B-2AF0-400C-8CC0-A7F513C1050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B4E93B-7F7E-4DF2-8989-335B75DD7C3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10C68-ECCF-439D-83D0-65F5FBF9575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عنوان، ونص، واثنان من 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CA81C-C69E-497A-97B4-85B0BA8722F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عنوان، ونص،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21EB7-64DB-47C6-93D8-29E1B6FBE4C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عنوان، ونص، وقصاصة فن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قصاصة الفنية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ar-SA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D9348-D9DA-4244-89D7-90122768637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عنوان ومحتوى فوق ن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52BCA-31EA-4553-B3FB-E4A95CDA7F4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33811-7B20-4555-8AAC-181A755EDAA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EA5A9-8C62-487F-8320-50EE35C7217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65B18-9E5C-4D58-B5A5-B5BFE2C0DA8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7880B-01F4-45C1-88B2-C984C94B1FA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3E953-F94A-4561-84C4-28C5DBF3A08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6BCD2-5CE3-4F5A-B41C-ADE18C0BD2B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A494ED-8787-4F93-9502-7F0D482ECAA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6C3E1-F71F-4335-9036-2A369E7B25F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>
              <a:defRPr/>
            </a:pPr>
            <a:fld id="{DB2F908E-8163-476F-B8AB-A6D7EEF584F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microsoft.com/office/2007/relationships/diagramDrawing" Target="../diagrams/drawing4.xml"/><Relationship Id="rId3" Type="http://schemas.openxmlformats.org/officeDocument/2006/relationships/image" Target="../media/image25.png"/><Relationship Id="rId7" Type="http://schemas.openxmlformats.org/officeDocument/2006/relationships/diagramColors" Target="../diagrams/colors3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3.xml"/><Relationship Id="rId11" Type="http://schemas.openxmlformats.org/officeDocument/2006/relationships/diagramColors" Target="../diagrams/colors4.xml"/><Relationship Id="rId5" Type="http://schemas.openxmlformats.org/officeDocument/2006/relationships/diagramLayout" Target="../diagrams/layout3.xml"/><Relationship Id="rId10" Type="http://schemas.openxmlformats.org/officeDocument/2006/relationships/diagramQuickStyle" Target="../diagrams/quickStyle4.xml"/><Relationship Id="rId4" Type="http://schemas.openxmlformats.org/officeDocument/2006/relationships/diagramData" Target="../diagrams/data3.xml"/><Relationship Id="rId9" Type="http://schemas.openxmlformats.org/officeDocument/2006/relationships/diagramLayout" Target="../diagrams/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diagramLayout" Target="../diagrams/layout5.xml"/><Relationship Id="rId7" Type="http://schemas.openxmlformats.org/officeDocument/2006/relationships/diagramLayout" Target="../diagrams/layout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openxmlformats.org/officeDocument/2006/relationships/diagramData" Target="../diagrams/data6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microsoft.com/office/2007/relationships/diagramDrawing" Target="../diagrams/drawing5.xml"/><Relationship Id="rId4" Type="http://schemas.openxmlformats.org/officeDocument/2006/relationships/diagramQuickStyle" Target="../diagrams/quickStyle5.xml"/><Relationship Id="rId9" Type="http://schemas.openxmlformats.org/officeDocument/2006/relationships/diagramColors" Target="../diagrams/colors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gif"/><Relationship Id="rId5" Type="http://schemas.openxmlformats.org/officeDocument/2006/relationships/image" Target="../media/image41.jpeg"/><Relationship Id="rId4" Type="http://schemas.openxmlformats.org/officeDocument/2006/relationships/image" Target="../media/image40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diagramLayout" Target="../diagrams/layout7.xml"/><Relationship Id="rId7" Type="http://schemas.openxmlformats.org/officeDocument/2006/relationships/diagramLayout" Target="../diagrams/layout8.xml"/><Relationship Id="rId12" Type="http://schemas.microsoft.com/office/2007/relationships/diagramDrawing" Target="../diagrams/drawing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8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10" Type="http://schemas.openxmlformats.org/officeDocument/2006/relationships/image" Target="../media/image43.png"/><Relationship Id="rId4" Type="http://schemas.openxmlformats.org/officeDocument/2006/relationships/diagramQuickStyle" Target="../diagrams/quickStyle7.xml"/><Relationship Id="rId9" Type="http://schemas.openxmlformats.org/officeDocument/2006/relationships/diagramColors" Target="../diagrams/colors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76400"/>
            <a:ext cx="4724400" cy="4953000"/>
          </a:xfrm>
        </p:spPr>
        <p:txBody>
          <a:bodyPr/>
          <a:lstStyle/>
          <a:p>
            <a:pPr algn="l" rtl="0" eaLnBrk="1" hangingPunct="1">
              <a:buFontTx/>
              <a:buBlip>
                <a:blip r:embed="rId2"/>
              </a:buBlip>
            </a:pPr>
            <a:r>
              <a:rPr lang="en-US" sz="2800" b="1" u="sng" smtClean="0">
                <a:solidFill>
                  <a:srgbClr val="FF0066"/>
                </a:solidFill>
                <a:cs typeface="Times New Roman" pitchFamily="18" charset="0"/>
              </a:rPr>
              <a:t>Lecture Outcomes:-</a:t>
            </a:r>
          </a:p>
          <a:p>
            <a:pPr algn="l" rtl="0" eaLnBrk="1" hangingPunct="1">
              <a:buFontTx/>
              <a:buBlip>
                <a:blip r:embed="rId2"/>
              </a:buBlip>
            </a:pPr>
            <a:r>
              <a:rPr lang="en-US" sz="2800" smtClean="0">
                <a:cs typeface="Times New Roman" pitchFamily="18" charset="0"/>
              </a:rPr>
              <a:t>Define angina pectoris and know the causes</a:t>
            </a:r>
          </a:p>
          <a:p>
            <a:pPr algn="l" rtl="0" eaLnBrk="1" hangingPunct="1">
              <a:buFontTx/>
              <a:buBlip>
                <a:blip r:embed="rId2"/>
              </a:buBlip>
            </a:pPr>
            <a:r>
              <a:rPr lang="en-US" sz="2800" smtClean="0">
                <a:cs typeface="Times New Roman" pitchFamily="18" charset="0"/>
              </a:rPr>
              <a:t>Identify the factors that control coronary blood flow</a:t>
            </a:r>
          </a:p>
          <a:p>
            <a:pPr algn="l" rtl="0" eaLnBrk="1" hangingPunct="1">
              <a:buFontTx/>
              <a:buBlip>
                <a:blip r:embed="rId2"/>
              </a:buBlip>
            </a:pPr>
            <a:r>
              <a:rPr lang="en-US" sz="2800" smtClean="0">
                <a:cs typeface="Times New Roman" pitchFamily="18" charset="0"/>
              </a:rPr>
              <a:t>Know the types of angina</a:t>
            </a:r>
          </a:p>
          <a:p>
            <a:pPr algn="l" rtl="0" eaLnBrk="1" hangingPunct="1">
              <a:buFontTx/>
              <a:buBlip>
                <a:blip r:embed="rId2"/>
              </a:buBlip>
            </a:pPr>
            <a:r>
              <a:rPr lang="en-US" sz="2800" smtClean="0">
                <a:cs typeface="Times New Roman" pitchFamily="18" charset="0"/>
              </a:rPr>
              <a:t>Be aware of the drug therapy of angina pectoris</a:t>
            </a:r>
          </a:p>
          <a:p>
            <a:pPr algn="l" rtl="0" eaLnBrk="1" hangingPunct="1">
              <a:buFontTx/>
              <a:buBlip>
                <a:blip r:embed="rId2"/>
              </a:buBlip>
            </a:pPr>
            <a:endParaRPr lang="en-US" sz="2800" smtClean="0">
              <a:cs typeface="Times New Roman" pitchFamily="18" charset="0"/>
            </a:endParaRPr>
          </a:p>
        </p:txBody>
      </p:sp>
      <p:pic>
        <p:nvPicPr>
          <p:cNvPr id="3075" name="Picture 9" descr="Progressive Build-Up of Plaque in Coronary Artery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05400" y="1600200"/>
            <a:ext cx="3810000" cy="2286000"/>
          </a:xfrm>
          <a:noFill/>
        </p:spPr>
      </p:pic>
      <p:pic>
        <p:nvPicPr>
          <p:cNvPr id="3076" name="Picture 10" descr="Post Myocardial Infarction ECG Wave Tracing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181600" y="3938588"/>
            <a:ext cx="3733800" cy="2690812"/>
          </a:xfrm>
          <a:noFill/>
        </p:spPr>
      </p:pic>
      <p:sp>
        <p:nvSpPr>
          <p:cNvPr id="3077" name="WordArt 11"/>
          <p:cNvSpPr>
            <a:spLocks noChangeArrowheads="1" noChangeShapeType="1" noTextEdit="1"/>
          </p:cNvSpPr>
          <p:nvPr/>
        </p:nvSpPr>
        <p:spPr bwMode="auto">
          <a:xfrm>
            <a:off x="1600200" y="228600"/>
            <a:ext cx="6248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Antianginal Drugs</a:t>
            </a:r>
            <a:endParaRPr lang="ar-SA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371600"/>
            <a:ext cx="8763000" cy="5334000"/>
          </a:xfrm>
        </p:spPr>
      </p:pic>
      <p:sp>
        <p:nvSpPr>
          <p:cNvPr id="10243" name="وسيلة شرح على شكل سحابة 6"/>
          <p:cNvSpPr>
            <a:spLocks noChangeArrowheads="1"/>
          </p:cNvSpPr>
          <p:nvPr/>
        </p:nvSpPr>
        <p:spPr bwMode="auto">
          <a:xfrm>
            <a:off x="0" y="533400"/>
            <a:ext cx="3352800" cy="914400"/>
          </a:xfrm>
          <a:prstGeom prst="cloudCallout">
            <a:avLst>
              <a:gd name="adj1" fmla="val -23588"/>
              <a:gd name="adj2" fmla="val 7636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rtl="0"/>
            <a:endParaRPr lang="en-US" sz="1200" b="0" dirty="0" smtClean="0"/>
          </a:p>
          <a:p>
            <a:pPr algn="ctr" rtl="0"/>
            <a:r>
              <a:rPr lang="en-US" sz="1200" b="0" dirty="0" smtClean="0"/>
              <a:t>used to </a:t>
            </a:r>
            <a:r>
              <a:rPr lang="en-US" sz="1200" b="0" dirty="0"/>
              <a:t>treat </a:t>
            </a:r>
            <a:r>
              <a:rPr lang="en-US" sz="1200" b="0" dirty="0" smtClean="0"/>
              <a:t>severe </a:t>
            </a:r>
            <a:r>
              <a:rPr lang="en-US" sz="1200" b="0" dirty="0"/>
              <a:t>pain </a:t>
            </a:r>
            <a:r>
              <a:rPr lang="en-US" sz="1200" b="0" dirty="0" smtClean="0"/>
              <a:t>only</a:t>
            </a:r>
          </a:p>
          <a:p>
            <a:pPr algn="ctr" rtl="0"/>
            <a:r>
              <a:rPr lang="en-US" sz="1200" b="0" dirty="0" smtClean="0"/>
              <a:t>e.g. MI, ischemia </a:t>
            </a:r>
          </a:p>
          <a:p>
            <a:pPr algn="ctr" rtl="0"/>
            <a:endParaRPr lang="en-US" sz="1200" b="0" dirty="0"/>
          </a:p>
          <a:p>
            <a:pPr algn="ctr" rtl="0"/>
            <a:endParaRPr lang="ar-SA" sz="1400" dirty="0"/>
          </a:p>
        </p:txBody>
      </p:sp>
      <p:sp>
        <p:nvSpPr>
          <p:cNvPr id="7" name="مستطيل 6"/>
          <p:cNvSpPr/>
          <p:nvPr/>
        </p:nvSpPr>
        <p:spPr>
          <a:xfrm>
            <a:off x="1600200" y="0"/>
            <a:ext cx="6420348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40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Same as the previous slide but with drugs</a:t>
            </a:r>
            <a:endParaRPr lang="ar-SA" sz="24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245" name="وسيلة شرح مستطيلة 7"/>
          <p:cNvSpPr>
            <a:spLocks noChangeArrowheads="1"/>
          </p:cNvSpPr>
          <p:nvPr/>
        </p:nvSpPr>
        <p:spPr bwMode="auto">
          <a:xfrm>
            <a:off x="1143000" y="5410200"/>
            <a:ext cx="2819400" cy="838200"/>
          </a:xfrm>
          <a:prstGeom prst="wedgeRectCallout">
            <a:avLst>
              <a:gd name="adj1" fmla="val 104167"/>
              <a:gd name="adj2" fmla="val 357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1400"/>
              <a:t>Note the cell death occurs by 2 mechanism apoptosis and necrosis</a:t>
            </a:r>
            <a:endParaRPr lang="ar-SA" sz="1400"/>
          </a:p>
        </p:txBody>
      </p:sp>
      <p:sp>
        <p:nvSpPr>
          <p:cNvPr id="6" name="Rectangular Callout 5"/>
          <p:cNvSpPr/>
          <p:nvPr/>
        </p:nvSpPr>
        <p:spPr bwMode="auto">
          <a:xfrm>
            <a:off x="3810000" y="685800"/>
            <a:ext cx="2667000" cy="533400"/>
          </a:xfrm>
          <a:prstGeom prst="wedgeRectCallout">
            <a:avLst>
              <a:gd name="adj1" fmla="val -35959"/>
              <a:gd name="adj2" fmla="val 20367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/>
              <a:t>Decrease remodeling and </a:t>
            </a:r>
            <a:r>
              <a:rPr lang="en-US" sz="1600" dirty="0" err="1" smtClean="0"/>
              <a:t>afterload</a:t>
            </a:r>
            <a:endParaRPr kumimoji="0" lang="ar-SA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00200"/>
            <a:ext cx="4648200" cy="4800600"/>
          </a:xfrm>
        </p:spPr>
        <p:txBody>
          <a:bodyPr/>
          <a:lstStyle/>
          <a:p>
            <a:pPr algn="l" rtl="0" eaLnBrk="1" hangingPunct="1">
              <a:buFontTx/>
              <a:buBlip>
                <a:blip r:embed="rId2"/>
              </a:buBlip>
            </a:pPr>
            <a:r>
              <a:rPr lang="en-US" dirty="0" smtClean="0">
                <a:cs typeface="Times New Roman" pitchFamily="18" charset="0"/>
              </a:rPr>
              <a:t>1-Chronic stable angina (fixed coronary </a:t>
            </a:r>
            <a:r>
              <a:rPr lang="en-US" dirty="0" err="1" smtClean="0">
                <a:cs typeface="Times New Roman" pitchFamily="18" charset="0"/>
              </a:rPr>
              <a:t>stenosis</a:t>
            </a:r>
            <a:r>
              <a:rPr lang="en-US" dirty="0" smtClean="0">
                <a:cs typeface="Times New Roman" pitchFamily="18" charset="0"/>
              </a:rPr>
              <a:t>) </a:t>
            </a:r>
            <a:r>
              <a:rPr lang="en-CA" dirty="0" smtClean="0">
                <a:cs typeface="Times New Roman" pitchFamily="18" charset="0"/>
              </a:rPr>
              <a:t> occurring reliably after certain levels of exertion (angina of effort) (classical angina)</a:t>
            </a:r>
          </a:p>
          <a:p>
            <a:pPr algn="l" rtl="0" eaLnBrk="1" hangingPunct="1">
              <a:buFontTx/>
              <a:buBlip>
                <a:blip r:embed="rId2"/>
              </a:buBlip>
            </a:pPr>
            <a:r>
              <a:rPr lang="en-CA" dirty="0" smtClean="0">
                <a:cs typeface="Times New Roman" pitchFamily="18" charset="0"/>
              </a:rPr>
              <a:t>Silent angina is </a:t>
            </a:r>
          </a:p>
          <a:p>
            <a:pPr algn="l" rtl="0" eaLnBrk="1" hangingPunct="1">
              <a:buNone/>
            </a:pPr>
            <a:r>
              <a:rPr lang="en-CA" dirty="0" smtClean="0">
                <a:cs typeface="Times New Roman" pitchFamily="18" charset="0"/>
              </a:rPr>
              <a:t>a type of classical angina</a:t>
            </a:r>
            <a:r>
              <a:rPr lang="en-US" dirty="0" smtClean="0">
                <a:cs typeface="Times New Roman" pitchFamily="18" charset="0"/>
              </a:rPr>
              <a:t> but with out pain.</a:t>
            </a:r>
            <a:endParaRPr lang="en-CA" dirty="0" smtClean="0">
              <a:cs typeface="Times New Roman" pitchFamily="18" charset="0"/>
            </a:endParaRPr>
          </a:p>
        </p:txBody>
      </p:sp>
      <p:sp>
        <p:nvSpPr>
          <p:cNvPr id="11267" name="WordArt 8"/>
          <p:cNvSpPr>
            <a:spLocks noChangeArrowheads="1" noChangeShapeType="1" noTextEdit="1"/>
          </p:cNvSpPr>
          <p:nvPr/>
        </p:nvSpPr>
        <p:spPr bwMode="auto">
          <a:xfrm>
            <a:off x="762000" y="304800"/>
            <a:ext cx="7515225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Types of Angina</a:t>
            </a:r>
            <a:endParaRPr lang="ar-SA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126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143000"/>
            <a:ext cx="337661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 descr="scan00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4135438"/>
            <a:ext cx="3179763" cy="251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وسيلة شرح مستطيلة 5"/>
          <p:cNvSpPr>
            <a:spLocks noChangeArrowheads="1"/>
          </p:cNvSpPr>
          <p:nvPr/>
        </p:nvSpPr>
        <p:spPr bwMode="auto">
          <a:xfrm>
            <a:off x="3962400" y="4495800"/>
            <a:ext cx="1981200" cy="838200"/>
          </a:xfrm>
          <a:prstGeom prst="wedgeRectCallout">
            <a:avLst>
              <a:gd name="adj1" fmla="val 92519"/>
              <a:gd name="adj2" fmla="val 2083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dirty="0"/>
              <a:t>Partial obstruction of the artery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5791200" cy="3733800"/>
          </a:xfrm>
        </p:spPr>
        <p:txBody>
          <a:bodyPr/>
          <a:lstStyle/>
          <a:p>
            <a:pPr algn="l" rtl="0" eaLnBrk="1" hangingPunct="1">
              <a:buFontTx/>
              <a:buBlip>
                <a:blip r:embed="rId2"/>
              </a:buBlip>
            </a:pPr>
            <a:r>
              <a:rPr lang="en-US" sz="4000" dirty="0" smtClean="0">
                <a:cs typeface="Times New Roman" pitchFamily="18" charset="0"/>
              </a:rPr>
              <a:t> </a:t>
            </a:r>
            <a:r>
              <a:rPr lang="en-US" sz="3600" dirty="0" smtClean="0">
                <a:cs typeface="Times New Roman" pitchFamily="18" charset="0"/>
              </a:rPr>
              <a:t>2-Unstable angina: an acute coronary syndrome (acute changes happen to the plaque) occurs at rest or with physical activity. Can lead to myocardial infarction.</a:t>
            </a:r>
            <a:endParaRPr lang="en-US" sz="4000" dirty="0" smtClean="0">
              <a:cs typeface="Times New Roman" pitchFamily="18" charset="0"/>
            </a:endParaRPr>
          </a:p>
        </p:txBody>
      </p:sp>
      <p:pic>
        <p:nvPicPr>
          <p:cNvPr id="12291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57913" y="0"/>
            <a:ext cx="2986087" cy="3124200"/>
          </a:xfrm>
          <a:noFill/>
        </p:spPr>
      </p:pic>
      <p:pic>
        <p:nvPicPr>
          <p:cNvPr id="12292" name="Picture 4" descr="scan00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3962400"/>
            <a:ext cx="3733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808037"/>
            <a:ext cx="4876800" cy="4525963"/>
          </a:xfrm>
        </p:spPr>
        <p:txBody>
          <a:bodyPr/>
          <a:lstStyle/>
          <a:p>
            <a:pPr algn="l" rtl="0" eaLnBrk="1" hangingPunct="1">
              <a:buFontTx/>
              <a:buBlip>
                <a:blip r:embed="rId2"/>
              </a:buBlip>
            </a:pPr>
            <a:r>
              <a:rPr lang="en-US" sz="3600" dirty="0" smtClean="0">
                <a:cs typeface="Times New Roman" pitchFamily="18" charset="0"/>
              </a:rPr>
              <a:t>3-Variant angina or </a:t>
            </a:r>
            <a:r>
              <a:rPr lang="en-US" sz="3600" dirty="0" err="1" smtClean="0">
                <a:cs typeface="Times New Roman" pitchFamily="18" charset="0"/>
              </a:rPr>
              <a:t>Prinzmetal</a:t>
            </a:r>
            <a:r>
              <a:rPr lang="en-US" sz="3600" dirty="0" smtClean="0">
                <a:cs typeface="Times New Roman" pitchFamily="18" charset="0"/>
              </a:rPr>
              <a:t> occurs at rest &amp; is caused by coronary vasospasm (</a:t>
            </a:r>
            <a:r>
              <a:rPr lang="en-US" sz="3600" dirty="0" err="1" smtClean="0">
                <a:cs typeface="Times New Roman" pitchFamily="18" charset="0"/>
              </a:rPr>
              <a:t>vasospastic</a:t>
            </a:r>
            <a:r>
              <a:rPr lang="en-US" sz="3600" dirty="0" smtClean="0">
                <a:cs typeface="Times New Roman" pitchFamily="18" charset="0"/>
              </a:rPr>
              <a:t> angina).</a:t>
            </a:r>
          </a:p>
          <a:p>
            <a:pPr eaLnBrk="1" hangingPunct="1"/>
            <a:endParaRPr lang="en-US" sz="3600" dirty="0" smtClean="0">
              <a:cs typeface="Times New Roman" pitchFamily="18" charset="0"/>
            </a:endParaRPr>
          </a:p>
        </p:txBody>
      </p:sp>
      <p:pic>
        <p:nvPicPr>
          <p:cNvPr id="13315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29200" y="0"/>
            <a:ext cx="4114800" cy="51816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257800" cy="5029200"/>
          </a:xfrm>
        </p:spPr>
        <p:txBody>
          <a:bodyPr/>
          <a:lstStyle/>
          <a:p>
            <a:pPr algn="l" rtl="0"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 dirty="0" smtClean="0">
                <a:cs typeface="Times New Roman" pitchFamily="18" charset="0"/>
              </a:rPr>
              <a:t>Organic nitrates</a:t>
            </a:r>
          </a:p>
          <a:p>
            <a:pPr algn="l" rtl="0"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 dirty="0" smtClean="0">
                <a:cs typeface="Times New Roman" pitchFamily="18" charset="0"/>
                <a:sym typeface="Symbol" pitchFamily="18" charset="2"/>
              </a:rPr>
              <a:t>-</a:t>
            </a:r>
            <a:r>
              <a:rPr lang="en-US" dirty="0" err="1" smtClean="0">
                <a:cs typeface="Times New Roman" pitchFamily="18" charset="0"/>
                <a:sym typeface="Symbol" pitchFamily="18" charset="2"/>
              </a:rPr>
              <a:t>adrenoceptor</a:t>
            </a:r>
            <a:r>
              <a:rPr lang="en-US" dirty="0" smtClean="0">
                <a:cs typeface="Times New Roman" pitchFamily="18" charset="0"/>
                <a:sym typeface="Symbol" pitchFamily="18" charset="2"/>
              </a:rPr>
              <a:t> blockers</a:t>
            </a:r>
          </a:p>
          <a:p>
            <a:pPr algn="l" rtl="0"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 dirty="0" smtClean="0">
                <a:cs typeface="Times New Roman" pitchFamily="18" charset="0"/>
                <a:sym typeface="Symbol" pitchFamily="18" charset="2"/>
              </a:rPr>
              <a:t>Calcium channel blockers</a:t>
            </a:r>
          </a:p>
          <a:p>
            <a:pPr algn="l" rtl="0"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 dirty="0" smtClean="0">
                <a:cs typeface="Times New Roman" pitchFamily="18" charset="0"/>
                <a:sym typeface="Symbol" pitchFamily="18" charset="2"/>
              </a:rPr>
              <a:t>Potassium channel openers</a:t>
            </a:r>
          </a:p>
          <a:p>
            <a:pPr algn="l" rtl="0"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 dirty="0" smtClean="0">
                <a:cs typeface="Times New Roman" pitchFamily="18" charset="0"/>
                <a:sym typeface="Symbol" pitchFamily="18" charset="2"/>
              </a:rPr>
              <a:t>Partial fatty acid oxidation (</a:t>
            </a:r>
            <a:r>
              <a:rPr lang="en-US" dirty="0" err="1" smtClean="0">
                <a:cs typeface="Times New Roman" pitchFamily="18" charset="0"/>
                <a:sym typeface="Symbol" pitchFamily="18" charset="2"/>
              </a:rPr>
              <a:t>pFOX</a:t>
            </a:r>
            <a:r>
              <a:rPr lang="en-US" dirty="0" smtClean="0">
                <a:cs typeface="Times New Roman" pitchFamily="18" charset="0"/>
                <a:sym typeface="Symbol" pitchFamily="18" charset="2"/>
              </a:rPr>
              <a:t>) inhibitors</a:t>
            </a:r>
          </a:p>
          <a:p>
            <a:pPr algn="l" rtl="0"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 dirty="0" smtClean="0">
                <a:cs typeface="Times New Roman" pitchFamily="18" charset="0"/>
                <a:sym typeface="Symbol" pitchFamily="18" charset="2"/>
              </a:rPr>
              <a:t>Aspirin</a:t>
            </a:r>
          </a:p>
        </p:txBody>
      </p:sp>
      <p:sp>
        <p:nvSpPr>
          <p:cNvPr id="14339" name="WordArt 4"/>
          <p:cNvSpPr>
            <a:spLocks noChangeArrowheads="1" noChangeShapeType="1" noTextEdit="1"/>
          </p:cNvSpPr>
          <p:nvPr/>
        </p:nvSpPr>
        <p:spPr bwMode="auto">
          <a:xfrm>
            <a:off x="1143000" y="457200"/>
            <a:ext cx="57531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Drug Thrapy for Angina</a:t>
            </a:r>
            <a:endParaRPr lang="ar-SA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4340" name="Picture 5" descr="c26dc7929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752600"/>
            <a:ext cx="3429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رسم تخطيطي 5"/>
          <p:cNvGraphicFramePr/>
          <p:nvPr/>
        </p:nvGraphicFramePr>
        <p:xfrm>
          <a:off x="381000" y="1295400"/>
          <a:ext cx="8382000" cy="5216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387" name="WordArt 17"/>
          <p:cNvSpPr>
            <a:spLocks noChangeArrowheads="1" noChangeShapeType="1" noTextEdit="1"/>
          </p:cNvSpPr>
          <p:nvPr/>
        </p:nvSpPr>
        <p:spPr bwMode="auto">
          <a:xfrm>
            <a:off x="838200" y="228600"/>
            <a:ext cx="6705600" cy="828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Classification of nitrates</a:t>
            </a:r>
            <a:endParaRPr lang="ar-SA" sz="3600" kern="1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3886200" cy="4525963"/>
          </a:xfrm>
        </p:spPr>
        <p:txBody>
          <a:bodyPr/>
          <a:lstStyle/>
          <a:p>
            <a:pPr algn="l" rtl="0" eaLnBrk="1" hangingPunct="1">
              <a:buFontTx/>
              <a:buBlip>
                <a:blip r:embed="rId2"/>
              </a:buBlip>
            </a:pPr>
            <a:r>
              <a:rPr lang="en-US" sz="3600" b="1" u="sng" smtClean="0">
                <a:solidFill>
                  <a:srgbClr val="FF0066"/>
                </a:solidFill>
                <a:cs typeface="Times New Roman" pitchFamily="18" charset="0"/>
              </a:rPr>
              <a:t>Mechanism </a:t>
            </a:r>
          </a:p>
          <a:p>
            <a:pPr algn="l" rtl="0" eaLnBrk="1" hangingPunct="1">
              <a:buFontTx/>
              <a:buNone/>
            </a:pPr>
            <a:r>
              <a:rPr lang="en-US" sz="3600" b="1" u="sng" smtClean="0">
                <a:solidFill>
                  <a:srgbClr val="FF0066"/>
                </a:solidFill>
                <a:cs typeface="Times New Roman" pitchFamily="18" charset="0"/>
              </a:rPr>
              <a:t>  of action:-</a:t>
            </a:r>
          </a:p>
          <a:p>
            <a:pPr algn="l" rtl="0" eaLnBrk="1" hangingPunct="1">
              <a:buFontTx/>
              <a:buBlip>
                <a:blip r:embed="rId2"/>
              </a:buBlip>
            </a:pPr>
            <a:endParaRPr lang="en-US" sz="3600" b="1" u="sng" smtClean="0">
              <a:solidFill>
                <a:srgbClr val="FF0066"/>
              </a:solidFill>
              <a:cs typeface="Times New Roman" pitchFamily="18" charset="0"/>
            </a:endParaRPr>
          </a:p>
          <a:p>
            <a:pPr algn="l" rtl="0" eaLnBrk="1" hangingPunct="1">
              <a:buFontTx/>
              <a:buBlip>
                <a:blip r:embed="rId3"/>
              </a:buBlip>
            </a:pPr>
            <a:r>
              <a:rPr lang="en-US" sz="3600" smtClean="0">
                <a:cs typeface="Times New Roman" pitchFamily="18" charset="0"/>
              </a:rPr>
              <a:t>Act by relaxing smooth muscles.</a:t>
            </a:r>
          </a:p>
          <a:p>
            <a:pPr algn="l" rtl="0" eaLnBrk="1" hangingPunct="1">
              <a:buFontTx/>
              <a:buBlip>
                <a:blip r:embed="rId2"/>
              </a:buBlip>
            </a:pPr>
            <a:endParaRPr lang="en-US" smtClean="0">
              <a:cs typeface="Times New Roman" pitchFamily="18" charset="0"/>
            </a:endParaRPr>
          </a:p>
        </p:txBody>
      </p:sp>
      <p:sp>
        <p:nvSpPr>
          <p:cNvPr id="17411" name="WordArt 4"/>
          <p:cNvSpPr>
            <a:spLocks noChangeArrowheads="1" noChangeShapeType="1" noTextEdit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Organic Nitrates</a:t>
            </a:r>
            <a:endParaRPr lang="ar-SA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7412" name="Picture 5" descr="scan00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1524000"/>
            <a:ext cx="5257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04800" y="0"/>
            <a:ext cx="8372805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Molecular action of nitrates </a:t>
            </a:r>
            <a:endParaRPr lang="ar-SA" sz="48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2590800" y="914400"/>
            <a:ext cx="3886200" cy="3698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 rtl="0">
              <a:defRPr/>
            </a:pPr>
            <a:r>
              <a:rPr lang="en-US" dirty="0"/>
              <a:t>In normal state (vasoconstriction)</a:t>
            </a:r>
            <a:endParaRPr lang="ar-SA" dirty="0"/>
          </a:p>
        </p:txBody>
      </p:sp>
      <p:sp>
        <p:nvSpPr>
          <p:cNvPr id="4" name="مربع نص 3"/>
          <p:cNvSpPr txBox="1"/>
          <p:nvPr/>
        </p:nvSpPr>
        <p:spPr>
          <a:xfrm>
            <a:off x="228600" y="2133600"/>
            <a:ext cx="2057400" cy="3698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en-US" dirty="0"/>
              <a:t>Myosin </a:t>
            </a:r>
            <a:r>
              <a:rPr lang="en-US" dirty="0" err="1"/>
              <a:t>kinase</a:t>
            </a:r>
            <a:endParaRPr lang="ar-SA" dirty="0"/>
          </a:p>
        </p:txBody>
      </p:sp>
      <p:cxnSp>
        <p:nvCxnSpPr>
          <p:cNvPr id="18437" name="رابط كسهم مستقيم 5"/>
          <p:cNvCxnSpPr>
            <a:cxnSpLocks noChangeShapeType="1"/>
          </p:cNvCxnSpPr>
          <p:nvPr/>
        </p:nvCxnSpPr>
        <p:spPr bwMode="auto">
          <a:xfrm>
            <a:off x="2362200" y="2362200"/>
            <a:ext cx="16764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8438" name="مربع نص 6"/>
          <p:cNvSpPr txBox="1">
            <a:spLocks noChangeArrowheads="1"/>
          </p:cNvSpPr>
          <p:nvPr/>
        </p:nvSpPr>
        <p:spPr bwMode="auto">
          <a:xfrm>
            <a:off x="2286000" y="1981200"/>
            <a:ext cx="1828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phosphorylate</a:t>
            </a:r>
            <a:endParaRPr lang="ar-SA"/>
          </a:p>
        </p:txBody>
      </p:sp>
      <p:sp>
        <p:nvSpPr>
          <p:cNvPr id="11" name="مربع نص 10"/>
          <p:cNvSpPr txBox="1"/>
          <p:nvPr/>
        </p:nvSpPr>
        <p:spPr>
          <a:xfrm>
            <a:off x="4114800" y="2057400"/>
            <a:ext cx="1143000" cy="3698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en-US" dirty="0"/>
              <a:t>Myosin </a:t>
            </a:r>
            <a:endParaRPr lang="ar-SA" dirty="0"/>
          </a:p>
        </p:txBody>
      </p:sp>
      <p:cxnSp>
        <p:nvCxnSpPr>
          <p:cNvPr id="18440" name="رابط كسهم مستقيم 12"/>
          <p:cNvCxnSpPr>
            <a:cxnSpLocks noChangeShapeType="1"/>
          </p:cNvCxnSpPr>
          <p:nvPr/>
        </p:nvCxnSpPr>
        <p:spPr bwMode="auto">
          <a:xfrm>
            <a:off x="5334000" y="2362200"/>
            <a:ext cx="9906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4" name="مربع نص 13"/>
          <p:cNvSpPr txBox="1"/>
          <p:nvPr/>
        </p:nvSpPr>
        <p:spPr>
          <a:xfrm>
            <a:off x="6400800" y="1981200"/>
            <a:ext cx="1371600" cy="6461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0">
              <a:defRPr/>
            </a:pPr>
            <a:r>
              <a:rPr lang="en-US" dirty="0"/>
              <a:t>Myosin </a:t>
            </a:r>
            <a:r>
              <a:rPr lang="en-US" baseline="-25000" dirty="0"/>
              <a:t>(</a:t>
            </a:r>
            <a:r>
              <a:rPr lang="en-US" baseline="-25000" dirty="0" err="1"/>
              <a:t>phosphorylated</a:t>
            </a:r>
            <a:r>
              <a:rPr lang="en-US" dirty="0"/>
              <a:t> </a:t>
            </a:r>
            <a:endParaRPr lang="ar-SA" dirty="0"/>
          </a:p>
        </p:txBody>
      </p:sp>
      <p:cxnSp>
        <p:nvCxnSpPr>
          <p:cNvPr id="18442" name="رابط بشكل مرفق 15"/>
          <p:cNvCxnSpPr>
            <a:cxnSpLocks noChangeShapeType="1"/>
          </p:cNvCxnSpPr>
          <p:nvPr/>
        </p:nvCxnSpPr>
        <p:spPr bwMode="auto">
          <a:xfrm rot="10800000" flipV="1">
            <a:off x="5943600" y="2819400"/>
            <a:ext cx="1143000" cy="914400"/>
          </a:xfrm>
          <a:prstGeom prst="bentConnector3">
            <a:avLst>
              <a:gd name="adj1" fmla="val -324"/>
            </a:avLst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8443" name="مربع نص 21"/>
          <p:cNvSpPr txBox="1">
            <a:spLocks noChangeArrowheads="1"/>
          </p:cNvSpPr>
          <p:nvPr/>
        </p:nvSpPr>
        <p:spPr bwMode="auto">
          <a:xfrm>
            <a:off x="6019800" y="3048000"/>
            <a:ext cx="990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With actin</a:t>
            </a:r>
            <a:endParaRPr lang="ar-SA"/>
          </a:p>
        </p:txBody>
      </p:sp>
      <p:sp>
        <p:nvSpPr>
          <p:cNvPr id="23" name="مستطيل 22"/>
          <p:cNvSpPr/>
          <p:nvPr/>
        </p:nvSpPr>
        <p:spPr>
          <a:xfrm>
            <a:off x="3200400" y="3276600"/>
            <a:ext cx="269817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contraction</a:t>
            </a:r>
            <a:endParaRPr lang="ar-SA" sz="36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4" name="مربع نص 23"/>
          <p:cNvSpPr txBox="1"/>
          <p:nvPr/>
        </p:nvSpPr>
        <p:spPr>
          <a:xfrm>
            <a:off x="2514600" y="4114800"/>
            <a:ext cx="3886200" cy="3698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 rtl="0">
              <a:defRPr/>
            </a:pPr>
            <a:r>
              <a:rPr lang="en-US" dirty="0"/>
              <a:t>With the use of nitrates</a:t>
            </a:r>
            <a:endParaRPr lang="ar-SA" dirty="0"/>
          </a:p>
        </p:txBody>
      </p:sp>
      <p:sp>
        <p:nvSpPr>
          <p:cNvPr id="25" name="مربع نص 24"/>
          <p:cNvSpPr txBox="1"/>
          <p:nvPr/>
        </p:nvSpPr>
        <p:spPr>
          <a:xfrm>
            <a:off x="228600" y="5257800"/>
            <a:ext cx="1219200" cy="3698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en-US" dirty="0"/>
              <a:t>nitrates</a:t>
            </a:r>
            <a:endParaRPr lang="ar-SA" dirty="0"/>
          </a:p>
        </p:txBody>
      </p:sp>
      <p:cxnSp>
        <p:nvCxnSpPr>
          <p:cNvPr id="18447" name="رابط كسهم مستقيم 26"/>
          <p:cNvCxnSpPr>
            <a:cxnSpLocks noChangeShapeType="1"/>
          </p:cNvCxnSpPr>
          <p:nvPr/>
        </p:nvCxnSpPr>
        <p:spPr bwMode="auto">
          <a:xfrm>
            <a:off x="1447800" y="5486400"/>
            <a:ext cx="7620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8" name="مربع نص 27"/>
          <p:cNvSpPr txBox="1"/>
          <p:nvPr/>
        </p:nvSpPr>
        <p:spPr>
          <a:xfrm>
            <a:off x="2438400" y="5257800"/>
            <a:ext cx="838200" cy="3698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en-US" dirty="0"/>
              <a:t>NO</a:t>
            </a:r>
            <a:endParaRPr lang="ar-SA" dirty="0"/>
          </a:p>
        </p:txBody>
      </p:sp>
      <p:cxnSp>
        <p:nvCxnSpPr>
          <p:cNvPr id="18449" name="رابط كسهم مستقيم 29"/>
          <p:cNvCxnSpPr>
            <a:cxnSpLocks noChangeShapeType="1"/>
          </p:cNvCxnSpPr>
          <p:nvPr/>
        </p:nvCxnSpPr>
        <p:spPr bwMode="auto">
          <a:xfrm>
            <a:off x="3276600" y="5486400"/>
            <a:ext cx="24384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8450" name="مربع نص 34"/>
          <p:cNvSpPr txBox="1">
            <a:spLocks noChangeArrowheads="1"/>
          </p:cNvSpPr>
          <p:nvPr/>
        </p:nvSpPr>
        <p:spPr bwMode="auto">
          <a:xfrm>
            <a:off x="3352800" y="5105400"/>
            <a:ext cx="2286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400"/>
              <a:t>Activate guanlyl cyclase</a:t>
            </a:r>
            <a:endParaRPr lang="ar-SA" sz="1400"/>
          </a:p>
        </p:txBody>
      </p:sp>
      <p:sp>
        <p:nvSpPr>
          <p:cNvPr id="37" name="مربع نص 36"/>
          <p:cNvSpPr txBox="1"/>
          <p:nvPr/>
        </p:nvSpPr>
        <p:spPr>
          <a:xfrm>
            <a:off x="5791200" y="5181600"/>
            <a:ext cx="1828800" cy="3698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en-US" dirty="0"/>
              <a:t>GTP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cGMP</a:t>
            </a:r>
            <a:endParaRPr lang="ar-SA" dirty="0"/>
          </a:p>
        </p:txBody>
      </p:sp>
      <p:cxnSp>
        <p:nvCxnSpPr>
          <p:cNvPr id="18452" name="رابط بشكل مرفق 37"/>
          <p:cNvCxnSpPr>
            <a:cxnSpLocks noChangeShapeType="1"/>
          </p:cNvCxnSpPr>
          <p:nvPr/>
        </p:nvCxnSpPr>
        <p:spPr bwMode="auto">
          <a:xfrm rot="10800000" flipV="1">
            <a:off x="5105400" y="5638800"/>
            <a:ext cx="2209800" cy="914400"/>
          </a:xfrm>
          <a:prstGeom prst="bentConnector3">
            <a:avLst>
              <a:gd name="adj1" fmla="val 218"/>
            </a:avLst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8453" name="مربع نص 40"/>
          <p:cNvSpPr txBox="1">
            <a:spLocks noChangeArrowheads="1"/>
          </p:cNvSpPr>
          <p:nvPr/>
        </p:nvSpPr>
        <p:spPr bwMode="auto">
          <a:xfrm>
            <a:off x="5257800" y="6096000"/>
            <a:ext cx="2057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dephosphorylate</a:t>
            </a:r>
            <a:endParaRPr lang="ar-SA"/>
          </a:p>
        </p:txBody>
      </p:sp>
      <p:sp>
        <p:nvSpPr>
          <p:cNvPr id="44" name="مربع نص 43"/>
          <p:cNvSpPr txBox="1"/>
          <p:nvPr/>
        </p:nvSpPr>
        <p:spPr>
          <a:xfrm>
            <a:off x="3886200" y="6248400"/>
            <a:ext cx="1143000" cy="3698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en-US" dirty="0"/>
              <a:t>Myosin </a:t>
            </a:r>
            <a:endParaRPr lang="ar-SA" dirty="0"/>
          </a:p>
        </p:txBody>
      </p:sp>
      <p:cxnSp>
        <p:nvCxnSpPr>
          <p:cNvPr id="18455" name="رابط كسهم مستقيم 45"/>
          <p:cNvCxnSpPr>
            <a:cxnSpLocks noChangeShapeType="1"/>
          </p:cNvCxnSpPr>
          <p:nvPr/>
        </p:nvCxnSpPr>
        <p:spPr bwMode="auto">
          <a:xfrm rot="10800000">
            <a:off x="2895600" y="6553200"/>
            <a:ext cx="9144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48" name="مستطيل 47"/>
          <p:cNvSpPr/>
          <p:nvPr/>
        </p:nvSpPr>
        <p:spPr>
          <a:xfrm>
            <a:off x="457200" y="6019800"/>
            <a:ext cx="236475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relaxation</a:t>
            </a:r>
            <a:endParaRPr lang="ar-SA" sz="36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مربع نص 2"/>
          <p:cNvSpPr txBox="1">
            <a:spLocks noChangeArrowheads="1"/>
          </p:cNvSpPr>
          <p:nvPr/>
        </p:nvSpPr>
        <p:spPr bwMode="auto">
          <a:xfrm>
            <a:off x="3505200" y="2971800"/>
            <a:ext cx="2514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3200" dirty="0"/>
              <a:t>حط صورة 12-2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 cstate="print">
            <a:lum contrast="-30000"/>
          </a:blip>
          <a:srcRect/>
          <a:stretch>
            <a:fillRect/>
          </a:stretch>
        </p:blipFill>
        <p:spPr bwMode="auto">
          <a:xfrm>
            <a:off x="228600" y="228600"/>
            <a:ext cx="8763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4724400" cy="4525963"/>
          </a:xfrm>
        </p:spPr>
        <p:txBody>
          <a:bodyPr/>
          <a:lstStyle/>
          <a:p>
            <a:pPr algn="l" rtl="0" eaLnBrk="1" hangingPunct="1">
              <a:buFontTx/>
              <a:buBlip>
                <a:blip r:embed="rId3"/>
              </a:buBlip>
            </a:pPr>
            <a:r>
              <a:rPr lang="en-US" smtClean="0">
                <a:cs typeface="Times New Roman" pitchFamily="18" charset="0"/>
              </a:rPr>
              <a:t>Angina pectoris ”strangle breast” or Chest pain. </a:t>
            </a:r>
          </a:p>
        </p:txBody>
      </p:sp>
      <p:sp>
        <p:nvSpPr>
          <p:cNvPr id="4099" name="WordArt 8"/>
          <p:cNvSpPr>
            <a:spLocks noChangeArrowheads="1" noChangeShapeType="1" noTextEdit="1"/>
          </p:cNvSpPr>
          <p:nvPr/>
        </p:nvSpPr>
        <p:spPr bwMode="auto">
          <a:xfrm>
            <a:off x="990600" y="228600"/>
            <a:ext cx="6705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Angina pectoris</a:t>
            </a:r>
            <a:endParaRPr lang="ar-SA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</a:endParaRPr>
          </a:p>
        </p:txBody>
      </p:sp>
      <p:pic>
        <p:nvPicPr>
          <p:cNvPr id="4100" name="Picture 4" descr="cuore_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7700" y="2590800"/>
            <a:ext cx="46863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3048000"/>
            <a:ext cx="4343400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>
              <a:spcBef>
                <a:spcPct val="20000"/>
              </a:spcBef>
              <a:buFontTx/>
              <a:buBlip>
                <a:blip r:embed="rId3"/>
              </a:buBlip>
              <a:defRPr/>
            </a:pPr>
            <a:r>
              <a:rPr lang="en-US" sz="3200" b="0" kern="0" dirty="0">
                <a:latin typeface="+mn-lt"/>
                <a:cs typeface="Times New Roman" pitchFamily="18" charset="0"/>
              </a:rPr>
              <a:t>Can occur during exercise or stress </a:t>
            </a:r>
            <a:r>
              <a:rPr lang="en-US" sz="3200" b="0" kern="0" dirty="0" smtClean="0">
                <a:latin typeface="+mn-lt"/>
                <a:cs typeface="Times New Roman" pitchFamily="18" charset="0"/>
                <a:sym typeface="Wingdings" pitchFamily="2" charset="2"/>
              </a:rPr>
              <a:t>↑O</a:t>
            </a:r>
            <a:r>
              <a:rPr lang="en-US" sz="3200" b="0" kern="0" baseline="-25000" dirty="0" smtClean="0">
                <a:latin typeface="+mn-lt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3200" b="0" kern="0" dirty="0" smtClean="0">
                <a:latin typeface="+mn-lt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0" kern="0" dirty="0">
                <a:latin typeface="+mn-lt"/>
                <a:cs typeface="Times New Roman" pitchFamily="18" charset="0"/>
                <a:sym typeface="Wingdings" pitchFamily="2" charset="2"/>
              </a:rPr>
              <a:t>demand</a:t>
            </a:r>
            <a:r>
              <a:rPr lang="en-US" sz="3200" b="0" kern="0" dirty="0">
                <a:latin typeface="+mn-lt"/>
                <a:cs typeface="Times New Roman" pitchFamily="18" charset="0"/>
                <a:sym typeface="Symbol" pitchFamily="18" charset="2"/>
              </a:rPr>
              <a:t> ischemia </a:t>
            </a:r>
            <a:r>
              <a:rPr lang="en-US" sz="3200" b="0" kern="0" dirty="0" smtClean="0">
                <a:latin typeface="+mn-lt"/>
                <a:cs typeface="Times New Roman" pitchFamily="18" charset="0"/>
                <a:sym typeface="Symbol" pitchFamily="18" charset="2"/>
              </a:rPr>
              <a:t> release </a:t>
            </a:r>
            <a:r>
              <a:rPr lang="en-US" sz="3200" b="0" kern="0" dirty="0">
                <a:latin typeface="+mn-lt"/>
                <a:cs typeface="Times New Roman" pitchFamily="18" charset="0"/>
                <a:sym typeface="Symbol" pitchFamily="18" charset="2"/>
              </a:rPr>
              <a:t>of pain </a:t>
            </a:r>
            <a:r>
              <a:rPr lang="en-US" sz="3200" b="0" kern="0" dirty="0" smtClean="0">
                <a:latin typeface="+mn-lt"/>
                <a:cs typeface="Times New Roman" pitchFamily="18" charset="0"/>
                <a:sym typeface="Symbol" pitchFamily="18" charset="2"/>
              </a:rPr>
              <a:t>mediators </a:t>
            </a:r>
            <a:r>
              <a:rPr lang="en-US" sz="3200" b="0" kern="0" dirty="0">
                <a:latin typeface="+mn-lt"/>
                <a:cs typeface="Times New Roman" pitchFamily="18" charset="0"/>
                <a:sym typeface="Symbol" pitchFamily="18" charset="2"/>
              </a:rPr>
              <a:t>such as K</a:t>
            </a:r>
            <a:r>
              <a:rPr lang="en-US" sz="3200" b="0" kern="0" baseline="30000" dirty="0">
                <a:latin typeface="+mn-lt"/>
                <a:cs typeface="Times New Roman" pitchFamily="18" charset="0"/>
                <a:sym typeface="Symbol" pitchFamily="18" charset="2"/>
              </a:rPr>
              <a:t>+</a:t>
            </a:r>
            <a:r>
              <a:rPr lang="en-US" sz="3200" b="0" kern="0" dirty="0">
                <a:latin typeface="+mn-lt"/>
                <a:cs typeface="Times New Roman" pitchFamily="18" charset="0"/>
                <a:sym typeface="Symbol" pitchFamily="18" charset="2"/>
              </a:rPr>
              <a:t>, PGs,  </a:t>
            </a:r>
            <a:r>
              <a:rPr lang="en-US" sz="3200" b="0" kern="0" dirty="0" err="1">
                <a:latin typeface="+mn-lt"/>
                <a:cs typeface="Times New Roman" pitchFamily="18" charset="0"/>
                <a:sym typeface="Symbol" pitchFamily="18" charset="2"/>
              </a:rPr>
              <a:t>Kinins</a:t>
            </a:r>
            <a:r>
              <a:rPr lang="en-US" sz="3200" b="0" kern="0" dirty="0">
                <a:latin typeface="+mn-lt"/>
                <a:cs typeface="Times New Roman" pitchFamily="18" charset="0"/>
                <a:sym typeface="Symbol" pitchFamily="18" charset="2"/>
              </a:rPr>
              <a:t>, </a:t>
            </a:r>
            <a:r>
              <a:rPr lang="en-US" sz="3200" b="0" kern="0" dirty="0" smtClean="0">
                <a:latin typeface="+mn-lt"/>
                <a:cs typeface="Times New Roman" pitchFamily="18" charset="0"/>
                <a:sym typeface="Symbol" pitchFamily="18" charset="2"/>
              </a:rPr>
              <a:t>nucleotides</a:t>
            </a:r>
            <a:endParaRPr lang="en-US" sz="3200" b="0" kern="0" dirty="0">
              <a:latin typeface="+mn-lt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3200" b="0" kern="0" dirty="0"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689725" y="0"/>
            <a:ext cx="2225675" cy="2743200"/>
          </a:xfrm>
        </p:spPr>
      </p:pic>
      <p:sp>
        <p:nvSpPr>
          <p:cNvPr id="4" name="مستطيل 3"/>
          <p:cNvSpPr/>
          <p:nvPr/>
        </p:nvSpPr>
        <p:spPr>
          <a:xfrm>
            <a:off x="-19235" y="0"/>
            <a:ext cx="634019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</a:t>
            </a:r>
            <a:r>
              <a:rPr lang="en-US" sz="540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harmacodynamic</a:t>
            </a:r>
            <a:endParaRPr lang="ar-SA" sz="540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0" y="3200400"/>
            <a:ext cx="1905000" cy="3698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en-US" dirty="0" err="1"/>
              <a:t>nirtroglycerin</a:t>
            </a:r>
            <a:endParaRPr lang="ar-SA" dirty="0"/>
          </a:p>
        </p:txBody>
      </p:sp>
      <p:cxnSp>
        <p:nvCxnSpPr>
          <p:cNvPr id="21509" name="رابط كسهم مستقيم 6"/>
          <p:cNvCxnSpPr>
            <a:cxnSpLocks noChangeShapeType="1"/>
          </p:cNvCxnSpPr>
          <p:nvPr/>
        </p:nvCxnSpPr>
        <p:spPr bwMode="auto">
          <a:xfrm>
            <a:off x="1905000" y="3429000"/>
            <a:ext cx="22098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1510" name="مربع نص 11"/>
          <p:cNvSpPr txBox="1">
            <a:spLocks noChangeArrowheads="1"/>
          </p:cNvSpPr>
          <p:nvPr/>
        </p:nvSpPr>
        <p:spPr bwMode="auto">
          <a:xfrm>
            <a:off x="1905000" y="2438400"/>
            <a:ext cx="1905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err="1"/>
              <a:t>Denitrated</a:t>
            </a:r>
            <a:r>
              <a:rPr lang="en-US" dirty="0"/>
              <a:t> by glutathione </a:t>
            </a:r>
            <a:r>
              <a:rPr lang="en-US" dirty="0" smtClean="0"/>
              <a:t>S-</a:t>
            </a:r>
            <a:r>
              <a:rPr lang="en-US" dirty="0" err="1" smtClean="0"/>
              <a:t>transferase</a:t>
            </a:r>
            <a:endParaRPr lang="ar-SA" dirty="0"/>
          </a:p>
        </p:txBody>
      </p:sp>
      <p:sp>
        <p:nvSpPr>
          <p:cNvPr id="14" name="مربع نص 13"/>
          <p:cNvSpPr txBox="1"/>
          <p:nvPr/>
        </p:nvSpPr>
        <p:spPr>
          <a:xfrm>
            <a:off x="4267200" y="3124200"/>
            <a:ext cx="1905000" cy="3698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en-US" dirty="0"/>
              <a:t>Free nitrites</a:t>
            </a:r>
            <a:endParaRPr lang="ar-SA" dirty="0"/>
          </a:p>
        </p:txBody>
      </p:sp>
      <p:cxnSp>
        <p:nvCxnSpPr>
          <p:cNvPr id="21512" name="رابط كسهم مستقيم 15"/>
          <p:cNvCxnSpPr>
            <a:cxnSpLocks noChangeShapeType="1"/>
          </p:cNvCxnSpPr>
          <p:nvPr/>
        </p:nvCxnSpPr>
        <p:spPr bwMode="auto">
          <a:xfrm>
            <a:off x="6324600" y="3429000"/>
            <a:ext cx="9144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7" name="مربع نص 16"/>
          <p:cNvSpPr txBox="1"/>
          <p:nvPr/>
        </p:nvSpPr>
        <p:spPr>
          <a:xfrm>
            <a:off x="7391400" y="3200400"/>
            <a:ext cx="1447800" cy="3698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en-US" dirty="0"/>
              <a:t>NO</a:t>
            </a:r>
            <a:endParaRPr lang="ar-SA" dirty="0"/>
          </a:p>
        </p:txBody>
      </p:sp>
      <p:graphicFrame>
        <p:nvGraphicFramePr>
          <p:cNvPr id="11" name="رسم تخطيطي 10"/>
          <p:cNvGraphicFramePr/>
          <p:nvPr/>
        </p:nvGraphicFramePr>
        <p:xfrm>
          <a:off x="0" y="3733800"/>
          <a:ext cx="4876800" cy="289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رسم تخطيطي 11"/>
          <p:cNvGraphicFramePr/>
          <p:nvPr/>
        </p:nvGraphicFramePr>
        <p:xfrm>
          <a:off x="4800600" y="3581400"/>
          <a:ext cx="4191000" cy="167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1520" name="تمرير أفقي 4"/>
          <p:cNvSpPr>
            <a:spLocks noChangeArrowheads="1"/>
          </p:cNvSpPr>
          <p:nvPr/>
        </p:nvSpPr>
        <p:spPr bwMode="auto">
          <a:xfrm>
            <a:off x="4572000" y="5181600"/>
            <a:ext cx="4572000" cy="16764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/>
            <a:r>
              <a:rPr lang="en-US" sz="1400" b="0" dirty="0"/>
              <a:t>-* Veins are more sensitive than artery </a:t>
            </a:r>
            <a:r>
              <a:rPr lang="en-US" sz="1400" b="0" dirty="0" smtClean="0"/>
              <a:t>to </a:t>
            </a:r>
            <a:r>
              <a:rPr lang="en-US" sz="1400" b="0" dirty="0"/>
              <a:t>NO. </a:t>
            </a:r>
            <a:r>
              <a:rPr lang="en-US" sz="1400" b="0" dirty="0" smtClean="0"/>
              <a:t>It is </a:t>
            </a:r>
            <a:r>
              <a:rPr lang="en-US" sz="1400" b="0" dirty="0"/>
              <a:t>believed that </a:t>
            </a:r>
            <a:r>
              <a:rPr lang="en-US" sz="1400" b="0" dirty="0" smtClean="0"/>
              <a:t>veins are more capable of releasing NO </a:t>
            </a:r>
            <a:r>
              <a:rPr lang="en-US" sz="1400" b="0" dirty="0"/>
              <a:t>in higher amount than </a:t>
            </a:r>
            <a:r>
              <a:rPr lang="en-US" sz="1400" b="0" dirty="0" smtClean="0"/>
              <a:t>arteries.  </a:t>
            </a:r>
            <a:endParaRPr lang="en-US" sz="1400" b="0" dirty="0"/>
          </a:p>
          <a:p>
            <a:pPr algn="l" rtl="0"/>
            <a:r>
              <a:rPr lang="en-US" sz="1400" b="0" dirty="0" smtClean="0"/>
              <a:t>- Arteries at higher doses show </a:t>
            </a:r>
            <a:r>
              <a:rPr lang="en-US" sz="1400" b="0" dirty="0" err="1" smtClean="0"/>
              <a:t>vasodilation</a:t>
            </a:r>
            <a:r>
              <a:rPr lang="en-US" sz="1400" b="0" dirty="0" smtClean="0"/>
              <a:t>. </a:t>
            </a:r>
            <a:endParaRPr lang="ar-SA" sz="1400" b="0" dirty="0"/>
          </a:p>
        </p:txBody>
      </p:sp>
      <p:sp>
        <p:nvSpPr>
          <p:cNvPr id="19" name="وسيلة شرح مستطيلة 18"/>
          <p:cNvSpPr/>
          <p:nvPr/>
        </p:nvSpPr>
        <p:spPr bwMode="auto">
          <a:xfrm>
            <a:off x="3124200" y="1219200"/>
            <a:ext cx="2667000" cy="609600"/>
          </a:xfrm>
          <a:prstGeom prst="wedgeRectCallout">
            <a:avLst>
              <a:gd name="adj1" fmla="val -66822"/>
              <a:gd name="adj2" fmla="val 15113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dirty="0" err="1"/>
              <a:t>Ethacrynic</a:t>
            </a:r>
            <a:r>
              <a:rPr lang="en-US" dirty="0"/>
              <a:t> acid </a:t>
            </a:r>
            <a:r>
              <a:rPr lang="en-US" dirty="0" err="1" smtClean="0"/>
              <a:t>inihibits</a:t>
            </a:r>
            <a:r>
              <a:rPr lang="en-US" dirty="0" smtClean="0"/>
              <a:t> </a:t>
            </a:r>
            <a:r>
              <a:rPr lang="en-US" dirty="0"/>
              <a:t>glutathione</a:t>
            </a:r>
            <a:endParaRPr lang="ar-SA" dirty="0"/>
          </a:p>
        </p:txBody>
      </p:sp>
      <p:sp>
        <p:nvSpPr>
          <p:cNvPr id="21" name="وسيلة شرح مستطيلة 20"/>
          <p:cNvSpPr/>
          <p:nvPr/>
        </p:nvSpPr>
        <p:spPr bwMode="auto">
          <a:xfrm>
            <a:off x="4191000" y="2133600"/>
            <a:ext cx="2514600" cy="685800"/>
          </a:xfrm>
          <a:prstGeom prst="wedgeRectCallout">
            <a:avLst>
              <a:gd name="adj1" fmla="val -69662"/>
              <a:gd name="adj2" fmla="val 5568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Glutathione needs a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thiol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group (SH) provided by </a:t>
            </a:r>
            <a:r>
              <a:rPr kumimoji="0" lang="en-US" sz="14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cysteine</a:t>
            </a:r>
            <a:endParaRPr kumimoji="0" lang="ar-SA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rot="5400000" flipH="1" flipV="1">
            <a:off x="2514600" y="4572000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rot="5400000">
            <a:off x="-913606" y="5561806"/>
            <a:ext cx="228600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 bwMode="auto">
          <a:xfrm rot="5400000">
            <a:off x="1258094" y="5523706"/>
            <a:ext cx="236220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950" y="0"/>
            <a:ext cx="8674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مربع نص 3"/>
          <p:cNvSpPr txBox="1">
            <a:spLocks noChangeArrowheads="1"/>
          </p:cNvSpPr>
          <p:nvPr/>
        </p:nvSpPr>
        <p:spPr bwMode="auto">
          <a:xfrm>
            <a:off x="2743200" y="3886200"/>
            <a:ext cx="914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/>
              <a:t>???</a:t>
            </a:r>
            <a:endParaRPr lang="ar-SA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381000"/>
            <a:ext cx="5943600" cy="6172200"/>
          </a:xfrm>
        </p:spPr>
        <p:txBody>
          <a:bodyPr/>
          <a:lstStyle/>
          <a:p>
            <a:pPr algn="l" rtl="0" eaLnBrk="1" hangingPunct="1">
              <a:buFontTx/>
              <a:buBlip>
                <a:blip r:embed="rId3"/>
              </a:buBlip>
            </a:pPr>
            <a:r>
              <a:rPr lang="en-US" sz="2400" dirty="0" smtClean="0">
                <a:cs typeface="Times New Roman" pitchFamily="18" charset="0"/>
                <a:sym typeface="Symbol" pitchFamily="18" charset="2"/>
              </a:rPr>
              <a:t>2-In variant angina organic nitrates relax the smooth muscle so they relieve coronary artery spam.</a:t>
            </a:r>
          </a:p>
          <a:p>
            <a:pPr algn="l" rtl="0" eaLnBrk="1" hangingPunct="1">
              <a:buFontTx/>
              <a:buBlip>
                <a:blip r:embed="rId3"/>
              </a:buBlip>
            </a:pPr>
            <a:r>
              <a:rPr lang="en-US" sz="2400" dirty="0" smtClean="0">
                <a:cs typeface="Times New Roman" pitchFamily="18" charset="0"/>
                <a:sym typeface="Symbol" pitchFamily="18" charset="2"/>
              </a:rPr>
              <a:t>3-In unstable angina nitrate is useful because:     - </a:t>
            </a:r>
            <a:r>
              <a:rPr lang="en-US" sz="24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↓</a:t>
            </a:r>
            <a:r>
              <a:rPr lang="en-US" sz="2400" dirty="0" smtClean="0">
                <a:cs typeface="Times New Roman" pitchFamily="18" charset="0"/>
                <a:sym typeface="Symbol" pitchFamily="18" charset="2"/>
              </a:rPr>
              <a:t>vascular tone</a:t>
            </a:r>
          </a:p>
          <a:p>
            <a:pPr algn="l" rtl="0" eaLnBrk="1" hangingPunct="1">
              <a:buFontTx/>
              <a:buNone/>
            </a:pPr>
            <a:r>
              <a:rPr lang="en-US" sz="2400" dirty="0" smtClean="0">
                <a:cs typeface="Times New Roman" pitchFamily="18" charset="0"/>
                <a:sym typeface="Symbol" pitchFamily="18" charset="2"/>
              </a:rPr>
              <a:t>                       - </a:t>
            </a:r>
            <a:r>
              <a:rPr lang="en-US" sz="24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↓</a:t>
            </a:r>
            <a:r>
              <a:rPr lang="en-US" sz="2400" dirty="0" smtClean="0">
                <a:cs typeface="Times New Roman" pitchFamily="18" charset="0"/>
                <a:sym typeface="Symbol" pitchFamily="18" charset="2"/>
              </a:rPr>
              <a:t>O2 demand</a:t>
            </a:r>
          </a:p>
          <a:p>
            <a:pPr algn="l" rtl="0" eaLnBrk="1" hangingPunct="1">
              <a:buFontTx/>
              <a:buNone/>
            </a:pPr>
            <a:r>
              <a:rPr lang="en-US" sz="2400" dirty="0" smtClean="0">
                <a:cs typeface="Times New Roman" pitchFamily="18" charset="0"/>
                <a:sym typeface="Symbol" pitchFamily="18" charset="2"/>
              </a:rPr>
              <a:t>                       - </a:t>
            </a:r>
            <a:r>
              <a:rPr lang="en-US" sz="24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↓</a:t>
            </a:r>
            <a:r>
              <a:rPr lang="en-US" sz="2400" dirty="0" smtClean="0">
                <a:cs typeface="Times New Roman" pitchFamily="18" charset="0"/>
                <a:sym typeface="Symbol" pitchFamily="18" charset="2"/>
              </a:rPr>
              <a:t>platelets aggregation</a:t>
            </a:r>
          </a:p>
          <a:p>
            <a:pPr algn="l" rtl="0" eaLnBrk="1" hangingPunct="1">
              <a:buFontTx/>
              <a:buBlip>
                <a:blip r:embed="rId3"/>
              </a:buBlip>
            </a:pPr>
            <a:r>
              <a:rPr lang="en-US" sz="2400" dirty="0" smtClean="0">
                <a:cs typeface="Times New Roman" pitchFamily="18" charset="0"/>
                <a:sym typeface="Symbol" pitchFamily="18" charset="2"/>
              </a:rPr>
              <a:t>4</a:t>
            </a:r>
            <a:r>
              <a:rPr lang="en-US" sz="24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*</a:t>
            </a:r>
            <a:r>
              <a:rPr lang="en-US" sz="2400" dirty="0" smtClean="0">
                <a:cs typeface="Times New Roman" pitchFamily="18" charset="0"/>
                <a:sym typeface="Symbol" pitchFamily="18" charset="2"/>
              </a:rPr>
              <a:t>-Organic nitrates in ischemic patient divert blood from normal areas of the heart to ischemic areas (see next 3 slides)</a:t>
            </a:r>
            <a:endParaRPr lang="en-US" dirty="0" smtClean="0">
              <a:cs typeface="Times New Roman" pitchFamily="18" charset="0"/>
              <a:sym typeface="Symbol" pitchFamily="18" charset="2"/>
            </a:endParaRPr>
          </a:p>
          <a:p>
            <a:pPr algn="l" rtl="0" eaLnBrk="1" hangingPunct="1">
              <a:buFontTx/>
              <a:buNone/>
            </a:pPr>
            <a:endParaRPr lang="en-US" dirty="0" smtClean="0">
              <a:cs typeface="Times New Roman" pitchFamily="18" charset="0"/>
              <a:sym typeface="Symbol" pitchFamily="18" charset="2"/>
            </a:endParaRPr>
          </a:p>
          <a:p>
            <a:pPr algn="l" rtl="0" eaLnBrk="1" hangingPunct="1"/>
            <a:endParaRPr lang="en-US" sz="2800" dirty="0" smtClean="0">
              <a:cs typeface="Times New Roman" pitchFamily="18" charset="0"/>
            </a:endParaRPr>
          </a:p>
        </p:txBody>
      </p:sp>
      <p:pic>
        <p:nvPicPr>
          <p:cNvPr id="23555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000750" y="381000"/>
            <a:ext cx="314325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رابط مستقيم 3"/>
          <p:cNvCxnSpPr/>
          <p:nvPr/>
        </p:nvCxnSpPr>
        <p:spPr bwMode="auto">
          <a:xfrm>
            <a:off x="4876800" y="6400800"/>
            <a:ext cx="14478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رابط مستقيم 4"/>
          <p:cNvCxnSpPr/>
          <p:nvPr/>
        </p:nvCxnSpPr>
        <p:spPr bwMode="auto">
          <a:xfrm>
            <a:off x="1752600" y="6400800"/>
            <a:ext cx="10668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شكل بيضاوي 7"/>
          <p:cNvSpPr/>
          <p:nvPr/>
        </p:nvSpPr>
        <p:spPr bwMode="auto">
          <a:xfrm>
            <a:off x="5257800" y="1143000"/>
            <a:ext cx="2514600" cy="838200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وسيلة شرح مستطيلة 8"/>
          <p:cNvSpPr/>
          <p:nvPr/>
        </p:nvSpPr>
        <p:spPr bwMode="auto">
          <a:xfrm>
            <a:off x="7086600" y="3810000"/>
            <a:ext cx="2057400" cy="1600200"/>
          </a:xfrm>
          <a:prstGeom prst="wedgeRectCallout">
            <a:avLst>
              <a:gd name="adj1" fmla="val -19047"/>
              <a:gd name="adj2" fmla="val -6639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Ischemia results in an increase in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vasodilating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metabolites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arteriolar</a:t>
            </a:r>
            <a:r>
              <a:rPr kumimoji="0" lang="en-US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dilation</a:t>
            </a:r>
            <a:endParaRPr kumimoji="0" lang="ar-SA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وسيلة شرح مستطيلة 9"/>
          <p:cNvSpPr/>
          <p:nvPr/>
        </p:nvSpPr>
        <p:spPr bwMode="auto">
          <a:xfrm>
            <a:off x="3810000" y="3810000"/>
            <a:ext cx="1371600" cy="762000"/>
          </a:xfrm>
          <a:prstGeom prst="wedgeRectCallout">
            <a:avLst>
              <a:gd name="adj1" fmla="val 3125"/>
              <a:gd name="adj2" fmla="val -12968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/>
              <a:t>Collateral is constricted no blood flow</a:t>
            </a:r>
            <a:endParaRPr kumimoji="0" lang="ar-SA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شكل بيضاوي 2"/>
          <p:cNvSpPr/>
          <p:nvPr/>
        </p:nvSpPr>
        <p:spPr bwMode="auto">
          <a:xfrm>
            <a:off x="2895600" y="152400"/>
            <a:ext cx="3505200" cy="609600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شكل بيضاوي 3"/>
          <p:cNvSpPr/>
          <p:nvPr/>
        </p:nvSpPr>
        <p:spPr bwMode="auto">
          <a:xfrm>
            <a:off x="3505200" y="2362200"/>
            <a:ext cx="2286000" cy="685800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شكل بيضاوي 4"/>
          <p:cNvSpPr/>
          <p:nvPr/>
        </p:nvSpPr>
        <p:spPr bwMode="auto">
          <a:xfrm>
            <a:off x="4724400" y="6019800"/>
            <a:ext cx="4114800" cy="838200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ular Callout 5"/>
          <p:cNvSpPr/>
          <p:nvPr/>
        </p:nvSpPr>
        <p:spPr bwMode="auto">
          <a:xfrm>
            <a:off x="6705600" y="457200"/>
            <a:ext cx="2209800" cy="1752600"/>
          </a:xfrm>
          <a:prstGeom prst="wedgeRectCallout">
            <a:avLst>
              <a:gd name="adj1" fmla="val -112111"/>
              <a:gd name="adj2" fmla="val 632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Nitrates increase</a:t>
            </a:r>
            <a:r>
              <a:rPr kumimoji="0" lang="en-US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blood flow from </a:t>
            </a:r>
            <a:r>
              <a:rPr lang="en-US" sz="1600" dirty="0" smtClean="0"/>
              <a:t>normal area to ischemic area by </a:t>
            </a:r>
            <a:r>
              <a:rPr lang="en-US" sz="1600" dirty="0" err="1" smtClean="0"/>
              <a:t>dialate</a:t>
            </a:r>
            <a:r>
              <a:rPr lang="en-US" sz="1600" dirty="0" smtClean="0"/>
              <a:t> collateral arteries</a:t>
            </a:r>
            <a:r>
              <a:rPr lang="en-US" sz="1200" dirty="0" smtClean="0"/>
              <a:t>.</a:t>
            </a:r>
            <a:endParaRPr kumimoji="0" lang="ar-SA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وسيلة شرح خطية 2 (شريط التمييز)‏ 5"/>
          <p:cNvSpPr>
            <a:spLocks/>
          </p:cNvSpPr>
          <p:nvPr/>
        </p:nvSpPr>
        <p:spPr bwMode="auto">
          <a:xfrm>
            <a:off x="7620000" y="2057400"/>
            <a:ext cx="1524000" cy="1219200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10000"/>
              <a:gd name="adj6" fmla="val -2009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1600" b="0" dirty="0"/>
              <a:t>Blood flow is further decreased </a:t>
            </a:r>
            <a:endParaRPr lang="ar-SA" sz="1600" b="0" dirty="0"/>
          </a:p>
        </p:txBody>
      </p:sp>
      <p:sp>
        <p:nvSpPr>
          <p:cNvPr id="26629" name="وسيلة شرح على شكل سحابة 6"/>
          <p:cNvSpPr>
            <a:spLocks noChangeArrowheads="1"/>
          </p:cNvSpPr>
          <p:nvPr/>
        </p:nvSpPr>
        <p:spPr bwMode="auto">
          <a:xfrm>
            <a:off x="457200" y="685800"/>
            <a:ext cx="2057400" cy="1828800"/>
          </a:xfrm>
          <a:prstGeom prst="cloudCallout">
            <a:avLst>
              <a:gd name="adj1" fmla="val 42284"/>
              <a:gd name="adj2" fmla="val -5250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rtl="0"/>
            <a:r>
              <a:rPr lang="en-US" sz="1600" b="0" dirty="0" smtClean="0"/>
              <a:t>This drug </a:t>
            </a:r>
            <a:r>
              <a:rPr lang="en-US" sz="1600" b="0" dirty="0"/>
              <a:t>↑ blood </a:t>
            </a:r>
            <a:r>
              <a:rPr lang="en-US" sz="1600" b="0" dirty="0" smtClean="0"/>
              <a:t>flow </a:t>
            </a:r>
            <a:r>
              <a:rPr lang="en-US" sz="1600" b="0" dirty="0"/>
              <a:t>to </a:t>
            </a:r>
            <a:r>
              <a:rPr lang="en-US" sz="1600" b="0" dirty="0" smtClean="0"/>
              <a:t>non-ischemic heart tissue</a:t>
            </a:r>
            <a:endParaRPr lang="ar-SA" sz="1600" b="0" dirty="0"/>
          </a:p>
        </p:txBody>
      </p:sp>
      <p:sp>
        <p:nvSpPr>
          <p:cNvPr id="26630" name="مخطط انسيابي: مستند 7"/>
          <p:cNvSpPr>
            <a:spLocks noChangeArrowheads="1"/>
          </p:cNvSpPr>
          <p:nvPr/>
        </p:nvSpPr>
        <p:spPr bwMode="auto">
          <a:xfrm>
            <a:off x="3810000" y="4114800"/>
            <a:ext cx="1524000" cy="1981200"/>
          </a:xfrm>
          <a:prstGeom prst="flowChartDocumen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sz="1600" b="0" dirty="0"/>
          </a:p>
          <a:p>
            <a:pPr algn="ctr"/>
            <a:r>
              <a:rPr lang="en-US" sz="1600" b="0" dirty="0"/>
              <a:t>This phenomenon is called </a:t>
            </a:r>
            <a:r>
              <a:rPr lang="en-US" sz="1600" b="0" dirty="0" smtClean="0"/>
              <a:t>“coronary steal”</a:t>
            </a:r>
          </a:p>
        </p:txBody>
      </p:sp>
      <p:sp>
        <p:nvSpPr>
          <p:cNvPr id="7" name="شكل بيضاوي 6"/>
          <p:cNvSpPr/>
          <p:nvPr/>
        </p:nvSpPr>
        <p:spPr bwMode="auto">
          <a:xfrm>
            <a:off x="3429000" y="2362200"/>
            <a:ext cx="2590800" cy="609600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وسيلة شرح مستطيلة 7"/>
          <p:cNvSpPr/>
          <p:nvPr/>
        </p:nvSpPr>
        <p:spPr bwMode="auto">
          <a:xfrm>
            <a:off x="0" y="2895600"/>
            <a:ext cx="1905000" cy="914400"/>
          </a:xfrm>
          <a:prstGeom prst="wedgeRectCallout">
            <a:avLst>
              <a:gd name="adj1" fmla="val 45644"/>
              <a:gd name="adj2" fmla="val 6615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it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dilates arteriole but not collateral and that</a:t>
            </a:r>
            <a:r>
              <a:rPr lang="en-US" sz="1400" b="0" dirty="0" smtClean="0"/>
              <a:t> will increase blood flow to normal area </a:t>
            </a:r>
            <a:endParaRPr kumimoji="0" lang="en-US" sz="14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7010400" y="228600"/>
            <a:ext cx="2133600" cy="6096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a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nd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hydralazine</a:t>
            </a:r>
            <a:endParaRPr kumimoji="0" lang="ar-SA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algn="l" rtl="0" eaLnBrk="1" hangingPunct="1">
              <a:buFontTx/>
              <a:buBlip>
                <a:blip r:embed="rId2"/>
              </a:buBlip>
            </a:pPr>
            <a:r>
              <a:rPr lang="en-US" dirty="0" smtClean="0">
                <a:cs typeface="Times New Roman" pitchFamily="18" charset="0"/>
              </a:rPr>
              <a:t>Relaxation of the smooth muscles of the bronchi, gastrointestinal tract , </a:t>
            </a:r>
            <a:r>
              <a:rPr lang="en-US" dirty="0" err="1" smtClean="0">
                <a:cs typeface="Times New Roman" pitchFamily="18" charset="0"/>
              </a:rPr>
              <a:t>biliary</a:t>
            </a:r>
            <a:r>
              <a:rPr lang="en-US" dirty="0" smtClean="0">
                <a:cs typeface="Times New Roman" pitchFamily="18" charset="0"/>
              </a:rPr>
              <a:t> system, and Genitourinary tract </a:t>
            </a:r>
          </a:p>
          <a:p>
            <a:pPr algn="l" rtl="0" eaLnBrk="1" hangingPunct="1">
              <a:buFontTx/>
              <a:buBlip>
                <a:blip r:embed="rId2"/>
              </a:buBlip>
            </a:pPr>
            <a:r>
              <a:rPr lang="en-US" dirty="0" smtClean="0">
                <a:cs typeface="Times New Roman" pitchFamily="18" charset="0"/>
              </a:rPr>
              <a:t>These actions rarely have any clinical value </a:t>
            </a:r>
          </a:p>
          <a:p>
            <a:pPr algn="l" rtl="0" eaLnBrk="1" hangingPunct="1">
              <a:buFontTx/>
              <a:buBlip>
                <a:blip r:embed="rId2"/>
              </a:buBlip>
            </a:pPr>
            <a:r>
              <a:rPr lang="en-US" dirty="0" smtClean="0">
                <a:cs typeface="Times New Roman" pitchFamily="18" charset="0"/>
              </a:rPr>
              <a:t>Decrease in platelet aggregation</a:t>
            </a:r>
          </a:p>
          <a:p>
            <a:pPr algn="l" rtl="0" eaLnBrk="1" hangingPunct="1">
              <a:buFontTx/>
              <a:buBlip>
                <a:blip r:embed="rId2"/>
              </a:buBlip>
            </a:pPr>
            <a:r>
              <a:rPr lang="en-US" dirty="0" smtClean="0">
                <a:cs typeface="Times New Roman" pitchFamily="18" charset="0"/>
              </a:rPr>
              <a:t>Nitric Oxide is thought for having a slight –</a:t>
            </a:r>
            <a:r>
              <a:rPr lang="en-US" dirty="0" err="1" smtClean="0">
                <a:cs typeface="Times New Roman" pitchFamily="18" charset="0"/>
              </a:rPr>
              <a:t>ve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ionotropic</a:t>
            </a:r>
            <a:r>
              <a:rPr lang="en-US" dirty="0" smtClean="0">
                <a:cs typeface="Times New Roman" pitchFamily="18" charset="0"/>
              </a:rPr>
              <a:t> effect</a:t>
            </a:r>
          </a:p>
          <a:p>
            <a:pPr algn="l" rtl="0" eaLnBrk="1" hangingPunct="1">
              <a:buFontTx/>
              <a:buNone/>
            </a:pPr>
            <a:endParaRPr lang="en-US" dirty="0" smtClean="0">
              <a:cs typeface="Times New Roman" pitchFamily="18" charset="0"/>
            </a:endParaRPr>
          </a:p>
        </p:txBody>
      </p:sp>
      <p:sp>
        <p:nvSpPr>
          <p:cNvPr id="27651" name="WordArt 4"/>
          <p:cNvSpPr>
            <a:spLocks noChangeArrowheads="1" noChangeShapeType="1" noTextEdit="1"/>
          </p:cNvSpPr>
          <p:nvPr/>
        </p:nvSpPr>
        <p:spPr bwMode="auto">
          <a:xfrm>
            <a:off x="1143000" y="457200"/>
            <a:ext cx="6553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Other Pharmacodynamic Effects</a:t>
            </a:r>
            <a:endParaRPr lang="ar-SA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4724400" cy="4876800"/>
          </a:xfrm>
        </p:spPr>
        <p:txBody>
          <a:bodyPr/>
          <a:lstStyle/>
          <a:p>
            <a:pPr algn="l" rtl="0" eaLnBrk="1" hangingPunct="1">
              <a:buFontTx/>
              <a:buBlip>
                <a:blip r:embed="rId2"/>
              </a:buBlip>
            </a:pPr>
            <a:r>
              <a:rPr lang="en-US" b="1" u="sng" dirty="0" smtClean="0">
                <a:solidFill>
                  <a:srgbClr val="FF0066"/>
                </a:solidFill>
                <a:cs typeface="Times New Roman" pitchFamily="18" charset="0"/>
                <a:sym typeface="Symbol" pitchFamily="18" charset="2"/>
              </a:rPr>
              <a:t>Administration:-</a:t>
            </a:r>
          </a:p>
          <a:p>
            <a:pPr algn="l" rtl="0" eaLnBrk="1" hangingPunct="1">
              <a:buFontTx/>
              <a:buBlip>
                <a:blip r:embed="rId2"/>
              </a:buBlip>
            </a:pPr>
            <a:r>
              <a:rPr lang="en-US" dirty="0" err="1" smtClean="0">
                <a:cs typeface="Times New Roman" pitchFamily="18" charset="0"/>
                <a:sym typeface="Symbol" pitchFamily="18" charset="2"/>
              </a:rPr>
              <a:t>Glyceryl</a:t>
            </a:r>
            <a:r>
              <a:rPr lang="en-US" dirty="0" smtClean="0">
                <a:cs typeface="Times New Roman" pitchFamily="18" charset="0"/>
                <a:sym typeface="Symbol" pitchFamily="18" charset="2"/>
              </a:rPr>
              <a:t> </a:t>
            </a:r>
            <a:r>
              <a:rPr lang="en-US" dirty="0" err="1" smtClean="0">
                <a:cs typeface="Times New Roman" pitchFamily="18" charset="0"/>
                <a:sym typeface="Symbol" pitchFamily="18" charset="2"/>
              </a:rPr>
              <a:t>trinitrate</a:t>
            </a:r>
            <a:r>
              <a:rPr lang="en-US" dirty="0" smtClean="0">
                <a:cs typeface="Times New Roman" pitchFamily="18" charset="0"/>
                <a:sym typeface="Symbol" pitchFamily="18" charset="2"/>
              </a:rPr>
              <a:t> , formulated as:-</a:t>
            </a:r>
          </a:p>
          <a:p>
            <a:pPr algn="l" rtl="0" eaLnBrk="1" hangingPunct="1">
              <a:buFontTx/>
              <a:buBlip>
                <a:blip r:embed="rId2"/>
              </a:buBlip>
            </a:pPr>
            <a:r>
              <a:rPr lang="en-US" dirty="0" smtClean="0">
                <a:cs typeface="Times New Roman" pitchFamily="18" charset="0"/>
                <a:sym typeface="Symbol" pitchFamily="18" charset="2"/>
              </a:rPr>
              <a:t>1-sublingual tablets</a:t>
            </a:r>
          </a:p>
          <a:p>
            <a:pPr algn="l" rtl="0" eaLnBrk="1" hangingPunct="1">
              <a:buFontTx/>
              <a:buBlip>
                <a:blip r:embed="rId2"/>
              </a:buBlip>
            </a:pPr>
            <a:r>
              <a:rPr lang="en-US" dirty="0" smtClean="0">
                <a:cs typeface="Times New Roman" pitchFamily="18" charset="0"/>
                <a:sym typeface="Symbol" pitchFamily="18" charset="2"/>
              </a:rPr>
              <a:t>2-preparation for </a:t>
            </a:r>
            <a:r>
              <a:rPr lang="en-US" dirty="0" err="1" smtClean="0">
                <a:cs typeface="Times New Roman" pitchFamily="18" charset="0"/>
                <a:sym typeface="Symbol" pitchFamily="18" charset="2"/>
              </a:rPr>
              <a:t>transdermal</a:t>
            </a:r>
            <a:r>
              <a:rPr lang="en-US" dirty="0" smtClean="0">
                <a:cs typeface="Times New Roman" pitchFamily="18" charset="0"/>
                <a:sym typeface="Symbol" pitchFamily="18" charset="2"/>
              </a:rPr>
              <a:t> absorption.</a:t>
            </a:r>
          </a:p>
          <a:p>
            <a:pPr algn="l" rtl="0" eaLnBrk="1" hangingPunct="1">
              <a:buNone/>
            </a:pPr>
            <a:r>
              <a:rPr lang="en-US" sz="2400" dirty="0" smtClean="0">
                <a:cs typeface="Times New Roman" pitchFamily="18" charset="0"/>
                <a:sym typeface="Symbol" pitchFamily="18" charset="2"/>
              </a:rPr>
              <a:t>    2-3% concentration in lanolin (wax) for prophylaxis , 4-8h, occluded into dressing on the chest well absorbed through the skin,  more sustained effect</a:t>
            </a:r>
          </a:p>
          <a:p>
            <a:pPr algn="l" rtl="0" eaLnBrk="1" hangingPunct="1">
              <a:buFontTx/>
              <a:buBlip>
                <a:blip r:embed="rId2"/>
              </a:buBlip>
            </a:pPr>
            <a:endParaRPr lang="en-US" sz="2400" dirty="0" smtClean="0">
              <a:cs typeface="Times New Roman" pitchFamily="18" charset="0"/>
              <a:sym typeface="Symbol" pitchFamily="18" charset="2"/>
            </a:endParaRPr>
          </a:p>
          <a:p>
            <a:pPr algn="l" rtl="0" eaLnBrk="1" hangingPunct="1">
              <a:buFontTx/>
              <a:buBlip>
                <a:blip r:embed="rId2"/>
              </a:buBlip>
            </a:pPr>
            <a:endParaRPr lang="en-US" sz="2400" dirty="0" smtClean="0">
              <a:cs typeface="Times New Roman" pitchFamily="18" charset="0"/>
              <a:sym typeface="Symbol" pitchFamily="18" charset="2"/>
            </a:endParaRPr>
          </a:p>
          <a:p>
            <a:pPr algn="l" rtl="0" eaLnBrk="1" hangingPunct="1">
              <a:buFontTx/>
              <a:buBlip>
                <a:blip r:embed="rId2"/>
              </a:buBlip>
            </a:pPr>
            <a:endParaRPr lang="en-US" sz="2000" dirty="0" smtClean="0"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28675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762000"/>
            <a:ext cx="4495800" cy="5638800"/>
          </a:xfrm>
          <a:noFill/>
        </p:spPr>
      </p:pic>
      <p:sp>
        <p:nvSpPr>
          <p:cNvPr id="4" name="مربع نص 3"/>
          <p:cNvSpPr txBox="1"/>
          <p:nvPr/>
        </p:nvSpPr>
        <p:spPr>
          <a:xfrm>
            <a:off x="228600" y="5382161"/>
            <a:ext cx="4343400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l"/>
            <a:r>
              <a:rPr lang="en-US" sz="1600" dirty="0" smtClean="0"/>
              <a:t>We don’t put the </a:t>
            </a:r>
            <a:r>
              <a:rPr lang="en-US" sz="1600" dirty="0" err="1" smtClean="0"/>
              <a:t>transdermal</a:t>
            </a:r>
            <a:r>
              <a:rPr lang="en-US" sz="1600" dirty="0" smtClean="0"/>
              <a:t> patch on the arm or thigh because with movement </a:t>
            </a:r>
            <a:r>
              <a:rPr lang="en-US" sz="1600" dirty="0" smtClean="0">
                <a:sym typeface="Wingdings" pitchFamily="2" charset="2"/>
              </a:rPr>
              <a:t> absorption this may lead to toxic effects.</a:t>
            </a:r>
          </a:p>
          <a:p>
            <a:pPr algn="l"/>
            <a:endParaRPr lang="en-US" sz="1600" dirty="0">
              <a:sym typeface="Wingdings" pitchFamily="2" charset="2"/>
            </a:endParaRPr>
          </a:p>
          <a:p>
            <a:pPr algn="l"/>
            <a:r>
              <a:rPr lang="en-US" sz="1600" dirty="0" smtClean="0">
                <a:sym typeface="Wingdings" pitchFamily="2" charset="2"/>
              </a:rPr>
              <a:t>We put it on chest or abdomen</a:t>
            </a:r>
            <a:endParaRPr lang="ar-SA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304800"/>
            <a:ext cx="5715000" cy="1905000"/>
          </a:xfrm>
        </p:spPr>
        <p:txBody>
          <a:bodyPr>
            <a:normAutofit fontScale="92500"/>
          </a:bodyPr>
          <a:lstStyle/>
          <a:p>
            <a:pPr algn="l" rtl="0"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 sz="2800" dirty="0" smtClean="0">
                <a:cs typeface="Times New Roman" pitchFamily="18" charset="0"/>
                <a:sym typeface="Symbol" pitchFamily="18" charset="2"/>
              </a:rPr>
              <a:t>4-Oral sustained- release preparations</a:t>
            </a:r>
          </a:p>
          <a:p>
            <a:pPr algn="l" rtl="0"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 sz="2800" dirty="0" smtClean="0">
                <a:cs typeface="Times New Roman" pitchFamily="18" charset="0"/>
                <a:sym typeface="Symbol" pitchFamily="18" charset="2"/>
              </a:rPr>
              <a:t>5-Buccal sustained- release (chewable) </a:t>
            </a:r>
          </a:p>
          <a:p>
            <a:pPr algn="l" rtl="0"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 sz="2800" dirty="0" smtClean="0">
                <a:cs typeface="Times New Roman" pitchFamily="18" charset="0"/>
                <a:sym typeface="Symbol" pitchFamily="18" charset="2"/>
              </a:rPr>
              <a:t>6-IV preparations (in emergency)</a:t>
            </a:r>
            <a:endParaRPr lang="en-US" sz="2400" dirty="0" smtClean="0">
              <a:cs typeface="Times New Roman" pitchFamily="18" charset="0"/>
              <a:sym typeface="Symbol" pitchFamily="18" charset="2"/>
            </a:endParaRPr>
          </a:p>
          <a:p>
            <a:pPr algn="l" rtl="0" eaLnBrk="1" hangingPunct="1">
              <a:lnSpc>
                <a:spcPct val="90000"/>
              </a:lnSpc>
              <a:buFontTx/>
              <a:buBlip>
                <a:blip r:embed="rId2"/>
              </a:buBlip>
            </a:pPr>
            <a:endParaRPr lang="en-US" sz="2800" dirty="0" smtClean="0">
              <a:cs typeface="Times New Roman" pitchFamily="18" charset="0"/>
              <a:sym typeface="Symbol" pitchFamily="18" charset="2"/>
            </a:endParaRPr>
          </a:p>
          <a:p>
            <a:pPr algn="l" rtl="0" eaLnBrk="1" hangingPunct="1">
              <a:lnSpc>
                <a:spcPct val="90000"/>
              </a:lnSpc>
              <a:buFontTx/>
              <a:buBlip>
                <a:blip r:embed="rId2"/>
              </a:buBlip>
            </a:pPr>
            <a:endParaRPr lang="en-US" sz="2800" dirty="0" smtClean="0">
              <a:cs typeface="Times New Roman" pitchFamily="18" charset="0"/>
            </a:endParaRPr>
          </a:p>
        </p:txBody>
      </p:sp>
      <p:pic>
        <p:nvPicPr>
          <p:cNvPr id="29699" name="Picture 10" descr="scan00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0"/>
            <a:ext cx="311016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3352800"/>
            <a:ext cx="9144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  <a:sym typeface="Symbol" pitchFamily="18" charset="2"/>
              </a:rPr>
              <a:t>The sublingual tablets of nitroglycerin may lose potency when stored as a result of volatilization and adsorption to plastic surfaces.</a:t>
            </a:r>
            <a:r>
              <a:rPr lang="en-US" sz="3200" b="0" kern="0" dirty="0" smtClean="0">
                <a:latin typeface="+mn-lt"/>
                <a:cs typeface="Times New Roman" pitchFamily="18" charset="0"/>
                <a:sym typeface="Symbol" pitchFamily="18" charset="2"/>
              </a:rPr>
              <a:t>Thus,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  <a:sym typeface="Symbol" pitchFamily="18" charset="2"/>
              </a:rPr>
              <a:t> it stored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  <a:sym typeface="Symbol" pitchFamily="18" charset="2"/>
              </a:rPr>
              <a:t> in glass.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  <a:sym typeface="Symbol" pitchFamily="18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  <a:sym typeface="Symbol" pitchFamily="18" charset="2"/>
              </a:rPr>
              <a:t>In oral administration,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  <a:sym typeface="Symbol" pitchFamily="18" charset="2"/>
              </a:rPr>
              <a:t> nitroglycerin is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  <a:sym typeface="Symbol" pitchFamily="18" charset="2"/>
              </a:rPr>
              <a:t>metabolized by the liver by the removal of the nitrate group.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  <a:sym typeface="Symbol" pitchFamily="18" charset="2"/>
              </a:rPr>
              <a:t>Parent molecule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  <a:sym typeface="Wingdings" pitchFamily="2" charset="2"/>
              </a:rPr>
              <a:t>                        inactivation of the drug  </a:t>
            </a:r>
            <a:r>
              <a:rPr lang="en-US" sz="2000" b="0" kern="0" dirty="0" smtClean="0">
                <a:latin typeface="+mn-lt"/>
                <a:cs typeface="Times New Roman" pitchFamily="18" charset="0"/>
                <a:sym typeface="Wingdings" pitchFamily="2" charset="2"/>
              </a:rPr>
              <a:t>slight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  <a:sym typeface="Wingdings" pitchFamily="2" charset="2"/>
              </a:rPr>
              <a:t> dilation.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  <a:sym typeface="Wingdings" pitchFamily="2" charset="2"/>
              </a:rPr>
              <a:t>So it has low bioavailability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Wingdings" pitchFamily="2" charset="2"/>
              </a:rPr>
              <a:t>&lt; 10-20%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  <a:sym typeface="Symbol" pitchFamily="18" charset="2"/>
            </a:endParaRP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1600200" y="5943600"/>
            <a:ext cx="1752600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100" dirty="0" smtClean="0"/>
              <a:t>Nitrate </a:t>
            </a:r>
            <a:r>
              <a:rPr lang="en-US" sz="1100" dirty="0" err="1" smtClean="0"/>
              <a:t>reductase</a:t>
            </a:r>
            <a:endParaRPr lang="ar-SA" sz="1100" dirty="0"/>
          </a:p>
        </p:txBody>
      </p:sp>
      <p:cxnSp>
        <p:nvCxnSpPr>
          <p:cNvPr id="6" name="رابط كسهم مستقيم 5"/>
          <p:cNvCxnSpPr/>
          <p:nvPr/>
        </p:nvCxnSpPr>
        <p:spPr bwMode="auto">
          <a:xfrm>
            <a:off x="1905000" y="6172200"/>
            <a:ext cx="12954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Rectangular Callout 6"/>
          <p:cNvSpPr/>
          <p:nvPr/>
        </p:nvSpPr>
        <p:spPr bwMode="auto">
          <a:xfrm>
            <a:off x="457200" y="1752600"/>
            <a:ext cx="3429000" cy="1371600"/>
          </a:xfrm>
          <a:prstGeom prst="wedgeRectCallout">
            <a:avLst>
              <a:gd name="adj1" fmla="val 105442"/>
              <a:gd name="adj2" fmla="val -6887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 dirty="0" smtClean="0"/>
              <a:t>Sublingual tablets have a short onset of  action. Because of that, it is used in emergencies of acute </a:t>
            </a:r>
            <a:r>
              <a:rPr lang="en-US" b="0" dirty="0" err="1" smtClean="0"/>
              <a:t>anginal</a:t>
            </a:r>
            <a:r>
              <a:rPr lang="en-US" b="0" dirty="0" smtClean="0"/>
              <a:t> attacks.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533400"/>
            <a:ext cx="6019800" cy="5592763"/>
          </a:xfrm>
        </p:spPr>
        <p:txBody>
          <a:bodyPr/>
          <a:lstStyle/>
          <a:p>
            <a:pPr algn="l" rtl="0" eaLnBrk="1" hangingPunct="1">
              <a:buFontTx/>
              <a:buBlip>
                <a:blip r:embed="rId2"/>
              </a:buBlip>
            </a:pPr>
            <a:r>
              <a:rPr lang="en-US" sz="3600" b="1" u="sng" dirty="0" smtClean="0">
                <a:solidFill>
                  <a:srgbClr val="FF0066"/>
                </a:solidFill>
                <a:cs typeface="Times New Roman" pitchFamily="18" charset="0"/>
              </a:rPr>
              <a:t>Amyl nitrite</a:t>
            </a:r>
            <a:r>
              <a:rPr lang="en-US" dirty="0" smtClean="0">
                <a:cs typeface="Times New Roman" pitchFamily="18" charset="0"/>
              </a:rPr>
              <a:t> ( not nitrate) is available in fragile glass ampoules packaged in a protective cloth covering.</a:t>
            </a:r>
          </a:p>
          <a:p>
            <a:pPr algn="l" rtl="0" eaLnBrk="1" hangingPunct="1">
              <a:buFontTx/>
              <a:buBlip>
                <a:blip r:embed="rId2"/>
              </a:buBlip>
            </a:pPr>
            <a:r>
              <a:rPr lang="en-US" dirty="0" smtClean="0">
                <a:cs typeface="Times New Roman" pitchFamily="18" charset="0"/>
              </a:rPr>
              <a:t>The ampoule is crushed and the drug is inhaled through the cloth covering</a:t>
            </a:r>
          </a:p>
          <a:p>
            <a:pPr algn="l" rtl="0" eaLnBrk="1" hangingPunct="1">
              <a:buFontTx/>
              <a:buBlip>
                <a:blip r:embed="rId2"/>
              </a:buBlip>
            </a:pPr>
            <a:r>
              <a:rPr lang="en-US" dirty="0" smtClean="0">
                <a:cs typeface="Times New Roman" pitchFamily="18" charset="0"/>
              </a:rPr>
              <a:t>It is not used anymore due to its unpleasant odor and short duration of action. Now, it is only used as a sex enhancer.</a:t>
            </a: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381000"/>
            <a:ext cx="1981200" cy="460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صورة 4" descr="P8270004 (Large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0" y="43434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381000"/>
            <a:ext cx="8534400" cy="1371600"/>
          </a:xfrm>
        </p:spPr>
        <p:txBody>
          <a:bodyPr/>
          <a:lstStyle/>
          <a:p>
            <a:pPr algn="l" rtl="0" eaLnBrk="1" hangingPunct="1">
              <a:buFontTx/>
              <a:buBlip>
                <a:blip r:embed="rId2"/>
              </a:buBlip>
            </a:pPr>
            <a:r>
              <a:rPr lang="en-US" smtClean="0">
                <a:cs typeface="Times New Roman" pitchFamily="18" charset="0"/>
              </a:rPr>
              <a:t>Basic mechanism is an imbalance between O</a:t>
            </a:r>
            <a:r>
              <a:rPr lang="en-US" baseline="-25000" smtClean="0">
                <a:cs typeface="Times New Roman" pitchFamily="18" charset="0"/>
              </a:rPr>
              <a:t>2</a:t>
            </a:r>
            <a:r>
              <a:rPr lang="en-US" smtClean="0">
                <a:cs typeface="Times New Roman" pitchFamily="18" charset="0"/>
              </a:rPr>
              <a:t> demand &amp; O</a:t>
            </a:r>
            <a:r>
              <a:rPr lang="en-US" baseline="-25000" smtClean="0">
                <a:cs typeface="Times New Roman" pitchFamily="18" charset="0"/>
              </a:rPr>
              <a:t>2</a:t>
            </a:r>
            <a:r>
              <a:rPr lang="en-US" smtClean="0">
                <a:cs typeface="Times New Roman" pitchFamily="18" charset="0"/>
              </a:rPr>
              <a:t> supply to myocardium.</a:t>
            </a:r>
          </a:p>
        </p:txBody>
      </p:sp>
      <p:pic>
        <p:nvPicPr>
          <p:cNvPr id="512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1200"/>
            <a:ext cx="9144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وسيلة شرح على شكل سحابة 4"/>
          <p:cNvSpPr>
            <a:spLocks noChangeArrowheads="1"/>
          </p:cNvSpPr>
          <p:nvPr/>
        </p:nvSpPr>
        <p:spPr bwMode="auto">
          <a:xfrm>
            <a:off x="4038600" y="914400"/>
            <a:ext cx="1676400" cy="762000"/>
          </a:xfrm>
          <a:prstGeom prst="cloudCallout">
            <a:avLst>
              <a:gd name="adj1" fmla="val -39929"/>
              <a:gd name="adj2" fmla="val 10776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1600" b="0" dirty="0" smtClean="0"/>
              <a:t>activated </a:t>
            </a:r>
            <a:r>
              <a:rPr lang="en-US" sz="1600" b="0" dirty="0"/>
              <a:t>by NO</a:t>
            </a:r>
            <a:endParaRPr lang="ar-SA" sz="1600" b="0" dirty="0"/>
          </a:p>
        </p:txBody>
      </p:sp>
      <p:sp>
        <p:nvSpPr>
          <p:cNvPr id="32772" name="وسيلة شرح على شكل سحابة 5"/>
          <p:cNvSpPr>
            <a:spLocks noChangeArrowheads="1"/>
          </p:cNvSpPr>
          <p:nvPr/>
        </p:nvSpPr>
        <p:spPr bwMode="auto">
          <a:xfrm>
            <a:off x="5867400" y="3962400"/>
            <a:ext cx="2971800" cy="1447800"/>
          </a:xfrm>
          <a:prstGeom prst="cloudCallout">
            <a:avLst>
              <a:gd name="adj1" fmla="val -41051"/>
              <a:gd name="adj2" fmla="val -58796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1600" b="0" dirty="0"/>
              <a:t>Causes </a:t>
            </a:r>
            <a:r>
              <a:rPr lang="en-US" sz="1600" b="0" dirty="0" err="1" smtClean="0"/>
              <a:t>dephosphorylation</a:t>
            </a:r>
            <a:r>
              <a:rPr lang="en-US" sz="1600" b="0" dirty="0" smtClean="0"/>
              <a:t>  </a:t>
            </a:r>
            <a:r>
              <a:rPr lang="en-US" sz="1600" b="0" dirty="0"/>
              <a:t>of myosin light     chain</a:t>
            </a:r>
            <a:endParaRPr lang="ar-SA" sz="1600" b="0" dirty="0"/>
          </a:p>
        </p:txBody>
      </p:sp>
      <p:pic>
        <p:nvPicPr>
          <p:cNvPr id="5" name="صورة 4" descr="viagr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4600" y="3200400"/>
            <a:ext cx="914400" cy="832104"/>
          </a:xfrm>
          <a:prstGeom prst="rect">
            <a:avLst/>
          </a:prstGeom>
        </p:spPr>
      </p:pic>
      <p:sp>
        <p:nvSpPr>
          <p:cNvPr id="6" name="&quot;No&quot; Symbol 5"/>
          <p:cNvSpPr/>
          <p:nvPr/>
        </p:nvSpPr>
        <p:spPr bwMode="auto">
          <a:xfrm>
            <a:off x="4038600" y="4038600"/>
            <a:ext cx="304800" cy="2286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9144000" cy="5440363"/>
          </a:xfrm>
        </p:spPr>
        <p:txBody>
          <a:bodyPr/>
          <a:lstStyle/>
          <a:p>
            <a:pPr algn="l" rtl="0" eaLnBrk="1" hangingPunct="1">
              <a:buFontTx/>
              <a:buBlip>
                <a:blip r:embed="rId2"/>
              </a:buBlip>
            </a:pPr>
            <a:r>
              <a:rPr lang="en-US" dirty="0" smtClean="0">
                <a:cs typeface="Times New Roman" pitchFamily="18" charset="0"/>
                <a:sym typeface="Symbol" pitchFamily="18" charset="2"/>
              </a:rPr>
              <a:t>Long acting organic nitrates is </a:t>
            </a:r>
            <a:r>
              <a:rPr lang="en-US" dirty="0" err="1" smtClean="0">
                <a:cs typeface="Times New Roman" pitchFamily="18" charset="0"/>
                <a:sym typeface="Symbol" pitchFamily="18" charset="2"/>
              </a:rPr>
              <a:t>isosorbide</a:t>
            </a:r>
            <a:r>
              <a:rPr lang="en-US" dirty="0" smtClean="0">
                <a:cs typeface="Times New Roman" pitchFamily="18" charset="0"/>
                <a:sym typeface="Symbol" pitchFamily="18" charset="2"/>
              </a:rPr>
              <a:t> dinitrate .</a:t>
            </a:r>
          </a:p>
          <a:p>
            <a:pPr algn="l" rtl="0" eaLnBrk="1" hangingPunct="1">
              <a:buFontTx/>
              <a:buBlip>
                <a:blip r:embed="rId2"/>
              </a:buBlip>
            </a:pPr>
            <a:r>
              <a:rPr lang="en-US" sz="2800" dirty="0" err="1" smtClean="0">
                <a:cs typeface="Times New Roman" pitchFamily="18" charset="0"/>
                <a:sym typeface="Symbol" pitchFamily="18" charset="2"/>
              </a:rPr>
              <a:t>Isosorbide</a:t>
            </a:r>
            <a:r>
              <a:rPr lang="en-US" sz="2800" dirty="0" smtClean="0">
                <a:cs typeface="Times New Roman" pitchFamily="18" charset="0"/>
                <a:sym typeface="Symbol" pitchFamily="18" charset="2"/>
              </a:rPr>
              <a:t> dinitrate </a:t>
            </a:r>
            <a:r>
              <a:rPr lang="en-US" sz="2800" dirty="0" smtClean="0"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800" dirty="0" err="1" smtClean="0">
                <a:cs typeface="Times New Roman" pitchFamily="18" charset="0"/>
                <a:sym typeface="Wingdings" pitchFamily="2" charset="2"/>
              </a:rPr>
              <a:t>isosorbide</a:t>
            </a:r>
            <a:r>
              <a:rPr lang="en-US" sz="2800" dirty="0" smtClean="0">
                <a:cs typeface="Times New Roman" pitchFamily="18" charset="0"/>
                <a:sym typeface="Wingdings" pitchFamily="2" charset="2"/>
              </a:rPr>
              <a:t> mononitrate (in liver) </a:t>
            </a:r>
            <a:r>
              <a:rPr lang="en-US" sz="2800" dirty="0" smtClean="0">
                <a:cs typeface="Times New Roman" pitchFamily="18" charset="0"/>
                <a:sym typeface="Symbol" pitchFamily="18" charset="2"/>
              </a:rPr>
              <a:t>which is biologically active with a t</a:t>
            </a:r>
            <a:r>
              <a:rPr lang="en-US" sz="2800" baseline="-25000" dirty="0" smtClean="0">
                <a:cs typeface="Times New Roman" pitchFamily="18" charset="0"/>
                <a:sym typeface="Symbol" pitchFamily="18" charset="2"/>
              </a:rPr>
              <a:t>1/2</a:t>
            </a:r>
            <a:r>
              <a:rPr lang="en-US" sz="2800" dirty="0" smtClean="0">
                <a:cs typeface="Times New Roman" pitchFamily="18" charset="0"/>
                <a:sym typeface="Symbol" pitchFamily="18" charset="2"/>
              </a:rPr>
              <a:t> of 4 hrs.</a:t>
            </a:r>
          </a:p>
          <a:p>
            <a:pPr algn="l" rtl="0" eaLnBrk="1" hangingPunct="1">
              <a:buFontTx/>
              <a:buBlip>
                <a:blip r:embed="rId2"/>
              </a:buBlip>
            </a:pPr>
            <a:r>
              <a:rPr lang="en-US" dirty="0" err="1" smtClean="0">
                <a:cs typeface="Times New Roman" pitchFamily="18" charset="0"/>
                <a:sym typeface="Symbol" pitchFamily="18" charset="2"/>
              </a:rPr>
              <a:t>Isosorbide</a:t>
            </a:r>
            <a:r>
              <a:rPr lang="en-US" dirty="0" smtClean="0">
                <a:cs typeface="Times New Roman" pitchFamily="18" charset="0"/>
                <a:sym typeface="Symbol" pitchFamily="18" charset="2"/>
              </a:rPr>
              <a:t> mononitrate is available for clinical use and has 100% bioavailability.</a:t>
            </a:r>
          </a:p>
          <a:p>
            <a:pPr eaLnBrk="1" hangingPunct="1"/>
            <a:endParaRPr lang="en-US" dirty="0" smtClean="0">
              <a:cs typeface="Times New Roman" pitchFamily="18" charset="0"/>
            </a:endParaRPr>
          </a:p>
        </p:txBody>
      </p:sp>
      <p:sp>
        <p:nvSpPr>
          <p:cNvPr id="3" name="Rectangle 5"/>
          <p:cNvSpPr txBox="1">
            <a:spLocks noChangeArrowheads="1"/>
          </p:cNvSpPr>
          <p:nvPr/>
        </p:nvSpPr>
        <p:spPr bwMode="auto">
          <a:xfrm>
            <a:off x="0" y="3276600"/>
            <a:ext cx="5410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  <a:sym typeface="Symbol" pitchFamily="18" charset="2"/>
              </a:rPr>
              <a:t>Isosorbide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  <a:sym typeface="Symbol" pitchFamily="18" charset="2"/>
              </a:rPr>
              <a:t> dinitrate is administered orally for prophylaxis,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  <a:sym typeface="Symbol" pitchFamily="18" charset="2"/>
              </a:rPr>
              <a:t>chewed for a more rapid effect.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  <a:sym typeface="Symbol" pitchFamily="18" charset="2"/>
              </a:rPr>
              <a:t>They have slow onset of action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  <a:sym typeface="Symbol" pitchFamily="18" charset="2"/>
              </a:rPr>
              <a:t> (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  <a:sym typeface="Symbol" pitchFamily="18" charset="2"/>
              </a:rPr>
              <a:t>that is the reason why they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3200" b="0" kern="0" dirty="0" smtClean="0">
                <a:latin typeface="+mn-lt"/>
                <a:cs typeface="Times New Roman" pitchFamily="18" charset="0"/>
                <a:sym typeface="Symbol" pitchFamily="18" charset="2"/>
              </a:rPr>
              <a:t>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  <a:sym typeface="Symbol" pitchFamily="18" charset="2"/>
              </a:rPr>
              <a:t>re used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  <a:sym typeface="Symbol" pitchFamily="18" charset="2"/>
              </a:rPr>
              <a:t> as prophylaxis).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  <a:sym typeface="Symbol" pitchFamily="18" charset="2"/>
            </a:endParaRP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</p:txBody>
      </p:sp>
      <p:pic>
        <p:nvPicPr>
          <p:cNvPr id="4" name="Picture 7" descr="scan00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974645" y="2895600"/>
            <a:ext cx="2788355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304800"/>
            <a:ext cx="9144000" cy="6096000"/>
          </a:xfrm>
        </p:spPr>
        <p:txBody>
          <a:bodyPr/>
          <a:lstStyle/>
          <a:p>
            <a:pPr algn="ctr" rtl="0" eaLnBrk="1" hangingPunct="1">
              <a:lnSpc>
                <a:spcPct val="90000"/>
              </a:lnSpc>
              <a:buNone/>
            </a:pP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  <a:sym typeface="Symbol" pitchFamily="18" charset="2"/>
              </a:rPr>
              <a:t>Adverse effects</a:t>
            </a:r>
          </a:p>
          <a:p>
            <a:pPr algn="l" rtl="0" eaLnBrk="1" hangingPunct="1">
              <a:lnSpc>
                <a:spcPct val="90000"/>
              </a:lnSpc>
              <a:buFontTx/>
              <a:buBlip>
                <a:blip r:embed="rId2"/>
              </a:buBlip>
            </a:pPr>
            <a:endParaRPr lang="en-US" sz="2800" dirty="0" smtClean="0">
              <a:cs typeface="Times New Roman" pitchFamily="18" charset="0"/>
              <a:sym typeface="Symbol" pitchFamily="18" charset="2"/>
            </a:endParaRPr>
          </a:p>
          <a:p>
            <a:pPr algn="l" rtl="0"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 sz="2800" dirty="0" smtClean="0">
                <a:cs typeface="Times New Roman" pitchFamily="18" charset="0"/>
                <a:sym typeface="Symbol" pitchFamily="18" charset="2"/>
              </a:rPr>
              <a:t>Flushing &amp; headache.</a:t>
            </a:r>
          </a:p>
          <a:p>
            <a:pPr algn="l" rtl="0"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 sz="2800" dirty="0" smtClean="0">
                <a:cs typeface="Times New Roman" pitchFamily="18" charset="0"/>
                <a:sym typeface="Symbol" pitchFamily="18" charset="2"/>
              </a:rPr>
              <a:t>Orthostatic(postural) hypotension (because of the  </a:t>
            </a:r>
            <a:r>
              <a:rPr lang="en-US" sz="2800" dirty="0" err="1" smtClean="0">
                <a:cs typeface="Times New Roman" pitchFamily="18" charset="0"/>
                <a:sym typeface="Symbol" pitchFamily="18" charset="2"/>
              </a:rPr>
              <a:t>venodilation</a:t>
            </a:r>
            <a:r>
              <a:rPr lang="en-US" sz="2800" dirty="0" smtClean="0">
                <a:cs typeface="Times New Roman" pitchFamily="18" charset="0"/>
                <a:sym typeface="Symbol" pitchFamily="18" charset="2"/>
              </a:rPr>
              <a:t>)</a:t>
            </a:r>
          </a:p>
          <a:p>
            <a:pPr algn="l" rtl="0"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 sz="2800" dirty="0" smtClean="0">
                <a:cs typeface="Times New Roman" pitchFamily="18" charset="0"/>
                <a:sym typeface="Symbol" pitchFamily="18" charset="2"/>
              </a:rPr>
              <a:t>Tachycardia (as a reflex)</a:t>
            </a:r>
          </a:p>
          <a:p>
            <a:pPr algn="l" rtl="0"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 sz="2800" dirty="0" smtClean="0">
                <a:cs typeface="Times New Roman" pitchFamily="18" charset="0"/>
                <a:sym typeface="Symbol" pitchFamily="18" charset="2"/>
              </a:rPr>
              <a:t>Formation of </a:t>
            </a:r>
            <a:r>
              <a:rPr lang="en-US" sz="2800" dirty="0" err="1" smtClean="0">
                <a:cs typeface="Times New Roman" pitchFamily="18" charset="0"/>
                <a:sym typeface="Symbol" pitchFamily="18" charset="2"/>
              </a:rPr>
              <a:t>methemoglobin</a:t>
            </a:r>
            <a:r>
              <a:rPr lang="en-US" sz="2800" dirty="0" smtClean="0">
                <a:cs typeface="Times New Roman" pitchFamily="18" charset="0"/>
                <a:sym typeface="Symbol" pitchFamily="18" charset="2"/>
              </a:rPr>
              <a:t>. (see next slide)</a:t>
            </a:r>
          </a:p>
          <a:p>
            <a:pPr algn="l" rtl="0"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 sz="2800" dirty="0" smtClean="0">
                <a:cs typeface="Times New Roman" pitchFamily="18" charset="0"/>
                <a:sym typeface="Symbol" pitchFamily="18" charset="2"/>
              </a:rPr>
              <a:t>Carcinogenesis (nitrosamine is formed by combination of nitrates and amino acids and it is potent carcinogenic)(only in </a:t>
            </a:r>
            <a:r>
              <a:rPr lang="en-US" sz="2800" smtClean="0">
                <a:cs typeface="Times New Roman" pitchFamily="18" charset="0"/>
                <a:sym typeface="Symbol" pitchFamily="18" charset="2"/>
              </a:rPr>
              <a:t>experimental animal)</a:t>
            </a:r>
            <a:endParaRPr lang="en-US" sz="2800" dirty="0" smtClean="0">
              <a:cs typeface="Times New Roman" pitchFamily="18" charset="0"/>
              <a:sym typeface="Symbol" pitchFamily="18" charset="2"/>
            </a:endParaRPr>
          </a:p>
          <a:p>
            <a:pPr algn="l" rtl="0" eaLnBrk="1" hangingPunct="1">
              <a:lnSpc>
                <a:spcPct val="90000"/>
              </a:lnSpc>
              <a:buFontTx/>
              <a:buBlip>
                <a:blip r:embed="rId2"/>
              </a:buBlip>
            </a:pPr>
            <a:endParaRPr lang="en-US" sz="2800" dirty="0" smtClean="0">
              <a:cs typeface="Times New Roman" pitchFamily="18" charset="0"/>
              <a:sym typeface="Symbol" pitchFamily="18" charset="2"/>
            </a:endParaRPr>
          </a:p>
          <a:p>
            <a:pPr algn="l" rtl="0" eaLnBrk="1" hangingPunct="1">
              <a:lnSpc>
                <a:spcPct val="90000"/>
              </a:lnSpc>
              <a:buFontTx/>
              <a:buBlip>
                <a:blip r:embed="rId2"/>
              </a:buBlip>
            </a:pPr>
            <a:endParaRPr lang="en-US" dirty="0" smtClean="0">
              <a:cs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/>
          <p:nvPr/>
        </p:nvSpPr>
        <p:spPr>
          <a:xfrm>
            <a:off x="4267200" y="1600200"/>
            <a:ext cx="1066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dirty="0" smtClean="0"/>
              <a:t>nitrates</a:t>
            </a:r>
            <a:endParaRPr lang="ar-SA" dirty="0"/>
          </a:p>
        </p:txBody>
      </p:sp>
      <p:sp>
        <p:nvSpPr>
          <p:cNvPr id="6" name="وسيلة شرح مستطيلة 5"/>
          <p:cNvSpPr/>
          <p:nvPr/>
        </p:nvSpPr>
        <p:spPr bwMode="auto">
          <a:xfrm>
            <a:off x="381000" y="1905000"/>
            <a:ext cx="1905000" cy="1600200"/>
          </a:xfrm>
          <a:prstGeom prst="wedgeRectCallout">
            <a:avLst>
              <a:gd name="adj1" fmla="val 71461"/>
              <a:gd name="adj2" fmla="val -4806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This is the normal form hemoglobin which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contains </a:t>
            </a:r>
            <a:r>
              <a:rPr lang="en-US" dirty="0" smtClean="0"/>
              <a:t>ferrous Fe</a:t>
            </a:r>
            <a:r>
              <a:rPr lang="en-US" baseline="30000" dirty="0" smtClean="0"/>
              <a:t>++</a:t>
            </a:r>
            <a:endParaRPr kumimoji="0" lang="ar-S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وسيلة شرح مستطيلة 6"/>
          <p:cNvSpPr/>
          <p:nvPr/>
        </p:nvSpPr>
        <p:spPr bwMode="auto">
          <a:xfrm>
            <a:off x="6934200" y="1828800"/>
            <a:ext cx="2209800" cy="990600"/>
          </a:xfrm>
          <a:prstGeom prst="wedgeRectCallout">
            <a:avLst>
              <a:gd name="adj1" fmla="val -40138"/>
              <a:gd name="adj2" fmla="val -6522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methemoglobin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which contains </a:t>
            </a:r>
            <a:r>
              <a:rPr lang="en-US" sz="1600" b="0" dirty="0" smtClean="0"/>
              <a:t>ferric Fe</a:t>
            </a:r>
            <a:r>
              <a:rPr lang="en-US" sz="1600" b="0" baseline="30000" dirty="0" smtClean="0"/>
              <a:t>+++</a:t>
            </a:r>
            <a:endParaRPr kumimoji="0" lang="ar-SA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تمرير أفقي 7"/>
          <p:cNvSpPr/>
          <p:nvPr/>
        </p:nvSpPr>
        <p:spPr bwMode="auto">
          <a:xfrm>
            <a:off x="2667000" y="2895600"/>
            <a:ext cx="4114800" cy="914400"/>
          </a:xfrm>
          <a:prstGeom prst="horizontalScroll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 dirty="0" smtClean="0"/>
              <a:t>We can use this toxic effect to treat cyanide poisoning </a:t>
            </a:r>
            <a:endParaRPr kumimoji="0" lang="ar-S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3429000" y="3733800"/>
            <a:ext cx="22860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dirty="0" smtClean="0"/>
              <a:t>In CN</a:t>
            </a:r>
            <a:r>
              <a:rPr lang="en-US" baseline="30000" dirty="0" smtClean="0"/>
              <a:t>-</a:t>
            </a:r>
            <a:r>
              <a:rPr lang="en-US" dirty="0" smtClean="0"/>
              <a:t> poisoning</a:t>
            </a:r>
            <a:endParaRPr lang="ar-SA" dirty="0"/>
          </a:p>
        </p:txBody>
      </p:sp>
      <p:graphicFrame>
        <p:nvGraphicFramePr>
          <p:cNvPr id="11" name="عنصر نائب للمحتوى 4"/>
          <p:cNvGraphicFramePr>
            <a:graphicFrameLocks noGrp="1"/>
          </p:cNvGraphicFramePr>
          <p:nvPr>
            <p:ph sz="half" idx="1"/>
          </p:nvPr>
        </p:nvGraphicFramePr>
        <p:xfrm>
          <a:off x="304800" y="4191000"/>
          <a:ext cx="8534400" cy="53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مستطيل 11"/>
          <p:cNvSpPr/>
          <p:nvPr/>
        </p:nvSpPr>
        <p:spPr>
          <a:xfrm>
            <a:off x="2286000" y="0"/>
            <a:ext cx="51716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methemoglobinemia</a:t>
            </a:r>
            <a:endParaRPr lang="ar-SA" sz="40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3200400" y="4800600"/>
            <a:ext cx="27432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dirty="0" smtClean="0"/>
              <a:t>With use of nitrates</a:t>
            </a:r>
            <a:endParaRPr lang="ar-SA" dirty="0"/>
          </a:p>
        </p:txBody>
      </p:sp>
      <p:graphicFrame>
        <p:nvGraphicFramePr>
          <p:cNvPr id="14" name="رسم تخطيطي 13"/>
          <p:cNvGraphicFramePr/>
          <p:nvPr/>
        </p:nvGraphicFramePr>
        <p:xfrm>
          <a:off x="0" y="5105400"/>
          <a:ext cx="9144000" cy="175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5" name="Rectangle 14"/>
          <p:cNvSpPr/>
          <p:nvPr/>
        </p:nvSpPr>
        <p:spPr bwMode="auto">
          <a:xfrm>
            <a:off x="2057400" y="990600"/>
            <a:ext cx="1524000" cy="914400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Hemoglobin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Fe++</a:t>
            </a:r>
            <a:endParaRPr kumimoji="0" lang="ar-SA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3810000" y="1371600"/>
            <a:ext cx="2133600" cy="228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629400" y="990600"/>
            <a:ext cx="2057400" cy="685800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Methemoglobin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Fe+++</a:t>
            </a:r>
            <a:endParaRPr kumimoji="0" lang="ar-SA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yani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4600" y="418668"/>
            <a:ext cx="4343400" cy="2019732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6248400" y="457200"/>
            <a:ext cx="99060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050" dirty="0" smtClean="0"/>
              <a:t>Normal hemoglobin</a:t>
            </a:r>
            <a:endParaRPr lang="ar-SA" sz="1050" dirty="0"/>
          </a:p>
        </p:txBody>
      </p:sp>
      <p:sp>
        <p:nvSpPr>
          <p:cNvPr id="4" name="مربع نص 3"/>
          <p:cNvSpPr txBox="1"/>
          <p:nvPr/>
        </p:nvSpPr>
        <p:spPr>
          <a:xfrm>
            <a:off x="6858000" y="1143000"/>
            <a:ext cx="11430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 smtClean="0"/>
              <a:t>nitrates</a:t>
            </a:r>
            <a:endParaRPr lang="ar-SA" dirty="0"/>
          </a:p>
        </p:txBody>
      </p:sp>
      <p:sp>
        <p:nvSpPr>
          <p:cNvPr id="5" name="شكل بيضاوي 4"/>
          <p:cNvSpPr/>
          <p:nvPr/>
        </p:nvSpPr>
        <p:spPr bwMode="auto">
          <a:xfrm>
            <a:off x="4953000" y="1828800"/>
            <a:ext cx="1828800" cy="838200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0" y="2743200"/>
            <a:ext cx="9144000" cy="92333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dirty="0" smtClean="0"/>
              <a:t>For excretion of </a:t>
            </a:r>
            <a:r>
              <a:rPr lang="en-US" dirty="0" err="1" smtClean="0"/>
              <a:t>cyanomethomoglobin</a:t>
            </a:r>
            <a:r>
              <a:rPr lang="en-US" dirty="0" smtClean="0"/>
              <a:t> we give sodium </a:t>
            </a:r>
            <a:r>
              <a:rPr lang="en-US" dirty="0" err="1" smtClean="0"/>
              <a:t>thiosulfate</a:t>
            </a:r>
            <a:r>
              <a:rPr lang="en-US" dirty="0" smtClean="0"/>
              <a:t> (Na</a:t>
            </a:r>
            <a:r>
              <a:rPr lang="en-US" baseline="-25000" dirty="0" smtClean="0"/>
              <a:t>2</a:t>
            </a:r>
            <a:r>
              <a:rPr lang="en-US" dirty="0" smtClean="0"/>
              <a:t>S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r>
              <a:rPr lang="en-US" dirty="0" smtClean="0"/>
              <a:t>  )</a:t>
            </a:r>
          </a:p>
          <a:p>
            <a:pPr algn="ctr"/>
            <a:r>
              <a:rPr lang="en-US" dirty="0" smtClean="0"/>
              <a:t>It will convert </a:t>
            </a:r>
            <a:r>
              <a:rPr lang="en-US" dirty="0" err="1" smtClean="0"/>
              <a:t>cyanmethomoglobin</a:t>
            </a:r>
            <a:r>
              <a:rPr lang="en-US" dirty="0" smtClean="0"/>
              <a:t> to </a:t>
            </a:r>
            <a:r>
              <a:rPr lang="en-US" u="sng" dirty="0" err="1" smtClean="0"/>
              <a:t>thiocynate</a:t>
            </a:r>
            <a:r>
              <a:rPr lang="en-US" u="sng" dirty="0" smtClean="0"/>
              <a:t> </a:t>
            </a:r>
            <a:r>
              <a:rPr lang="en-US" dirty="0" smtClean="0"/>
              <a:t> and </a:t>
            </a:r>
            <a:r>
              <a:rPr lang="en-US" u="sng" dirty="0" err="1" smtClean="0"/>
              <a:t>methemoglobin</a:t>
            </a:r>
            <a:r>
              <a:rPr lang="en-US" u="sng" dirty="0" smtClean="0"/>
              <a:t> .</a:t>
            </a:r>
            <a:endParaRPr lang="en-US" dirty="0" smtClean="0"/>
          </a:p>
          <a:p>
            <a:pPr algn="ctr"/>
            <a:r>
              <a:rPr lang="en-US" dirty="0" err="1" smtClean="0"/>
              <a:t>Thiocyanate</a:t>
            </a:r>
            <a:r>
              <a:rPr lang="en-US" dirty="0" smtClean="0"/>
              <a:t> less toxic than cyanide and excreted by kidney.</a:t>
            </a:r>
            <a:endParaRPr lang="ar-SA" dirty="0"/>
          </a:p>
        </p:txBody>
      </p:sp>
      <p:sp>
        <p:nvSpPr>
          <p:cNvPr id="7" name="تمرير أفقي 6"/>
          <p:cNvSpPr/>
          <p:nvPr/>
        </p:nvSpPr>
        <p:spPr bwMode="auto">
          <a:xfrm>
            <a:off x="762000" y="4724400"/>
            <a:ext cx="7772400" cy="685800"/>
          </a:xfrm>
          <a:prstGeom prst="horizontalScroll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If there’s excessive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methemoglobinemia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we give </a:t>
            </a:r>
            <a:r>
              <a:rPr kumimoji="0" lang="en-US" sz="1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methylene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blue (IV)</a:t>
            </a:r>
            <a:endParaRPr kumimoji="0" lang="ar-SA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صورة 7" descr="enzyme3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3600" y="5486400"/>
            <a:ext cx="1752600" cy="1371600"/>
          </a:xfrm>
          <a:prstGeom prst="rect">
            <a:avLst/>
          </a:prstGeom>
        </p:spPr>
      </p:pic>
      <p:cxnSp>
        <p:nvCxnSpPr>
          <p:cNvPr id="10" name="رابط كسهم مستقيم 9"/>
          <p:cNvCxnSpPr/>
          <p:nvPr/>
        </p:nvCxnSpPr>
        <p:spPr bwMode="auto">
          <a:xfrm>
            <a:off x="3352800" y="6477000"/>
            <a:ext cx="20574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1" name="صورة 10" descr="pPETS-3758964t4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0" y="5334000"/>
            <a:ext cx="1092200" cy="1092200"/>
          </a:xfrm>
          <a:prstGeom prst="rect">
            <a:avLst/>
          </a:prstGeom>
        </p:spPr>
      </p:pic>
      <p:pic>
        <p:nvPicPr>
          <p:cNvPr id="12" name="صورة 11" descr="نسخ من enzyme3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00200" y="5410200"/>
            <a:ext cx="1600200" cy="14478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WordArt 4"/>
          <p:cNvSpPr>
            <a:spLocks noChangeArrowheads="1" noChangeShapeType="1" noTextEdit="1"/>
          </p:cNvSpPr>
          <p:nvPr/>
        </p:nvSpPr>
        <p:spPr bwMode="auto">
          <a:xfrm>
            <a:off x="1676400" y="533400"/>
            <a:ext cx="5791200" cy="10668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rtl="0"/>
            <a:r>
              <a:rPr lang="en-US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Tolerance</a:t>
            </a:r>
            <a:endParaRPr lang="ar-SA" sz="3600" kern="10" dirty="0">
              <a:ln w="12700">
                <a:solidFill>
                  <a:srgbClr val="B2B2B2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Arial Black"/>
            </a:endParaRPr>
          </a:p>
        </p:txBody>
      </p:sp>
      <p:graphicFrame>
        <p:nvGraphicFramePr>
          <p:cNvPr id="12" name="رسم تخطيطي 11"/>
          <p:cNvGraphicFramePr/>
          <p:nvPr/>
        </p:nvGraphicFramePr>
        <p:xfrm>
          <a:off x="609600" y="1981200"/>
          <a:ext cx="3962400" cy="220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رسم تخطيطي 12"/>
          <p:cNvGraphicFramePr/>
          <p:nvPr/>
        </p:nvGraphicFramePr>
        <p:xfrm>
          <a:off x="4343400" y="2971800"/>
          <a:ext cx="4800600" cy="251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" y="4800600"/>
            <a:ext cx="5333999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867400"/>
          </a:xfrm>
        </p:spPr>
        <p:txBody>
          <a:bodyPr>
            <a:normAutofit lnSpcReduction="10000"/>
          </a:bodyPr>
          <a:lstStyle/>
          <a:p>
            <a:pPr algn="l" rtl="0" eaLnBrk="1" hangingPunct="1">
              <a:buFontTx/>
              <a:buBlip>
                <a:blip r:embed="rId3"/>
              </a:buBlip>
            </a:pPr>
            <a:r>
              <a:rPr lang="en-US" dirty="0" smtClean="0">
                <a:cs typeface="Times New Roman" pitchFamily="18" charset="0"/>
              </a:rPr>
              <a:t>Known sensitivity to organic nitrates. </a:t>
            </a:r>
          </a:p>
          <a:p>
            <a:pPr algn="l" rtl="0" eaLnBrk="1" hangingPunct="1">
              <a:buFontTx/>
              <a:buBlip>
                <a:blip r:embed="rId3"/>
              </a:buBlip>
            </a:pPr>
            <a:r>
              <a:rPr lang="en-US" dirty="0" smtClean="0">
                <a:cs typeface="Times New Roman" pitchFamily="18" charset="0"/>
              </a:rPr>
              <a:t>Glaucoma (not contraindicated nowadays)</a:t>
            </a:r>
          </a:p>
          <a:p>
            <a:pPr algn="l" rtl="0" eaLnBrk="1" hangingPunct="1">
              <a:buFontTx/>
              <a:buBlip>
                <a:blip r:embed="rId3"/>
              </a:buBlip>
            </a:pPr>
            <a:r>
              <a:rPr lang="en-US" dirty="0" smtClean="0">
                <a:cs typeface="Times New Roman" pitchFamily="18" charset="0"/>
              </a:rPr>
              <a:t>In </a:t>
            </a:r>
            <a:r>
              <a:rPr lang="en-US" dirty="0" smtClean="0">
                <a:latin typeface="Arial"/>
                <a:cs typeface="Arial"/>
              </a:rPr>
              <a:t>↑</a:t>
            </a:r>
            <a:r>
              <a:rPr lang="en-US" dirty="0" smtClean="0">
                <a:cs typeface="Times New Roman" pitchFamily="18" charset="0"/>
              </a:rPr>
              <a:t>intracranial pressure </a:t>
            </a:r>
            <a:r>
              <a:rPr lang="en-US" dirty="0" smtClean="0">
                <a:cs typeface="Times New Roman" pitchFamily="18" charset="0"/>
                <a:sym typeface="Wingdings" pitchFamily="2" charset="2"/>
              </a:rPr>
              <a:t> pressure exerted on blood vessels of the brain so when we use nitrates  </a:t>
            </a:r>
            <a:r>
              <a:rPr lang="en-US" dirty="0" err="1" smtClean="0">
                <a:cs typeface="Times New Roman" pitchFamily="18" charset="0"/>
                <a:sym typeface="Wingdings" pitchFamily="2" charset="2"/>
              </a:rPr>
              <a:t>vasodilation</a:t>
            </a:r>
            <a:r>
              <a:rPr lang="en-US" dirty="0" smtClean="0">
                <a:cs typeface="Times New Roman" pitchFamily="18" charset="0"/>
                <a:sym typeface="Wingdings" pitchFamily="2" charset="2"/>
              </a:rPr>
              <a:t>  </a:t>
            </a:r>
            <a:r>
              <a:rPr lang="en-US" dirty="0" smtClean="0">
                <a:latin typeface="Arial"/>
                <a:cs typeface="Times New Roman" pitchFamily="18" charset="0"/>
                <a:sym typeface="Wingdings" pitchFamily="2" charset="2"/>
              </a:rPr>
              <a:t>↑pressure</a:t>
            </a:r>
            <a:r>
              <a:rPr lang="en-US" dirty="0" smtClean="0">
                <a:cs typeface="Times New Roman" pitchFamily="18" charset="0"/>
              </a:rPr>
              <a:t> </a:t>
            </a:r>
          </a:p>
          <a:p>
            <a:pPr algn="l" rtl="0" eaLnBrk="1" hangingPunct="1">
              <a:buFontTx/>
              <a:buBlip>
                <a:blip r:embed="rId3"/>
              </a:buBlip>
            </a:pPr>
            <a:r>
              <a:rPr lang="en-US" dirty="0" smtClean="0">
                <a:cs typeface="Times New Roman" pitchFamily="18" charset="0"/>
              </a:rPr>
              <a:t>Uncorrected </a:t>
            </a:r>
            <a:r>
              <a:rPr lang="en-US" dirty="0" err="1" smtClean="0">
                <a:cs typeface="Times New Roman" pitchFamily="18" charset="0"/>
              </a:rPr>
              <a:t>hypovolemia</a:t>
            </a:r>
            <a:r>
              <a:rPr lang="en-US" dirty="0" smtClean="0">
                <a:cs typeface="Times New Roman" pitchFamily="18" charset="0"/>
              </a:rPr>
              <a:t> because in </a:t>
            </a:r>
            <a:r>
              <a:rPr lang="en-US" dirty="0" err="1" smtClean="0">
                <a:cs typeface="Times New Roman" pitchFamily="18" charset="0"/>
              </a:rPr>
              <a:t>hypovolemia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smtClean="0">
                <a:cs typeface="Times New Roman" pitchFamily="18" charset="0"/>
                <a:sym typeface="Wingdings" pitchFamily="2" charset="2"/>
              </a:rPr>
              <a:t> hypotension (shock)  vasoconstriction(to increase blood pressure) and nitrates causes </a:t>
            </a:r>
            <a:r>
              <a:rPr lang="en-US" dirty="0" err="1" smtClean="0">
                <a:cs typeface="Times New Roman" pitchFamily="18" charset="0"/>
                <a:sym typeface="Wingdings" pitchFamily="2" charset="2"/>
              </a:rPr>
              <a:t>vasodilation</a:t>
            </a:r>
            <a:r>
              <a:rPr lang="en-US" dirty="0" smtClean="0">
                <a:cs typeface="Times New Roman" pitchFamily="18" charset="0"/>
                <a:sym typeface="Wingdings" pitchFamily="2" charset="2"/>
              </a:rPr>
              <a:t> so we don’t use them</a:t>
            </a:r>
            <a:endParaRPr lang="ar-SA" dirty="0" smtClean="0"/>
          </a:p>
          <a:p>
            <a:pPr algn="l" rtl="0" eaLnBrk="1" hangingPunct="1">
              <a:buFontTx/>
              <a:buBlip>
                <a:blip r:embed="rId3"/>
              </a:buBlip>
            </a:pPr>
            <a:r>
              <a:rPr lang="en-US" dirty="0" smtClean="0">
                <a:cs typeface="Times New Roman" pitchFamily="18" charset="0"/>
              </a:rPr>
              <a:t>Concomitant administration of </a:t>
            </a:r>
            <a:r>
              <a:rPr lang="en-US" dirty="0" err="1" smtClean="0">
                <a:cs typeface="Times New Roman" pitchFamily="18" charset="0"/>
              </a:rPr>
              <a:t>phosphodiesterase</a:t>
            </a:r>
            <a:r>
              <a:rPr lang="en-US" dirty="0" smtClean="0">
                <a:cs typeface="Times New Roman" pitchFamily="18" charset="0"/>
              </a:rPr>
              <a:t> inhibitors (</a:t>
            </a:r>
            <a:r>
              <a:rPr lang="en-US" dirty="0" err="1" smtClean="0">
                <a:cs typeface="Times New Roman" pitchFamily="18" charset="0"/>
              </a:rPr>
              <a:t>viagra</a:t>
            </a:r>
            <a:r>
              <a:rPr lang="en-US" dirty="0" smtClean="0">
                <a:cs typeface="Times New Roman" pitchFamily="18" charset="0"/>
              </a:rPr>
              <a:t>)  for the treatment of erectile dysfunction.(see slide #30)</a:t>
            </a:r>
            <a:r>
              <a:rPr lang="ar-SA" dirty="0" smtClean="0"/>
              <a:t> </a:t>
            </a:r>
            <a:endParaRPr lang="en-US" dirty="0" smtClean="0">
              <a:cs typeface="Times New Roman" pitchFamily="18" charset="0"/>
            </a:endParaRPr>
          </a:p>
        </p:txBody>
      </p:sp>
      <p:sp>
        <p:nvSpPr>
          <p:cNvPr id="43011" name="WordArt 4"/>
          <p:cNvSpPr>
            <a:spLocks noChangeArrowheads="1" noChangeShapeType="1" noTextEdit="1"/>
          </p:cNvSpPr>
          <p:nvPr/>
        </p:nvSpPr>
        <p:spPr bwMode="auto">
          <a:xfrm>
            <a:off x="2743200" y="0"/>
            <a:ext cx="4191000" cy="6985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 rtl="0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Contraindications</a:t>
            </a:r>
            <a:endParaRPr lang="ar-SA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71600"/>
            <a:ext cx="880903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WordArt 7"/>
          <p:cNvSpPr>
            <a:spLocks noChangeArrowheads="1" noChangeShapeType="1" noTextEdit="1"/>
          </p:cNvSpPr>
          <p:nvPr/>
        </p:nvSpPr>
        <p:spPr bwMode="auto">
          <a:xfrm>
            <a:off x="1143000" y="228600"/>
            <a:ext cx="6629400" cy="6985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 rtl="0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Beneficial &amp; Deleterious Effects</a:t>
            </a:r>
            <a:endParaRPr lang="ar-SA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60960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Cont’d…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47800"/>
            <a:ext cx="8580438" cy="470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1" hangingPunct="1"/>
            <a:r>
              <a:rPr lang="en-US" sz="2800" smtClean="0">
                <a:cs typeface="Arial" pitchFamily="34" charset="0"/>
              </a:rPr>
              <a:t>FACTOR DETERMINING O</a:t>
            </a:r>
            <a:r>
              <a:rPr lang="en-US" sz="2000" b="1" smtClean="0">
                <a:cs typeface="Arial" pitchFamily="34" charset="0"/>
              </a:rPr>
              <a:t>2</a:t>
            </a:r>
            <a:r>
              <a:rPr lang="en-US" sz="2800" smtClean="0">
                <a:cs typeface="Arial" pitchFamily="34" charset="0"/>
              </a:rPr>
              <a:t> DEMAND (O</a:t>
            </a:r>
            <a:r>
              <a:rPr lang="en-US" sz="2800" baseline="-25000" smtClean="0">
                <a:cs typeface="Arial" pitchFamily="34" charset="0"/>
              </a:rPr>
              <a:t>2 </a:t>
            </a:r>
            <a:r>
              <a:rPr lang="en-US" sz="2800" smtClean="0">
                <a:cs typeface="Arial" pitchFamily="34" charset="0"/>
              </a:rPr>
              <a:t> consumption)</a:t>
            </a:r>
            <a:endParaRPr lang="ar-SA" sz="2800" smtClean="0"/>
          </a:p>
        </p:txBody>
      </p:sp>
      <p:graphicFrame>
        <p:nvGraphicFramePr>
          <p:cNvPr id="8" name="رسم تخطيطي 7"/>
          <p:cNvGraphicFramePr/>
          <p:nvPr/>
        </p:nvGraphicFramePr>
        <p:xfrm>
          <a:off x="0" y="1524000"/>
          <a:ext cx="91440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148" name="مثلث متساوي الساقين 8"/>
          <p:cNvSpPr>
            <a:spLocks noChangeArrowheads="1"/>
          </p:cNvSpPr>
          <p:nvPr/>
        </p:nvSpPr>
        <p:spPr bwMode="auto">
          <a:xfrm>
            <a:off x="6858000" y="4648200"/>
            <a:ext cx="2286000" cy="2209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1200"/>
              <a:t>We can treat angina by decreasing these factors</a:t>
            </a:r>
            <a:endParaRPr lang="ar-SA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ستطيل 2"/>
          <p:cNvSpPr/>
          <p:nvPr/>
        </p:nvSpPr>
        <p:spPr bwMode="auto">
          <a:xfrm>
            <a:off x="609600" y="5562600"/>
            <a:ext cx="7772400" cy="762000"/>
          </a:xfrm>
          <a:prstGeom prst="rect">
            <a:avLst/>
          </a:prstGeom>
          <a:solidFill>
            <a:srgbClr val="FF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886200" cy="4525963"/>
          </a:xfrm>
        </p:spPr>
        <p:txBody>
          <a:bodyPr>
            <a:normAutofit lnSpcReduction="10000"/>
          </a:bodyPr>
          <a:lstStyle/>
          <a:p>
            <a:pPr algn="l" rtl="0"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 dirty="0" smtClean="0">
                <a:cs typeface="Times New Roman" pitchFamily="18" charset="0"/>
              </a:rPr>
              <a:t>Antagonizes the effect of </a:t>
            </a:r>
            <a:r>
              <a:rPr lang="en-US" dirty="0" err="1" smtClean="0">
                <a:cs typeface="Times New Roman" pitchFamily="18" charset="0"/>
              </a:rPr>
              <a:t>norepinepherine</a:t>
            </a:r>
            <a:r>
              <a:rPr lang="en-US" dirty="0" smtClean="0">
                <a:cs typeface="Times New Roman" pitchFamily="18" charset="0"/>
              </a:rPr>
              <a:t> from sympathetic nerve ending &amp;epinephrine from adrenal medulla </a:t>
            </a:r>
            <a:r>
              <a:rPr lang="en-US" dirty="0" smtClean="0">
                <a:cs typeface="Times New Roman" pitchFamily="18" charset="0"/>
              </a:rPr>
              <a:t>.</a:t>
            </a:r>
            <a:endParaRPr lang="en-US" dirty="0" smtClean="0">
              <a:cs typeface="Times New Roman" pitchFamily="18" charset="0"/>
            </a:endParaRPr>
          </a:p>
          <a:p>
            <a:pPr algn="l" rtl="0"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 dirty="0" smtClean="0">
                <a:latin typeface="Arial" pitchFamily="34" charset="0"/>
                <a:cs typeface="Times New Roman" pitchFamily="18" charset="0"/>
              </a:rPr>
              <a:t>↓ HR,BP,&amp;CO. which in turn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↓ O2 demand at rest &amp; during exercise.</a:t>
            </a:r>
            <a:endParaRPr lang="en-US" dirty="0" smtClean="0">
              <a:cs typeface="Times New Roman" pitchFamily="18" charset="0"/>
            </a:endParaRPr>
          </a:p>
        </p:txBody>
      </p:sp>
      <p:sp>
        <p:nvSpPr>
          <p:cNvPr id="46083" name="WordArt 4"/>
          <p:cNvSpPr>
            <a:spLocks noChangeArrowheads="1" noChangeShapeType="1" noTextEdit="1"/>
          </p:cNvSpPr>
          <p:nvPr/>
        </p:nvSpPr>
        <p:spPr bwMode="auto">
          <a:xfrm>
            <a:off x="685800" y="304800"/>
            <a:ext cx="7162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Beta -adrenoceptor Blockers</a:t>
            </a:r>
            <a:endParaRPr lang="ar-SA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</a:endParaRPr>
          </a:p>
        </p:txBody>
      </p:sp>
      <p:pic>
        <p:nvPicPr>
          <p:cNvPr id="4608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3263" y="990600"/>
            <a:ext cx="4630737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مخطط انسيابي: شريط مثقب 4"/>
          <p:cNvSpPr>
            <a:spLocks noChangeArrowheads="1"/>
          </p:cNvSpPr>
          <p:nvPr/>
        </p:nvSpPr>
        <p:spPr bwMode="auto">
          <a:xfrm>
            <a:off x="152400" y="6248400"/>
            <a:ext cx="6629400" cy="609600"/>
          </a:xfrm>
          <a:prstGeom prst="flowChartPunchedTap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/>
            <a:r>
              <a:rPr lang="en-US" sz="1600" b="0" dirty="0"/>
              <a:t>Lower HR </a:t>
            </a:r>
            <a:r>
              <a:rPr lang="en-US" sz="1600" b="0" dirty="0">
                <a:sym typeface="Wingdings" pitchFamily="2" charset="2"/>
              </a:rPr>
              <a:t> ↑diastolic perfusion time  ↑ coronary </a:t>
            </a:r>
            <a:r>
              <a:rPr lang="en-US" sz="1600" b="0" dirty="0" smtClean="0">
                <a:sym typeface="Wingdings" pitchFamily="2" charset="2"/>
              </a:rPr>
              <a:t>perfusion</a:t>
            </a:r>
            <a:endParaRPr lang="ar-SA" sz="16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ستطيل 2"/>
          <p:cNvSpPr/>
          <p:nvPr/>
        </p:nvSpPr>
        <p:spPr>
          <a:xfrm>
            <a:off x="0" y="0"/>
            <a:ext cx="530689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Normal action of </a:t>
            </a:r>
            <a:r>
              <a:rPr lang="el-GR" sz="2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/>
                <a:cs typeface="Arial"/>
              </a:rPr>
              <a:t>β</a:t>
            </a:r>
            <a:r>
              <a:rPr lang="en-US" sz="2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/>
                <a:cs typeface="Arial"/>
              </a:rPr>
              <a:t> receptor</a:t>
            </a:r>
            <a:endParaRPr lang="ar-SA" sz="2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وسيلة شرح مستطيلة 3"/>
          <p:cNvSpPr/>
          <p:nvPr/>
        </p:nvSpPr>
        <p:spPr bwMode="auto">
          <a:xfrm>
            <a:off x="6248400" y="1676400"/>
            <a:ext cx="1600200" cy="838200"/>
          </a:xfrm>
          <a:prstGeom prst="wedgeRectCallout">
            <a:avLst>
              <a:gd name="adj1" fmla="val -67838"/>
              <a:gd name="adj2" fmla="val -8706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Receptor is inhibited by </a:t>
            </a:r>
            <a:r>
              <a:rPr kumimoji="0" lang="el-G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β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 blocker</a:t>
            </a:r>
            <a:endParaRPr kumimoji="0" lang="ar-SA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33400"/>
            <a:ext cx="9144000" cy="5592763"/>
          </a:xfrm>
        </p:spPr>
        <p:txBody>
          <a:bodyPr/>
          <a:lstStyle/>
          <a:p>
            <a:pPr algn="l" rtl="0" eaLnBrk="1" hangingPunct="1">
              <a:buFontTx/>
              <a:buBlip>
                <a:blip r:embed="rId2"/>
              </a:buBlip>
            </a:pPr>
            <a:r>
              <a:rPr lang="en-US" dirty="0" smtClean="0">
                <a:cs typeface="Times New Roman" pitchFamily="18" charset="0"/>
                <a:sym typeface="Symbol" pitchFamily="18" charset="2"/>
              </a:rPr>
              <a:t> </a:t>
            </a:r>
            <a:r>
              <a:rPr lang="el-GR" dirty="0" smtClean="0">
                <a:cs typeface="Times New Roman" pitchFamily="18" charset="0"/>
                <a:sym typeface="Symbol" pitchFamily="18" charset="2"/>
              </a:rPr>
              <a:t>β</a:t>
            </a:r>
            <a:r>
              <a:rPr lang="en-US" dirty="0" smtClean="0">
                <a:cs typeface="Times New Roman" pitchFamily="18" charset="0"/>
                <a:sym typeface="Symbol" pitchFamily="18" charset="2"/>
              </a:rPr>
              <a:t>-blockers </a:t>
            </a:r>
            <a:r>
              <a:rPr lang="en-US" dirty="0" smtClean="0">
                <a:cs typeface="Times New Roman" pitchFamily="18" charset="0"/>
                <a:sym typeface="Symbol" pitchFamily="18" charset="2"/>
              </a:rPr>
              <a:t>h</a:t>
            </a:r>
            <a:r>
              <a:rPr lang="en-US" dirty="0" smtClean="0">
                <a:cs typeface="Times New Roman" pitchFamily="18" charset="0"/>
                <a:sym typeface="Symbol" pitchFamily="18" charset="2"/>
              </a:rPr>
              <a:t>ave </a:t>
            </a:r>
            <a:r>
              <a:rPr lang="en-US" dirty="0" smtClean="0">
                <a:cs typeface="Times New Roman" pitchFamily="18" charset="0"/>
                <a:sym typeface="Symbol" pitchFamily="18" charset="2"/>
              </a:rPr>
              <a:t>Antihypertensive effect.</a:t>
            </a:r>
          </a:p>
          <a:p>
            <a:pPr algn="l" rtl="0" eaLnBrk="1" hangingPunct="1">
              <a:buFontTx/>
              <a:buBlip>
                <a:blip r:embed="rId2"/>
              </a:buBlip>
            </a:pPr>
            <a:endParaRPr lang="en-US" dirty="0" smtClean="0">
              <a:cs typeface="Times New Roman" pitchFamily="18" charset="0"/>
              <a:sym typeface="Symbol" pitchFamily="18" charset="2"/>
            </a:endParaRPr>
          </a:p>
          <a:p>
            <a:pPr algn="l" rtl="0" eaLnBrk="1" hangingPunct="1">
              <a:buFontTx/>
              <a:buBlip>
                <a:blip r:embed="rId2"/>
              </a:buBlip>
            </a:pPr>
            <a:r>
              <a:rPr lang="en-US" dirty="0" smtClean="0">
                <a:cs typeface="Times New Roman" pitchFamily="18" charset="0"/>
                <a:sym typeface="Symbol" pitchFamily="18" charset="2"/>
              </a:rPr>
              <a:t>Contraindicated in variant angina, may allow unopposed -adrenergic coronary vasoconstriction to occur</a:t>
            </a:r>
          </a:p>
          <a:p>
            <a:pPr algn="l" rtl="0" eaLnBrk="1" hangingPunct="1">
              <a:buFontTx/>
              <a:buBlip>
                <a:blip r:embed="rId2"/>
              </a:buBlip>
            </a:pPr>
            <a:r>
              <a:rPr lang="en-US" dirty="0" smtClean="0">
                <a:cs typeface="Times New Roman" pitchFamily="18" charset="0"/>
                <a:sym typeface="Symbol" pitchFamily="18" charset="2"/>
              </a:rPr>
              <a:t>- blockers should not be rapidly withdrawn from patient to avoid rebound angina or hypertension</a:t>
            </a:r>
          </a:p>
          <a:p>
            <a:pPr algn="l" rtl="0" eaLnBrk="1" hangingPunct="1"/>
            <a:endParaRPr lang="en-US" dirty="0" smtClean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cs typeface="Arial" pitchFamily="34" charset="0"/>
              </a:rPr>
              <a:t>Clinical uses of </a:t>
            </a:r>
            <a:r>
              <a:rPr lang="el-GR" dirty="0" smtClean="0">
                <a:cs typeface="Arial" pitchFamily="34" charset="0"/>
              </a:rPr>
              <a:t>β</a:t>
            </a:r>
            <a:r>
              <a:rPr lang="en-US" smtClean="0">
                <a:cs typeface="Arial" pitchFamily="34" charset="0"/>
              </a:rPr>
              <a:t> blockers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algn="l" rtl="0" eaLnBrk="1" hangingPunct="1">
              <a:buFontTx/>
              <a:buBlip>
                <a:blip r:embed="rId2"/>
              </a:buBlip>
            </a:pPr>
            <a:r>
              <a:rPr lang="en-US" sz="2800" dirty="0" smtClean="0">
                <a:cs typeface="Times New Roman" pitchFamily="18" charset="0"/>
              </a:rPr>
              <a:t> </a:t>
            </a:r>
            <a:r>
              <a:rPr lang="en-US" b="1" dirty="0" smtClean="0">
                <a:cs typeface="Times New Roman" pitchFamily="18" charset="0"/>
              </a:rPr>
              <a:t>They are effective in the prophylactic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b="1" dirty="0" smtClean="0">
                <a:cs typeface="Times New Roman" pitchFamily="18" charset="0"/>
              </a:rPr>
              <a:t>treatment of classic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b="1" dirty="0" smtClean="0">
                <a:cs typeface="Times New Roman" pitchFamily="18" charset="0"/>
              </a:rPr>
              <a:t>&amp; unstable </a:t>
            </a:r>
            <a:r>
              <a:rPr lang="en-US" b="1" dirty="0" smtClean="0">
                <a:cs typeface="Times New Roman" pitchFamily="18" charset="0"/>
              </a:rPr>
              <a:t>angina</a:t>
            </a:r>
            <a:endParaRPr lang="en-US" dirty="0" smtClean="0">
              <a:cs typeface="Times New Roman" pitchFamily="18" charset="0"/>
            </a:endParaRPr>
          </a:p>
          <a:p>
            <a:pPr algn="l" rtl="0" eaLnBrk="1" hangingPunct="1">
              <a:buFontTx/>
              <a:buBlip>
                <a:blip r:embed="rId2"/>
              </a:buBlip>
            </a:pPr>
            <a:r>
              <a:rPr lang="en-US" b="1" dirty="0" smtClean="0">
                <a:cs typeface="Times New Roman" pitchFamily="18" charset="0"/>
              </a:rPr>
              <a:t>They </a:t>
            </a:r>
            <a:r>
              <a:rPr lang="en-US" b="1" dirty="0" smtClean="0">
                <a:cs typeface="Times New Roman" pitchFamily="18" charset="0"/>
              </a:rPr>
              <a:t>are effective in the treatment of silent or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b="1" dirty="0" smtClean="0">
                <a:cs typeface="Times New Roman" pitchFamily="18" charset="0"/>
              </a:rPr>
              <a:t>ambulatory angina (no pain</a:t>
            </a:r>
            <a:r>
              <a:rPr lang="en-US" dirty="0" smtClean="0">
                <a:cs typeface="Times New Roman" pitchFamily="18" charset="0"/>
              </a:rPr>
              <a:t>)</a:t>
            </a:r>
          </a:p>
          <a:p>
            <a:pPr algn="l" rtl="0" eaLnBrk="1" hangingPunct="1">
              <a:buFontTx/>
              <a:buBlip>
                <a:blip r:embed="rId2"/>
              </a:buBlip>
            </a:pPr>
            <a:r>
              <a:rPr lang="en-US" b="1" dirty="0" smtClean="0">
                <a:cs typeface="Times New Roman" pitchFamily="18" charset="0"/>
              </a:rPr>
              <a:t>Decrease mortality of patients with recent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b="1" dirty="0" smtClean="0">
                <a:cs typeface="Times New Roman" pitchFamily="18" charset="0"/>
              </a:rPr>
              <a:t>myocardial infarction</a:t>
            </a:r>
          </a:p>
          <a:p>
            <a:pPr eaLnBrk="1" hangingPunct="1"/>
            <a:endParaRPr lang="en-US" sz="2800" b="1" dirty="0" smtClean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295400"/>
            <a:ext cx="5562600" cy="5257800"/>
          </a:xfrm>
        </p:spPr>
        <p:txBody>
          <a:bodyPr/>
          <a:lstStyle/>
          <a:p>
            <a:pPr algn="l" rtl="0" eaLnBrk="1" hangingPunct="1">
              <a:buFontTx/>
              <a:buBlip>
                <a:blip r:embed="rId3"/>
              </a:buBlip>
            </a:pPr>
            <a:r>
              <a:rPr lang="en-US" sz="3600" smtClean="0">
                <a:cs typeface="Times New Roman" pitchFamily="18" charset="0"/>
              </a:rPr>
              <a:t>Coronary arteriosclerosis (e.g. Atherosclerosis)</a:t>
            </a:r>
          </a:p>
          <a:p>
            <a:pPr algn="l" rtl="0" eaLnBrk="1" hangingPunct="1">
              <a:buFontTx/>
              <a:buBlip>
                <a:blip r:embed="rId3"/>
              </a:buBlip>
            </a:pPr>
            <a:r>
              <a:rPr lang="en-US" sz="3600" smtClean="0">
                <a:cs typeface="Times New Roman" pitchFamily="18" charset="0"/>
              </a:rPr>
              <a:t>Transient platelet aggregation &amp; coronary thrombosis.</a:t>
            </a:r>
          </a:p>
          <a:p>
            <a:pPr algn="l" rtl="0" eaLnBrk="1" hangingPunct="1">
              <a:buFontTx/>
              <a:buBlip>
                <a:blip r:embed="rId3"/>
              </a:buBlip>
            </a:pPr>
            <a:r>
              <a:rPr lang="en-US" sz="3600" smtClean="0">
                <a:cs typeface="Times New Roman" pitchFamily="18" charset="0"/>
              </a:rPr>
              <a:t>Coronary artery spasm.</a:t>
            </a:r>
          </a:p>
          <a:p>
            <a:pPr algn="l" rtl="0" eaLnBrk="1" hangingPunct="1">
              <a:buFontTx/>
              <a:buBlip>
                <a:blip r:embed="rId3"/>
              </a:buBlip>
            </a:pPr>
            <a:endParaRPr lang="en-US" sz="3600" smtClean="0">
              <a:cs typeface="Times New Roman" pitchFamily="18" charset="0"/>
            </a:endParaRPr>
          </a:p>
        </p:txBody>
      </p:sp>
      <p:sp>
        <p:nvSpPr>
          <p:cNvPr id="1028" name="WordArt 4"/>
          <p:cNvSpPr>
            <a:spLocks noChangeArrowheads="1" noChangeShapeType="1" noTextEdit="1"/>
          </p:cNvSpPr>
          <p:nvPr/>
        </p:nvSpPr>
        <p:spPr bwMode="auto">
          <a:xfrm>
            <a:off x="2057400" y="457200"/>
            <a:ext cx="43338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Causes of Angina</a:t>
            </a:r>
            <a:endParaRPr lang="ar-SA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</a:endParaRPr>
          </a:p>
        </p:txBody>
      </p:sp>
      <p:graphicFrame>
        <p:nvGraphicFramePr>
          <p:cNvPr id="1026" name="Object 8"/>
          <p:cNvGraphicFramePr>
            <a:graphicFrameLocks noChangeAspect="1"/>
          </p:cNvGraphicFramePr>
          <p:nvPr>
            <p:ph sz="half" idx="2"/>
          </p:nvPr>
        </p:nvGraphicFramePr>
        <p:xfrm>
          <a:off x="5410200" y="1524000"/>
          <a:ext cx="3460750" cy="5105400"/>
        </p:xfrm>
        <a:graphic>
          <a:graphicData uri="http://schemas.openxmlformats.org/presentationml/2006/ole">
            <p:oleObj spid="_x0000_s1026" name="Clip" r:id="rId4" imgW="3759120" imgH="55242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28800"/>
            <a:ext cx="8763000" cy="2209800"/>
          </a:xfrm>
        </p:spPr>
        <p:txBody>
          <a:bodyPr/>
          <a:lstStyle/>
          <a:p>
            <a:pPr algn="l" rtl="0" eaLnBrk="1" hangingPunct="1">
              <a:buFontTx/>
              <a:buBlip>
                <a:blip r:embed="rId3"/>
              </a:buBlip>
            </a:pPr>
            <a:r>
              <a:rPr lang="en-US" dirty="0" smtClean="0">
                <a:cs typeface="Times New Roman" pitchFamily="18" charset="0"/>
              </a:rPr>
              <a:t>Coronary flow is controlled mainly by</a:t>
            </a:r>
            <a:r>
              <a:rPr lang="ar-SA" dirty="0" smtClean="0"/>
              <a:t> </a:t>
            </a:r>
            <a:r>
              <a:rPr lang="en-US" dirty="0" smtClean="0">
                <a:cs typeface="Times New Roman" pitchFamily="18" charset="0"/>
              </a:rPr>
              <a:t>:-</a:t>
            </a:r>
          </a:p>
          <a:p>
            <a:pPr algn="l" rtl="0" eaLnBrk="1" hangingPunct="1">
              <a:buFontTx/>
              <a:buBlip>
                <a:blip r:embed="rId3"/>
              </a:buBlip>
            </a:pPr>
            <a:r>
              <a:rPr lang="en-US" dirty="0" smtClean="0">
                <a:cs typeface="Times New Roman" pitchFamily="18" charset="0"/>
              </a:rPr>
              <a:t>1-Transmural pressure during systole</a:t>
            </a:r>
            <a:r>
              <a:rPr lang="ar-SA" dirty="0" smtClean="0"/>
              <a:t> </a:t>
            </a:r>
            <a:r>
              <a:rPr lang="en-US" dirty="0" smtClean="0"/>
              <a:t>(</a:t>
            </a:r>
            <a:r>
              <a:rPr lang="en-US" dirty="0" smtClean="0">
                <a:cs typeface="Times New Roman" pitchFamily="18" charset="0"/>
              </a:rPr>
              <a:t>stress of wall of myocardium).</a:t>
            </a:r>
            <a:r>
              <a:rPr lang="en-US" sz="1800" dirty="0" smtClean="0">
                <a:cs typeface="Times New Roman" pitchFamily="18" charset="0"/>
              </a:rPr>
              <a:t>remember: there’s negligible O</a:t>
            </a:r>
            <a:r>
              <a:rPr lang="en-US" sz="1050" dirty="0" smtClean="0">
                <a:cs typeface="Times New Roman" pitchFamily="18" charset="0"/>
              </a:rPr>
              <a:t>2 </a:t>
            </a:r>
            <a:r>
              <a:rPr lang="en-US" sz="1800" dirty="0" smtClean="0">
                <a:cs typeface="Times New Roman" pitchFamily="18" charset="0"/>
              </a:rPr>
              <a:t>perfusion during systole.</a:t>
            </a:r>
            <a:endParaRPr lang="en-US" dirty="0" smtClean="0">
              <a:cs typeface="Times New Roman" pitchFamily="18" charset="0"/>
            </a:endParaRPr>
          </a:p>
          <a:p>
            <a:pPr algn="l" rtl="0" eaLnBrk="1" hangingPunct="1">
              <a:buNone/>
            </a:pPr>
            <a:r>
              <a:rPr lang="en-US" dirty="0" smtClean="0">
                <a:cs typeface="Times New Roman" pitchFamily="18" charset="0"/>
              </a:rPr>
              <a:t>  Diastolic coronary perfusion pressure =</a:t>
            </a:r>
          </a:p>
          <a:p>
            <a:pPr algn="l" rtl="0" eaLnBrk="1" hangingPunct="1">
              <a:buFontTx/>
              <a:buNone/>
            </a:pPr>
            <a:r>
              <a:rPr lang="en-US" dirty="0" smtClean="0">
                <a:cs typeface="Times New Roman" pitchFamily="18" charset="0"/>
              </a:rPr>
              <a:t>    </a:t>
            </a:r>
            <a:r>
              <a:rPr lang="en-US" sz="2400" dirty="0" smtClean="0">
                <a:cs typeface="Times New Roman" pitchFamily="18" charset="0"/>
              </a:rPr>
              <a:t>Diastolic aortic pressure - Diastolic ventricular pressure.</a:t>
            </a:r>
          </a:p>
        </p:txBody>
      </p:sp>
      <p:sp>
        <p:nvSpPr>
          <p:cNvPr id="7171" name="WordArt 4" descr="Paper bag"/>
          <p:cNvSpPr>
            <a:spLocks noChangeArrowheads="1" noChangeShapeType="1" noTextEdit="1"/>
          </p:cNvSpPr>
          <p:nvPr/>
        </p:nvSpPr>
        <p:spPr bwMode="auto">
          <a:xfrm>
            <a:off x="1600200" y="457200"/>
            <a:ext cx="5562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Coronary Blood Flow</a:t>
            </a:r>
            <a:endParaRPr lang="ar-SA" sz="3600" kern="1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4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0" y="5486400"/>
            <a:ext cx="9144000" cy="11430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 dirty="0" smtClean="0"/>
              <a:t>Which means, </a:t>
            </a:r>
            <a:r>
              <a:rPr lang="en-US" u="sng" dirty="0" smtClean="0"/>
              <a:t>during </a:t>
            </a:r>
            <a:r>
              <a:rPr lang="en-US" u="sng" dirty="0" err="1" smtClean="0"/>
              <a:t>distole</a:t>
            </a:r>
            <a:r>
              <a:rPr lang="en-US" b="0" dirty="0" err="1" smtClean="0"/>
              <a:t>:pressure</a:t>
            </a:r>
            <a:r>
              <a:rPr lang="en-US" b="0" dirty="0" smtClean="0"/>
              <a:t> on aorta – pressure on ventricles 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Coronary arteries arise from the aorta so       if aortic pressure   coronary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blood flow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b="0" dirty="0" smtClean="0"/>
              <a:t>Coronary artery pass through ventricular wall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so      if ventricular pressure      </a:t>
            </a:r>
            <a:r>
              <a:rPr lang="en-US" b="0" dirty="0" smtClean="0"/>
              <a:t>there will be resistance by the coronary arteries           coronary perfusion </a:t>
            </a:r>
            <a:endParaRPr kumimoji="0" lang="en-US" sz="11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4343400" y="5943600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rot="5400000" flipH="1" flipV="1">
            <a:off x="6439694" y="5980906"/>
            <a:ext cx="228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rot="5400000" flipH="1" flipV="1">
            <a:off x="8535194" y="5942806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5029200" y="6246812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rot="5400000" flipH="1" flipV="1">
            <a:off x="7657305" y="6209506"/>
            <a:ext cx="228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3962400" y="6551612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rot="5400000">
            <a:off x="4306094" y="6514306"/>
            <a:ext cx="228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WordArt 4" descr="Paper bag"/>
          <p:cNvSpPr>
            <a:spLocks noChangeArrowheads="1" noChangeShapeType="1" noTextEdit="1"/>
          </p:cNvSpPr>
          <p:nvPr/>
        </p:nvSpPr>
        <p:spPr bwMode="auto">
          <a:xfrm>
            <a:off x="1600200" y="457200"/>
            <a:ext cx="5562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Coronary Blood Flow</a:t>
            </a:r>
            <a:endParaRPr lang="ar-SA" sz="3600" kern="1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3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172" name="تمرير أفقي 3"/>
          <p:cNvSpPr>
            <a:spLocks noChangeArrowheads="1"/>
          </p:cNvSpPr>
          <p:nvPr/>
        </p:nvSpPr>
        <p:spPr bwMode="auto">
          <a:xfrm>
            <a:off x="0" y="1219200"/>
            <a:ext cx="5334000" cy="10668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rtl="0"/>
            <a:r>
              <a:rPr lang="en-US"/>
              <a:t>Coronary blood flow directly related to aortic diastolic pressure and duration of diastole</a:t>
            </a:r>
            <a:endParaRPr lang="ar-SA"/>
          </a:p>
        </p:txBody>
      </p:sp>
      <p:pic>
        <p:nvPicPr>
          <p:cNvPr id="717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2286000"/>
            <a:ext cx="6096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وسيلة شرح مستطيلة 5"/>
          <p:cNvSpPr/>
          <p:nvPr/>
        </p:nvSpPr>
        <p:spPr bwMode="auto">
          <a:xfrm>
            <a:off x="762000" y="2362200"/>
            <a:ext cx="1752600" cy="990600"/>
          </a:xfrm>
          <a:prstGeom prst="wedgeRectCallout">
            <a:avLst>
              <a:gd name="adj1" fmla="val 196938"/>
              <a:gd name="adj2" fmla="val 92025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/>
          <a:lstStyle/>
          <a:p>
            <a:pPr algn="ctr">
              <a:defRPr/>
            </a:pPr>
            <a:r>
              <a:rPr lang="en-US" dirty="0"/>
              <a:t>Coronary blood flow occurs only in diastole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ar-SA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تمرير عمودي 6"/>
          <p:cNvSpPr/>
          <p:nvPr/>
        </p:nvSpPr>
        <p:spPr bwMode="auto">
          <a:xfrm>
            <a:off x="0" y="3581400"/>
            <a:ext cx="2209800" cy="3124200"/>
          </a:xfrm>
          <a:prstGeom prst="verticalScroll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/>
          <a:lstStyle/>
          <a:p>
            <a:pPr algn="ctr" rtl="0">
              <a:defRPr/>
            </a:pPr>
            <a:r>
              <a:rPr lang="en-US" dirty="0" smtClean="0"/>
              <a:t>3-  </a:t>
            </a:r>
            <a:r>
              <a:rPr lang="en-US" dirty="0"/>
              <a:t>vasodilator metabolites from the heart affect coronary  flow e.g. adenosine, K</a:t>
            </a:r>
            <a:r>
              <a:rPr lang="en-US" baseline="30000" dirty="0"/>
              <a:t>+</a:t>
            </a:r>
            <a:r>
              <a:rPr lang="en-US" dirty="0"/>
              <a:t> </a:t>
            </a:r>
          </a:p>
          <a:p>
            <a:pPr algn="ctr" rtl="0">
              <a:defRPr/>
            </a:pPr>
            <a:r>
              <a:rPr lang="en-US" dirty="0"/>
              <a:t> </a:t>
            </a:r>
            <a:endParaRPr lang="ar-SA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وسيلة شرح مستطيلة 7"/>
          <p:cNvSpPr/>
          <p:nvPr/>
        </p:nvSpPr>
        <p:spPr bwMode="auto">
          <a:xfrm>
            <a:off x="6781800" y="2514600"/>
            <a:ext cx="2362200" cy="990600"/>
          </a:xfrm>
          <a:prstGeom prst="wedgeRectCallout">
            <a:avLst>
              <a:gd name="adj1" fmla="val -71035"/>
              <a:gd name="adj2" fmla="val 11730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/>
          <a:lstStyle/>
          <a:p>
            <a:pPr algn="ctr" rtl="0">
              <a:defRPr/>
            </a:pPr>
            <a:r>
              <a:rPr lang="ar-SA" dirty="0">
                <a:solidFill>
                  <a:schemeClr val="tx1"/>
                </a:solidFill>
                <a:latin typeface="Calibri"/>
              </a:rPr>
              <a:t>↑</a:t>
            </a:r>
            <a:r>
              <a:rPr lang="en-US" dirty="0">
                <a:solidFill>
                  <a:schemeClr val="tx1"/>
                </a:solidFill>
                <a:latin typeface="Calibri"/>
              </a:rPr>
              <a:t> heart rate </a:t>
            </a:r>
            <a:r>
              <a:rPr lang="en-US" dirty="0">
                <a:solidFill>
                  <a:schemeClr val="tx1"/>
                </a:solidFill>
                <a:latin typeface="Calibri"/>
                <a:sym typeface="Wingdings" pitchFamily="2" charset="2"/>
              </a:rPr>
              <a:t> ↓duration of diastole  ↓coronary flow</a:t>
            </a:r>
            <a:endParaRPr lang="ar-SA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77" name="موجة 8"/>
          <p:cNvSpPr>
            <a:spLocks noChangeArrowheads="1"/>
          </p:cNvSpPr>
          <p:nvPr/>
        </p:nvSpPr>
        <p:spPr bwMode="auto">
          <a:xfrm>
            <a:off x="5410200" y="1143000"/>
            <a:ext cx="3733800" cy="1295400"/>
          </a:xfrm>
          <a:prstGeom prst="wave">
            <a:avLst>
              <a:gd name="adj1" fmla="val 12500"/>
              <a:gd name="adj2" fmla="val 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1600" dirty="0" smtClean="0"/>
              <a:t>2- Coronary flow is inversely </a:t>
            </a:r>
            <a:r>
              <a:rPr lang="en-US" sz="1600" dirty="0"/>
              <a:t>related to coronary vessel resistance </a:t>
            </a:r>
            <a:endParaRPr lang="ar-SA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3733800" cy="6172200"/>
          </a:xfrm>
        </p:spPr>
        <p:txBody>
          <a:bodyPr/>
          <a:lstStyle/>
          <a:p>
            <a:pPr algn="l" rtl="0"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 dirty="0" smtClean="0">
                <a:cs typeface="Times New Roman" pitchFamily="18" charset="0"/>
              </a:rPr>
              <a:t>Coronary ischemia is usually the result of atherosclerosis, and it is  responsible for </a:t>
            </a:r>
            <a:r>
              <a:rPr lang="en-US" dirty="0" err="1" smtClean="0">
                <a:cs typeface="Times New Roman" pitchFamily="18" charset="0"/>
              </a:rPr>
              <a:t>anginal</a:t>
            </a:r>
            <a:r>
              <a:rPr lang="en-US" dirty="0" smtClean="0">
                <a:cs typeface="Times New Roman" pitchFamily="18" charset="0"/>
              </a:rPr>
              <a:t> pain. </a:t>
            </a:r>
          </a:p>
          <a:p>
            <a:pPr algn="l" rtl="0"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 dirty="0" smtClean="0">
                <a:cs typeface="Times New Roman" pitchFamily="18" charset="0"/>
              </a:rPr>
              <a:t>Sudden ischemia is usually caused by thrombosis and may result in myocardial infarction</a:t>
            </a:r>
            <a:r>
              <a:rPr lang="ar-SA" dirty="0" smtClean="0"/>
              <a:t>. </a:t>
            </a:r>
            <a:endParaRPr lang="en-US" dirty="0" smtClean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dirty="0" smtClean="0">
              <a:cs typeface="Times New Roman" pitchFamily="18" charset="0"/>
            </a:endParaRPr>
          </a:p>
        </p:txBody>
      </p:sp>
      <p:pic>
        <p:nvPicPr>
          <p:cNvPr id="8195" name="Picture 4" descr="Angi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0"/>
            <a:ext cx="3352800" cy="382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7" descr="Acute M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3886200"/>
            <a:ext cx="3886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133600" y="0"/>
            <a:ext cx="464742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pathogenesis</a:t>
            </a:r>
            <a:endParaRPr lang="ar-SA" sz="54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219" name="مربع نص 4"/>
          <p:cNvSpPr txBox="1">
            <a:spLocks noChangeArrowheads="1"/>
          </p:cNvSpPr>
          <p:nvPr/>
        </p:nvSpPr>
        <p:spPr bwMode="auto">
          <a:xfrm>
            <a:off x="3200400" y="1143000"/>
            <a:ext cx="2819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Myocardial ischemia</a:t>
            </a:r>
            <a:endParaRPr lang="ar-SA"/>
          </a:p>
        </p:txBody>
      </p:sp>
      <p:cxnSp>
        <p:nvCxnSpPr>
          <p:cNvPr id="9220" name="رابط كسهم مستقيم 6"/>
          <p:cNvCxnSpPr>
            <a:cxnSpLocks noChangeShapeType="1"/>
          </p:cNvCxnSpPr>
          <p:nvPr/>
        </p:nvCxnSpPr>
        <p:spPr bwMode="auto">
          <a:xfrm rot="10800000" flipV="1">
            <a:off x="2819400" y="1524000"/>
            <a:ext cx="1447800" cy="533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9221" name="رابط كسهم مستقيم 8"/>
          <p:cNvCxnSpPr>
            <a:cxnSpLocks noChangeShapeType="1"/>
          </p:cNvCxnSpPr>
          <p:nvPr/>
        </p:nvCxnSpPr>
        <p:spPr bwMode="auto">
          <a:xfrm>
            <a:off x="4267200" y="1524000"/>
            <a:ext cx="1676400" cy="533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1" name="مربع نص 10"/>
          <p:cNvSpPr txBox="1"/>
          <p:nvPr/>
        </p:nvSpPr>
        <p:spPr>
          <a:xfrm>
            <a:off x="0" y="2438400"/>
            <a:ext cx="52578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l" rtl="0">
              <a:defRPr/>
            </a:pPr>
            <a:r>
              <a:rPr lang="ar-SA" dirty="0">
                <a:latin typeface="Calibri"/>
              </a:rPr>
              <a:t>↓</a:t>
            </a:r>
            <a:r>
              <a:rPr lang="en-US" dirty="0">
                <a:latin typeface="Calibri"/>
              </a:rPr>
              <a:t>ATP in heart </a:t>
            </a:r>
            <a:r>
              <a:rPr lang="en-US" dirty="0">
                <a:latin typeface="Calibri"/>
                <a:sym typeface="Wingdings" pitchFamily="2" charset="2"/>
              </a:rPr>
              <a:t> </a:t>
            </a:r>
            <a:r>
              <a:rPr lang="en-US" dirty="0" smtClean="0">
                <a:latin typeface="Calibri"/>
                <a:sym typeface="Wingdings" pitchFamily="2" charset="2"/>
              </a:rPr>
              <a:t>↓ activity of ion </a:t>
            </a:r>
            <a:r>
              <a:rPr lang="en-US" dirty="0">
                <a:latin typeface="Calibri"/>
                <a:sym typeface="Wingdings" pitchFamily="2" charset="2"/>
              </a:rPr>
              <a:t>pump  ↑intracellular Ca</a:t>
            </a:r>
            <a:r>
              <a:rPr lang="en-US" baseline="30000" dirty="0">
                <a:latin typeface="Calibri"/>
                <a:sym typeface="Wingdings" pitchFamily="2" charset="2"/>
              </a:rPr>
              <a:t>++</a:t>
            </a:r>
            <a:r>
              <a:rPr lang="en-US" dirty="0">
                <a:latin typeface="Calibri"/>
                <a:sym typeface="Wingdings" pitchFamily="2" charset="2"/>
              </a:rPr>
              <a:t> </a:t>
            </a:r>
            <a:endParaRPr lang="ar-SA" dirty="0"/>
          </a:p>
        </p:txBody>
      </p:sp>
      <p:sp>
        <p:nvSpPr>
          <p:cNvPr id="12" name="مربع نص 11"/>
          <p:cNvSpPr txBox="1"/>
          <p:nvPr/>
        </p:nvSpPr>
        <p:spPr>
          <a:xfrm>
            <a:off x="6019800" y="2209800"/>
            <a:ext cx="25908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l" rtl="0">
              <a:defRPr/>
            </a:pPr>
            <a:r>
              <a:rPr lang="en-US" dirty="0" smtClean="0"/>
              <a:t>DNA fragmentation </a:t>
            </a:r>
            <a:r>
              <a:rPr lang="en-US" dirty="0" smtClean="0">
                <a:sym typeface="Wingdings" pitchFamily="2" charset="2"/>
              </a:rPr>
              <a:t> apoptosis</a:t>
            </a:r>
            <a:endParaRPr lang="ar-SA" dirty="0"/>
          </a:p>
        </p:txBody>
      </p:sp>
      <p:cxnSp>
        <p:nvCxnSpPr>
          <p:cNvPr id="9224" name="رابط كسهم مستقيم 13"/>
          <p:cNvCxnSpPr>
            <a:cxnSpLocks noChangeShapeType="1"/>
          </p:cNvCxnSpPr>
          <p:nvPr/>
        </p:nvCxnSpPr>
        <p:spPr bwMode="auto">
          <a:xfrm>
            <a:off x="2438400" y="2895600"/>
            <a:ext cx="1600200" cy="10668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9225" name="رابط كسهم مستقيم 15"/>
          <p:cNvCxnSpPr>
            <a:cxnSpLocks noChangeShapeType="1"/>
          </p:cNvCxnSpPr>
          <p:nvPr/>
        </p:nvCxnSpPr>
        <p:spPr bwMode="auto">
          <a:xfrm rot="10800000" flipV="1">
            <a:off x="4114800" y="2895600"/>
            <a:ext cx="2743200" cy="10668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9226" name="مربع نص 16"/>
          <p:cNvSpPr txBox="1">
            <a:spLocks noChangeArrowheads="1"/>
          </p:cNvSpPr>
          <p:nvPr/>
        </p:nvSpPr>
        <p:spPr bwMode="auto">
          <a:xfrm>
            <a:off x="3276600" y="4191000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Cell death</a:t>
            </a:r>
          </a:p>
        </p:txBody>
      </p:sp>
      <p:cxnSp>
        <p:nvCxnSpPr>
          <p:cNvPr id="9227" name="رابط كسهم مستقيم 18"/>
          <p:cNvCxnSpPr>
            <a:cxnSpLocks noChangeShapeType="1"/>
          </p:cNvCxnSpPr>
          <p:nvPr/>
        </p:nvCxnSpPr>
        <p:spPr bwMode="auto">
          <a:xfrm rot="5400000">
            <a:off x="190501" y="4000500"/>
            <a:ext cx="2209800" cy="31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0" name="مربع نص 19"/>
          <p:cNvSpPr txBox="1"/>
          <p:nvPr/>
        </p:nvSpPr>
        <p:spPr>
          <a:xfrm>
            <a:off x="0" y="5181600"/>
            <a:ext cx="4648200" cy="6461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l" rtl="0">
              <a:defRPr/>
            </a:pPr>
            <a:r>
              <a:rPr lang="ar-SA" dirty="0">
                <a:latin typeface="Calibri"/>
              </a:rPr>
              <a:t>↑</a:t>
            </a:r>
            <a:r>
              <a:rPr lang="en-US" dirty="0">
                <a:latin typeface="Calibri"/>
              </a:rPr>
              <a:t>intracellular Ca</a:t>
            </a:r>
            <a:r>
              <a:rPr lang="en-US" baseline="30000" dirty="0">
                <a:latin typeface="Calibri"/>
              </a:rPr>
              <a:t>++</a:t>
            </a:r>
            <a:r>
              <a:rPr lang="en-US" dirty="0">
                <a:latin typeface="Calibri"/>
              </a:rPr>
              <a:t> </a:t>
            </a:r>
            <a:r>
              <a:rPr lang="en-US" dirty="0">
                <a:latin typeface="Calibri"/>
                <a:sym typeface="Wingdings" pitchFamily="2" charset="2"/>
              </a:rPr>
              <a:t> arrhythmia  ↑heart work  myocardial ischemia (vicious cycle)</a:t>
            </a:r>
            <a:endParaRPr lang="ar-SA" dirty="0"/>
          </a:p>
        </p:txBody>
      </p:sp>
      <p:sp>
        <p:nvSpPr>
          <p:cNvPr id="21" name="تمرير أفقي 20"/>
          <p:cNvSpPr/>
          <p:nvPr/>
        </p:nvSpPr>
        <p:spPr bwMode="auto">
          <a:xfrm>
            <a:off x="0" y="6096000"/>
            <a:ext cx="9144000" cy="762000"/>
          </a:xfrm>
          <a:prstGeom prst="horizontalScroll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/>
          <a:lstStyle/>
          <a:p>
            <a:pPr algn="l">
              <a:defRPr/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Also, 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myocardial ischemia 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pain  </a:t>
            </a:r>
            <a:r>
              <a:rPr lang="en-US" dirty="0">
                <a:solidFill>
                  <a:schemeClr val="tx1"/>
                </a:solidFill>
                <a:latin typeface="Calibri"/>
                <a:sym typeface="Wingdings" pitchFamily="2" charset="2"/>
              </a:rPr>
              <a:t>↑sympathetic activity  </a:t>
            </a:r>
            <a:r>
              <a:rPr lang="en-US" dirty="0" smtClean="0">
                <a:solidFill>
                  <a:schemeClr val="tx1"/>
                </a:solidFill>
                <a:latin typeface="Calibri"/>
                <a:sym typeface="Wingdings" pitchFamily="2" charset="2"/>
              </a:rPr>
              <a:t>tachycardia </a:t>
            </a:r>
            <a:r>
              <a:rPr lang="en-US" dirty="0">
                <a:solidFill>
                  <a:schemeClr val="tx1"/>
                </a:solidFill>
                <a:latin typeface="Calibri"/>
                <a:sym typeface="Wingdings" pitchFamily="2" charset="2"/>
              </a:rPr>
              <a:t>ischemia</a:t>
            </a:r>
            <a:endParaRPr lang="ar-SA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تصميم افتراضي">
  <a:themeElements>
    <a:clrScheme name="تصميم افتراضي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كلاسيكي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تصميم افتراضي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سمة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4044</TotalTime>
  <Words>1693</Words>
  <Application>Microsoft Office PowerPoint</Application>
  <PresentationFormat>On-screen Show (4:3)</PresentationFormat>
  <Paragraphs>249</Paragraphs>
  <Slides>44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تصميم افتراضي</vt:lpstr>
      <vt:lpstr>Clip</vt:lpstr>
      <vt:lpstr>Slide 1</vt:lpstr>
      <vt:lpstr>Slide 2</vt:lpstr>
      <vt:lpstr>Slide 3</vt:lpstr>
      <vt:lpstr>FACTOR DETERMINING O2 DEMAND (O2  consumption)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Clinical uses of β blockers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Guest</dc:creator>
  <cp:lastModifiedBy>ksupy</cp:lastModifiedBy>
  <cp:revision>185</cp:revision>
  <dcterms:created xsi:type="dcterms:W3CDTF">2005-04-29T06:29:08Z</dcterms:created>
  <dcterms:modified xsi:type="dcterms:W3CDTF">2010-03-09T11:17:30Z</dcterms:modified>
</cp:coreProperties>
</file>