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88" r:id="rId2"/>
    <p:sldId id="378" r:id="rId3"/>
    <p:sldId id="309" r:id="rId4"/>
    <p:sldId id="375" r:id="rId5"/>
    <p:sldId id="317" r:id="rId6"/>
    <p:sldId id="372" r:id="rId7"/>
    <p:sldId id="373" r:id="rId8"/>
    <p:sldId id="374" r:id="rId9"/>
    <p:sldId id="279" r:id="rId10"/>
    <p:sldId id="381" r:id="rId11"/>
    <p:sldId id="274" r:id="rId12"/>
    <p:sldId id="351" r:id="rId13"/>
    <p:sldId id="377" r:id="rId14"/>
    <p:sldId id="304" r:id="rId15"/>
    <p:sldId id="312" r:id="rId16"/>
    <p:sldId id="289" r:id="rId17"/>
    <p:sldId id="313" r:id="rId18"/>
    <p:sldId id="320" r:id="rId19"/>
    <p:sldId id="316" r:id="rId20"/>
    <p:sldId id="305" r:id="rId21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A7ED37-AD58-4D8A-B02F-2FFF6DADA0EB}" type="doc">
      <dgm:prSet loTypeId="urn:microsoft.com/office/officeart/2005/8/layout/hierarchy2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pPr rtl="1"/>
          <a:endParaRPr lang="ar-SA"/>
        </a:p>
      </dgm:t>
    </dgm:pt>
    <dgm:pt modelId="{38933F99-08C5-4950-AF84-2AC1D26CE31D}">
      <dgm:prSet phldrT="[نص]"/>
      <dgm:spPr/>
      <dgm:t>
        <a:bodyPr/>
        <a:lstStyle/>
        <a:p>
          <a:pPr rtl="1"/>
          <a:r>
            <a:rPr lang="en-US" dirty="0" smtClean="0"/>
            <a:t>Treatment</a:t>
          </a:r>
          <a:endParaRPr lang="ar-SA" dirty="0"/>
        </a:p>
      </dgm:t>
    </dgm:pt>
    <dgm:pt modelId="{BD45F72C-855E-43C6-90F4-E8CA4D3A2B9D}" type="parTrans" cxnId="{18334ECB-3479-4612-8211-BD5E9DF2172A}">
      <dgm:prSet/>
      <dgm:spPr/>
      <dgm:t>
        <a:bodyPr/>
        <a:lstStyle/>
        <a:p>
          <a:pPr rtl="1"/>
          <a:endParaRPr lang="ar-SA"/>
        </a:p>
      </dgm:t>
    </dgm:pt>
    <dgm:pt modelId="{50EF7D08-3048-48AC-B816-C486FF17F516}" type="sibTrans" cxnId="{18334ECB-3479-4612-8211-BD5E9DF2172A}">
      <dgm:prSet/>
      <dgm:spPr/>
      <dgm:t>
        <a:bodyPr/>
        <a:lstStyle/>
        <a:p>
          <a:pPr rtl="1"/>
          <a:endParaRPr lang="ar-SA"/>
        </a:p>
      </dgm:t>
    </dgm:pt>
    <dgm:pt modelId="{38148DDD-D385-47C5-8220-AC2B5A85CB28}">
      <dgm:prSet phldrT="[نص]"/>
      <dgm:spPr/>
      <dgm:t>
        <a:bodyPr/>
        <a:lstStyle/>
        <a:p>
          <a:pPr rtl="1"/>
          <a:r>
            <a:rPr lang="en-US" dirty="0" smtClean="0"/>
            <a:t>Acute attack</a:t>
          </a:r>
          <a:endParaRPr lang="ar-SA" dirty="0"/>
        </a:p>
      </dgm:t>
    </dgm:pt>
    <dgm:pt modelId="{BDB50309-D3F2-44F2-911B-FFFE558216DB}" type="parTrans" cxnId="{72F949E1-A2FD-4A8C-9C22-A851423DD579}">
      <dgm:prSet/>
      <dgm:spPr/>
      <dgm:t>
        <a:bodyPr/>
        <a:lstStyle/>
        <a:p>
          <a:pPr rtl="1"/>
          <a:endParaRPr lang="ar-SA"/>
        </a:p>
      </dgm:t>
    </dgm:pt>
    <dgm:pt modelId="{EBF3FACC-1477-46AE-A9D5-D9DB47699C38}" type="sibTrans" cxnId="{72F949E1-A2FD-4A8C-9C22-A851423DD579}">
      <dgm:prSet/>
      <dgm:spPr/>
      <dgm:t>
        <a:bodyPr/>
        <a:lstStyle/>
        <a:p>
          <a:pPr rtl="1"/>
          <a:endParaRPr lang="ar-SA"/>
        </a:p>
      </dgm:t>
    </dgm:pt>
    <dgm:pt modelId="{AADB288A-A929-4CDC-920D-9CCBB6E90926}">
      <dgm:prSet phldrT="[نص]"/>
      <dgm:spPr/>
      <dgm:t>
        <a:bodyPr/>
        <a:lstStyle/>
        <a:p>
          <a:pPr rtl="1"/>
          <a:r>
            <a:rPr lang="en-US" dirty="0" smtClean="0"/>
            <a:t>Short acting nitrates or nitrites</a:t>
          </a:r>
          <a:endParaRPr lang="ar-SA" dirty="0"/>
        </a:p>
      </dgm:t>
    </dgm:pt>
    <dgm:pt modelId="{643D69F6-C341-491E-BBD6-448B90D016E8}" type="parTrans" cxnId="{9E837F98-6E58-46DD-8703-D925F98AA122}">
      <dgm:prSet/>
      <dgm:spPr/>
      <dgm:t>
        <a:bodyPr/>
        <a:lstStyle/>
        <a:p>
          <a:pPr rtl="1"/>
          <a:endParaRPr lang="ar-SA"/>
        </a:p>
      </dgm:t>
    </dgm:pt>
    <dgm:pt modelId="{DBE6CCD5-B91A-4075-8EAB-48A1ED8F845A}" type="sibTrans" cxnId="{9E837F98-6E58-46DD-8703-D925F98AA122}">
      <dgm:prSet/>
      <dgm:spPr/>
      <dgm:t>
        <a:bodyPr/>
        <a:lstStyle/>
        <a:p>
          <a:pPr rtl="1"/>
          <a:endParaRPr lang="ar-SA"/>
        </a:p>
      </dgm:t>
    </dgm:pt>
    <dgm:pt modelId="{4267EC60-54BC-4C6F-BF22-AD7469148C1C}">
      <dgm:prSet phldrT="[نص]"/>
      <dgm:spPr/>
      <dgm:t>
        <a:bodyPr/>
        <a:lstStyle/>
        <a:p>
          <a:pPr rtl="1"/>
          <a:r>
            <a:rPr lang="en-US" dirty="0" smtClean="0"/>
            <a:t>prophylaxis</a:t>
          </a:r>
          <a:endParaRPr lang="ar-SA" dirty="0"/>
        </a:p>
      </dgm:t>
    </dgm:pt>
    <dgm:pt modelId="{77A804CD-4F78-476E-BB6A-92ACD86FEFA9}" type="parTrans" cxnId="{1D285EA4-7CA5-4290-87D7-2684E0601DB3}">
      <dgm:prSet/>
      <dgm:spPr/>
      <dgm:t>
        <a:bodyPr/>
        <a:lstStyle/>
        <a:p>
          <a:pPr rtl="1"/>
          <a:endParaRPr lang="ar-SA"/>
        </a:p>
      </dgm:t>
    </dgm:pt>
    <dgm:pt modelId="{5AC4FF56-A278-455B-A88A-B489D5E979CC}" type="sibTrans" cxnId="{1D285EA4-7CA5-4290-87D7-2684E0601DB3}">
      <dgm:prSet/>
      <dgm:spPr/>
      <dgm:t>
        <a:bodyPr/>
        <a:lstStyle/>
        <a:p>
          <a:pPr rtl="1"/>
          <a:endParaRPr lang="ar-SA"/>
        </a:p>
      </dgm:t>
    </dgm:pt>
    <dgm:pt modelId="{8457ACB8-F1B3-47FD-9C7F-878338FF9A9B}">
      <dgm:prSet phldrT="[نص]"/>
      <dgm:spPr/>
      <dgm:t>
        <a:bodyPr/>
        <a:lstStyle/>
        <a:p>
          <a:pPr rtl="1"/>
          <a:r>
            <a:rPr lang="en-US" dirty="0" smtClean="0"/>
            <a:t>Long acting nitrates</a:t>
          </a:r>
          <a:endParaRPr lang="ar-SA" dirty="0"/>
        </a:p>
      </dgm:t>
    </dgm:pt>
    <dgm:pt modelId="{B7BE2BE0-7A8A-424D-B79A-2918D039CAF5}" type="parTrans" cxnId="{C6EAB7C0-F1D6-461B-9783-972804CD3661}">
      <dgm:prSet/>
      <dgm:spPr/>
      <dgm:t>
        <a:bodyPr/>
        <a:lstStyle/>
        <a:p>
          <a:pPr rtl="1"/>
          <a:endParaRPr lang="ar-SA"/>
        </a:p>
      </dgm:t>
    </dgm:pt>
    <dgm:pt modelId="{CA78EEBA-A7DF-400E-A8BD-C4BADE86CFDA}" type="sibTrans" cxnId="{C6EAB7C0-F1D6-461B-9783-972804CD3661}">
      <dgm:prSet/>
      <dgm:spPr/>
      <dgm:t>
        <a:bodyPr/>
        <a:lstStyle/>
        <a:p>
          <a:pPr rtl="1"/>
          <a:endParaRPr lang="ar-SA"/>
        </a:p>
      </dgm:t>
    </dgm:pt>
    <dgm:pt modelId="{372CFFB0-001C-4A58-ADFD-3EF146B9CBF7}">
      <dgm:prSet/>
      <dgm:spPr/>
      <dgm:t>
        <a:bodyPr/>
        <a:lstStyle/>
        <a:p>
          <a:pPr rtl="1"/>
          <a:r>
            <a:rPr lang="en-US" dirty="0" smtClean="0"/>
            <a:t>Calcium channel blocker</a:t>
          </a:r>
          <a:endParaRPr lang="ar-SA" dirty="0"/>
        </a:p>
      </dgm:t>
    </dgm:pt>
    <dgm:pt modelId="{C8EC883B-9CD0-4D66-BFA3-A928AE51C9B6}" type="parTrans" cxnId="{11498221-A2FF-4F5E-99B6-574E2327B6EC}">
      <dgm:prSet/>
      <dgm:spPr/>
      <dgm:t>
        <a:bodyPr/>
        <a:lstStyle/>
        <a:p>
          <a:pPr rtl="1"/>
          <a:endParaRPr lang="ar-SA"/>
        </a:p>
      </dgm:t>
    </dgm:pt>
    <dgm:pt modelId="{58A1E4C9-CF53-4C1C-971B-2B9FB0C7C223}" type="sibTrans" cxnId="{11498221-A2FF-4F5E-99B6-574E2327B6EC}">
      <dgm:prSet/>
      <dgm:spPr/>
      <dgm:t>
        <a:bodyPr/>
        <a:lstStyle/>
        <a:p>
          <a:pPr rtl="1"/>
          <a:endParaRPr lang="ar-SA"/>
        </a:p>
      </dgm:t>
    </dgm:pt>
    <dgm:pt modelId="{997052A4-C9F0-4011-B687-2244167FC414}">
      <dgm:prSet/>
      <dgm:spPr/>
      <dgm:t>
        <a:bodyPr/>
        <a:lstStyle/>
        <a:p>
          <a:pPr rtl="1"/>
          <a:r>
            <a:rPr lang="en-US" dirty="0" smtClean="0"/>
            <a:t> </a:t>
          </a:r>
          <a:r>
            <a:rPr lang="el-GR" dirty="0" smtClean="0">
              <a:latin typeface="Arial"/>
              <a:cs typeface="Arial"/>
            </a:rPr>
            <a:t>β</a:t>
          </a:r>
          <a:r>
            <a:rPr lang="en-US" dirty="0" smtClean="0">
              <a:latin typeface="Arial"/>
              <a:cs typeface="Arial"/>
            </a:rPr>
            <a:t> blocker</a:t>
          </a:r>
          <a:endParaRPr lang="ar-SA" dirty="0"/>
        </a:p>
      </dgm:t>
    </dgm:pt>
    <dgm:pt modelId="{5A9E74CC-A6BE-4427-B5F6-A3DAF9532388}" type="parTrans" cxnId="{AA019793-D3F5-41FE-B852-8B4E5CF8A0F8}">
      <dgm:prSet/>
      <dgm:spPr/>
      <dgm:t>
        <a:bodyPr/>
        <a:lstStyle/>
        <a:p>
          <a:pPr rtl="1"/>
          <a:endParaRPr lang="ar-SA"/>
        </a:p>
      </dgm:t>
    </dgm:pt>
    <dgm:pt modelId="{6A025BD6-6BC4-4EC7-8EE6-AAC548AFD694}" type="sibTrans" cxnId="{AA019793-D3F5-41FE-B852-8B4E5CF8A0F8}">
      <dgm:prSet/>
      <dgm:spPr/>
      <dgm:t>
        <a:bodyPr/>
        <a:lstStyle/>
        <a:p>
          <a:pPr rtl="1"/>
          <a:endParaRPr lang="ar-SA"/>
        </a:p>
      </dgm:t>
    </dgm:pt>
    <dgm:pt modelId="{1AB6ABFB-86D6-4197-A2DE-DF8CCBB42A90}">
      <dgm:prSet/>
      <dgm:spPr/>
      <dgm:t>
        <a:bodyPr/>
        <a:lstStyle/>
        <a:p>
          <a:pPr rtl="0"/>
          <a:r>
            <a:rPr lang="en-US" dirty="0" smtClean="0"/>
            <a:t>K</a:t>
          </a:r>
          <a:r>
            <a:rPr lang="en-US" baseline="30000" dirty="0" smtClean="0"/>
            <a:t>+ </a:t>
          </a:r>
          <a:r>
            <a:rPr lang="en-US" baseline="0" dirty="0" smtClean="0"/>
            <a:t>opener </a:t>
          </a:r>
          <a:endParaRPr lang="ar-SA" baseline="0" dirty="0"/>
        </a:p>
      </dgm:t>
    </dgm:pt>
    <dgm:pt modelId="{56D1E3D3-7C93-440C-8283-6FAEA3B63461}" type="parTrans" cxnId="{2897BC53-123E-458A-BC91-F469C8E41972}">
      <dgm:prSet/>
      <dgm:spPr/>
      <dgm:t>
        <a:bodyPr/>
        <a:lstStyle/>
        <a:p>
          <a:pPr rtl="1"/>
          <a:endParaRPr lang="ar-SA"/>
        </a:p>
      </dgm:t>
    </dgm:pt>
    <dgm:pt modelId="{E17CD774-EADB-4AE4-B1DC-8E01EA3BDEC0}" type="sibTrans" cxnId="{2897BC53-123E-458A-BC91-F469C8E41972}">
      <dgm:prSet/>
      <dgm:spPr/>
      <dgm:t>
        <a:bodyPr/>
        <a:lstStyle/>
        <a:p>
          <a:pPr rtl="1"/>
          <a:endParaRPr lang="ar-SA"/>
        </a:p>
      </dgm:t>
    </dgm:pt>
    <dgm:pt modelId="{EF30E881-7265-44A5-A7BE-EA2628FDB833}" type="pres">
      <dgm:prSet presAssocID="{06A7ED37-AD58-4D8A-B02F-2FFF6DADA0E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7D6DBA8-E573-4BA6-AD52-67D7895904B9}" type="pres">
      <dgm:prSet presAssocID="{38933F99-08C5-4950-AF84-2AC1D26CE31D}" presName="root1" presStyleCnt="0"/>
      <dgm:spPr/>
    </dgm:pt>
    <dgm:pt modelId="{7FC9CF5E-F4ED-442F-B6A5-D28EA81ADEC2}" type="pres">
      <dgm:prSet presAssocID="{38933F99-08C5-4950-AF84-2AC1D26CE31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3285766-FC2D-48EF-AC89-ECEB4756D4EA}" type="pres">
      <dgm:prSet presAssocID="{38933F99-08C5-4950-AF84-2AC1D26CE31D}" presName="level2hierChild" presStyleCnt="0"/>
      <dgm:spPr/>
    </dgm:pt>
    <dgm:pt modelId="{362EB1FA-D777-4270-BFE7-7271DB42A4C0}" type="pres">
      <dgm:prSet presAssocID="{BDB50309-D3F2-44F2-911B-FFFE558216DB}" presName="conn2-1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17E640BF-55BE-4A05-ABF4-760056D496C0}" type="pres">
      <dgm:prSet presAssocID="{BDB50309-D3F2-44F2-911B-FFFE558216DB}" presName="connTx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81D41FFF-8973-44E2-81C5-2F78F71C1770}" type="pres">
      <dgm:prSet presAssocID="{38148DDD-D385-47C5-8220-AC2B5A85CB28}" presName="root2" presStyleCnt="0"/>
      <dgm:spPr/>
    </dgm:pt>
    <dgm:pt modelId="{E4CBAAB6-C104-47CE-9BB6-29A46B458686}" type="pres">
      <dgm:prSet presAssocID="{38148DDD-D385-47C5-8220-AC2B5A85CB28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23340B9-82C2-4A57-95BE-DF66D500CDB4}" type="pres">
      <dgm:prSet presAssocID="{38148DDD-D385-47C5-8220-AC2B5A85CB28}" presName="level3hierChild" presStyleCnt="0"/>
      <dgm:spPr/>
    </dgm:pt>
    <dgm:pt modelId="{1FD2718B-53F7-4B37-BABC-6413CCB680D7}" type="pres">
      <dgm:prSet presAssocID="{643D69F6-C341-491E-BBD6-448B90D016E8}" presName="conn2-1" presStyleLbl="parChTrans1D3" presStyleIdx="0" presStyleCnt="5"/>
      <dgm:spPr/>
      <dgm:t>
        <a:bodyPr/>
        <a:lstStyle/>
        <a:p>
          <a:pPr rtl="1"/>
          <a:endParaRPr lang="ar-SA"/>
        </a:p>
      </dgm:t>
    </dgm:pt>
    <dgm:pt modelId="{3B576C3B-B1DD-46CF-B835-A59F546DDD78}" type="pres">
      <dgm:prSet presAssocID="{643D69F6-C341-491E-BBD6-448B90D016E8}" presName="connTx" presStyleLbl="parChTrans1D3" presStyleIdx="0" presStyleCnt="5"/>
      <dgm:spPr/>
      <dgm:t>
        <a:bodyPr/>
        <a:lstStyle/>
        <a:p>
          <a:pPr rtl="1"/>
          <a:endParaRPr lang="ar-SA"/>
        </a:p>
      </dgm:t>
    </dgm:pt>
    <dgm:pt modelId="{C8487C6C-1581-4BB9-8679-A62D0E59CC3D}" type="pres">
      <dgm:prSet presAssocID="{AADB288A-A929-4CDC-920D-9CCBB6E90926}" presName="root2" presStyleCnt="0"/>
      <dgm:spPr/>
    </dgm:pt>
    <dgm:pt modelId="{96325B1E-ABD8-4698-9FDA-A5F98E97897C}" type="pres">
      <dgm:prSet presAssocID="{AADB288A-A929-4CDC-920D-9CCBB6E90926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3A4C927-9D19-4C8E-A7AC-059AE86BD21D}" type="pres">
      <dgm:prSet presAssocID="{AADB288A-A929-4CDC-920D-9CCBB6E90926}" presName="level3hierChild" presStyleCnt="0"/>
      <dgm:spPr/>
    </dgm:pt>
    <dgm:pt modelId="{27D9E534-96BA-4527-A700-E8894E168465}" type="pres">
      <dgm:prSet presAssocID="{77A804CD-4F78-476E-BB6A-92ACD86FEFA9}" presName="conn2-1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A7D0DA0C-B594-4355-B890-6C7F84277C2D}" type="pres">
      <dgm:prSet presAssocID="{77A804CD-4F78-476E-BB6A-92ACD86FEFA9}" presName="connTx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03011A00-D4EA-4624-A3D5-F7861C0F63F6}" type="pres">
      <dgm:prSet presAssocID="{4267EC60-54BC-4C6F-BF22-AD7469148C1C}" presName="root2" presStyleCnt="0"/>
      <dgm:spPr/>
    </dgm:pt>
    <dgm:pt modelId="{2BF14C91-45F0-4EF7-965F-0F50C2FEE56F}" type="pres">
      <dgm:prSet presAssocID="{4267EC60-54BC-4C6F-BF22-AD7469148C1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E815DB2-544C-4D75-B634-A6B5124D0605}" type="pres">
      <dgm:prSet presAssocID="{4267EC60-54BC-4C6F-BF22-AD7469148C1C}" presName="level3hierChild" presStyleCnt="0"/>
      <dgm:spPr/>
    </dgm:pt>
    <dgm:pt modelId="{6AAA1704-73CB-4092-B74D-22937AD45A28}" type="pres">
      <dgm:prSet presAssocID="{B7BE2BE0-7A8A-424D-B79A-2918D039CAF5}" presName="conn2-1" presStyleLbl="parChTrans1D3" presStyleIdx="1" presStyleCnt="5"/>
      <dgm:spPr/>
      <dgm:t>
        <a:bodyPr/>
        <a:lstStyle/>
        <a:p>
          <a:pPr rtl="1"/>
          <a:endParaRPr lang="ar-SA"/>
        </a:p>
      </dgm:t>
    </dgm:pt>
    <dgm:pt modelId="{83E271E2-36E6-4098-B776-59C949C4C0AB}" type="pres">
      <dgm:prSet presAssocID="{B7BE2BE0-7A8A-424D-B79A-2918D039CAF5}" presName="connTx" presStyleLbl="parChTrans1D3" presStyleIdx="1" presStyleCnt="5"/>
      <dgm:spPr/>
      <dgm:t>
        <a:bodyPr/>
        <a:lstStyle/>
        <a:p>
          <a:pPr rtl="1"/>
          <a:endParaRPr lang="ar-SA"/>
        </a:p>
      </dgm:t>
    </dgm:pt>
    <dgm:pt modelId="{93E9502C-2E78-4FB8-A784-CC3EA566BC9D}" type="pres">
      <dgm:prSet presAssocID="{8457ACB8-F1B3-47FD-9C7F-878338FF9A9B}" presName="root2" presStyleCnt="0"/>
      <dgm:spPr/>
    </dgm:pt>
    <dgm:pt modelId="{5AF8E2B2-6B6D-4C9D-B70A-94BD44E3A083}" type="pres">
      <dgm:prSet presAssocID="{8457ACB8-F1B3-47FD-9C7F-878338FF9A9B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450FCB9-06D1-45D0-B620-62E7EE79C23A}" type="pres">
      <dgm:prSet presAssocID="{8457ACB8-F1B3-47FD-9C7F-878338FF9A9B}" presName="level3hierChild" presStyleCnt="0"/>
      <dgm:spPr/>
    </dgm:pt>
    <dgm:pt modelId="{E3F28DD3-D9BE-45D1-BAF1-9B2A4D03891C}" type="pres">
      <dgm:prSet presAssocID="{C8EC883B-9CD0-4D66-BFA3-A928AE51C9B6}" presName="conn2-1" presStyleLbl="parChTrans1D3" presStyleIdx="2" presStyleCnt="5"/>
      <dgm:spPr/>
      <dgm:t>
        <a:bodyPr/>
        <a:lstStyle/>
        <a:p>
          <a:pPr rtl="1"/>
          <a:endParaRPr lang="ar-SA"/>
        </a:p>
      </dgm:t>
    </dgm:pt>
    <dgm:pt modelId="{5E7D5BB1-9E62-4513-A320-03A817F86FEB}" type="pres">
      <dgm:prSet presAssocID="{C8EC883B-9CD0-4D66-BFA3-A928AE51C9B6}" presName="connTx" presStyleLbl="parChTrans1D3" presStyleIdx="2" presStyleCnt="5"/>
      <dgm:spPr/>
      <dgm:t>
        <a:bodyPr/>
        <a:lstStyle/>
        <a:p>
          <a:pPr rtl="1"/>
          <a:endParaRPr lang="ar-SA"/>
        </a:p>
      </dgm:t>
    </dgm:pt>
    <dgm:pt modelId="{723B83AB-997E-4CD9-9C16-CE1A0B338680}" type="pres">
      <dgm:prSet presAssocID="{372CFFB0-001C-4A58-ADFD-3EF146B9CBF7}" presName="root2" presStyleCnt="0"/>
      <dgm:spPr/>
    </dgm:pt>
    <dgm:pt modelId="{5E8AF060-26C5-4FEE-8697-BB8B37E29738}" type="pres">
      <dgm:prSet presAssocID="{372CFFB0-001C-4A58-ADFD-3EF146B9CBF7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9C350C4-DA4A-4570-96DA-12948945362A}" type="pres">
      <dgm:prSet presAssocID="{372CFFB0-001C-4A58-ADFD-3EF146B9CBF7}" presName="level3hierChild" presStyleCnt="0"/>
      <dgm:spPr/>
    </dgm:pt>
    <dgm:pt modelId="{4150C73C-2A13-4621-ABCB-0524FF858779}" type="pres">
      <dgm:prSet presAssocID="{5A9E74CC-A6BE-4427-B5F6-A3DAF9532388}" presName="conn2-1" presStyleLbl="parChTrans1D3" presStyleIdx="3" presStyleCnt="5"/>
      <dgm:spPr/>
      <dgm:t>
        <a:bodyPr/>
        <a:lstStyle/>
        <a:p>
          <a:pPr rtl="1"/>
          <a:endParaRPr lang="ar-SA"/>
        </a:p>
      </dgm:t>
    </dgm:pt>
    <dgm:pt modelId="{C496F574-CC70-4871-8A17-A71ACD572C04}" type="pres">
      <dgm:prSet presAssocID="{5A9E74CC-A6BE-4427-B5F6-A3DAF9532388}" presName="connTx" presStyleLbl="parChTrans1D3" presStyleIdx="3" presStyleCnt="5"/>
      <dgm:spPr/>
      <dgm:t>
        <a:bodyPr/>
        <a:lstStyle/>
        <a:p>
          <a:pPr rtl="1"/>
          <a:endParaRPr lang="ar-SA"/>
        </a:p>
      </dgm:t>
    </dgm:pt>
    <dgm:pt modelId="{DF50662F-AA5E-4659-ABBA-6F5608C87C49}" type="pres">
      <dgm:prSet presAssocID="{997052A4-C9F0-4011-B687-2244167FC414}" presName="root2" presStyleCnt="0"/>
      <dgm:spPr/>
    </dgm:pt>
    <dgm:pt modelId="{3E01272E-9EE1-4483-87B6-93ADA804F8A3}" type="pres">
      <dgm:prSet presAssocID="{997052A4-C9F0-4011-B687-2244167FC414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CC7206A-26FE-4606-82A8-CF6F816ADDE7}" type="pres">
      <dgm:prSet presAssocID="{997052A4-C9F0-4011-B687-2244167FC414}" presName="level3hierChild" presStyleCnt="0"/>
      <dgm:spPr/>
    </dgm:pt>
    <dgm:pt modelId="{27D76209-C205-4420-A6BF-08E4B769FC0D}" type="pres">
      <dgm:prSet presAssocID="{56D1E3D3-7C93-440C-8283-6FAEA3B63461}" presName="conn2-1" presStyleLbl="parChTrans1D3" presStyleIdx="4" presStyleCnt="5"/>
      <dgm:spPr/>
      <dgm:t>
        <a:bodyPr/>
        <a:lstStyle/>
        <a:p>
          <a:pPr rtl="1"/>
          <a:endParaRPr lang="ar-SA"/>
        </a:p>
      </dgm:t>
    </dgm:pt>
    <dgm:pt modelId="{806FE9A2-6F14-42DD-B40E-F9D08BA426E3}" type="pres">
      <dgm:prSet presAssocID="{56D1E3D3-7C93-440C-8283-6FAEA3B63461}" presName="connTx" presStyleLbl="parChTrans1D3" presStyleIdx="4" presStyleCnt="5"/>
      <dgm:spPr/>
      <dgm:t>
        <a:bodyPr/>
        <a:lstStyle/>
        <a:p>
          <a:pPr rtl="1"/>
          <a:endParaRPr lang="ar-SA"/>
        </a:p>
      </dgm:t>
    </dgm:pt>
    <dgm:pt modelId="{3A781B9F-5EDF-4C53-9BFD-D871AE86FBD6}" type="pres">
      <dgm:prSet presAssocID="{1AB6ABFB-86D6-4197-A2DE-DF8CCBB42A90}" presName="root2" presStyleCnt="0"/>
      <dgm:spPr/>
    </dgm:pt>
    <dgm:pt modelId="{64C59448-2286-4BAE-B7E1-7C4F2A3C7070}" type="pres">
      <dgm:prSet presAssocID="{1AB6ABFB-86D6-4197-A2DE-DF8CCBB42A90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8ECD346-AA88-4847-B033-AB64F069B156}" type="pres">
      <dgm:prSet presAssocID="{1AB6ABFB-86D6-4197-A2DE-DF8CCBB42A90}" presName="level3hierChild" presStyleCnt="0"/>
      <dgm:spPr/>
    </dgm:pt>
  </dgm:ptLst>
  <dgm:cxnLst>
    <dgm:cxn modelId="{72F949E1-A2FD-4A8C-9C22-A851423DD579}" srcId="{38933F99-08C5-4950-AF84-2AC1D26CE31D}" destId="{38148DDD-D385-47C5-8220-AC2B5A85CB28}" srcOrd="0" destOrd="0" parTransId="{BDB50309-D3F2-44F2-911B-FFFE558216DB}" sibTransId="{EBF3FACC-1477-46AE-A9D5-D9DB47699C38}"/>
    <dgm:cxn modelId="{9E837F98-6E58-46DD-8703-D925F98AA122}" srcId="{38148DDD-D385-47C5-8220-AC2B5A85CB28}" destId="{AADB288A-A929-4CDC-920D-9CCBB6E90926}" srcOrd="0" destOrd="0" parTransId="{643D69F6-C341-491E-BBD6-448B90D016E8}" sibTransId="{DBE6CCD5-B91A-4075-8EAB-48A1ED8F845A}"/>
    <dgm:cxn modelId="{0BAB7FF5-2558-4961-AE21-AFE1408BEE95}" type="presOf" srcId="{BDB50309-D3F2-44F2-911B-FFFE558216DB}" destId="{362EB1FA-D777-4270-BFE7-7271DB42A4C0}" srcOrd="0" destOrd="0" presId="urn:microsoft.com/office/officeart/2005/8/layout/hierarchy2"/>
    <dgm:cxn modelId="{18334ECB-3479-4612-8211-BD5E9DF2172A}" srcId="{06A7ED37-AD58-4D8A-B02F-2FFF6DADA0EB}" destId="{38933F99-08C5-4950-AF84-2AC1D26CE31D}" srcOrd="0" destOrd="0" parTransId="{BD45F72C-855E-43C6-90F4-E8CA4D3A2B9D}" sibTransId="{50EF7D08-3048-48AC-B816-C486FF17F516}"/>
    <dgm:cxn modelId="{24456723-FCBA-4AAA-9C90-8D92D599E958}" type="presOf" srcId="{38933F99-08C5-4950-AF84-2AC1D26CE31D}" destId="{7FC9CF5E-F4ED-442F-B6A5-D28EA81ADEC2}" srcOrd="0" destOrd="0" presId="urn:microsoft.com/office/officeart/2005/8/layout/hierarchy2"/>
    <dgm:cxn modelId="{F5FFDB82-C6ED-4918-BC83-E85DBE75D950}" type="presOf" srcId="{BDB50309-D3F2-44F2-911B-FFFE558216DB}" destId="{17E640BF-55BE-4A05-ABF4-760056D496C0}" srcOrd="1" destOrd="0" presId="urn:microsoft.com/office/officeart/2005/8/layout/hierarchy2"/>
    <dgm:cxn modelId="{2897BC53-123E-458A-BC91-F469C8E41972}" srcId="{4267EC60-54BC-4C6F-BF22-AD7469148C1C}" destId="{1AB6ABFB-86D6-4197-A2DE-DF8CCBB42A90}" srcOrd="3" destOrd="0" parTransId="{56D1E3D3-7C93-440C-8283-6FAEA3B63461}" sibTransId="{E17CD774-EADB-4AE4-B1DC-8E01EA3BDEC0}"/>
    <dgm:cxn modelId="{A03F8B61-AE58-4F3E-A2F4-F4CCC4681C40}" type="presOf" srcId="{643D69F6-C341-491E-BBD6-448B90D016E8}" destId="{3B576C3B-B1DD-46CF-B835-A59F546DDD78}" srcOrd="1" destOrd="0" presId="urn:microsoft.com/office/officeart/2005/8/layout/hierarchy2"/>
    <dgm:cxn modelId="{5820501B-F09A-4A1D-A3CD-64F366E159E6}" type="presOf" srcId="{643D69F6-C341-491E-BBD6-448B90D016E8}" destId="{1FD2718B-53F7-4B37-BABC-6413CCB680D7}" srcOrd="0" destOrd="0" presId="urn:microsoft.com/office/officeart/2005/8/layout/hierarchy2"/>
    <dgm:cxn modelId="{11498221-A2FF-4F5E-99B6-574E2327B6EC}" srcId="{4267EC60-54BC-4C6F-BF22-AD7469148C1C}" destId="{372CFFB0-001C-4A58-ADFD-3EF146B9CBF7}" srcOrd="1" destOrd="0" parTransId="{C8EC883B-9CD0-4D66-BFA3-A928AE51C9B6}" sibTransId="{58A1E4C9-CF53-4C1C-971B-2B9FB0C7C223}"/>
    <dgm:cxn modelId="{D14F9E69-971F-4DB6-86EA-4017AC4448D8}" type="presOf" srcId="{997052A4-C9F0-4011-B687-2244167FC414}" destId="{3E01272E-9EE1-4483-87B6-93ADA804F8A3}" srcOrd="0" destOrd="0" presId="urn:microsoft.com/office/officeart/2005/8/layout/hierarchy2"/>
    <dgm:cxn modelId="{1E944A29-2822-46EF-A632-ADE947863CA9}" type="presOf" srcId="{B7BE2BE0-7A8A-424D-B79A-2918D039CAF5}" destId="{83E271E2-36E6-4098-B776-59C949C4C0AB}" srcOrd="1" destOrd="0" presId="urn:microsoft.com/office/officeart/2005/8/layout/hierarchy2"/>
    <dgm:cxn modelId="{1D285EA4-7CA5-4290-87D7-2684E0601DB3}" srcId="{38933F99-08C5-4950-AF84-2AC1D26CE31D}" destId="{4267EC60-54BC-4C6F-BF22-AD7469148C1C}" srcOrd="1" destOrd="0" parTransId="{77A804CD-4F78-476E-BB6A-92ACD86FEFA9}" sibTransId="{5AC4FF56-A278-455B-A88A-B489D5E979CC}"/>
    <dgm:cxn modelId="{700C7F90-7EDD-4489-A5BC-B461C449C5A8}" type="presOf" srcId="{4267EC60-54BC-4C6F-BF22-AD7469148C1C}" destId="{2BF14C91-45F0-4EF7-965F-0F50C2FEE56F}" srcOrd="0" destOrd="0" presId="urn:microsoft.com/office/officeart/2005/8/layout/hierarchy2"/>
    <dgm:cxn modelId="{53AE859C-B36D-4687-AFF7-71C8CB360EAE}" type="presOf" srcId="{56D1E3D3-7C93-440C-8283-6FAEA3B63461}" destId="{806FE9A2-6F14-42DD-B40E-F9D08BA426E3}" srcOrd="1" destOrd="0" presId="urn:microsoft.com/office/officeart/2005/8/layout/hierarchy2"/>
    <dgm:cxn modelId="{2905E7B2-6D85-47F5-80D2-D6E99906FAAE}" type="presOf" srcId="{77A804CD-4F78-476E-BB6A-92ACD86FEFA9}" destId="{A7D0DA0C-B594-4355-B890-6C7F84277C2D}" srcOrd="1" destOrd="0" presId="urn:microsoft.com/office/officeart/2005/8/layout/hierarchy2"/>
    <dgm:cxn modelId="{DA565DD5-9CC1-4320-B128-ED5682218558}" type="presOf" srcId="{77A804CD-4F78-476E-BB6A-92ACD86FEFA9}" destId="{27D9E534-96BA-4527-A700-E8894E168465}" srcOrd="0" destOrd="0" presId="urn:microsoft.com/office/officeart/2005/8/layout/hierarchy2"/>
    <dgm:cxn modelId="{2F6428AD-9AA7-47ED-8484-0E1D6F85B53A}" type="presOf" srcId="{56D1E3D3-7C93-440C-8283-6FAEA3B63461}" destId="{27D76209-C205-4420-A6BF-08E4B769FC0D}" srcOrd="0" destOrd="0" presId="urn:microsoft.com/office/officeart/2005/8/layout/hierarchy2"/>
    <dgm:cxn modelId="{CFC1DADA-1D15-4AFC-86DC-1EA17BB8063C}" type="presOf" srcId="{8457ACB8-F1B3-47FD-9C7F-878338FF9A9B}" destId="{5AF8E2B2-6B6D-4C9D-B70A-94BD44E3A083}" srcOrd="0" destOrd="0" presId="urn:microsoft.com/office/officeart/2005/8/layout/hierarchy2"/>
    <dgm:cxn modelId="{FB27B9B2-EE79-4135-B182-CA52C1A9733B}" type="presOf" srcId="{AADB288A-A929-4CDC-920D-9CCBB6E90926}" destId="{96325B1E-ABD8-4698-9FDA-A5F98E97897C}" srcOrd="0" destOrd="0" presId="urn:microsoft.com/office/officeart/2005/8/layout/hierarchy2"/>
    <dgm:cxn modelId="{344AE74E-EF30-40A1-B6F0-FBFE0F405190}" type="presOf" srcId="{38148DDD-D385-47C5-8220-AC2B5A85CB28}" destId="{E4CBAAB6-C104-47CE-9BB6-29A46B458686}" srcOrd="0" destOrd="0" presId="urn:microsoft.com/office/officeart/2005/8/layout/hierarchy2"/>
    <dgm:cxn modelId="{CA24276F-AC36-4003-BF4D-C5653B67C6B6}" type="presOf" srcId="{C8EC883B-9CD0-4D66-BFA3-A928AE51C9B6}" destId="{E3F28DD3-D9BE-45D1-BAF1-9B2A4D03891C}" srcOrd="0" destOrd="0" presId="urn:microsoft.com/office/officeart/2005/8/layout/hierarchy2"/>
    <dgm:cxn modelId="{AA019793-D3F5-41FE-B852-8B4E5CF8A0F8}" srcId="{4267EC60-54BC-4C6F-BF22-AD7469148C1C}" destId="{997052A4-C9F0-4011-B687-2244167FC414}" srcOrd="2" destOrd="0" parTransId="{5A9E74CC-A6BE-4427-B5F6-A3DAF9532388}" sibTransId="{6A025BD6-6BC4-4EC7-8EE6-AAC548AFD694}"/>
    <dgm:cxn modelId="{A7F0B324-2040-4C19-8C96-1BC3CA0A374B}" type="presOf" srcId="{B7BE2BE0-7A8A-424D-B79A-2918D039CAF5}" destId="{6AAA1704-73CB-4092-B74D-22937AD45A28}" srcOrd="0" destOrd="0" presId="urn:microsoft.com/office/officeart/2005/8/layout/hierarchy2"/>
    <dgm:cxn modelId="{C6EAB7C0-F1D6-461B-9783-972804CD3661}" srcId="{4267EC60-54BC-4C6F-BF22-AD7469148C1C}" destId="{8457ACB8-F1B3-47FD-9C7F-878338FF9A9B}" srcOrd="0" destOrd="0" parTransId="{B7BE2BE0-7A8A-424D-B79A-2918D039CAF5}" sibTransId="{CA78EEBA-A7DF-400E-A8BD-C4BADE86CFDA}"/>
    <dgm:cxn modelId="{22EB55C5-3989-47E7-B5EA-DFAD8BA2792A}" type="presOf" srcId="{372CFFB0-001C-4A58-ADFD-3EF146B9CBF7}" destId="{5E8AF060-26C5-4FEE-8697-BB8B37E29738}" srcOrd="0" destOrd="0" presId="urn:microsoft.com/office/officeart/2005/8/layout/hierarchy2"/>
    <dgm:cxn modelId="{7196458D-9108-4B19-AA49-3E17453C55A2}" type="presOf" srcId="{C8EC883B-9CD0-4D66-BFA3-A928AE51C9B6}" destId="{5E7D5BB1-9E62-4513-A320-03A817F86FEB}" srcOrd="1" destOrd="0" presId="urn:microsoft.com/office/officeart/2005/8/layout/hierarchy2"/>
    <dgm:cxn modelId="{2D2FCB12-3F8C-48EC-BF99-8618D605285F}" type="presOf" srcId="{5A9E74CC-A6BE-4427-B5F6-A3DAF9532388}" destId="{4150C73C-2A13-4621-ABCB-0524FF858779}" srcOrd="0" destOrd="0" presId="urn:microsoft.com/office/officeart/2005/8/layout/hierarchy2"/>
    <dgm:cxn modelId="{33283EAE-DB8D-40E0-B3C0-0AFC100E7967}" type="presOf" srcId="{5A9E74CC-A6BE-4427-B5F6-A3DAF9532388}" destId="{C496F574-CC70-4871-8A17-A71ACD572C04}" srcOrd="1" destOrd="0" presId="urn:microsoft.com/office/officeart/2005/8/layout/hierarchy2"/>
    <dgm:cxn modelId="{38105F93-F9C6-440B-B4D8-107AFC888F89}" type="presOf" srcId="{06A7ED37-AD58-4D8A-B02F-2FFF6DADA0EB}" destId="{EF30E881-7265-44A5-A7BE-EA2628FDB833}" srcOrd="0" destOrd="0" presId="urn:microsoft.com/office/officeart/2005/8/layout/hierarchy2"/>
    <dgm:cxn modelId="{7C3D1FD9-CDC7-4956-BA8B-3E3934D8C620}" type="presOf" srcId="{1AB6ABFB-86D6-4197-A2DE-DF8CCBB42A90}" destId="{64C59448-2286-4BAE-B7E1-7C4F2A3C7070}" srcOrd="0" destOrd="0" presId="urn:microsoft.com/office/officeart/2005/8/layout/hierarchy2"/>
    <dgm:cxn modelId="{7D6ED18F-2508-4C54-BDA9-8297A836670C}" type="presParOf" srcId="{EF30E881-7265-44A5-A7BE-EA2628FDB833}" destId="{37D6DBA8-E573-4BA6-AD52-67D7895904B9}" srcOrd="0" destOrd="0" presId="urn:microsoft.com/office/officeart/2005/8/layout/hierarchy2"/>
    <dgm:cxn modelId="{8EF19986-383E-4F9D-8972-3909C39FA220}" type="presParOf" srcId="{37D6DBA8-E573-4BA6-AD52-67D7895904B9}" destId="{7FC9CF5E-F4ED-442F-B6A5-D28EA81ADEC2}" srcOrd="0" destOrd="0" presId="urn:microsoft.com/office/officeart/2005/8/layout/hierarchy2"/>
    <dgm:cxn modelId="{FB00774C-BCF3-494F-86FA-71F45A3D9135}" type="presParOf" srcId="{37D6DBA8-E573-4BA6-AD52-67D7895904B9}" destId="{33285766-FC2D-48EF-AC89-ECEB4756D4EA}" srcOrd="1" destOrd="0" presId="urn:microsoft.com/office/officeart/2005/8/layout/hierarchy2"/>
    <dgm:cxn modelId="{4091480D-74B7-423D-B14A-3C68ACE19935}" type="presParOf" srcId="{33285766-FC2D-48EF-AC89-ECEB4756D4EA}" destId="{362EB1FA-D777-4270-BFE7-7271DB42A4C0}" srcOrd="0" destOrd="0" presId="urn:microsoft.com/office/officeart/2005/8/layout/hierarchy2"/>
    <dgm:cxn modelId="{AA5CED0C-7D28-448B-9296-37E4F0BCBB7E}" type="presParOf" srcId="{362EB1FA-D777-4270-BFE7-7271DB42A4C0}" destId="{17E640BF-55BE-4A05-ABF4-760056D496C0}" srcOrd="0" destOrd="0" presId="urn:microsoft.com/office/officeart/2005/8/layout/hierarchy2"/>
    <dgm:cxn modelId="{5D6D975E-2B58-4755-AFD0-AF7F6DA14933}" type="presParOf" srcId="{33285766-FC2D-48EF-AC89-ECEB4756D4EA}" destId="{81D41FFF-8973-44E2-81C5-2F78F71C1770}" srcOrd="1" destOrd="0" presId="urn:microsoft.com/office/officeart/2005/8/layout/hierarchy2"/>
    <dgm:cxn modelId="{13EE1450-AF70-43A6-A107-8C035678F4CB}" type="presParOf" srcId="{81D41FFF-8973-44E2-81C5-2F78F71C1770}" destId="{E4CBAAB6-C104-47CE-9BB6-29A46B458686}" srcOrd="0" destOrd="0" presId="urn:microsoft.com/office/officeart/2005/8/layout/hierarchy2"/>
    <dgm:cxn modelId="{7C57EBF5-D9A6-44FC-AE03-3F01D0EA0C3F}" type="presParOf" srcId="{81D41FFF-8973-44E2-81C5-2F78F71C1770}" destId="{C23340B9-82C2-4A57-95BE-DF66D500CDB4}" srcOrd="1" destOrd="0" presId="urn:microsoft.com/office/officeart/2005/8/layout/hierarchy2"/>
    <dgm:cxn modelId="{2C008961-8327-4D30-ADC5-7BBC01045180}" type="presParOf" srcId="{C23340B9-82C2-4A57-95BE-DF66D500CDB4}" destId="{1FD2718B-53F7-4B37-BABC-6413CCB680D7}" srcOrd="0" destOrd="0" presId="urn:microsoft.com/office/officeart/2005/8/layout/hierarchy2"/>
    <dgm:cxn modelId="{4EB4EECE-1700-410E-942A-FBBBAD4400E6}" type="presParOf" srcId="{1FD2718B-53F7-4B37-BABC-6413CCB680D7}" destId="{3B576C3B-B1DD-46CF-B835-A59F546DDD78}" srcOrd="0" destOrd="0" presId="urn:microsoft.com/office/officeart/2005/8/layout/hierarchy2"/>
    <dgm:cxn modelId="{D26E876D-F67E-42B6-8C56-59996DF1C0B4}" type="presParOf" srcId="{C23340B9-82C2-4A57-95BE-DF66D500CDB4}" destId="{C8487C6C-1581-4BB9-8679-A62D0E59CC3D}" srcOrd="1" destOrd="0" presId="urn:microsoft.com/office/officeart/2005/8/layout/hierarchy2"/>
    <dgm:cxn modelId="{6B7D9245-9DE3-496C-BE14-89C562271111}" type="presParOf" srcId="{C8487C6C-1581-4BB9-8679-A62D0E59CC3D}" destId="{96325B1E-ABD8-4698-9FDA-A5F98E97897C}" srcOrd="0" destOrd="0" presId="urn:microsoft.com/office/officeart/2005/8/layout/hierarchy2"/>
    <dgm:cxn modelId="{5B72300F-7FCF-4286-89FA-98AEA181C862}" type="presParOf" srcId="{C8487C6C-1581-4BB9-8679-A62D0E59CC3D}" destId="{E3A4C927-9D19-4C8E-A7AC-059AE86BD21D}" srcOrd="1" destOrd="0" presId="urn:microsoft.com/office/officeart/2005/8/layout/hierarchy2"/>
    <dgm:cxn modelId="{541C7207-25B0-48DD-B3FB-850189F48765}" type="presParOf" srcId="{33285766-FC2D-48EF-AC89-ECEB4756D4EA}" destId="{27D9E534-96BA-4527-A700-E8894E168465}" srcOrd="2" destOrd="0" presId="urn:microsoft.com/office/officeart/2005/8/layout/hierarchy2"/>
    <dgm:cxn modelId="{A1005E45-6C29-402D-B4F5-52F88ED0F592}" type="presParOf" srcId="{27D9E534-96BA-4527-A700-E8894E168465}" destId="{A7D0DA0C-B594-4355-B890-6C7F84277C2D}" srcOrd="0" destOrd="0" presId="urn:microsoft.com/office/officeart/2005/8/layout/hierarchy2"/>
    <dgm:cxn modelId="{D705831E-FB4D-4256-BD8F-0D78475D4B81}" type="presParOf" srcId="{33285766-FC2D-48EF-AC89-ECEB4756D4EA}" destId="{03011A00-D4EA-4624-A3D5-F7861C0F63F6}" srcOrd="3" destOrd="0" presId="urn:microsoft.com/office/officeart/2005/8/layout/hierarchy2"/>
    <dgm:cxn modelId="{B76B77BC-DA82-40E3-B5E1-8C1F8D1AB2FA}" type="presParOf" srcId="{03011A00-D4EA-4624-A3D5-F7861C0F63F6}" destId="{2BF14C91-45F0-4EF7-965F-0F50C2FEE56F}" srcOrd="0" destOrd="0" presId="urn:microsoft.com/office/officeart/2005/8/layout/hierarchy2"/>
    <dgm:cxn modelId="{0108FA72-C802-4525-88AD-46AC53E6D42A}" type="presParOf" srcId="{03011A00-D4EA-4624-A3D5-F7861C0F63F6}" destId="{6E815DB2-544C-4D75-B634-A6B5124D0605}" srcOrd="1" destOrd="0" presId="urn:microsoft.com/office/officeart/2005/8/layout/hierarchy2"/>
    <dgm:cxn modelId="{CB272721-BF8D-4875-99A1-5A6C0CC7AE4C}" type="presParOf" srcId="{6E815DB2-544C-4D75-B634-A6B5124D0605}" destId="{6AAA1704-73CB-4092-B74D-22937AD45A28}" srcOrd="0" destOrd="0" presId="urn:microsoft.com/office/officeart/2005/8/layout/hierarchy2"/>
    <dgm:cxn modelId="{CC4654C2-2926-474C-B3B0-6F16A07D876D}" type="presParOf" srcId="{6AAA1704-73CB-4092-B74D-22937AD45A28}" destId="{83E271E2-36E6-4098-B776-59C949C4C0AB}" srcOrd="0" destOrd="0" presId="urn:microsoft.com/office/officeart/2005/8/layout/hierarchy2"/>
    <dgm:cxn modelId="{EC4D6A81-93DD-4153-BF73-8C86BA2D0F79}" type="presParOf" srcId="{6E815DB2-544C-4D75-B634-A6B5124D0605}" destId="{93E9502C-2E78-4FB8-A784-CC3EA566BC9D}" srcOrd="1" destOrd="0" presId="urn:microsoft.com/office/officeart/2005/8/layout/hierarchy2"/>
    <dgm:cxn modelId="{9C060223-CBF1-43D7-92BA-D3A9D0C08B65}" type="presParOf" srcId="{93E9502C-2E78-4FB8-A784-CC3EA566BC9D}" destId="{5AF8E2B2-6B6D-4C9D-B70A-94BD44E3A083}" srcOrd="0" destOrd="0" presId="urn:microsoft.com/office/officeart/2005/8/layout/hierarchy2"/>
    <dgm:cxn modelId="{62102180-E484-4130-9A38-373E3FC08ECB}" type="presParOf" srcId="{93E9502C-2E78-4FB8-A784-CC3EA566BC9D}" destId="{5450FCB9-06D1-45D0-B620-62E7EE79C23A}" srcOrd="1" destOrd="0" presId="urn:microsoft.com/office/officeart/2005/8/layout/hierarchy2"/>
    <dgm:cxn modelId="{677CD831-2D2C-40E7-AE93-78B9F5592121}" type="presParOf" srcId="{6E815DB2-544C-4D75-B634-A6B5124D0605}" destId="{E3F28DD3-D9BE-45D1-BAF1-9B2A4D03891C}" srcOrd="2" destOrd="0" presId="urn:microsoft.com/office/officeart/2005/8/layout/hierarchy2"/>
    <dgm:cxn modelId="{E85D7A6E-D4FE-47AD-8A4F-1757AF4BDDA5}" type="presParOf" srcId="{E3F28DD3-D9BE-45D1-BAF1-9B2A4D03891C}" destId="{5E7D5BB1-9E62-4513-A320-03A817F86FEB}" srcOrd="0" destOrd="0" presId="urn:microsoft.com/office/officeart/2005/8/layout/hierarchy2"/>
    <dgm:cxn modelId="{F67837FC-EAC6-4CAB-A9F5-95C0CE887E2D}" type="presParOf" srcId="{6E815DB2-544C-4D75-B634-A6B5124D0605}" destId="{723B83AB-997E-4CD9-9C16-CE1A0B338680}" srcOrd="3" destOrd="0" presId="urn:microsoft.com/office/officeart/2005/8/layout/hierarchy2"/>
    <dgm:cxn modelId="{8B333775-468A-46C8-88DE-76FD0126F34A}" type="presParOf" srcId="{723B83AB-997E-4CD9-9C16-CE1A0B338680}" destId="{5E8AF060-26C5-4FEE-8697-BB8B37E29738}" srcOrd="0" destOrd="0" presId="urn:microsoft.com/office/officeart/2005/8/layout/hierarchy2"/>
    <dgm:cxn modelId="{A9A6A276-A612-405A-B173-DFD1E109DA49}" type="presParOf" srcId="{723B83AB-997E-4CD9-9C16-CE1A0B338680}" destId="{A9C350C4-DA4A-4570-96DA-12948945362A}" srcOrd="1" destOrd="0" presId="urn:microsoft.com/office/officeart/2005/8/layout/hierarchy2"/>
    <dgm:cxn modelId="{47C425D1-A2E5-40A4-BB18-EE2496C2A645}" type="presParOf" srcId="{6E815DB2-544C-4D75-B634-A6B5124D0605}" destId="{4150C73C-2A13-4621-ABCB-0524FF858779}" srcOrd="4" destOrd="0" presId="urn:microsoft.com/office/officeart/2005/8/layout/hierarchy2"/>
    <dgm:cxn modelId="{3C97D98E-F263-4394-8CB4-F3FC5BD37189}" type="presParOf" srcId="{4150C73C-2A13-4621-ABCB-0524FF858779}" destId="{C496F574-CC70-4871-8A17-A71ACD572C04}" srcOrd="0" destOrd="0" presId="urn:microsoft.com/office/officeart/2005/8/layout/hierarchy2"/>
    <dgm:cxn modelId="{447BFF9F-32A8-481F-A332-E0B0C4A3D260}" type="presParOf" srcId="{6E815DB2-544C-4D75-B634-A6B5124D0605}" destId="{DF50662F-AA5E-4659-ABBA-6F5608C87C49}" srcOrd="5" destOrd="0" presId="urn:microsoft.com/office/officeart/2005/8/layout/hierarchy2"/>
    <dgm:cxn modelId="{77183337-A482-43F0-8B88-9418A55A53F3}" type="presParOf" srcId="{DF50662F-AA5E-4659-ABBA-6F5608C87C49}" destId="{3E01272E-9EE1-4483-87B6-93ADA804F8A3}" srcOrd="0" destOrd="0" presId="urn:microsoft.com/office/officeart/2005/8/layout/hierarchy2"/>
    <dgm:cxn modelId="{79417A53-07C2-4BAF-B3A0-7761D440D6D8}" type="presParOf" srcId="{DF50662F-AA5E-4659-ABBA-6F5608C87C49}" destId="{8CC7206A-26FE-4606-82A8-CF6F816ADDE7}" srcOrd="1" destOrd="0" presId="urn:microsoft.com/office/officeart/2005/8/layout/hierarchy2"/>
    <dgm:cxn modelId="{6F61E7E1-D881-4D7A-A725-1584549BA218}" type="presParOf" srcId="{6E815DB2-544C-4D75-B634-A6B5124D0605}" destId="{27D76209-C205-4420-A6BF-08E4B769FC0D}" srcOrd="6" destOrd="0" presId="urn:microsoft.com/office/officeart/2005/8/layout/hierarchy2"/>
    <dgm:cxn modelId="{4A5CD578-CB7D-4FF7-A4EB-59F7CCF7BBD9}" type="presParOf" srcId="{27D76209-C205-4420-A6BF-08E4B769FC0D}" destId="{806FE9A2-6F14-42DD-B40E-F9D08BA426E3}" srcOrd="0" destOrd="0" presId="urn:microsoft.com/office/officeart/2005/8/layout/hierarchy2"/>
    <dgm:cxn modelId="{041D9E89-81CB-49B2-A68D-2E20A8AB1A11}" type="presParOf" srcId="{6E815DB2-544C-4D75-B634-A6B5124D0605}" destId="{3A781B9F-5EDF-4C53-9BFD-D871AE86FBD6}" srcOrd="7" destOrd="0" presId="urn:microsoft.com/office/officeart/2005/8/layout/hierarchy2"/>
    <dgm:cxn modelId="{71F7C9D6-603D-42FA-B9D3-2F39F63B7CE2}" type="presParOf" srcId="{3A781B9F-5EDF-4C53-9BFD-D871AE86FBD6}" destId="{64C59448-2286-4BAE-B7E1-7C4F2A3C7070}" srcOrd="0" destOrd="0" presId="urn:microsoft.com/office/officeart/2005/8/layout/hierarchy2"/>
    <dgm:cxn modelId="{81CE7A8F-08B8-442E-9122-0C4CACA83E05}" type="presParOf" srcId="{3A781B9F-5EDF-4C53-9BFD-D871AE86FBD6}" destId="{08ECD346-AA88-4847-B033-AB64F069B15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C9CF5E-F4ED-442F-B6A5-D28EA81ADEC2}">
      <dsp:nvSpPr>
        <dsp:cNvPr id="0" name=""/>
        <dsp:cNvSpPr/>
      </dsp:nvSpPr>
      <dsp:spPr>
        <a:xfrm>
          <a:off x="644559" y="1487405"/>
          <a:ext cx="2067073" cy="103353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Treatment</a:t>
          </a:r>
          <a:endParaRPr lang="ar-SA" sz="2300" kern="1200" dirty="0"/>
        </a:p>
      </dsp:txBody>
      <dsp:txXfrm>
        <a:off x="644559" y="1487405"/>
        <a:ext cx="2067073" cy="1033536"/>
      </dsp:txXfrm>
    </dsp:sp>
    <dsp:sp modelId="{362EB1FA-D777-4270-BFE7-7271DB42A4C0}">
      <dsp:nvSpPr>
        <dsp:cNvPr id="0" name=""/>
        <dsp:cNvSpPr/>
      </dsp:nvSpPr>
      <dsp:spPr>
        <a:xfrm rot="17945813">
          <a:off x="2274904" y="1245257"/>
          <a:ext cx="170028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700287" y="16062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600" kern="1200"/>
        </a:p>
      </dsp:txBody>
      <dsp:txXfrm rot="17945813">
        <a:off x="3082541" y="1218812"/>
        <a:ext cx="85014" cy="85014"/>
      </dsp:txXfrm>
    </dsp:sp>
    <dsp:sp modelId="{E4CBAAB6-C104-47CE-9BB6-29A46B458686}">
      <dsp:nvSpPr>
        <dsp:cNvPr id="0" name=""/>
        <dsp:cNvSpPr/>
      </dsp:nvSpPr>
      <dsp:spPr>
        <a:xfrm>
          <a:off x="3538463" y="1696"/>
          <a:ext cx="2067073" cy="1033536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Acute attack</a:t>
          </a:r>
          <a:endParaRPr lang="ar-SA" sz="2300" kern="1200" dirty="0"/>
        </a:p>
      </dsp:txBody>
      <dsp:txXfrm>
        <a:off x="3538463" y="1696"/>
        <a:ext cx="2067073" cy="1033536"/>
      </dsp:txXfrm>
    </dsp:sp>
    <dsp:sp modelId="{1FD2718B-53F7-4B37-BABC-6413CCB680D7}">
      <dsp:nvSpPr>
        <dsp:cNvPr id="0" name=""/>
        <dsp:cNvSpPr/>
      </dsp:nvSpPr>
      <dsp:spPr>
        <a:xfrm>
          <a:off x="5605536" y="502403"/>
          <a:ext cx="82682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26829" y="16062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5998280" y="497794"/>
        <a:ext cx="41341" cy="41341"/>
      </dsp:txXfrm>
    </dsp:sp>
    <dsp:sp modelId="{96325B1E-ABD8-4698-9FDA-A5F98E97897C}">
      <dsp:nvSpPr>
        <dsp:cNvPr id="0" name=""/>
        <dsp:cNvSpPr/>
      </dsp:nvSpPr>
      <dsp:spPr>
        <a:xfrm>
          <a:off x="6432366" y="1696"/>
          <a:ext cx="2067073" cy="1033536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Short acting nitrates or nitrites</a:t>
          </a:r>
          <a:endParaRPr lang="ar-SA" sz="2300" kern="1200" dirty="0"/>
        </a:p>
      </dsp:txBody>
      <dsp:txXfrm>
        <a:off x="6432366" y="1696"/>
        <a:ext cx="2067073" cy="1033536"/>
      </dsp:txXfrm>
    </dsp:sp>
    <dsp:sp modelId="{27D9E534-96BA-4527-A700-E8894E168465}">
      <dsp:nvSpPr>
        <dsp:cNvPr id="0" name=""/>
        <dsp:cNvSpPr/>
      </dsp:nvSpPr>
      <dsp:spPr>
        <a:xfrm rot="3654187">
          <a:off x="2274904" y="2730967"/>
          <a:ext cx="170028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700287" y="16062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600" kern="1200"/>
        </a:p>
      </dsp:txBody>
      <dsp:txXfrm rot="3654187">
        <a:off x="3082541" y="2704521"/>
        <a:ext cx="85014" cy="85014"/>
      </dsp:txXfrm>
    </dsp:sp>
    <dsp:sp modelId="{2BF14C91-45F0-4EF7-965F-0F50C2FEE56F}">
      <dsp:nvSpPr>
        <dsp:cNvPr id="0" name=""/>
        <dsp:cNvSpPr/>
      </dsp:nvSpPr>
      <dsp:spPr>
        <a:xfrm>
          <a:off x="3538463" y="2973115"/>
          <a:ext cx="2067073" cy="1033536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prophylaxis</a:t>
          </a:r>
          <a:endParaRPr lang="ar-SA" sz="2300" kern="1200" dirty="0"/>
        </a:p>
      </dsp:txBody>
      <dsp:txXfrm>
        <a:off x="3538463" y="2973115"/>
        <a:ext cx="2067073" cy="1033536"/>
      </dsp:txXfrm>
    </dsp:sp>
    <dsp:sp modelId="{6AAA1704-73CB-4092-B74D-22937AD45A28}">
      <dsp:nvSpPr>
        <dsp:cNvPr id="0" name=""/>
        <dsp:cNvSpPr/>
      </dsp:nvSpPr>
      <dsp:spPr>
        <a:xfrm rot="17692822">
          <a:off x="5036326" y="2582396"/>
          <a:ext cx="196524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965249" y="16062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700" kern="1200"/>
        </a:p>
      </dsp:txBody>
      <dsp:txXfrm rot="17692822">
        <a:off x="5969820" y="2549326"/>
        <a:ext cx="98262" cy="98262"/>
      </dsp:txXfrm>
    </dsp:sp>
    <dsp:sp modelId="{5AF8E2B2-6B6D-4C9D-B70A-94BD44E3A083}">
      <dsp:nvSpPr>
        <dsp:cNvPr id="0" name=""/>
        <dsp:cNvSpPr/>
      </dsp:nvSpPr>
      <dsp:spPr>
        <a:xfrm>
          <a:off x="6432366" y="1190264"/>
          <a:ext cx="2067073" cy="1033536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Long acting nitrates</a:t>
          </a:r>
          <a:endParaRPr lang="ar-SA" sz="2300" kern="1200" dirty="0"/>
        </a:p>
      </dsp:txBody>
      <dsp:txXfrm>
        <a:off x="6432366" y="1190264"/>
        <a:ext cx="2067073" cy="1033536"/>
      </dsp:txXfrm>
    </dsp:sp>
    <dsp:sp modelId="{E3F28DD3-D9BE-45D1-BAF1-9B2A4D03891C}">
      <dsp:nvSpPr>
        <dsp:cNvPr id="0" name=""/>
        <dsp:cNvSpPr/>
      </dsp:nvSpPr>
      <dsp:spPr>
        <a:xfrm rot="19457599">
          <a:off x="5509829" y="3176679"/>
          <a:ext cx="101824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18243" y="16062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 rot="19457599">
        <a:off x="5993495" y="3167285"/>
        <a:ext cx="50912" cy="50912"/>
      </dsp:txXfrm>
    </dsp:sp>
    <dsp:sp modelId="{5E8AF060-26C5-4FEE-8697-BB8B37E29738}">
      <dsp:nvSpPr>
        <dsp:cNvPr id="0" name=""/>
        <dsp:cNvSpPr/>
      </dsp:nvSpPr>
      <dsp:spPr>
        <a:xfrm>
          <a:off x="6432366" y="2378831"/>
          <a:ext cx="2067073" cy="1033536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Calcium channel blocker</a:t>
          </a:r>
          <a:endParaRPr lang="ar-SA" sz="2300" kern="1200" dirty="0"/>
        </a:p>
      </dsp:txBody>
      <dsp:txXfrm>
        <a:off x="6432366" y="2378831"/>
        <a:ext cx="2067073" cy="1033536"/>
      </dsp:txXfrm>
    </dsp:sp>
    <dsp:sp modelId="{4150C73C-2A13-4621-ABCB-0524FF858779}">
      <dsp:nvSpPr>
        <dsp:cNvPr id="0" name=""/>
        <dsp:cNvSpPr/>
      </dsp:nvSpPr>
      <dsp:spPr>
        <a:xfrm rot="2142401">
          <a:off x="5509829" y="3770963"/>
          <a:ext cx="101824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18243" y="16062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 rot="2142401">
        <a:off x="5993495" y="3761569"/>
        <a:ext cx="50912" cy="50912"/>
      </dsp:txXfrm>
    </dsp:sp>
    <dsp:sp modelId="{3E01272E-9EE1-4483-87B6-93ADA804F8A3}">
      <dsp:nvSpPr>
        <dsp:cNvPr id="0" name=""/>
        <dsp:cNvSpPr/>
      </dsp:nvSpPr>
      <dsp:spPr>
        <a:xfrm>
          <a:off x="6432366" y="3567398"/>
          <a:ext cx="2067073" cy="1033536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 </a:t>
          </a:r>
          <a:r>
            <a:rPr lang="el-GR" sz="2300" kern="1200" dirty="0" smtClean="0">
              <a:latin typeface="Arial"/>
              <a:cs typeface="Arial"/>
            </a:rPr>
            <a:t>β</a:t>
          </a:r>
          <a:r>
            <a:rPr lang="en-US" sz="2300" kern="1200" dirty="0" smtClean="0">
              <a:latin typeface="Arial"/>
              <a:cs typeface="Arial"/>
            </a:rPr>
            <a:t> blocker</a:t>
          </a:r>
          <a:endParaRPr lang="ar-SA" sz="2300" kern="1200" dirty="0"/>
        </a:p>
      </dsp:txBody>
      <dsp:txXfrm>
        <a:off x="6432366" y="3567398"/>
        <a:ext cx="2067073" cy="1033536"/>
      </dsp:txXfrm>
    </dsp:sp>
    <dsp:sp modelId="{27D76209-C205-4420-A6BF-08E4B769FC0D}">
      <dsp:nvSpPr>
        <dsp:cNvPr id="0" name=""/>
        <dsp:cNvSpPr/>
      </dsp:nvSpPr>
      <dsp:spPr>
        <a:xfrm rot="3907178">
          <a:off x="5036326" y="4365247"/>
          <a:ext cx="196524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965249" y="16062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700" kern="1200"/>
        </a:p>
      </dsp:txBody>
      <dsp:txXfrm rot="3907178">
        <a:off x="5969820" y="4332178"/>
        <a:ext cx="98262" cy="98262"/>
      </dsp:txXfrm>
    </dsp:sp>
    <dsp:sp modelId="{64C59448-2286-4BAE-B7E1-7C4F2A3C7070}">
      <dsp:nvSpPr>
        <dsp:cNvPr id="0" name=""/>
        <dsp:cNvSpPr/>
      </dsp:nvSpPr>
      <dsp:spPr>
        <a:xfrm>
          <a:off x="6432366" y="4755966"/>
          <a:ext cx="2067073" cy="1033536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K</a:t>
          </a:r>
          <a:r>
            <a:rPr lang="en-US" sz="2300" kern="1200" baseline="30000" dirty="0" smtClean="0"/>
            <a:t>+ </a:t>
          </a:r>
          <a:r>
            <a:rPr lang="en-US" sz="2300" kern="1200" baseline="0" dirty="0" smtClean="0"/>
            <a:t>opener </a:t>
          </a:r>
          <a:endParaRPr lang="ar-SA" sz="2300" kern="1200" baseline="0" dirty="0"/>
        </a:p>
      </dsp:txBody>
      <dsp:txXfrm>
        <a:off x="6432366" y="4755966"/>
        <a:ext cx="2067073" cy="1033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E0981F5-AD38-4CF6-8F27-5318738F831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2867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333BD5-0424-4226-A458-5F6DA52745B1}" type="slidenum">
              <a:rPr lang="ar-SA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dirty="0" smtClean="0"/>
          </a:p>
        </p:txBody>
      </p:sp>
      <p:sp>
        <p:nvSpPr>
          <p:cNvPr id="2970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2D7095-3FAB-43E6-AC5C-8D2A50722D72}" type="slidenum">
              <a:rPr lang="ar-SA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ar-SA" dirty="0" smtClean="0"/>
          </a:p>
        </p:txBody>
      </p:sp>
      <p:sp>
        <p:nvSpPr>
          <p:cNvPr id="3072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889E23-9C32-4C8C-9B18-BFA7B5BFE960}" type="slidenum">
              <a:rPr lang="ar-SA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/>
            <a:endParaRPr lang="ar-SA" dirty="0" smtClean="0"/>
          </a:p>
        </p:txBody>
      </p:sp>
      <p:sp>
        <p:nvSpPr>
          <p:cNvPr id="3174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BE3545-6FBB-47D0-9B16-5E88A54D0576}" type="slidenum">
              <a:rPr lang="ar-SA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981F5-AD38-4CF6-8F27-5318738F8312}" type="slidenum">
              <a:rPr lang="ar-SA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ar-SA" dirty="0" smtClean="0"/>
          </a:p>
        </p:txBody>
      </p:sp>
      <p:sp>
        <p:nvSpPr>
          <p:cNvPr id="3277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DEDDE6-F7E6-421B-9759-B2955097BADB}" type="slidenum">
              <a:rPr lang="ar-SA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ar-SA" dirty="0" smtClean="0"/>
          </a:p>
        </p:txBody>
      </p:sp>
      <p:sp>
        <p:nvSpPr>
          <p:cNvPr id="3379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BF13B7-5C02-47F8-8BA0-0829ABAA8BA7}" type="slidenum">
              <a:rPr lang="ar-SA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EFFEB-2A8D-4865-8DCE-10E07082E00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E4967-6097-4980-B4C4-B7CD0A67D6E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600D1-E20E-41A0-B7F0-E6FFD28E5EF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عنوان، ونص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90C0E-BD19-4F9F-80C7-592F2E63705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D546C-6FCB-4FF5-BF46-8B6520AE7F0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عنوان، ونص، وقصاصة فن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قصاصة الفنية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F1F92-1254-4DBA-806B-0E69ACF43BF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عنوان ومحتوى فوق 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2079D-68AE-46AD-9CE6-D6260731DB4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8ADF0-C7CE-4A8B-9ACA-DDF1C862446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CF5A7-7BA6-4809-B702-4BF792345DB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D4EF-BA66-4418-B5F7-2868CD1CB15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2BDD2-8A96-4665-BC75-7BE37171EB0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202EB-C7F7-4EDF-8DD8-F16030E6180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947C9-4EAD-493B-89DD-B0136B0E458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2158B-FBFF-49B3-BB38-656EB534885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70C6E-D89D-4C73-BBFD-888A9C98042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1B94173-8289-4DBE-92E1-7CEB709463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438400"/>
            <a:ext cx="4038600" cy="3810000"/>
          </a:xfrm>
        </p:spPr>
        <p:txBody>
          <a:bodyPr/>
          <a:lstStyle/>
          <a:p>
            <a:pPr algn="l" rtl="0" eaLnBrk="1" hangingPunct="1">
              <a:buFontTx/>
              <a:buBlip>
                <a:blip r:embed="rId2"/>
              </a:buBlip>
            </a:pPr>
            <a:r>
              <a:rPr lang="en-US" sz="2800" dirty="0" smtClean="0">
                <a:cs typeface="Times New Roman" pitchFamily="18" charset="0"/>
              </a:rPr>
              <a:t>They bind to the channel from the inner side of the membrane.</a:t>
            </a:r>
          </a:p>
          <a:p>
            <a:pPr algn="l" rtl="0" eaLnBrk="1" hangingPunct="1">
              <a:buFontTx/>
              <a:buBlip>
                <a:blip r:embed="rId2"/>
              </a:buBlip>
            </a:pPr>
            <a:r>
              <a:rPr lang="en-US" sz="2800" dirty="0" smtClean="0">
                <a:cs typeface="Times New Roman" pitchFamily="18" charset="0"/>
              </a:rPr>
              <a:t>They bind to channels in depolarized membranes.</a:t>
            </a:r>
          </a:p>
          <a:p>
            <a:pPr algn="l" rtl="0" eaLnBrk="1" hangingPunct="1">
              <a:buFontTx/>
              <a:buBlip>
                <a:blip r:embed="rId2"/>
              </a:buBlip>
            </a:pPr>
            <a:r>
              <a:rPr lang="en-US" sz="2800" dirty="0" smtClean="0">
                <a:cs typeface="Times New Roman" pitchFamily="18" charset="0"/>
              </a:rPr>
              <a:t>Binding </a:t>
            </a:r>
            <a:r>
              <a:rPr lang="en-US" sz="2800" dirty="0" smtClean="0"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dirty="0" smtClean="0">
                <a:latin typeface="Arial"/>
                <a:cs typeface="Arial"/>
                <a:sym typeface="Wingdings" pitchFamily="2" charset="2"/>
              </a:rPr>
              <a:t>↓ frequency of opening of the channels (block)</a:t>
            </a:r>
            <a:endParaRPr lang="en-US" sz="2800" dirty="0" smtClean="0">
              <a:cs typeface="Times New Roman" pitchFamily="18" charset="0"/>
            </a:endParaRPr>
          </a:p>
        </p:txBody>
      </p:sp>
      <p:sp>
        <p:nvSpPr>
          <p:cNvPr id="2051" name="WordArt 8"/>
          <p:cNvSpPr>
            <a:spLocks noChangeArrowheads="1" noChangeShapeType="1" noTextEdit="1"/>
          </p:cNvSpPr>
          <p:nvPr/>
        </p:nvSpPr>
        <p:spPr bwMode="auto">
          <a:xfrm>
            <a:off x="1676400" y="228600"/>
            <a:ext cx="57150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en-US" sz="44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Calcium  </a:t>
            </a:r>
            <a:r>
              <a:rPr lang="en-US" sz="4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channel blockers</a:t>
            </a:r>
          </a:p>
          <a:p>
            <a:pPr algn="ctr" rtl="0"/>
            <a:r>
              <a:rPr lang="en-US" sz="3600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(Calcium antagonists)</a:t>
            </a:r>
            <a:endParaRPr lang="ar-SA" sz="3600" kern="1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Impact"/>
            </a:endParaRPr>
          </a:p>
        </p:txBody>
      </p:sp>
      <p:pic>
        <p:nvPicPr>
          <p:cNvPr id="2052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06938" y="1600200"/>
            <a:ext cx="3921125" cy="4525963"/>
          </a:xfrm>
          <a:noFill/>
        </p:spPr>
      </p:pic>
      <p:sp>
        <p:nvSpPr>
          <p:cNvPr id="5" name="شكل بيضاوي 4"/>
          <p:cNvSpPr/>
          <p:nvPr/>
        </p:nvSpPr>
        <p:spPr bwMode="auto">
          <a:xfrm>
            <a:off x="7010400" y="1371600"/>
            <a:ext cx="1828800" cy="1905000"/>
          </a:xfrm>
          <a:prstGeom prst="ellipse">
            <a:avLst/>
          </a:prstGeom>
          <a:solidFill>
            <a:srgbClr val="FF0066"/>
          </a:solidFill>
          <a:ln>
            <a:noFill/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وان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4000" smtClean="0">
                <a:cs typeface="Arial" pitchFamily="34" charset="0"/>
              </a:rPr>
              <a:t>ADVERSE EFFECTS</a:t>
            </a:r>
            <a:endParaRPr lang="ar-SA" sz="4000" smtClean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90600"/>
            <a:ext cx="4724400" cy="5486400"/>
          </a:xfrm>
        </p:spPr>
        <p:txBody>
          <a:bodyPr/>
          <a:lstStyle/>
          <a:p>
            <a:pPr algn="l" rtl="0" eaLnBrk="1" hangingPunct="1">
              <a:buFontTx/>
              <a:buBlip>
                <a:blip r:embed="rId3"/>
              </a:buBlip>
            </a:pPr>
            <a:r>
              <a:rPr lang="en-US" sz="2600" dirty="0" smtClean="0">
                <a:cs typeface="Times New Roman" pitchFamily="18" charset="0"/>
                <a:sym typeface="Symbol" pitchFamily="18" charset="2"/>
              </a:rPr>
              <a:t>GIT </a:t>
            </a:r>
            <a:r>
              <a:rPr lang="en-US" sz="2600" b="1" dirty="0" smtClean="0">
                <a:cs typeface="Times New Roman" pitchFamily="18" charset="0"/>
                <a:sym typeface="Symbol" pitchFamily="18" charset="2"/>
              </a:rPr>
              <a:t>bleeding</a:t>
            </a:r>
            <a:r>
              <a:rPr lang="en-US" sz="2600" dirty="0" smtClean="0">
                <a:cs typeface="Times New Roman" pitchFamily="18" charset="0"/>
                <a:sym typeface="Symbol" pitchFamily="18" charset="2"/>
              </a:rPr>
              <a:t>.</a:t>
            </a:r>
          </a:p>
          <a:p>
            <a:pPr algn="l" rtl="0" eaLnBrk="1" hangingPunct="1">
              <a:buFontTx/>
              <a:buBlip>
                <a:blip r:embed="rId3"/>
              </a:buBlip>
            </a:pPr>
            <a:r>
              <a:rPr lang="en-US" sz="2600" dirty="0" smtClean="0">
                <a:cs typeface="Times New Roman" pitchFamily="18" charset="0"/>
                <a:sym typeface="Symbol" pitchFamily="18" charset="2"/>
              </a:rPr>
              <a:t>Gastric ulceration</a:t>
            </a:r>
          </a:p>
          <a:p>
            <a:pPr algn="l" rtl="0" eaLnBrk="1" hangingPunct="1">
              <a:buFontTx/>
              <a:buBlip>
                <a:blip r:embed="rId3"/>
              </a:buBlip>
            </a:pPr>
            <a:r>
              <a:rPr lang="en-US" sz="2600" dirty="0" smtClean="0">
                <a:cs typeface="Times New Roman" pitchFamily="18" charset="0"/>
                <a:sym typeface="Symbol" pitchFamily="18" charset="2"/>
              </a:rPr>
              <a:t>Reduced renal function</a:t>
            </a:r>
          </a:p>
          <a:p>
            <a:pPr algn="l" rtl="0" eaLnBrk="1" hangingPunct="1">
              <a:buFontTx/>
              <a:buBlip>
                <a:blip r:embed="rId3"/>
              </a:buBlip>
            </a:pPr>
            <a:r>
              <a:rPr lang="en-US" sz="2600" dirty="0" smtClean="0">
                <a:cs typeface="Times New Roman" pitchFamily="18" charset="0"/>
                <a:sym typeface="Symbol" pitchFamily="18" charset="2"/>
              </a:rPr>
              <a:t>Occasional </a:t>
            </a:r>
            <a:r>
              <a:rPr lang="en-US" sz="2600" dirty="0" err="1" smtClean="0">
                <a:cs typeface="Times New Roman" pitchFamily="18" charset="0"/>
                <a:sym typeface="Symbol" pitchFamily="18" charset="2"/>
              </a:rPr>
              <a:t>bronchospasm</a:t>
            </a:r>
            <a:r>
              <a:rPr lang="en-US" sz="2600" dirty="0" smtClean="0">
                <a:cs typeface="Times New Roman" pitchFamily="18" charset="0"/>
                <a:sym typeface="Symbol" pitchFamily="18" charset="2"/>
              </a:rPr>
              <a:t> with high doses Aspirin inhibits COX enzyme but not </a:t>
            </a:r>
            <a:r>
              <a:rPr lang="en-US" sz="2600" dirty="0" err="1" smtClean="0">
                <a:cs typeface="Times New Roman" pitchFamily="18" charset="0"/>
                <a:sym typeface="Symbol" pitchFamily="18" charset="2"/>
              </a:rPr>
              <a:t>lypoxegenase</a:t>
            </a:r>
            <a:r>
              <a:rPr lang="en-US" sz="2600" dirty="0" smtClean="0">
                <a:cs typeface="Times New Roman" pitchFamily="18" charset="0"/>
                <a:sym typeface="Symbol" pitchFamily="18" charset="2"/>
              </a:rPr>
              <a:t> so </a:t>
            </a:r>
            <a:r>
              <a:rPr lang="en-US" sz="2600" dirty="0" err="1" smtClean="0">
                <a:cs typeface="Times New Roman" pitchFamily="18" charset="0"/>
                <a:sym typeface="Symbol" pitchFamily="18" charset="2"/>
              </a:rPr>
              <a:t>arachidonic</a:t>
            </a:r>
            <a:r>
              <a:rPr lang="en-US" sz="2600" dirty="0" smtClean="0">
                <a:cs typeface="Times New Roman" pitchFamily="18" charset="0"/>
                <a:sym typeface="Symbol" pitchFamily="18" charset="2"/>
              </a:rPr>
              <a:t> acid is converted to </a:t>
            </a:r>
            <a:r>
              <a:rPr lang="en-US" sz="2600" dirty="0" err="1" smtClean="0">
                <a:cs typeface="Times New Roman" pitchFamily="18" charset="0"/>
                <a:sym typeface="Symbol" pitchFamily="18" charset="2"/>
              </a:rPr>
              <a:t>leukotrienes</a:t>
            </a:r>
            <a:r>
              <a:rPr lang="en-US" sz="2600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600" dirty="0" smtClean="0"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600" dirty="0" err="1" smtClean="0">
                <a:cs typeface="Times New Roman" pitchFamily="18" charset="0"/>
                <a:sym typeface="Wingdings" pitchFamily="2" charset="2"/>
              </a:rPr>
              <a:t>bronchoconstriction</a:t>
            </a:r>
            <a:r>
              <a:rPr lang="en-US" sz="2600" dirty="0" smtClean="0">
                <a:cs typeface="Times New Roman" pitchFamily="18" charset="0"/>
                <a:sym typeface="Wingdings" pitchFamily="2" charset="2"/>
              </a:rPr>
              <a:t> (see the figure)</a:t>
            </a:r>
          </a:p>
          <a:p>
            <a:pPr algn="l" rtl="0" eaLnBrk="1" hangingPunct="1">
              <a:buFontTx/>
              <a:buBlip>
                <a:blip r:embed="rId3"/>
              </a:buBlip>
            </a:pPr>
            <a:r>
              <a:rPr lang="en-US" sz="2600" dirty="0" smtClean="0">
                <a:cs typeface="Times New Roman" pitchFamily="18" charset="0"/>
                <a:sym typeface="Wingdings" pitchFamily="2" charset="2"/>
              </a:rPr>
              <a:t>Also aspirin used as analgesic and antiplatelet .</a:t>
            </a:r>
            <a:endParaRPr lang="en-US" sz="2600" dirty="0" smtClean="0">
              <a:cs typeface="Times New Roman" pitchFamily="18" charset="0"/>
              <a:sym typeface="Symbol" pitchFamily="18" charset="2"/>
            </a:endParaRPr>
          </a:p>
          <a:p>
            <a:pPr eaLnBrk="1" hangingPunct="1"/>
            <a:endParaRPr lang="en-US" sz="2800" dirty="0" smtClean="0">
              <a:cs typeface="Times New Roman" pitchFamily="18" charset="0"/>
            </a:endParaRPr>
          </a:p>
        </p:txBody>
      </p:sp>
      <p:pic>
        <p:nvPicPr>
          <p:cNvPr id="14340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76800" y="1219200"/>
            <a:ext cx="4267200" cy="4953000"/>
          </a:xfrm>
        </p:spPr>
      </p:pic>
      <p:sp>
        <p:nvSpPr>
          <p:cNvPr id="5" name="مربع نص 4"/>
          <p:cNvSpPr txBox="1"/>
          <p:nvPr/>
        </p:nvSpPr>
        <p:spPr>
          <a:xfrm>
            <a:off x="4648200" y="2057400"/>
            <a:ext cx="11430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aspirin</a:t>
            </a:r>
            <a:endParaRPr lang="ar-SA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cs typeface="Arial" pitchFamily="34" charset="0"/>
              </a:rPr>
              <a:t>Potassium channel openers</a:t>
            </a:r>
            <a:br>
              <a:rPr lang="en-US" sz="4000" b="1" smtClean="0">
                <a:cs typeface="Arial" pitchFamily="34" charset="0"/>
              </a:rPr>
            </a:br>
            <a:r>
              <a:rPr lang="en-US" sz="4000" b="1" smtClean="0">
                <a:cs typeface="Arial" pitchFamily="34" charset="0"/>
              </a:rPr>
              <a:t>(Nicorandil 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50292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b="1" dirty="0" smtClean="0">
                <a:cs typeface="Times New Roman" pitchFamily="18" charset="0"/>
              </a:rPr>
              <a:t>Relaxes vascular smooth muscles </a:t>
            </a:r>
            <a:r>
              <a:rPr lang="en-US" b="1" u="sng" dirty="0" smtClean="0">
                <a:cs typeface="Times New Roman" pitchFamily="18" charset="0"/>
              </a:rPr>
              <a:t>especially veins</a:t>
            </a:r>
            <a:r>
              <a:rPr lang="en-US" b="1" dirty="0" smtClean="0">
                <a:cs typeface="Times New Roman" pitchFamily="18" charset="0"/>
              </a:rPr>
              <a:t> by:-</a:t>
            </a:r>
          </a:p>
          <a:p>
            <a:pPr algn="l" rtl="0"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b="1" dirty="0" smtClean="0">
                <a:cs typeface="Times New Roman" pitchFamily="18" charset="0"/>
              </a:rPr>
              <a:t>1-Activation of potassium channels → stabilize membrane potential near resting potential (-50 mV) . Also, when K</a:t>
            </a:r>
            <a:r>
              <a:rPr lang="en-US" b="1" baseline="30000" dirty="0" smtClean="0">
                <a:cs typeface="Times New Roman" pitchFamily="18" charset="0"/>
              </a:rPr>
              <a:t>+</a:t>
            </a:r>
            <a:r>
              <a:rPr lang="en-US" b="1" dirty="0" smtClean="0">
                <a:cs typeface="Times New Roman" pitchFamily="18" charset="0"/>
              </a:rPr>
              <a:t> channels open </a:t>
            </a:r>
            <a:r>
              <a:rPr lang="en-US" b="1" dirty="0" smtClean="0"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b="1" dirty="0" smtClean="0">
                <a:cs typeface="Arial"/>
                <a:sym typeface="Wingdings" pitchFamily="2" charset="2"/>
              </a:rPr>
              <a:t>↓ Ca</a:t>
            </a:r>
            <a:r>
              <a:rPr lang="en-US" b="1" baseline="30000" dirty="0" smtClean="0">
                <a:cs typeface="Arial"/>
                <a:sym typeface="Wingdings" pitchFamily="2" charset="2"/>
              </a:rPr>
              <a:t>++ </a:t>
            </a:r>
            <a:r>
              <a:rPr lang="en-US" b="1" dirty="0" smtClean="0">
                <a:cs typeface="Arial"/>
                <a:sym typeface="Wingdings" pitchFamily="2" charset="2"/>
              </a:rPr>
              <a:t> influx  relaxation</a:t>
            </a:r>
            <a:endParaRPr lang="en-US" b="1" dirty="0" smtClean="0"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b="1" dirty="0" smtClean="0">
                <a:cs typeface="Times New Roman" pitchFamily="18" charset="0"/>
              </a:rPr>
              <a:t>2-Nitric oxide release</a:t>
            </a:r>
          </a:p>
          <a:p>
            <a:pPr algn="l" rtl="0"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b="1" dirty="0" smtClean="0">
                <a:cs typeface="Times New Roman" pitchFamily="18" charset="0"/>
              </a:rPr>
              <a:t>Used as prophylactic therapy</a:t>
            </a:r>
            <a:r>
              <a:rPr lang="en-US" sz="1800" dirty="0" smtClean="0">
                <a:cs typeface="Times New Roman" pitchFamily="18" charset="0"/>
              </a:rPr>
              <a:t> (in chronic stable angina)</a:t>
            </a:r>
            <a:endParaRPr lang="en-US" dirty="0" smtClean="0"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b="1" dirty="0" smtClean="0">
                <a:cs typeface="Times New Roman" pitchFamily="18" charset="0"/>
              </a:rPr>
              <a:t>May cause : </a:t>
            </a:r>
            <a:r>
              <a:rPr lang="en-US" dirty="0" smtClean="0">
                <a:cs typeface="Times New Roman" pitchFamily="18" charset="0"/>
              </a:rPr>
              <a:t>flushing, palpitation, weakness, headache, mouth and </a:t>
            </a:r>
            <a:r>
              <a:rPr lang="en-US" dirty="0" err="1" smtClean="0">
                <a:cs typeface="Times New Roman" pitchFamily="18" charset="0"/>
              </a:rPr>
              <a:t>peri</a:t>
            </a:r>
            <a:r>
              <a:rPr lang="en-US" dirty="0" smtClean="0">
                <a:cs typeface="Times New Roman" pitchFamily="18" charset="0"/>
              </a:rPr>
              <a:t>-anal ulcers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, nausea and vomiting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305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5257800" cy="53340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sz="2800" dirty="0" smtClean="0">
                <a:cs typeface="Times New Roman" pitchFamily="18" charset="0"/>
              </a:rPr>
              <a:t>Oxidation of fatty acids requires more oxygen than the oxidation of carbohydrates.</a:t>
            </a:r>
          </a:p>
          <a:p>
            <a:pPr algn="l" rtl="0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sz="2800" dirty="0" smtClean="0">
                <a:cs typeface="Times New Roman" pitchFamily="18" charset="0"/>
              </a:rPr>
              <a:t>Oxidation of fatty acid occurs in ischemic myocardium</a:t>
            </a:r>
          </a:p>
          <a:p>
            <a:pPr algn="l" rtl="0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sz="2800" dirty="0" smtClean="0">
                <a:cs typeface="Times New Roman" pitchFamily="18" charset="0"/>
              </a:rPr>
              <a:t>Partial fatty acid oxidation inhibitors</a:t>
            </a:r>
            <a:r>
              <a:rPr lang="ar-SA" sz="2800" dirty="0" smtClean="0"/>
              <a:t> </a:t>
            </a:r>
            <a:r>
              <a:rPr lang="en-US" sz="2800" dirty="0" smtClean="0">
                <a:cs typeface="Times New Roman" pitchFamily="18" charset="0"/>
              </a:rPr>
              <a:t>(</a:t>
            </a:r>
            <a:r>
              <a:rPr lang="en-US" sz="2800" dirty="0" err="1" smtClean="0">
                <a:cs typeface="Times New Roman" pitchFamily="18" charset="0"/>
              </a:rPr>
              <a:t>pFOX</a:t>
            </a:r>
            <a:r>
              <a:rPr lang="en-US" sz="2800" dirty="0" smtClean="0">
                <a:cs typeface="Times New Roman" pitchFamily="18" charset="0"/>
              </a:rPr>
              <a:t> inhibitors) shift myocardial metabolism toward greater use of glucose reducing the oxygen demand </a:t>
            </a:r>
            <a:r>
              <a:rPr lang="en-US" sz="2800" i="1" u="sng" dirty="0" smtClean="0">
                <a:cs typeface="Times New Roman" pitchFamily="18" charset="0"/>
              </a:rPr>
              <a:t>without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altering the  </a:t>
            </a:r>
            <a:r>
              <a:rPr lang="en-US" sz="2800" dirty="0" smtClean="0">
                <a:cs typeface="Times New Roman" pitchFamily="18" charset="0"/>
              </a:rPr>
              <a:t>hemodynamic system.</a:t>
            </a:r>
          </a:p>
          <a:p>
            <a:pPr algn="l" rtl="0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sz="2800" dirty="0" smtClean="0">
                <a:cs typeface="Times New Roman" pitchFamily="18" charset="0"/>
              </a:rPr>
              <a:t>e.g.</a:t>
            </a:r>
            <a:r>
              <a:rPr lang="ar-SA" sz="2800" dirty="0" smtClean="0"/>
              <a:t> </a:t>
            </a:r>
            <a:r>
              <a:rPr lang="en-US" sz="2800" dirty="0" err="1" smtClean="0">
                <a:cs typeface="Times New Roman" pitchFamily="18" charset="0"/>
              </a:rPr>
              <a:t>trimetazidine</a:t>
            </a:r>
            <a:r>
              <a:rPr lang="en-US" sz="2400" dirty="0" smtClean="0">
                <a:cs typeface="Times New Roman" pitchFamily="18" charset="0"/>
              </a:rPr>
              <a:t> &amp; </a:t>
            </a:r>
            <a:r>
              <a:rPr lang="en-US" sz="2400" dirty="0" err="1" smtClean="0">
                <a:cs typeface="Times New Roman" pitchFamily="18" charset="0"/>
              </a:rPr>
              <a:t>ranolazine</a:t>
            </a:r>
            <a:r>
              <a:rPr lang="en-US" sz="2400" dirty="0" smtClean="0">
                <a:cs typeface="Times New Roman" pitchFamily="18" charset="0"/>
              </a:rPr>
              <a:t>.</a:t>
            </a:r>
          </a:p>
        </p:txBody>
      </p:sp>
      <p:sp>
        <p:nvSpPr>
          <p:cNvPr id="19459" name="WordArt 4"/>
          <p:cNvSpPr>
            <a:spLocks noChangeArrowheads="1" noChangeShapeType="1" noTextEdit="1"/>
          </p:cNvSpPr>
          <p:nvPr/>
        </p:nvSpPr>
        <p:spPr bwMode="auto">
          <a:xfrm>
            <a:off x="838200" y="228600"/>
            <a:ext cx="7496175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Fatty acid oxidation inhibitors</a:t>
            </a:r>
            <a:endParaRPr lang="ar-SA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47800"/>
            <a:ext cx="4038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5410200"/>
            <a:ext cx="12763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5410200"/>
            <a:ext cx="6572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ربع نص 6"/>
          <p:cNvSpPr txBox="1"/>
          <p:nvPr/>
        </p:nvSpPr>
        <p:spPr>
          <a:xfrm>
            <a:off x="304800" y="6197025"/>
            <a:ext cx="449580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1600" dirty="0" err="1" smtClean="0"/>
              <a:t>Ranolazine</a:t>
            </a:r>
            <a:r>
              <a:rPr lang="en-US" sz="1600" dirty="0" smtClean="0"/>
              <a:t> blocks Na</a:t>
            </a:r>
            <a:r>
              <a:rPr lang="en-US" sz="1600" baseline="30000" dirty="0" smtClean="0"/>
              <a:t>+ </a:t>
            </a:r>
            <a:r>
              <a:rPr lang="en-US" sz="1600" dirty="0" smtClean="0"/>
              <a:t>  current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dirty="0" smtClean="0">
                <a:latin typeface="Arial"/>
                <a:cs typeface="Arial"/>
                <a:sym typeface="Wingdings" pitchFamily="2" charset="2"/>
              </a:rPr>
              <a:t>↓ Ca</a:t>
            </a:r>
            <a:r>
              <a:rPr lang="en-US" sz="1600" baseline="30000" dirty="0" smtClean="0">
                <a:latin typeface="Arial"/>
                <a:cs typeface="Arial"/>
                <a:sym typeface="Wingdings" pitchFamily="2" charset="2"/>
              </a:rPr>
              <a:t>++</a:t>
            </a:r>
            <a:r>
              <a:rPr lang="en-US" sz="1600" dirty="0" smtClean="0">
                <a:latin typeface="Arial"/>
                <a:cs typeface="Arial"/>
                <a:sym typeface="Wingdings" pitchFamily="2" charset="2"/>
              </a:rPr>
              <a:t> </a:t>
            </a:r>
            <a:r>
              <a:rPr lang="en-US" sz="1600" baseline="30000" dirty="0" smtClean="0">
                <a:latin typeface="Arial"/>
                <a:cs typeface="Arial"/>
                <a:sym typeface="Wingdings" pitchFamily="2" charset="2"/>
              </a:rPr>
              <a:t> </a:t>
            </a:r>
            <a:r>
              <a:rPr lang="en-US" sz="1600" dirty="0" smtClean="0">
                <a:latin typeface="Arial"/>
                <a:cs typeface="Arial"/>
                <a:sym typeface="Wingdings" pitchFamily="2" charset="2"/>
              </a:rPr>
              <a:t>entry</a:t>
            </a:r>
            <a:endParaRPr lang="en-US" sz="1600" baseline="30000" dirty="0" smtClean="0">
              <a:latin typeface="Arial"/>
              <a:cs typeface="Arial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Arial" pitchFamily="34" charset="0"/>
              </a:rPr>
              <a:t>Drug treatment of angina</a:t>
            </a:r>
          </a:p>
        </p:txBody>
      </p:sp>
      <p:graphicFrame>
        <p:nvGraphicFramePr>
          <p:cNvPr id="5" name="رسم تخطيطي 4"/>
          <p:cNvGraphicFramePr/>
          <p:nvPr/>
        </p:nvGraphicFramePr>
        <p:xfrm>
          <a:off x="0" y="1066800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876458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ربع نص 2"/>
          <p:cNvSpPr txBox="1"/>
          <p:nvPr/>
        </p:nvSpPr>
        <p:spPr>
          <a:xfrm>
            <a:off x="4419600" y="5791200"/>
            <a:ext cx="42672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400" b="0" dirty="0" smtClean="0"/>
              <a:t>GTN: </a:t>
            </a:r>
            <a:r>
              <a:rPr lang="en-US" sz="1400" b="0" dirty="0" err="1" smtClean="0"/>
              <a:t>glycryl</a:t>
            </a:r>
            <a:r>
              <a:rPr lang="en-US" sz="1400" b="0" dirty="0" smtClean="0"/>
              <a:t> nitrate    ISDN: </a:t>
            </a:r>
            <a:r>
              <a:rPr lang="en-US" sz="1400" b="0" dirty="0" err="1" smtClean="0"/>
              <a:t>isosorbide</a:t>
            </a:r>
            <a:r>
              <a:rPr lang="en-US" sz="1400" b="0" dirty="0" smtClean="0"/>
              <a:t> dinitrate</a:t>
            </a:r>
          </a:p>
          <a:p>
            <a:pPr lvl="0" algn="l"/>
            <a:r>
              <a:rPr lang="en-US" sz="1400" dirty="0" smtClean="0">
                <a:latin typeface="Arial"/>
                <a:cs typeface="Arial"/>
              </a:rPr>
              <a:t>N.B. </a:t>
            </a:r>
            <a:r>
              <a:rPr lang="el-GR" sz="1400" dirty="0" smtClean="0">
                <a:latin typeface="Arial"/>
                <a:cs typeface="Arial"/>
              </a:rPr>
              <a:t>β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blocker are contraindicated in variant angina</a:t>
            </a:r>
            <a:endParaRPr lang="ar-SA" sz="1400" dirty="0" smtClean="0"/>
          </a:p>
          <a:p>
            <a:pPr algn="l"/>
            <a:endParaRPr lang="ar-SA" sz="1400" b="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cs typeface="Arial" pitchFamily="34" charset="0"/>
              </a:rPr>
              <a:t>Combination therapy</a:t>
            </a:r>
            <a:br>
              <a:rPr lang="en-US" b="1" dirty="0" smtClean="0">
                <a:cs typeface="Arial" pitchFamily="34" charset="0"/>
              </a:rPr>
            </a:br>
            <a:r>
              <a:rPr lang="en-US" sz="1600" b="1" dirty="0" smtClean="0">
                <a:cs typeface="Arial" pitchFamily="34" charset="0"/>
              </a:rPr>
              <a:t>only if patient didn't respond to </a:t>
            </a:r>
            <a:r>
              <a:rPr lang="en-US" sz="1600" b="1" dirty="0" err="1" smtClean="0">
                <a:cs typeface="Arial" pitchFamily="34" charset="0"/>
              </a:rPr>
              <a:t>monotherapy</a:t>
            </a:r>
            <a:r>
              <a:rPr lang="en-US" sz="1600" b="1" dirty="0" smtClean="0">
                <a:cs typeface="Arial" pitchFamily="34" charset="0"/>
              </a:rPr>
              <a:t> </a:t>
            </a:r>
            <a:endParaRPr lang="en-US" b="1" dirty="0" smtClean="0">
              <a:cs typeface="Arial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sz="2800" b="1" dirty="0" smtClean="0">
                <a:cs typeface="Times New Roman" pitchFamily="18" charset="0"/>
              </a:rPr>
              <a:t>Nitrates and β-</a:t>
            </a:r>
            <a:r>
              <a:rPr lang="en-US" sz="2800" b="1" dirty="0" err="1" smtClean="0">
                <a:cs typeface="Times New Roman" pitchFamily="18" charset="0"/>
              </a:rPr>
              <a:t>adrenoceptors</a:t>
            </a:r>
            <a:r>
              <a:rPr lang="en-US" sz="2800" b="1" dirty="0" smtClean="0">
                <a:cs typeface="Times New Roman" pitchFamily="18" charset="0"/>
              </a:rPr>
              <a:t> blockers.(because nitrates </a:t>
            </a:r>
            <a:r>
              <a:rPr lang="en-US" sz="2800" b="1" dirty="0" smtClean="0">
                <a:cs typeface="Times New Roman" pitchFamily="18" charset="0"/>
                <a:sym typeface="Wingdings" pitchFamily="2" charset="2"/>
              </a:rPr>
              <a:t> tachycardia (reflex) and </a:t>
            </a:r>
            <a:r>
              <a:rPr lang="el-GR" sz="2800" b="1" dirty="0" smtClean="0">
                <a:cs typeface="Arial"/>
                <a:sym typeface="Wingdings" pitchFamily="2" charset="2"/>
              </a:rPr>
              <a:t>β</a:t>
            </a:r>
            <a:r>
              <a:rPr lang="en-US" sz="2800" b="1" dirty="0" smtClean="0">
                <a:cs typeface="Arial"/>
                <a:sym typeface="Wingdings" pitchFamily="2" charset="2"/>
              </a:rPr>
              <a:t> blockers ↓ heart rate)</a:t>
            </a:r>
            <a:endParaRPr lang="en-US" sz="2800" b="1" dirty="0" smtClean="0"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sz="2800" b="1" dirty="0" smtClean="0">
                <a:cs typeface="Times New Roman" pitchFamily="18" charset="0"/>
              </a:rPr>
              <a:t>Calcium channel blockers and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b="1" dirty="0" smtClean="0">
                <a:cs typeface="Times New Roman" pitchFamily="18" charset="0"/>
              </a:rPr>
              <a:t>nitrates. (because nitrate </a:t>
            </a:r>
            <a:r>
              <a:rPr lang="en-US" sz="2800" b="1" dirty="0" smtClean="0"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b="1" dirty="0" smtClean="0">
                <a:cs typeface="Arial"/>
                <a:sym typeface="Wingdings" pitchFamily="2" charset="2"/>
              </a:rPr>
              <a:t>↑ contraction (reflex) which CCB can deal with it)</a:t>
            </a:r>
            <a:endParaRPr lang="en-US" sz="2800" b="1" dirty="0" smtClean="0"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sz="2800" b="1" dirty="0" smtClean="0">
                <a:cs typeface="Times New Roman" pitchFamily="18" charset="0"/>
              </a:rPr>
              <a:t>Calcium channel blockers, β-</a:t>
            </a:r>
            <a:r>
              <a:rPr lang="en-US" sz="2800" b="1" dirty="0" err="1" smtClean="0">
                <a:cs typeface="Times New Roman" pitchFamily="18" charset="0"/>
              </a:rPr>
              <a:t>adrenoceptor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b="1" dirty="0" smtClean="0">
                <a:cs typeface="Times New Roman" pitchFamily="18" charset="0"/>
              </a:rPr>
              <a:t>blockers, nitrates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(in refractory cases only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(</a:t>
            </a:r>
            <a:r>
              <a:rPr lang="en-US" sz="2800" dirty="0" smtClean="0"/>
              <a:t>patient does not respond to occasional combination therapy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b="1" dirty="0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839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267200"/>
            <a:ext cx="879475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81000"/>
            <a:ext cx="7086600" cy="1143000"/>
          </a:xfrm>
        </p:spPr>
        <p:txBody>
          <a:bodyPr>
            <a:normAutofit fontScale="90000"/>
          </a:bodyPr>
          <a:lstStyle/>
          <a:p>
            <a:pPr rtl="0" eaLnBrk="1" hangingPunct="1"/>
            <a:r>
              <a:rPr lang="en-US" sz="4000" dirty="0" smtClean="0">
                <a:cs typeface="Arial" pitchFamily="34" charset="0"/>
              </a:rPr>
              <a:t>Unstable Angina &amp; Acute coronary syndrome</a:t>
            </a:r>
            <a:br>
              <a:rPr lang="en-US" sz="4000" dirty="0" smtClean="0">
                <a:cs typeface="Arial" pitchFamily="34" charset="0"/>
              </a:rPr>
            </a:br>
            <a:r>
              <a:rPr lang="en-US" sz="4000" dirty="0" smtClean="0">
                <a:cs typeface="Arial" pitchFamily="34" charset="0"/>
              </a:rPr>
              <a:t>(treatment)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981200"/>
            <a:ext cx="8763000" cy="4114800"/>
          </a:xfrm>
        </p:spPr>
        <p:txBody>
          <a:bodyPr/>
          <a:lstStyle/>
          <a:p>
            <a:pPr algn="l" rtl="0" eaLnBrk="1" hangingPunct="1">
              <a:buFontTx/>
              <a:buBlip>
                <a:blip r:embed="rId2"/>
              </a:buBlip>
            </a:pPr>
            <a:r>
              <a:rPr lang="en-US" dirty="0" smtClean="0">
                <a:cs typeface="Times New Roman" pitchFamily="18" charset="0"/>
              </a:rPr>
              <a:t>Anticoagulant (Heparin) &amp; </a:t>
            </a:r>
            <a:r>
              <a:rPr lang="en-US" dirty="0" err="1" smtClean="0">
                <a:cs typeface="Times New Roman" pitchFamily="18" charset="0"/>
              </a:rPr>
              <a:t>Antiplatelet</a:t>
            </a:r>
            <a:r>
              <a:rPr lang="en-US" dirty="0" smtClean="0">
                <a:cs typeface="Times New Roman" pitchFamily="18" charset="0"/>
              </a:rPr>
              <a:t> (Aspirin).</a:t>
            </a:r>
          </a:p>
          <a:p>
            <a:pPr algn="l" rtl="0" eaLnBrk="1" hangingPunct="1">
              <a:buFontTx/>
              <a:buBlip>
                <a:blip r:embed="rId2"/>
              </a:buBlip>
            </a:pPr>
            <a:r>
              <a:rPr lang="en-US" dirty="0" smtClean="0">
                <a:cs typeface="Times New Roman" pitchFamily="18" charset="0"/>
              </a:rPr>
              <a:t>Nitroglycerin &amp; </a:t>
            </a:r>
            <a:r>
              <a:rPr lang="el-GR" dirty="0" smtClean="0">
                <a:cs typeface="Times New Roman" pitchFamily="18" charset="0"/>
              </a:rPr>
              <a:t>β</a:t>
            </a:r>
            <a:r>
              <a:rPr lang="en-US" dirty="0" smtClean="0">
                <a:cs typeface="Times New Roman" pitchFamily="18" charset="0"/>
              </a:rPr>
              <a:t> –blockers should be added</a:t>
            </a:r>
          </a:p>
          <a:p>
            <a:pPr algn="l" rtl="0" eaLnBrk="1" hangingPunct="1">
              <a:buFontTx/>
              <a:buBlip>
                <a:blip r:embed="rId2"/>
              </a:buBlip>
            </a:pPr>
            <a:r>
              <a:rPr lang="en-US" dirty="0" smtClean="0">
                <a:cs typeface="Times New Roman" pitchFamily="18" charset="0"/>
              </a:rPr>
              <a:t>Calcium channel blockers should be added in refractory cases</a:t>
            </a:r>
            <a:endParaRPr lang="el-GR" dirty="0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81000"/>
            <a:ext cx="4800600" cy="4648200"/>
          </a:xfrm>
        </p:spPr>
        <p:txBody>
          <a:bodyPr/>
          <a:lstStyle/>
          <a:p>
            <a:pPr algn="l" rtl="0" eaLnBrk="1" hangingPunct="1">
              <a:buFontTx/>
              <a:buBlip>
                <a:blip r:embed="rId3"/>
              </a:buBlip>
            </a:pPr>
            <a:r>
              <a:rPr lang="en-US" sz="2800" dirty="0" smtClean="0">
                <a:cs typeface="Times New Roman" pitchFamily="18" charset="0"/>
              </a:rPr>
              <a:t>This results in the marked  </a:t>
            </a:r>
            <a:r>
              <a:rPr lang="en-US" sz="2800" dirty="0" smtClean="0">
                <a:cs typeface="Arial" pitchFamily="34" charset="0"/>
              </a:rPr>
              <a:t>↓ in  Ca</a:t>
            </a:r>
            <a:r>
              <a:rPr lang="en-US" sz="2800" baseline="30000" dirty="0" smtClean="0">
                <a:cs typeface="Arial" pitchFamily="34" charset="0"/>
              </a:rPr>
              <a:t>++</a:t>
            </a:r>
            <a:r>
              <a:rPr lang="en-US" sz="2800" dirty="0" smtClean="0">
                <a:cs typeface="Arial" pitchFamily="34" charset="0"/>
              </a:rPr>
              <a:t> current </a:t>
            </a:r>
            <a:r>
              <a:rPr lang="en-US" sz="2800" dirty="0" smtClean="0">
                <a:cs typeface="Arial" pitchFamily="34" charset="0"/>
                <a:sym typeface="Wingdings" pitchFamily="2" charset="2"/>
              </a:rPr>
              <a:t> </a:t>
            </a:r>
            <a:r>
              <a:rPr lang="en-US" sz="2800" dirty="0" smtClean="0">
                <a:cs typeface="Arial" pitchFamily="34" charset="0"/>
              </a:rPr>
              <a:t>↓ </a:t>
            </a:r>
            <a:r>
              <a:rPr lang="en-US" sz="2800" dirty="0" smtClean="0">
                <a:cs typeface="Arial" pitchFamily="34" charset="0"/>
                <a:sym typeface="Wingdings" pitchFamily="2" charset="2"/>
              </a:rPr>
              <a:t>force of contraction  </a:t>
            </a:r>
            <a:r>
              <a:rPr lang="en-US" sz="2800" dirty="0" smtClean="0">
                <a:cs typeface="Arial" pitchFamily="34" charset="0"/>
              </a:rPr>
              <a:t>↓ </a:t>
            </a:r>
            <a:r>
              <a:rPr lang="en-US" sz="2800" dirty="0" smtClean="0">
                <a:cs typeface="Arial" pitchFamily="34" charset="0"/>
                <a:sym typeface="Wingdings" pitchFamily="2" charset="2"/>
              </a:rPr>
              <a:t>O2 demand </a:t>
            </a:r>
          </a:p>
          <a:p>
            <a:pPr algn="l" rtl="0" eaLnBrk="1" hangingPunct="1">
              <a:buFontTx/>
              <a:buBlip>
                <a:blip r:embed="rId3"/>
              </a:buBlip>
            </a:pPr>
            <a:r>
              <a:rPr lang="en-US" sz="2800" dirty="0" smtClean="0">
                <a:cs typeface="Arial" pitchFamily="34" charset="0"/>
                <a:sym typeface="Wingdings" pitchFamily="2" charset="2"/>
              </a:rPr>
              <a:t>Also it cause</a:t>
            </a:r>
            <a:r>
              <a:rPr lang="en-US" sz="2800" dirty="0" smtClean="0">
                <a:cs typeface="Arial" pitchFamily="34" charset="0"/>
              </a:rPr>
              <a:t> ↓</a:t>
            </a:r>
            <a:r>
              <a:rPr lang="en-US" sz="2800" dirty="0" smtClean="0">
                <a:cs typeface="Arial" pitchFamily="34" charset="0"/>
                <a:sym typeface="Wingdings" pitchFamily="2" charset="2"/>
              </a:rPr>
              <a:t> in the peripheral vascular resistance  </a:t>
            </a:r>
            <a:r>
              <a:rPr lang="en-US" sz="2800" dirty="0" smtClean="0">
                <a:cs typeface="Arial" pitchFamily="34" charset="0"/>
              </a:rPr>
              <a:t>↓ </a:t>
            </a:r>
            <a:r>
              <a:rPr lang="en-US" sz="2800" dirty="0" smtClean="0">
                <a:cs typeface="Arial" pitchFamily="34" charset="0"/>
                <a:sym typeface="Wingdings" pitchFamily="2" charset="2"/>
              </a:rPr>
              <a:t>after load </a:t>
            </a:r>
          </a:p>
          <a:p>
            <a:pPr algn="l" rtl="0" eaLnBrk="1" hangingPunct="1">
              <a:buFontTx/>
              <a:buBlip>
                <a:blip r:embed="rId3"/>
              </a:buBlip>
            </a:pPr>
            <a:r>
              <a:rPr lang="en-US" sz="2800" dirty="0" smtClean="0">
                <a:cs typeface="Arial" pitchFamily="34" charset="0"/>
                <a:sym typeface="Wingdings" pitchFamily="2" charset="2"/>
              </a:rPr>
              <a:t>Also </a:t>
            </a:r>
            <a:r>
              <a:rPr lang="en-US" sz="2800" dirty="0" smtClean="0">
                <a:cs typeface="Arial" pitchFamily="34" charset="0"/>
              </a:rPr>
              <a:t>↓ </a:t>
            </a:r>
            <a:r>
              <a:rPr lang="en-US" sz="2800" dirty="0" smtClean="0">
                <a:cs typeface="Arial" pitchFamily="34" charset="0"/>
                <a:sym typeface="Wingdings" pitchFamily="2" charset="2"/>
              </a:rPr>
              <a:t>spasm in coronary arteries 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↑ </a:t>
            </a:r>
            <a:r>
              <a:rPr lang="en-US" sz="2800" dirty="0" smtClean="0">
                <a:cs typeface="Arial" pitchFamily="34" charset="0"/>
                <a:sym typeface="Wingdings" pitchFamily="2" charset="2"/>
              </a:rPr>
              <a:t>perfusion to the myocardium.</a:t>
            </a:r>
          </a:p>
          <a:p>
            <a:pPr algn="l" rtl="0" eaLnBrk="1" hangingPunct="1">
              <a:buNone/>
            </a:pPr>
            <a:r>
              <a:rPr lang="en-US" sz="2800" dirty="0" smtClean="0">
                <a:cs typeface="Arial" pitchFamily="34" charset="0"/>
                <a:sym typeface="Wingdings" pitchFamily="2" charset="2"/>
              </a:rPr>
              <a:t> </a:t>
            </a:r>
            <a:endParaRPr lang="en-US" sz="2800" dirty="0" smtClean="0">
              <a:cs typeface="Times New Roman" pitchFamily="18" charset="0"/>
            </a:endParaRPr>
          </a:p>
        </p:txBody>
      </p:sp>
      <p:pic>
        <p:nvPicPr>
          <p:cNvPr id="307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05413" y="304800"/>
            <a:ext cx="3938587" cy="4191000"/>
          </a:xfrm>
          <a:noFill/>
        </p:spPr>
      </p:pic>
      <p:sp>
        <p:nvSpPr>
          <p:cNvPr id="4" name="مستطيل 3"/>
          <p:cNvSpPr/>
          <p:nvPr/>
        </p:nvSpPr>
        <p:spPr bwMode="auto">
          <a:xfrm>
            <a:off x="5410200" y="3810000"/>
            <a:ext cx="12192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ستطيل 4"/>
          <p:cNvSpPr/>
          <p:nvPr/>
        </p:nvSpPr>
        <p:spPr bwMode="auto">
          <a:xfrm>
            <a:off x="7239000" y="3657600"/>
            <a:ext cx="1752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مستطيل 5"/>
          <p:cNvSpPr/>
          <p:nvPr/>
        </p:nvSpPr>
        <p:spPr bwMode="auto">
          <a:xfrm>
            <a:off x="5410200" y="2514600"/>
            <a:ext cx="11430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pPr algn="l" rtl="0" eaLnBrk="1" hangingPunct="1">
              <a:buFontTx/>
              <a:buBlip>
                <a:blip r:embed="rId2"/>
              </a:buBlip>
            </a:pPr>
            <a:r>
              <a:rPr lang="en-US" smtClean="0">
                <a:cs typeface="Times New Roman" pitchFamily="18" charset="0"/>
              </a:rPr>
              <a:t>Balloon </a:t>
            </a:r>
            <a:r>
              <a:rPr lang="en-US" dirty="0" smtClean="0">
                <a:cs typeface="Times New Roman" pitchFamily="18" charset="0"/>
              </a:rPr>
              <a:t>catheter</a:t>
            </a:r>
          </a:p>
          <a:p>
            <a:pPr algn="l" rtl="0" eaLnBrk="1" hangingPunct="1">
              <a:buFontTx/>
              <a:buBlip>
                <a:blip r:embed="rId2"/>
              </a:buBlip>
            </a:pPr>
            <a:endParaRPr lang="en-US" dirty="0" smtClean="0">
              <a:cs typeface="Times New Roman" pitchFamily="18" charset="0"/>
            </a:endParaRPr>
          </a:p>
          <a:p>
            <a:pPr algn="l" rtl="0" eaLnBrk="1" hangingPunct="1">
              <a:buFontTx/>
              <a:buBlip>
                <a:blip r:embed="rId2"/>
              </a:buBlip>
            </a:pPr>
            <a:endParaRPr lang="en-US" dirty="0" smtClean="0">
              <a:cs typeface="Times New Roman" pitchFamily="18" charset="0"/>
            </a:endParaRPr>
          </a:p>
          <a:p>
            <a:pPr algn="l" rtl="0" eaLnBrk="1" hangingPunct="1">
              <a:buFontTx/>
              <a:buBlip>
                <a:blip r:embed="rId2"/>
              </a:buBlip>
            </a:pPr>
            <a:endParaRPr lang="en-US" dirty="0" smtClean="0">
              <a:cs typeface="Times New Roman" pitchFamily="18" charset="0"/>
            </a:endParaRPr>
          </a:p>
          <a:p>
            <a:pPr algn="l" rtl="0" eaLnBrk="1" hangingPunct="1">
              <a:buFontTx/>
              <a:buBlip>
                <a:blip r:embed="rId2"/>
              </a:buBlip>
            </a:pPr>
            <a:r>
              <a:rPr lang="en-US" dirty="0" smtClean="0">
                <a:cs typeface="Times New Roman" pitchFamily="18" charset="0"/>
              </a:rPr>
              <a:t>Coronary bypass surgery</a:t>
            </a:r>
          </a:p>
        </p:txBody>
      </p:sp>
      <p:sp>
        <p:nvSpPr>
          <p:cNvPr id="26627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2362200" y="381000"/>
            <a:ext cx="4495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Surgical treatment</a:t>
            </a:r>
            <a:endParaRPr lang="ar-SA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6628" name="Picture 6" descr="Heart with Coronary Artery Disease in Right Coronary, Left Anterior Descending, and  Obtuse Marginal Arteries After Coronary Artery Bypass Surge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810000"/>
            <a:ext cx="44862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1295400"/>
            <a:ext cx="45148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827" name="Group 51"/>
          <p:cNvGraphicFramePr>
            <a:graphicFrameLocks noGrp="1"/>
          </p:cNvGraphicFramePr>
          <p:nvPr>
            <p:ph sz="half" idx="2"/>
          </p:nvPr>
        </p:nvGraphicFramePr>
        <p:xfrm>
          <a:off x="838200" y="1600201"/>
          <a:ext cx="7315200" cy="4596197"/>
        </p:xfrm>
        <a:graphic>
          <a:graphicData uri="http://schemas.openxmlformats.org/drawingml/2006/table">
            <a:tbl>
              <a:tblPr rtl="1"/>
              <a:tblGrid>
                <a:gridCol w="5184559"/>
                <a:gridCol w="2130641"/>
              </a:tblGrid>
              <a:tr h="75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Distribution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7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Smooth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muscle, 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Cardiac muscle, neurons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Heart,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neurons*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Neurons*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7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Cerebellar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Purkinje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neurons*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18" name="WordArt 52"/>
          <p:cNvSpPr>
            <a:spLocks noChangeArrowheads="1" noChangeShapeType="1" noTextEdit="1"/>
          </p:cNvSpPr>
          <p:nvPr/>
        </p:nvSpPr>
        <p:spPr bwMode="auto">
          <a:xfrm>
            <a:off x="1447800" y="152400"/>
            <a:ext cx="6248400" cy="1066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Types of Calcium Channels</a:t>
            </a:r>
            <a:endParaRPr lang="ar-SA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Calcium_channel_blockers_classifi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algn="ctr" rtl="0" eaLnBrk="1" hangingPunct="1">
              <a:lnSpc>
                <a:spcPct val="90000"/>
              </a:lnSpc>
              <a:buNone/>
            </a:pPr>
            <a:r>
              <a:rPr lang="en-US" dirty="0" smtClean="0">
                <a:cs typeface="Times New Roman" pitchFamily="18" charset="0"/>
              </a:rPr>
              <a:t>The selectivity varies between drugs:</a:t>
            </a:r>
          </a:p>
          <a:p>
            <a:pPr algn="l" rtl="0"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dirty="0" err="1" smtClean="0">
                <a:cs typeface="Times New Roman" pitchFamily="18" charset="0"/>
              </a:rPr>
              <a:t>Verapamil</a:t>
            </a:r>
            <a:r>
              <a:rPr lang="en-US" dirty="0" smtClean="0">
                <a:cs typeface="Times New Roman" pitchFamily="18" charset="0"/>
              </a:rPr>
              <a:t> → heart</a:t>
            </a:r>
          </a:p>
          <a:p>
            <a:pPr algn="l" rtl="0"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dirty="0" err="1" smtClean="0">
                <a:cs typeface="Times New Roman" pitchFamily="18" charset="0"/>
              </a:rPr>
              <a:t>Nifedipine</a:t>
            </a:r>
            <a:r>
              <a:rPr lang="en-US" dirty="0" smtClean="0">
                <a:cs typeface="Times New Roman" pitchFamily="18" charset="0"/>
              </a:rPr>
              <a:t> →smooth muscle</a:t>
            </a:r>
          </a:p>
          <a:p>
            <a:pPr algn="l" rtl="0"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dirty="0" err="1" smtClean="0">
                <a:cs typeface="Times New Roman" pitchFamily="18" charset="0"/>
              </a:rPr>
              <a:t>Diltaizem</a:t>
            </a:r>
            <a:r>
              <a:rPr lang="en-US" dirty="0" smtClean="0">
                <a:cs typeface="Times New Roman" pitchFamily="18" charset="0"/>
              </a:rPr>
              <a:t> → intermediate</a:t>
            </a:r>
          </a:p>
          <a:p>
            <a:pPr algn="l" rtl="0" eaLnBrk="1" hangingPunct="1">
              <a:lnSpc>
                <a:spcPct val="90000"/>
              </a:lnSpc>
              <a:buNone/>
            </a:pPr>
            <a:endParaRPr lang="en-US" b="1" dirty="0" smtClean="0">
              <a:solidFill>
                <a:srgbClr val="FF0066"/>
              </a:solidFill>
              <a:cs typeface="Times New Roman" pitchFamily="18" charset="0"/>
            </a:endParaRPr>
          </a:p>
          <a:p>
            <a:pPr algn="ctr" rtl="0" eaLnBrk="1" hangingPunct="1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66"/>
                </a:solidFill>
                <a:cs typeface="Times New Roman" pitchFamily="18" charset="0"/>
              </a:rPr>
              <a:t>In angina, calcium channel blockers reduce cardiac work and oxygen consumption.</a:t>
            </a:r>
          </a:p>
          <a:p>
            <a:pPr algn="l" rtl="0" eaLnBrk="1" hangingPunct="1">
              <a:lnSpc>
                <a:spcPct val="90000"/>
              </a:lnSpc>
            </a:pPr>
            <a:endParaRPr lang="en-US" b="1" dirty="0" smtClean="0">
              <a:solidFill>
                <a:srgbClr val="FF0066"/>
              </a:solidFill>
              <a:cs typeface="Times New Roman" pitchFamily="18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685800" y="5334000"/>
            <a:ext cx="6934200" cy="36933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perspectiveHeroicExtremeLeftFacing"/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To prevent angina use </a:t>
            </a:r>
            <a:r>
              <a:rPr lang="en-US" dirty="0" err="1" smtClean="0"/>
              <a:t>dihydropyridine</a:t>
            </a:r>
            <a:r>
              <a:rPr lang="en-US" dirty="0" smtClean="0"/>
              <a:t> or </a:t>
            </a:r>
            <a:r>
              <a:rPr lang="en-US" dirty="0" err="1" smtClean="0"/>
              <a:t>diltaizem</a:t>
            </a: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87630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00"/>
            <a:ext cx="8763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895600"/>
            <a:ext cx="8763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267200"/>
            <a:ext cx="8764588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990600" y="152400"/>
            <a:ext cx="6400800" cy="990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Pharmacokinetics</a:t>
            </a:r>
            <a:endParaRPr lang="ar-SA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sz="2800" dirty="0" smtClean="0">
                <a:cs typeface="Times New Roman" pitchFamily="18" charset="0"/>
              </a:rPr>
              <a:t>Serious cardiac depression e.g. : cardiac arrest, </a:t>
            </a:r>
            <a:r>
              <a:rPr lang="en-US" sz="2800" dirty="0" err="1" smtClean="0">
                <a:cs typeface="Times New Roman" pitchFamily="18" charset="0"/>
              </a:rPr>
              <a:t>bradycardia</a:t>
            </a:r>
            <a:r>
              <a:rPr lang="en-US" sz="2800" dirty="0" smtClean="0">
                <a:cs typeface="Times New Roman" pitchFamily="18" charset="0"/>
              </a:rPr>
              <a:t>, </a:t>
            </a:r>
            <a:r>
              <a:rPr lang="en-US" sz="2800" dirty="0" err="1" smtClean="0">
                <a:cs typeface="Times New Roman" pitchFamily="18" charset="0"/>
              </a:rPr>
              <a:t>atrioventricular</a:t>
            </a:r>
            <a:r>
              <a:rPr lang="en-US" sz="2800" dirty="0" smtClean="0">
                <a:cs typeface="Times New Roman" pitchFamily="18" charset="0"/>
              </a:rPr>
              <a:t> block, and heart failure</a:t>
            </a:r>
          </a:p>
          <a:p>
            <a:pPr algn="l" rtl="0"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sz="2800" dirty="0" smtClean="0">
                <a:cs typeface="Times New Roman" pitchFamily="18" charset="0"/>
              </a:rPr>
              <a:t>Immediate-acting </a:t>
            </a:r>
            <a:r>
              <a:rPr lang="en-US" sz="2800" dirty="0" err="1" smtClean="0">
                <a:cs typeface="Times New Roman" pitchFamily="18" charset="0"/>
              </a:rPr>
              <a:t>nifedipine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dirty="0" err="1" smtClean="0">
                <a:cs typeface="Times New Roman" pitchFamily="18" charset="0"/>
                <a:sym typeface="Wingdings" pitchFamily="2" charset="2"/>
              </a:rPr>
              <a:t>vasodilation</a:t>
            </a:r>
            <a:r>
              <a:rPr lang="en-US" sz="2800" dirty="0" smtClean="0">
                <a:cs typeface="Times New Roman" pitchFamily="18" charset="0"/>
                <a:sym typeface="Wingdings" pitchFamily="2" charset="2"/>
              </a:rPr>
              <a:t>  tachycardia (reflex)  </a:t>
            </a:r>
            <a:r>
              <a:rPr lang="en-US" sz="2800" dirty="0" smtClean="0">
                <a:latin typeface="Arial"/>
                <a:cs typeface="Arial"/>
                <a:sym typeface="Wingdings" pitchFamily="2" charset="2"/>
              </a:rPr>
              <a:t>↑O</a:t>
            </a:r>
            <a:r>
              <a:rPr lang="en-US" sz="2800" baseline="-25000" dirty="0" smtClean="0">
                <a:latin typeface="Arial"/>
                <a:cs typeface="Arial"/>
                <a:sym typeface="Wingdings" pitchFamily="2" charset="2"/>
              </a:rPr>
              <a:t>2</a:t>
            </a:r>
            <a:r>
              <a:rPr lang="en-US" sz="2800" dirty="0" smtClean="0">
                <a:latin typeface="Arial"/>
                <a:cs typeface="Arial"/>
                <a:sym typeface="Wingdings" pitchFamily="2" charset="2"/>
              </a:rPr>
              <a:t> </a:t>
            </a:r>
            <a:r>
              <a:rPr lang="en-US" sz="2800" dirty="0" smtClean="0">
                <a:cs typeface="Arial"/>
                <a:sym typeface="Wingdings" pitchFamily="2" charset="2"/>
              </a:rPr>
              <a:t>demand  myocardial infarction if the patient is hypertensive  (so we use </a:t>
            </a:r>
            <a:r>
              <a:rPr lang="en-US" sz="2800" u="sng" dirty="0" smtClean="0">
                <a:cs typeface="Arial"/>
                <a:sym typeface="Wingdings" pitchFamily="2" charset="2"/>
              </a:rPr>
              <a:t>sustained release </a:t>
            </a:r>
            <a:r>
              <a:rPr lang="en-US" sz="2800" dirty="0" smtClean="0">
                <a:cs typeface="Arial"/>
                <a:sym typeface="Wingdings" pitchFamily="2" charset="2"/>
              </a:rPr>
              <a:t>of the drug to avoid this effect) </a:t>
            </a:r>
            <a:endParaRPr lang="en-US" sz="2800" dirty="0" smtClean="0"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sz="2800" dirty="0" smtClean="0">
                <a:cs typeface="Times New Roman" pitchFamily="18" charset="0"/>
              </a:rPr>
              <a:t>Patients receiving </a:t>
            </a:r>
            <a:r>
              <a:rPr lang="el-GR" sz="2800" dirty="0" smtClean="0">
                <a:latin typeface="Arial"/>
                <a:cs typeface="Arial"/>
              </a:rPr>
              <a:t>β</a:t>
            </a:r>
            <a:r>
              <a:rPr lang="en-US" sz="2800" dirty="0" smtClean="0">
                <a:latin typeface="Arial"/>
                <a:cs typeface="Arial"/>
              </a:rPr>
              <a:t>-</a:t>
            </a:r>
            <a:r>
              <a:rPr lang="en-US" sz="2800" dirty="0" err="1" smtClean="0">
                <a:cs typeface="Times New Roman" pitchFamily="18" charset="0"/>
              </a:rPr>
              <a:t>adrenoceptor</a:t>
            </a:r>
            <a:r>
              <a:rPr lang="en-US" sz="2800" dirty="0" smtClean="0">
                <a:cs typeface="Times New Roman" pitchFamily="18" charset="0"/>
              </a:rPr>
              <a:t>-blocking drugs are more sensitive to the </a:t>
            </a:r>
            <a:r>
              <a:rPr lang="en-US" sz="2800" dirty="0" err="1" smtClean="0">
                <a:cs typeface="Times New Roman" pitchFamily="18" charset="0"/>
              </a:rPr>
              <a:t>cardiodepressant</a:t>
            </a:r>
            <a:r>
              <a:rPr lang="en-US" sz="2800" dirty="0" smtClean="0">
                <a:cs typeface="Times New Roman" pitchFamily="18" charset="0"/>
              </a:rPr>
              <a:t> effects of calcium channel blockers (because both drugs lead to cardiac depression)</a:t>
            </a:r>
          </a:p>
          <a:p>
            <a:pPr algn="l" rtl="0"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sz="2800" dirty="0" smtClean="0">
                <a:cs typeface="Times New Roman" pitchFamily="18" charset="0"/>
              </a:rPr>
              <a:t>Flushing, dizziness, nausea, constipation (they relax SM in GIT), and peripheral edema</a:t>
            </a: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Adverse effects</a:t>
            </a:r>
            <a:endParaRPr lang="ar-SA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838200"/>
            <a:ext cx="18796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914400"/>
            <a:ext cx="214947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905000"/>
            <a:ext cx="18796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905000"/>
            <a:ext cx="21034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2895600"/>
            <a:ext cx="18796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2895600"/>
            <a:ext cx="2058988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0" y="4114800"/>
            <a:ext cx="1833563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7200" y="4114800"/>
            <a:ext cx="2103438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5334000"/>
            <a:ext cx="1833563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67200" y="5334000"/>
            <a:ext cx="2058988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WordArt 12"/>
          <p:cNvSpPr>
            <a:spLocks noChangeArrowheads="1" noChangeShapeType="1" noTextEdit="1"/>
          </p:cNvSpPr>
          <p:nvPr/>
        </p:nvSpPr>
        <p:spPr bwMode="auto">
          <a:xfrm>
            <a:off x="2362200" y="0"/>
            <a:ext cx="41148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Adverse effect</a:t>
            </a:r>
            <a:endParaRPr lang="ar-SA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6096000" cy="1066800"/>
          </a:xfrm>
        </p:spPr>
        <p:txBody>
          <a:bodyPr/>
          <a:lstStyle/>
          <a:p>
            <a:pPr algn="l" rtl="0" eaLnBrk="1" hangingPunct="1">
              <a:buFontTx/>
              <a:buBlip>
                <a:blip r:embed="rId2"/>
              </a:buBlip>
            </a:pPr>
            <a:r>
              <a:rPr lang="en-US" dirty="0" smtClean="0">
                <a:cs typeface="Times New Roman" pitchFamily="18" charset="0"/>
              </a:rPr>
              <a:t>Aspirin reduces the chance of coronary thrombosis.</a:t>
            </a:r>
          </a:p>
        </p:txBody>
      </p:sp>
      <p:sp>
        <p:nvSpPr>
          <p:cNvPr id="13315" name="WordArt 4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4038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Aspirin</a:t>
            </a:r>
            <a:endParaRPr lang="ar-SA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pic>
        <p:nvPicPr>
          <p:cNvPr id="7" name="صورة 6" descr="624px-Aspirin-B-3D-bal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152400"/>
            <a:ext cx="2496727" cy="2400699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1447800" y="6096000"/>
            <a:ext cx="6705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latin typeface="Agency FB" pitchFamily="34" charset="0"/>
                <a:cs typeface="Times New Roman" pitchFamily="18" charset="0"/>
                <a:sym typeface="Symbol" pitchFamily="18" charset="2"/>
              </a:rPr>
              <a:t>Used for stable &amp; unstable angina.</a:t>
            </a:r>
          </a:p>
        </p:txBody>
      </p:sp>
      <p:pic>
        <p:nvPicPr>
          <p:cNvPr id="9" name="صورة 8" descr="220px-PROSTAGLANDIN_H2_SYNTHASE-1_COMPLE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895600"/>
            <a:ext cx="2133600" cy="1590501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2667000" y="2286000"/>
            <a:ext cx="27432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Mechanism of action</a:t>
            </a:r>
            <a:endParaRPr lang="ar-SA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381000" y="4572000"/>
            <a:ext cx="1752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COX enzyme</a:t>
            </a:r>
            <a:endParaRPr lang="ar-SA" dirty="0"/>
          </a:p>
        </p:txBody>
      </p:sp>
      <p:cxnSp>
        <p:nvCxnSpPr>
          <p:cNvPr id="13" name="رابط كسهم مستقيم 12"/>
          <p:cNvCxnSpPr/>
          <p:nvPr/>
        </p:nvCxnSpPr>
        <p:spPr bwMode="auto">
          <a:xfrm>
            <a:off x="2895600" y="3886200"/>
            <a:ext cx="1905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مربع نص 13"/>
          <p:cNvSpPr txBox="1"/>
          <p:nvPr/>
        </p:nvSpPr>
        <p:spPr>
          <a:xfrm>
            <a:off x="2819400" y="3048000"/>
            <a:ext cx="20574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Terminal group of the enzyme is serine</a:t>
            </a:r>
            <a:endParaRPr lang="ar-SA" dirty="0"/>
          </a:p>
        </p:txBody>
      </p:sp>
      <p:pic>
        <p:nvPicPr>
          <p:cNvPr id="15" name="صورة 14" descr="187px-Serin_-_Serine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2819400"/>
            <a:ext cx="1781175" cy="1152525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5410200" y="4114800"/>
            <a:ext cx="14478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serine</a:t>
            </a:r>
            <a:endParaRPr lang="ar-SA" dirty="0"/>
          </a:p>
        </p:txBody>
      </p:sp>
      <p:sp>
        <p:nvSpPr>
          <p:cNvPr id="17" name="وسيلة شرح مستطيلة 16"/>
          <p:cNvSpPr/>
          <p:nvPr/>
        </p:nvSpPr>
        <p:spPr bwMode="auto">
          <a:xfrm>
            <a:off x="7086600" y="2590800"/>
            <a:ext cx="1752600" cy="1371600"/>
          </a:xfrm>
          <a:prstGeom prst="wedgeRectCallout">
            <a:avLst>
              <a:gd name="adj1" fmla="val -91421"/>
              <a:gd name="adj2" fmla="val 4951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Aspirin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acetylates this amino group 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 inhibition of the enzyme</a:t>
            </a:r>
            <a:endParaRPr kumimoji="0" lang="ar-SA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مستطيل 17"/>
          <p:cNvSpPr/>
          <p:nvPr/>
        </p:nvSpPr>
        <p:spPr bwMode="auto">
          <a:xfrm>
            <a:off x="2362200" y="4800600"/>
            <a:ext cx="57912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Inhibition of the enzyme </a:t>
            </a:r>
            <a:r>
              <a:rPr lang="en-US" dirty="0" smtClean="0">
                <a:sym typeface="Wingdings" pitchFamily="2" charset="2"/>
              </a:rPr>
              <a:t> no </a:t>
            </a:r>
            <a:r>
              <a:rPr lang="en-US" dirty="0" err="1" smtClean="0">
                <a:sym typeface="Wingdings" pitchFamily="2" charset="2"/>
              </a:rPr>
              <a:t>thromboxane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smtClean="0">
                <a:latin typeface="Arial"/>
                <a:cs typeface="Arial"/>
                <a:sym typeface="Wingdings" pitchFamily="2" charset="2"/>
              </a:rPr>
              <a:t>↓thrombosis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ar-SA" dirty="0" smtClean="0">
                <a:sym typeface="Wingdings" pitchFamily="2" charset="2"/>
              </a:rPr>
              <a:t> </a:t>
            </a:r>
            <a:endParaRPr kumimoji="0" lang="ar-S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كلاسيكي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3492</TotalTime>
  <Words>638</Words>
  <Application>Microsoft Office PowerPoint</Application>
  <PresentationFormat>On-screen Show (4:3)</PresentationFormat>
  <Paragraphs>96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تصميم افتراضي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ADVERSE EFFECTS</vt:lpstr>
      <vt:lpstr>Slide 11</vt:lpstr>
      <vt:lpstr>Potassium channel openers (Nicorandil )</vt:lpstr>
      <vt:lpstr>Slide 13</vt:lpstr>
      <vt:lpstr>Slide 14</vt:lpstr>
      <vt:lpstr>Drug treatment of angina</vt:lpstr>
      <vt:lpstr>Slide 16</vt:lpstr>
      <vt:lpstr>Combination therapy only if patient didn't respond to monotherapy </vt:lpstr>
      <vt:lpstr>Slide 18</vt:lpstr>
      <vt:lpstr>Unstable Angina &amp; Acute coronary syndrome (treatment)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Guest</dc:creator>
  <cp:lastModifiedBy>ksupy</cp:lastModifiedBy>
  <cp:revision>132</cp:revision>
  <dcterms:created xsi:type="dcterms:W3CDTF">2005-04-29T06:29:08Z</dcterms:created>
  <dcterms:modified xsi:type="dcterms:W3CDTF">2010-03-09T11:36:44Z</dcterms:modified>
</cp:coreProperties>
</file>