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57" r:id="rId3"/>
  </p:sldMasterIdLst>
  <p:sldIdLst>
    <p:sldId id="296" r:id="rId4"/>
    <p:sldId id="256" r:id="rId5"/>
    <p:sldId id="257" r:id="rId6"/>
    <p:sldId id="285" r:id="rId7"/>
    <p:sldId id="258" r:id="rId8"/>
    <p:sldId id="259" r:id="rId9"/>
    <p:sldId id="304" r:id="rId10"/>
    <p:sldId id="260" r:id="rId11"/>
    <p:sldId id="268" r:id="rId12"/>
    <p:sldId id="262" r:id="rId13"/>
    <p:sldId id="261" r:id="rId14"/>
    <p:sldId id="270" r:id="rId15"/>
    <p:sldId id="306" r:id="rId16"/>
    <p:sldId id="310" r:id="rId17"/>
    <p:sldId id="266" r:id="rId18"/>
    <p:sldId id="271" r:id="rId19"/>
    <p:sldId id="272" r:id="rId20"/>
    <p:sldId id="305" r:id="rId21"/>
    <p:sldId id="273" r:id="rId22"/>
    <p:sldId id="274" r:id="rId23"/>
    <p:sldId id="275" r:id="rId24"/>
    <p:sldId id="301" r:id="rId25"/>
    <p:sldId id="276" r:id="rId26"/>
    <p:sldId id="302" r:id="rId27"/>
    <p:sldId id="263" r:id="rId28"/>
    <p:sldId id="264" r:id="rId29"/>
    <p:sldId id="265" r:id="rId30"/>
    <p:sldId id="308" r:id="rId31"/>
    <p:sldId id="283" r:id="rId32"/>
    <p:sldId id="300" r:id="rId33"/>
    <p:sldId id="287" r:id="rId34"/>
    <p:sldId id="292" r:id="rId35"/>
    <p:sldId id="299" r:id="rId36"/>
    <p:sldId id="269" r:id="rId37"/>
    <p:sldId id="278" r:id="rId38"/>
    <p:sldId id="284" r:id="rId39"/>
    <p:sldId id="288" r:id="rId40"/>
    <p:sldId id="307" r:id="rId41"/>
    <p:sldId id="289" r:id="rId42"/>
    <p:sldId id="309" r:id="rId43"/>
    <p:sldId id="293" r:id="rId44"/>
    <p:sldId id="279" r:id="rId45"/>
    <p:sldId id="280" r:id="rId46"/>
    <p:sldId id="282" r:id="rId47"/>
    <p:sldId id="291" r:id="rId48"/>
    <p:sldId id="297" r:id="rId49"/>
    <p:sldId id="298" r:id="rId50"/>
    <p:sldId id="30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B0"/>
    <a:srgbClr val="FFFFFF"/>
    <a:srgbClr val="CCFF33"/>
    <a:srgbClr val="00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1" autoAdjust="0"/>
    <p:restoredTop sz="94833" autoAdjust="0"/>
  </p:normalViewPr>
  <p:slideViewPr>
    <p:cSldViewPr>
      <p:cViewPr>
        <p:scale>
          <a:sx n="50" d="100"/>
          <a:sy n="50" d="100"/>
        </p:scale>
        <p:origin x="-420"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667000" y="381000"/>
            <a:ext cx="6324600" cy="1470025"/>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59805-42E0-476B-9CC1-0661DCD68C05}"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12348-7804-4827-8CC3-94086B485859}"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D3A81-CB7A-4D3A-9CB2-153F7860D1AD}"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99AFD-A88F-4159-A0C1-A8F4B91E662A}"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7BDC9-AE66-4923-ACA4-4F1F61F3C193}"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1AAFB-BCFD-4DF2-A7FA-EF71DE1F739E}"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4F3929-85DF-49F1-B571-E8C1970C0780}"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987275-2070-47FB-B6EC-639BA216BC98}"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8786F2-E76F-4A6E-A059-526B2AE0D3AC}"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27BBE0-5E4D-4471-9307-9A244669315C}"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A20FD5-F353-4D29-94B6-0B58BA6F3A3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47A4D-0DBA-4207-8A0C-9DD6B7CEC69E}"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B4F78D-4410-4719-98F1-1482DB3B4904}"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F3EB95-D9F0-4D69-A5FA-4E09C56D2B03}"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6AEC94-D069-47A1-9A92-843D73C6749A}"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0694FD-E0D1-4348-913C-AC25348B5271}"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2F8FF-C841-4CB1-859C-E3EFA1868675}"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75C280-0FFE-4AA1-875D-593BA3AA7D29}"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07B033-E962-451B-B8C1-D84ECE8A3FD0}"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14C759-43E3-4099-A1E5-F3CE678ADE40}"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C6EE2F-C245-47D2-941E-DAE979BB79B9}"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6EF6BA-9262-44D9-BFE6-8EE5F97CF0A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C20F5-52F2-48AA-A5D1-D421155B0E7A}"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49BB76-7946-4C38-9550-CAD6743B6C74}" type="slidenum">
              <a:rPr lang="ar-SA"/>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3A8BAE-706D-4A34-B896-B4C9E2987538}" type="slidenum">
              <a:rPr lang="ar-SA"/>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4B616-160E-4B81-A6A3-91A148321B42}" type="slidenum">
              <a:rPr lang="ar-SA"/>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F8C8C5-D11A-4B81-BE52-D62D61B56EC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765B01-BF6D-4CEE-A7EF-DF9C53C94588}"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CAECC3-BF40-428D-A8DC-94DE728F23B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A98936-4B27-4B7C-BAD9-F18EFD6E436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B1422E-E9F7-4F41-BFFC-BFCFE01B2293}"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F46640-D5A4-4F2F-AE83-D8EF75257EE1}"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1F7FD-4076-4896-8FE7-E85B7C04B4E4}"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F0303CE3-483E-4018-8688-59D7E1A6EF0E}"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6" r:id="rId3"/>
    <p:sldLayoutId id="2147483765" r:id="rId4"/>
    <p:sldLayoutId id="2147483764" r:id="rId5"/>
    <p:sldLayoutId id="2147483763" r:id="rId6"/>
    <p:sldLayoutId id="2147483762" r:id="rId7"/>
    <p:sldLayoutId id="2147483761" r:id="rId8"/>
    <p:sldLayoutId id="2147483760" r:id="rId9"/>
    <p:sldLayoutId id="2147483759" r:id="rId10"/>
    <p:sldLayoutId id="214748375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charset="0"/>
        </a:defRPr>
      </a:lvl2pPr>
      <a:lvl3pPr algn="l" rtl="0" eaLnBrk="0" fontAlgn="base" hangingPunct="0">
        <a:spcBef>
          <a:spcPct val="0"/>
        </a:spcBef>
        <a:spcAft>
          <a:spcPct val="0"/>
        </a:spcAft>
        <a:defRPr sz="4400">
          <a:solidFill>
            <a:schemeClr val="tx2"/>
          </a:solidFill>
          <a:latin typeface="Arial Black" pitchFamily="34" charset="0"/>
          <a:cs typeface="Arial" charset="0"/>
        </a:defRPr>
      </a:lvl3pPr>
      <a:lvl4pPr algn="l" rtl="0" eaLnBrk="0" fontAlgn="base" hangingPunct="0">
        <a:spcBef>
          <a:spcPct val="0"/>
        </a:spcBef>
        <a:spcAft>
          <a:spcPct val="0"/>
        </a:spcAft>
        <a:defRPr sz="4400">
          <a:solidFill>
            <a:schemeClr val="tx2"/>
          </a:solidFill>
          <a:latin typeface="Arial Black" pitchFamily="34" charset="0"/>
          <a:cs typeface="Arial" charset="0"/>
        </a:defRPr>
      </a:lvl4pPr>
      <a:lvl5pPr algn="l" rtl="0" eaLnBrk="0" fontAlgn="base" hangingPunct="0">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88EED05A-DAAF-4E40-BDFB-6FEE15B523AF}"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cs typeface="Arial" charset="0"/>
        </a:defRPr>
      </a:lvl2pPr>
      <a:lvl3pPr algn="l" rtl="0" eaLnBrk="0" fontAlgn="base" hangingPunct="0">
        <a:spcBef>
          <a:spcPct val="0"/>
        </a:spcBef>
        <a:spcAft>
          <a:spcPct val="0"/>
        </a:spcAft>
        <a:defRPr sz="4000">
          <a:solidFill>
            <a:schemeClr val="tx2"/>
          </a:solidFill>
          <a:latin typeface="Arial Black" pitchFamily="34" charset="0"/>
          <a:cs typeface="Arial" charset="0"/>
        </a:defRPr>
      </a:lvl3pPr>
      <a:lvl4pPr algn="l" rtl="0" eaLnBrk="0" fontAlgn="base" hangingPunct="0">
        <a:spcBef>
          <a:spcPct val="0"/>
        </a:spcBef>
        <a:spcAft>
          <a:spcPct val="0"/>
        </a:spcAft>
        <a:defRPr sz="4000">
          <a:solidFill>
            <a:schemeClr val="tx2"/>
          </a:solidFill>
          <a:latin typeface="Arial Black" pitchFamily="34" charset="0"/>
          <a:cs typeface="Arial" charset="0"/>
        </a:defRPr>
      </a:lvl4pPr>
      <a:lvl5pPr algn="l" rtl="0" eaLnBrk="0" fontAlgn="base" hangingPunct="0">
        <a:spcBef>
          <a:spcPct val="0"/>
        </a:spcBef>
        <a:spcAft>
          <a:spcPct val="0"/>
        </a:spcAft>
        <a:defRPr sz="4000">
          <a:solidFill>
            <a:schemeClr val="tx2"/>
          </a:solidFill>
          <a:latin typeface="Arial Black" pitchFamily="34" charset="0"/>
          <a:cs typeface="Arial" charset="0"/>
        </a:defRPr>
      </a:lvl5pPr>
      <a:lvl6pPr marL="457200" algn="l" rtl="0" fontAlgn="base">
        <a:spcBef>
          <a:spcPct val="0"/>
        </a:spcBef>
        <a:spcAft>
          <a:spcPct val="0"/>
        </a:spcAft>
        <a:defRPr sz="4000">
          <a:solidFill>
            <a:schemeClr val="tx2"/>
          </a:solidFill>
          <a:latin typeface="Arial Black" pitchFamily="34" charset="0"/>
          <a:cs typeface="Arial" charset="0"/>
        </a:defRPr>
      </a:lvl6pPr>
      <a:lvl7pPr marL="914400" algn="l" rtl="0" fontAlgn="base">
        <a:spcBef>
          <a:spcPct val="0"/>
        </a:spcBef>
        <a:spcAft>
          <a:spcPct val="0"/>
        </a:spcAft>
        <a:defRPr sz="4000">
          <a:solidFill>
            <a:schemeClr val="tx2"/>
          </a:solidFill>
          <a:latin typeface="Arial Black" pitchFamily="34" charset="0"/>
          <a:cs typeface="Arial" charset="0"/>
        </a:defRPr>
      </a:lvl7pPr>
      <a:lvl8pPr marL="1371600" algn="l" rtl="0" fontAlgn="base">
        <a:spcBef>
          <a:spcPct val="0"/>
        </a:spcBef>
        <a:spcAft>
          <a:spcPct val="0"/>
        </a:spcAft>
        <a:defRPr sz="4000">
          <a:solidFill>
            <a:schemeClr val="tx2"/>
          </a:solidFill>
          <a:latin typeface="Arial Black" pitchFamily="34" charset="0"/>
          <a:cs typeface="Arial" charset="0"/>
        </a:defRPr>
      </a:lvl8pPr>
      <a:lvl9pPr marL="1828800" algn="l" rtl="0" fontAlgn="base">
        <a:spcBef>
          <a:spcPct val="0"/>
        </a:spcBef>
        <a:spcAft>
          <a:spcPct val="0"/>
        </a:spcAft>
        <a:defRPr sz="40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FE19DB-65AC-43BD-BF71-90C0F3E084F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89" r:id="rId2"/>
    <p:sldLayoutId id="2147483788" r:id="rId3"/>
    <p:sldLayoutId id="2147483787" r:id="rId4"/>
    <p:sldLayoutId id="2147483786" r:id="rId5"/>
    <p:sldLayoutId id="2147483785" r:id="rId6"/>
    <p:sldLayoutId id="2147483784" r:id="rId7"/>
    <p:sldLayoutId id="2147483783" r:id="rId8"/>
    <p:sldLayoutId id="2147483782" r:id="rId9"/>
    <p:sldLayoutId id="2147483781"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381000" y="533400"/>
            <a:ext cx="8458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Overview of Motor System</a:t>
            </a:r>
          </a:p>
        </p:txBody>
      </p:sp>
      <p:pic>
        <p:nvPicPr>
          <p:cNvPr id="13315" name="Picture 5" descr="Motor control-1"/>
          <p:cNvPicPr>
            <a:picLocks noChangeAspect="1" noChangeArrowheads="1"/>
          </p:cNvPicPr>
          <p:nvPr/>
        </p:nvPicPr>
        <p:blipFill>
          <a:blip r:embed="rId2"/>
          <a:srcRect l="4898" r="3673" b="26553"/>
          <a:stretch>
            <a:fillRect/>
          </a:stretch>
        </p:blipFill>
        <p:spPr bwMode="auto">
          <a:xfrm rot="-138845">
            <a:off x="2514600" y="1676400"/>
            <a:ext cx="4267200" cy="4953000"/>
          </a:xfrm>
          <a:prstGeom prst="rect">
            <a:avLst/>
          </a:prstGeom>
          <a:noFill/>
          <a:ln w="9525">
            <a:noFill/>
            <a:miter lim="800000"/>
            <a:headEnd/>
            <a:tailEnd/>
          </a:ln>
        </p:spPr>
      </p:pic>
      <p:grpSp>
        <p:nvGrpSpPr>
          <p:cNvPr id="13316" name="Group 13"/>
          <p:cNvGrpSpPr>
            <a:grpSpLocks/>
          </p:cNvGrpSpPr>
          <p:nvPr/>
        </p:nvGrpSpPr>
        <p:grpSpPr bwMode="auto">
          <a:xfrm>
            <a:off x="990600" y="2133600"/>
            <a:ext cx="4876800" cy="2133600"/>
            <a:chOff x="624" y="1344"/>
            <a:chExt cx="3072" cy="1344"/>
          </a:xfrm>
        </p:grpSpPr>
        <p:sp>
          <p:nvSpPr>
            <p:cNvPr id="13317" name="Text Box 6"/>
            <p:cNvSpPr txBox="1">
              <a:spLocks noChangeArrowheads="1"/>
            </p:cNvSpPr>
            <p:nvPr/>
          </p:nvSpPr>
          <p:spPr bwMode="auto">
            <a:xfrm>
              <a:off x="624" y="1449"/>
              <a:ext cx="1584" cy="231"/>
            </a:xfrm>
            <a:prstGeom prst="rect">
              <a:avLst/>
            </a:prstGeom>
            <a:noFill/>
            <a:ln w="9525">
              <a:noFill/>
              <a:miter lim="800000"/>
              <a:headEnd/>
              <a:tailEnd/>
            </a:ln>
          </p:spPr>
          <p:txBody>
            <a:bodyPr>
              <a:spAutoFit/>
            </a:bodyPr>
            <a:lstStyle/>
            <a:p>
              <a:pPr>
                <a:spcBef>
                  <a:spcPct val="50000"/>
                </a:spcBef>
              </a:pPr>
              <a:r>
                <a:rPr lang="en-US"/>
                <a:t>Corticospinal tracts</a:t>
              </a:r>
            </a:p>
          </p:txBody>
        </p:sp>
        <p:sp>
          <p:nvSpPr>
            <p:cNvPr id="13318" name="Text Box 7"/>
            <p:cNvSpPr txBox="1">
              <a:spLocks noChangeArrowheads="1"/>
            </p:cNvSpPr>
            <p:nvPr/>
          </p:nvSpPr>
          <p:spPr bwMode="auto">
            <a:xfrm>
              <a:off x="720" y="1728"/>
              <a:ext cx="1584" cy="231"/>
            </a:xfrm>
            <a:prstGeom prst="rect">
              <a:avLst/>
            </a:prstGeom>
            <a:noFill/>
            <a:ln w="9525">
              <a:noFill/>
              <a:miter lim="800000"/>
              <a:headEnd/>
              <a:tailEnd/>
            </a:ln>
          </p:spPr>
          <p:txBody>
            <a:bodyPr>
              <a:spAutoFit/>
            </a:bodyPr>
            <a:lstStyle/>
            <a:p>
              <a:pPr>
                <a:spcBef>
                  <a:spcPct val="50000"/>
                </a:spcBef>
              </a:pPr>
              <a:r>
                <a:rPr lang="en-US"/>
                <a:t>Corticobulbar tracts</a:t>
              </a:r>
            </a:p>
          </p:txBody>
        </p:sp>
        <p:sp>
          <p:nvSpPr>
            <p:cNvPr id="13319" name="Line 8"/>
            <p:cNvSpPr>
              <a:spLocks noChangeShapeType="1"/>
            </p:cNvSpPr>
            <p:nvPr/>
          </p:nvSpPr>
          <p:spPr bwMode="auto">
            <a:xfrm>
              <a:off x="2016" y="1584"/>
              <a:ext cx="480" cy="0"/>
            </a:xfrm>
            <a:prstGeom prst="line">
              <a:avLst/>
            </a:prstGeom>
            <a:noFill/>
            <a:ln w="38100">
              <a:solidFill>
                <a:schemeClr val="tx1"/>
              </a:solidFill>
              <a:round/>
              <a:headEnd/>
              <a:tailEnd type="triangle" w="med" len="med"/>
            </a:ln>
          </p:spPr>
          <p:txBody>
            <a:bodyPr/>
            <a:lstStyle/>
            <a:p>
              <a:endParaRPr lang="en-US"/>
            </a:p>
          </p:txBody>
        </p:sp>
        <p:sp>
          <p:nvSpPr>
            <p:cNvPr id="13320" name="Line 9"/>
            <p:cNvSpPr>
              <a:spLocks noChangeShapeType="1"/>
            </p:cNvSpPr>
            <p:nvPr/>
          </p:nvSpPr>
          <p:spPr bwMode="auto">
            <a:xfrm flipV="1">
              <a:off x="2112" y="1824"/>
              <a:ext cx="864" cy="0"/>
            </a:xfrm>
            <a:prstGeom prst="line">
              <a:avLst/>
            </a:prstGeom>
            <a:noFill/>
            <a:ln w="38100">
              <a:solidFill>
                <a:schemeClr val="tx1"/>
              </a:solidFill>
              <a:round/>
              <a:headEnd/>
              <a:tailEnd type="triangle" w="med" len="med"/>
            </a:ln>
          </p:spPr>
          <p:txBody>
            <a:bodyPr/>
            <a:lstStyle/>
            <a:p>
              <a:endParaRPr lang="en-US"/>
            </a:p>
          </p:txBody>
        </p:sp>
        <p:sp>
          <p:nvSpPr>
            <p:cNvPr id="13321" name="Line 10"/>
            <p:cNvSpPr>
              <a:spLocks noChangeShapeType="1"/>
            </p:cNvSpPr>
            <p:nvPr/>
          </p:nvSpPr>
          <p:spPr bwMode="auto">
            <a:xfrm>
              <a:off x="3504" y="1344"/>
              <a:ext cx="192" cy="96"/>
            </a:xfrm>
            <a:prstGeom prst="line">
              <a:avLst/>
            </a:prstGeom>
            <a:noFill/>
            <a:ln w="38100">
              <a:solidFill>
                <a:schemeClr val="tx1"/>
              </a:solidFill>
              <a:round/>
              <a:headEnd/>
              <a:tailEnd type="triangle" w="med" len="med"/>
            </a:ln>
          </p:spPr>
          <p:txBody>
            <a:bodyPr/>
            <a:lstStyle/>
            <a:p>
              <a:endParaRPr lang="en-US"/>
            </a:p>
          </p:txBody>
        </p:sp>
        <p:sp>
          <p:nvSpPr>
            <p:cNvPr id="13322" name="Text Box 11"/>
            <p:cNvSpPr txBox="1">
              <a:spLocks noChangeArrowheads="1"/>
            </p:cNvSpPr>
            <p:nvPr/>
          </p:nvSpPr>
          <p:spPr bwMode="auto">
            <a:xfrm>
              <a:off x="816" y="2457"/>
              <a:ext cx="1584" cy="231"/>
            </a:xfrm>
            <a:prstGeom prst="rect">
              <a:avLst/>
            </a:prstGeom>
            <a:noFill/>
            <a:ln w="9525">
              <a:noFill/>
              <a:miter lim="800000"/>
              <a:headEnd/>
              <a:tailEnd/>
            </a:ln>
          </p:spPr>
          <p:txBody>
            <a:bodyPr>
              <a:spAutoFit/>
            </a:bodyPr>
            <a:lstStyle/>
            <a:p>
              <a:pPr>
                <a:spcBef>
                  <a:spcPct val="50000"/>
                </a:spcBef>
              </a:pPr>
              <a:r>
                <a:rPr lang="en-US"/>
                <a:t>Bulbospinal tracts</a:t>
              </a:r>
            </a:p>
          </p:txBody>
        </p:sp>
        <p:sp>
          <p:nvSpPr>
            <p:cNvPr id="13323" name="Line 12"/>
            <p:cNvSpPr>
              <a:spLocks noChangeShapeType="1"/>
            </p:cNvSpPr>
            <p:nvPr/>
          </p:nvSpPr>
          <p:spPr bwMode="auto">
            <a:xfrm>
              <a:off x="2112" y="2592"/>
              <a:ext cx="864" cy="0"/>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Levels of motor control</a:t>
            </a:r>
          </a:p>
        </p:txBody>
      </p:sp>
      <p:sp>
        <p:nvSpPr>
          <p:cNvPr id="14339" name="Rectangle 3"/>
          <p:cNvSpPr>
            <a:spLocks noGrp="1" noChangeArrowheads="1"/>
          </p:cNvSpPr>
          <p:nvPr>
            <p:ph idx="1"/>
          </p:nvPr>
        </p:nvSpPr>
        <p:spPr/>
        <p:txBody>
          <a:bodyPr/>
          <a:lstStyle/>
          <a:p>
            <a:pPr eaLnBrk="1" hangingPunct="1">
              <a:lnSpc>
                <a:spcPct val="250000"/>
              </a:lnSpc>
            </a:pPr>
            <a:r>
              <a:rPr lang="en-US" smtClean="0"/>
              <a:t>Cerebral cortex</a:t>
            </a:r>
          </a:p>
          <a:p>
            <a:pPr eaLnBrk="1" hangingPunct="1">
              <a:lnSpc>
                <a:spcPct val="250000"/>
              </a:lnSpc>
            </a:pPr>
            <a:r>
              <a:rPr lang="en-US" smtClean="0"/>
              <a:t>Brain stem and cranial motor nuclei</a:t>
            </a:r>
          </a:p>
          <a:p>
            <a:pPr eaLnBrk="1" hangingPunct="1">
              <a:lnSpc>
                <a:spcPct val="250000"/>
              </a:lnSpc>
            </a:pPr>
            <a:r>
              <a:rPr lang="en-US" smtClean="0"/>
              <a:t>Spinal cord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Cortical Motor Areas</a:t>
            </a:r>
          </a:p>
        </p:txBody>
      </p:sp>
      <p:sp>
        <p:nvSpPr>
          <p:cNvPr id="15363" name="Rectangle 3"/>
          <p:cNvSpPr>
            <a:spLocks noGrp="1" noChangeArrowheads="1"/>
          </p:cNvSpPr>
          <p:nvPr>
            <p:ph idx="1"/>
          </p:nvPr>
        </p:nvSpPr>
        <p:spPr/>
        <p:txBody>
          <a:bodyPr/>
          <a:lstStyle/>
          <a:p>
            <a:pPr marL="609600" indent="-609600" eaLnBrk="1" hangingPunct="1">
              <a:buFontTx/>
              <a:buNone/>
            </a:pPr>
            <a:r>
              <a:rPr lang="en-US" sz="3600" b="1" u="sng" smtClean="0">
                <a:latin typeface="Times New Roman" pitchFamily="18" charset="0"/>
                <a:cs typeface="Times New Roman" pitchFamily="18" charset="0"/>
              </a:rPr>
              <a:t>Includes</a:t>
            </a:r>
          </a:p>
          <a:p>
            <a:pPr marL="609600" indent="-609600" eaLnBrk="1" hangingPunct="1">
              <a:lnSpc>
                <a:spcPct val="150000"/>
              </a:lnSpc>
              <a:buFontTx/>
              <a:buAutoNum type="arabicPeriod"/>
            </a:pPr>
            <a:r>
              <a:rPr lang="en-US" sz="2800" smtClean="0"/>
              <a:t>Primary Motor Cortex (M-I)</a:t>
            </a:r>
          </a:p>
          <a:p>
            <a:pPr marL="609600" indent="-609600" eaLnBrk="1" hangingPunct="1">
              <a:lnSpc>
                <a:spcPct val="150000"/>
              </a:lnSpc>
              <a:buFontTx/>
              <a:buAutoNum type="arabicPeriod"/>
            </a:pPr>
            <a:r>
              <a:rPr lang="en-US" sz="2800" smtClean="0"/>
              <a:t>Supplementary Motor Area (M-II)</a:t>
            </a:r>
          </a:p>
          <a:p>
            <a:pPr marL="609600" indent="-609600" eaLnBrk="1" hangingPunct="1">
              <a:lnSpc>
                <a:spcPct val="150000"/>
              </a:lnSpc>
              <a:buFontTx/>
              <a:buAutoNum type="arabicPeriod"/>
            </a:pPr>
            <a:r>
              <a:rPr lang="en-US" sz="2800" smtClean="0"/>
              <a:t>Premotor Cortex (M-III)</a:t>
            </a:r>
          </a:p>
          <a:p>
            <a:pPr marL="1009650" lvl="1" indent="-609600" eaLnBrk="1" hangingPunct="1">
              <a:lnSpc>
                <a:spcPct val="150000"/>
              </a:lnSpc>
              <a:buFont typeface="Arial" charset="0"/>
              <a:buNone/>
            </a:pPr>
            <a:r>
              <a:rPr lang="en-US" sz="2400" smtClean="0"/>
              <a:t>  </a:t>
            </a:r>
            <a:r>
              <a:rPr lang="en-US" sz="2400" b="1" smtClean="0"/>
              <a:t>And Broca’s area &amp; frontal eye field area</a:t>
            </a:r>
          </a:p>
          <a:p>
            <a:pPr marL="609600" indent="-609600" eaLnBrk="1" hangingPunct="1">
              <a:lnSpc>
                <a:spcPct val="150000"/>
              </a:lnSpc>
              <a:buFont typeface="Arial" charset="0"/>
              <a:buNone/>
            </a:pPr>
            <a:endParaRPr lang="en-US" sz="2800" b="1" smtClean="0"/>
          </a:p>
          <a:p>
            <a:pPr marL="609600" indent="-609600" eaLnBrk="1" hangingPunct="1">
              <a:buFontTx/>
              <a:buNone/>
            </a:pPr>
            <a:endParaRPr lang="en-US" sz="2800"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Motor cortex ganong 001"/>
          <p:cNvPicPr>
            <a:picLocks noChangeAspect="1" noChangeArrowheads="1"/>
          </p:cNvPicPr>
          <p:nvPr/>
        </p:nvPicPr>
        <p:blipFill>
          <a:blip r:embed="rId2"/>
          <a:srcRect l="22549" r="34314" b="75737"/>
          <a:stretch>
            <a:fillRect/>
          </a:stretch>
        </p:blipFill>
        <p:spPr bwMode="auto">
          <a:xfrm>
            <a:off x="1295400" y="990600"/>
            <a:ext cx="7010400" cy="48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Motor cortex</a:t>
            </a:r>
          </a:p>
        </p:txBody>
      </p:sp>
      <p:sp>
        <p:nvSpPr>
          <p:cNvPr id="17411" name="Rectangle 3"/>
          <p:cNvSpPr>
            <a:spLocks noGrp="1" noChangeArrowheads="1"/>
          </p:cNvSpPr>
          <p:nvPr>
            <p:ph idx="1"/>
          </p:nvPr>
        </p:nvSpPr>
        <p:spPr/>
        <p:txBody>
          <a:bodyPr/>
          <a:lstStyle/>
          <a:p>
            <a:pPr eaLnBrk="1" hangingPunct="1"/>
            <a:r>
              <a:rPr lang="en-US" sz="2800" smtClean="0"/>
              <a:t>Primary motor cortex ( M</a:t>
            </a:r>
            <a:r>
              <a:rPr lang="en-US" sz="1800" smtClean="0"/>
              <a:t>1</a:t>
            </a:r>
            <a:r>
              <a:rPr lang="en-US" sz="2800" smtClean="0"/>
              <a:t> ; Brodmann area 4)</a:t>
            </a:r>
          </a:p>
          <a:p>
            <a:pPr eaLnBrk="1" hangingPunct="1"/>
            <a:r>
              <a:rPr lang="en-US" sz="2800" smtClean="0"/>
              <a:t>Premotor area (PMA) and Supplementary motor area (SMA) (Brodmann area 6)</a:t>
            </a:r>
          </a:p>
          <a:p>
            <a:pPr eaLnBrk="1" hangingPunct="1">
              <a:buFontTx/>
              <a:buNone/>
            </a:pPr>
            <a:r>
              <a:rPr lang="en-US" sz="2800" smtClean="0"/>
              <a:t>Note: All the three projects directly to the spinal cord via corticospinal tract.</a:t>
            </a:r>
          </a:p>
          <a:p>
            <a:pPr eaLnBrk="1" hangingPunct="1"/>
            <a:r>
              <a:rPr lang="en-US" sz="2800" smtClean="0"/>
              <a:t>	Premotor and supplementary motor cortex also project to primary motor cortex and is involved in coordinating &amp; planning complex sequences of movement (motor learning).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Primary Motor Cortex (M-I)</a:t>
            </a:r>
          </a:p>
        </p:txBody>
      </p:sp>
      <p:sp>
        <p:nvSpPr>
          <p:cNvPr id="18435" name="Rectangle 3"/>
          <p:cNvSpPr>
            <a:spLocks noGrp="1" noChangeArrowheads="1"/>
          </p:cNvSpPr>
          <p:nvPr>
            <p:ph idx="1"/>
          </p:nvPr>
        </p:nvSpPr>
        <p:spPr>
          <a:xfrm>
            <a:off x="457200" y="1371600"/>
            <a:ext cx="8229600" cy="5334000"/>
          </a:xfrm>
        </p:spPr>
        <p:txBody>
          <a:bodyPr/>
          <a:lstStyle/>
          <a:p>
            <a:pPr eaLnBrk="1" hangingPunct="1">
              <a:buFontTx/>
              <a:buNone/>
            </a:pPr>
            <a:r>
              <a:rPr lang="en-US" b="1" u="sng" smtClean="0">
                <a:latin typeface="Times New Roman" pitchFamily="18" charset="0"/>
                <a:cs typeface="Times New Roman" pitchFamily="18" charset="0"/>
              </a:rPr>
              <a:t>Location :-</a:t>
            </a:r>
          </a:p>
          <a:p>
            <a:pPr eaLnBrk="1" hangingPunct="1">
              <a:buFontTx/>
              <a:buNone/>
            </a:pPr>
            <a:r>
              <a:rPr lang="en-US" sz="2800" smtClean="0"/>
              <a:t>Immediately anterior to the central sulcus and extends to the medial surface of hemisphere also known as     Broadmann’s area 4 is a motor homunculus.</a:t>
            </a:r>
          </a:p>
          <a:p>
            <a:pPr eaLnBrk="1" hangingPunct="1">
              <a:buFontTx/>
              <a:buNone/>
            </a:pPr>
            <a:r>
              <a:rPr lang="en-US" b="1" u="sng" smtClean="0">
                <a:latin typeface="Times New Roman" pitchFamily="18" charset="0"/>
                <a:cs typeface="Times New Roman" pitchFamily="18" charset="0"/>
              </a:rPr>
              <a:t>Description:</a:t>
            </a:r>
            <a:r>
              <a:rPr lang="en-US" sz="2800" smtClean="0"/>
              <a:t> Body is represented as up side down and stretched on the medial surface where pelvic and leg muscles are represented.</a:t>
            </a:r>
          </a:p>
          <a:p>
            <a:pPr eaLnBrk="1" hangingPunct="1">
              <a:buFontTx/>
              <a:buNone/>
            </a:pPr>
            <a:r>
              <a:rPr lang="en-US" sz="2800" smtClean="0"/>
              <a:t>Hand and mouth has a greater area of representation and is large because of frequent use (skill).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600200"/>
            <a:ext cx="8229600" cy="5105400"/>
          </a:xfrm>
        </p:spPr>
        <p:txBody>
          <a:bodyPr/>
          <a:lstStyle/>
          <a:p>
            <a:pPr eaLnBrk="1" hangingPunct="1">
              <a:lnSpc>
                <a:spcPct val="90000"/>
              </a:lnSpc>
              <a:buFontTx/>
              <a:buNone/>
            </a:pPr>
            <a:r>
              <a:rPr lang="en-US" sz="2400" b="1" smtClean="0"/>
              <a:t>- It controls the musculature of the opposite side of the body.</a:t>
            </a:r>
          </a:p>
          <a:p>
            <a:pPr eaLnBrk="1" hangingPunct="1">
              <a:lnSpc>
                <a:spcPct val="90000"/>
              </a:lnSpc>
              <a:buFontTx/>
              <a:buChar char="-"/>
            </a:pPr>
            <a:r>
              <a:rPr lang="en-US" sz="2400" b="1" smtClean="0"/>
              <a:t>Face area is bilaterally represented.</a:t>
            </a:r>
          </a:p>
          <a:p>
            <a:pPr eaLnBrk="1" hangingPunct="1">
              <a:lnSpc>
                <a:spcPct val="90000"/>
              </a:lnSpc>
              <a:buFontTx/>
              <a:buNone/>
            </a:pPr>
            <a:r>
              <a:rPr lang="en-US" sz="2800" b="1" u="sng" smtClean="0">
                <a:latin typeface="Times New Roman" pitchFamily="18" charset="0"/>
                <a:cs typeface="Times New Roman" pitchFamily="18" charset="0"/>
              </a:rPr>
              <a:t>Functions:-</a:t>
            </a:r>
            <a:r>
              <a:rPr lang="en-US" sz="2400" b="1" smtClean="0"/>
              <a:t> Exerts a continual tonic stimulatory effect on motor neuron &amp;</a:t>
            </a:r>
          </a:p>
          <a:p>
            <a:pPr eaLnBrk="1" hangingPunct="1">
              <a:lnSpc>
                <a:spcPct val="90000"/>
              </a:lnSpc>
              <a:buFontTx/>
              <a:buNone/>
            </a:pPr>
            <a:r>
              <a:rPr lang="en-US" sz="2400" b="1" smtClean="0"/>
              <a:t>    is used in execution of skilled movements also determines the direction, force and velocity of movements.</a:t>
            </a:r>
          </a:p>
          <a:p>
            <a:pPr eaLnBrk="1" hangingPunct="1">
              <a:lnSpc>
                <a:spcPct val="90000"/>
              </a:lnSpc>
              <a:buFontTx/>
              <a:buNone/>
            </a:pPr>
            <a:r>
              <a:rPr lang="en-US" sz="2800" b="1" u="sng" smtClean="0">
                <a:latin typeface="Times New Roman" pitchFamily="18" charset="0"/>
                <a:cs typeface="Times New Roman" pitchFamily="18" charset="0"/>
              </a:rPr>
              <a:t>Lesions:- </a:t>
            </a:r>
          </a:p>
          <a:p>
            <a:pPr eaLnBrk="1" hangingPunct="1">
              <a:lnSpc>
                <a:spcPct val="90000"/>
              </a:lnSpc>
              <a:buFontTx/>
              <a:buNone/>
            </a:pPr>
            <a:r>
              <a:rPr lang="en-US" sz="2400" b="1" smtClean="0"/>
              <a:t>Pure M-I lesions are rare. May have contra lateral weakness in distal muscle (fingers).</a:t>
            </a:r>
          </a:p>
          <a:p>
            <a:pPr eaLnBrk="1" hangingPunct="1">
              <a:lnSpc>
                <a:spcPct val="90000"/>
              </a:lnSpc>
              <a:buFontTx/>
              <a:buNone/>
            </a:pPr>
            <a:r>
              <a:rPr lang="en-US" sz="2400" b="1" smtClean="0"/>
              <a:t>Ability to control fine movements is gone.</a:t>
            </a:r>
          </a:p>
          <a:p>
            <a:pPr eaLnBrk="1" hangingPunct="1">
              <a:lnSpc>
                <a:spcPct val="90000"/>
              </a:lnSpc>
              <a:buFontTx/>
              <a:buNone/>
            </a:pPr>
            <a:r>
              <a:rPr lang="en-US" sz="2400" b="1" smtClean="0"/>
              <a:t>Ablation of M-I alone cause hypotonia not Spasticity.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228600"/>
            <a:ext cx="903605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Supplementary Motor Area (M-II)</a:t>
            </a:r>
          </a:p>
        </p:txBody>
      </p:sp>
      <p:sp>
        <p:nvSpPr>
          <p:cNvPr id="22531" name="Rectangle 3"/>
          <p:cNvSpPr>
            <a:spLocks noGrp="1" noChangeArrowheads="1"/>
          </p:cNvSpPr>
          <p:nvPr>
            <p:ph idx="1"/>
          </p:nvPr>
        </p:nvSpPr>
        <p:spPr/>
        <p:txBody>
          <a:bodyPr>
            <a:normAutofit lnSpcReduction="10000"/>
          </a:bodyPr>
          <a:lstStyle/>
          <a:p>
            <a:pPr eaLnBrk="1" hangingPunct="1">
              <a:lnSpc>
                <a:spcPct val="70000"/>
              </a:lnSpc>
              <a:buFontTx/>
              <a:buNone/>
            </a:pPr>
            <a:r>
              <a:rPr lang="en-US" sz="2800" b="1" u="sng" smtClean="0">
                <a:latin typeface="Times New Roman" pitchFamily="18" charset="0"/>
                <a:cs typeface="Times New Roman" pitchFamily="18" charset="0"/>
              </a:rPr>
              <a:t>Location: </a:t>
            </a:r>
          </a:p>
          <a:p>
            <a:pPr eaLnBrk="1" hangingPunct="1">
              <a:lnSpc>
                <a:spcPct val="70000"/>
              </a:lnSpc>
              <a:buFontTx/>
              <a:buNone/>
            </a:pPr>
            <a:r>
              <a:rPr lang="en-US" sz="2800" smtClean="0"/>
              <a:t>Found on both in lateral and medial aspect of the frontal lobe. It extends from cingulate sulcus on the medial side to reach premotor cortex on the lateral surface of the brain.</a:t>
            </a:r>
          </a:p>
          <a:p>
            <a:pPr eaLnBrk="1" hangingPunct="1">
              <a:lnSpc>
                <a:spcPct val="70000"/>
              </a:lnSpc>
              <a:buFontTx/>
              <a:buNone/>
            </a:pPr>
            <a:r>
              <a:rPr lang="en-US" sz="2800" b="1" u="sng" smtClean="0">
                <a:latin typeface="Times New Roman" pitchFamily="18" charset="0"/>
                <a:cs typeface="Times New Roman" pitchFamily="18" charset="0"/>
              </a:rPr>
              <a:t>Function:</a:t>
            </a:r>
          </a:p>
          <a:p>
            <a:pPr eaLnBrk="1" hangingPunct="1">
              <a:lnSpc>
                <a:spcPct val="70000"/>
              </a:lnSpc>
              <a:buFontTx/>
              <a:buNone/>
            </a:pPr>
            <a:r>
              <a:rPr lang="en-US" sz="2800" smtClean="0"/>
              <a:t>It works together with premotor cortex.</a:t>
            </a:r>
          </a:p>
          <a:p>
            <a:pPr eaLnBrk="1" hangingPunct="1">
              <a:lnSpc>
                <a:spcPct val="70000"/>
              </a:lnSpc>
              <a:buFontTx/>
              <a:buNone/>
            </a:pPr>
            <a:r>
              <a:rPr lang="en-US" sz="2800" smtClean="0"/>
              <a:t>Involved in organizing or planning and prgramming motor sequences, while M1 executes movements. </a:t>
            </a:r>
          </a:p>
          <a:p>
            <a:pPr eaLnBrk="1" hangingPunct="1">
              <a:lnSpc>
                <a:spcPct val="70000"/>
              </a:lnSpc>
              <a:buFontTx/>
              <a:buNone/>
            </a:pPr>
            <a:r>
              <a:rPr lang="en-US" b="1" u="sng" smtClean="0">
                <a:latin typeface="Times New Roman" pitchFamily="18" charset="0"/>
                <a:cs typeface="Times New Roman" pitchFamily="18" charset="0"/>
              </a:rPr>
              <a:t>Lesions:</a:t>
            </a:r>
            <a:r>
              <a:rPr lang="en-US"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do not cause paralysis but</a:t>
            </a:r>
          </a:p>
          <a:p>
            <a:pPr eaLnBrk="1" hangingPunct="1">
              <a:lnSpc>
                <a:spcPct val="70000"/>
              </a:lnSpc>
              <a:buFontTx/>
              <a:buNone/>
            </a:pPr>
            <a:r>
              <a:rPr lang="en-US" sz="2800" smtClean="0"/>
              <a:t>    produces awkwardness in performing complex activity and difficulty with bimanual coordinated activity.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457200"/>
            <a:ext cx="9144000" cy="5181600"/>
          </a:xfrm>
        </p:spPr>
        <p:txBody>
          <a:bodyPr/>
          <a:lstStyle/>
          <a:p>
            <a:pPr eaLnBrk="1" hangingPunct="1"/>
            <a:r>
              <a:rPr lang="en-US" sz="4000" smtClean="0"/>
              <a:t>Cortical Motor Areas </a:t>
            </a:r>
            <a:br>
              <a:rPr lang="en-US" sz="4000" smtClean="0"/>
            </a:br>
            <a:r>
              <a:rPr lang="en-US" sz="4000" smtClean="0"/>
              <a:t>and </a:t>
            </a:r>
            <a:br>
              <a:rPr lang="en-US" sz="4000" smtClean="0"/>
            </a:br>
            <a:r>
              <a:rPr lang="en-US" sz="4000" smtClean="0"/>
              <a:t>Descending motor tracts</a:t>
            </a:r>
            <a:br>
              <a:rPr lang="en-US" sz="4000" smtClean="0"/>
            </a:br>
            <a:r>
              <a:rPr lang="en-US" sz="4000" smtClean="0"/>
              <a:t/>
            </a:r>
            <a:br>
              <a:rPr lang="en-US" sz="4000" smtClean="0"/>
            </a:br>
            <a:r>
              <a:rPr lang="en-US" sz="4000" smtClean="0"/>
              <a:t> </a:t>
            </a:r>
            <a:r>
              <a:rPr lang="en-US" sz="3200" smtClean="0"/>
              <a:t>(Pyramidal &amp; Extrapyramidal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533400" y="1676400"/>
            <a:ext cx="8229600" cy="4267200"/>
          </a:xfrm>
        </p:spPr>
        <p:txBody>
          <a:bodyPr/>
          <a:lstStyle/>
          <a:p>
            <a:pPr eaLnBrk="1" hangingPunct="1">
              <a:buFontTx/>
              <a:buNone/>
            </a:pPr>
            <a:r>
              <a:rPr lang="en-US" smtClean="0"/>
              <a:t>It functions in mental rehearsal of movements before performing a complex motor functions.</a:t>
            </a:r>
          </a:p>
          <a:p>
            <a:pPr eaLnBrk="1" hangingPunct="1">
              <a:buFontTx/>
              <a:buNone/>
            </a:pPr>
            <a:r>
              <a:rPr lang="en-US" smtClean="0"/>
              <a:t>With premotor cortex it translates the desire to perform a motor task into a series of motor command that will do the task.</a:t>
            </a:r>
          </a:p>
          <a:p>
            <a:pPr eaLnBrk="1" hangingPunct="1">
              <a:buFontTx/>
              <a:buNone/>
            </a:pPr>
            <a:r>
              <a:rPr lang="en-US"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Premotor Cortex </a:t>
            </a:r>
            <a:br>
              <a:rPr lang="en-US" sz="4000" smtClean="0"/>
            </a:br>
            <a:r>
              <a:rPr lang="en-US" sz="4000" smtClean="0"/>
              <a:t>(Premotor area ,M-III)</a:t>
            </a:r>
          </a:p>
        </p:txBody>
      </p:sp>
      <p:sp>
        <p:nvSpPr>
          <p:cNvPr id="23555" name="Rectangle 3"/>
          <p:cNvSpPr>
            <a:spLocks noGrp="1" noChangeArrowheads="1"/>
          </p:cNvSpPr>
          <p:nvPr>
            <p:ph idx="1"/>
          </p:nvPr>
        </p:nvSpPr>
        <p:spPr/>
        <p:txBody>
          <a:bodyPr/>
          <a:lstStyle/>
          <a:p>
            <a:pPr eaLnBrk="1" hangingPunct="1">
              <a:buFontTx/>
              <a:buNone/>
            </a:pPr>
            <a:r>
              <a:rPr lang="en-US" b="1" u="sng" smtClean="0">
                <a:latin typeface="Times New Roman" pitchFamily="18" charset="0"/>
                <a:cs typeface="Times New Roman" pitchFamily="18" charset="0"/>
              </a:rPr>
              <a:t>Location:</a:t>
            </a:r>
          </a:p>
          <a:p>
            <a:pPr eaLnBrk="1" hangingPunct="1">
              <a:buFontTx/>
              <a:buNone/>
            </a:pPr>
            <a:r>
              <a:rPr lang="en-US" sz="2800" smtClean="0"/>
              <a:t>Broadmann’s area 6. It lies immediately anterior to primary motor cortex. It is more extensive than primary motor cortex (about 6 times), receives input from sensory regions of parietal cortex &amp; projects to M1, spinal cord and brain stem reticular formation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525963"/>
          </a:xfrm>
        </p:spPr>
        <p:txBody>
          <a:bodyPr rtlCol="0">
            <a:normAutofit fontScale="92500" lnSpcReduction="10000"/>
          </a:bodyPr>
          <a:lstStyle/>
          <a:p>
            <a:pPr algn="ctr" eaLnBrk="1" fontAlgn="auto" hangingPunct="1">
              <a:spcAft>
                <a:spcPts val="0"/>
              </a:spcAft>
              <a:buFont typeface="Arial" pitchFamily="34" charset="0"/>
              <a:buNone/>
              <a:defRPr/>
            </a:pPr>
            <a:r>
              <a:rPr lang="en-US" sz="3900" b="1" u="sng" dirty="0" smtClean="0">
                <a:latin typeface="Times New Roman" pitchFamily="18" charset="0"/>
                <a:cs typeface="Times New Roman" pitchFamily="18" charset="0"/>
              </a:rPr>
              <a:t>Functions: </a:t>
            </a:r>
          </a:p>
          <a:p>
            <a:pPr algn="ctr" eaLnBrk="1" fontAlgn="auto" hangingPunct="1">
              <a:spcAft>
                <a:spcPts val="0"/>
              </a:spcAft>
              <a:buFont typeface="Arial" pitchFamily="34" charset="0"/>
              <a:buNone/>
              <a:defRPr/>
            </a:pPr>
            <a:endParaRPr lang="en-US" b="1" u="sng"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dirty="0" smtClean="0"/>
              <a:t>It works with the help of basal ganglia, thalamus, primary motor cortex, posterior parietal cortex. </a:t>
            </a:r>
          </a:p>
          <a:p>
            <a:pPr eaLnBrk="1" fontAlgn="auto" hangingPunct="1">
              <a:spcAft>
                <a:spcPts val="0"/>
              </a:spcAft>
              <a:buFont typeface="Arial" pitchFamily="34" charset="0"/>
              <a:buNone/>
              <a:defRPr/>
            </a:pPr>
            <a:r>
              <a:rPr lang="en-US" dirty="0" smtClean="0"/>
              <a:t>It plays role in setting posture at the start of a planned movement so that the individual is prepared to move.</a:t>
            </a:r>
          </a:p>
          <a:p>
            <a:pPr eaLnBrk="1" fontAlgn="auto" hangingPunct="1">
              <a:spcAft>
                <a:spcPts val="0"/>
              </a:spcAft>
              <a:buFont typeface="Arial" pitchFamily="34" charset="0"/>
              <a:buNone/>
              <a:defRPr/>
            </a:pPr>
            <a:r>
              <a:rPr lang="en-US" dirty="0" smtClean="0"/>
              <a:t>It is involved in control of proximal limb muscles thereby orienting the body for movement</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990600"/>
            <a:ext cx="8229600" cy="4953000"/>
          </a:xfrm>
        </p:spPr>
        <p:txBody>
          <a:bodyPr/>
          <a:lstStyle/>
          <a:p>
            <a:pPr eaLnBrk="1" hangingPunct="1">
              <a:buFontTx/>
              <a:buNone/>
            </a:pPr>
            <a:r>
              <a:rPr lang="en-US" b="1" u="sng" smtClean="0">
                <a:latin typeface="Times New Roman" pitchFamily="18" charset="0"/>
                <a:cs typeface="Times New Roman" pitchFamily="18" charset="0"/>
              </a:rPr>
              <a:t>Lesion:</a:t>
            </a:r>
          </a:p>
          <a:p>
            <a:pPr eaLnBrk="1" hangingPunct="1">
              <a:buFontTx/>
              <a:buNone/>
            </a:pPr>
            <a:r>
              <a:rPr lang="en-US" smtClean="0"/>
              <a:t>It results in re-emergence of suckling and grasp reflex in adults. </a:t>
            </a:r>
          </a:p>
          <a:p>
            <a:pPr eaLnBrk="1" hangingPunct="1">
              <a:buFontTx/>
              <a:buNone/>
            </a:pPr>
            <a:r>
              <a:rPr lang="en-US" smtClean="0"/>
              <a:t>It’s lesion do not cause paralysis but only slowing of the complex limb movement.</a:t>
            </a:r>
          </a:p>
          <a:p>
            <a:pPr eaLnBrk="1" hangingPunct="1">
              <a:buFontTx/>
              <a:buNone/>
            </a:pPr>
            <a:r>
              <a:rPr lang="en-US" smtClean="0"/>
              <a:t>Lesion may result in loss of short-term or working memory.</a:t>
            </a:r>
          </a:p>
          <a:p>
            <a:pPr eaLnBrk="1" hangingPunct="1">
              <a:buFontTx/>
              <a:buNone/>
            </a:pPr>
            <a:r>
              <a:rPr lang="en-US" smtClean="0"/>
              <a:t>When damaged with supplementary cortex it may result in </a:t>
            </a:r>
            <a:r>
              <a:rPr lang="en-US" u="sng" smtClean="0"/>
              <a:t>APRAXIA </a:t>
            </a:r>
            <a:r>
              <a:rPr lang="en-US"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990600"/>
          </a:xfrm>
        </p:spPr>
        <p:txBody>
          <a:bodyPr/>
          <a:lstStyle/>
          <a:p>
            <a:pPr eaLnBrk="1" hangingPunct="1"/>
            <a:r>
              <a:rPr lang="en-US" smtClean="0"/>
              <a:t>Posterior parietal cortex</a:t>
            </a:r>
          </a:p>
        </p:txBody>
      </p:sp>
      <p:sp>
        <p:nvSpPr>
          <p:cNvPr id="26627" name="Content Placeholder 2"/>
          <p:cNvSpPr>
            <a:spLocks noGrp="1"/>
          </p:cNvSpPr>
          <p:nvPr>
            <p:ph idx="1"/>
          </p:nvPr>
        </p:nvSpPr>
        <p:spPr>
          <a:xfrm>
            <a:off x="457200" y="1143000"/>
            <a:ext cx="8229600" cy="5181600"/>
          </a:xfrm>
        </p:spPr>
        <p:txBody>
          <a:bodyPr/>
          <a:lstStyle/>
          <a:p>
            <a:pPr eaLnBrk="1" hangingPunct="1">
              <a:lnSpc>
                <a:spcPct val="90000"/>
              </a:lnSpc>
            </a:pPr>
            <a:r>
              <a:rPr lang="en-US" sz="3000" smtClean="0"/>
              <a:t>This area provides fibers for cortico spinal and cortico bulbar tracts</a:t>
            </a:r>
          </a:p>
          <a:p>
            <a:pPr eaLnBrk="1" hangingPunct="1">
              <a:lnSpc>
                <a:spcPct val="90000"/>
              </a:lnSpc>
            </a:pPr>
            <a:r>
              <a:rPr lang="en-US" sz="3000" smtClean="0"/>
              <a:t>The somatic sensory area and the related parts of the posterior parietal cortex also project to the premotor area</a:t>
            </a:r>
          </a:p>
          <a:p>
            <a:pPr eaLnBrk="1" hangingPunct="1">
              <a:lnSpc>
                <a:spcPct val="90000"/>
              </a:lnSpc>
            </a:pPr>
            <a:endParaRPr lang="en-US" sz="3000" smtClean="0"/>
          </a:p>
          <a:p>
            <a:pPr eaLnBrk="1" hangingPunct="1">
              <a:lnSpc>
                <a:spcPct val="90000"/>
              </a:lnSpc>
            </a:pPr>
            <a:r>
              <a:rPr lang="en-US" sz="3000" b="1" smtClean="0"/>
              <a:t>Function </a:t>
            </a:r>
            <a:r>
              <a:rPr lang="en-US" sz="3000" smtClean="0"/>
              <a:t>:To execute learned sequence of movement </a:t>
            </a:r>
          </a:p>
          <a:p>
            <a:pPr eaLnBrk="1" hangingPunct="1">
              <a:lnSpc>
                <a:spcPct val="90000"/>
              </a:lnSpc>
            </a:pPr>
            <a:endParaRPr lang="en-US" sz="3000" smtClean="0"/>
          </a:p>
          <a:p>
            <a:pPr eaLnBrk="1" hangingPunct="1">
              <a:lnSpc>
                <a:spcPct val="90000"/>
              </a:lnSpc>
            </a:pPr>
            <a:r>
              <a:rPr lang="en-US" sz="3000" b="1" smtClean="0"/>
              <a:t>Lesion: </a:t>
            </a:r>
            <a:r>
              <a:rPr lang="en-US" sz="3000" smtClean="0"/>
              <a:t>inability to execute learned sequence of movement like eating food with knife and fork.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1066800" y="533400"/>
            <a:ext cx="7543800" cy="579438"/>
          </a:xfrm>
          <a:prstGeom prst="rect">
            <a:avLst/>
          </a:prstGeom>
          <a:noFill/>
          <a:ln w="9525">
            <a:noFill/>
            <a:miter lim="800000"/>
            <a:headEnd/>
            <a:tailEnd/>
          </a:ln>
        </p:spPr>
        <p:txBody>
          <a:bodyPr>
            <a:spAutoFit/>
          </a:bodyPr>
          <a:lstStyle/>
          <a:p>
            <a:pPr algn="ctr">
              <a:spcBef>
                <a:spcPct val="50000"/>
              </a:spcBef>
            </a:pPr>
            <a:r>
              <a:rPr lang="en-US" sz="3200">
                <a:solidFill>
                  <a:schemeClr val="tx2"/>
                </a:solidFill>
                <a:latin typeface="Times New Roman" pitchFamily="18" charset="0"/>
                <a:cs typeface="Times New Roman" pitchFamily="18" charset="0"/>
              </a:rPr>
              <a:t>Motor – Sensory Integration</a:t>
            </a:r>
          </a:p>
        </p:txBody>
      </p:sp>
      <p:pic>
        <p:nvPicPr>
          <p:cNvPr id="27651" name="Picture 6" descr="NervousSystem"/>
          <p:cNvPicPr>
            <a:picLocks noChangeAspect="1" noChangeArrowheads="1"/>
          </p:cNvPicPr>
          <p:nvPr/>
        </p:nvPicPr>
        <p:blipFill>
          <a:blip r:embed="rId2"/>
          <a:srcRect/>
          <a:stretch>
            <a:fillRect/>
          </a:stretch>
        </p:blipFill>
        <p:spPr bwMode="auto">
          <a:xfrm>
            <a:off x="152400" y="2362200"/>
            <a:ext cx="8763000" cy="233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srcRect/>
          <a:stretch>
            <a:fillRect/>
          </a:stretch>
        </p:blipFill>
        <p:spPr bwMode="auto">
          <a:xfrm>
            <a:off x="0" y="-19050"/>
            <a:ext cx="9144000"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ot-hom"/>
          <p:cNvPicPr>
            <a:picLocks noChangeAspect="1" noChangeArrowheads="1"/>
          </p:cNvPicPr>
          <p:nvPr/>
        </p:nvPicPr>
        <p:blipFill>
          <a:blip r:embed="rId2"/>
          <a:srcRect/>
          <a:stretch>
            <a:fillRect/>
          </a:stretch>
        </p:blipFill>
        <p:spPr bwMode="auto">
          <a:xfrm>
            <a:off x="914400" y="1238250"/>
            <a:ext cx="7696200"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p:cNvSpPr>
          <p:nvPr>
            <p:ph type="body" idx="1"/>
          </p:nvPr>
        </p:nvSpPr>
        <p:spPr/>
        <p:txBody>
          <a:bodyPr/>
          <a:lstStyle/>
          <a:p>
            <a:pPr lvl="1">
              <a:buFont typeface="Arial" charset="0"/>
              <a:buNone/>
            </a:pPr>
            <a:r>
              <a:rPr lang="en-US" smtClean="0"/>
              <a:t>   </a:t>
            </a:r>
            <a:r>
              <a:rPr lang="en-US" sz="4400" smtClean="0"/>
              <a:t>CORTICOSPINAL TRACT </a:t>
            </a:r>
          </a:p>
          <a:p>
            <a:pPr>
              <a:buFont typeface="Arial" charset="0"/>
              <a:buNone/>
            </a:pPr>
            <a:r>
              <a:rPr lang="en-US" sz="4400" smtClean="0"/>
              <a:t>        (PYRAMIDAL TRACT)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orticospinal-tract"/>
          <p:cNvPicPr>
            <a:picLocks noChangeAspect="1" noChangeArrowheads="1"/>
          </p:cNvPicPr>
          <p:nvPr/>
        </p:nvPicPr>
        <p:blipFill>
          <a:blip r:embed="rId2"/>
          <a:srcRect/>
          <a:stretch>
            <a:fillRect/>
          </a:stretch>
        </p:blipFill>
        <p:spPr bwMode="auto">
          <a:xfrm>
            <a:off x="574675" y="865188"/>
            <a:ext cx="2625725" cy="5688012"/>
          </a:xfrm>
          <a:prstGeom prst="rect">
            <a:avLst/>
          </a:prstGeom>
          <a:noFill/>
          <a:ln w="9525">
            <a:noFill/>
            <a:miter lim="800000"/>
            <a:headEnd/>
            <a:tailEnd/>
          </a:ln>
        </p:spPr>
      </p:pic>
      <p:pic>
        <p:nvPicPr>
          <p:cNvPr id="30723" name="Picture 5" descr="Internal-Capsule"/>
          <p:cNvPicPr>
            <a:picLocks noChangeAspect="1" noChangeArrowheads="1"/>
          </p:cNvPicPr>
          <p:nvPr/>
        </p:nvPicPr>
        <p:blipFill>
          <a:blip r:embed="rId3"/>
          <a:srcRect/>
          <a:stretch>
            <a:fillRect/>
          </a:stretch>
        </p:blipFill>
        <p:spPr bwMode="auto">
          <a:xfrm>
            <a:off x="4038600" y="1087438"/>
            <a:ext cx="4699000" cy="5008562"/>
          </a:xfrm>
          <a:prstGeom prst="rect">
            <a:avLst/>
          </a:prstGeom>
          <a:noFill/>
          <a:ln w="9525">
            <a:noFill/>
            <a:miter lim="800000"/>
            <a:headEnd/>
            <a:tailEnd/>
          </a:ln>
        </p:spPr>
      </p:pic>
      <p:sp>
        <p:nvSpPr>
          <p:cNvPr id="30724" name="Text Box 6"/>
          <p:cNvSpPr txBox="1">
            <a:spLocks noChangeArrowheads="1"/>
          </p:cNvSpPr>
          <p:nvPr/>
        </p:nvSpPr>
        <p:spPr bwMode="auto">
          <a:xfrm>
            <a:off x="1143000" y="152400"/>
            <a:ext cx="6781800" cy="457200"/>
          </a:xfrm>
          <a:prstGeom prst="rect">
            <a:avLst/>
          </a:prstGeom>
          <a:noFill/>
          <a:ln w="9525">
            <a:noFill/>
            <a:miter lim="800000"/>
            <a:headEnd/>
            <a:tailEnd/>
          </a:ln>
        </p:spPr>
        <p:txBody>
          <a:bodyPr>
            <a:spAutoFit/>
          </a:bodyPr>
          <a:lstStyle/>
          <a:p>
            <a:pPr algn="ctr">
              <a:spcBef>
                <a:spcPct val="50000"/>
              </a:spcBef>
            </a:pPr>
            <a:r>
              <a:rPr lang="en-US" sz="2400" b="1">
                <a:solidFill>
                  <a:schemeClr val="tx2"/>
                </a:solidFill>
                <a:latin typeface="Times New Roman" pitchFamily="18" charset="0"/>
                <a:cs typeface="Times New Roman" pitchFamily="18" charset="0"/>
              </a:rPr>
              <a:t>CORTICOSPINAL (PYRAMIDAL ) TRACT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8200" y="914400"/>
            <a:ext cx="7772400" cy="1470025"/>
          </a:xfrm>
        </p:spPr>
        <p:txBody>
          <a:bodyPr/>
          <a:lstStyle/>
          <a:p>
            <a:pPr eaLnBrk="1" hangingPunct="1"/>
            <a:r>
              <a:rPr lang="en-US" sz="5400" b="1" smtClean="0">
                <a:latin typeface="Times New Roman" pitchFamily="18" charset="0"/>
                <a:cs typeface="Times New Roman" pitchFamily="18" charset="0"/>
              </a:rPr>
              <a:t>Motor</a:t>
            </a:r>
          </a:p>
        </p:txBody>
      </p:sp>
      <p:sp>
        <p:nvSpPr>
          <p:cNvPr id="6147" name="Rectangle 3"/>
          <p:cNvSpPr>
            <a:spLocks noGrp="1" noChangeArrowheads="1"/>
          </p:cNvSpPr>
          <p:nvPr>
            <p:ph type="subTitle" idx="1"/>
          </p:nvPr>
        </p:nvSpPr>
        <p:spPr>
          <a:xfrm>
            <a:off x="1447800" y="2743200"/>
            <a:ext cx="6400800" cy="1752600"/>
          </a:xfrm>
        </p:spPr>
        <p:txBody>
          <a:bodyPr/>
          <a:lstStyle/>
          <a:p>
            <a:pPr eaLnBrk="1" hangingPunct="1"/>
            <a:r>
              <a:rPr lang="en-US" sz="4000" b="1" smtClean="0">
                <a:solidFill>
                  <a:schemeClr val="tx2"/>
                </a:solidFill>
                <a:latin typeface="Times New Roman" pitchFamily="18" charset="0"/>
                <a:cs typeface="Times New Roman" pitchFamily="18" charset="0"/>
              </a:rPr>
              <a:t>The word motor means movement.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152400"/>
            <a:ext cx="8382000" cy="1143000"/>
          </a:xfrm>
        </p:spPr>
        <p:txBody>
          <a:bodyPr/>
          <a:lstStyle/>
          <a:p>
            <a:pPr eaLnBrk="1" hangingPunct="1"/>
            <a:r>
              <a:rPr lang="en-US" sz="3600" b="1" smtClean="0"/>
              <a:t>Origin of corticospinal /corticobulbar tracts</a:t>
            </a:r>
            <a:r>
              <a:rPr lang="en-US" b="1" smtClean="0"/>
              <a:t/>
            </a:r>
            <a:br>
              <a:rPr lang="en-US" b="1" smtClean="0"/>
            </a:br>
            <a:r>
              <a:rPr lang="en-US" sz="2400" b="1" smtClean="0"/>
              <a:t>The neurons of these tracts are Pyramidal shaped</a:t>
            </a:r>
            <a:endParaRPr lang="en-US" b="1" smtClean="0"/>
          </a:p>
        </p:txBody>
      </p:sp>
      <p:graphicFrame>
        <p:nvGraphicFramePr>
          <p:cNvPr id="4" name="Table 3"/>
          <p:cNvGraphicFramePr>
            <a:graphicFrameLocks noGrp="1"/>
          </p:cNvGraphicFramePr>
          <p:nvPr/>
        </p:nvGraphicFramePr>
        <p:xfrm>
          <a:off x="685800" y="1600200"/>
          <a:ext cx="7696200" cy="4800600"/>
        </p:xfrm>
        <a:graphic>
          <a:graphicData uri="http://schemas.openxmlformats.org/drawingml/2006/table">
            <a:tbl>
              <a:tblPr firstRow="1" bandRow="1">
                <a:tableStyleId>{5940675A-B579-460E-94D1-54222C63F5DA}</a:tableStyleId>
              </a:tblPr>
              <a:tblGrid>
                <a:gridCol w="3848100"/>
                <a:gridCol w="3848100"/>
              </a:tblGrid>
              <a:tr h="1004777">
                <a:tc>
                  <a:txBody>
                    <a:bodyPr/>
                    <a:lstStyle/>
                    <a:p>
                      <a:pPr algn="l"/>
                      <a:r>
                        <a:rPr lang="en-US" sz="2400" b="1" dirty="0" smtClean="0"/>
                        <a:t>Primary motor cortex</a:t>
                      </a:r>
                      <a:r>
                        <a:rPr lang="en-US" sz="2400" b="1" baseline="0" dirty="0" smtClean="0"/>
                        <a:t> (M1;Broadmann area 4)</a:t>
                      </a:r>
                      <a:endParaRPr lang="en-US" sz="2400" b="1" dirty="0"/>
                    </a:p>
                  </a:txBody>
                  <a:tcPr/>
                </a:tc>
                <a:tc>
                  <a:txBody>
                    <a:bodyPr/>
                    <a:lstStyle/>
                    <a:p>
                      <a:pPr algn="ctr"/>
                      <a:r>
                        <a:rPr lang="en-US" sz="2400" b="1" dirty="0" smtClean="0"/>
                        <a:t>31%</a:t>
                      </a:r>
                      <a:endParaRPr lang="en-US" sz="2400" b="1" dirty="0"/>
                    </a:p>
                  </a:txBody>
                  <a:tcPr/>
                </a:tc>
              </a:tr>
              <a:tr h="1451344">
                <a:tc>
                  <a:txBody>
                    <a:bodyPr/>
                    <a:lstStyle/>
                    <a:p>
                      <a:pPr algn="l"/>
                      <a:r>
                        <a:rPr lang="en-US" sz="2400" b="1" dirty="0" err="1" smtClean="0"/>
                        <a:t>Premotor</a:t>
                      </a:r>
                      <a:r>
                        <a:rPr lang="en-US" sz="2400" b="1" dirty="0" smtClean="0"/>
                        <a:t> cortex and supplementary</a:t>
                      </a:r>
                      <a:r>
                        <a:rPr lang="en-US" sz="2400" b="1" baseline="0" dirty="0" smtClean="0"/>
                        <a:t> motor cortex (</a:t>
                      </a:r>
                      <a:r>
                        <a:rPr lang="en-US" sz="2400" b="1" baseline="0" dirty="0" err="1" smtClean="0"/>
                        <a:t>Broadmann</a:t>
                      </a:r>
                      <a:r>
                        <a:rPr lang="en-US" sz="2400" b="1" baseline="0" dirty="0" smtClean="0"/>
                        <a:t> area 6)</a:t>
                      </a:r>
                      <a:endParaRPr lang="en-US" sz="2400" b="1" dirty="0"/>
                    </a:p>
                  </a:txBody>
                  <a:tcPr/>
                </a:tc>
                <a:tc>
                  <a:txBody>
                    <a:bodyPr/>
                    <a:lstStyle/>
                    <a:p>
                      <a:pPr algn="ctr"/>
                      <a:r>
                        <a:rPr lang="en-US" sz="2400" b="1" dirty="0" smtClean="0"/>
                        <a:t>29%</a:t>
                      </a:r>
                      <a:endParaRPr lang="en-US" sz="2400" b="1" dirty="0"/>
                    </a:p>
                  </a:txBody>
                  <a:tcPr/>
                </a:tc>
              </a:tr>
              <a:tr h="2344479">
                <a:tc>
                  <a:txBody>
                    <a:bodyPr/>
                    <a:lstStyle/>
                    <a:p>
                      <a:pPr algn="l"/>
                      <a:r>
                        <a:rPr lang="en-US" sz="2400" b="1" dirty="0" smtClean="0"/>
                        <a:t>Parietal lobe (</a:t>
                      </a:r>
                      <a:r>
                        <a:rPr lang="en-US" sz="2400" b="1" dirty="0" err="1" smtClean="0"/>
                        <a:t>Broadmann</a:t>
                      </a:r>
                      <a:r>
                        <a:rPr lang="en-US" sz="2400" b="1" dirty="0" smtClean="0"/>
                        <a:t> areas 5 and 7) and primary </a:t>
                      </a:r>
                      <a:r>
                        <a:rPr lang="en-US" sz="2400" b="1" dirty="0" err="1" smtClean="0"/>
                        <a:t>somatosensory</a:t>
                      </a:r>
                      <a:r>
                        <a:rPr lang="en-US" sz="2400" b="1" dirty="0" smtClean="0"/>
                        <a:t> area (</a:t>
                      </a:r>
                      <a:r>
                        <a:rPr lang="en-US" sz="2400" b="1" dirty="0" err="1" smtClean="0"/>
                        <a:t>Broadmann</a:t>
                      </a:r>
                      <a:r>
                        <a:rPr lang="en-US" sz="2400" b="1" dirty="0" smtClean="0"/>
                        <a:t> areas 3,1,2) in</a:t>
                      </a:r>
                      <a:r>
                        <a:rPr lang="en-US" sz="2400" b="1" baseline="0" dirty="0" smtClean="0"/>
                        <a:t> the post central </a:t>
                      </a:r>
                      <a:r>
                        <a:rPr lang="en-US" sz="2400" b="1" baseline="0" dirty="0" err="1" smtClean="0"/>
                        <a:t>gyrus</a:t>
                      </a:r>
                      <a:endParaRPr lang="en-US" sz="2400" b="1" dirty="0"/>
                    </a:p>
                  </a:txBody>
                  <a:tcPr/>
                </a:tc>
                <a:tc>
                  <a:txBody>
                    <a:bodyPr/>
                    <a:lstStyle/>
                    <a:p>
                      <a:pPr algn="ctr"/>
                      <a:r>
                        <a:rPr lang="en-US" sz="2400" b="1" dirty="0" smtClean="0"/>
                        <a:t>40%</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Corticospinal Tract   (CST)</a:t>
            </a:r>
          </a:p>
        </p:txBody>
      </p:sp>
      <p:grpSp>
        <p:nvGrpSpPr>
          <p:cNvPr id="32771" name="Group 23"/>
          <p:cNvGrpSpPr>
            <a:grpSpLocks/>
          </p:cNvGrpSpPr>
          <p:nvPr/>
        </p:nvGrpSpPr>
        <p:grpSpPr bwMode="auto">
          <a:xfrm>
            <a:off x="152400" y="1524000"/>
            <a:ext cx="8839200" cy="5253038"/>
            <a:chOff x="96" y="960"/>
            <a:chExt cx="5568" cy="3309"/>
          </a:xfrm>
        </p:grpSpPr>
        <p:sp>
          <p:nvSpPr>
            <p:cNvPr id="32772" name="Text Box 6"/>
            <p:cNvSpPr txBox="1">
              <a:spLocks noChangeArrowheads="1"/>
            </p:cNvSpPr>
            <p:nvPr/>
          </p:nvSpPr>
          <p:spPr bwMode="auto">
            <a:xfrm>
              <a:off x="96" y="960"/>
              <a:ext cx="5568" cy="410"/>
            </a:xfrm>
            <a:prstGeom prst="rect">
              <a:avLst/>
            </a:prstGeom>
            <a:noFill/>
            <a:ln w="9525">
              <a:solidFill>
                <a:schemeClr val="tx1"/>
              </a:solidFill>
              <a:miter lim="800000"/>
              <a:headEnd/>
              <a:tailEnd/>
            </a:ln>
          </p:spPr>
          <p:txBody>
            <a:bodyPr>
              <a:spAutoFit/>
            </a:bodyPr>
            <a:lstStyle/>
            <a:p>
              <a:r>
                <a:rPr lang="en-US"/>
                <a:t>Origin – Sensory cortex, primary Motor Cortex, premotor &amp; supplementary cortex</a:t>
              </a:r>
            </a:p>
            <a:p>
              <a:r>
                <a:rPr lang="en-US"/>
                <a:t>	</a:t>
              </a:r>
              <a:r>
                <a:rPr lang="en-US" u="sng"/>
                <a:t>(40%)</a:t>
              </a:r>
              <a:r>
                <a:rPr lang="en-US"/>
                <a:t>		</a:t>
              </a:r>
              <a:r>
                <a:rPr lang="en-US" u="sng"/>
                <a:t>(31%)	</a:t>
              </a:r>
              <a:r>
                <a:rPr lang="en-US"/>
                <a:t>			</a:t>
              </a:r>
              <a:r>
                <a:rPr lang="en-US" u="sng"/>
                <a:t>(29%)</a:t>
              </a:r>
            </a:p>
          </p:txBody>
        </p:sp>
        <p:sp>
          <p:nvSpPr>
            <p:cNvPr id="32773" name="Text Box 7"/>
            <p:cNvSpPr txBox="1">
              <a:spLocks noChangeArrowheads="1"/>
            </p:cNvSpPr>
            <p:nvPr/>
          </p:nvSpPr>
          <p:spPr bwMode="auto">
            <a:xfrm>
              <a:off x="1824" y="1440"/>
              <a:ext cx="1170" cy="237"/>
            </a:xfrm>
            <a:prstGeom prst="rect">
              <a:avLst/>
            </a:prstGeom>
            <a:noFill/>
            <a:ln w="9525">
              <a:solidFill>
                <a:schemeClr val="tx1"/>
              </a:solidFill>
              <a:miter lim="800000"/>
              <a:headEnd/>
              <a:tailEnd/>
            </a:ln>
          </p:spPr>
          <p:txBody>
            <a:bodyPr wrap="none">
              <a:spAutoFit/>
            </a:bodyPr>
            <a:lstStyle/>
            <a:p>
              <a:pPr algn="ctr"/>
              <a:r>
                <a:rPr lang="en-US"/>
                <a:t>Internal Capsule</a:t>
              </a:r>
            </a:p>
          </p:txBody>
        </p:sp>
        <p:sp>
          <p:nvSpPr>
            <p:cNvPr id="32774" name="Text Box 8"/>
            <p:cNvSpPr txBox="1">
              <a:spLocks noChangeArrowheads="1"/>
            </p:cNvSpPr>
            <p:nvPr/>
          </p:nvSpPr>
          <p:spPr bwMode="auto">
            <a:xfrm>
              <a:off x="2160" y="2160"/>
              <a:ext cx="450" cy="237"/>
            </a:xfrm>
            <a:prstGeom prst="rect">
              <a:avLst/>
            </a:prstGeom>
            <a:noFill/>
            <a:ln w="9525">
              <a:solidFill>
                <a:schemeClr val="tx1"/>
              </a:solidFill>
              <a:miter lim="800000"/>
              <a:headEnd/>
              <a:tailEnd/>
            </a:ln>
          </p:spPr>
          <p:txBody>
            <a:bodyPr wrap="none">
              <a:spAutoFit/>
            </a:bodyPr>
            <a:lstStyle/>
            <a:p>
              <a:r>
                <a:rPr lang="en-US"/>
                <a:t>Pons</a:t>
              </a:r>
            </a:p>
          </p:txBody>
        </p:sp>
        <p:sp>
          <p:nvSpPr>
            <p:cNvPr id="32775" name="Text Box 9"/>
            <p:cNvSpPr txBox="1">
              <a:spLocks noChangeArrowheads="1"/>
            </p:cNvSpPr>
            <p:nvPr/>
          </p:nvSpPr>
          <p:spPr bwMode="auto">
            <a:xfrm>
              <a:off x="1344" y="1824"/>
              <a:ext cx="2082" cy="237"/>
            </a:xfrm>
            <a:prstGeom prst="rect">
              <a:avLst/>
            </a:prstGeom>
            <a:noFill/>
            <a:ln w="9525">
              <a:solidFill>
                <a:schemeClr val="tx1"/>
              </a:solidFill>
              <a:miter lim="800000"/>
              <a:headEnd/>
              <a:tailEnd/>
            </a:ln>
          </p:spPr>
          <p:txBody>
            <a:bodyPr wrap="none">
              <a:spAutoFit/>
            </a:bodyPr>
            <a:lstStyle/>
            <a:p>
              <a:r>
                <a:rPr lang="en-US"/>
                <a:t>Cerebral Peduncle (midbarain)</a:t>
              </a:r>
            </a:p>
          </p:txBody>
        </p:sp>
        <p:sp>
          <p:nvSpPr>
            <p:cNvPr id="32776" name="Text Box 10"/>
            <p:cNvSpPr txBox="1">
              <a:spLocks noChangeArrowheads="1"/>
            </p:cNvSpPr>
            <p:nvPr/>
          </p:nvSpPr>
          <p:spPr bwMode="auto">
            <a:xfrm>
              <a:off x="1758" y="2544"/>
              <a:ext cx="1314" cy="237"/>
            </a:xfrm>
            <a:prstGeom prst="rect">
              <a:avLst/>
            </a:prstGeom>
            <a:noFill/>
            <a:ln w="9525">
              <a:solidFill>
                <a:schemeClr val="tx1"/>
              </a:solidFill>
              <a:miter lim="800000"/>
              <a:headEnd/>
              <a:tailEnd/>
            </a:ln>
          </p:spPr>
          <p:txBody>
            <a:bodyPr wrap="none">
              <a:spAutoFit/>
            </a:bodyPr>
            <a:lstStyle/>
            <a:p>
              <a:r>
                <a:rPr lang="en-US"/>
                <a:t>Medullary Pyramid</a:t>
              </a:r>
            </a:p>
          </p:txBody>
        </p:sp>
        <p:sp>
          <p:nvSpPr>
            <p:cNvPr id="32777" name="Text Box 11"/>
            <p:cNvSpPr txBox="1">
              <a:spLocks noChangeArrowheads="1"/>
            </p:cNvSpPr>
            <p:nvPr/>
          </p:nvSpPr>
          <p:spPr bwMode="auto">
            <a:xfrm>
              <a:off x="1584" y="2928"/>
              <a:ext cx="1594" cy="237"/>
            </a:xfrm>
            <a:prstGeom prst="rect">
              <a:avLst/>
            </a:prstGeom>
            <a:noFill/>
            <a:ln w="9525">
              <a:solidFill>
                <a:schemeClr val="tx1"/>
              </a:solidFill>
              <a:miter lim="800000"/>
              <a:headEnd/>
              <a:tailEnd/>
            </a:ln>
          </p:spPr>
          <p:txBody>
            <a:bodyPr wrap="none">
              <a:spAutoFit/>
            </a:bodyPr>
            <a:lstStyle/>
            <a:p>
              <a:r>
                <a:rPr lang="en-US"/>
                <a:t>Pyramidal Decussation</a:t>
              </a:r>
            </a:p>
          </p:txBody>
        </p:sp>
        <p:sp>
          <p:nvSpPr>
            <p:cNvPr id="32778" name="Text Box 12"/>
            <p:cNvSpPr txBox="1">
              <a:spLocks noChangeArrowheads="1"/>
            </p:cNvSpPr>
            <p:nvPr/>
          </p:nvSpPr>
          <p:spPr bwMode="auto">
            <a:xfrm>
              <a:off x="672" y="3312"/>
              <a:ext cx="4874" cy="233"/>
            </a:xfrm>
            <a:prstGeom prst="rect">
              <a:avLst/>
            </a:prstGeom>
            <a:noFill/>
            <a:ln w="9525">
              <a:solidFill>
                <a:schemeClr val="tx1"/>
              </a:solidFill>
              <a:miter lim="800000"/>
              <a:headEnd/>
              <a:tailEnd/>
            </a:ln>
          </p:spPr>
          <p:txBody>
            <a:bodyPr wrap="none">
              <a:spAutoFit/>
            </a:bodyPr>
            <a:lstStyle/>
            <a:p>
              <a:r>
                <a:rPr lang="en-US"/>
                <a:t>(80%) of the fibres cross( lateral CST) &amp; (20%) do not cross (Ventral CST)</a:t>
              </a:r>
            </a:p>
          </p:txBody>
        </p:sp>
        <p:sp>
          <p:nvSpPr>
            <p:cNvPr id="32779" name="Text Box 13"/>
            <p:cNvSpPr txBox="1">
              <a:spLocks noChangeArrowheads="1"/>
            </p:cNvSpPr>
            <p:nvPr/>
          </p:nvSpPr>
          <p:spPr bwMode="auto">
            <a:xfrm>
              <a:off x="790" y="3648"/>
              <a:ext cx="3290" cy="237"/>
            </a:xfrm>
            <a:prstGeom prst="rect">
              <a:avLst/>
            </a:prstGeom>
            <a:noFill/>
            <a:ln w="9525">
              <a:solidFill>
                <a:schemeClr val="tx1"/>
              </a:solidFill>
              <a:miter lim="800000"/>
              <a:headEnd/>
              <a:tailEnd/>
            </a:ln>
          </p:spPr>
          <p:txBody>
            <a:bodyPr wrap="none">
              <a:spAutoFit/>
            </a:bodyPr>
            <a:lstStyle/>
            <a:p>
              <a:r>
                <a:rPr lang="en-US"/>
                <a:t>Ant. Horn of spinal cord through a interconnection</a:t>
              </a:r>
            </a:p>
          </p:txBody>
        </p:sp>
        <p:sp>
          <p:nvSpPr>
            <p:cNvPr id="32780" name="Text Box 14"/>
            <p:cNvSpPr txBox="1">
              <a:spLocks noChangeArrowheads="1"/>
            </p:cNvSpPr>
            <p:nvPr/>
          </p:nvSpPr>
          <p:spPr bwMode="auto">
            <a:xfrm>
              <a:off x="1294" y="4032"/>
              <a:ext cx="2149" cy="237"/>
            </a:xfrm>
            <a:prstGeom prst="rect">
              <a:avLst/>
            </a:prstGeom>
            <a:noFill/>
            <a:ln w="9525">
              <a:solidFill>
                <a:schemeClr val="tx1"/>
              </a:solidFill>
              <a:miter lim="800000"/>
              <a:headEnd/>
              <a:tailEnd/>
            </a:ln>
          </p:spPr>
          <p:txBody>
            <a:bodyPr wrap="none">
              <a:spAutoFit/>
            </a:bodyPr>
            <a:lstStyle/>
            <a:p>
              <a:r>
                <a:rPr lang="el-GR"/>
                <a:t>α</a:t>
              </a:r>
              <a:r>
                <a:rPr lang="en-US"/>
                <a:t> motor neuron of opposite side</a:t>
              </a:r>
            </a:p>
          </p:txBody>
        </p:sp>
        <p:sp>
          <p:nvSpPr>
            <p:cNvPr id="32781" name="Line 15"/>
            <p:cNvSpPr>
              <a:spLocks noChangeShapeType="1"/>
            </p:cNvSpPr>
            <p:nvPr/>
          </p:nvSpPr>
          <p:spPr bwMode="auto">
            <a:xfrm>
              <a:off x="2448" y="1248"/>
              <a:ext cx="0" cy="240"/>
            </a:xfrm>
            <a:prstGeom prst="line">
              <a:avLst/>
            </a:prstGeom>
            <a:noFill/>
            <a:ln w="63500">
              <a:solidFill>
                <a:schemeClr val="tx1"/>
              </a:solidFill>
              <a:round/>
              <a:headEnd/>
              <a:tailEnd type="triangle" w="med" len="med"/>
            </a:ln>
          </p:spPr>
          <p:txBody>
            <a:bodyPr/>
            <a:lstStyle/>
            <a:p>
              <a:endParaRPr lang="en-US"/>
            </a:p>
          </p:txBody>
        </p:sp>
        <p:sp>
          <p:nvSpPr>
            <p:cNvPr id="32782" name="Line 16"/>
            <p:cNvSpPr>
              <a:spLocks noChangeShapeType="1"/>
            </p:cNvSpPr>
            <p:nvPr/>
          </p:nvSpPr>
          <p:spPr bwMode="auto">
            <a:xfrm>
              <a:off x="2400" y="1680"/>
              <a:ext cx="0" cy="240"/>
            </a:xfrm>
            <a:prstGeom prst="line">
              <a:avLst/>
            </a:prstGeom>
            <a:noFill/>
            <a:ln w="63500">
              <a:solidFill>
                <a:schemeClr val="tx1"/>
              </a:solidFill>
              <a:round/>
              <a:headEnd/>
              <a:tailEnd type="triangle" w="med" len="med"/>
            </a:ln>
          </p:spPr>
          <p:txBody>
            <a:bodyPr/>
            <a:lstStyle/>
            <a:p>
              <a:endParaRPr lang="en-US"/>
            </a:p>
          </p:txBody>
        </p:sp>
        <p:sp>
          <p:nvSpPr>
            <p:cNvPr id="32783" name="Line 17"/>
            <p:cNvSpPr>
              <a:spLocks noChangeShapeType="1"/>
            </p:cNvSpPr>
            <p:nvPr/>
          </p:nvSpPr>
          <p:spPr bwMode="auto">
            <a:xfrm>
              <a:off x="2400" y="2016"/>
              <a:ext cx="0" cy="192"/>
            </a:xfrm>
            <a:prstGeom prst="line">
              <a:avLst/>
            </a:prstGeom>
            <a:noFill/>
            <a:ln w="63500">
              <a:solidFill>
                <a:schemeClr val="tx1"/>
              </a:solidFill>
              <a:round/>
              <a:headEnd/>
              <a:tailEnd type="triangle" w="med" len="med"/>
            </a:ln>
          </p:spPr>
          <p:txBody>
            <a:bodyPr/>
            <a:lstStyle/>
            <a:p>
              <a:endParaRPr lang="en-US"/>
            </a:p>
          </p:txBody>
        </p:sp>
        <p:sp>
          <p:nvSpPr>
            <p:cNvPr id="32784" name="Line 18"/>
            <p:cNvSpPr>
              <a:spLocks noChangeShapeType="1"/>
            </p:cNvSpPr>
            <p:nvPr/>
          </p:nvSpPr>
          <p:spPr bwMode="auto">
            <a:xfrm>
              <a:off x="2400" y="2400"/>
              <a:ext cx="0" cy="192"/>
            </a:xfrm>
            <a:prstGeom prst="line">
              <a:avLst/>
            </a:prstGeom>
            <a:noFill/>
            <a:ln w="63500">
              <a:solidFill>
                <a:schemeClr val="tx1"/>
              </a:solidFill>
              <a:round/>
              <a:headEnd/>
              <a:tailEnd type="triangle" w="med" len="med"/>
            </a:ln>
          </p:spPr>
          <p:txBody>
            <a:bodyPr/>
            <a:lstStyle/>
            <a:p>
              <a:endParaRPr lang="en-US"/>
            </a:p>
          </p:txBody>
        </p:sp>
        <p:sp>
          <p:nvSpPr>
            <p:cNvPr id="32785" name="Line 19"/>
            <p:cNvSpPr>
              <a:spLocks noChangeShapeType="1"/>
            </p:cNvSpPr>
            <p:nvPr/>
          </p:nvSpPr>
          <p:spPr bwMode="auto">
            <a:xfrm>
              <a:off x="2352" y="2784"/>
              <a:ext cx="0" cy="192"/>
            </a:xfrm>
            <a:prstGeom prst="line">
              <a:avLst/>
            </a:prstGeom>
            <a:noFill/>
            <a:ln w="63500">
              <a:solidFill>
                <a:schemeClr val="tx1"/>
              </a:solidFill>
              <a:round/>
              <a:headEnd/>
              <a:tailEnd type="triangle" w="med" len="med"/>
            </a:ln>
          </p:spPr>
          <p:txBody>
            <a:bodyPr/>
            <a:lstStyle/>
            <a:p>
              <a:endParaRPr lang="en-US"/>
            </a:p>
          </p:txBody>
        </p:sp>
        <p:sp>
          <p:nvSpPr>
            <p:cNvPr id="32786" name="Line 20"/>
            <p:cNvSpPr>
              <a:spLocks noChangeShapeType="1"/>
            </p:cNvSpPr>
            <p:nvPr/>
          </p:nvSpPr>
          <p:spPr bwMode="auto">
            <a:xfrm>
              <a:off x="2352" y="3168"/>
              <a:ext cx="0" cy="192"/>
            </a:xfrm>
            <a:prstGeom prst="line">
              <a:avLst/>
            </a:prstGeom>
            <a:noFill/>
            <a:ln w="63500">
              <a:solidFill>
                <a:schemeClr val="tx1"/>
              </a:solidFill>
              <a:round/>
              <a:headEnd/>
              <a:tailEnd type="triangle" w="med" len="med"/>
            </a:ln>
          </p:spPr>
          <p:txBody>
            <a:bodyPr/>
            <a:lstStyle/>
            <a:p>
              <a:endParaRPr lang="en-US"/>
            </a:p>
          </p:txBody>
        </p:sp>
        <p:sp>
          <p:nvSpPr>
            <p:cNvPr id="32787" name="Line 21"/>
            <p:cNvSpPr>
              <a:spLocks noChangeShapeType="1"/>
            </p:cNvSpPr>
            <p:nvPr/>
          </p:nvSpPr>
          <p:spPr bwMode="auto">
            <a:xfrm>
              <a:off x="2352" y="3552"/>
              <a:ext cx="0" cy="192"/>
            </a:xfrm>
            <a:prstGeom prst="line">
              <a:avLst/>
            </a:prstGeom>
            <a:noFill/>
            <a:ln w="63500">
              <a:solidFill>
                <a:schemeClr val="tx1"/>
              </a:solidFill>
              <a:round/>
              <a:headEnd/>
              <a:tailEnd type="triangle" w="med" len="med"/>
            </a:ln>
          </p:spPr>
          <p:txBody>
            <a:bodyPr/>
            <a:lstStyle/>
            <a:p>
              <a:endParaRPr lang="en-US"/>
            </a:p>
          </p:txBody>
        </p:sp>
        <p:sp>
          <p:nvSpPr>
            <p:cNvPr id="32788" name="Line 22"/>
            <p:cNvSpPr>
              <a:spLocks noChangeShapeType="1"/>
            </p:cNvSpPr>
            <p:nvPr/>
          </p:nvSpPr>
          <p:spPr bwMode="auto">
            <a:xfrm>
              <a:off x="2352" y="3888"/>
              <a:ext cx="0" cy="192"/>
            </a:xfrm>
            <a:prstGeom prst="line">
              <a:avLst/>
            </a:prstGeom>
            <a:noFill/>
            <a:ln w="635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FUNCTIONS</a:t>
            </a:r>
          </a:p>
        </p:txBody>
      </p:sp>
      <p:sp>
        <p:nvSpPr>
          <p:cNvPr id="33795" name="Rectangle 3"/>
          <p:cNvSpPr>
            <a:spLocks noGrp="1" noChangeArrowheads="1"/>
          </p:cNvSpPr>
          <p:nvPr>
            <p:ph idx="1"/>
          </p:nvPr>
        </p:nvSpPr>
        <p:spPr>
          <a:xfrm>
            <a:off x="533400" y="1524000"/>
            <a:ext cx="8305800" cy="4876800"/>
          </a:xfrm>
        </p:spPr>
        <p:txBody>
          <a:bodyPr/>
          <a:lstStyle/>
          <a:p>
            <a:pPr eaLnBrk="1" hangingPunct="1">
              <a:lnSpc>
                <a:spcPct val="80000"/>
              </a:lnSpc>
            </a:pPr>
            <a:r>
              <a:rPr lang="en-US" sz="2800" smtClean="0"/>
              <a:t>( The axial muscles are concerned with postural adjustments &amp; gross movements and distal limb muscles mediate fine &amp; skilled movements).</a:t>
            </a:r>
          </a:p>
          <a:p>
            <a:pPr eaLnBrk="1" hangingPunct="1">
              <a:lnSpc>
                <a:spcPct val="80000"/>
              </a:lnSpc>
            </a:pPr>
            <a:endParaRPr lang="en-US" sz="2800" smtClean="0"/>
          </a:p>
          <a:p>
            <a:pPr eaLnBrk="1" hangingPunct="1">
              <a:lnSpc>
                <a:spcPct val="80000"/>
              </a:lnSpc>
            </a:pPr>
            <a:r>
              <a:rPr lang="en-US" sz="2800" smtClean="0"/>
              <a:t>Lateral corticopinal tract controls primarily distal muscle which are finely controlling the skilled  movements of thumb &amp; fingers on the opposite side.</a:t>
            </a:r>
          </a:p>
          <a:p>
            <a:pPr eaLnBrk="1" hangingPunct="1">
              <a:lnSpc>
                <a:spcPct val="80000"/>
              </a:lnSpc>
              <a:buFontTx/>
              <a:buNone/>
            </a:pPr>
            <a:r>
              <a:rPr lang="en-US" sz="2800" smtClean="0"/>
              <a:t>	eg. Painting writing, picking up of a small object etc.</a:t>
            </a:r>
          </a:p>
          <a:p>
            <a:pPr eaLnBrk="1" hangingPunct="1">
              <a:lnSpc>
                <a:spcPct val="80000"/>
              </a:lnSpc>
              <a:buFontTx/>
              <a:buNone/>
            </a:pPr>
            <a:r>
              <a:rPr lang="en-US" sz="2800" smtClean="0"/>
              <a:t>    also, facilitatory to muscle tone &amp; deep reflexes.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914400"/>
            <a:ext cx="8229600" cy="4525963"/>
          </a:xfrm>
        </p:spPr>
        <p:txBody>
          <a:bodyPr/>
          <a:lstStyle/>
          <a:p>
            <a:pPr eaLnBrk="1" hangingPunct="1">
              <a:lnSpc>
                <a:spcPct val="80000"/>
              </a:lnSpc>
              <a:buFont typeface="Arial" charset="0"/>
              <a:buNone/>
            </a:pPr>
            <a:r>
              <a:rPr lang="en-US" smtClean="0"/>
              <a:t>Effect of lesion:</a:t>
            </a:r>
          </a:p>
          <a:p>
            <a:pPr eaLnBrk="1" hangingPunct="1">
              <a:lnSpc>
                <a:spcPct val="80000"/>
              </a:lnSpc>
              <a:buFont typeface="Arial" charset="0"/>
              <a:buNone/>
            </a:pPr>
            <a:r>
              <a:rPr lang="en-US" smtClean="0"/>
              <a:t> loss of distal motor function in opposite side.</a:t>
            </a:r>
          </a:p>
          <a:p>
            <a:pPr eaLnBrk="1" hangingPunct="1">
              <a:lnSpc>
                <a:spcPct val="80000"/>
              </a:lnSpc>
              <a:buFont typeface="Arial" charset="0"/>
              <a:buNone/>
            </a:pPr>
            <a:endParaRPr lang="en-US" smtClean="0"/>
          </a:p>
          <a:p>
            <a:pPr eaLnBrk="1" hangingPunct="1">
              <a:lnSpc>
                <a:spcPct val="80000"/>
              </a:lnSpc>
              <a:buFont typeface="Arial" charset="0"/>
              <a:buNone/>
            </a:pPr>
            <a:r>
              <a:rPr lang="en-US" smtClean="0"/>
              <a:t>Pure corticospinal tract lesion cause hypotonia instead of spasticity</a:t>
            </a:r>
          </a:p>
          <a:p>
            <a:pPr eaLnBrk="1" hangingPunct="1">
              <a:lnSpc>
                <a:spcPct val="80000"/>
              </a:lnSpc>
              <a:buFont typeface="Arial" charset="0"/>
              <a:buNone/>
            </a:pPr>
            <a:endParaRPr lang="en-US" smtClean="0"/>
          </a:p>
          <a:p>
            <a:pPr eaLnBrk="1" hangingPunct="1">
              <a:lnSpc>
                <a:spcPct val="80000"/>
              </a:lnSpc>
              <a:buFont typeface="Arial" charset="0"/>
              <a:buNone/>
            </a:pPr>
            <a:r>
              <a:rPr lang="en-US" smtClean="0"/>
              <a:t>The reason is that pure pyramidal tract lesion is very very rare, and spasticity is due to loss of inhibitory control of extrapyramidal tracts.</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motorneuron organization"/>
          <p:cNvPicPr>
            <a:picLocks noChangeAspect="1" noChangeArrowheads="1"/>
          </p:cNvPicPr>
          <p:nvPr/>
        </p:nvPicPr>
        <p:blipFill>
          <a:blip r:embed="rId2"/>
          <a:srcRect t="13745" r="3453" b="17252"/>
          <a:stretch>
            <a:fillRect/>
          </a:stretch>
        </p:blipFill>
        <p:spPr bwMode="auto">
          <a:xfrm>
            <a:off x="2362200" y="530225"/>
            <a:ext cx="4338638" cy="5872163"/>
          </a:xfrm>
          <a:prstGeom prst="rect">
            <a:avLst/>
          </a:prstGeom>
          <a:noFill/>
          <a:ln w="57150">
            <a:solidFill>
              <a:srgbClr val="8000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2"/>
          <p:cNvGrpSpPr>
            <a:grpSpLocks/>
          </p:cNvGrpSpPr>
          <p:nvPr/>
        </p:nvGrpSpPr>
        <p:grpSpPr bwMode="auto">
          <a:xfrm>
            <a:off x="533400" y="609600"/>
            <a:ext cx="7924800" cy="5675313"/>
            <a:chOff x="336" y="384"/>
            <a:chExt cx="4992" cy="3575"/>
          </a:xfrm>
        </p:grpSpPr>
        <p:pic>
          <p:nvPicPr>
            <p:cNvPr id="36870" name="Picture 4" descr="sp-cord"/>
            <p:cNvPicPr>
              <a:picLocks noChangeAspect="1" noChangeArrowheads="1"/>
            </p:cNvPicPr>
            <p:nvPr/>
          </p:nvPicPr>
          <p:blipFill>
            <a:blip r:embed="rId2"/>
            <a:srcRect/>
            <a:stretch>
              <a:fillRect/>
            </a:stretch>
          </p:blipFill>
          <p:spPr bwMode="auto">
            <a:xfrm>
              <a:off x="336" y="384"/>
              <a:ext cx="4992" cy="3575"/>
            </a:xfrm>
            <a:prstGeom prst="rect">
              <a:avLst/>
            </a:prstGeom>
            <a:noFill/>
            <a:ln w="9525">
              <a:noFill/>
              <a:miter lim="800000"/>
              <a:headEnd/>
              <a:tailEnd/>
            </a:ln>
          </p:spPr>
        </p:pic>
        <p:pic>
          <p:nvPicPr>
            <p:cNvPr id="36871" name="Picture 9" descr="Renshaw_cell1"/>
            <p:cNvPicPr>
              <a:picLocks noChangeAspect="1" noChangeArrowheads="1"/>
            </p:cNvPicPr>
            <p:nvPr/>
          </p:nvPicPr>
          <p:blipFill>
            <a:blip r:embed="rId3"/>
            <a:srcRect l="9195" t="4324" r="8046"/>
            <a:stretch>
              <a:fillRect/>
            </a:stretch>
          </p:blipFill>
          <p:spPr bwMode="auto">
            <a:xfrm>
              <a:off x="1296" y="2400"/>
              <a:ext cx="1021" cy="1344"/>
            </a:xfrm>
            <a:prstGeom prst="rect">
              <a:avLst/>
            </a:prstGeom>
            <a:noFill/>
            <a:ln w="9525">
              <a:noFill/>
              <a:miter lim="800000"/>
              <a:headEnd/>
              <a:tailEnd/>
            </a:ln>
          </p:spPr>
        </p:pic>
        <p:sp>
          <p:nvSpPr>
            <p:cNvPr id="36872" name="Freeform 10"/>
            <p:cNvSpPr>
              <a:spLocks/>
            </p:cNvSpPr>
            <p:nvPr/>
          </p:nvSpPr>
          <p:spPr bwMode="auto">
            <a:xfrm>
              <a:off x="1866" y="3093"/>
              <a:ext cx="463" cy="225"/>
            </a:xfrm>
            <a:custGeom>
              <a:avLst/>
              <a:gdLst>
                <a:gd name="T0" fmla="*/ 463 w 463"/>
                <a:gd name="T1" fmla="*/ 0 h 225"/>
                <a:gd name="T2" fmla="*/ 425 w 463"/>
                <a:gd name="T3" fmla="*/ 25 h 225"/>
                <a:gd name="T4" fmla="*/ 400 w 463"/>
                <a:gd name="T5" fmla="*/ 62 h 225"/>
                <a:gd name="T6" fmla="*/ 325 w 463"/>
                <a:gd name="T7" fmla="*/ 113 h 225"/>
                <a:gd name="T8" fmla="*/ 250 w 463"/>
                <a:gd name="T9" fmla="*/ 138 h 225"/>
                <a:gd name="T10" fmla="*/ 0 w 463"/>
                <a:gd name="T11" fmla="*/ 225 h 225"/>
                <a:gd name="T12" fmla="*/ 0 60000 65536"/>
                <a:gd name="T13" fmla="*/ 0 60000 65536"/>
                <a:gd name="T14" fmla="*/ 0 60000 65536"/>
                <a:gd name="T15" fmla="*/ 0 60000 65536"/>
                <a:gd name="T16" fmla="*/ 0 60000 65536"/>
                <a:gd name="T17" fmla="*/ 0 60000 65536"/>
                <a:gd name="T18" fmla="*/ 0 w 463"/>
                <a:gd name="T19" fmla="*/ 0 h 225"/>
                <a:gd name="T20" fmla="*/ 463 w 463"/>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463" h="225">
                  <a:moveTo>
                    <a:pt x="463" y="0"/>
                  </a:moveTo>
                  <a:cubicBezTo>
                    <a:pt x="450" y="8"/>
                    <a:pt x="436" y="14"/>
                    <a:pt x="425" y="25"/>
                  </a:cubicBezTo>
                  <a:cubicBezTo>
                    <a:pt x="414" y="35"/>
                    <a:pt x="411" y="52"/>
                    <a:pt x="400" y="62"/>
                  </a:cubicBezTo>
                  <a:cubicBezTo>
                    <a:pt x="377" y="82"/>
                    <a:pt x="354" y="103"/>
                    <a:pt x="325" y="113"/>
                  </a:cubicBezTo>
                  <a:cubicBezTo>
                    <a:pt x="300" y="121"/>
                    <a:pt x="272" y="123"/>
                    <a:pt x="250" y="138"/>
                  </a:cubicBezTo>
                  <a:cubicBezTo>
                    <a:pt x="197" y="174"/>
                    <a:pt x="70" y="225"/>
                    <a:pt x="0" y="225"/>
                  </a:cubicBezTo>
                </a:path>
              </a:pathLst>
            </a:custGeom>
            <a:noFill/>
            <a:ln w="9525">
              <a:solidFill>
                <a:schemeClr val="tx1"/>
              </a:solidFill>
              <a:round/>
              <a:headEnd/>
              <a:tailEnd/>
            </a:ln>
          </p:spPr>
          <p:txBody>
            <a:bodyPr/>
            <a:lstStyle/>
            <a:p>
              <a:endParaRPr lang="en-US"/>
            </a:p>
          </p:txBody>
        </p:sp>
        <p:sp>
          <p:nvSpPr>
            <p:cNvPr id="36873" name="Freeform 11"/>
            <p:cNvSpPr>
              <a:spLocks/>
            </p:cNvSpPr>
            <p:nvPr/>
          </p:nvSpPr>
          <p:spPr bwMode="auto">
            <a:xfrm>
              <a:off x="1578" y="3519"/>
              <a:ext cx="751" cy="127"/>
            </a:xfrm>
            <a:custGeom>
              <a:avLst/>
              <a:gdLst>
                <a:gd name="T0" fmla="*/ 751 w 751"/>
                <a:gd name="T1" fmla="*/ 0 h 127"/>
                <a:gd name="T2" fmla="*/ 663 w 751"/>
                <a:gd name="T3" fmla="*/ 37 h 127"/>
                <a:gd name="T4" fmla="*/ 526 w 751"/>
                <a:gd name="T5" fmla="*/ 87 h 127"/>
                <a:gd name="T6" fmla="*/ 238 w 751"/>
                <a:gd name="T7" fmla="*/ 125 h 127"/>
                <a:gd name="T8" fmla="*/ 0 w 751"/>
                <a:gd name="T9" fmla="*/ 100 h 127"/>
                <a:gd name="T10" fmla="*/ 0 60000 65536"/>
                <a:gd name="T11" fmla="*/ 0 60000 65536"/>
                <a:gd name="T12" fmla="*/ 0 60000 65536"/>
                <a:gd name="T13" fmla="*/ 0 60000 65536"/>
                <a:gd name="T14" fmla="*/ 0 60000 65536"/>
                <a:gd name="T15" fmla="*/ 0 w 751"/>
                <a:gd name="T16" fmla="*/ 0 h 127"/>
                <a:gd name="T17" fmla="*/ 751 w 751"/>
                <a:gd name="T18" fmla="*/ 127 h 127"/>
              </a:gdLst>
              <a:ahLst/>
              <a:cxnLst>
                <a:cxn ang="T10">
                  <a:pos x="T0" y="T1"/>
                </a:cxn>
                <a:cxn ang="T11">
                  <a:pos x="T2" y="T3"/>
                </a:cxn>
                <a:cxn ang="T12">
                  <a:pos x="T4" y="T5"/>
                </a:cxn>
                <a:cxn ang="T13">
                  <a:pos x="T6" y="T7"/>
                </a:cxn>
                <a:cxn ang="T14">
                  <a:pos x="T8" y="T9"/>
                </a:cxn>
              </a:cxnLst>
              <a:rect l="T15" t="T16" r="T17" b="T18"/>
              <a:pathLst>
                <a:path w="751" h="127">
                  <a:moveTo>
                    <a:pt x="751" y="0"/>
                  </a:moveTo>
                  <a:cubicBezTo>
                    <a:pt x="713" y="4"/>
                    <a:pt x="700" y="28"/>
                    <a:pt x="663" y="37"/>
                  </a:cubicBezTo>
                  <a:cubicBezTo>
                    <a:pt x="663" y="49"/>
                    <a:pt x="580" y="84"/>
                    <a:pt x="526" y="87"/>
                  </a:cubicBezTo>
                  <a:cubicBezTo>
                    <a:pt x="459" y="101"/>
                    <a:pt x="326" y="123"/>
                    <a:pt x="238" y="125"/>
                  </a:cubicBezTo>
                  <a:cubicBezTo>
                    <a:pt x="150" y="127"/>
                    <a:pt x="50" y="105"/>
                    <a:pt x="0" y="100"/>
                  </a:cubicBezTo>
                </a:path>
              </a:pathLst>
            </a:custGeom>
            <a:noFill/>
            <a:ln w="9525">
              <a:solidFill>
                <a:schemeClr val="tx1"/>
              </a:solidFill>
              <a:round/>
              <a:headEnd/>
              <a:tailEnd/>
            </a:ln>
          </p:spPr>
          <p:txBody>
            <a:bodyPr/>
            <a:lstStyle/>
            <a:p>
              <a:endParaRPr lang="en-US"/>
            </a:p>
          </p:txBody>
        </p:sp>
      </p:grpSp>
      <p:sp>
        <p:nvSpPr>
          <p:cNvPr id="36867" name="Text Box 13"/>
          <p:cNvSpPr txBox="1">
            <a:spLocks noChangeArrowheads="1"/>
          </p:cNvSpPr>
          <p:nvPr/>
        </p:nvSpPr>
        <p:spPr bwMode="auto">
          <a:xfrm>
            <a:off x="1143000" y="6248400"/>
            <a:ext cx="3657600" cy="396875"/>
          </a:xfrm>
          <a:prstGeom prst="rect">
            <a:avLst/>
          </a:prstGeom>
          <a:noFill/>
          <a:ln w="9525">
            <a:noFill/>
            <a:miter lim="800000"/>
            <a:headEnd/>
            <a:tailEnd/>
          </a:ln>
        </p:spPr>
        <p:txBody>
          <a:bodyPr>
            <a:spAutoFit/>
          </a:bodyPr>
          <a:lstStyle/>
          <a:p>
            <a:pPr>
              <a:spcBef>
                <a:spcPct val="50000"/>
              </a:spcBef>
            </a:pPr>
            <a:r>
              <a:rPr lang="en-US" sz="2000" b="1"/>
              <a:t>Alpha Motor Neuron (A &amp; B)</a:t>
            </a:r>
          </a:p>
        </p:txBody>
      </p:sp>
      <p:sp>
        <p:nvSpPr>
          <p:cNvPr id="36868" name="Text Box 14"/>
          <p:cNvSpPr txBox="1">
            <a:spLocks noChangeArrowheads="1"/>
          </p:cNvSpPr>
          <p:nvPr/>
        </p:nvSpPr>
        <p:spPr bwMode="auto">
          <a:xfrm>
            <a:off x="2438400" y="3505200"/>
            <a:ext cx="533400" cy="366713"/>
          </a:xfrm>
          <a:prstGeom prst="rect">
            <a:avLst/>
          </a:prstGeom>
          <a:noFill/>
          <a:ln w="9525">
            <a:noFill/>
            <a:miter lim="800000"/>
            <a:headEnd/>
            <a:tailEnd/>
          </a:ln>
        </p:spPr>
        <p:txBody>
          <a:bodyPr>
            <a:spAutoFit/>
          </a:bodyPr>
          <a:lstStyle/>
          <a:p>
            <a:pPr>
              <a:spcBef>
                <a:spcPct val="50000"/>
              </a:spcBef>
            </a:pPr>
            <a:r>
              <a:rPr lang="en-US" b="1"/>
              <a:t>B</a:t>
            </a:r>
          </a:p>
        </p:txBody>
      </p:sp>
      <p:sp>
        <p:nvSpPr>
          <p:cNvPr id="36869" name="Text Box 15"/>
          <p:cNvSpPr txBox="1">
            <a:spLocks noChangeArrowheads="1"/>
          </p:cNvSpPr>
          <p:nvPr/>
        </p:nvSpPr>
        <p:spPr bwMode="auto">
          <a:xfrm>
            <a:off x="3352800" y="3886200"/>
            <a:ext cx="533400" cy="366713"/>
          </a:xfrm>
          <a:prstGeom prst="rect">
            <a:avLst/>
          </a:prstGeom>
          <a:noFill/>
          <a:ln w="9525">
            <a:noFill/>
            <a:miter lim="800000"/>
            <a:headEnd/>
            <a:tailEnd/>
          </a:ln>
        </p:spPr>
        <p:txBody>
          <a:bodyPr>
            <a:spAutoFit/>
          </a:bodyPr>
          <a:lstStyle/>
          <a:p>
            <a:pPr>
              <a:spcBef>
                <a:spcPct val="50000"/>
              </a:spcBef>
            </a:pPr>
            <a:r>
              <a:rPr lang="en-US" b="1"/>
              <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a:xfrm>
            <a:off x="762000" y="2209800"/>
            <a:ext cx="7772400" cy="1470025"/>
          </a:xfrm>
        </p:spPr>
        <p:txBody>
          <a:bodyPr/>
          <a:lstStyle/>
          <a:p>
            <a:pPr eaLnBrk="1" hangingPunct="1"/>
            <a:r>
              <a:rPr lang="en-US" smtClean="0"/>
              <a:t>EXTRAPYRAMIDAL TRACTS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990600"/>
            <a:ext cx="8229600" cy="5135563"/>
          </a:xfrm>
        </p:spPr>
        <p:txBody>
          <a:bodyPr/>
          <a:lstStyle/>
          <a:p>
            <a:pPr eaLnBrk="1" hangingPunct="1">
              <a:lnSpc>
                <a:spcPct val="150000"/>
              </a:lnSpc>
              <a:buFontTx/>
              <a:buNone/>
            </a:pPr>
            <a:r>
              <a:rPr lang="en-US" sz="2800" b="1" u="sng" dirty="0" smtClean="0"/>
              <a:t>Definition</a:t>
            </a:r>
            <a:r>
              <a:rPr lang="en-US" sz="2800" dirty="0" smtClean="0"/>
              <a:t>: </a:t>
            </a:r>
          </a:p>
          <a:p>
            <a:pPr eaLnBrk="1" hangingPunct="1">
              <a:lnSpc>
                <a:spcPct val="150000"/>
              </a:lnSpc>
              <a:buFontTx/>
              <a:buNone/>
            </a:pPr>
            <a:r>
              <a:rPr lang="en-US" sz="2800" dirty="0" smtClean="0"/>
              <a:t>Tracts other than </a:t>
            </a:r>
            <a:r>
              <a:rPr lang="en-US" sz="2800" dirty="0" err="1" smtClean="0"/>
              <a:t>corticospinal</a:t>
            </a:r>
            <a:r>
              <a:rPr lang="en-US" sz="2800" dirty="0" smtClean="0"/>
              <a:t> tract are known as </a:t>
            </a:r>
            <a:r>
              <a:rPr lang="en-US" sz="2800" dirty="0" err="1" smtClean="0"/>
              <a:t>Extrapyramidal</a:t>
            </a:r>
            <a:r>
              <a:rPr lang="en-US" sz="2800" dirty="0" smtClean="0"/>
              <a:t> tract.</a:t>
            </a:r>
          </a:p>
          <a:p>
            <a:pPr eaLnBrk="1" hangingPunct="1">
              <a:lnSpc>
                <a:spcPct val="150000"/>
              </a:lnSpc>
              <a:buFontTx/>
              <a:buNone/>
            </a:pPr>
            <a:r>
              <a:rPr lang="en-US" sz="2800" dirty="0" smtClean="0"/>
              <a:t>The word </a:t>
            </a:r>
            <a:r>
              <a:rPr lang="en-US" sz="2800" dirty="0" err="1" smtClean="0"/>
              <a:t>extrapyramidal</a:t>
            </a:r>
            <a:r>
              <a:rPr lang="en-US" sz="2800" dirty="0" smtClean="0"/>
              <a:t> is slowly being replaced by </a:t>
            </a:r>
            <a:r>
              <a:rPr lang="en-US" sz="2800" dirty="0" err="1" smtClean="0"/>
              <a:t>Corticonuclear</a:t>
            </a:r>
            <a:r>
              <a:rPr lang="en-US" sz="2800" dirty="0" smtClean="0"/>
              <a:t> &amp; </a:t>
            </a:r>
            <a:r>
              <a:rPr lang="en-US" sz="2800" dirty="0" err="1" smtClean="0"/>
              <a:t>corticobulbar</a:t>
            </a:r>
            <a:r>
              <a:rPr lang="en-US" sz="2800" dirty="0" smtClean="0"/>
              <a:t> tracts.</a:t>
            </a:r>
          </a:p>
          <a:p>
            <a:pPr eaLnBrk="1" hangingPunct="1">
              <a:lnSpc>
                <a:spcPct val="150000"/>
              </a:lnSpc>
              <a:buFontTx/>
              <a:buNone/>
            </a:pPr>
            <a:r>
              <a:rPr lang="en-US" sz="28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type="body" idx="1"/>
          </p:nvPr>
        </p:nvSpPr>
        <p:spPr>
          <a:xfrm>
            <a:off x="381000" y="609600"/>
            <a:ext cx="8229600" cy="5440363"/>
          </a:xfrm>
        </p:spPr>
        <p:txBody>
          <a:bodyPr/>
          <a:lstStyle/>
          <a:p>
            <a:pPr algn="ctr" eaLnBrk="1" hangingPunct="1">
              <a:lnSpc>
                <a:spcPct val="150000"/>
              </a:lnSpc>
              <a:buFont typeface="Arial" charset="0"/>
              <a:buNone/>
            </a:pPr>
            <a:r>
              <a:rPr lang="en-US" sz="3600" b="1" dirty="0" smtClean="0"/>
              <a:t>Functions:</a:t>
            </a:r>
          </a:p>
          <a:p>
            <a:pPr eaLnBrk="1" hangingPunct="1">
              <a:lnSpc>
                <a:spcPct val="150000"/>
              </a:lnSpc>
            </a:pPr>
            <a:r>
              <a:rPr lang="en-US" sz="2800" b="1" dirty="0" smtClean="0"/>
              <a:t>    </a:t>
            </a:r>
            <a:r>
              <a:rPr lang="en-US" sz="2800" dirty="0" smtClean="0"/>
              <a:t>Control of axial &amp; proximal muscles, adjustment of    </a:t>
            </a:r>
          </a:p>
          <a:p>
            <a:pPr eaLnBrk="1" hangingPunct="1">
              <a:lnSpc>
                <a:spcPct val="150000"/>
              </a:lnSpc>
              <a:buNone/>
            </a:pPr>
            <a:r>
              <a:rPr lang="en-US" sz="2800" dirty="0" smtClean="0"/>
              <a:t>         postural background for skilled movements </a:t>
            </a:r>
          </a:p>
          <a:p>
            <a:pPr eaLnBrk="1" hangingPunct="1">
              <a:lnSpc>
                <a:spcPct val="150000"/>
              </a:lnSpc>
            </a:pPr>
            <a:r>
              <a:rPr lang="en-US" sz="2800" dirty="0" smtClean="0"/>
              <a:t>     Coordination and planning of movement and </a:t>
            </a:r>
          </a:p>
          <a:p>
            <a:pPr eaLnBrk="1" hangingPunct="1">
              <a:lnSpc>
                <a:spcPct val="150000"/>
              </a:lnSpc>
              <a:buFont typeface="Arial" charset="0"/>
              <a:buNone/>
            </a:pPr>
            <a:r>
              <a:rPr lang="en-US" sz="2800" dirty="0" smtClean="0"/>
              <a:t>          control of gross movements in group of muscles      </a:t>
            </a:r>
          </a:p>
          <a:p>
            <a:pPr eaLnBrk="1" hangingPunct="1">
              <a:lnSpc>
                <a:spcPct val="150000"/>
              </a:lnSpc>
              <a:buFont typeface="Arial" charset="0"/>
              <a:buNone/>
            </a:pPr>
            <a:r>
              <a:rPr lang="en-US" sz="2800" dirty="0" smtClean="0"/>
              <a:t>          (associated movements) </a:t>
            </a:r>
            <a:r>
              <a:rPr lang="en-US" sz="2800" dirty="0" err="1" smtClean="0"/>
              <a:t>eg</a:t>
            </a:r>
            <a:r>
              <a:rPr lang="en-US" sz="2800" dirty="0" smtClean="0"/>
              <a:t>. Swinging of arms   </a:t>
            </a:r>
          </a:p>
          <a:p>
            <a:pPr eaLnBrk="1" hangingPunct="1">
              <a:lnSpc>
                <a:spcPct val="150000"/>
              </a:lnSpc>
              <a:buFont typeface="Arial" charset="0"/>
              <a:buNone/>
            </a:pPr>
            <a:r>
              <a:rPr lang="en-US" sz="2800" dirty="0" smtClean="0"/>
              <a:t>          while walking.</a:t>
            </a:r>
          </a:p>
          <a:p>
            <a:pPr>
              <a:lnSpc>
                <a:spcPct val="80000"/>
              </a:lnSpc>
            </a:pPr>
            <a:endParaRPr lang="en-US" sz="28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391400" cy="1066800"/>
          </a:xfrm>
        </p:spPr>
        <p:txBody>
          <a:bodyPr/>
          <a:lstStyle/>
          <a:p>
            <a:pPr eaLnBrk="1" hangingPunct="1"/>
            <a:r>
              <a:rPr lang="en-US" sz="3200" b="1" dirty="0" smtClean="0"/>
              <a:t>COMPONENTS OF EXTRA PYRAMIDAL SYSTEM</a:t>
            </a:r>
          </a:p>
        </p:txBody>
      </p:sp>
      <p:sp>
        <p:nvSpPr>
          <p:cNvPr id="39939" name="Rectangle 3"/>
          <p:cNvSpPr>
            <a:spLocks noGrp="1" noChangeArrowheads="1"/>
          </p:cNvSpPr>
          <p:nvPr>
            <p:ph idx="1"/>
          </p:nvPr>
        </p:nvSpPr>
        <p:spPr>
          <a:xfrm>
            <a:off x="457200" y="1371600"/>
            <a:ext cx="8229600" cy="5181600"/>
          </a:xfrm>
        </p:spPr>
        <p:txBody>
          <a:bodyPr/>
          <a:lstStyle/>
          <a:p>
            <a:pPr marL="533400" indent="-533400" eaLnBrk="1" hangingPunct="1">
              <a:lnSpc>
                <a:spcPct val="90000"/>
              </a:lnSpc>
              <a:buFontTx/>
              <a:buNone/>
            </a:pPr>
            <a:r>
              <a:rPr lang="en-US" sz="2400" dirty="0" smtClean="0"/>
              <a:t> 1.Cortical (</a:t>
            </a:r>
            <a:r>
              <a:rPr lang="en-US" sz="2400" dirty="0" err="1" smtClean="0"/>
              <a:t>premotor</a:t>
            </a:r>
            <a:r>
              <a:rPr lang="en-US" sz="2400" dirty="0" smtClean="0"/>
              <a:t> area)</a:t>
            </a:r>
          </a:p>
          <a:p>
            <a:pPr marL="533400" indent="-533400" eaLnBrk="1" hangingPunct="1">
              <a:lnSpc>
                <a:spcPct val="90000"/>
              </a:lnSpc>
              <a:buFontTx/>
              <a:buNone/>
            </a:pPr>
            <a:endParaRPr lang="en-US" sz="2400" dirty="0" smtClean="0"/>
          </a:p>
          <a:p>
            <a:pPr marL="533400" indent="-533400" eaLnBrk="1" hangingPunct="1">
              <a:lnSpc>
                <a:spcPct val="90000"/>
              </a:lnSpc>
              <a:buFontTx/>
              <a:buNone/>
            </a:pPr>
            <a:r>
              <a:rPr lang="en-US" sz="2400" dirty="0" smtClean="0"/>
              <a:t> 2. Basal Ganglia</a:t>
            </a:r>
          </a:p>
          <a:p>
            <a:pPr marL="533400" indent="-533400" eaLnBrk="1" hangingPunct="1">
              <a:lnSpc>
                <a:spcPct val="90000"/>
              </a:lnSpc>
              <a:buFontTx/>
              <a:buNone/>
            </a:pPr>
            <a:endParaRPr lang="en-US" sz="2400" dirty="0" smtClean="0"/>
          </a:p>
          <a:p>
            <a:pPr marL="533400" indent="-533400" eaLnBrk="1" hangingPunct="1">
              <a:lnSpc>
                <a:spcPct val="90000"/>
              </a:lnSpc>
              <a:buFontTx/>
              <a:buNone/>
            </a:pPr>
            <a:r>
              <a:rPr lang="en-US" sz="2400" dirty="0" smtClean="0"/>
              <a:t> 3. Brain Stem giving rise to following </a:t>
            </a:r>
            <a:r>
              <a:rPr lang="en-US" sz="2400" dirty="0" err="1" smtClean="0"/>
              <a:t>bulbospinal</a:t>
            </a:r>
            <a:r>
              <a:rPr lang="en-US" sz="2400" dirty="0" smtClean="0"/>
              <a:t> tracts.</a:t>
            </a:r>
          </a:p>
          <a:p>
            <a:pPr marL="533400" indent="-533400" eaLnBrk="1" hangingPunct="1">
              <a:lnSpc>
                <a:spcPct val="90000"/>
              </a:lnSpc>
              <a:buFontTx/>
              <a:buNone/>
            </a:pPr>
            <a:r>
              <a:rPr lang="en-US" sz="2400" dirty="0" smtClean="0"/>
              <a:t>    Lateral brain stem pathway:</a:t>
            </a:r>
          </a:p>
          <a:p>
            <a:pPr marL="533400" indent="-533400" eaLnBrk="1" hangingPunct="1">
              <a:lnSpc>
                <a:spcPct val="90000"/>
              </a:lnSpc>
              <a:buFontTx/>
              <a:buNone/>
            </a:pPr>
            <a:r>
              <a:rPr lang="en-US" sz="2400" dirty="0" smtClean="0"/>
              <a:t>      </a:t>
            </a:r>
            <a:r>
              <a:rPr lang="en-US" sz="2400" dirty="0" err="1" smtClean="0"/>
              <a:t>Rubrospinal</a:t>
            </a:r>
            <a:r>
              <a:rPr lang="en-US" sz="2400" dirty="0" smtClean="0"/>
              <a:t> tract.</a:t>
            </a:r>
          </a:p>
          <a:p>
            <a:pPr marL="533400" indent="-533400" eaLnBrk="1" hangingPunct="1">
              <a:spcBef>
                <a:spcPct val="0"/>
              </a:spcBef>
              <a:buFontTx/>
              <a:buNone/>
            </a:pPr>
            <a:r>
              <a:rPr lang="en-US" sz="2400" dirty="0" smtClean="0"/>
              <a:t>    </a:t>
            </a:r>
            <a:r>
              <a:rPr lang="en-US" sz="2400" dirty="0" err="1" smtClean="0"/>
              <a:t>Medialbrain</a:t>
            </a:r>
            <a:r>
              <a:rPr lang="en-US" sz="2400" dirty="0" smtClean="0"/>
              <a:t> stem pathways:</a:t>
            </a:r>
          </a:p>
          <a:p>
            <a:pPr marL="533400" indent="-533400" eaLnBrk="1" hangingPunct="1">
              <a:spcBef>
                <a:spcPct val="0"/>
              </a:spcBef>
              <a:buFontTx/>
              <a:buNone/>
            </a:pPr>
            <a:r>
              <a:rPr lang="en-US" sz="2400" dirty="0" smtClean="0"/>
              <a:t>      </a:t>
            </a:r>
            <a:r>
              <a:rPr lang="en-US" sz="2400" dirty="0" err="1" smtClean="0"/>
              <a:t>Vestibulospinal</a:t>
            </a:r>
            <a:r>
              <a:rPr lang="en-US" sz="2400" dirty="0" smtClean="0"/>
              <a:t> Tract.</a:t>
            </a:r>
          </a:p>
          <a:p>
            <a:pPr marL="533400" indent="-533400" eaLnBrk="1" hangingPunct="1">
              <a:lnSpc>
                <a:spcPct val="90000"/>
              </a:lnSpc>
              <a:buFontTx/>
              <a:buNone/>
            </a:pPr>
            <a:r>
              <a:rPr lang="en-US" sz="2400" dirty="0" smtClean="0"/>
              <a:t>      </a:t>
            </a:r>
            <a:r>
              <a:rPr lang="en-US" sz="2400" dirty="0" err="1" smtClean="0"/>
              <a:t>Reticulospinal</a:t>
            </a:r>
            <a:r>
              <a:rPr lang="en-US" sz="2400" dirty="0" smtClean="0"/>
              <a:t> Tract</a:t>
            </a:r>
          </a:p>
          <a:p>
            <a:pPr marL="533400" indent="-533400" eaLnBrk="1" hangingPunct="1">
              <a:lnSpc>
                <a:spcPct val="90000"/>
              </a:lnSpc>
              <a:buFontTx/>
              <a:buNone/>
            </a:pPr>
            <a:r>
              <a:rPr lang="en-US" sz="2400" dirty="0" smtClean="0"/>
              <a:t>      </a:t>
            </a:r>
            <a:r>
              <a:rPr lang="en-US" sz="2400" dirty="0" err="1" smtClean="0"/>
              <a:t>Tectospinal</a:t>
            </a:r>
            <a:r>
              <a:rPr lang="en-US" sz="2400" dirty="0" smtClean="0"/>
              <a:t> Tract.</a:t>
            </a:r>
          </a:p>
          <a:p>
            <a:pPr marL="533400" indent="-533400" eaLnBrk="1" hangingPunct="1">
              <a:lnSpc>
                <a:spcPct val="90000"/>
              </a:lnSpc>
              <a:buFontTx/>
              <a:buNone/>
            </a:pPr>
            <a:r>
              <a:rPr lang="en-US" sz="2400" dirty="0" smtClean="0"/>
              <a:t>     ( </a:t>
            </a:r>
            <a:r>
              <a:rPr lang="en-US" sz="2400" dirty="0" err="1" smtClean="0"/>
              <a:t>Olivospinal</a:t>
            </a:r>
            <a:r>
              <a:rPr lang="en-US" sz="2400" dirty="0" smtClean="0"/>
              <a:t> Tract).</a:t>
            </a:r>
          </a:p>
          <a:p>
            <a:pPr marL="533400" indent="-533400" eaLnBrk="1" hangingPunct="1">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lobes-of-the-brain"/>
          <p:cNvPicPr>
            <a:picLocks noChangeAspect="1" noChangeArrowheads="1"/>
          </p:cNvPicPr>
          <p:nvPr/>
        </p:nvPicPr>
        <p:blipFill>
          <a:blip r:embed="rId2"/>
          <a:srcRect b="5399"/>
          <a:stretch>
            <a:fillRect/>
          </a:stretch>
        </p:blipFill>
        <p:spPr bwMode="auto">
          <a:xfrm>
            <a:off x="1524000" y="838200"/>
            <a:ext cx="6324600" cy="478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extrapyramidal ganong"/>
          <p:cNvPicPr>
            <a:picLocks noChangeAspect="1" noChangeArrowheads="1"/>
          </p:cNvPicPr>
          <p:nvPr/>
        </p:nvPicPr>
        <p:blipFill>
          <a:blip r:embed="rId2"/>
          <a:srcRect l="4883" t="7141" r="4883" b="16820"/>
          <a:stretch>
            <a:fillRect/>
          </a:stretch>
        </p:blipFill>
        <p:spPr bwMode="auto">
          <a:xfrm>
            <a:off x="457200" y="457200"/>
            <a:ext cx="8077200" cy="5943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Overview of Motor System</a:t>
            </a:r>
          </a:p>
        </p:txBody>
      </p:sp>
      <p:pic>
        <p:nvPicPr>
          <p:cNvPr id="40963" name="Picture 3" descr="Motor control-1"/>
          <p:cNvPicPr>
            <a:picLocks noChangeAspect="1" noChangeArrowheads="1"/>
          </p:cNvPicPr>
          <p:nvPr/>
        </p:nvPicPr>
        <p:blipFill>
          <a:blip r:embed="rId2"/>
          <a:srcRect l="4898" r="3673" b="26553"/>
          <a:stretch>
            <a:fillRect/>
          </a:stretch>
        </p:blipFill>
        <p:spPr bwMode="auto">
          <a:xfrm rot="-138845">
            <a:off x="2514600" y="1676400"/>
            <a:ext cx="4267200" cy="4953000"/>
          </a:xfrm>
          <a:prstGeom prst="rect">
            <a:avLst/>
          </a:prstGeom>
          <a:noFill/>
          <a:ln w="9525">
            <a:noFill/>
            <a:miter lim="800000"/>
            <a:headEnd/>
            <a:tailEnd/>
          </a:ln>
        </p:spPr>
      </p:pic>
      <p:grpSp>
        <p:nvGrpSpPr>
          <p:cNvPr id="40964" name="Group 4"/>
          <p:cNvGrpSpPr>
            <a:grpSpLocks/>
          </p:cNvGrpSpPr>
          <p:nvPr/>
        </p:nvGrpSpPr>
        <p:grpSpPr bwMode="auto">
          <a:xfrm>
            <a:off x="990600" y="2133600"/>
            <a:ext cx="4876800" cy="2133600"/>
            <a:chOff x="624" y="1344"/>
            <a:chExt cx="3072" cy="1344"/>
          </a:xfrm>
        </p:grpSpPr>
        <p:sp>
          <p:nvSpPr>
            <p:cNvPr id="40965" name="Text Box 5"/>
            <p:cNvSpPr txBox="1">
              <a:spLocks noChangeArrowheads="1"/>
            </p:cNvSpPr>
            <p:nvPr/>
          </p:nvSpPr>
          <p:spPr bwMode="auto">
            <a:xfrm>
              <a:off x="624" y="1449"/>
              <a:ext cx="1584" cy="231"/>
            </a:xfrm>
            <a:prstGeom prst="rect">
              <a:avLst/>
            </a:prstGeom>
            <a:noFill/>
            <a:ln w="9525">
              <a:noFill/>
              <a:miter lim="800000"/>
              <a:headEnd/>
              <a:tailEnd/>
            </a:ln>
          </p:spPr>
          <p:txBody>
            <a:bodyPr>
              <a:spAutoFit/>
            </a:bodyPr>
            <a:lstStyle/>
            <a:p>
              <a:pPr>
                <a:spcBef>
                  <a:spcPct val="50000"/>
                </a:spcBef>
              </a:pPr>
              <a:r>
                <a:rPr lang="en-US"/>
                <a:t>Corticospinal tracts</a:t>
              </a:r>
            </a:p>
          </p:txBody>
        </p:sp>
        <p:sp>
          <p:nvSpPr>
            <p:cNvPr id="40966" name="Text Box 6"/>
            <p:cNvSpPr txBox="1">
              <a:spLocks noChangeArrowheads="1"/>
            </p:cNvSpPr>
            <p:nvPr/>
          </p:nvSpPr>
          <p:spPr bwMode="auto">
            <a:xfrm>
              <a:off x="720" y="1728"/>
              <a:ext cx="1584" cy="231"/>
            </a:xfrm>
            <a:prstGeom prst="rect">
              <a:avLst/>
            </a:prstGeom>
            <a:noFill/>
            <a:ln w="9525">
              <a:noFill/>
              <a:miter lim="800000"/>
              <a:headEnd/>
              <a:tailEnd/>
            </a:ln>
          </p:spPr>
          <p:txBody>
            <a:bodyPr>
              <a:spAutoFit/>
            </a:bodyPr>
            <a:lstStyle/>
            <a:p>
              <a:pPr>
                <a:spcBef>
                  <a:spcPct val="50000"/>
                </a:spcBef>
              </a:pPr>
              <a:r>
                <a:rPr lang="en-US"/>
                <a:t>Corticobulbar tracts</a:t>
              </a:r>
            </a:p>
          </p:txBody>
        </p:sp>
        <p:sp>
          <p:nvSpPr>
            <p:cNvPr id="40967" name="Line 7"/>
            <p:cNvSpPr>
              <a:spLocks noChangeShapeType="1"/>
            </p:cNvSpPr>
            <p:nvPr/>
          </p:nvSpPr>
          <p:spPr bwMode="auto">
            <a:xfrm>
              <a:off x="2016" y="1584"/>
              <a:ext cx="480" cy="0"/>
            </a:xfrm>
            <a:prstGeom prst="line">
              <a:avLst/>
            </a:prstGeom>
            <a:noFill/>
            <a:ln w="38100">
              <a:solidFill>
                <a:schemeClr val="tx1"/>
              </a:solidFill>
              <a:round/>
              <a:headEnd/>
              <a:tailEnd type="triangle" w="med" len="med"/>
            </a:ln>
          </p:spPr>
          <p:txBody>
            <a:bodyPr/>
            <a:lstStyle/>
            <a:p>
              <a:endParaRPr lang="en-US"/>
            </a:p>
          </p:txBody>
        </p:sp>
        <p:sp>
          <p:nvSpPr>
            <p:cNvPr id="40968" name="Line 8"/>
            <p:cNvSpPr>
              <a:spLocks noChangeShapeType="1"/>
            </p:cNvSpPr>
            <p:nvPr/>
          </p:nvSpPr>
          <p:spPr bwMode="auto">
            <a:xfrm flipV="1">
              <a:off x="2112" y="1824"/>
              <a:ext cx="864" cy="0"/>
            </a:xfrm>
            <a:prstGeom prst="line">
              <a:avLst/>
            </a:prstGeom>
            <a:noFill/>
            <a:ln w="38100">
              <a:solidFill>
                <a:schemeClr val="tx1"/>
              </a:solidFill>
              <a:round/>
              <a:headEnd/>
              <a:tailEnd type="triangle" w="med" len="med"/>
            </a:ln>
          </p:spPr>
          <p:txBody>
            <a:bodyPr/>
            <a:lstStyle/>
            <a:p>
              <a:endParaRPr lang="en-US"/>
            </a:p>
          </p:txBody>
        </p:sp>
        <p:sp>
          <p:nvSpPr>
            <p:cNvPr id="40969" name="Line 9"/>
            <p:cNvSpPr>
              <a:spLocks noChangeShapeType="1"/>
            </p:cNvSpPr>
            <p:nvPr/>
          </p:nvSpPr>
          <p:spPr bwMode="auto">
            <a:xfrm>
              <a:off x="3504" y="1344"/>
              <a:ext cx="192" cy="96"/>
            </a:xfrm>
            <a:prstGeom prst="line">
              <a:avLst/>
            </a:prstGeom>
            <a:noFill/>
            <a:ln w="38100">
              <a:solidFill>
                <a:schemeClr val="tx1"/>
              </a:solidFill>
              <a:round/>
              <a:headEnd/>
              <a:tailEnd type="triangle" w="med" len="med"/>
            </a:ln>
          </p:spPr>
          <p:txBody>
            <a:bodyPr/>
            <a:lstStyle/>
            <a:p>
              <a:endParaRPr lang="en-US"/>
            </a:p>
          </p:txBody>
        </p:sp>
        <p:sp>
          <p:nvSpPr>
            <p:cNvPr id="40970" name="Text Box 10"/>
            <p:cNvSpPr txBox="1">
              <a:spLocks noChangeArrowheads="1"/>
            </p:cNvSpPr>
            <p:nvPr/>
          </p:nvSpPr>
          <p:spPr bwMode="auto">
            <a:xfrm>
              <a:off x="816" y="2457"/>
              <a:ext cx="1584" cy="231"/>
            </a:xfrm>
            <a:prstGeom prst="rect">
              <a:avLst/>
            </a:prstGeom>
            <a:noFill/>
            <a:ln w="9525">
              <a:noFill/>
              <a:miter lim="800000"/>
              <a:headEnd/>
              <a:tailEnd/>
            </a:ln>
          </p:spPr>
          <p:txBody>
            <a:bodyPr>
              <a:spAutoFit/>
            </a:bodyPr>
            <a:lstStyle/>
            <a:p>
              <a:pPr>
                <a:spcBef>
                  <a:spcPct val="50000"/>
                </a:spcBef>
              </a:pPr>
              <a:r>
                <a:rPr lang="en-US"/>
                <a:t>Bulbospinal tracts</a:t>
              </a:r>
            </a:p>
          </p:txBody>
        </p:sp>
        <p:sp>
          <p:nvSpPr>
            <p:cNvPr id="40971" name="Line 11"/>
            <p:cNvSpPr>
              <a:spLocks noChangeShapeType="1"/>
            </p:cNvSpPr>
            <p:nvPr/>
          </p:nvSpPr>
          <p:spPr bwMode="auto">
            <a:xfrm>
              <a:off x="2112" y="2592"/>
              <a:ext cx="864" cy="0"/>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p-Cord1"/>
          <p:cNvPicPr>
            <a:picLocks noChangeAspect="1" noChangeArrowheads="1"/>
          </p:cNvPicPr>
          <p:nvPr/>
        </p:nvPicPr>
        <p:blipFill>
          <a:blip r:embed="rId2"/>
          <a:srcRect l="2248"/>
          <a:stretch>
            <a:fillRect/>
          </a:stretch>
        </p:blipFill>
        <p:spPr bwMode="auto">
          <a:xfrm>
            <a:off x="457200" y="1028700"/>
            <a:ext cx="80010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rubrospinal"/>
          <p:cNvPicPr>
            <a:picLocks noChangeAspect="1" noChangeArrowheads="1"/>
          </p:cNvPicPr>
          <p:nvPr/>
        </p:nvPicPr>
        <p:blipFill>
          <a:blip r:embed="rId2"/>
          <a:srcRect/>
          <a:stretch>
            <a:fillRect/>
          </a:stretch>
        </p:blipFill>
        <p:spPr bwMode="auto">
          <a:xfrm>
            <a:off x="457200" y="152400"/>
            <a:ext cx="2884488" cy="6477000"/>
          </a:xfrm>
          <a:prstGeom prst="rect">
            <a:avLst/>
          </a:prstGeom>
          <a:noFill/>
          <a:ln w="9525">
            <a:solidFill>
              <a:schemeClr val="tx2"/>
            </a:solidFill>
            <a:miter lim="800000"/>
            <a:headEnd/>
            <a:tailEnd/>
          </a:ln>
        </p:spPr>
      </p:pic>
      <p:sp>
        <p:nvSpPr>
          <p:cNvPr id="43011" name="Text Box 7"/>
          <p:cNvSpPr txBox="1">
            <a:spLocks noChangeArrowheads="1"/>
          </p:cNvSpPr>
          <p:nvPr/>
        </p:nvSpPr>
        <p:spPr bwMode="auto">
          <a:xfrm>
            <a:off x="4572000" y="914400"/>
            <a:ext cx="3048000" cy="376238"/>
          </a:xfrm>
          <a:prstGeom prst="rect">
            <a:avLst/>
          </a:prstGeom>
          <a:noFill/>
          <a:ln w="9525">
            <a:solidFill>
              <a:schemeClr val="tx1"/>
            </a:solidFill>
            <a:miter lim="800000"/>
            <a:headEnd/>
            <a:tailEnd/>
          </a:ln>
        </p:spPr>
        <p:txBody>
          <a:bodyPr>
            <a:spAutoFit/>
          </a:bodyPr>
          <a:lstStyle/>
          <a:p>
            <a:r>
              <a:rPr lang="en-US">
                <a:solidFill>
                  <a:schemeClr val="tx2"/>
                </a:solidFill>
              </a:rPr>
              <a:t>Red Nucleus in Midbrain</a:t>
            </a:r>
            <a:endParaRPr lang="en-US" u="sng">
              <a:solidFill>
                <a:schemeClr val="tx2"/>
              </a:solidFill>
            </a:endParaRPr>
          </a:p>
        </p:txBody>
      </p:sp>
      <p:sp>
        <p:nvSpPr>
          <p:cNvPr id="43012" name="Text Box 8"/>
          <p:cNvSpPr txBox="1">
            <a:spLocks noChangeArrowheads="1"/>
          </p:cNvSpPr>
          <p:nvPr/>
        </p:nvSpPr>
        <p:spPr bwMode="auto">
          <a:xfrm>
            <a:off x="3898900" y="1905000"/>
            <a:ext cx="4330700" cy="376238"/>
          </a:xfrm>
          <a:prstGeom prst="rect">
            <a:avLst/>
          </a:prstGeom>
          <a:noFill/>
          <a:ln w="9525">
            <a:solidFill>
              <a:schemeClr val="tx1"/>
            </a:solidFill>
            <a:miter lim="800000"/>
            <a:headEnd/>
            <a:tailEnd/>
          </a:ln>
        </p:spPr>
        <p:txBody>
          <a:bodyPr>
            <a:spAutoFit/>
          </a:bodyPr>
          <a:lstStyle/>
          <a:p>
            <a:pPr algn="ctr"/>
            <a:r>
              <a:rPr lang="en-US">
                <a:solidFill>
                  <a:schemeClr val="tx2"/>
                </a:solidFill>
              </a:rPr>
              <a:t>Cross  to opposite side</a:t>
            </a:r>
          </a:p>
        </p:txBody>
      </p:sp>
      <p:sp>
        <p:nvSpPr>
          <p:cNvPr id="43013" name="Text Box 9"/>
          <p:cNvSpPr txBox="1">
            <a:spLocks noChangeArrowheads="1"/>
          </p:cNvSpPr>
          <p:nvPr/>
        </p:nvSpPr>
        <p:spPr bwMode="auto">
          <a:xfrm>
            <a:off x="3505200" y="3810000"/>
            <a:ext cx="4876800" cy="376238"/>
          </a:xfrm>
          <a:prstGeom prst="rect">
            <a:avLst/>
          </a:prstGeom>
          <a:noFill/>
          <a:ln w="9525">
            <a:solidFill>
              <a:schemeClr val="tx1"/>
            </a:solidFill>
            <a:miter lim="800000"/>
            <a:headEnd/>
            <a:tailEnd/>
          </a:ln>
        </p:spPr>
        <p:txBody>
          <a:bodyPr>
            <a:spAutoFit/>
          </a:bodyPr>
          <a:lstStyle/>
          <a:p>
            <a:r>
              <a:rPr lang="en-US">
                <a:solidFill>
                  <a:schemeClr val="tx2"/>
                </a:solidFill>
              </a:rPr>
              <a:t>Occupies the lat. White column of spinal cord</a:t>
            </a:r>
          </a:p>
        </p:txBody>
      </p:sp>
      <p:sp>
        <p:nvSpPr>
          <p:cNvPr id="43014" name="Text Box 10"/>
          <p:cNvSpPr txBox="1">
            <a:spLocks noChangeArrowheads="1"/>
          </p:cNvSpPr>
          <p:nvPr/>
        </p:nvSpPr>
        <p:spPr bwMode="auto">
          <a:xfrm>
            <a:off x="3962400" y="2895600"/>
            <a:ext cx="4114800" cy="376238"/>
          </a:xfrm>
          <a:prstGeom prst="rect">
            <a:avLst/>
          </a:prstGeom>
          <a:noFill/>
          <a:ln w="9525">
            <a:solidFill>
              <a:schemeClr val="tx1"/>
            </a:solidFill>
            <a:miter lim="800000"/>
            <a:headEnd/>
            <a:tailEnd/>
          </a:ln>
        </p:spPr>
        <p:txBody>
          <a:bodyPr>
            <a:spAutoFit/>
          </a:bodyPr>
          <a:lstStyle/>
          <a:p>
            <a:r>
              <a:rPr lang="en-US">
                <a:solidFill>
                  <a:schemeClr val="tx2"/>
                </a:solidFill>
              </a:rPr>
              <a:t>Pass down through Pons &amp; Medulla</a:t>
            </a:r>
          </a:p>
        </p:txBody>
      </p:sp>
      <p:sp>
        <p:nvSpPr>
          <p:cNvPr id="43015" name="Text Box 11"/>
          <p:cNvSpPr txBox="1">
            <a:spLocks noChangeArrowheads="1"/>
          </p:cNvSpPr>
          <p:nvPr/>
        </p:nvSpPr>
        <p:spPr bwMode="auto">
          <a:xfrm>
            <a:off x="3962400" y="4648200"/>
            <a:ext cx="3762375" cy="376238"/>
          </a:xfrm>
          <a:prstGeom prst="rect">
            <a:avLst/>
          </a:prstGeom>
          <a:noFill/>
          <a:ln w="9525">
            <a:solidFill>
              <a:schemeClr val="tx1"/>
            </a:solidFill>
            <a:miter lim="800000"/>
            <a:headEnd/>
            <a:tailEnd/>
          </a:ln>
        </p:spPr>
        <p:txBody>
          <a:bodyPr>
            <a:spAutoFit/>
          </a:bodyPr>
          <a:lstStyle/>
          <a:p>
            <a:r>
              <a:rPr lang="en-US">
                <a:solidFill>
                  <a:schemeClr val="tx2"/>
                </a:solidFill>
              </a:rPr>
              <a:t>Ends in ant. Horn of spinal cord</a:t>
            </a:r>
          </a:p>
        </p:txBody>
      </p:sp>
      <p:sp>
        <p:nvSpPr>
          <p:cNvPr id="43016" name="Line 19"/>
          <p:cNvSpPr>
            <a:spLocks noChangeShapeType="1"/>
          </p:cNvSpPr>
          <p:nvPr/>
        </p:nvSpPr>
        <p:spPr bwMode="auto">
          <a:xfrm>
            <a:off x="5943600" y="1295400"/>
            <a:ext cx="0" cy="685800"/>
          </a:xfrm>
          <a:prstGeom prst="line">
            <a:avLst/>
          </a:prstGeom>
          <a:noFill/>
          <a:ln w="63500">
            <a:solidFill>
              <a:schemeClr val="tx2"/>
            </a:solidFill>
            <a:round/>
            <a:headEnd/>
            <a:tailEnd type="triangle" w="med" len="med"/>
          </a:ln>
        </p:spPr>
        <p:txBody>
          <a:bodyPr/>
          <a:lstStyle/>
          <a:p>
            <a:endParaRPr lang="en-US"/>
          </a:p>
        </p:txBody>
      </p:sp>
      <p:sp>
        <p:nvSpPr>
          <p:cNvPr id="43017" name="Line 24"/>
          <p:cNvSpPr>
            <a:spLocks noChangeShapeType="1"/>
          </p:cNvSpPr>
          <p:nvPr/>
        </p:nvSpPr>
        <p:spPr bwMode="auto">
          <a:xfrm>
            <a:off x="5867400" y="2286000"/>
            <a:ext cx="0" cy="533400"/>
          </a:xfrm>
          <a:prstGeom prst="line">
            <a:avLst/>
          </a:prstGeom>
          <a:noFill/>
          <a:ln w="63500">
            <a:solidFill>
              <a:schemeClr val="tx2"/>
            </a:solidFill>
            <a:round/>
            <a:headEnd/>
            <a:tailEnd type="triangle" w="med" len="med"/>
          </a:ln>
        </p:spPr>
        <p:txBody>
          <a:bodyPr/>
          <a:lstStyle/>
          <a:p>
            <a:endParaRPr lang="en-US"/>
          </a:p>
        </p:txBody>
      </p:sp>
      <p:sp>
        <p:nvSpPr>
          <p:cNvPr id="43018" name="Line 25"/>
          <p:cNvSpPr>
            <a:spLocks noChangeShapeType="1"/>
          </p:cNvSpPr>
          <p:nvPr/>
        </p:nvSpPr>
        <p:spPr bwMode="auto">
          <a:xfrm>
            <a:off x="5791200" y="3276600"/>
            <a:ext cx="0" cy="533400"/>
          </a:xfrm>
          <a:prstGeom prst="line">
            <a:avLst/>
          </a:prstGeom>
          <a:noFill/>
          <a:ln w="63500">
            <a:solidFill>
              <a:schemeClr val="tx2"/>
            </a:solidFill>
            <a:round/>
            <a:headEnd/>
            <a:tailEnd type="triangle" w="med" len="med"/>
          </a:ln>
        </p:spPr>
        <p:txBody>
          <a:bodyPr/>
          <a:lstStyle/>
          <a:p>
            <a:endParaRPr lang="en-US"/>
          </a:p>
        </p:txBody>
      </p:sp>
      <p:sp>
        <p:nvSpPr>
          <p:cNvPr id="43019" name="Line 26"/>
          <p:cNvSpPr>
            <a:spLocks noChangeShapeType="1"/>
          </p:cNvSpPr>
          <p:nvPr/>
        </p:nvSpPr>
        <p:spPr bwMode="auto">
          <a:xfrm>
            <a:off x="5715000" y="4191000"/>
            <a:ext cx="0" cy="533400"/>
          </a:xfrm>
          <a:prstGeom prst="line">
            <a:avLst/>
          </a:prstGeom>
          <a:noFill/>
          <a:ln w="63500">
            <a:solidFill>
              <a:schemeClr val="tx2"/>
            </a:solidFill>
            <a:round/>
            <a:headEnd/>
            <a:tailEnd type="triangle" w="med" len="med"/>
          </a:ln>
        </p:spPr>
        <p:txBody>
          <a:bodyPr/>
          <a:lstStyle/>
          <a:p>
            <a:endParaRPr lang="en-US"/>
          </a:p>
        </p:txBody>
      </p:sp>
      <p:sp>
        <p:nvSpPr>
          <p:cNvPr id="43020" name="Text Box 27"/>
          <p:cNvSpPr txBox="1">
            <a:spLocks noChangeArrowheads="1"/>
          </p:cNvSpPr>
          <p:nvPr/>
        </p:nvSpPr>
        <p:spPr bwMode="auto">
          <a:xfrm>
            <a:off x="3429000" y="5029200"/>
            <a:ext cx="5715000" cy="1616075"/>
          </a:xfrm>
          <a:prstGeom prst="rect">
            <a:avLst/>
          </a:prstGeom>
          <a:noFill/>
          <a:ln w="9525">
            <a:noFill/>
            <a:miter lim="800000"/>
            <a:headEnd/>
            <a:tailEnd/>
          </a:ln>
        </p:spPr>
        <p:txBody>
          <a:bodyPr>
            <a:spAutoFit/>
          </a:bodyPr>
          <a:lstStyle/>
          <a:p>
            <a:r>
              <a:rPr lang="en-US" sz="2000" dirty="0">
                <a:solidFill>
                  <a:schemeClr val="tx2"/>
                </a:solidFill>
              </a:rPr>
              <a:t>Functions: </a:t>
            </a:r>
            <a:r>
              <a:rPr lang="en-US" sz="2000" dirty="0"/>
              <a:t>Red nucleus integrates with cerebral cortex &amp; helps in </a:t>
            </a:r>
            <a:r>
              <a:rPr lang="en-US" sz="2000" dirty="0" err="1"/>
              <a:t>cerebellar</a:t>
            </a:r>
            <a:r>
              <a:rPr lang="en-US" sz="2000" dirty="0"/>
              <a:t> processing. Its motor function is similar to </a:t>
            </a:r>
            <a:r>
              <a:rPr lang="en-US" sz="2000" dirty="0" err="1"/>
              <a:t>corticospinal</a:t>
            </a:r>
            <a:r>
              <a:rPr lang="en-US" sz="2000" dirty="0"/>
              <a:t> tract </a:t>
            </a:r>
            <a:r>
              <a:rPr lang="en-US" sz="2000" dirty="0" err="1"/>
              <a:t>eg</a:t>
            </a:r>
            <a:r>
              <a:rPr lang="en-US" sz="2000" dirty="0"/>
              <a:t>. Distal </a:t>
            </a:r>
          </a:p>
          <a:p>
            <a:r>
              <a:rPr lang="en-US" sz="2000" dirty="0"/>
              <a:t>Limb muscle control. Excitatory to flexor &amp; inhibitory to </a:t>
            </a:r>
            <a:r>
              <a:rPr lang="en-US" dirty="0"/>
              <a:t>extensor  motor neurons. </a:t>
            </a:r>
          </a:p>
        </p:txBody>
      </p:sp>
      <p:sp>
        <p:nvSpPr>
          <p:cNvPr id="13" name="Rectangle 12"/>
          <p:cNvSpPr/>
          <p:nvPr/>
        </p:nvSpPr>
        <p:spPr>
          <a:xfrm>
            <a:off x="3962400" y="152400"/>
            <a:ext cx="4191000" cy="533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b="1" dirty="0"/>
              <a:t>RUBROSPINAL TRACT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extrapyramidal"/>
          <p:cNvPicPr>
            <a:picLocks noChangeAspect="1" noChangeArrowheads="1"/>
          </p:cNvPicPr>
          <p:nvPr/>
        </p:nvPicPr>
        <p:blipFill>
          <a:blip r:embed="rId2"/>
          <a:srcRect l="48682" b="4430"/>
          <a:stretch>
            <a:fillRect/>
          </a:stretch>
        </p:blipFill>
        <p:spPr bwMode="auto">
          <a:xfrm>
            <a:off x="228600" y="247650"/>
            <a:ext cx="3429000" cy="5924550"/>
          </a:xfrm>
          <a:prstGeom prst="rect">
            <a:avLst/>
          </a:prstGeom>
          <a:noFill/>
          <a:ln w="9525">
            <a:noFill/>
            <a:miter lim="800000"/>
            <a:headEnd/>
            <a:tailEnd/>
          </a:ln>
        </p:spPr>
      </p:pic>
      <p:sp>
        <p:nvSpPr>
          <p:cNvPr id="44035" name="Text Box 5"/>
          <p:cNvSpPr txBox="1">
            <a:spLocks noChangeArrowheads="1"/>
          </p:cNvSpPr>
          <p:nvPr/>
        </p:nvSpPr>
        <p:spPr bwMode="auto">
          <a:xfrm>
            <a:off x="3962400" y="990600"/>
            <a:ext cx="4876800" cy="376238"/>
          </a:xfrm>
          <a:prstGeom prst="rect">
            <a:avLst/>
          </a:prstGeom>
          <a:noFill/>
          <a:ln w="9525">
            <a:solidFill>
              <a:schemeClr val="tx1"/>
            </a:solidFill>
            <a:miter lim="800000"/>
            <a:headEnd/>
            <a:tailEnd/>
          </a:ln>
        </p:spPr>
        <p:txBody>
          <a:bodyPr>
            <a:spAutoFit/>
          </a:bodyPr>
          <a:lstStyle/>
          <a:p>
            <a:pPr>
              <a:spcBef>
                <a:spcPct val="50000"/>
              </a:spcBef>
            </a:pPr>
            <a:r>
              <a:rPr lang="en-US">
                <a:solidFill>
                  <a:schemeClr val="tx2"/>
                </a:solidFill>
              </a:rPr>
              <a:t> Vestibular. nuclei (medial and lateral)</a:t>
            </a:r>
          </a:p>
        </p:txBody>
      </p:sp>
      <p:sp>
        <p:nvSpPr>
          <p:cNvPr id="44036" name="Text Box 6"/>
          <p:cNvSpPr txBox="1">
            <a:spLocks noChangeArrowheads="1"/>
          </p:cNvSpPr>
          <p:nvPr/>
        </p:nvSpPr>
        <p:spPr bwMode="auto">
          <a:xfrm>
            <a:off x="4648200" y="2209800"/>
            <a:ext cx="2819400" cy="376238"/>
          </a:xfrm>
          <a:prstGeom prst="rect">
            <a:avLst/>
          </a:prstGeom>
          <a:noFill/>
          <a:ln w="9525">
            <a:solidFill>
              <a:schemeClr val="tx1"/>
            </a:solidFill>
            <a:miter lim="800000"/>
            <a:headEnd/>
            <a:tailEnd/>
          </a:ln>
        </p:spPr>
        <p:txBody>
          <a:bodyPr>
            <a:spAutoFit/>
          </a:bodyPr>
          <a:lstStyle/>
          <a:p>
            <a:pPr>
              <a:spcBef>
                <a:spcPct val="50000"/>
              </a:spcBef>
            </a:pPr>
            <a:r>
              <a:rPr lang="en-US">
                <a:solidFill>
                  <a:schemeClr val="tx2"/>
                </a:solidFill>
              </a:rPr>
              <a:t>Spinal motor neurons</a:t>
            </a:r>
          </a:p>
        </p:txBody>
      </p:sp>
      <p:sp>
        <p:nvSpPr>
          <p:cNvPr id="44037" name="Text Box 7"/>
          <p:cNvSpPr txBox="1">
            <a:spLocks noChangeArrowheads="1"/>
          </p:cNvSpPr>
          <p:nvPr/>
        </p:nvSpPr>
        <p:spPr bwMode="auto">
          <a:xfrm>
            <a:off x="4953000" y="3429000"/>
            <a:ext cx="2362200" cy="925513"/>
          </a:xfrm>
          <a:prstGeom prst="rect">
            <a:avLst/>
          </a:prstGeom>
          <a:noFill/>
          <a:ln w="9525">
            <a:solidFill>
              <a:schemeClr val="tx1"/>
            </a:solidFill>
            <a:miter lim="800000"/>
            <a:headEnd/>
            <a:tailEnd/>
          </a:ln>
        </p:spPr>
        <p:txBody>
          <a:bodyPr>
            <a:spAutoFit/>
          </a:bodyPr>
          <a:lstStyle/>
          <a:p>
            <a:pPr>
              <a:spcBef>
                <a:spcPct val="50000"/>
              </a:spcBef>
            </a:pPr>
            <a:r>
              <a:rPr lang="en-US">
                <a:solidFill>
                  <a:schemeClr val="tx2"/>
                </a:solidFill>
              </a:rPr>
              <a:t>Innervating neck, axial &amp; postural muscles</a:t>
            </a:r>
          </a:p>
        </p:txBody>
      </p:sp>
      <p:sp>
        <p:nvSpPr>
          <p:cNvPr id="44038" name="Text Box 8"/>
          <p:cNvSpPr txBox="1">
            <a:spLocks noChangeArrowheads="1"/>
          </p:cNvSpPr>
          <p:nvPr/>
        </p:nvSpPr>
        <p:spPr bwMode="auto">
          <a:xfrm>
            <a:off x="4038600" y="4419600"/>
            <a:ext cx="4876800" cy="2378075"/>
          </a:xfrm>
          <a:prstGeom prst="rect">
            <a:avLst/>
          </a:prstGeom>
          <a:noFill/>
          <a:ln w="9525">
            <a:noFill/>
            <a:miter lim="800000"/>
            <a:headEnd/>
            <a:tailEnd/>
          </a:ln>
        </p:spPr>
        <p:txBody>
          <a:bodyPr>
            <a:spAutoFit/>
          </a:bodyPr>
          <a:lstStyle/>
          <a:p>
            <a:pPr>
              <a:spcBef>
                <a:spcPct val="50000"/>
              </a:spcBef>
            </a:pPr>
            <a:r>
              <a:rPr lang="en-US" sz="2000" dirty="0">
                <a:solidFill>
                  <a:schemeClr val="tx2"/>
                </a:solidFill>
              </a:rPr>
              <a:t>Function :</a:t>
            </a:r>
            <a:r>
              <a:rPr lang="en-US" sz="2000" dirty="0"/>
              <a:t>The medial tract projects bilaterally to cervical neurons that control neck musculature </a:t>
            </a:r>
          </a:p>
          <a:p>
            <a:pPr>
              <a:spcBef>
                <a:spcPct val="50000"/>
              </a:spcBef>
            </a:pPr>
            <a:r>
              <a:rPr lang="en-US" sz="2000" dirty="0"/>
              <a:t>The lateral tract projects </a:t>
            </a:r>
            <a:r>
              <a:rPr lang="en-US" sz="2000" dirty="0" err="1"/>
              <a:t>ipsilaterally</a:t>
            </a:r>
            <a:r>
              <a:rPr lang="en-US" sz="2000" dirty="0"/>
              <a:t> to neurons at all spinal level that activates antigravity muscles (</a:t>
            </a:r>
            <a:r>
              <a:rPr lang="en-US" sz="2000" dirty="0" err="1"/>
              <a:t>eg</a:t>
            </a:r>
            <a:r>
              <a:rPr lang="en-US" sz="2000" dirty="0"/>
              <a:t> proximal limb extensors) to control posture and balance</a:t>
            </a:r>
          </a:p>
        </p:txBody>
      </p:sp>
      <p:sp>
        <p:nvSpPr>
          <p:cNvPr id="44039" name="Line 9"/>
          <p:cNvSpPr>
            <a:spLocks noChangeShapeType="1"/>
          </p:cNvSpPr>
          <p:nvPr/>
        </p:nvSpPr>
        <p:spPr bwMode="auto">
          <a:xfrm>
            <a:off x="6096000" y="1447800"/>
            <a:ext cx="0" cy="685800"/>
          </a:xfrm>
          <a:prstGeom prst="line">
            <a:avLst/>
          </a:prstGeom>
          <a:noFill/>
          <a:ln w="63500">
            <a:solidFill>
              <a:schemeClr val="tx2"/>
            </a:solidFill>
            <a:round/>
            <a:headEnd/>
            <a:tailEnd type="triangle" w="med" len="med"/>
          </a:ln>
        </p:spPr>
        <p:txBody>
          <a:bodyPr/>
          <a:lstStyle/>
          <a:p>
            <a:endParaRPr lang="en-US"/>
          </a:p>
        </p:txBody>
      </p:sp>
      <p:sp>
        <p:nvSpPr>
          <p:cNvPr id="44040" name="Line 11"/>
          <p:cNvSpPr>
            <a:spLocks noChangeShapeType="1"/>
          </p:cNvSpPr>
          <p:nvPr/>
        </p:nvSpPr>
        <p:spPr bwMode="auto">
          <a:xfrm>
            <a:off x="6096000" y="2667000"/>
            <a:ext cx="0" cy="685800"/>
          </a:xfrm>
          <a:prstGeom prst="line">
            <a:avLst/>
          </a:prstGeom>
          <a:noFill/>
          <a:ln w="63500">
            <a:solidFill>
              <a:schemeClr val="tx2"/>
            </a:solidFill>
            <a:round/>
            <a:headEnd/>
            <a:tailEnd type="triangle" w="med" len="med"/>
          </a:ln>
        </p:spPr>
        <p:txBody>
          <a:bodyPr/>
          <a:lstStyle/>
          <a:p>
            <a:endParaRPr lang="en-US"/>
          </a:p>
        </p:txBody>
      </p:sp>
      <p:sp>
        <p:nvSpPr>
          <p:cNvPr id="9" name="Rectangle 8"/>
          <p:cNvSpPr>
            <a:spLocks noChangeArrowheads="1"/>
          </p:cNvSpPr>
          <p:nvPr/>
        </p:nvSpPr>
        <p:spPr bwMode="auto">
          <a:xfrm>
            <a:off x="3962400" y="304800"/>
            <a:ext cx="4191000" cy="533400"/>
          </a:xfrm>
          <a:prstGeom prst="rect">
            <a:avLst/>
          </a:prstGeom>
          <a:solidFill>
            <a:schemeClr val="bg1"/>
          </a:solidFill>
          <a:ln w="25400" algn="ctr">
            <a:solidFill>
              <a:schemeClr val="tx1"/>
            </a:solidFill>
            <a:miter lim="800000"/>
            <a:headEnd/>
            <a:tailEnd/>
          </a:ln>
        </p:spPr>
        <p:txBody>
          <a:bodyPr anchor="ctr"/>
          <a:lstStyle/>
          <a:p>
            <a:pPr algn="ctr">
              <a:defRPr/>
            </a:pPr>
            <a:r>
              <a:rPr lang="en-US" sz="2800" b="1" dirty="0">
                <a:solidFill>
                  <a:schemeClr val="dk1"/>
                </a:solidFill>
                <a:latin typeface="+mn-lt"/>
                <a:cs typeface="+mn-cs"/>
              </a:rPr>
              <a:t>VESTIBULOSPINAL TRACTS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extrapyramidal"/>
          <p:cNvPicPr>
            <a:picLocks noChangeAspect="1" noChangeArrowheads="1"/>
          </p:cNvPicPr>
          <p:nvPr/>
        </p:nvPicPr>
        <p:blipFill>
          <a:blip r:embed="rId2"/>
          <a:srcRect r="50175" b="-1515"/>
          <a:stretch>
            <a:fillRect/>
          </a:stretch>
        </p:blipFill>
        <p:spPr bwMode="auto">
          <a:xfrm>
            <a:off x="228600" y="533400"/>
            <a:ext cx="3186113" cy="6021388"/>
          </a:xfrm>
          <a:prstGeom prst="rect">
            <a:avLst/>
          </a:prstGeom>
          <a:noFill/>
          <a:ln w="9525">
            <a:solidFill>
              <a:schemeClr val="tx2"/>
            </a:solidFill>
            <a:miter lim="800000"/>
            <a:headEnd/>
            <a:tailEnd/>
          </a:ln>
        </p:spPr>
      </p:pic>
      <p:sp>
        <p:nvSpPr>
          <p:cNvPr id="45059" name="Text Box 5"/>
          <p:cNvSpPr txBox="1">
            <a:spLocks noChangeArrowheads="1"/>
          </p:cNvSpPr>
          <p:nvPr/>
        </p:nvSpPr>
        <p:spPr bwMode="auto">
          <a:xfrm>
            <a:off x="3886200" y="1828800"/>
            <a:ext cx="4876800" cy="366713"/>
          </a:xfrm>
          <a:prstGeom prst="rect">
            <a:avLst/>
          </a:prstGeom>
          <a:noFill/>
          <a:ln w="9525">
            <a:noFill/>
            <a:miter lim="800000"/>
            <a:headEnd/>
            <a:tailEnd/>
          </a:ln>
        </p:spPr>
        <p:txBody>
          <a:bodyPr>
            <a:spAutoFit/>
          </a:bodyPr>
          <a:lstStyle/>
          <a:p>
            <a:pPr>
              <a:spcBef>
                <a:spcPct val="50000"/>
              </a:spcBef>
            </a:pPr>
            <a:r>
              <a:rPr lang="en-US">
                <a:solidFill>
                  <a:schemeClr val="tx2"/>
                </a:solidFill>
              </a:rPr>
              <a:t>Superior collicili in midbrain</a:t>
            </a:r>
          </a:p>
        </p:txBody>
      </p:sp>
      <p:sp>
        <p:nvSpPr>
          <p:cNvPr id="45060" name="Text Box 6"/>
          <p:cNvSpPr txBox="1">
            <a:spLocks noChangeArrowheads="1"/>
          </p:cNvSpPr>
          <p:nvPr/>
        </p:nvSpPr>
        <p:spPr bwMode="auto">
          <a:xfrm>
            <a:off x="3886200" y="2819400"/>
            <a:ext cx="4876800" cy="366713"/>
          </a:xfrm>
          <a:prstGeom prst="rect">
            <a:avLst/>
          </a:prstGeom>
          <a:noFill/>
          <a:ln w="9525">
            <a:noFill/>
            <a:miter lim="800000"/>
            <a:headEnd/>
            <a:tailEnd/>
          </a:ln>
        </p:spPr>
        <p:txBody>
          <a:bodyPr>
            <a:spAutoFit/>
          </a:bodyPr>
          <a:lstStyle/>
          <a:p>
            <a:pPr>
              <a:spcBef>
                <a:spcPct val="50000"/>
              </a:spcBef>
            </a:pPr>
            <a:r>
              <a:rPr lang="en-US">
                <a:solidFill>
                  <a:schemeClr val="tx2"/>
                </a:solidFill>
              </a:rPr>
              <a:t>Dorsal   tegmental   decussation </a:t>
            </a:r>
          </a:p>
        </p:txBody>
      </p:sp>
      <p:sp>
        <p:nvSpPr>
          <p:cNvPr id="45061" name="Text Box 7"/>
          <p:cNvSpPr txBox="1">
            <a:spLocks noChangeArrowheads="1"/>
          </p:cNvSpPr>
          <p:nvPr/>
        </p:nvSpPr>
        <p:spPr bwMode="auto">
          <a:xfrm>
            <a:off x="3657600" y="3824288"/>
            <a:ext cx="4876800" cy="369887"/>
          </a:xfrm>
          <a:prstGeom prst="rect">
            <a:avLst/>
          </a:prstGeom>
          <a:noFill/>
          <a:ln w="9525">
            <a:noFill/>
            <a:miter lim="800000"/>
            <a:headEnd/>
            <a:tailEnd/>
          </a:ln>
        </p:spPr>
        <p:txBody>
          <a:bodyPr>
            <a:spAutoFit/>
          </a:bodyPr>
          <a:lstStyle/>
          <a:p>
            <a:pPr>
              <a:spcBef>
                <a:spcPct val="50000"/>
              </a:spcBef>
            </a:pPr>
            <a:r>
              <a:rPr lang="en-US">
                <a:solidFill>
                  <a:schemeClr val="tx2"/>
                </a:solidFill>
              </a:rPr>
              <a:t>Cervical spinal motor neuron of anterior horn </a:t>
            </a:r>
          </a:p>
        </p:txBody>
      </p:sp>
      <p:sp>
        <p:nvSpPr>
          <p:cNvPr id="45062" name="Text Box 8"/>
          <p:cNvSpPr txBox="1">
            <a:spLocks noChangeArrowheads="1"/>
          </p:cNvSpPr>
          <p:nvPr/>
        </p:nvSpPr>
        <p:spPr bwMode="auto">
          <a:xfrm>
            <a:off x="3505200" y="4724400"/>
            <a:ext cx="5334000" cy="1569660"/>
          </a:xfrm>
          <a:prstGeom prst="rect">
            <a:avLst/>
          </a:prstGeom>
          <a:noFill/>
          <a:ln w="9525">
            <a:noFill/>
            <a:miter lim="800000"/>
            <a:headEnd/>
            <a:tailEnd/>
          </a:ln>
        </p:spPr>
        <p:txBody>
          <a:bodyPr wrap="square">
            <a:spAutoFit/>
          </a:bodyPr>
          <a:lstStyle/>
          <a:p>
            <a:pPr>
              <a:spcBef>
                <a:spcPct val="50000"/>
              </a:spcBef>
            </a:pPr>
            <a:r>
              <a:rPr lang="en-US" sz="2400" b="1" dirty="0">
                <a:solidFill>
                  <a:schemeClr val="tx2"/>
                </a:solidFill>
              </a:rPr>
              <a:t>Function</a:t>
            </a:r>
            <a:r>
              <a:rPr lang="en-US" sz="2400" dirty="0">
                <a:solidFill>
                  <a:schemeClr val="tx2"/>
                </a:solidFill>
              </a:rPr>
              <a:t>: </a:t>
            </a:r>
            <a:r>
              <a:rPr lang="en-US" sz="2400" dirty="0"/>
              <a:t>controls head and eye movement and allows turning of the head in response to visual or Auditory stimuli.</a:t>
            </a:r>
          </a:p>
        </p:txBody>
      </p:sp>
      <p:sp>
        <p:nvSpPr>
          <p:cNvPr id="45063" name="Line 9"/>
          <p:cNvSpPr>
            <a:spLocks noChangeShapeType="1"/>
          </p:cNvSpPr>
          <p:nvPr/>
        </p:nvSpPr>
        <p:spPr bwMode="auto">
          <a:xfrm>
            <a:off x="5638800" y="2209800"/>
            <a:ext cx="0" cy="609600"/>
          </a:xfrm>
          <a:prstGeom prst="line">
            <a:avLst/>
          </a:prstGeom>
          <a:noFill/>
          <a:ln w="63500">
            <a:solidFill>
              <a:schemeClr val="tx2"/>
            </a:solidFill>
            <a:round/>
            <a:headEnd/>
            <a:tailEnd type="triangle" w="med" len="med"/>
          </a:ln>
        </p:spPr>
        <p:txBody>
          <a:bodyPr/>
          <a:lstStyle/>
          <a:p>
            <a:endParaRPr lang="en-US"/>
          </a:p>
        </p:txBody>
      </p:sp>
      <p:sp>
        <p:nvSpPr>
          <p:cNvPr id="45064" name="Line 10"/>
          <p:cNvSpPr>
            <a:spLocks noChangeShapeType="1"/>
          </p:cNvSpPr>
          <p:nvPr/>
        </p:nvSpPr>
        <p:spPr bwMode="auto">
          <a:xfrm>
            <a:off x="5638800" y="3124200"/>
            <a:ext cx="0" cy="609600"/>
          </a:xfrm>
          <a:prstGeom prst="line">
            <a:avLst/>
          </a:prstGeom>
          <a:noFill/>
          <a:ln w="63500">
            <a:solidFill>
              <a:schemeClr val="tx2"/>
            </a:solidFill>
            <a:round/>
            <a:headEnd/>
            <a:tailEnd type="triangle" w="med" len="med"/>
          </a:ln>
        </p:spPr>
        <p:txBody>
          <a:bodyPr/>
          <a:lstStyle/>
          <a:p>
            <a:endParaRPr lang="en-US"/>
          </a:p>
        </p:txBody>
      </p:sp>
      <p:sp>
        <p:nvSpPr>
          <p:cNvPr id="9" name="Rectangle 8"/>
          <p:cNvSpPr/>
          <p:nvPr/>
        </p:nvSpPr>
        <p:spPr>
          <a:xfrm>
            <a:off x="3962400" y="152400"/>
            <a:ext cx="4191000" cy="533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b="1" dirty="0"/>
              <a:t>TECTOSPINAL TRACT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76400" y="274638"/>
            <a:ext cx="5638800" cy="868362"/>
          </a:xfrm>
          <a:solidFill>
            <a:schemeClr val="bg1"/>
          </a:solidFill>
          <a:ln>
            <a:solidFill>
              <a:schemeClr val="accent1"/>
            </a:solidFill>
          </a:ln>
        </p:spPr>
        <p:txBody>
          <a:bodyPr/>
          <a:lstStyle/>
          <a:p>
            <a:pPr eaLnBrk="1" hangingPunct="1"/>
            <a:r>
              <a:rPr lang="en-US" b="1" smtClean="0"/>
              <a:t>Reticulospinal Tract</a:t>
            </a:r>
          </a:p>
        </p:txBody>
      </p:sp>
      <p:sp>
        <p:nvSpPr>
          <p:cNvPr id="43011" name="Rectangle 3"/>
          <p:cNvSpPr>
            <a:spLocks noGrp="1" noChangeArrowheads="1"/>
          </p:cNvSpPr>
          <p:nvPr>
            <p:ph idx="1"/>
          </p:nvPr>
        </p:nvSpPr>
        <p:spPr/>
        <p:txBody>
          <a:bodyPr>
            <a:normAutofit/>
          </a:bodyPr>
          <a:lstStyle/>
          <a:p>
            <a:pPr eaLnBrk="1" hangingPunct="1">
              <a:lnSpc>
                <a:spcPct val="90000"/>
              </a:lnSpc>
              <a:buFontTx/>
              <a:buNone/>
            </a:pPr>
            <a:r>
              <a:rPr lang="en-US" sz="2700" smtClean="0"/>
              <a:t>The reticular formation makes up a central core through much of the brainstem. It contains many different nuclear groups.</a:t>
            </a:r>
          </a:p>
          <a:p>
            <a:pPr eaLnBrk="1" hangingPunct="1">
              <a:lnSpc>
                <a:spcPct val="90000"/>
              </a:lnSpc>
              <a:buFontTx/>
              <a:buNone/>
            </a:pPr>
            <a:r>
              <a:rPr lang="en-US" sz="2700" smtClean="0"/>
              <a:t>Pontine and medullary nuclei projects to the anterior horn of the spinal cord at all spinal levels.</a:t>
            </a:r>
          </a:p>
          <a:p>
            <a:pPr eaLnBrk="1" hangingPunct="1">
              <a:lnSpc>
                <a:spcPct val="90000"/>
              </a:lnSpc>
              <a:buFontTx/>
              <a:buNone/>
            </a:pPr>
            <a:r>
              <a:rPr lang="en-US" sz="2700" b="1" u="sng" smtClean="0">
                <a:latin typeface="Times New Roman" pitchFamily="18" charset="0"/>
                <a:cs typeface="Times New Roman" pitchFamily="18" charset="0"/>
              </a:rPr>
              <a:t>Functions:</a:t>
            </a:r>
            <a:r>
              <a:rPr lang="en-US" sz="2700" smtClean="0"/>
              <a:t> maintainence of posture and is also responsible modulating the muscle tone via input to gamma motor neurons.</a:t>
            </a:r>
          </a:p>
          <a:p>
            <a:pPr eaLnBrk="1" hangingPunct="1">
              <a:lnSpc>
                <a:spcPct val="90000"/>
              </a:lnSpc>
              <a:buFontTx/>
              <a:buNone/>
            </a:pPr>
            <a:r>
              <a:rPr lang="en-US" sz="2700" smtClean="0"/>
              <a:t>    Pontine reticulospinal neurons are primarily excitatory while medullary reticulospinal neurons are primarily inhibitory to gamma motor neurons.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74638"/>
            <a:ext cx="4724400" cy="868362"/>
          </a:xfrm>
          <a:solidFill>
            <a:schemeClr val="bg1"/>
          </a:solidFill>
          <a:ln>
            <a:solidFill>
              <a:schemeClr val="accent1"/>
            </a:solidFill>
          </a:ln>
        </p:spPr>
        <p:txBody>
          <a:bodyPr/>
          <a:lstStyle/>
          <a:p>
            <a:pPr eaLnBrk="1" hangingPunct="1"/>
            <a:r>
              <a:rPr lang="en-US" b="1" smtClean="0"/>
              <a:t>Olivospinal Tract</a:t>
            </a:r>
          </a:p>
        </p:txBody>
      </p:sp>
      <p:sp>
        <p:nvSpPr>
          <p:cNvPr id="47107" name="Rectangle 3"/>
          <p:cNvSpPr>
            <a:spLocks noGrp="1" noChangeArrowheads="1"/>
          </p:cNvSpPr>
          <p:nvPr>
            <p:ph idx="1"/>
          </p:nvPr>
        </p:nvSpPr>
        <p:spPr>
          <a:xfrm>
            <a:off x="304800" y="1752600"/>
            <a:ext cx="8610600" cy="4267200"/>
          </a:xfrm>
        </p:spPr>
        <p:txBody>
          <a:bodyPr/>
          <a:lstStyle/>
          <a:p>
            <a:pPr eaLnBrk="1" hangingPunct="1">
              <a:lnSpc>
                <a:spcPct val="200000"/>
              </a:lnSpc>
            </a:pPr>
            <a:r>
              <a:rPr lang="en-US" sz="2800" dirty="0" smtClean="0"/>
              <a:t>It arises in the cells of inferior olive of the medulla and is found only in the cervical region of the spinal cord.</a:t>
            </a:r>
          </a:p>
          <a:p>
            <a:pPr eaLnBrk="1" hangingPunct="1">
              <a:lnSpc>
                <a:spcPct val="200000"/>
              </a:lnSpc>
            </a:pPr>
            <a:r>
              <a:rPr lang="en-US" sz="2800" dirty="0" smtClean="0"/>
              <a:t>Function is unknown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srcRect/>
          <a:stretch>
            <a:fillRect/>
          </a:stretch>
        </p:blipFill>
        <p:spPr bwMode="auto">
          <a:xfrm>
            <a:off x="0" y="0"/>
            <a:ext cx="9144000" cy="6869113"/>
          </a:xfrm>
          <a:prstGeom prst="rect">
            <a:avLst/>
          </a:prstGeom>
          <a:noFill/>
          <a:ln w="9525">
            <a:noFill/>
            <a:miter lim="800000"/>
            <a:headEnd/>
            <a:tailEnd/>
          </a:ln>
        </p:spPr>
      </p:pic>
      <p:sp>
        <p:nvSpPr>
          <p:cNvPr id="5" name="Title 1"/>
          <p:cNvSpPr txBox="1">
            <a:spLocks/>
          </p:cNvSpPr>
          <p:nvPr/>
        </p:nvSpPr>
        <p:spPr bwMode="auto">
          <a:xfrm>
            <a:off x="4267200" y="3733800"/>
            <a:ext cx="4572000" cy="2819400"/>
          </a:xfrm>
          <a:prstGeom prst="rect">
            <a:avLst/>
          </a:prstGeom>
          <a:noFill/>
          <a:ln w="9525">
            <a:noFill/>
            <a:miter lim="800000"/>
            <a:headEnd/>
            <a:tailEnd/>
          </a:ln>
        </p:spPr>
        <p:txBody>
          <a:bodyPr anchor="ctr"/>
          <a:lstStyle/>
          <a:p>
            <a:pPr algn="ctr">
              <a:defRPr/>
            </a:pPr>
            <a:r>
              <a:rPr lang="en-US" sz="6000" b="1" dirty="0">
                <a:solidFill>
                  <a:schemeClr val="bg1"/>
                </a:solidFill>
                <a:latin typeface="+mj-lt"/>
                <a:ea typeface="+mj-ea"/>
                <a:cs typeface="+mj-cs"/>
              </a:rPr>
              <a:t>Thanks </a:t>
            </a:r>
            <a:br>
              <a:rPr lang="en-US" sz="6000" b="1" dirty="0">
                <a:solidFill>
                  <a:schemeClr val="bg1"/>
                </a:solidFill>
                <a:latin typeface="+mj-lt"/>
                <a:ea typeface="+mj-ea"/>
                <a:cs typeface="+mj-cs"/>
              </a:rPr>
            </a:br>
            <a:r>
              <a:rPr lang="en-US" sz="6000" b="1" dirty="0">
                <a:solidFill>
                  <a:schemeClr val="bg1"/>
                </a:solidFill>
                <a:latin typeface="+mj-lt"/>
                <a:ea typeface="+mj-ea"/>
                <a:cs typeface="+mj-cs"/>
              </a:rPr>
              <a:t>and</a:t>
            </a:r>
            <a:br>
              <a:rPr lang="en-US" sz="6000" b="1" dirty="0">
                <a:solidFill>
                  <a:schemeClr val="bg1"/>
                </a:solidFill>
                <a:latin typeface="+mj-lt"/>
                <a:ea typeface="+mj-ea"/>
                <a:cs typeface="+mj-cs"/>
              </a:rPr>
            </a:br>
            <a:r>
              <a:rPr lang="en-US" sz="6000" b="1" dirty="0">
                <a:solidFill>
                  <a:schemeClr val="bg1"/>
                </a:solidFill>
                <a:latin typeface="+mj-lt"/>
                <a:ea typeface="+mj-ea"/>
                <a:cs typeface="+mj-cs"/>
              </a:rPr>
              <a:t> good luck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Motor system includes</a:t>
            </a:r>
          </a:p>
        </p:txBody>
      </p:sp>
      <p:sp>
        <p:nvSpPr>
          <p:cNvPr id="8195" name="Rectangle 3"/>
          <p:cNvSpPr>
            <a:spLocks noGrp="1" noChangeArrowheads="1"/>
          </p:cNvSpPr>
          <p:nvPr>
            <p:ph idx="1"/>
          </p:nvPr>
        </p:nvSpPr>
        <p:spPr/>
        <p:txBody>
          <a:bodyPr/>
          <a:lstStyle/>
          <a:p>
            <a:pPr eaLnBrk="1" hangingPunct="1">
              <a:lnSpc>
                <a:spcPct val="150000"/>
              </a:lnSpc>
            </a:pPr>
            <a:r>
              <a:rPr lang="en-US" sz="2800" smtClean="0"/>
              <a:t>Motor cortex</a:t>
            </a:r>
          </a:p>
          <a:p>
            <a:pPr eaLnBrk="1" hangingPunct="1">
              <a:lnSpc>
                <a:spcPct val="150000"/>
              </a:lnSpc>
            </a:pPr>
            <a:r>
              <a:rPr lang="en-US" sz="2800" smtClean="0"/>
              <a:t>Tracts</a:t>
            </a:r>
          </a:p>
          <a:p>
            <a:pPr eaLnBrk="1" hangingPunct="1">
              <a:lnSpc>
                <a:spcPct val="150000"/>
              </a:lnSpc>
              <a:buFontTx/>
              <a:buNone/>
            </a:pPr>
            <a:r>
              <a:rPr lang="en-US" sz="2800" smtClean="0"/>
              <a:t>eg. Corticospinal (skillful Voluntary movement) </a:t>
            </a:r>
          </a:p>
          <a:p>
            <a:pPr eaLnBrk="1" hangingPunct="1">
              <a:lnSpc>
                <a:spcPct val="150000"/>
              </a:lnSpc>
              <a:buFontTx/>
              <a:buNone/>
            </a:pPr>
            <a:r>
              <a:rPr lang="en-US" sz="2800" smtClean="0"/>
              <a:t>Corticobulbar and Bulbospinal (Extrapyramidal)</a:t>
            </a:r>
          </a:p>
          <a:p>
            <a:pPr eaLnBrk="1" hangingPunct="1">
              <a:lnSpc>
                <a:spcPct val="150000"/>
              </a:lnSpc>
            </a:pPr>
            <a:r>
              <a:rPr lang="en-US" sz="2800" smtClean="0"/>
              <a:t>Basal Ganglia (regulator)</a:t>
            </a:r>
          </a:p>
          <a:p>
            <a:pPr eaLnBrk="1" hangingPunct="1">
              <a:lnSpc>
                <a:spcPct val="150000"/>
              </a:lnSpc>
            </a:pPr>
            <a:r>
              <a:rPr lang="en-US" sz="2800" smtClean="0"/>
              <a:t>Cerebellum 	 (regulator)</a:t>
            </a:r>
          </a:p>
          <a:p>
            <a:pPr eaLnBrk="1" hangingPunct="1"/>
            <a:endParaRPr lang="en-US" sz="28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838200"/>
          </a:xfrm>
        </p:spPr>
        <p:txBody>
          <a:bodyPr/>
          <a:lstStyle/>
          <a:p>
            <a:pPr eaLnBrk="1" hangingPunct="1"/>
            <a:r>
              <a:rPr lang="en-US" smtClean="0"/>
              <a:t>Types of motor activities</a:t>
            </a:r>
          </a:p>
        </p:txBody>
      </p:sp>
      <p:sp>
        <p:nvSpPr>
          <p:cNvPr id="9219" name="Rectangle 3"/>
          <p:cNvSpPr>
            <a:spLocks noGrp="1" noChangeArrowheads="1"/>
          </p:cNvSpPr>
          <p:nvPr>
            <p:ph idx="1"/>
          </p:nvPr>
        </p:nvSpPr>
        <p:spPr>
          <a:xfrm>
            <a:off x="457200" y="990600"/>
            <a:ext cx="8229600" cy="4038600"/>
          </a:xfrm>
        </p:spPr>
        <p:txBody>
          <a:bodyPr/>
          <a:lstStyle/>
          <a:p>
            <a:pPr eaLnBrk="1" hangingPunct="1">
              <a:lnSpc>
                <a:spcPct val="200000"/>
              </a:lnSpc>
            </a:pPr>
            <a:r>
              <a:rPr lang="en-US" sz="2400" smtClean="0"/>
              <a:t>Voluntary movements.</a:t>
            </a:r>
          </a:p>
          <a:p>
            <a:pPr eaLnBrk="1" hangingPunct="1">
              <a:lnSpc>
                <a:spcPct val="200000"/>
              </a:lnSpc>
            </a:pPr>
            <a:r>
              <a:rPr lang="en-US" sz="2400" smtClean="0"/>
              <a:t>Involuntary (Reflex) movements</a:t>
            </a:r>
          </a:p>
          <a:p>
            <a:pPr eaLnBrk="1" hangingPunct="1">
              <a:lnSpc>
                <a:spcPct val="200000"/>
              </a:lnSpc>
              <a:buFont typeface="Arial" charset="0"/>
              <a:buNone/>
            </a:pPr>
            <a:r>
              <a:rPr lang="en-US" sz="2400" smtClean="0"/>
              <a:t>                </a:t>
            </a:r>
            <a:r>
              <a:rPr lang="en-US" sz="2400" b="1" smtClean="0"/>
              <a:t>Subdivision</a:t>
            </a:r>
            <a:r>
              <a:rPr lang="en-US" sz="2400" smtClean="0"/>
              <a:t>: Rhythmic movements like swallowing, chewing and walking (mainly involuntary)                  but these are subject to voluntary adjustment &amp; control.                  </a:t>
            </a:r>
          </a:p>
          <a:p>
            <a:pPr eaLnBrk="1" hangingPunct="1"/>
            <a:endParaRPr lang="en-US" sz="2400" smtClean="0"/>
          </a:p>
        </p:txBody>
      </p:sp>
      <p:sp>
        <p:nvSpPr>
          <p:cNvPr id="4" name="Rectangle 3"/>
          <p:cNvSpPr/>
          <p:nvPr/>
        </p:nvSpPr>
        <p:spPr>
          <a:xfrm>
            <a:off x="914400" y="5257800"/>
            <a:ext cx="7620000" cy="1295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b="1">
                <a:solidFill>
                  <a:srgbClr val="000000"/>
                </a:solidFill>
                <a:cs typeface="Arial" charset="0"/>
              </a:rPr>
              <a:t>The motor system learns by doing and the performance improves by repetition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0"/>
          <p:cNvGrpSpPr>
            <a:grpSpLocks/>
          </p:cNvGrpSpPr>
          <p:nvPr/>
        </p:nvGrpSpPr>
        <p:grpSpPr bwMode="auto">
          <a:xfrm>
            <a:off x="304800" y="1371600"/>
            <a:ext cx="8534400" cy="6096000"/>
            <a:chOff x="381000" y="381000"/>
            <a:chExt cx="8534400" cy="6096000"/>
          </a:xfrm>
        </p:grpSpPr>
        <p:grpSp>
          <p:nvGrpSpPr>
            <p:cNvPr id="10244" name="Group 28"/>
            <p:cNvGrpSpPr>
              <a:grpSpLocks/>
            </p:cNvGrpSpPr>
            <p:nvPr/>
          </p:nvGrpSpPr>
          <p:grpSpPr bwMode="auto">
            <a:xfrm>
              <a:off x="381000" y="381000"/>
              <a:ext cx="8534400" cy="6096000"/>
              <a:chOff x="381000" y="381000"/>
              <a:chExt cx="8534400" cy="6096000"/>
            </a:xfrm>
          </p:grpSpPr>
          <p:sp>
            <p:nvSpPr>
              <p:cNvPr id="4" name="Rectangle 3"/>
              <p:cNvSpPr/>
              <p:nvPr/>
            </p:nvSpPr>
            <p:spPr>
              <a:xfrm>
                <a:off x="2209800" y="2819400"/>
                <a:ext cx="15240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CORTICAL ASSOCIATION AREA</a:t>
                </a:r>
              </a:p>
            </p:txBody>
          </p:sp>
          <p:sp>
            <p:nvSpPr>
              <p:cNvPr id="5" name="Rectangle 4"/>
              <p:cNvSpPr/>
              <p:nvPr/>
            </p:nvSpPr>
            <p:spPr>
              <a:xfrm>
                <a:off x="381000" y="2819400"/>
                <a:ext cx="9144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IDEA</a:t>
                </a:r>
              </a:p>
            </p:txBody>
          </p:sp>
          <p:sp>
            <p:nvSpPr>
              <p:cNvPr id="7" name="Rectangle 6"/>
              <p:cNvSpPr/>
              <p:nvPr/>
            </p:nvSpPr>
            <p:spPr>
              <a:xfrm>
                <a:off x="7543800" y="2819400"/>
                <a:ext cx="13716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MOVEMENT </a:t>
                </a:r>
              </a:p>
            </p:txBody>
          </p:sp>
          <p:sp>
            <p:nvSpPr>
              <p:cNvPr id="8" name="Rectangle 7"/>
              <p:cNvSpPr/>
              <p:nvPr/>
            </p:nvSpPr>
            <p:spPr>
              <a:xfrm>
                <a:off x="3657600" y="1219200"/>
                <a:ext cx="11430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BASAL GANGLIA</a:t>
                </a:r>
              </a:p>
            </p:txBody>
          </p:sp>
          <p:sp>
            <p:nvSpPr>
              <p:cNvPr id="9" name="Rectangle 8"/>
              <p:cNvSpPr/>
              <p:nvPr/>
            </p:nvSpPr>
            <p:spPr>
              <a:xfrm>
                <a:off x="3657600" y="4495800"/>
                <a:ext cx="15240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LATERAL CEREBELLUM</a:t>
                </a:r>
              </a:p>
            </p:txBody>
          </p:sp>
          <p:sp>
            <p:nvSpPr>
              <p:cNvPr id="10" name="Rectangle 9"/>
              <p:cNvSpPr/>
              <p:nvPr/>
            </p:nvSpPr>
            <p:spPr>
              <a:xfrm>
                <a:off x="6324600" y="4495800"/>
                <a:ext cx="16764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INTERMEDIATE CEREBELLUM</a:t>
                </a:r>
              </a:p>
            </p:txBody>
          </p:sp>
          <p:cxnSp>
            <p:nvCxnSpPr>
              <p:cNvPr id="12" name="Straight Arrow Connector 11"/>
              <p:cNvCxnSpPr>
                <a:stCxn id="5" idx="3"/>
              </p:cNvCxnSpPr>
              <p:nvPr/>
            </p:nvCxnSpPr>
            <p:spPr>
              <a:xfrm>
                <a:off x="1295400" y="3276600"/>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10000" y="32766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96000" y="3276600"/>
                <a:ext cx="1295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19800" y="3810000"/>
                <a:ext cx="9906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62800" y="3810000"/>
                <a:ext cx="6858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7924800" y="3886200"/>
                <a:ext cx="609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5753100" y="3924300"/>
                <a:ext cx="5334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7696200" y="2286000"/>
                <a:ext cx="6096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95901" y="2400300"/>
                <a:ext cx="5334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5562600" y="2133600"/>
                <a:ext cx="2286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2895600" y="3810000"/>
                <a:ext cx="685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781300" y="1943100"/>
                <a:ext cx="8382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495801" y="2438400"/>
                <a:ext cx="4572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648994" y="41140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4343401" y="2438400"/>
                <a:ext cx="4572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4496594" y="41140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2324100" y="3390900"/>
                <a:ext cx="6096000" cy="762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419600" y="2819400"/>
                <a:ext cx="1600200" cy="914400"/>
              </a:xfrm>
              <a:prstGeom prst="rect">
                <a:avLst/>
              </a:prstGeom>
              <a:ln w="381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PREMOTOR AND MOTOR CORTEX</a:t>
                </a:r>
              </a:p>
            </p:txBody>
          </p:sp>
        </p:grpSp>
        <p:sp>
          <p:nvSpPr>
            <p:cNvPr id="10245" name="TextBox 65"/>
            <p:cNvSpPr txBox="1">
              <a:spLocks noChangeArrowheads="1"/>
            </p:cNvSpPr>
            <p:nvPr/>
          </p:nvSpPr>
          <p:spPr bwMode="auto">
            <a:xfrm>
              <a:off x="1600200" y="457200"/>
              <a:ext cx="1301750" cy="584200"/>
            </a:xfrm>
            <a:prstGeom prst="rect">
              <a:avLst/>
            </a:prstGeom>
            <a:noFill/>
            <a:ln w="9525">
              <a:noFill/>
              <a:miter lim="800000"/>
              <a:headEnd/>
              <a:tailEnd/>
            </a:ln>
          </p:spPr>
          <p:txBody>
            <a:bodyPr wrap="none">
              <a:spAutoFit/>
            </a:bodyPr>
            <a:lstStyle/>
            <a:p>
              <a:r>
                <a:rPr lang="en-US" sz="3200" b="1"/>
                <a:t>PLAN</a:t>
              </a:r>
            </a:p>
          </p:txBody>
        </p:sp>
        <p:sp>
          <p:nvSpPr>
            <p:cNvPr id="10246" name="TextBox 66"/>
            <p:cNvSpPr txBox="1">
              <a:spLocks noChangeArrowheads="1"/>
            </p:cNvSpPr>
            <p:nvPr/>
          </p:nvSpPr>
          <p:spPr bwMode="auto">
            <a:xfrm>
              <a:off x="6172200" y="457200"/>
              <a:ext cx="2124075" cy="584200"/>
            </a:xfrm>
            <a:prstGeom prst="rect">
              <a:avLst/>
            </a:prstGeom>
            <a:noFill/>
            <a:ln w="9525">
              <a:noFill/>
              <a:miter lim="800000"/>
              <a:headEnd/>
              <a:tailEnd/>
            </a:ln>
          </p:spPr>
          <p:txBody>
            <a:bodyPr wrap="none">
              <a:spAutoFit/>
            </a:bodyPr>
            <a:lstStyle/>
            <a:p>
              <a:r>
                <a:rPr lang="en-US" sz="3200" b="1"/>
                <a:t>EXECUTE</a:t>
              </a:r>
            </a:p>
          </p:txBody>
        </p:sp>
      </p:grpSp>
      <p:sp>
        <p:nvSpPr>
          <p:cNvPr id="33" name="TextBox 32"/>
          <p:cNvSpPr txBox="1"/>
          <p:nvPr/>
        </p:nvSpPr>
        <p:spPr>
          <a:xfrm>
            <a:off x="190500" y="228600"/>
            <a:ext cx="8839200" cy="762000"/>
          </a:xfrm>
          <a:prstGeom prst="rect">
            <a:avLst/>
          </a:prstGeom>
          <a:noFill/>
          <a:ln w="9525">
            <a:noFill/>
            <a:miter lim="800000"/>
            <a:headEnd/>
            <a:tailEnd/>
          </a:ln>
        </p:spPr>
        <p:txBody>
          <a:bodyPr anchor="ctr"/>
          <a:lstStyle/>
          <a:p>
            <a:pPr algn="ctr">
              <a:defRPr/>
            </a:pPr>
            <a:r>
              <a:rPr lang="en-US" sz="4000" dirty="0">
                <a:latin typeface="+mj-lt"/>
                <a:ea typeface="+mj-ea"/>
                <a:cs typeface="+mj-cs"/>
              </a:rPr>
              <a:t>CONTROL OF VOLUNTARY MOVEMENTS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Components of motor neurons</a:t>
            </a:r>
          </a:p>
        </p:txBody>
      </p:sp>
      <p:sp>
        <p:nvSpPr>
          <p:cNvPr id="11267" name="Rectangle 3"/>
          <p:cNvSpPr>
            <a:spLocks noGrp="1" noChangeArrowheads="1"/>
          </p:cNvSpPr>
          <p:nvPr>
            <p:ph idx="1"/>
          </p:nvPr>
        </p:nvSpPr>
        <p:spPr/>
        <p:txBody>
          <a:bodyPr/>
          <a:lstStyle/>
          <a:p>
            <a:pPr marL="609600" indent="-609600" eaLnBrk="1" hangingPunct="1">
              <a:lnSpc>
                <a:spcPct val="90000"/>
              </a:lnSpc>
            </a:pPr>
            <a:r>
              <a:rPr lang="en-US" u="sng" smtClean="0"/>
              <a:t>Upper motor neuron</a:t>
            </a:r>
            <a:r>
              <a:rPr lang="en-US" smtClean="0"/>
              <a:t> (</a:t>
            </a:r>
            <a:r>
              <a:rPr lang="en-US" sz="2800" smtClean="0"/>
              <a:t>corticospinal &amp; corticobulbar).</a:t>
            </a:r>
          </a:p>
          <a:p>
            <a:pPr marL="609600" indent="-609600" eaLnBrk="1" hangingPunct="1">
              <a:lnSpc>
                <a:spcPct val="90000"/>
              </a:lnSpc>
              <a:buFontTx/>
              <a:buNone/>
            </a:pPr>
            <a:r>
              <a:rPr lang="en-US" sz="2800" smtClean="0"/>
              <a:t>Starts from motor cortex and ends in </a:t>
            </a:r>
          </a:p>
          <a:p>
            <a:pPr marL="609600" indent="-609600" eaLnBrk="1" hangingPunct="1">
              <a:lnSpc>
                <a:spcPct val="90000"/>
              </a:lnSpc>
              <a:buFontTx/>
              <a:buAutoNum type="arabicPeriod"/>
            </a:pPr>
            <a:r>
              <a:rPr lang="en-US" sz="2800" smtClean="0"/>
              <a:t>Cranial nerve nucleus (corticobulbar).</a:t>
            </a:r>
          </a:p>
          <a:p>
            <a:pPr marL="609600" indent="-609600" eaLnBrk="1" hangingPunct="1">
              <a:lnSpc>
                <a:spcPct val="90000"/>
              </a:lnSpc>
              <a:buFontTx/>
              <a:buAutoNum type="arabicPeriod"/>
            </a:pPr>
            <a:r>
              <a:rPr lang="en-US" sz="2800" smtClean="0"/>
              <a:t>Anterior horn of spinal cord in opposite side(corticospinal tracts).</a:t>
            </a:r>
          </a:p>
          <a:p>
            <a:pPr marL="609600" indent="-609600" eaLnBrk="1" hangingPunct="1">
              <a:lnSpc>
                <a:spcPct val="90000"/>
              </a:lnSpc>
            </a:pPr>
            <a:r>
              <a:rPr lang="en-US" sz="2800" u="sng" smtClean="0"/>
              <a:t>Lower Motor Neuron</a:t>
            </a:r>
          </a:p>
          <a:p>
            <a:pPr marL="609600" indent="-609600" eaLnBrk="1" hangingPunct="1">
              <a:lnSpc>
                <a:spcPct val="90000"/>
              </a:lnSpc>
              <a:buFontTx/>
              <a:buNone/>
            </a:pPr>
            <a:r>
              <a:rPr lang="en-US" sz="2800" smtClean="0"/>
              <a:t>Starts from anterior horn of spinal cord and ends in appropriate muscle of the same side.</a:t>
            </a:r>
          </a:p>
          <a:p>
            <a:pPr marL="609600" indent="-609600" eaLnBrk="1" hangingPunct="1">
              <a:lnSpc>
                <a:spcPct val="90000"/>
              </a:lnSpc>
              <a:buFontTx/>
              <a:buNone/>
            </a:pPr>
            <a:r>
              <a:rPr lang="en-US" sz="2800" smtClean="0"/>
              <a:t>eg. All peripheral motor nerves.</a:t>
            </a:r>
          </a:p>
          <a:p>
            <a:pPr marL="609600" indent="-609600" eaLnBrk="1" hangingPunct="1">
              <a:lnSpc>
                <a:spcPct val="90000"/>
              </a:lnSpc>
              <a:buFontTx/>
              <a:buNone/>
            </a:pPr>
            <a:endParaRPr lang="en-US" sz="2800" smtClean="0"/>
          </a:p>
          <a:p>
            <a:pPr marL="609600" indent="-609600"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orticospinal tract"/>
          <p:cNvPicPr>
            <a:picLocks noChangeAspect="1" noChangeArrowheads="1"/>
          </p:cNvPicPr>
          <p:nvPr/>
        </p:nvPicPr>
        <p:blipFill>
          <a:blip r:embed="rId2"/>
          <a:srcRect b="7156"/>
          <a:stretch>
            <a:fillRect/>
          </a:stretch>
        </p:blipFill>
        <p:spPr bwMode="auto">
          <a:xfrm>
            <a:off x="2647950" y="228600"/>
            <a:ext cx="3905250" cy="6478588"/>
          </a:xfrm>
          <a:prstGeom prst="rect">
            <a:avLst/>
          </a:prstGeom>
          <a:noFill/>
          <a:ln w="76200">
            <a:solidFill>
              <a:schemeClr val="tx2"/>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931</TotalTime>
  <Words>1440</Words>
  <Application>Microsoft PowerPoint</Application>
  <PresentationFormat>On-screen Show (4:3)</PresentationFormat>
  <Paragraphs>190</Paragraphs>
  <Slides>48</Slides>
  <Notes>0</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Blue strands design template</vt:lpstr>
      <vt:lpstr>1_Custom Design</vt:lpstr>
      <vt:lpstr>Office Theme</vt:lpstr>
      <vt:lpstr>Slide 1</vt:lpstr>
      <vt:lpstr>Cortical Motor Areas  and  Descending motor tracts   (Pyramidal &amp; Extrapyramidal System)</vt:lpstr>
      <vt:lpstr>Motor</vt:lpstr>
      <vt:lpstr>Slide 4</vt:lpstr>
      <vt:lpstr>Motor system includes</vt:lpstr>
      <vt:lpstr>Types of motor activities</vt:lpstr>
      <vt:lpstr>Slide 7</vt:lpstr>
      <vt:lpstr>Components of motor neurons</vt:lpstr>
      <vt:lpstr>Slide 9</vt:lpstr>
      <vt:lpstr>Overview of Motor System</vt:lpstr>
      <vt:lpstr>Levels of motor control</vt:lpstr>
      <vt:lpstr>Cortical Motor Areas</vt:lpstr>
      <vt:lpstr>Slide 13</vt:lpstr>
      <vt:lpstr>Slide 14</vt:lpstr>
      <vt:lpstr>Motor cortex</vt:lpstr>
      <vt:lpstr>Primary Motor Cortex (M-I)</vt:lpstr>
      <vt:lpstr>Slide 17</vt:lpstr>
      <vt:lpstr>Slide 18</vt:lpstr>
      <vt:lpstr>Supplementary Motor Area (M-II)</vt:lpstr>
      <vt:lpstr>Slide 20</vt:lpstr>
      <vt:lpstr>Premotor Cortex  (Premotor area ,M-III)</vt:lpstr>
      <vt:lpstr>Slide 22</vt:lpstr>
      <vt:lpstr>Slide 23</vt:lpstr>
      <vt:lpstr>Posterior parietal cortex</vt:lpstr>
      <vt:lpstr>Slide 25</vt:lpstr>
      <vt:lpstr>Slide 26</vt:lpstr>
      <vt:lpstr>Slide 27</vt:lpstr>
      <vt:lpstr>Slide 28</vt:lpstr>
      <vt:lpstr>Slide 29</vt:lpstr>
      <vt:lpstr>Origin of corticospinal /corticobulbar tracts The neurons of these tracts are Pyramidal shaped</vt:lpstr>
      <vt:lpstr>Corticospinal Tract   (CST)</vt:lpstr>
      <vt:lpstr>FUNCTIONS</vt:lpstr>
      <vt:lpstr>Slide 33</vt:lpstr>
      <vt:lpstr>Slide 34</vt:lpstr>
      <vt:lpstr>Slide 35</vt:lpstr>
      <vt:lpstr>EXTRAPYRAMIDAL TRACTS</vt:lpstr>
      <vt:lpstr>Slide 37</vt:lpstr>
      <vt:lpstr>Slide 38</vt:lpstr>
      <vt:lpstr>COMPONENTS OF EXTRA PYRAMIDAL SYSTEM</vt:lpstr>
      <vt:lpstr>Slide 40</vt:lpstr>
      <vt:lpstr>Overview of Motor System</vt:lpstr>
      <vt:lpstr>Slide 42</vt:lpstr>
      <vt:lpstr>Slide 43</vt:lpstr>
      <vt:lpstr>Slide 44</vt:lpstr>
      <vt:lpstr>Slide 45</vt:lpstr>
      <vt:lpstr>Reticulospinal Tract</vt:lpstr>
      <vt:lpstr>Olivospinal Tract</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dc:creator>
  <cp:lastModifiedBy>ksupy</cp:lastModifiedBy>
  <cp:revision>61</cp:revision>
  <cp:lastPrinted>1601-01-01T00:00:00Z</cp:lastPrinted>
  <dcterms:created xsi:type="dcterms:W3CDTF">1601-01-01T00:00:00Z</dcterms:created>
  <dcterms:modified xsi:type="dcterms:W3CDTF">2010-03-16T05:50:39Z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