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333" r:id="rId5"/>
    <p:sldId id="360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1" r:id="rId18"/>
    <p:sldId id="362" r:id="rId19"/>
    <p:sldId id="363" r:id="rId20"/>
    <p:sldId id="365" r:id="rId21"/>
    <p:sldId id="364" r:id="rId22"/>
    <p:sldId id="366" r:id="rId23"/>
    <p:sldId id="367" r:id="rId24"/>
    <p:sldId id="368" r:id="rId25"/>
    <p:sldId id="369" r:id="rId26"/>
    <p:sldId id="370" r:id="rId27"/>
    <p:sldId id="299" r:id="rId28"/>
    <p:sldId id="371" r:id="rId29"/>
    <p:sldId id="300" r:id="rId30"/>
    <p:sldId id="301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93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4953000" cy="19812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 OF FACE: 5</a:t>
            </a:r>
            <a:r>
              <a:rPr lang="en-US" sz="8900" b="1" kern="10" baseline="3000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7</a:t>
            </a:r>
            <a:r>
              <a:rPr lang="en-US" sz="8900" b="1" kern="10" baseline="3000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CRANIAL NERVES 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5791200"/>
            <a:ext cx="354212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Sanaa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Sahaarawy</a:t>
            </a:r>
            <a:endParaRPr lang="en-US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MAXILLARY (PURE SENSORY)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38600"/>
            <a:ext cx="8229600" cy="2590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Supplies: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teeth, upper gums &amp; maxillary air sinus: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(posterior, middle &amp; anterior superior alveolar nerves).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zygomaticofacial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infraorbital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nerves).</a:t>
            </a:r>
          </a:p>
        </p:txBody>
      </p:sp>
      <p:pic>
        <p:nvPicPr>
          <p:cNvPr id="5" name="Content Placeholder 4" descr="5th &amp; 7th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800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 (MIXED)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91000"/>
            <a:ext cx="8763000" cy="2514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BRANCHES: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Lingual: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sensations of anterior 2/3 of tongue.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alveolar: 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teeth, lower gums &amp; 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Auriculotemporal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auricle, temple, parotid gland &amp; TMJ.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BRANCHES: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muscles of mastication, anterior belly of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digastric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mylohyoid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tensor tympani &amp; 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palati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5th &amp; 7th 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6934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SUPPLY OF 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43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OPHTHALMIC</a:t>
            </a: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Supratrochlear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frontal:  </a:t>
            </a:r>
            <a:r>
              <a:rPr lang="en-US" b="1" i="1" dirty="0" smtClean="0">
                <a:solidFill>
                  <a:srgbClr val="0070C0"/>
                </a:solidFill>
              </a:rPr>
              <a:t>forehead + medial part of upper eyelid.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Supraorbital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frontal: </a:t>
            </a:r>
            <a:r>
              <a:rPr lang="en-US" b="1" i="1" dirty="0" smtClean="0">
                <a:solidFill>
                  <a:srgbClr val="0070C0"/>
                </a:solidFill>
              </a:rPr>
              <a:t>forehead + medial part of upper eyelid.</a:t>
            </a:r>
            <a:endParaRPr lang="en-US" b="1" dirty="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branch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lacrimal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lateral part of upper eyelid.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Infratrochlear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nasociliary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upper part of nose.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nasal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nasociliary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lower part of nose.</a:t>
            </a:r>
          </a:p>
          <a:p>
            <a:endParaRPr lang="en-US" dirty="0"/>
          </a:p>
        </p:txBody>
      </p:sp>
      <p:pic>
        <p:nvPicPr>
          <p:cNvPr id="5" name="Picture 7" descr="Face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267200" cy="4384766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705600" y="5943600"/>
            <a:ext cx="221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Great auricular nerve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(C2,3)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rot="16200000" flipV="1">
            <a:off x="7450034" y="5580166"/>
            <a:ext cx="685800" cy="410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SUPPLY OF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marL="533400" indent="-533400"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MAXILLARY:</a:t>
            </a:r>
          </a:p>
          <a:p>
            <a:pPr marL="533400" indent="-533400">
              <a:buFontTx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Infraorbital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divides into: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a) </a:t>
            </a:r>
            <a:r>
              <a:rPr lang="en-US" b="1" i="1" dirty="0" err="1" smtClean="0">
                <a:solidFill>
                  <a:srgbClr val="00B050"/>
                </a:solidFill>
              </a:rPr>
              <a:t>palpebral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for lower eyelid.</a:t>
            </a:r>
            <a:r>
              <a:rPr lang="en-US" b="1" i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                        b) nasal </a:t>
            </a:r>
            <a:r>
              <a:rPr lang="en-US" b="1" i="1" dirty="0" smtClean="0">
                <a:solidFill>
                  <a:srgbClr val="0070C0"/>
                </a:solidFill>
              </a:rPr>
              <a:t>for ala of nose.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c) labial </a:t>
            </a:r>
            <a:r>
              <a:rPr lang="en-US" b="1" i="1" dirty="0" smtClean="0">
                <a:solidFill>
                  <a:srgbClr val="0070C0"/>
                </a:solidFill>
              </a:rPr>
              <a:t>for upper lip.</a:t>
            </a:r>
          </a:p>
          <a:p>
            <a:pPr marL="533400" indent="-533400">
              <a:buFontTx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Zygomaticofacial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upper part of cheek.</a:t>
            </a:r>
          </a:p>
          <a:p>
            <a:endParaRPr lang="en-US" dirty="0"/>
          </a:p>
        </p:txBody>
      </p:sp>
      <p:pic>
        <p:nvPicPr>
          <p:cNvPr id="5" name="Picture 7" descr="Face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295400"/>
            <a:ext cx="4267200" cy="47244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705600" y="5715000"/>
            <a:ext cx="221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Great auricular nerve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(C2,3)</a:t>
            </a:r>
          </a:p>
          <a:p>
            <a:endParaRPr lang="en-US" dirty="0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rot="16200000" flipV="1">
            <a:off x="7450034" y="5351566"/>
            <a:ext cx="609600" cy="1172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SUPPLY OF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MANDIBULAR:</a:t>
            </a:r>
          </a:p>
          <a:p>
            <a:pPr marL="533400" indent="-533400">
              <a:buFontTx/>
              <a:buAutoNum type="arabicPeriod"/>
            </a:pPr>
            <a:r>
              <a:rPr lang="en-US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Buccal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lower part of cheek.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of inferior alveolar: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lower lip &amp; chin.</a:t>
            </a:r>
          </a:p>
          <a:p>
            <a:endParaRPr lang="en-US" dirty="0"/>
          </a:p>
        </p:txBody>
      </p:sp>
      <p:pic>
        <p:nvPicPr>
          <p:cNvPr id="5" name="Picture 7" descr="Face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371600"/>
            <a:ext cx="4343400" cy="46482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705600" y="5715000"/>
            <a:ext cx="221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Great auricular nerve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(C2,3)</a:t>
            </a:r>
          </a:p>
          <a:p>
            <a:endParaRPr lang="en-US" dirty="0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rot="5400000" flipH="1" flipV="1">
            <a:off x="7564334" y="5430734"/>
            <a:ext cx="533400" cy="351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4572000"/>
            <a:ext cx="4267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Q :</a:t>
            </a:r>
          </a:p>
          <a:p>
            <a:pPr algn="ctr"/>
            <a:r>
              <a:rPr lang="en-US" dirty="0" smtClean="0"/>
              <a:t>But T or F :</a:t>
            </a:r>
          </a:p>
          <a:p>
            <a:pPr algn="ctr"/>
            <a:r>
              <a:rPr lang="en-US" dirty="0" smtClean="0"/>
              <a:t>The whole face receive its sensory supply from the trigeminal N </a:t>
            </a:r>
          </a:p>
          <a:p>
            <a:pPr algn="ctr"/>
            <a:r>
              <a:rPr lang="ar-SA" dirty="0" smtClean="0"/>
              <a:t>الجواب </a:t>
            </a:r>
          </a:p>
          <a:p>
            <a:pPr algn="ctr"/>
            <a:r>
              <a:rPr lang="en-US" dirty="0" smtClean="0"/>
              <a:t>F  , because small portion is supplied by facial 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NEURALGIA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Inflammatory condition affecting one or more of the three divisions of trigeminal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This condition is characterized by recurring of episodes of intense </a:t>
            </a:r>
            <a:r>
              <a:rPr lang="en-US" b="1" dirty="0" smtClean="0">
                <a:solidFill>
                  <a:srgbClr val="0070C0"/>
                </a:solidFill>
              </a:rPr>
              <a:t>stabbing </a:t>
            </a:r>
            <a:r>
              <a:rPr lang="ar-SA" b="1" dirty="0" smtClean="0">
                <a:solidFill>
                  <a:srgbClr val="0070C0"/>
                </a:solidFill>
              </a:rPr>
              <a:t>وخز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pain, radiating from angle of jaw along a branch of trigeminal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Usually involves maxillary &amp; </a:t>
            </a:r>
            <a:r>
              <a:rPr lang="en-US" b="1" dirty="0" err="1" smtClean="0">
                <a:solidFill>
                  <a:srgbClr val="0070C0"/>
                </a:solidFill>
              </a:rPr>
              <a:t>mandibular</a:t>
            </a:r>
            <a:r>
              <a:rPr lang="en-US" b="1" dirty="0" smtClean="0">
                <a:solidFill>
                  <a:srgbClr val="0070C0"/>
                </a:solidFill>
              </a:rPr>
              <a:t> nerves, sparing the ophthalmic division.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FACIAL NERVE ( 7</a:t>
            </a:r>
            <a:r>
              <a:rPr lang="en-US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  <a:r>
              <a:rPr lang="en-US" b="1" dirty="0" smtClean="0">
                <a:solidFill>
                  <a:srgbClr val="0070C0"/>
                </a:solidFill>
              </a:rPr>
              <a:t> Mixed.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visceral afferent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اذا شفت هذا النوع من الفايبر فاعرف انها تنقل اما حاسة الشم او التذوق في هذا الدرس تحمل التذوق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carrying taste sensation from anterior 2/3 of tongue.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visceral efferent: </a:t>
            </a:r>
            <a:r>
              <a:rPr lang="en-US" b="1" dirty="0" smtClean="0">
                <a:solidFill>
                  <a:srgbClr val="0070C0"/>
                </a:solidFill>
              </a:rPr>
              <a:t>supplying muscles originating from 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</a:rPr>
              <a:t>branchial</a:t>
            </a:r>
            <a:r>
              <a:rPr lang="en-US" b="1" dirty="0" smtClean="0">
                <a:solidFill>
                  <a:srgbClr val="0070C0"/>
                </a:solidFill>
              </a:rPr>
              <a:t> 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visceral efferent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دائما تعني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parasympathetic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secretory</a:t>
            </a:r>
            <a:r>
              <a:rPr lang="en-US" b="1" dirty="0" smtClean="0">
                <a:solidFill>
                  <a:srgbClr val="0070C0"/>
                </a:solidFill>
              </a:rPr>
              <a:t>  fibers to </a:t>
            </a:r>
            <a:r>
              <a:rPr lang="en-US" b="1" dirty="0" err="1" smtClean="0">
                <a:solidFill>
                  <a:srgbClr val="0070C0"/>
                </a:solidFill>
              </a:rPr>
              <a:t>submandibular</a:t>
            </a:r>
            <a:r>
              <a:rPr lang="en-US" b="1" dirty="0" smtClean="0">
                <a:solidFill>
                  <a:srgbClr val="0070C0"/>
                </a:solidFill>
              </a:rPr>
              <a:t>, sublingual, </a:t>
            </a:r>
            <a:r>
              <a:rPr lang="en-US" b="1" dirty="0" err="1" smtClean="0">
                <a:solidFill>
                  <a:srgbClr val="0070C0"/>
                </a:solidFill>
              </a:rPr>
              <a:t>lacrimal</a:t>
            </a:r>
            <a:r>
              <a:rPr lang="en-US" b="1" dirty="0" smtClean="0">
                <a:solidFill>
                  <a:srgbClr val="0070C0"/>
                </a:solidFill>
              </a:rPr>
              <a:t>, nasal &amp; palatine glands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</a:t>
            </a:r>
            <a:r>
              <a:rPr lang="ar-SA" b="1" dirty="0" smtClean="0">
                <a:solidFill>
                  <a:srgbClr val="0070C0"/>
                </a:solidFill>
              </a:rPr>
              <a:t>             التي تتغذى بالعصب رقم 9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ar-SA" b="1" dirty="0" smtClean="0">
                <a:solidFill>
                  <a:srgbClr val="0070C0"/>
                </a:solidFill>
              </a:rPr>
              <a:t>تغذي كل الغدد بالوجه باستثناء                              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57150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Parotied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NERVE NUCLEI</a:t>
            </a:r>
            <a:endParaRPr lang="en-US" dirty="0"/>
          </a:p>
        </p:txBody>
      </p:sp>
      <p:pic>
        <p:nvPicPr>
          <p:cNvPr id="5" name="Content Placeholder 4" descr="5th &amp; 7th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0010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352800" y="5410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71600" y="38100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66800" y="31242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NERVE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Special visceral afferent: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part of solitary nucleus (nucleus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solitarius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receives  taste sensation from anterior 2/3 of tongue.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Special visceral efferent: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nucleus of facial nerve: </a:t>
            </a:r>
            <a:r>
              <a:rPr lang="en-US" b="1" dirty="0" smtClean="0">
                <a:solidFill>
                  <a:srgbClr val="0070C0"/>
                </a:solidFill>
              </a:rPr>
              <a:t>supplies: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facial expression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</a:rPr>
              <a:t>posterior </a:t>
            </a:r>
            <a:r>
              <a:rPr lang="ar-SA" b="1" u="sng" dirty="0" smtClean="0">
                <a:solidFill>
                  <a:srgbClr val="FF0000"/>
                </a:solidFill>
              </a:rPr>
              <a:t>مهمه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belly of </a:t>
            </a:r>
            <a:r>
              <a:rPr lang="en-US" b="1" dirty="0" err="1" smtClean="0">
                <a:solidFill>
                  <a:srgbClr val="0070C0"/>
                </a:solidFill>
              </a:rPr>
              <a:t>digastric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stylohyoid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stapedius</a:t>
            </a:r>
            <a:r>
              <a:rPr lang="en-US" b="1" dirty="0" smtClean="0">
                <a:solidFill>
                  <a:srgbClr val="0070C0"/>
                </a:solidFill>
              </a:rPr>
              <a:t>, occipital belly of </a:t>
            </a:r>
            <a:r>
              <a:rPr lang="en-US" b="1" dirty="0" err="1" smtClean="0">
                <a:solidFill>
                  <a:srgbClr val="0070C0"/>
                </a:solidFill>
              </a:rPr>
              <a:t>occipitofrontalis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General visceral efferent: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salivatory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</a:rPr>
              <a:t>sends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preganglionic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parasympathetic </a:t>
            </a:r>
            <a:r>
              <a:rPr lang="en-US" b="1" dirty="0" err="1" smtClean="0">
                <a:solidFill>
                  <a:srgbClr val="0070C0"/>
                </a:solidFill>
              </a:rPr>
              <a:t>secretory</a:t>
            </a:r>
            <a:r>
              <a:rPr lang="en-US" b="1" dirty="0" smtClean="0">
                <a:solidFill>
                  <a:srgbClr val="0070C0"/>
                </a:solidFill>
              </a:rPr>
              <a:t>  fibers to </a:t>
            </a:r>
            <a:r>
              <a:rPr lang="en-US" b="1" dirty="0" err="1" smtClean="0">
                <a:solidFill>
                  <a:srgbClr val="0070C0"/>
                </a:solidFill>
              </a:rPr>
              <a:t>submandibular</a:t>
            </a:r>
            <a:r>
              <a:rPr lang="en-US" b="1" dirty="0" smtClean="0">
                <a:solidFill>
                  <a:srgbClr val="0070C0"/>
                </a:solidFill>
              </a:rPr>
              <a:t>, sublingual, </a:t>
            </a:r>
            <a:r>
              <a:rPr lang="en-US" b="1" dirty="0" err="1" smtClean="0">
                <a:solidFill>
                  <a:srgbClr val="0070C0"/>
                </a:solidFill>
              </a:rPr>
              <a:t>lacrimal</a:t>
            </a:r>
            <a:r>
              <a:rPr lang="en-US" b="1" dirty="0" smtClean="0">
                <a:solidFill>
                  <a:srgbClr val="0070C0"/>
                </a:solidFill>
              </a:rPr>
              <a:t>, nasal &amp; palatine glands.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OF FACIAL NERVE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5th &amp; 7th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447800"/>
            <a:ext cx="3852906" cy="4983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6" descr="5th &amp; 7th 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45720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486400" y="1752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029200" y="4572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8915400" y="1752600"/>
            <a:ext cx="228600" cy="2743200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1000" y="2590800"/>
            <a:ext cx="8354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553200" y="5029200"/>
            <a:ext cx="6096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2800" y="4876800"/>
            <a:ext cx="156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 posterior belly of </a:t>
            </a:r>
          </a:p>
          <a:p>
            <a:r>
              <a:rPr lang="en-US" sz="1200" dirty="0" err="1" smtClean="0"/>
              <a:t>digastric</a:t>
            </a:r>
            <a:r>
              <a:rPr lang="en-US" sz="1200" dirty="0" smtClean="0"/>
              <a:t> &amp; </a:t>
            </a:r>
            <a:r>
              <a:rPr lang="en-US" sz="1200" dirty="0" err="1" smtClean="0"/>
              <a:t>stylohyoid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6019800"/>
            <a:ext cx="129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(To muscles of </a:t>
            </a:r>
          </a:p>
          <a:p>
            <a:r>
              <a:rPr lang="en-US" sz="1200" dirty="0" smtClean="0"/>
              <a:t>facial  expression)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886200" y="5562600"/>
            <a:ext cx="3505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Q :</a:t>
            </a:r>
          </a:p>
          <a:p>
            <a:pPr algn="ctr"/>
            <a:r>
              <a:rPr lang="en-US" b="1" dirty="0" smtClean="0"/>
              <a:t>What are the facial divisions inside the facial canal :</a:t>
            </a:r>
          </a:p>
          <a:p>
            <a:pPr algn="ctr"/>
            <a:r>
              <a:rPr lang="ar-SA" b="1" dirty="0" smtClean="0"/>
              <a:t>الجواب الارقام 1 و 2 و 3 الاحمر </a:t>
            </a:r>
          </a:p>
          <a:p>
            <a:pPr algn="ctr"/>
            <a:r>
              <a:rPr lang="ar-SA" b="1" dirty="0" smtClean="0"/>
              <a:t>مهمه جدا جدا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List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nuclei </a:t>
            </a:r>
            <a:r>
              <a:rPr lang="en-US" sz="3600" b="1" dirty="0" smtClean="0">
                <a:solidFill>
                  <a:srgbClr val="0070C0"/>
                </a:solidFill>
              </a:rPr>
              <a:t>related to trigeminal and facial nerves in the brain stem.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type </a:t>
            </a:r>
            <a:r>
              <a:rPr lang="en-US" sz="3600" b="1" dirty="0" smtClean="0">
                <a:solidFill>
                  <a:srgbClr val="0070C0"/>
                </a:solidFill>
              </a:rPr>
              <a:t>and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r>
              <a:rPr lang="en-US" sz="3600" b="1" dirty="0" smtClean="0">
                <a:solidFill>
                  <a:srgbClr val="0070C0"/>
                </a:solidFill>
              </a:rPr>
              <a:t> of each nucleus.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 of emergence </a:t>
            </a:r>
            <a:r>
              <a:rPr lang="en-US" sz="3600" b="1" dirty="0" smtClean="0">
                <a:solidFill>
                  <a:srgbClr val="0070C0"/>
                </a:solidFill>
              </a:rPr>
              <a:t>and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en-US" sz="3600" b="1" dirty="0" smtClean="0">
                <a:solidFill>
                  <a:srgbClr val="0070C0"/>
                </a:solidFill>
              </a:rPr>
              <a:t> of trigeminal and facial nerves.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sensory distribution of trigeminal nerve in the face.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motor distribution of facial nerve in the face.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motor &amp; sensory effects </a:t>
            </a:r>
            <a:r>
              <a:rPr lang="en-US" sz="3600" b="1" dirty="0" smtClean="0">
                <a:solidFill>
                  <a:srgbClr val="0070C0"/>
                </a:solidFill>
              </a:rPr>
              <a:t>in case of lesion of trigeminal and facial nerves.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NERVE: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&amp; DISTRIBUTION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5th &amp; 7th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5339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152400" y="3733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14400" y="53340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638800" y="3810000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352800" y="3886200"/>
            <a:ext cx="3810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876800" y="2743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48200" y="5029200"/>
            <a:ext cx="3810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648200" y="5486400"/>
            <a:ext cx="3810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581400" y="5410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09800" y="4572000"/>
            <a:ext cx="4572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0" y="4572000"/>
            <a:ext cx="67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NERVE: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&amp; DISTRIBUTION</a:t>
            </a:r>
            <a:endParaRPr lang="en-US" dirty="0"/>
          </a:p>
        </p:txBody>
      </p:sp>
      <p:pic>
        <p:nvPicPr>
          <p:cNvPr id="7" name="Picture 4" descr="39CC2A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87" t="36279" r="26909" b="13060"/>
          <a:stretch>
            <a:fillRect/>
          </a:stretch>
        </p:blipFill>
        <p:spPr bwMode="auto">
          <a:xfrm>
            <a:off x="457200" y="1676400"/>
            <a:ext cx="792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OF FACIAL NERVE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Emerges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cerebellopontine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angle </a:t>
            </a:r>
            <a:r>
              <a:rPr lang="en-US" b="1" dirty="0" smtClean="0">
                <a:solidFill>
                  <a:srgbClr val="0070C0"/>
                </a:solidFill>
              </a:rPr>
              <a:t>as 2 roots: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motor root: </a:t>
            </a:r>
            <a:r>
              <a:rPr lang="en-US" b="1" dirty="0" smtClean="0">
                <a:solidFill>
                  <a:srgbClr val="0070C0"/>
                </a:solidFill>
              </a:rPr>
              <a:t>contains motor fibers.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root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contains taste &amp; parasympathetic fibers.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Passes through </a:t>
            </a:r>
            <a:r>
              <a:rPr lang="en-US" b="1" u="sng" dirty="0" smtClean="0">
                <a:solidFill>
                  <a:srgbClr val="0070C0"/>
                </a:solidFill>
              </a:rPr>
              <a:t>internal auditory </a:t>
            </a:r>
            <a:r>
              <a:rPr lang="en-US" b="1" u="sng" dirty="0" err="1" smtClean="0">
                <a:solidFill>
                  <a:srgbClr val="0070C0"/>
                </a:solidFill>
              </a:rPr>
              <a:t>meatus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to inner ear where it runs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canal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Passes through </a:t>
            </a:r>
            <a:r>
              <a:rPr lang="en-US" b="1" u="sng" dirty="0" err="1" smtClean="0">
                <a:solidFill>
                  <a:srgbClr val="0070C0"/>
                </a:solidFill>
              </a:rPr>
              <a:t>stylomastoid</a:t>
            </a:r>
            <a:r>
              <a:rPr lang="en-US" b="1" u="sng" dirty="0" smtClean="0">
                <a:solidFill>
                  <a:srgbClr val="0070C0"/>
                </a:solidFill>
              </a:rPr>
              <a:t> foramen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enters the parotid gland </a:t>
            </a:r>
            <a:r>
              <a:rPr lang="en-US" b="1" dirty="0" smtClean="0">
                <a:solidFill>
                  <a:srgbClr val="0070C0"/>
                </a:solidFill>
              </a:rPr>
              <a:t>where it ends.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OF FACIAL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facial canal: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petrosal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nerve: </a:t>
            </a:r>
            <a:r>
              <a:rPr lang="en-US" b="1" dirty="0" smtClean="0">
                <a:solidFill>
                  <a:srgbClr val="0070C0"/>
                </a:solidFill>
              </a:rPr>
              <a:t>carries </a:t>
            </a:r>
            <a:r>
              <a:rPr lang="en-US" b="1" dirty="0" err="1" smtClean="0">
                <a:solidFill>
                  <a:srgbClr val="0070C0"/>
                </a:solidFill>
              </a:rPr>
              <a:t>preganglionic</a:t>
            </a:r>
            <a:r>
              <a:rPr lang="en-US" b="1" dirty="0" smtClean="0">
                <a:solidFill>
                  <a:srgbClr val="0070C0"/>
                </a:solidFill>
              </a:rPr>
              <a:t> parasympathetic fibers to </a:t>
            </a:r>
            <a:r>
              <a:rPr lang="en-US" b="1" dirty="0" err="1" smtClean="0">
                <a:solidFill>
                  <a:srgbClr val="0070C0"/>
                </a:solidFill>
              </a:rPr>
              <a:t>lacrimal</a:t>
            </a:r>
            <a:r>
              <a:rPr lang="en-US" b="1" dirty="0" smtClean="0">
                <a:solidFill>
                  <a:srgbClr val="0070C0"/>
                </a:solidFill>
              </a:rPr>
              <a:t>, nasal &amp; palatine glands.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tympani: </a:t>
            </a:r>
            <a:r>
              <a:rPr lang="en-US" b="1" dirty="0" smtClean="0">
                <a:solidFill>
                  <a:srgbClr val="0070C0"/>
                </a:solidFill>
              </a:rPr>
              <a:t>carries:                                             a) </a:t>
            </a:r>
            <a:r>
              <a:rPr lang="en-US" b="1" dirty="0" err="1" smtClean="0">
                <a:solidFill>
                  <a:srgbClr val="0070C0"/>
                </a:solidFill>
              </a:rPr>
              <a:t>preganglionic</a:t>
            </a:r>
            <a:r>
              <a:rPr lang="en-US" b="1" dirty="0" smtClean="0">
                <a:solidFill>
                  <a:srgbClr val="0070C0"/>
                </a:solidFill>
              </a:rPr>
              <a:t> parasympathetic fibers to    </a:t>
            </a:r>
            <a:r>
              <a:rPr lang="en-US" b="1" dirty="0" err="1" smtClean="0">
                <a:solidFill>
                  <a:srgbClr val="0070C0"/>
                </a:solidFill>
              </a:rPr>
              <a:t>submandibular</a:t>
            </a:r>
            <a:r>
              <a:rPr lang="en-US" b="1" dirty="0" smtClean="0">
                <a:solidFill>
                  <a:srgbClr val="0070C0"/>
                </a:solidFill>
              </a:rPr>
              <a:t> &amp; sublingual glands.                        b) taste fibers from anterior 2/3 of tongue.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to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stapedius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Geniculate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ganglion: </a:t>
            </a:r>
            <a:r>
              <a:rPr lang="en-US" b="1" dirty="0" smtClean="0">
                <a:solidFill>
                  <a:srgbClr val="0070C0"/>
                </a:solidFill>
              </a:rPr>
              <a:t>contains cell bodies of </a:t>
            </a:r>
            <a:r>
              <a:rPr lang="en-US" b="1" dirty="0" err="1" smtClean="0">
                <a:solidFill>
                  <a:srgbClr val="0070C0"/>
                </a:solidFill>
              </a:rPr>
              <a:t>neurones</a:t>
            </a:r>
            <a:r>
              <a:rPr lang="en-US" b="1" dirty="0" smtClean="0">
                <a:solidFill>
                  <a:srgbClr val="0070C0"/>
                </a:solidFill>
              </a:rPr>
              <a:t> carrying taste sensations from anterior 2/3 of tongue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ar-SA" b="1" dirty="0" smtClean="0">
                <a:solidFill>
                  <a:srgbClr val="0070C0"/>
                </a:solidFill>
              </a:rPr>
              <a:t>مهمه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OF FACIAL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after emergence from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stylomastoid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foramen: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auricular: </a:t>
            </a:r>
            <a:r>
              <a:rPr lang="en-US" b="1" dirty="0" smtClean="0">
                <a:solidFill>
                  <a:srgbClr val="0070C0"/>
                </a:solidFill>
              </a:rPr>
              <a:t>to </a:t>
            </a:r>
            <a:r>
              <a:rPr lang="en-US" b="1" dirty="0" err="1" smtClean="0">
                <a:solidFill>
                  <a:srgbClr val="0070C0"/>
                </a:solidFill>
              </a:rPr>
              <a:t>occipitofrontalis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 branches to posterior belly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digastric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stylohyoid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parotid gland: </a:t>
            </a:r>
            <a:r>
              <a:rPr lang="en-US" b="1" dirty="0" smtClean="0">
                <a:solidFill>
                  <a:srgbClr val="0070C0"/>
                </a:solidFill>
              </a:rPr>
              <a:t>gives 5 terminal motor branches: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buccal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cervical.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SUPPLY OF 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F66122-008-f05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543799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1295400" y="2743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295400" y="35814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48768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5715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5000" y="6248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BELL’S (FACIAL) PALSY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267200"/>
            <a:ext cx="8153400" cy="2362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Lesion of  facial nerve (below </a:t>
            </a:r>
            <a:r>
              <a:rPr lang="en-US" b="1" dirty="0" err="1" smtClean="0">
                <a:solidFill>
                  <a:srgbClr val="0070C0"/>
                </a:solidFill>
              </a:rPr>
              <a:t>sytlomastoid</a:t>
            </a:r>
            <a:r>
              <a:rPr lang="en-US" b="1" dirty="0" smtClean="0">
                <a:solidFill>
                  <a:srgbClr val="0070C0"/>
                </a:solidFill>
              </a:rPr>
              <a:t> foramen) results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paralysis of muscles of facial expression.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 is of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motor neuron lesion type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face</a:t>
            </a:r>
            <a:r>
              <a:rPr lang="en-US" b="1" dirty="0" smtClean="0">
                <a:solidFill>
                  <a:srgbClr val="0070C0"/>
                </a:solidFill>
              </a:rPr>
              <a:t>, at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side </a:t>
            </a:r>
            <a:r>
              <a:rPr lang="en-US" b="1" dirty="0" smtClean="0">
                <a:solidFill>
                  <a:srgbClr val="0070C0"/>
                </a:solidFill>
              </a:rPr>
              <a:t>of lesion, is affected).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Distortion of face : </a:t>
            </a:r>
            <a:r>
              <a:rPr lang="en-US" b="1" dirty="0" smtClean="0">
                <a:solidFill>
                  <a:srgbClr val="0070C0"/>
                </a:solidFill>
              </a:rPr>
              <a:t>sagging of angle of mouth, dribbling of saliva, loss of facial expressions, loss of chewing, blowing, sucking, unable to show teeth or close eye.</a:t>
            </a:r>
          </a:p>
          <a:p>
            <a:endParaRPr lang="en-US" dirty="0"/>
          </a:p>
        </p:txBody>
      </p:sp>
      <p:pic>
        <p:nvPicPr>
          <p:cNvPr id="5" name="Content Placeholder 4" descr="CB9938E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687" t="24696" r="6828" b="50974"/>
          <a:stretch>
            <a:fillRect/>
          </a:stretch>
        </p:blipFill>
        <p:spPr bwMode="auto">
          <a:xfrm>
            <a:off x="609600" y="990600"/>
            <a:ext cx="7924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Both trigeminal &amp; facial nerves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trigeminal nerve </a:t>
            </a:r>
            <a:r>
              <a:rPr lang="en-US" b="1" dirty="0" smtClean="0">
                <a:solidFill>
                  <a:srgbClr val="0070C0"/>
                </a:solidFill>
              </a:rPr>
              <a:t>are found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midbrain,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medulla</a:t>
            </a:r>
            <a:r>
              <a:rPr lang="en-US" b="1" dirty="0" smtClean="0">
                <a:solidFill>
                  <a:srgbClr val="0070C0"/>
                </a:solidFill>
              </a:rPr>
              <a:t>. They are of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somatic afferent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visceral efferent types.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trigeminal nerve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emerges from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and divides into: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ophthalmic, maxillary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divisions </a:t>
            </a:r>
            <a:r>
              <a:rPr lang="en-US" b="1" dirty="0" smtClean="0">
                <a:solidFill>
                  <a:srgbClr val="0070C0"/>
                </a:solidFill>
              </a:rPr>
              <a:t>that give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supply to face</a:t>
            </a:r>
            <a:r>
              <a:rPr lang="en-US" b="1" dirty="0" smtClean="0">
                <a:solidFill>
                  <a:srgbClr val="0070C0"/>
                </a:solidFill>
              </a:rPr>
              <a:t> (with an exception of a small area over </a:t>
            </a:r>
            <a:r>
              <a:rPr lang="en-US" b="1" dirty="0" err="1" smtClean="0">
                <a:solidFill>
                  <a:srgbClr val="0070C0"/>
                </a:solidFill>
              </a:rPr>
              <a:t>ramus</a:t>
            </a:r>
            <a:r>
              <a:rPr lang="en-US" b="1" dirty="0" smtClean="0">
                <a:solidFill>
                  <a:srgbClr val="0070C0"/>
                </a:solidFill>
              </a:rPr>
              <a:t> of mandible).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fibers </a:t>
            </a:r>
            <a:r>
              <a:rPr lang="en-US" b="1" dirty="0" smtClean="0">
                <a:solidFill>
                  <a:srgbClr val="0070C0"/>
                </a:solidFill>
              </a:rPr>
              <a:t>are included in 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division </a:t>
            </a:r>
            <a:r>
              <a:rPr lang="en-US" b="1" dirty="0" smtClean="0">
                <a:solidFill>
                  <a:srgbClr val="0070C0"/>
                </a:solidFill>
              </a:rPr>
              <a:t>&amp; supply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mastication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of facial nerve </a:t>
            </a:r>
            <a:r>
              <a:rPr lang="en-US" b="1" dirty="0" smtClean="0">
                <a:solidFill>
                  <a:srgbClr val="0070C0"/>
                </a:solidFill>
              </a:rPr>
              <a:t>are found in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. They are of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visceral afferent &amp; efferent types,</a:t>
            </a:r>
            <a:r>
              <a:rPr lang="en-US" b="1" dirty="0" smtClean="0">
                <a:solidFill>
                  <a:srgbClr val="0070C0"/>
                </a:solidFill>
              </a:rPr>
              <a:t> as well as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visceral efferent type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facial nerve emerges from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cerebellopontine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angle</a:t>
            </a:r>
            <a:r>
              <a:rPr lang="en-US" b="1" dirty="0" smtClean="0">
                <a:solidFill>
                  <a:srgbClr val="0070C0"/>
                </a:solidFill>
              </a:rPr>
              <a:t>, gives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fibers to muscles of facial expression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secretory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fibers to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submandibular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sublingual,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lacrimal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nasal &amp; palatine glands </a:t>
            </a:r>
            <a:r>
              <a:rPr lang="en-US" b="1" dirty="0" smtClean="0">
                <a:solidFill>
                  <a:srgbClr val="0070C0"/>
                </a:solidFill>
              </a:rPr>
              <a:t>&amp; receives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 fibers from anterior 2/3 of tongue.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facial nerve contains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Taste </a:t>
            </a:r>
            <a:r>
              <a:rPr lang="en-US" b="1" smtClean="0">
                <a:solidFill>
                  <a:srgbClr val="0070C0"/>
                </a:solidFill>
              </a:rPr>
              <a:t>fibers from </a:t>
            </a:r>
            <a:r>
              <a:rPr lang="en-US" b="1" dirty="0" smtClean="0">
                <a:solidFill>
                  <a:srgbClr val="0070C0"/>
                </a:solidFill>
              </a:rPr>
              <a:t>posterior 1/3 of tongue.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Fibers carrying general sensation from 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Motor fibers to </a:t>
            </a:r>
            <a:r>
              <a:rPr lang="en-US" b="1" dirty="0" err="1" smtClean="0">
                <a:solidFill>
                  <a:srgbClr val="0070C0"/>
                </a:solidFill>
              </a:rPr>
              <a:t>buccinator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Motor fibers to </a:t>
            </a:r>
            <a:r>
              <a:rPr lang="en-US" b="1" dirty="0" err="1" smtClean="0">
                <a:solidFill>
                  <a:srgbClr val="0070C0"/>
                </a:solidFill>
              </a:rPr>
              <a:t>levator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palpebrae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superioris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096000" y="35814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اولا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TRIGEMINAL NERVE ( 5</a:t>
            </a:r>
            <a:r>
              <a:rPr lang="en-US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  <a:r>
              <a:rPr lang="en-US" b="1" dirty="0" smtClean="0">
                <a:solidFill>
                  <a:srgbClr val="0070C0"/>
                </a:solidFill>
              </a:rPr>
              <a:t> Mixed.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somatic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</a:t>
            </a:r>
            <a:r>
              <a:rPr lang="ar-S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دائما تعني الاحساس العام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carrying general sensations from 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visceral efferent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هذه الفايبرز تطلق على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branchial</a:t>
            </a:r>
            <a:r>
              <a:rPr lang="en-US" dirty="0" smtClean="0">
                <a:solidFill>
                  <a:srgbClr val="FF0000"/>
                </a:solidFill>
              </a:rPr>
              <a:t> arch</a:t>
            </a:r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 فايبرز تغذي العضلات الناشئه </a:t>
            </a:r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</a:p>
          <a:p>
            <a:pPr marL="514350" indent="-514350">
              <a:buNone/>
            </a:pPr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وهذا الارش هو عباره عن تراكيب  جنينيه تتطور لتعطي عضلات الوجه والرقبه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اضافه غير مطلوبه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supplying </a:t>
            </a:r>
            <a:r>
              <a:rPr lang="en-US" b="1" dirty="0" smtClean="0">
                <a:solidFill>
                  <a:srgbClr val="0070C0"/>
                </a:solidFill>
              </a:rPr>
              <a:t>muscles originating from 1</a:t>
            </a:r>
            <a:r>
              <a:rPr lang="en-US" b="1" baseline="30000" dirty="0" smtClean="0">
                <a:solidFill>
                  <a:srgbClr val="0070C0"/>
                </a:solidFill>
              </a:rPr>
              <a:t>st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branchial</a:t>
            </a:r>
            <a:r>
              <a:rPr lang="en-US" b="1" dirty="0" smtClean="0">
                <a:solidFill>
                  <a:srgbClr val="0070C0"/>
                </a:solidFill>
              </a:rPr>
              <a:t> arch.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5486400"/>
            <a:ext cx="4724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u="sng" dirty="0" smtClean="0"/>
              <a:t>تذكر </a:t>
            </a:r>
          </a:p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Spicial</a:t>
            </a:r>
            <a:r>
              <a:rPr lang="en-US" dirty="0" smtClean="0">
                <a:solidFill>
                  <a:srgbClr val="FFFF00"/>
                </a:solidFill>
              </a:rPr>
              <a:t> somatic afferent </a:t>
            </a:r>
          </a:p>
          <a:p>
            <a:pPr algn="ctr"/>
            <a:r>
              <a:rPr lang="en-US" dirty="0" smtClean="0"/>
              <a:t>Mean the vision and hearing </a:t>
            </a:r>
            <a:r>
              <a:rPr lang="en-US" dirty="0" err="1" smtClean="0"/>
              <a:t>sences</a:t>
            </a:r>
            <a:r>
              <a:rPr lang="en-US" dirty="0" smtClean="0"/>
              <a:t> only </a:t>
            </a:r>
          </a:p>
          <a:p>
            <a:pPr algn="ctr"/>
            <a:r>
              <a:rPr lang="en-US" dirty="0" smtClean="0"/>
              <a:t>Which are the 2</a:t>
            </a:r>
            <a:r>
              <a:rPr lang="en-US" baseline="30000" dirty="0" smtClean="0"/>
              <a:t>nd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nerve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</a:t>
            </a:r>
            <a:r>
              <a:rPr lang="en-US" b="1" dirty="0" smtClean="0">
                <a:solidFill>
                  <a:srgbClr val="0070C0"/>
                </a:solidFill>
              </a:rPr>
              <a:t>may result in: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Loss of sensation of skin over the nose.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Loss of </a:t>
            </a:r>
            <a:r>
              <a:rPr lang="en-US" b="1" dirty="0" err="1" smtClean="0">
                <a:solidFill>
                  <a:srgbClr val="0070C0"/>
                </a:solidFill>
              </a:rPr>
              <a:t>lacrimation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Loss of sensory supply of upper teeth.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Loss of general sensations of anterior 2/3 of tongue.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819400" y="46482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NERVE NUCLEI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5th &amp; 7th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848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638800" y="1905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66800" y="4572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24000" y="51816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14400" y="3886200"/>
            <a:ext cx="5334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57150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امتداد لـ</a:t>
            </a:r>
          </a:p>
          <a:p>
            <a:pPr algn="ctr"/>
            <a:r>
              <a:rPr lang="en-US" dirty="0" err="1" smtClean="0"/>
              <a:t>Substintia</a:t>
            </a:r>
            <a:r>
              <a:rPr lang="en-US" dirty="0" smtClean="0"/>
              <a:t> </a:t>
            </a:r>
            <a:r>
              <a:rPr lang="en-US" dirty="0" err="1" smtClean="0"/>
              <a:t>gletnosia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13" name="Elbow Connector 12"/>
          <p:cNvCxnSpPr/>
          <p:nvPr/>
        </p:nvCxnSpPr>
        <p:spPr>
          <a:xfrm rot="5400000">
            <a:off x="3848100" y="5372100"/>
            <a:ext cx="76200" cy="1588"/>
          </a:xfrm>
          <a:prstGeom prst="bentConnector3">
            <a:avLst>
              <a:gd name="adj1" fmla="val 4447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19812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Sensation </a:t>
            </a:r>
          </a:p>
          <a:p>
            <a:pPr algn="ctr"/>
            <a:r>
              <a:rPr lang="en-US" dirty="0" smtClean="0"/>
              <a:t>Ganglion</a:t>
            </a:r>
          </a:p>
          <a:p>
            <a:pPr algn="ctr"/>
            <a:r>
              <a:rPr lang="ar-SA" dirty="0" smtClean="0"/>
              <a:t>تفصل لاحقا 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6" name="Right Arrow 15"/>
          <p:cNvSpPr/>
          <p:nvPr/>
        </p:nvSpPr>
        <p:spPr>
          <a:xfrm>
            <a:off x="1828800" y="2209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0" y="3733800"/>
            <a:ext cx="990600" cy="312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لاحظ ان الموتور اكثر </a:t>
            </a:r>
          </a:p>
          <a:p>
            <a:pPr algn="ctr"/>
            <a:r>
              <a:rPr lang="en-US" dirty="0" err="1" smtClean="0"/>
              <a:t>Medialy</a:t>
            </a:r>
            <a:r>
              <a:rPr lang="en-US" dirty="0" smtClean="0"/>
              <a:t> </a:t>
            </a:r>
          </a:p>
          <a:p>
            <a:pPr algn="ctr"/>
            <a:r>
              <a:rPr lang="ar-SA" dirty="0" smtClean="0"/>
              <a:t>حسب القاعدة التي سبق شرحها  في الدروس الاولى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NERVE NUCLEI</a:t>
            </a:r>
            <a:endParaRPr lang="en-US" dirty="0"/>
          </a:p>
        </p:txBody>
      </p:sp>
      <p:pic>
        <p:nvPicPr>
          <p:cNvPr id="4" name="Picture 4" descr="239034B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31" t="52448" b="19482"/>
          <a:stretch>
            <a:fillRect/>
          </a:stretch>
        </p:blipFill>
        <p:spPr bwMode="auto">
          <a:xfrm>
            <a:off x="457200" y="1600200"/>
            <a:ext cx="81534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7239000" y="2514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086600" y="3733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239000" y="42672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924800" y="3276600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NERVE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somatic afferent: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Mesencephalic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midbrain): receives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proprioceptive</a:t>
            </a:r>
            <a:r>
              <a:rPr lang="en-US" b="1" dirty="0" smtClean="0">
                <a:solidFill>
                  <a:srgbClr val="0070C0"/>
                </a:solidFill>
              </a:rPr>
              <a:t> fibers from 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(main) sensory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): receives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</a:t>
            </a:r>
            <a:r>
              <a:rPr lang="en-US" b="1" dirty="0" smtClean="0">
                <a:solidFill>
                  <a:srgbClr val="0070C0"/>
                </a:solidFill>
              </a:rPr>
              <a:t> fibers from 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medulla &amp; upper 2-3 cervical segments of spinal cord): receives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&amp; temperature sensations </a:t>
            </a:r>
            <a:r>
              <a:rPr lang="en-US" b="1" dirty="0" smtClean="0">
                <a:solidFill>
                  <a:srgbClr val="0070C0"/>
                </a:solidFill>
              </a:rPr>
              <a:t>from face.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visceral efferent:</a:t>
            </a:r>
          </a:p>
          <a:p>
            <a:pPr marL="514350" indent="-514350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nucleus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): supplies: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mastication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temporalis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masseter</a:t>
            </a:r>
            <a:r>
              <a:rPr lang="en-US" b="1" dirty="0" smtClean="0">
                <a:solidFill>
                  <a:srgbClr val="0070C0"/>
                </a:solidFill>
              </a:rPr>
              <a:t>, medial &amp; lateral </a:t>
            </a:r>
            <a:r>
              <a:rPr lang="en-US" b="1" dirty="0" err="1" smtClean="0">
                <a:solidFill>
                  <a:srgbClr val="0070C0"/>
                </a:solidFill>
              </a:rPr>
              <a:t>pterygoid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Anterior </a:t>
            </a:r>
            <a:r>
              <a:rPr lang="ar-SA" b="1" dirty="0" smtClean="0">
                <a:solidFill>
                  <a:srgbClr val="FF0000"/>
                </a:solidFill>
              </a:rPr>
              <a:t>فقط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belly of </a:t>
            </a:r>
            <a:r>
              <a:rPr lang="en-US" b="1" dirty="0" err="1" smtClean="0">
                <a:solidFill>
                  <a:srgbClr val="0070C0"/>
                </a:solidFill>
              </a:rPr>
              <a:t>digastric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ar-SA" b="1" dirty="0" smtClean="0">
                <a:solidFill>
                  <a:srgbClr val="0070C0"/>
                </a:solidFill>
              </a:rPr>
              <a:t>لان الانتيريور والبوستيريور ينشئان من ارتش مختلفه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err="1" smtClean="0">
                <a:solidFill>
                  <a:srgbClr val="0070C0"/>
                </a:solidFill>
              </a:rPr>
              <a:t>mylohyoid</a:t>
            </a:r>
            <a:r>
              <a:rPr lang="en-US" b="1" dirty="0" smtClean="0">
                <a:solidFill>
                  <a:srgbClr val="0070C0"/>
                </a:solidFill>
              </a:rPr>
              <a:t>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Tensor tympani &amp; tensor </a:t>
            </a:r>
            <a:r>
              <a:rPr lang="en-US" b="1" dirty="0" err="1" smtClean="0">
                <a:solidFill>
                  <a:srgbClr val="0070C0"/>
                </a:solidFill>
              </a:rPr>
              <a:t>palati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GANGLION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b="1" dirty="0" smtClean="0">
                <a:solidFill>
                  <a:srgbClr val="0070C0"/>
                </a:solidFill>
              </a:rPr>
              <a:t> Occupies a depression in the middle cranial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Importance:</a:t>
            </a:r>
            <a:r>
              <a:rPr lang="en-US" b="1" dirty="0" smtClean="0">
                <a:solidFill>
                  <a:srgbClr val="0070C0"/>
                </a:solidFill>
              </a:rPr>
              <a:t> Contains cell bodies: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Whose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dendrites</a:t>
            </a:r>
            <a:r>
              <a:rPr lang="en-US" b="1" dirty="0" smtClean="0">
                <a:solidFill>
                  <a:srgbClr val="0070C0"/>
                </a:solidFill>
              </a:rPr>
              <a:t> carry general sensations from 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Whose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axons</a:t>
            </a:r>
            <a:r>
              <a:rPr lang="en-US" b="1" dirty="0" smtClean="0">
                <a:solidFill>
                  <a:srgbClr val="0070C0"/>
                </a:solidFill>
              </a:rPr>
              <a:t> form the sensory root of trigeminal nerve.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5" descr="5th &amp; 7th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78988"/>
            <a:ext cx="4038600" cy="3768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14800" y="56388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تعتبر </a:t>
            </a:r>
          </a:p>
          <a:p>
            <a:pPr algn="ctr"/>
            <a:r>
              <a:rPr lang="en-US" dirty="0" smtClean="0"/>
              <a:t>Sensation ganglion </a:t>
            </a:r>
          </a:p>
          <a:p>
            <a:pPr algn="ctr"/>
            <a:r>
              <a:rPr lang="ar-SA" dirty="0" smtClean="0"/>
              <a:t>مهمه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Emerge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of ventral surface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Divides into 3 divisions (dendrites of trigeminal ganglion):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0070C0"/>
                </a:solidFill>
              </a:rPr>
              <a:t>Ophthalmic</a:t>
            </a:r>
            <a:r>
              <a:rPr lang="en-US" b="1" i="1" u="sng" dirty="0" smtClean="0">
                <a:solidFill>
                  <a:srgbClr val="0070C0"/>
                </a:solidFill>
              </a:rPr>
              <a:t>.( sensory )</a:t>
            </a:r>
            <a:endParaRPr lang="en-US" b="1" i="1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0070C0"/>
                </a:solidFill>
              </a:rPr>
              <a:t>Maxillary</a:t>
            </a:r>
            <a:r>
              <a:rPr lang="en-US" b="1" i="1" u="sng" dirty="0" smtClean="0">
                <a:solidFill>
                  <a:srgbClr val="0070C0"/>
                </a:solidFill>
              </a:rPr>
              <a:t>.( sensory )</a:t>
            </a:r>
            <a:endParaRPr lang="en-US" b="1" i="1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rgbClr val="0070C0"/>
                </a:solidFill>
              </a:rPr>
              <a:t>Mandibular</a:t>
            </a:r>
            <a:r>
              <a:rPr lang="en-US" b="1" i="1" u="sng" dirty="0" smtClean="0">
                <a:solidFill>
                  <a:srgbClr val="0070C0"/>
                </a:solidFill>
              </a:rPr>
              <a:t>. </a:t>
            </a:r>
            <a:r>
              <a:rPr lang="en-US" b="1" i="1" u="sng" dirty="0" smtClean="0">
                <a:solidFill>
                  <a:srgbClr val="FF0000"/>
                </a:solidFill>
              </a:rPr>
              <a:t>( the only mixed division )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Axons of cells of motor nucleus join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division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u="sng" dirty="0" smtClean="0">
                <a:solidFill>
                  <a:srgbClr val="FF0000"/>
                </a:solidFill>
              </a:rPr>
              <a:t> ( the only mixed division </a:t>
            </a:r>
            <a:r>
              <a:rPr lang="en-US" b="1" i="1" u="sng" dirty="0" smtClean="0">
                <a:solidFill>
                  <a:srgbClr val="FF0000"/>
                </a:solidFill>
              </a:rPr>
              <a:t>) </a:t>
            </a:r>
            <a:r>
              <a:rPr lang="ar-SA" b="1" i="1" u="sng" dirty="0" smtClean="0">
                <a:solidFill>
                  <a:srgbClr val="FF0000"/>
                </a:solidFill>
              </a:rPr>
              <a:t>مهمه جدا جدا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5" descr="5th &amp; 7th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78988"/>
            <a:ext cx="4038600" cy="3768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OPHTHALMIC (PURE SENSORY)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962400"/>
            <a:ext cx="8610600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Divides into: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lacrimal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nasociliary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branches passing through superior orbital fissure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Frontal: </a:t>
            </a:r>
            <a:r>
              <a:rPr lang="en-US" b="1" dirty="0" smtClean="0">
                <a:solidFill>
                  <a:srgbClr val="0070C0"/>
                </a:solidFill>
              </a:rPr>
              <a:t>supplies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face </a:t>
            </a:r>
            <a:r>
              <a:rPr lang="en-US" b="1" dirty="0" smtClean="0">
                <a:solidFill>
                  <a:srgbClr val="0070C0"/>
                </a:solidFill>
              </a:rPr>
              <a:t>&amp; scalp.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Lacrimal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supplies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face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err="1" smtClean="0">
                <a:solidFill>
                  <a:srgbClr val="0070C0"/>
                </a:solidFill>
              </a:rPr>
              <a:t>lacrimal</a:t>
            </a:r>
            <a:r>
              <a:rPr lang="en-US" b="1" dirty="0" smtClean="0">
                <a:solidFill>
                  <a:srgbClr val="0070C0"/>
                </a:solidFill>
              </a:rPr>
              <a:t> gland.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Nasociliary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supplies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face</a:t>
            </a:r>
            <a:r>
              <a:rPr lang="en-US" b="1" dirty="0" smtClean="0">
                <a:solidFill>
                  <a:srgbClr val="0070C0"/>
                </a:solidFill>
              </a:rPr>
              <a:t>, nasal cavity &amp; eyeball.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5th &amp; 7t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305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57200" y="2514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048000" y="11430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229600" y="15240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828800" y="17526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1545</Words>
  <Application>Microsoft Office PowerPoint</Application>
  <PresentationFormat>On-screen Show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* NERVE SUPPLY OF FACE: 5TH &amp; 7TH CRANIAL NERVES  </vt:lpstr>
      <vt:lpstr>OBJECTIVES</vt:lpstr>
      <vt:lpstr>اولا  : TRIGEMINAL NERVE ( 5th )</vt:lpstr>
      <vt:lpstr>TRIGEMINAL NERVE NUCLEI</vt:lpstr>
      <vt:lpstr>TRIGEMINAL NERVE NUCLEI</vt:lpstr>
      <vt:lpstr>TRIGEMINAL NERVE NUCLEI</vt:lpstr>
      <vt:lpstr>TRIGEMINAL GANGLION</vt:lpstr>
      <vt:lpstr>TRIGEMINAL NERVE</vt:lpstr>
      <vt:lpstr>OPHTHALMIC (PURE SENSORY)</vt:lpstr>
      <vt:lpstr>MAXILLARY (PURE SENSORY)</vt:lpstr>
      <vt:lpstr>MANDIBULAR (MIXED)</vt:lpstr>
      <vt:lpstr>SENSORY SUPPLY OF FACE</vt:lpstr>
      <vt:lpstr>SENSORY SUPPLY OF FACE</vt:lpstr>
      <vt:lpstr>SENSORY SUPPLY OF FACE</vt:lpstr>
      <vt:lpstr>TRIGEMINAL NEURALGIA</vt:lpstr>
      <vt:lpstr>ثانيا : FACIAL NERVE ( 7th )</vt:lpstr>
      <vt:lpstr>FACIAL NERVE NUCLEI</vt:lpstr>
      <vt:lpstr>FACIAL NERVE NUCLEI</vt:lpstr>
      <vt:lpstr>COURSE OF FACIAL NERVE</vt:lpstr>
      <vt:lpstr>FACIAL NERVE:  COURSE &amp; DISTRIBUTION</vt:lpstr>
      <vt:lpstr>FACIAL NERVE:  COURSE &amp; DISTRIBUTION</vt:lpstr>
      <vt:lpstr>COURSE OF FACIAL NERVE</vt:lpstr>
      <vt:lpstr>BRANCHES OF FACIAL NERVE</vt:lpstr>
      <vt:lpstr>BRANCHES OF FACIAL NERVE</vt:lpstr>
      <vt:lpstr>MOTOR SUPPLY OF FACE</vt:lpstr>
      <vt:lpstr>BELL’S (FACIAL) PALSY</vt:lpstr>
      <vt:lpstr>SUMMARY</vt:lpstr>
      <vt:lpstr>SUMMARY</vt:lpstr>
      <vt:lpstr>QUESTION 1</vt:lpstr>
      <vt:lpstr>QUESTION 2</vt:lpstr>
      <vt:lpstr>Slide 31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عبووووودي</cp:lastModifiedBy>
  <cp:revision>433</cp:revision>
  <dcterms:created xsi:type="dcterms:W3CDTF">2010-01-27T08:25:16Z</dcterms:created>
  <dcterms:modified xsi:type="dcterms:W3CDTF">2010-10-13T13:18:24Z</dcterms:modified>
</cp:coreProperties>
</file>