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9" r:id="rId3"/>
    <p:sldId id="260" r:id="rId4"/>
    <p:sldId id="261" r:id="rId5"/>
    <p:sldId id="262" r:id="rId6"/>
    <p:sldId id="263" r:id="rId7"/>
    <p:sldId id="265" r:id="rId8"/>
    <p:sldId id="266"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93" r:id="rId22"/>
    <p:sldId id="280" r:id="rId23"/>
    <p:sldId id="281" r:id="rId24"/>
    <p:sldId id="282" r:id="rId25"/>
    <p:sldId id="283" r:id="rId26"/>
    <p:sldId id="284" r:id="rId27"/>
    <p:sldId id="296" r:id="rId28"/>
    <p:sldId id="285" r:id="rId29"/>
    <p:sldId id="295" r:id="rId30"/>
    <p:sldId id="294" r:id="rId31"/>
    <p:sldId id="287" r:id="rId32"/>
    <p:sldId id="288" r:id="rId33"/>
    <p:sldId id="289" r:id="rId34"/>
    <p:sldId id="290" r:id="rId35"/>
    <p:sldId id="292" r:id="rId36"/>
    <p:sldId id="297"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40" autoAdjust="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1BF6B6-BB4B-46D1-8B09-7383C18C0C8F}" type="datetimeFigureOut">
              <a:rPr lang="en-US" smtClean="0"/>
              <a:pPr/>
              <a:t>9/21/2011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B3D6-704E-4DFF-803A-B7634CFDE1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F593D-D4B7-4B02-B0E4-501D6C114A99}" type="slidenum">
              <a:rPr lang="en-US"/>
              <a:pPr/>
              <a:t>3</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63E7-1E58-4BD4-864D-2205F1D08775}" type="slidenum">
              <a:rPr lang="en-US"/>
              <a:pPr/>
              <a:t>4</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14A47-81CF-45E5-AF13-D6A346608BF2}" type="slidenum">
              <a:rPr lang="en-US"/>
              <a:pPr/>
              <a:t>5</a:t>
            </a:fld>
            <a:endParaRPr lang="en-US"/>
          </a:p>
        </p:txBody>
      </p:sp>
      <p:sp>
        <p:nvSpPr>
          <p:cNvPr id="609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685800" y="4344025"/>
            <a:ext cx="5486400" cy="4114488"/>
          </a:xfrm>
          <a:prstGeom prst="rect">
            <a:avLst/>
          </a:prstGeom>
          <a:solidFill>
            <a:srgbClr val="FFFFFF"/>
          </a:solidFill>
          <a:ln>
            <a:miter lim="800000"/>
            <a:headEnd/>
            <a:tailEnd/>
          </a:ln>
        </p:spPr>
        <p:txBody>
          <a:bodyPr/>
          <a:lstStyle/>
          <a:p>
            <a:r>
              <a:rPr lang="en-US" dirty="0"/>
              <a:t>The organs of the CNS contain two types of cells.  The neurons are cells that conduct nerve impulses.  Mitosis or cell division cannot take place in neurons so neurons cannot be replaced if they are destroyed.</a:t>
            </a:r>
          </a:p>
          <a:p>
            <a:endParaRPr lang="en-US" dirty="0"/>
          </a:p>
          <a:p>
            <a:r>
              <a:rPr lang="en-US" dirty="0"/>
              <a:t>The </a:t>
            </a:r>
            <a:r>
              <a:rPr lang="en-US" dirty="0" err="1"/>
              <a:t>neuroglia</a:t>
            </a:r>
            <a:r>
              <a:rPr lang="en-US" dirty="0"/>
              <a:t> or </a:t>
            </a:r>
            <a:r>
              <a:rPr lang="en-US" dirty="0" err="1"/>
              <a:t>glia</a:t>
            </a:r>
            <a:r>
              <a:rPr lang="en-US" dirty="0"/>
              <a:t> is the supporting structure of nervous tissue.  The </a:t>
            </a:r>
            <a:r>
              <a:rPr lang="en-US" dirty="0" err="1"/>
              <a:t>neuroglial</a:t>
            </a:r>
            <a:r>
              <a:rPr lang="en-US" dirty="0"/>
              <a:t> cells support, nourish, and protect the neurons.  Mitosis does take place in </a:t>
            </a:r>
            <a:r>
              <a:rPr lang="en-US" dirty="0" err="1"/>
              <a:t>neuroglia</a:t>
            </a:r>
            <a:r>
              <a:rPr lang="en-US" dirty="0"/>
              <a:t>.  The types of </a:t>
            </a:r>
            <a:r>
              <a:rPr lang="en-US" dirty="0" err="1"/>
              <a:t>neuroglial</a:t>
            </a:r>
            <a:r>
              <a:rPr lang="en-US" dirty="0"/>
              <a:t> cells include </a:t>
            </a:r>
            <a:r>
              <a:rPr lang="en-US" dirty="0" err="1"/>
              <a:t>astrocytes</a:t>
            </a:r>
            <a:r>
              <a:rPr lang="en-US" dirty="0"/>
              <a:t>, </a:t>
            </a:r>
            <a:r>
              <a:rPr lang="en-US" dirty="0" err="1"/>
              <a:t>oligodendrocytes</a:t>
            </a:r>
            <a:r>
              <a:rPr lang="en-US" dirty="0"/>
              <a:t>, and </a:t>
            </a:r>
            <a:r>
              <a:rPr lang="en-US" dirty="0" err="1"/>
              <a:t>microcytes</a:t>
            </a:r>
            <a:r>
              <a:rPr lang="en-US" dirty="0"/>
              <a:t>.  A large percentage of brain tumors originate in </a:t>
            </a:r>
            <a:r>
              <a:rPr lang="en-US" dirty="0" err="1"/>
              <a:t>neuroglial</a:t>
            </a:r>
            <a:r>
              <a:rPr lang="en-US" dirty="0"/>
              <a:t> cells.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62E9-3AE7-40AA-BEF4-E65B23D3B5F9}" type="slidenum">
              <a:rPr lang="en-US"/>
              <a:pPr/>
              <a:t>6</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bwMode="auto">
          <a:noFill/>
          <a:ln>
            <a:solidFill>
              <a:srgbClr val="000000"/>
            </a:solidFill>
            <a:miter lim="800000"/>
            <a:headEnd/>
            <a:tailEnd/>
          </a:ln>
        </p:spPr>
      </p:sp>
      <p:sp>
        <p:nvSpPr>
          <p:cNvPr id="600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0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5F686-6083-4CCE-9C64-7C15C865A538}" type="slidenum">
              <a:rPr lang="en-US"/>
              <a:pPr fontAlgn="base">
                <a:spcBef>
                  <a:spcPct val="0"/>
                </a:spcBef>
                <a:spcAft>
                  <a:spcPct val="0"/>
                </a:spcAft>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92BD8-E424-4346-B74B-AA26DE4A6795}" type="slidenum">
              <a:rPr lang="en-US"/>
              <a:pPr fontAlgn="base">
                <a:spcBef>
                  <a:spcPct val="0"/>
                </a:spcBef>
                <a:spcAft>
                  <a:spcPct val="0"/>
                </a:spcAft>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64B2B-AE00-41D9-A7FF-D3086CEEA8B2}" type="slidenum">
              <a:rPr lang="en-US"/>
              <a:pPr fontAlgn="base">
                <a:spcBef>
                  <a:spcPct val="0"/>
                </a:spcBef>
                <a:spcAft>
                  <a:spcPct val="0"/>
                </a:spcAft>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8F27E-20D5-46B4-878A-12E858A04FBA}" type="slidenum">
              <a:rPr lang="en-US"/>
              <a:pPr/>
              <a:t>27</a:t>
            </a:fld>
            <a:endParaRPr lang="en-US"/>
          </a:p>
        </p:txBody>
      </p:sp>
      <p:sp>
        <p:nvSpPr>
          <p:cNvPr id="406530" name="Rectangle 2"/>
          <p:cNvSpPr>
            <a:spLocks noRo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ABBC9-A02C-4630-BB97-E31954CF78B6}" type="slidenum">
              <a:rPr lang="en-US"/>
              <a:pPr/>
              <a:t>29</a:t>
            </a:fld>
            <a:endParaRPr lang="en-US"/>
          </a:p>
        </p:txBody>
      </p:sp>
      <p:sp>
        <p:nvSpPr>
          <p:cNvPr id="400386" name="Rectangle 2"/>
          <p:cNvSpPr>
            <a:spLocks noRo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8DBBFD-DB54-44E7-BE80-74831A8D3D7E}"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BBFD-DB54-44E7-BE80-74831A8D3D7E}"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BBFD-DB54-44E7-BE80-74831A8D3D7E}"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BBFD-DB54-44E7-BE80-74831A8D3D7E}"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BBFD-DB54-44E7-BE80-74831A8D3D7E}"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8DBBFD-DB54-44E7-BE80-74831A8D3D7E}"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8DBBFD-DB54-44E7-BE80-74831A8D3D7E}" type="datetimeFigureOut">
              <a:rPr lang="en-US" smtClean="0"/>
              <a:pPr/>
              <a:t>9/21/2011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BBFD-DB54-44E7-BE80-74831A8D3D7E}" type="datetimeFigureOut">
              <a:rPr lang="en-US" smtClean="0"/>
              <a:pPr/>
              <a:t>9/21/2011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BBFD-DB54-44E7-BE80-74831A8D3D7E}" type="datetimeFigureOut">
              <a:rPr lang="en-US" smtClean="0"/>
              <a:pPr/>
              <a:t>9/21/2011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BBFD-DB54-44E7-BE80-74831A8D3D7E}"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BBFD-DB54-44E7-BE80-74831A8D3D7E}"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02FA-000B-4ADA-8F1D-51ACEB87BC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DBBFD-DB54-44E7-BE80-74831A8D3D7E}" type="datetimeFigureOut">
              <a:rPr lang="en-US" smtClean="0"/>
              <a:pPr/>
              <a:t>9/21/2011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B02FA-000B-4ADA-8F1D-51ACEB87BC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Central nervous system block          </a:t>
            </a:r>
            <a:r>
              <a:rPr lang="en-US" sz="4000" b="1" dirty="0" smtClean="0"/>
              <a:t>Neuropathology practical</a:t>
            </a:r>
            <a:endParaRPr lang="en-US" sz="4000" b="1" dirty="0"/>
          </a:p>
        </p:txBody>
      </p:sp>
      <p:sp>
        <p:nvSpPr>
          <p:cNvPr id="3" name="Subtitle 2"/>
          <p:cNvSpPr>
            <a:spLocks noGrp="1"/>
          </p:cNvSpPr>
          <p:nvPr>
            <p:ph type="subTitle" idx="1"/>
          </p:nvPr>
        </p:nvSpPr>
        <p:spPr/>
        <p:txBody>
          <a:bodyPr/>
          <a:lstStyle/>
          <a:p>
            <a:r>
              <a:rPr lang="en-US" dirty="0" smtClean="0"/>
              <a:t>First Practical (21-9-11)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1"/>
          <p:cNvPicPr>
            <a:picLocks noChangeAspect="1"/>
          </p:cNvPicPr>
          <p:nvPr/>
        </p:nvPicPr>
        <p:blipFill>
          <a:blip r:embed="rId3" cstate="print"/>
          <a:srcRect/>
          <a:stretch>
            <a:fillRect/>
          </a:stretch>
        </p:blipFill>
        <p:spPr bwMode="auto">
          <a:xfrm>
            <a:off x="1214438" y="285750"/>
            <a:ext cx="6575425" cy="642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1"/>
          <p:cNvSpPr>
            <a:spLocks/>
          </p:cNvSpPr>
          <p:nvPr/>
        </p:nvSpPr>
        <p:spPr bwMode="auto">
          <a:xfrm>
            <a:off x="5580112" y="1783080"/>
            <a:ext cx="2920951" cy="32689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 </a:t>
            </a:r>
            <a:r>
              <a:rPr lang="en-US" b="1" dirty="0" err="1">
                <a:latin typeface="LM Typewriter Proportional 10pt" charset="0"/>
                <a:ea typeface="LM Typewriter Proportional 10pt" charset="0"/>
                <a:cs typeface="LM Typewriter Proportional 10pt" charset="0"/>
                <a:sym typeface="LM Typewriter Proportional 10pt" charset="0"/>
              </a:rPr>
              <a:t>parasagittal</a:t>
            </a:r>
            <a:r>
              <a:rPr lang="en-US" b="1" dirty="0">
                <a:latin typeface="LM Typewriter Proportional 10pt" charset="0"/>
                <a:ea typeface="LM Typewriter Proportional 10pt" charset="0"/>
                <a:cs typeface="LM Typewriter Proportional 10pt" charset="0"/>
                <a:sym typeface="LM Typewriter Proportional 10pt" charset="0"/>
              </a:rPr>
              <a:t> </a:t>
            </a:r>
            <a:r>
              <a:rPr lang="en-US" b="1" dirty="0" err="1">
                <a:latin typeface="LM Typewriter Proportional 10pt" charset="0"/>
                <a:ea typeface="LM Typewriter Proportional 10pt" charset="0"/>
                <a:cs typeface="LM Typewriter Proportional 10pt" charset="0"/>
                <a:sym typeface="LM Typewriter Proportional 10pt" charset="0"/>
              </a:rPr>
              <a:t>multilobular</a:t>
            </a:r>
            <a:r>
              <a:rPr lang="en-US" b="1" dirty="0">
                <a:latin typeface="LM Typewriter Proportional 10pt" charset="0"/>
                <a:ea typeface="LM Typewriter Proportional 10pt" charset="0"/>
                <a:cs typeface="LM Typewriter Proportional 10pt" charset="0"/>
                <a:sym typeface="LM Typewriter Proportional 10pt" charset="0"/>
              </a:rPr>
              <a:t> </a:t>
            </a:r>
            <a:r>
              <a:rPr lang="en-US" b="1" dirty="0" err="1">
                <a:latin typeface="LM Typewriter Proportional 10pt" charset="0"/>
                <a:ea typeface="LM Typewriter Proportional 10pt" charset="0"/>
                <a:cs typeface="LM Typewriter Proportional 10pt" charset="0"/>
                <a:sym typeface="LM Typewriter Proportional 10pt" charset="0"/>
              </a:rPr>
              <a:t>meningioma</a:t>
            </a:r>
            <a:r>
              <a:rPr lang="en-US" b="1" dirty="0">
                <a:latin typeface="LM Typewriter Proportional 10pt" charset="0"/>
                <a:ea typeface="LM Typewriter Proportional 10pt" charset="0"/>
                <a:cs typeface="LM Typewriter Proportional 10pt" charset="0"/>
                <a:sym typeface="LM Typewriter Proportional 10pt" charset="0"/>
              </a:rPr>
              <a:t> attached to the dura with compression of underlying brain</a:t>
            </a:r>
            <a:r>
              <a:rPr lang="en-US" b="1" dirty="0" smtClean="0">
                <a:latin typeface="LM Typewriter Proportional 10pt" charset="0"/>
                <a:ea typeface="LM Typewriter Proportional 10pt" charset="0"/>
                <a:cs typeface="LM Typewriter Proportional 10pt" charset="0"/>
                <a:sym typeface="LM Typewriter Proportional 10pt" charset="0"/>
              </a:rPr>
              <a:t>.</a:t>
            </a:r>
          </a:p>
          <a:p>
            <a:endParaRPr lang="en-US" b="1" dirty="0" smtClean="0">
              <a:latin typeface="LM Typewriter Proportional 10pt" charset="0"/>
              <a:ea typeface="LM Typewriter Proportional 10pt" charset="0"/>
              <a:cs typeface="LM Typewriter Proportional 10pt" charset="0"/>
              <a:sym typeface="LM Typewriter Proportional 10pt" charset="0"/>
            </a:endParaRPr>
          </a:p>
          <a:p>
            <a:r>
              <a:rPr lang="en-US" b="1" dirty="0" smtClean="0">
                <a:latin typeface="LM Typewriter Proportional 10pt" charset="0"/>
                <a:ea typeface="LM Typewriter Proportional 10pt" charset="0"/>
                <a:cs typeface="LM Typewriter Proportional 10pt" charset="0"/>
                <a:sym typeface="LM Typewriter Proportional 10pt" charset="0"/>
              </a:rPr>
              <a:t>B</a:t>
            </a:r>
            <a:r>
              <a:rPr lang="en-US" b="1" dirty="0">
                <a:latin typeface="LM Typewriter Proportional 10pt" charset="0"/>
                <a:ea typeface="LM Typewriter Proportional 10pt" charset="0"/>
                <a:cs typeface="LM Typewriter Proportional 10pt" charset="0"/>
                <a:sym typeface="LM Typewriter Proportional 10pt" charset="0"/>
              </a:rPr>
              <a:t>, Meningioma with a whorled pattern of cell growth and </a:t>
            </a:r>
            <a:r>
              <a:rPr lang="en-US" b="1" dirty="0" err="1">
                <a:latin typeface="LM Typewriter Proportional 10pt" charset="0"/>
                <a:ea typeface="LM Typewriter Proportional 10pt" charset="0"/>
                <a:cs typeface="LM Typewriter Proportional 10pt" charset="0"/>
                <a:sym typeface="LM Typewriter Proportional 10pt" charset="0"/>
              </a:rPr>
              <a:t>psammoma</a:t>
            </a:r>
            <a:r>
              <a:rPr lang="en-US" b="1" dirty="0">
                <a:latin typeface="LM Typewriter Proportional 10pt" charset="0"/>
                <a:ea typeface="LM Typewriter Proportional 10pt" charset="0"/>
                <a:cs typeface="LM Typewriter Proportional 10pt" charset="0"/>
                <a:sym typeface="LM Typewriter Proportional 10pt" charset="0"/>
              </a:rPr>
              <a:t> bodies.</a:t>
            </a:r>
          </a:p>
        </p:txBody>
      </p:sp>
      <p:pic>
        <p:nvPicPr>
          <p:cNvPr id="300034" name="Picture 2"/>
          <p:cNvPicPr>
            <a:picLocks noChangeAspect="1" noChangeArrowheads="1"/>
          </p:cNvPicPr>
          <p:nvPr/>
        </p:nvPicPr>
        <p:blipFill>
          <a:blip r:embed="rId2" cstate="print"/>
          <a:srcRect/>
          <a:stretch>
            <a:fillRect/>
          </a:stretch>
        </p:blipFill>
        <p:spPr bwMode="auto">
          <a:xfrm>
            <a:off x="640080" y="217170"/>
            <a:ext cx="4491990" cy="6416517"/>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6368896" presetClass="entr" presetSubtype="141146320" fill="hold" grpId="0" nodeType="afterEffect">
                                  <p:stCondLst>
                                    <p:cond delay="0"/>
                                  </p:stCondLst>
                                  <p:childTnLst>
                                    <p:set>
                                      <p:cBhvr>
                                        <p:cTn id="6" dur="1" fill="hold">
                                          <p:stCondLst>
                                            <p:cond delay="499"/>
                                          </p:stCondLst>
                                        </p:cTn>
                                        <p:tgtEl>
                                          <p:spTgt spid="300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403462"/>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en-US" sz="3600" b="1" dirty="0" smtClean="0">
                <a:solidFill>
                  <a:schemeClr val="accent1">
                    <a:satMod val="150000"/>
                  </a:schemeClr>
                </a:solidFill>
                <a:latin typeface="Franklin Gothic Demi" pitchFamily="34" charset="0"/>
                <a:ea typeface="+mj-ea"/>
                <a:cs typeface="+mj-cs"/>
              </a:rPr>
              <a:t> </a:t>
            </a:r>
            <a:r>
              <a:rPr lang="en-US" sz="3600" b="1" dirty="0">
                <a:solidFill>
                  <a:schemeClr val="accent1">
                    <a:satMod val="150000"/>
                  </a:schemeClr>
                </a:solidFill>
                <a:latin typeface="Franklin Gothic Demi" pitchFamily="34" charset="0"/>
                <a:ea typeface="+mj-ea"/>
                <a:cs typeface="+mj-cs"/>
              </a:rPr>
              <a:t>MENINGIOMA(DURA-BRAIN)</a:t>
            </a:r>
          </a:p>
        </p:txBody>
      </p:sp>
      <p:pic>
        <p:nvPicPr>
          <p:cNvPr id="4" name="Picture 4"/>
          <p:cNvPicPr>
            <a:picLocks noChangeAspect="1" noChangeArrowheads="1"/>
          </p:cNvPicPr>
          <p:nvPr/>
        </p:nvPicPr>
        <p:blipFill>
          <a:blip r:embed="rId3" cstate="print">
            <a:lum bright="20000" contrast="20000"/>
          </a:blip>
          <a:srcRect/>
          <a:stretch>
            <a:fillRect/>
          </a:stretch>
        </p:blipFill>
        <p:spPr>
          <a:xfrm>
            <a:off x="0" y="1500188"/>
            <a:ext cx="9144000" cy="5357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403462"/>
          </a:xfrm>
        </p:spPr>
        <p:txBody>
          <a:bodyPr/>
          <a:lstStyle/>
          <a:p>
            <a:pPr fontAlgn="auto">
              <a:spcAft>
                <a:spcPts val="0"/>
              </a:spcAft>
              <a:defRPr/>
            </a:pPr>
            <a:r>
              <a:rPr lang="en-US" sz="3600" i="1" dirty="0" err="1" smtClean="0">
                <a:solidFill>
                  <a:schemeClr val="accent1">
                    <a:satMod val="150000"/>
                  </a:schemeClr>
                </a:solidFill>
                <a:latin typeface="Franklin Gothic Demi" pitchFamily="34" charset="0"/>
              </a:rPr>
              <a:t>Meningioma</a:t>
            </a:r>
            <a:r>
              <a:rPr lang="en-US" sz="3600" i="1" dirty="0" smtClean="0">
                <a:solidFill>
                  <a:schemeClr val="accent1">
                    <a:satMod val="150000"/>
                  </a:schemeClr>
                </a:solidFill>
                <a:latin typeface="Franklin Gothic Demi" pitchFamily="34" charset="0"/>
              </a:rPr>
              <a:t>:</a:t>
            </a:r>
            <a:br>
              <a:rPr lang="en-US" sz="3600" i="1" dirty="0" smtClean="0">
                <a:solidFill>
                  <a:schemeClr val="accent1">
                    <a:satMod val="150000"/>
                  </a:schemeClr>
                </a:solidFill>
                <a:latin typeface="Franklin Gothic Demi" pitchFamily="34" charset="0"/>
              </a:rPr>
            </a:br>
            <a:r>
              <a:rPr lang="en-US" sz="2800" i="1" dirty="0" smtClean="0">
                <a:solidFill>
                  <a:schemeClr val="accent1">
                    <a:satMod val="150000"/>
                  </a:schemeClr>
                </a:solidFill>
                <a:latin typeface="Franklin Gothic Demi" pitchFamily="34" charset="0"/>
              </a:rPr>
              <a:t>Section of tumour shows:</a:t>
            </a:r>
            <a:endParaRPr lang="en-US" sz="2800" i="1" dirty="0">
              <a:solidFill>
                <a:schemeClr val="accent1">
                  <a:satMod val="150000"/>
                </a:schemeClr>
              </a:solidFill>
              <a:latin typeface="Franklin Gothic Demi" pitchFamily="34" charset="0"/>
            </a:endParaRPr>
          </a:p>
        </p:txBody>
      </p:sp>
      <p:sp>
        <p:nvSpPr>
          <p:cNvPr id="89091" name="TextBox 3"/>
          <p:cNvSpPr txBox="1">
            <a:spLocks noChangeArrowheads="1"/>
          </p:cNvSpPr>
          <p:nvPr/>
        </p:nvSpPr>
        <p:spPr bwMode="auto">
          <a:xfrm>
            <a:off x="214313" y="1963738"/>
            <a:ext cx="8572500" cy="3108325"/>
          </a:xfrm>
          <a:prstGeom prst="rect">
            <a:avLst/>
          </a:prstGeom>
          <a:noFill/>
          <a:ln w="9525">
            <a:noFill/>
            <a:miter lim="800000"/>
            <a:headEnd/>
            <a:tailEnd/>
          </a:ln>
        </p:spPr>
        <p:txBody>
          <a:bodyPr>
            <a:spAutoFit/>
          </a:bodyPr>
          <a:lstStyle/>
          <a:p>
            <a:pPr marL="533400" indent="-533400" algn="just">
              <a:buFontTx/>
              <a:buBlip>
                <a:blip r:embed="rId3"/>
              </a:buBlip>
            </a:pPr>
            <a:r>
              <a:rPr lang="en-US" sz="2800">
                <a:latin typeface="Franklin Gothic Demi" pitchFamily="34" charset="0"/>
              </a:rPr>
              <a:t>Whorls of fibrocellular tissue.</a:t>
            </a:r>
          </a:p>
          <a:p>
            <a:pPr marL="533400" indent="-533400" algn="just">
              <a:buFontTx/>
              <a:buBlip>
                <a:blip r:embed="rId3"/>
              </a:buBlip>
            </a:pPr>
            <a:endParaRPr lang="en-US" sz="2800">
              <a:latin typeface="Franklin Gothic Demi" pitchFamily="34" charset="0"/>
            </a:endParaRPr>
          </a:p>
          <a:p>
            <a:pPr marL="533400" indent="-533400" algn="just">
              <a:buFontTx/>
              <a:buBlip>
                <a:blip r:embed="rId3"/>
              </a:buBlip>
            </a:pPr>
            <a:r>
              <a:rPr lang="en-US" sz="2800">
                <a:latin typeface="Franklin Gothic Demi" pitchFamily="34" charset="0"/>
              </a:rPr>
              <a:t>Cells are oval, spindle shape or elongated and lack mitosis.</a:t>
            </a:r>
          </a:p>
          <a:p>
            <a:pPr marL="533400" indent="-533400" algn="just">
              <a:buFontTx/>
              <a:buBlip>
                <a:blip r:embed="rId3"/>
              </a:buBlip>
            </a:pPr>
            <a:endParaRPr lang="en-US" sz="2800">
              <a:latin typeface="Franklin Gothic Demi" pitchFamily="34" charset="0"/>
            </a:endParaRPr>
          </a:p>
          <a:p>
            <a:pPr marL="533400" indent="-533400" algn="just">
              <a:buFontTx/>
              <a:buBlip>
                <a:blip r:embed="rId3"/>
              </a:buBlip>
            </a:pPr>
            <a:r>
              <a:rPr lang="en-US" sz="2800">
                <a:latin typeface="Franklin Gothic Demi" pitchFamily="34" charset="0"/>
              </a:rPr>
              <a:t>Psammoma bodies (spherical calcified particles) are also seen within the tumour.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 Meningioma</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2</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55 years old man complained for the last 2 months of headache. Brain MRI reveals a 3 cm. frontal intra-</a:t>
            </a:r>
            <a:r>
              <a:rPr lang="en-US" dirty="0" err="1" smtClean="0"/>
              <a:t>parenchymal</a:t>
            </a:r>
            <a:r>
              <a:rPr lang="en-US" dirty="0" smtClean="0"/>
              <a:t> space occupying lesion with rim enhancement on contrast studies. </a:t>
            </a:r>
            <a:r>
              <a:rPr lang="en-US" sz="36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1"/>
          <p:cNvSpPr>
            <a:spLocks/>
          </p:cNvSpPr>
          <p:nvPr/>
        </p:nvSpPr>
        <p:spPr bwMode="auto">
          <a:xfrm>
            <a:off x="5768578" y="1785938"/>
            <a:ext cx="3123902" cy="327719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smtClean="0">
                <a:latin typeface="LM Typewriter Proportional 10pt" charset="0"/>
                <a:ea typeface="LM Typewriter Proportional 10pt" charset="0"/>
                <a:cs typeface="LM Typewriter Proportional 10pt" charset="0"/>
                <a:sym typeface="LM Typewriter Proportional 10pt" charset="0"/>
              </a:rPr>
              <a:t>Computed </a:t>
            </a:r>
            <a:r>
              <a:rPr lang="en-US" sz="2000" b="1" dirty="0" err="1" smtClean="0">
                <a:latin typeface="LM Typewriter Proportional 10pt" charset="0"/>
                <a:ea typeface="LM Typewriter Proportional 10pt" charset="0"/>
                <a:cs typeface="LM Typewriter Proportional 10pt" charset="0"/>
                <a:sym typeface="LM Typewriter Proportional 10pt" charset="0"/>
              </a:rPr>
              <a:t>tomographic</a:t>
            </a:r>
            <a:r>
              <a:rPr lang="en-US" sz="2000" b="1" dirty="0" smtClean="0">
                <a:latin typeface="LM Typewriter Proportional 10pt" charset="0"/>
                <a:ea typeface="LM Typewriter Proportional 10pt" charset="0"/>
                <a:cs typeface="LM Typewriter Proportional 10pt" charset="0"/>
                <a:sym typeface="LM Typewriter Proportional 10pt" charset="0"/>
              </a:rPr>
              <a:t> </a:t>
            </a:r>
            <a:r>
              <a:rPr lang="en-US" sz="2000" b="1" dirty="0">
                <a:latin typeface="LM Typewriter Proportional 10pt" charset="0"/>
                <a:ea typeface="LM Typewriter Proportional 10pt" charset="0"/>
                <a:cs typeface="LM Typewriter Proportional 10pt" charset="0"/>
                <a:sym typeface="LM Typewriter Proportional 10pt" charset="0"/>
              </a:rPr>
              <a:t>(CT) scan of a large tumor in the cerebral hemisphere showing signal enhancement with contrast material and pronounced </a:t>
            </a:r>
            <a:r>
              <a:rPr lang="en-US" sz="2000" b="1" dirty="0" err="1">
                <a:latin typeface="LM Typewriter Proportional 10pt" charset="0"/>
                <a:ea typeface="LM Typewriter Proportional 10pt" charset="0"/>
                <a:cs typeface="LM Typewriter Proportional 10pt" charset="0"/>
                <a:sym typeface="LM Typewriter Proportional 10pt" charset="0"/>
              </a:rPr>
              <a:t>peritumoral</a:t>
            </a:r>
            <a:r>
              <a:rPr lang="en-US" sz="2000" b="1" dirty="0">
                <a:latin typeface="LM Typewriter Proportional 10pt" charset="0"/>
                <a:ea typeface="LM Typewriter Proportional 10pt" charset="0"/>
                <a:cs typeface="LM Typewriter Proportional 10pt" charset="0"/>
                <a:sym typeface="LM Typewriter Proportional 10pt" charset="0"/>
              </a:rPr>
              <a:t> edema.</a:t>
            </a:r>
          </a:p>
        </p:txBody>
      </p:sp>
      <p:pic>
        <p:nvPicPr>
          <p:cNvPr id="446466" name="Picture 2"/>
          <p:cNvPicPr>
            <a:picLocks noChangeAspect="1" noChangeArrowheads="1"/>
          </p:cNvPicPr>
          <p:nvPr/>
        </p:nvPicPr>
        <p:blipFill>
          <a:blip r:embed="rId2" cstate="print"/>
          <a:srcRect/>
          <a:stretch>
            <a:fillRect/>
          </a:stretch>
        </p:blipFill>
        <p:spPr bwMode="auto">
          <a:xfrm>
            <a:off x="285750" y="401836"/>
            <a:ext cx="4839891" cy="605432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8098688" presetClass="entr" presetSubtype="125685328" fill="hold" grpId="0" nodeType="afterEffect">
                                  <p:stCondLst>
                                    <p:cond delay="0"/>
                                  </p:stCondLst>
                                  <p:childTnLst>
                                    <p:set>
                                      <p:cBhvr>
                                        <p:cTn id="6" dur="1" fill="hold">
                                          <p:stCondLst>
                                            <p:cond delay="499"/>
                                          </p:stCondLst>
                                        </p:cTn>
                                        <p:tgtEl>
                                          <p:spTgt spid="446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1"/>
          <p:cNvSpPr>
            <a:spLocks/>
          </p:cNvSpPr>
          <p:nvPr/>
        </p:nvSpPr>
        <p:spPr bwMode="auto">
          <a:xfrm>
            <a:off x="625793" y="2754630"/>
            <a:ext cx="2788920" cy="134874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smtClean="0">
                <a:latin typeface="LM Typewriter Proportional 10pt" charset="0"/>
                <a:ea typeface="LM Typewriter Proportional 10pt" charset="0"/>
                <a:cs typeface="LM Typewriter Proportional 10pt" charset="0"/>
                <a:sym typeface="LM Typewriter Proportional 10pt" charset="0"/>
              </a:rPr>
              <a:t>Glioblastoma </a:t>
            </a:r>
            <a:r>
              <a:rPr lang="en-US" b="1" dirty="0">
                <a:latin typeface="LM Typewriter Proportional 10pt" charset="0"/>
                <a:ea typeface="LM Typewriter Proportional 10pt" charset="0"/>
                <a:cs typeface="LM Typewriter Proportional 10pt" charset="0"/>
                <a:sym typeface="LM Typewriter Proportional 10pt" charset="0"/>
              </a:rPr>
              <a:t>multiforme appearing as a necrotic, hemorrhagic, infiltrating mass.</a:t>
            </a:r>
          </a:p>
        </p:txBody>
      </p:sp>
      <p:pic>
        <p:nvPicPr>
          <p:cNvPr id="250882" name="Picture 2"/>
          <p:cNvPicPr>
            <a:picLocks noChangeAspect="1" noChangeArrowheads="1"/>
          </p:cNvPicPr>
          <p:nvPr/>
        </p:nvPicPr>
        <p:blipFill>
          <a:blip r:embed="rId2" cstate="print"/>
          <a:srcRect/>
          <a:stretch>
            <a:fillRect/>
          </a:stretch>
        </p:blipFill>
        <p:spPr bwMode="auto">
          <a:xfrm>
            <a:off x="4159092" y="228600"/>
            <a:ext cx="4583430" cy="5910739"/>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2880" presetClass="entr" presetSubtype="72632360" fill="hold" grpId="0" nodeType="afterEffect">
                                  <p:stCondLst>
                                    <p:cond delay="0"/>
                                  </p:stCondLst>
                                  <p:childTnLst>
                                    <p:set>
                                      <p:cBhvr>
                                        <p:cTn id="6" dur="1" fill="hold">
                                          <p:stCondLst>
                                            <p:cond delay="499"/>
                                          </p:stCondLst>
                                        </p:cTn>
                                        <p:tgtEl>
                                          <p:spTgt spid="250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a:blip r:embed="rId2" cstate="print"/>
          <a:srcRect/>
          <a:stretch>
            <a:fillRect/>
          </a:stretch>
        </p:blipFill>
        <p:spPr bwMode="auto">
          <a:xfrm>
            <a:off x="1348740" y="182880"/>
            <a:ext cx="6446520" cy="5044917"/>
          </a:xfrm>
          <a:prstGeom prst="rect">
            <a:avLst/>
          </a:prstGeom>
          <a:noFill/>
          <a:ln w="9525">
            <a:noFill/>
            <a:miter lim="800000"/>
            <a:headEnd/>
            <a:tailEnd/>
          </a:ln>
          <a:effectLst>
            <a:outerShdw dist="76199" dir="2700000" algn="ctr" rotWithShape="0">
              <a:schemeClr val="bg2">
                <a:alpha val="75000"/>
              </a:schemeClr>
            </a:outerShdw>
          </a:effectLst>
        </p:spPr>
      </p:pic>
      <p:sp>
        <p:nvSpPr>
          <p:cNvPr id="254978" name="Rectangle 2"/>
          <p:cNvSpPr>
            <a:spLocks/>
          </p:cNvSpPr>
          <p:nvPr/>
        </p:nvSpPr>
        <p:spPr bwMode="auto">
          <a:xfrm>
            <a:off x="1219200" y="5697855"/>
            <a:ext cx="6705599" cy="102870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Glioblastoma</a:t>
            </a:r>
            <a:r>
              <a:rPr lang="en-US" b="1" dirty="0">
                <a:latin typeface="LM Typewriter Proportional 10pt" charset="0"/>
                <a:ea typeface="LM Typewriter Proportional 10pt" charset="0"/>
                <a:cs typeface="LM Typewriter Proportional 10pt" charset="0"/>
                <a:sym typeface="LM Typewriter Proportional 10pt" charset="0"/>
              </a:rPr>
              <a:t>.  Foci of necrosis with pseudopalisading of malignant nuclei.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4800" presetClass="entr" presetSubtype="115024976" fill="hold" grpId="0" nodeType="afterEffect">
                                  <p:stCondLst>
                                    <p:cond delay="0"/>
                                  </p:stCondLst>
                                  <p:childTnLst>
                                    <p:set>
                                      <p:cBhvr>
                                        <p:cTn id="6" dur="1" fill="hold">
                                          <p:stCondLst>
                                            <p:cond delay="499"/>
                                          </p:stCondLst>
                                        </p:cTn>
                                        <p:tgtEl>
                                          <p:spTgt spid="254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Brief review of Normal anatomy and histology</a:t>
            </a:r>
            <a:endParaRPr lang="en-US" sz="32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5877272"/>
            <a:ext cx="8686800" cy="748680"/>
          </a:xfrm>
        </p:spPr>
        <p:txBody>
          <a:bodyPr>
            <a:normAutofit fontScale="92500" lnSpcReduction="20000"/>
          </a:bodyPr>
          <a:lstStyle/>
          <a:p>
            <a:r>
              <a:rPr lang="en-US" sz="2800" dirty="0" smtClean="0"/>
              <a:t>Glioblastoma. Foci of necrosis with </a:t>
            </a:r>
            <a:r>
              <a:rPr lang="en-US" sz="2800" u="sng" dirty="0" smtClean="0"/>
              <a:t>pseudopalisading</a:t>
            </a:r>
            <a:r>
              <a:rPr lang="en-US" sz="2800" dirty="0" smtClean="0"/>
              <a:t> of malignant nuclei and </a:t>
            </a:r>
            <a:r>
              <a:rPr lang="en-US" sz="2800" u="sng" dirty="0" smtClean="0"/>
              <a:t>endothelial cell proliferation</a:t>
            </a:r>
            <a:endParaRPr lang="en-US" sz="2800" u="sng" dirty="0"/>
          </a:p>
        </p:txBody>
      </p:sp>
      <p:sp>
        <p:nvSpPr>
          <p:cNvPr id="1026" name="AutoShape 2" descr="http://www.expertconsultbook.com/expertconsult/b/bbmapAsset?appID=NGE&amp;isbn=978-1-4377-0792-2&amp;eid=4-u1.0-B978-1-4377-0792-2..50033-X..gr47&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Documents and Settings\DELL\Desktop\bbmapAsset.gif"/>
          <p:cNvPicPr>
            <a:picLocks noChangeAspect="1" noChangeArrowheads="1"/>
          </p:cNvPicPr>
          <p:nvPr/>
        </p:nvPicPr>
        <p:blipFill>
          <a:blip r:embed="rId2" cstate="print"/>
          <a:srcRect/>
          <a:stretch>
            <a:fillRect/>
          </a:stretch>
        </p:blipFill>
        <p:spPr bwMode="auto">
          <a:xfrm>
            <a:off x="1331640" y="260648"/>
            <a:ext cx="6797352" cy="542844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latin typeface="Calibri" pitchFamily="34" charset="0"/>
              </a:rPr>
              <a:t>Glioblastoma</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pPr marL="342900" lvl="2" indent="-342900"/>
            <a:r>
              <a:rPr lang="en-US" sz="3600" dirty="0" smtClean="0">
                <a:latin typeface="Calibri" pitchFamily="34" charset="0"/>
              </a:rPr>
              <a:t>The highest grade </a:t>
            </a:r>
            <a:r>
              <a:rPr lang="en-US" sz="3600" dirty="0" err="1" smtClean="0">
                <a:latin typeface="Calibri" pitchFamily="34" charset="0"/>
              </a:rPr>
              <a:t>glial</a:t>
            </a:r>
            <a:r>
              <a:rPr lang="en-US" sz="3600" dirty="0" smtClean="0">
                <a:latin typeface="Calibri" pitchFamily="34" charset="0"/>
              </a:rPr>
              <a:t> tumor.</a:t>
            </a:r>
          </a:p>
          <a:p>
            <a:pPr marL="342900" lvl="2" indent="-342900"/>
            <a:r>
              <a:rPr lang="en-US" sz="3600" dirty="0" smtClean="0">
                <a:latin typeface="Calibri" pitchFamily="34" charset="0"/>
              </a:rPr>
              <a:t> It has a </a:t>
            </a:r>
            <a:r>
              <a:rPr lang="en-US" sz="3600" dirty="0" err="1" smtClean="0">
                <a:latin typeface="Calibri" pitchFamily="34" charset="0"/>
              </a:rPr>
              <a:t>histologic</a:t>
            </a:r>
            <a:r>
              <a:rPr lang="en-US" sz="3600" dirty="0" smtClean="0">
                <a:latin typeface="Calibri" pitchFamily="34" charset="0"/>
              </a:rPr>
              <a:t> appearance similar to </a:t>
            </a:r>
            <a:r>
              <a:rPr lang="en-US" sz="3600" dirty="0" err="1" smtClean="0">
                <a:latin typeface="Calibri" pitchFamily="34" charset="0"/>
              </a:rPr>
              <a:t>anaplastic</a:t>
            </a:r>
            <a:r>
              <a:rPr lang="en-US" sz="3600" dirty="0" smtClean="0">
                <a:latin typeface="Calibri" pitchFamily="34" charset="0"/>
              </a:rPr>
              <a:t> </a:t>
            </a:r>
            <a:r>
              <a:rPr lang="en-US" sz="3600" dirty="0" err="1" smtClean="0">
                <a:latin typeface="Calibri" pitchFamily="34" charset="0"/>
              </a:rPr>
              <a:t>astrocytoma</a:t>
            </a:r>
            <a:r>
              <a:rPr lang="en-US" sz="3600" dirty="0" smtClean="0">
                <a:latin typeface="Calibri" pitchFamily="34" charset="0"/>
              </a:rPr>
              <a:t> with the additional features of </a:t>
            </a:r>
            <a:r>
              <a:rPr lang="en-US" sz="3600" b="1" u="sng" dirty="0" smtClean="0">
                <a:latin typeface="Calibri" pitchFamily="34" charset="0"/>
              </a:rPr>
              <a:t>necrosis and vascular or endothelial cell proliferation and pseudo-</a:t>
            </a:r>
            <a:r>
              <a:rPr lang="en-US" sz="3600" b="1" u="sng" dirty="0" err="1" smtClean="0">
                <a:latin typeface="Calibri" pitchFamily="34" charset="0"/>
              </a:rPr>
              <a:t>palisading</a:t>
            </a:r>
            <a:r>
              <a:rPr lang="en-US" sz="3600" b="1" u="sng" dirty="0" smtClean="0">
                <a:latin typeface="Calibri" pitchFamily="34" charset="0"/>
              </a:rPr>
              <a:t> nucle</a:t>
            </a:r>
            <a:r>
              <a:rPr lang="en-US" sz="3600" b="1" dirty="0" smtClean="0">
                <a:latin typeface="Calibri" pitchFamily="34" charset="0"/>
              </a:rPr>
              <a:t>i</a:t>
            </a:r>
            <a:r>
              <a:rPr lang="en-US" sz="4400" b="1" dirty="0" smtClean="0">
                <a:latin typeface="Calibri" pitchFamily="34" charset="0"/>
              </a:rPr>
              <a: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a:t>
            </a:r>
            <a:r>
              <a:rPr lang="en-US" dirty="0" smtClean="0"/>
              <a:t>Glioblastoma</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3</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27 years old woman presents with a sudden onset of right sided blindness and weakness in her left leg. There is no history of trauma. However, she experienced a similar episode 8 months ago and was diagnosed as aseptic meningitis.</a:t>
            </a:r>
            <a:r>
              <a:rPr lang="en-US" sz="4400" dirty="0" smtClean="0"/>
              <a:t>                       </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2" cstate="print"/>
          <a:srcRect/>
          <a:stretch>
            <a:fillRect/>
          </a:stretch>
        </p:blipFill>
        <p:spPr bwMode="auto">
          <a:xfrm>
            <a:off x="594360" y="194310"/>
            <a:ext cx="4517708" cy="6452235"/>
          </a:xfrm>
          <a:prstGeom prst="rect">
            <a:avLst/>
          </a:prstGeom>
          <a:noFill/>
          <a:ln w="9525">
            <a:noFill/>
            <a:miter lim="800000"/>
            <a:headEnd/>
            <a:tailEnd/>
          </a:ln>
          <a:effectLst>
            <a:outerShdw dist="76199" dir="2700000" algn="ctr" rotWithShape="0">
              <a:schemeClr val="bg2">
                <a:alpha val="75000"/>
              </a:schemeClr>
            </a:outerShdw>
          </a:effectLst>
        </p:spPr>
      </p:pic>
      <p:sp>
        <p:nvSpPr>
          <p:cNvPr id="77826" name="Rectangle 2"/>
          <p:cNvSpPr>
            <a:spLocks/>
          </p:cNvSpPr>
          <p:nvPr/>
        </p:nvSpPr>
        <p:spPr bwMode="auto">
          <a:xfrm>
            <a:off x="5652120" y="4365104"/>
            <a:ext cx="2788920" cy="16687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Multiple sclerosis.  Section of fresh brain showing brown plaque around occipital horn of the lateral ventricle.</a:t>
            </a:r>
          </a:p>
        </p:txBody>
      </p:sp>
      <p:sp>
        <p:nvSpPr>
          <p:cNvPr id="4" name="Rectangle 3"/>
          <p:cNvSpPr/>
          <p:nvPr/>
        </p:nvSpPr>
        <p:spPr>
          <a:xfrm>
            <a:off x="5508104" y="332656"/>
            <a:ext cx="3024336" cy="1569660"/>
          </a:xfrm>
          <a:prstGeom prst="rect">
            <a:avLst/>
          </a:prstGeom>
        </p:spPr>
        <p:txBody>
          <a:bodyPr wrap="square">
            <a:spAutoFit/>
          </a:bodyPr>
          <a:lstStyle/>
          <a:p>
            <a:r>
              <a:rPr lang="en-US" sz="3200" b="1" dirty="0" smtClean="0"/>
              <a:t>What is your provisional diagnosis?</a:t>
            </a:r>
            <a:endParaRPr lang="en-US" sz="3200"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bg/>
                                          </p:spTgt>
                                        </p:tgtEl>
                                        <p:attrNameLst>
                                          <p:attrName>style.visibility</p:attrName>
                                        </p:attrNameLst>
                                      </p:cBhvr>
                                      <p:to>
                                        <p:strVal val="visible"/>
                                      </p:to>
                                    </p:set>
                                    <p:anim calcmode="lin" valueType="num">
                                      <p:cBhvr additive="base">
                                        <p:cTn id="7" dur="500" fill="hold"/>
                                        <p:tgtEl>
                                          <p:spTgt spid="7782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826">
                                            <p:txEl>
                                              <p:pRg st="0" end="0"/>
                                            </p:txEl>
                                          </p:spTgt>
                                        </p:tgtEl>
                                        <p:attrNameLst>
                                          <p:attrName>style.visibility</p:attrName>
                                        </p:attrNameLst>
                                      </p:cBhvr>
                                      <p:to>
                                        <p:strVal val="visible"/>
                                      </p:to>
                                    </p:set>
                                    <p:anim calcmode="lin" valueType="num">
                                      <p:cBhvr additive="base">
                                        <p:cTn id="11"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2" cstate="print"/>
          <a:srcRect/>
          <a:stretch>
            <a:fillRect/>
          </a:stretch>
        </p:blipFill>
        <p:spPr bwMode="auto">
          <a:xfrm>
            <a:off x="102870" y="720090"/>
            <a:ext cx="6795135" cy="5406390"/>
          </a:xfrm>
          <a:prstGeom prst="rect">
            <a:avLst/>
          </a:prstGeom>
          <a:noFill/>
          <a:ln w="9525">
            <a:noFill/>
            <a:miter lim="800000"/>
            <a:headEnd/>
            <a:tailEnd/>
          </a:ln>
          <a:effectLst>
            <a:outerShdw dist="76199" dir="2700000" algn="ctr" rotWithShape="0">
              <a:schemeClr val="bg2">
                <a:alpha val="75000"/>
              </a:schemeClr>
            </a:outerShdw>
          </a:effectLst>
        </p:spPr>
      </p:pic>
      <p:sp>
        <p:nvSpPr>
          <p:cNvPr id="81922" name="Rectangle 2"/>
          <p:cNvSpPr>
            <a:spLocks/>
          </p:cNvSpPr>
          <p:nvPr/>
        </p:nvSpPr>
        <p:spPr bwMode="auto">
          <a:xfrm>
            <a:off x="7108032" y="1118712"/>
            <a:ext cx="1840230" cy="460629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1400" b="1" dirty="0">
                <a:latin typeface="LM Typewriter Proportional 10pt" charset="0"/>
                <a:ea typeface="LM Typewriter Proportional 10pt" charset="0"/>
                <a:cs typeface="LM Typewriter Proportional 10pt" charset="0"/>
                <a:sym typeface="LM Typewriter Proportional 10pt" charset="0"/>
              </a:rPr>
              <a:t>Multiple sclerosis. A, Unstained regions of demyelination (MS plaques) around the fourth ventricle (</a:t>
            </a:r>
            <a:r>
              <a:rPr lang="en-US" sz="1400" b="1" dirty="0" err="1">
                <a:latin typeface="LM Typewriter Proportional 10pt" charset="0"/>
                <a:ea typeface="LM Typewriter Proportional 10pt" charset="0"/>
                <a:cs typeface="LM Typewriter Proportional 10pt" charset="0"/>
                <a:sym typeface="LM Typewriter Proportional 10pt" charset="0"/>
              </a:rPr>
              <a:t>Luxol</a:t>
            </a:r>
            <a:r>
              <a:rPr lang="en-US" sz="1400" b="1" dirty="0">
                <a:latin typeface="LM Typewriter Proportional 10pt" charset="0"/>
                <a:ea typeface="LM Typewriter Proportional 10pt" charset="0"/>
                <a:cs typeface="LM Typewriter Proportional 10pt" charset="0"/>
                <a:sym typeface="LM Typewriter Proportional 10pt" charset="0"/>
              </a:rPr>
              <a:t> fast blue PAS stain for myelin). </a:t>
            </a:r>
            <a:endParaRPr lang="en-US" sz="1400" b="1" dirty="0" smtClean="0">
              <a:latin typeface="LM Typewriter Proportional 10pt" charset="0"/>
              <a:ea typeface="LM Typewriter Proportional 10pt" charset="0"/>
              <a:cs typeface="LM Typewriter Proportional 10pt" charset="0"/>
              <a:sym typeface="LM Typewriter Proportional 10pt" charset="0"/>
            </a:endParaRPr>
          </a:p>
          <a:p>
            <a:r>
              <a:rPr lang="en-US" sz="1400" b="1" dirty="0" smtClean="0">
                <a:latin typeface="LM Typewriter Proportional 10pt" charset="0"/>
                <a:ea typeface="LM Typewriter Proportional 10pt" charset="0"/>
                <a:cs typeface="LM Typewriter Proportional 10pt" charset="0"/>
                <a:sym typeface="LM Typewriter Proportional 10pt" charset="0"/>
              </a:rPr>
              <a:t> </a:t>
            </a:r>
            <a:r>
              <a:rPr lang="en-US" sz="1400" b="1" dirty="0">
                <a:latin typeface="LM Typewriter Proportional 10pt" charset="0"/>
                <a:ea typeface="LM Typewriter Proportional 10pt" charset="0"/>
                <a:cs typeface="LM Typewriter Proportional 10pt" charset="0"/>
                <a:sym typeface="LM Typewriter Proportional 10pt" charset="0"/>
              </a:rPr>
              <a:t>B, Myelin-stained section shows the sharp edge of a </a:t>
            </a:r>
            <a:r>
              <a:rPr lang="en-US" sz="1400" b="1" dirty="0" err="1">
                <a:latin typeface="LM Typewriter Proportional 10pt" charset="0"/>
                <a:ea typeface="LM Typewriter Proportional 10pt" charset="0"/>
                <a:cs typeface="LM Typewriter Proportional 10pt" charset="0"/>
                <a:sym typeface="LM Typewriter Proportional 10pt" charset="0"/>
              </a:rPr>
              <a:t>demyelinated</a:t>
            </a:r>
            <a:r>
              <a:rPr lang="en-US" sz="1400" b="1" dirty="0">
                <a:latin typeface="LM Typewriter Proportional 10pt" charset="0"/>
                <a:ea typeface="LM Typewriter Proportional 10pt" charset="0"/>
                <a:cs typeface="LM Typewriter Proportional 10pt" charset="0"/>
                <a:sym typeface="LM Typewriter Proportional 10pt" charset="0"/>
              </a:rPr>
              <a:t> plaque and perivascular lymphocytic cuffs. </a:t>
            </a:r>
            <a:endParaRPr lang="en-US" sz="1400" b="1" dirty="0" smtClean="0">
              <a:latin typeface="LM Typewriter Proportional 10pt" charset="0"/>
              <a:ea typeface="LM Typewriter Proportional 10pt" charset="0"/>
              <a:cs typeface="LM Typewriter Proportional 10pt" charset="0"/>
              <a:sym typeface="LM Typewriter Proportional 10pt" charset="0"/>
            </a:endParaRPr>
          </a:p>
          <a:p>
            <a:r>
              <a:rPr lang="en-US" sz="1400" b="1" dirty="0" smtClean="0">
                <a:latin typeface="LM Typewriter Proportional 10pt" charset="0"/>
                <a:ea typeface="LM Typewriter Proportional 10pt" charset="0"/>
                <a:cs typeface="LM Typewriter Proportional 10pt" charset="0"/>
                <a:sym typeface="LM Typewriter Proportional 10pt" charset="0"/>
              </a:rPr>
              <a:t> </a:t>
            </a:r>
            <a:r>
              <a:rPr lang="en-US" sz="1400" b="1" dirty="0">
                <a:latin typeface="LM Typewriter Proportional 10pt" charset="0"/>
                <a:ea typeface="LM Typewriter Proportional 10pt" charset="0"/>
                <a:cs typeface="LM Typewriter Proportional 10pt" charset="0"/>
                <a:sym typeface="LM Typewriter Proportional 10pt" charset="0"/>
              </a:rPr>
              <a:t>C, The same lesion stained for axons shows relative preservation</a:t>
            </a:r>
            <a:r>
              <a:rPr lang="en-US" sz="1400"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310592" presetClass="entr" presetSubtype="59236136" fill="hold" grpId="0" nodeType="afterEffect">
                                  <p:stCondLst>
                                    <p:cond delay="0"/>
                                  </p:stCondLst>
                                  <p:childTnLst>
                                    <p:set>
                                      <p:cBhvr>
                                        <p:cTn id="6" dur="1" fill="hold">
                                          <p:stCondLst>
                                            <p:cond delay="499"/>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457200" y="457200"/>
            <a:ext cx="8153400" cy="1219200"/>
          </a:xfrm>
        </p:spPr>
        <p:txBody>
          <a:bodyPr/>
          <a:lstStyle/>
          <a:p>
            <a:r>
              <a:rPr lang="en-US" sz="3600"/>
              <a:t>MULTIPLE SCLEROSIS PLAQUE</a:t>
            </a:r>
            <a:br>
              <a:rPr lang="en-US" sz="3600"/>
            </a:br>
            <a:r>
              <a:rPr lang="en-US" sz="3600"/>
              <a:t>sharp circumscription</a:t>
            </a:r>
          </a:p>
        </p:txBody>
      </p:sp>
      <p:pic>
        <p:nvPicPr>
          <p:cNvPr id="157699" name="Picture 3" descr="SLIDE 7"/>
          <p:cNvPicPr>
            <a:picLocks noChangeAspect="1" noChangeArrowheads="1"/>
          </p:cNvPicPr>
          <p:nvPr>
            <p:ph sz="half" idx="1"/>
          </p:nvPr>
        </p:nvPicPr>
        <p:blipFill>
          <a:blip r:embed="rId3" cstate="print"/>
          <a:srcRect/>
          <a:stretch>
            <a:fillRect/>
          </a:stretch>
        </p:blipFill>
        <p:spPr>
          <a:xfrm>
            <a:off x="228600" y="1828800"/>
            <a:ext cx="3683000" cy="4838700"/>
          </a:xfrm>
          <a:noFill/>
          <a:ln/>
        </p:spPr>
      </p:pic>
      <p:pic>
        <p:nvPicPr>
          <p:cNvPr id="157700" name="Picture 4" descr="SLIDE 8"/>
          <p:cNvPicPr>
            <a:picLocks noChangeAspect="1" noChangeArrowheads="1"/>
          </p:cNvPicPr>
          <p:nvPr>
            <p:ph sz="half" idx="2"/>
          </p:nvPr>
        </p:nvPicPr>
        <p:blipFill>
          <a:blip r:embed="rId4" cstate="print"/>
          <a:srcRect/>
          <a:stretch>
            <a:fillRect/>
          </a:stretch>
        </p:blipFill>
        <p:spPr>
          <a:xfrm>
            <a:off x="4343400" y="1828800"/>
            <a:ext cx="4648200" cy="4572000"/>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 Multiple sclerosis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r>
              <a:rPr lang="en-US"/>
              <a:t>MULTIPLE SCLEROSIS</a:t>
            </a:r>
          </a:p>
        </p:txBody>
      </p:sp>
      <p:sp>
        <p:nvSpPr>
          <p:cNvPr id="151555" name="Rectangle 3"/>
          <p:cNvSpPr>
            <a:spLocks noGrp="1" noChangeArrowheads="1"/>
          </p:cNvSpPr>
          <p:nvPr>
            <p:ph type="body" idx="1"/>
          </p:nvPr>
        </p:nvSpPr>
        <p:spPr>
          <a:xfrm>
            <a:off x="457200" y="1600200"/>
            <a:ext cx="8229600" cy="4800600"/>
          </a:xfrm>
        </p:spPr>
        <p:txBody>
          <a:bodyPr/>
          <a:lstStyle/>
          <a:p>
            <a:pPr marL="609600" indent="-609600">
              <a:lnSpc>
                <a:spcPct val="90000"/>
              </a:lnSpc>
            </a:pPr>
            <a:r>
              <a:rPr lang="en-US"/>
              <a:t>Multiple sclerosis is the most common disease of CNS myelin; prevalence of 1:1000.</a:t>
            </a:r>
          </a:p>
          <a:p>
            <a:pPr marL="990600" lvl="1" indent="-533400">
              <a:lnSpc>
                <a:spcPct val="90000"/>
              </a:lnSpc>
            </a:pPr>
            <a:r>
              <a:rPr lang="en-US"/>
              <a:t>Central nervous system myelin is selectively destroyed (axons are relatively preserved)</a:t>
            </a:r>
          </a:p>
          <a:p>
            <a:pPr marL="990600" lvl="1" indent="-533400">
              <a:lnSpc>
                <a:spcPct val="90000"/>
              </a:lnSpc>
            </a:pPr>
            <a:r>
              <a:rPr lang="en-US"/>
              <a:t>Onset is frequently in 30 and 40 year old age groups.</a:t>
            </a:r>
          </a:p>
          <a:p>
            <a:pPr marL="990600" lvl="1" indent="-533400">
              <a:lnSpc>
                <a:spcPct val="90000"/>
              </a:lnSpc>
            </a:pPr>
            <a:r>
              <a:rPr lang="en-US"/>
              <a:t>The disease is typically progressive with relapsing and remitting accumulations of focal neurologic deficits.</a:t>
            </a:r>
          </a:p>
          <a:p>
            <a:pPr marL="990600" lvl="1" indent="-533400">
              <a:lnSpc>
                <a:spcPct val="90000"/>
              </a:lnSpc>
            </a:pPr>
            <a:r>
              <a:rPr lang="en-US"/>
              <a:t>The etiology is thought to be autoimmune in nature</a:t>
            </a:r>
          </a:p>
          <a:p>
            <a:pPr marL="609600" indent="-609600">
              <a:lnSpc>
                <a:spcPct val="9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1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1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9A4F0AF8-56D6-439F-B50E-EC0BA181D4E9}" type="slidenum">
              <a:rPr lang="en-US"/>
              <a:pPr/>
              <a:t>3</a:t>
            </a:fld>
            <a:endParaRPr lang="en-US"/>
          </a:p>
        </p:txBody>
      </p:sp>
      <p:sp>
        <p:nvSpPr>
          <p:cNvPr id="181252" name="Rectangle 4"/>
          <p:cNvSpPr>
            <a:spLocks noGrp="1" noChangeArrowheads="1"/>
          </p:cNvSpPr>
          <p:nvPr>
            <p:ph type="title"/>
          </p:nvPr>
        </p:nvSpPr>
        <p:spPr>
          <a:xfrm>
            <a:off x="683568" y="332656"/>
            <a:ext cx="7772400" cy="1447800"/>
          </a:xfrm>
        </p:spPr>
        <p:txBody>
          <a:bodyPr>
            <a:normAutofit fontScale="90000"/>
          </a:bodyPr>
          <a:lstStyle/>
          <a:p>
            <a:r>
              <a:rPr lang="en-US" sz="4000" dirty="0" smtClean="0"/>
              <a:t>Cerebrum, Cerebellum and Brain </a:t>
            </a:r>
            <a:r>
              <a:rPr lang="en-US" sz="4000" dirty="0"/>
              <a:t>Stem</a:t>
            </a:r>
            <a:r>
              <a:rPr lang="en-US" sz="3600" dirty="0"/>
              <a:t/>
            </a:r>
            <a:br>
              <a:rPr lang="en-US" sz="3600" dirty="0"/>
            </a:br>
            <a:endParaRPr lang="en-US" sz="2000" dirty="0"/>
          </a:p>
        </p:txBody>
      </p:sp>
      <p:pic>
        <p:nvPicPr>
          <p:cNvPr id="181254" name="Picture 6" descr="brain7"/>
          <p:cNvPicPr>
            <a:picLocks noGrp="1" noChangeAspect="1" noChangeArrowheads="1"/>
          </p:cNvPicPr>
          <p:nvPr>
            <p:ph idx="1"/>
          </p:nvPr>
        </p:nvPicPr>
        <p:blipFill>
          <a:blip r:embed="rId3" cstate="print"/>
          <a:srcRect/>
          <a:stretch>
            <a:fillRect/>
          </a:stretch>
        </p:blipFill>
        <p:spPr>
          <a:xfrm>
            <a:off x="1477963" y="1981200"/>
            <a:ext cx="6403975" cy="4013200"/>
          </a:xfrm>
          <a:noFill/>
          <a:ln/>
        </p:spPr>
      </p:pic>
      <p:sp>
        <p:nvSpPr>
          <p:cNvPr id="181255" name="Text Box 7"/>
          <p:cNvSpPr txBox="1">
            <a:spLocks noChangeArrowheads="1"/>
          </p:cNvSpPr>
          <p:nvPr/>
        </p:nvSpPr>
        <p:spPr bwMode="auto">
          <a:xfrm>
            <a:off x="2819400" y="20574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C71.0</a:t>
            </a:r>
          </a:p>
        </p:txBody>
      </p:sp>
      <p:sp>
        <p:nvSpPr>
          <p:cNvPr id="181256" name="Text Box 8"/>
          <p:cNvSpPr txBox="1">
            <a:spLocks noChangeArrowheads="1"/>
          </p:cNvSpPr>
          <p:nvPr/>
        </p:nvSpPr>
        <p:spPr bwMode="auto">
          <a:xfrm>
            <a:off x="1524000" y="34290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C71.1</a:t>
            </a:r>
          </a:p>
        </p:txBody>
      </p:sp>
      <p:sp>
        <p:nvSpPr>
          <p:cNvPr id="181257" name="Text Box 9"/>
          <p:cNvSpPr txBox="1">
            <a:spLocks noChangeArrowheads="1"/>
          </p:cNvSpPr>
          <p:nvPr/>
        </p:nvSpPr>
        <p:spPr bwMode="auto">
          <a:xfrm>
            <a:off x="1981200" y="48768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C71.2</a:t>
            </a:r>
          </a:p>
        </p:txBody>
      </p:sp>
      <p:sp>
        <p:nvSpPr>
          <p:cNvPr id="181258" name="Text Box 10"/>
          <p:cNvSpPr txBox="1">
            <a:spLocks noChangeArrowheads="1"/>
          </p:cNvSpPr>
          <p:nvPr/>
        </p:nvSpPr>
        <p:spPr bwMode="auto">
          <a:xfrm>
            <a:off x="3429000" y="5562600"/>
            <a:ext cx="11430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C71.7</a:t>
            </a:r>
          </a:p>
        </p:txBody>
      </p:sp>
      <p:sp>
        <p:nvSpPr>
          <p:cNvPr id="181259" name="Text Box 11"/>
          <p:cNvSpPr txBox="1">
            <a:spLocks noChangeArrowheads="1"/>
          </p:cNvSpPr>
          <p:nvPr/>
        </p:nvSpPr>
        <p:spPr bwMode="auto">
          <a:xfrm>
            <a:off x="6629400" y="25908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C71.3</a:t>
            </a:r>
          </a:p>
        </p:txBody>
      </p:sp>
      <p:sp>
        <p:nvSpPr>
          <p:cNvPr id="181260" name="Text Box 12"/>
          <p:cNvSpPr txBox="1">
            <a:spLocks noChangeArrowheads="1"/>
          </p:cNvSpPr>
          <p:nvPr/>
        </p:nvSpPr>
        <p:spPr bwMode="auto">
          <a:xfrm>
            <a:off x="6934200" y="34290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C71.4</a:t>
            </a:r>
          </a:p>
        </p:txBody>
      </p:sp>
      <p:sp>
        <p:nvSpPr>
          <p:cNvPr id="181261" name="Text Box 13"/>
          <p:cNvSpPr txBox="1">
            <a:spLocks noChangeArrowheads="1"/>
          </p:cNvSpPr>
          <p:nvPr/>
        </p:nvSpPr>
        <p:spPr bwMode="auto">
          <a:xfrm>
            <a:off x="6705600" y="43434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solidFill>
                  <a:srgbClr val="FFCCCC"/>
                </a:solidFill>
                <a:effectLst>
                  <a:outerShdw blurRad="38100" dist="38100" dir="2700000" algn="tl">
                    <a:srgbClr val="000000"/>
                  </a:outerShdw>
                </a:effectLst>
              </a:rPr>
              <a:t>Symptoms of MS</a:t>
            </a:r>
          </a:p>
        </p:txBody>
      </p:sp>
      <p:sp>
        <p:nvSpPr>
          <p:cNvPr id="6147" name="Rectangle 3"/>
          <p:cNvSpPr>
            <a:spLocks noGrp="1" noChangeArrowheads="1"/>
          </p:cNvSpPr>
          <p:nvPr>
            <p:ph type="body" sz="half" idx="1"/>
          </p:nvPr>
        </p:nvSpPr>
        <p:spPr/>
        <p:txBody>
          <a:bodyPr/>
          <a:lstStyle/>
          <a:p>
            <a:r>
              <a:rPr lang="en-US" sz="2400">
                <a:solidFill>
                  <a:srgbClr val="FF7C80"/>
                </a:solidFill>
              </a:rPr>
              <a:t>Fatigue</a:t>
            </a:r>
          </a:p>
          <a:p>
            <a:r>
              <a:rPr lang="en-US" sz="2400">
                <a:solidFill>
                  <a:srgbClr val="FF7C80"/>
                </a:solidFill>
              </a:rPr>
              <a:t>Depression</a:t>
            </a:r>
          </a:p>
          <a:p>
            <a:r>
              <a:rPr lang="en-US" sz="2400">
                <a:solidFill>
                  <a:srgbClr val="FF7C80"/>
                </a:solidFill>
              </a:rPr>
              <a:t>Memory change</a:t>
            </a:r>
          </a:p>
          <a:p>
            <a:r>
              <a:rPr lang="en-US" sz="2400">
                <a:solidFill>
                  <a:srgbClr val="FF7C80"/>
                </a:solidFill>
              </a:rPr>
              <a:t>Pain</a:t>
            </a:r>
          </a:p>
          <a:p>
            <a:r>
              <a:rPr lang="en-US" sz="2400">
                <a:solidFill>
                  <a:srgbClr val="FF7C80"/>
                </a:solidFill>
              </a:rPr>
              <a:t>Spasticity</a:t>
            </a:r>
          </a:p>
          <a:p>
            <a:r>
              <a:rPr lang="en-US" sz="2400">
                <a:solidFill>
                  <a:srgbClr val="FF7C80"/>
                </a:solidFill>
              </a:rPr>
              <a:t>Vertigo </a:t>
            </a:r>
          </a:p>
          <a:p>
            <a:r>
              <a:rPr lang="en-US" sz="2400">
                <a:solidFill>
                  <a:srgbClr val="FF7C80"/>
                </a:solidFill>
              </a:rPr>
              <a:t>Tremor</a:t>
            </a:r>
          </a:p>
          <a:p>
            <a:r>
              <a:rPr lang="en-US" sz="2400">
                <a:solidFill>
                  <a:srgbClr val="FF7C80"/>
                </a:solidFill>
              </a:rPr>
              <a:t>Double Vision/Vision Loss</a:t>
            </a:r>
          </a:p>
        </p:txBody>
      </p:sp>
      <p:sp>
        <p:nvSpPr>
          <p:cNvPr id="6148" name="Rectangle 4"/>
          <p:cNvSpPr>
            <a:spLocks noGrp="1" noChangeArrowheads="1"/>
          </p:cNvSpPr>
          <p:nvPr>
            <p:ph type="body" sz="half" idx="2"/>
          </p:nvPr>
        </p:nvSpPr>
        <p:spPr/>
        <p:txBody>
          <a:bodyPr/>
          <a:lstStyle/>
          <a:p>
            <a:r>
              <a:rPr lang="en-US" sz="2400" dirty="0">
                <a:solidFill>
                  <a:srgbClr val="FF7C80"/>
                </a:solidFill>
              </a:rPr>
              <a:t>Weakness</a:t>
            </a:r>
          </a:p>
          <a:p>
            <a:r>
              <a:rPr lang="en-US" sz="2400" dirty="0">
                <a:solidFill>
                  <a:srgbClr val="FF7C80"/>
                </a:solidFill>
              </a:rPr>
              <a:t>Dizziness/Unsteadiness</a:t>
            </a:r>
          </a:p>
          <a:p>
            <a:r>
              <a:rPr lang="en-US" sz="2400" dirty="0">
                <a:solidFill>
                  <a:srgbClr val="FF7C80"/>
                </a:solidFill>
              </a:rPr>
              <a:t>Numbness/Tingling</a:t>
            </a:r>
          </a:p>
          <a:p>
            <a:r>
              <a:rPr lang="en-US" sz="2400" dirty="0">
                <a:solidFill>
                  <a:srgbClr val="FF7C80"/>
                </a:solidFill>
              </a:rPr>
              <a:t>Ataxia</a:t>
            </a:r>
          </a:p>
          <a:p>
            <a:r>
              <a:rPr lang="en-US" sz="2400" dirty="0">
                <a:solidFill>
                  <a:srgbClr val="FF7C80"/>
                </a:solidFill>
              </a:rPr>
              <a:t>Euphoria</a:t>
            </a:r>
          </a:p>
          <a:p>
            <a:r>
              <a:rPr lang="en-US" sz="2400" dirty="0">
                <a:solidFill>
                  <a:srgbClr val="FF7C80"/>
                </a:solidFill>
              </a:rPr>
              <a:t>Speech disturbance</a:t>
            </a:r>
          </a:p>
          <a:p>
            <a:r>
              <a:rPr lang="en-US" sz="2400" dirty="0">
                <a:solidFill>
                  <a:srgbClr val="FF7C80"/>
                </a:solidFill>
              </a:rPr>
              <a:t>Bladder/Bowel/Sexual dysfunction</a:t>
            </a:r>
          </a:p>
          <a:p>
            <a:pPr>
              <a:buFontTx/>
              <a:buNone/>
            </a:pPr>
            <a:endParaRPr lang="en-US" sz="2400" dirty="0">
              <a:solidFill>
                <a:srgbClr val="FF7C80"/>
              </a:solidFill>
            </a:endParaRPr>
          </a:p>
        </p:txBody>
      </p:sp>
      <p:pic>
        <p:nvPicPr>
          <p:cNvPr id="6149" name="Picture 5" descr="pe02044a"/>
          <p:cNvPicPr>
            <a:picLocks noChangeAspect="1" noChangeArrowheads="1"/>
          </p:cNvPicPr>
          <p:nvPr/>
        </p:nvPicPr>
        <p:blipFill>
          <a:blip r:embed="rId2" cstate="print"/>
          <a:srcRect/>
          <a:stretch>
            <a:fillRect/>
          </a:stretch>
        </p:blipFill>
        <p:spPr bwMode="auto">
          <a:xfrm>
            <a:off x="685800" y="304800"/>
            <a:ext cx="1371600" cy="1295400"/>
          </a:xfrm>
          <a:prstGeom prst="rect">
            <a:avLst/>
          </a:prstGeom>
          <a:noFill/>
        </p:spPr>
      </p:pic>
      <p:pic>
        <p:nvPicPr>
          <p:cNvPr id="6150" name="Picture 6" descr="j0186108"/>
          <p:cNvPicPr>
            <a:picLocks noChangeAspect="1" noChangeArrowheads="1"/>
          </p:cNvPicPr>
          <p:nvPr/>
        </p:nvPicPr>
        <p:blipFill>
          <a:blip r:embed="rId3" cstate="print"/>
          <a:srcRect/>
          <a:stretch>
            <a:fillRect/>
          </a:stretch>
        </p:blipFill>
        <p:spPr bwMode="auto">
          <a:xfrm>
            <a:off x="7315200" y="304800"/>
            <a:ext cx="1230313" cy="18383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Case No.4</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39 years old man complains that he had noticed a progressive hearing loss over a </a:t>
            </a:r>
          </a:p>
          <a:p>
            <a:pPr>
              <a:buNone/>
            </a:pPr>
            <a:r>
              <a:rPr lang="en-US" dirty="0" smtClean="0"/>
              <a:t>    2 years period. Except for occasional headache, he has no other complaints . Evaluation discloses severe </a:t>
            </a:r>
            <a:r>
              <a:rPr lang="en-US" dirty="0" err="1" smtClean="0"/>
              <a:t>sensori</a:t>
            </a:r>
            <a:r>
              <a:rPr lang="en-US" dirty="0" smtClean="0"/>
              <a:t>-neural hearing loss of the left side. MRI shows 1.5 cm. mass at the left </a:t>
            </a:r>
            <a:r>
              <a:rPr lang="en-US" dirty="0" err="1" smtClean="0"/>
              <a:t>cerebellopontine</a:t>
            </a:r>
            <a:r>
              <a:rPr lang="en-US" dirty="0" smtClean="0"/>
              <a:t> angle .                     </a:t>
            </a:r>
            <a:r>
              <a:rPr lang="en-US" sz="40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1"/>
          <p:cNvSpPr>
            <a:spLocks/>
          </p:cNvSpPr>
          <p:nvPr/>
        </p:nvSpPr>
        <p:spPr bwMode="auto">
          <a:xfrm>
            <a:off x="1547664" y="5013176"/>
            <a:ext cx="6149340" cy="38862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A, Bilateral eighth nerve </a:t>
            </a:r>
            <a:r>
              <a:rPr lang="en-US" b="1" dirty="0" err="1">
                <a:latin typeface="LM Typewriter Proportional 10pt" charset="0"/>
                <a:ea typeface="LM Typewriter Proportional 10pt" charset="0"/>
                <a:cs typeface="LM Typewriter Proportional 10pt" charset="0"/>
                <a:sym typeface="LM Typewriter Proportional 10pt" charset="0"/>
              </a:rPr>
              <a:t>schwannomas</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pic>
        <p:nvPicPr>
          <p:cNvPr id="314370" name="Picture 2"/>
          <p:cNvPicPr>
            <a:picLocks noChangeAspect="1" noChangeArrowheads="1"/>
          </p:cNvPicPr>
          <p:nvPr/>
        </p:nvPicPr>
        <p:blipFill>
          <a:blip r:embed="rId2" cstate="print"/>
          <a:srcRect/>
          <a:stretch>
            <a:fillRect/>
          </a:stretch>
        </p:blipFill>
        <p:spPr bwMode="auto">
          <a:xfrm>
            <a:off x="811530" y="91440"/>
            <a:ext cx="7520940" cy="4736307"/>
          </a:xfrm>
          <a:prstGeom prst="rect">
            <a:avLst/>
          </a:prstGeom>
          <a:noFill/>
          <a:ln w="9525">
            <a:noFill/>
            <a:miter lim="800000"/>
            <a:headEnd/>
            <a:tailEnd/>
          </a:ln>
          <a:effectLst>
            <a:outerShdw dist="76199" dir="2700000" algn="ctr" rotWithShape="0">
              <a:schemeClr val="bg2">
                <a:alpha val="75000"/>
              </a:schemeClr>
            </a:outerShdw>
          </a:effectLst>
        </p:spPr>
      </p:pic>
      <p:sp>
        <p:nvSpPr>
          <p:cNvPr id="4" name="TextBox 3"/>
          <p:cNvSpPr txBox="1"/>
          <p:nvPr/>
        </p:nvSpPr>
        <p:spPr>
          <a:xfrm>
            <a:off x="2267744" y="5589240"/>
            <a:ext cx="4680520" cy="369332"/>
          </a:xfrm>
          <a:prstGeom prst="rect">
            <a:avLst/>
          </a:prstGeom>
          <a:noFill/>
        </p:spPr>
        <p:txBody>
          <a:bodyPr wrap="square" rtlCol="0">
            <a:spAutoFit/>
          </a:bodyPr>
          <a:lstStyle/>
          <a:p>
            <a:r>
              <a:rPr lang="en-US" b="1" i="1" u="sng" dirty="0" smtClean="0"/>
              <a:t>What syndrome is suggested by such finding?</a:t>
            </a:r>
            <a:endParaRPr lang="en-US" b="1" i="1" u="sng"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056" presetClass="entr" presetSubtype="83903144" fill="hold" grpId="0" nodeType="afterEffect">
                                  <p:stCondLst>
                                    <p:cond delay="0"/>
                                  </p:stCondLst>
                                  <p:childTnLst>
                                    <p:set>
                                      <p:cBhvr>
                                        <p:cTn id="6" dur="1" fill="hold">
                                          <p:stCondLst>
                                            <p:cond delay="499"/>
                                          </p:stCondLst>
                                        </p:cTn>
                                        <p:tgtEl>
                                          <p:spTgt spid="314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6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
          <p:cNvSpPr>
            <a:spLocks/>
          </p:cNvSpPr>
          <p:nvPr/>
        </p:nvSpPr>
        <p:spPr bwMode="auto">
          <a:xfrm>
            <a:off x="982980" y="5875020"/>
            <a:ext cx="716661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B, Tumor showing cellular </a:t>
            </a:r>
            <a:r>
              <a:rPr lang="en-US" b="1" dirty="0" smtClean="0">
                <a:latin typeface="LM Typewriter Proportional 10pt" charset="0"/>
                <a:ea typeface="LM Typewriter Proportional 10pt" charset="0"/>
                <a:cs typeface="LM Typewriter Proportional 10pt" charset="0"/>
                <a:sym typeface="LM Typewriter Proportional 10pt" charset="0"/>
              </a:rPr>
              <a:t>areas (</a:t>
            </a:r>
            <a:r>
              <a:rPr lang="en-US" b="1" dirty="0" err="1" smtClean="0">
                <a:latin typeface="LM Typewriter Proportional 10pt" charset="0"/>
                <a:ea typeface="LM Typewriter Proportional 10pt" charset="0"/>
                <a:cs typeface="LM Typewriter Proportional 10pt" charset="0"/>
                <a:sym typeface="LM Typewriter Proportional 10pt" charset="0"/>
              </a:rPr>
              <a:t>Antoni</a:t>
            </a:r>
            <a:r>
              <a:rPr lang="en-US" b="1" dirty="0" smtClean="0">
                <a:latin typeface="LM Typewriter Proportional 10pt" charset="0"/>
                <a:ea typeface="LM Typewriter Proportional 10pt" charset="0"/>
                <a:cs typeface="LM Typewriter Proportional 10pt" charset="0"/>
                <a:sym typeface="LM Typewriter Proportional 10pt" charset="0"/>
              </a:rPr>
              <a:t> A), </a:t>
            </a:r>
            <a:r>
              <a:rPr lang="en-US" b="1" dirty="0">
                <a:latin typeface="LM Typewriter Proportional 10pt" charset="0"/>
                <a:ea typeface="LM Typewriter Proportional 10pt" charset="0"/>
                <a:cs typeface="LM Typewriter Proportional 10pt" charset="0"/>
                <a:sym typeface="LM Typewriter Proportional 10pt" charset="0"/>
              </a:rPr>
              <a:t>including </a:t>
            </a:r>
            <a:r>
              <a:rPr lang="en-US" b="1" dirty="0" err="1">
                <a:latin typeface="LM Typewriter Proportional 10pt" charset="0"/>
                <a:ea typeface="LM Typewriter Proportional 10pt" charset="0"/>
                <a:cs typeface="LM Typewriter Proportional 10pt" charset="0"/>
                <a:sym typeface="LM Typewriter Proportional 10pt" charset="0"/>
              </a:rPr>
              <a:t>Verocay</a:t>
            </a:r>
            <a:r>
              <a:rPr lang="en-US" b="1" dirty="0">
                <a:latin typeface="LM Typewriter Proportional 10pt" charset="0"/>
                <a:ea typeface="LM Typewriter Proportional 10pt" charset="0"/>
                <a:cs typeface="LM Typewriter Proportional 10pt" charset="0"/>
                <a:sym typeface="LM Typewriter Proportional 10pt" charset="0"/>
              </a:rPr>
              <a:t> bodies (far right), as well as looser, </a:t>
            </a:r>
            <a:r>
              <a:rPr lang="en-US" b="1" dirty="0" err="1">
                <a:latin typeface="LM Typewriter Proportional 10pt" charset="0"/>
                <a:ea typeface="LM Typewriter Proportional 10pt" charset="0"/>
                <a:cs typeface="LM Typewriter Proportional 10pt" charset="0"/>
                <a:sym typeface="LM Typewriter Proportional 10pt" charset="0"/>
              </a:rPr>
              <a:t>myxoid</a:t>
            </a:r>
            <a:r>
              <a:rPr lang="en-US" b="1" dirty="0">
                <a:latin typeface="LM Typewriter Proportional 10pt" charset="0"/>
                <a:ea typeface="LM Typewriter Proportional 10pt" charset="0"/>
                <a:cs typeface="LM Typewriter Proportional 10pt" charset="0"/>
                <a:sym typeface="LM Typewriter Proportional 10pt" charset="0"/>
              </a:rPr>
              <a:t> </a:t>
            </a:r>
            <a:r>
              <a:rPr lang="en-US" b="1" dirty="0" smtClean="0">
                <a:latin typeface="LM Typewriter Proportional 10pt" charset="0"/>
                <a:ea typeface="LM Typewriter Proportional 10pt" charset="0"/>
                <a:cs typeface="LM Typewriter Proportional 10pt" charset="0"/>
                <a:sym typeface="LM Typewriter Proportional 10pt" charset="0"/>
              </a:rPr>
              <a:t>regions(</a:t>
            </a:r>
            <a:r>
              <a:rPr lang="en-US" b="1" dirty="0" err="1" smtClean="0">
                <a:latin typeface="LM Typewriter Proportional 10pt" charset="0"/>
                <a:ea typeface="LM Typewriter Proportional 10pt" charset="0"/>
                <a:cs typeface="LM Typewriter Proportional 10pt" charset="0"/>
                <a:sym typeface="LM Typewriter Proportional 10pt" charset="0"/>
              </a:rPr>
              <a:t>Antoni</a:t>
            </a:r>
            <a:r>
              <a:rPr lang="en-US" b="1" dirty="0" smtClean="0">
                <a:latin typeface="LM Typewriter Proportional 10pt" charset="0"/>
                <a:ea typeface="LM Typewriter Proportional 10pt" charset="0"/>
                <a:cs typeface="LM Typewriter Proportional 10pt" charset="0"/>
                <a:sym typeface="LM Typewriter Proportional 10pt" charset="0"/>
              </a:rPr>
              <a:t> B pattern)</a:t>
            </a:r>
            <a:endParaRPr lang="en-US" b="1" dirty="0">
              <a:latin typeface="LM Typewriter Proportional 10pt" charset="0"/>
              <a:ea typeface="LM Typewriter Proportional 10pt" charset="0"/>
              <a:cs typeface="LM Typewriter Proportional 10pt" charset="0"/>
              <a:sym typeface="LM Typewriter Proportional 10pt" charset="0"/>
            </a:endParaRPr>
          </a:p>
        </p:txBody>
      </p:sp>
      <p:pic>
        <p:nvPicPr>
          <p:cNvPr id="315394" name="Picture 2"/>
          <p:cNvPicPr>
            <a:picLocks noChangeAspect="1" noChangeArrowheads="1"/>
          </p:cNvPicPr>
          <p:nvPr/>
        </p:nvPicPr>
        <p:blipFill>
          <a:blip r:embed="rId2" cstate="print"/>
          <a:srcRect/>
          <a:stretch>
            <a:fillRect/>
          </a:stretch>
        </p:blipFill>
        <p:spPr bwMode="auto">
          <a:xfrm>
            <a:off x="857250" y="125730"/>
            <a:ext cx="7430929" cy="516921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440" presetClass="entr" presetSubtype="83922896" fill="hold" grpId="0" nodeType="afterEffect">
                                  <p:stCondLst>
                                    <p:cond delay="0"/>
                                  </p:stCondLst>
                                  <p:childTnLst>
                                    <p:set>
                                      <p:cBhvr>
                                        <p:cTn id="6" dur="1" fill="hold">
                                          <p:stCondLst>
                                            <p:cond delay="499"/>
                                          </p:stCondLst>
                                        </p:cTn>
                                        <p:tgtEl>
                                          <p:spTgt spid="315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latin typeface="Optima" charset="0"/>
                <a:ea typeface="Optima" charset="0"/>
                <a:cs typeface="Optima" charset="0"/>
                <a:sym typeface="Optima" charset="0"/>
              </a:rPr>
              <a:t>Schwannoma</a:t>
            </a:r>
            <a:r>
              <a:rPr lang="en-US" b="1" i="1" dirty="0" smtClean="0">
                <a:latin typeface="Optima" charset="0"/>
                <a:sym typeface="Optima" charset="0"/>
              </a:rPr>
              <a:t/>
            </a:r>
            <a:br>
              <a:rPr lang="en-US" b="1" i="1" dirty="0" smtClean="0">
                <a:latin typeface="Optima" charset="0"/>
                <a:sym typeface="Optima" charset="0"/>
              </a:rPr>
            </a:br>
            <a:endParaRPr lang="en-US" dirty="0"/>
          </a:p>
        </p:txBody>
      </p:sp>
      <p:sp>
        <p:nvSpPr>
          <p:cNvPr id="3" name="Content Placeholder 2"/>
          <p:cNvSpPr>
            <a:spLocks noGrp="1"/>
          </p:cNvSpPr>
          <p:nvPr>
            <p:ph idx="1"/>
          </p:nvPr>
        </p:nvSpPr>
        <p:spPr>
          <a:xfrm>
            <a:off x="381000" y="990600"/>
            <a:ext cx="7924800" cy="5181600"/>
          </a:xfrm>
        </p:spPr>
        <p:txBody>
          <a:bodyPr>
            <a:normAutofit fontScale="70000" lnSpcReduction="20000"/>
          </a:bodyPr>
          <a:lstStyle/>
          <a:p>
            <a:pPr marL="1333500" lvl="1">
              <a:buSzPct val="125000"/>
              <a:buFont typeface="Arial" pitchFamily="34" charset="0"/>
              <a:buChar char="•"/>
              <a:defRPr/>
            </a:pPr>
            <a:r>
              <a:rPr lang="en-US" sz="3800" dirty="0" smtClean="0">
                <a:ea typeface="Optima" charset="0"/>
                <a:cs typeface="Optima" charset="0"/>
                <a:sym typeface="Optima" charset="0"/>
              </a:rPr>
              <a:t>These benign tumors </a:t>
            </a:r>
            <a:r>
              <a:rPr lang="en-US" sz="3800" dirty="0" smtClean="0">
                <a:latin typeface="Georgia" pitchFamily="18" charset="0"/>
                <a:sym typeface="Optima" charset="0"/>
              </a:rPr>
              <a:t>a</a:t>
            </a:r>
            <a:r>
              <a:rPr lang="en-US" sz="3800" dirty="0" smtClean="0">
                <a:latin typeface="Georgia" pitchFamily="18" charset="0"/>
              </a:rPr>
              <a:t>lso </a:t>
            </a:r>
            <a:r>
              <a:rPr lang="en-US" sz="3800" dirty="0" smtClean="0">
                <a:latin typeface="Georgia" pitchFamily="18" charset="0"/>
              </a:rPr>
              <a:t>known as a </a:t>
            </a:r>
            <a:r>
              <a:rPr lang="en-US" sz="3800" dirty="0" err="1" smtClean="0">
                <a:latin typeface="Georgia" pitchFamily="18" charset="0"/>
              </a:rPr>
              <a:t>neurilemmoma</a:t>
            </a:r>
            <a:r>
              <a:rPr lang="en-US" sz="3800" dirty="0" smtClean="0">
                <a:latin typeface="Georgia" pitchFamily="18" charset="0"/>
              </a:rPr>
              <a:t>; neoplasm composed of a proliferation of Swann </a:t>
            </a:r>
            <a:r>
              <a:rPr lang="en-US" sz="3800" dirty="0" smtClean="0">
                <a:latin typeface="Georgia" pitchFamily="18" charset="0"/>
              </a:rPr>
              <a:t>cell </a:t>
            </a:r>
            <a:r>
              <a:rPr lang="en-US" sz="3800" dirty="0" smtClean="0">
                <a:ea typeface="Optima" charset="0"/>
                <a:cs typeface="Optima" charset="0"/>
                <a:sym typeface="Optima" charset="0"/>
              </a:rPr>
              <a:t>and </a:t>
            </a:r>
            <a:r>
              <a:rPr lang="en-US" sz="3800" dirty="0" smtClean="0">
                <a:ea typeface="Optima" charset="0"/>
                <a:cs typeface="Optima" charset="0"/>
                <a:sym typeface="Optima" charset="0"/>
              </a:rPr>
              <a:t>are associated with neurofibromatosis type </a:t>
            </a:r>
            <a:r>
              <a:rPr lang="en-US" sz="3800" dirty="0" smtClean="0">
                <a:ea typeface="Optima" charset="0"/>
                <a:cs typeface="Optima" charset="0"/>
                <a:sym typeface="Optima" charset="0"/>
              </a:rPr>
              <a:t>2.</a:t>
            </a:r>
          </a:p>
          <a:p>
            <a:pPr marL="1333500" lvl="1">
              <a:buSzPct val="125000"/>
              <a:buFont typeface="Arial" pitchFamily="34" charset="0"/>
              <a:buChar char="•"/>
              <a:defRPr/>
            </a:pPr>
            <a:r>
              <a:rPr lang="en-US" sz="3800" dirty="0" smtClean="0">
                <a:latin typeface="Georgia" pitchFamily="18" charset="0"/>
              </a:rPr>
              <a:t>Pathogenesis </a:t>
            </a:r>
            <a:r>
              <a:rPr lang="en-US" sz="3800" dirty="0" smtClean="0">
                <a:latin typeface="Georgia" pitchFamily="18" charset="0"/>
              </a:rPr>
              <a:t>is </a:t>
            </a:r>
            <a:r>
              <a:rPr lang="en-US" sz="3800" dirty="0" err="1" smtClean="0">
                <a:latin typeface="Georgia" pitchFamily="18" charset="0"/>
              </a:rPr>
              <a:t>unknowm</a:t>
            </a:r>
            <a:endParaRPr lang="en-US" sz="3800" dirty="0" smtClean="0">
              <a:ea typeface="Optima" charset="0"/>
              <a:cs typeface="Optima" charset="0"/>
              <a:sym typeface="Optima" charset="0"/>
            </a:endParaRPr>
          </a:p>
          <a:p>
            <a:pPr marL="1333500" lvl="1">
              <a:buSzPct val="125000"/>
              <a:buFont typeface="Arial" pitchFamily="34" charset="0"/>
              <a:buChar char="•"/>
              <a:defRPr/>
            </a:pPr>
            <a:endParaRPr lang="en-US" sz="3800" dirty="0" smtClean="0">
              <a:sym typeface="Optima" charset="0"/>
            </a:endParaRPr>
          </a:p>
          <a:p>
            <a:pPr marL="1333500" lvl="1">
              <a:buSzPct val="125000"/>
              <a:buFont typeface="Arial" pitchFamily="34" charset="0"/>
              <a:buChar char="•"/>
              <a:defRPr/>
            </a:pPr>
            <a:r>
              <a:rPr lang="en-US" sz="3800" dirty="0" smtClean="0">
                <a:ea typeface="Optima" charset="0"/>
                <a:cs typeface="Optima" charset="0"/>
                <a:sym typeface="Optima" charset="0"/>
              </a:rPr>
              <a:t>Within the cranial vault, the most common location </a:t>
            </a:r>
            <a:r>
              <a:rPr lang="en-US" sz="3800" dirty="0" smtClean="0">
                <a:ea typeface="Optima" charset="0"/>
                <a:cs typeface="Optima" charset="0"/>
                <a:sym typeface="Optima" charset="0"/>
              </a:rPr>
              <a:t>is </a:t>
            </a:r>
            <a:r>
              <a:rPr lang="en-US" sz="3800" dirty="0" smtClean="0">
                <a:ea typeface="Optima" charset="0"/>
                <a:cs typeface="Optima" charset="0"/>
                <a:sym typeface="Optima" charset="0"/>
              </a:rPr>
              <a:t>in the </a:t>
            </a:r>
            <a:r>
              <a:rPr lang="en-US" sz="3800" dirty="0" err="1" smtClean="0">
                <a:ea typeface="Optima" charset="0"/>
                <a:cs typeface="Optima" charset="0"/>
                <a:sym typeface="Optima" charset="0"/>
              </a:rPr>
              <a:t>cerebello-pontine</a:t>
            </a:r>
            <a:r>
              <a:rPr lang="en-US" sz="3800" dirty="0" smtClean="0">
                <a:ea typeface="Optima" charset="0"/>
                <a:cs typeface="Optima" charset="0"/>
                <a:sym typeface="Optima" charset="0"/>
              </a:rPr>
              <a:t> </a:t>
            </a:r>
            <a:r>
              <a:rPr lang="en-US" sz="3800" dirty="0" smtClean="0">
                <a:ea typeface="Optima" charset="0"/>
                <a:cs typeface="Optima" charset="0"/>
                <a:sym typeface="Optima" charset="0"/>
              </a:rPr>
              <a:t>angle, where they are attached to the vestibular branch of the eighth </a:t>
            </a:r>
            <a:r>
              <a:rPr lang="en-US" sz="3800" dirty="0" smtClean="0">
                <a:ea typeface="Optima" charset="0"/>
                <a:cs typeface="Optima" charset="0"/>
                <a:sym typeface="Optima" charset="0"/>
              </a:rPr>
              <a:t>nerve</a:t>
            </a:r>
            <a:r>
              <a:rPr lang="en-US" sz="4000" dirty="0" smtClean="0">
                <a:ea typeface="Optima" charset="0"/>
                <a:cs typeface="Optima" charset="0"/>
                <a:sym typeface="Optima" charset="0"/>
              </a:rPr>
              <a:t>.</a:t>
            </a:r>
            <a:endParaRPr lang="en-US" sz="4000" dirty="0" smtClean="0">
              <a:ea typeface="Optima" charset="0"/>
              <a:cs typeface="Optima" charset="0"/>
              <a:sym typeface="Optima" charset="0"/>
            </a:endParaRPr>
          </a:p>
          <a:p>
            <a:pPr marL="1333500" lvl="1">
              <a:buSzPct val="125000"/>
              <a:buFont typeface="Arial" pitchFamily="34" charset="0"/>
              <a:buChar char="•"/>
              <a:defRPr/>
            </a:pPr>
            <a:endParaRPr lang="en-US" sz="4000" dirty="0" smtClean="0">
              <a:ea typeface="Optima" charset="0"/>
              <a:cs typeface="Optima" charset="0"/>
              <a:sym typeface="Optima" charset="0"/>
            </a:endParaRPr>
          </a:p>
          <a:p>
            <a:pPr marL="1333500" lvl="1">
              <a:buSzPct val="125000"/>
              <a:buFont typeface="Arial" pitchFamily="34" charset="0"/>
              <a:buChar char="•"/>
              <a:defRPr/>
            </a:pPr>
            <a:r>
              <a:rPr lang="en-US" sz="4000" dirty="0" smtClean="0">
                <a:ea typeface="Optima" charset="0"/>
                <a:cs typeface="Optima" charset="0"/>
                <a:sym typeface="Optima" charset="0"/>
              </a:rPr>
              <a:t>Patients often present with tinnitus and hearing </a:t>
            </a:r>
            <a:r>
              <a:rPr lang="en-US" sz="4000" dirty="0" smtClean="0">
                <a:ea typeface="Optima" charset="0"/>
                <a:cs typeface="Optima" charset="0"/>
                <a:sym typeface="Optima" charset="0"/>
              </a:rPr>
              <a:t>loss</a:t>
            </a:r>
            <a:endParaRPr lang="en-US" sz="4400" dirty="0" smtClean="0">
              <a:latin typeface="Optima" charset="0"/>
              <a:sym typeface="Optima" charset="0"/>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Microscopic</a:t>
            </a:r>
            <a:endParaRPr lang="en-US" dirty="0"/>
          </a:p>
        </p:txBody>
      </p:sp>
      <p:sp>
        <p:nvSpPr>
          <p:cNvPr id="3" name="Content Placeholder 2"/>
          <p:cNvSpPr>
            <a:spLocks noGrp="1"/>
          </p:cNvSpPr>
          <p:nvPr>
            <p:ph idx="1"/>
          </p:nvPr>
        </p:nvSpPr>
        <p:spPr/>
        <p:txBody>
          <a:bodyPr>
            <a:normAutofit fontScale="92500"/>
          </a:bodyPr>
          <a:lstStyle/>
          <a:p>
            <a:r>
              <a:rPr lang="en-US" sz="3600" dirty="0" smtClean="0">
                <a:latin typeface="Georgia" pitchFamily="18" charset="0"/>
              </a:rPr>
              <a:t>Biphasic </a:t>
            </a:r>
            <a:r>
              <a:rPr lang="en-US" sz="3600" dirty="0" err="1" smtClean="0">
                <a:latin typeface="Georgia" pitchFamily="18" charset="0"/>
              </a:rPr>
              <a:t>Antoni</a:t>
            </a:r>
            <a:r>
              <a:rPr lang="en-US" sz="3600" dirty="0" smtClean="0">
                <a:latin typeface="Georgia" pitchFamily="18" charset="0"/>
              </a:rPr>
              <a:t> A and B areas</a:t>
            </a:r>
          </a:p>
          <a:p>
            <a:pPr>
              <a:buFont typeface="Wingdings" pitchFamily="2" charset="2"/>
              <a:buChar char="v"/>
            </a:pPr>
            <a:r>
              <a:rPr lang="en-US" u="sng" dirty="0" err="1" smtClean="0">
                <a:latin typeface="Georgia" pitchFamily="18" charset="0"/>
              </a:rPr>
              <a:t>Antoni</a:t>
            </a:r>
            <a:r>
              <a:rPr lang="en-US" u="sng" dirty="0" smtClean="0">
                <a:latin typeface="Georgia" pitchFamily="18" charset="0"/>
              </a:rPr>
              <a:t> </a:t>
            </a:r>
            <a:r>
              <a:rPr lang="en-US" u="sng" dirty="0" smtClean="0">
                <a:latin typeface="Georgia" pitchFamily="18" charset="0"/>
              </a:rPr>
              <a:t>A pattern</a:t>
            </a:r>
          </a:p>
          <a:p>
            <a:pPr>
              <a:buFont typeface="Wingdings" pitchFamily="2" charset="2"/>
              <a:buChar char="Ø"/>
            </a:pPr>
            <a:r>
              <a:rPr lang="en-US" dirty="0" err="1" smtClean="0">
                <a:latin typeface="Georgia" pitchFamily="18" charset="0"/>
              </a:rPr>
              <a:t>Collagenous</a:t>
            </a:r>
            <a:r>
              <a:rPr lang="en-US" dirty="0" smtClean="0">
                <a:latin typeface="Georgia" pitchFamily="18" charset="0"/>
              </a:rPr>
              <a:t> background</a:t>
            </a:r>
          </a:p>
          <a:p>
            <a:pPr>
              <a:buFont typeface="Wingdings" pitchFamily="2" charset="2"/>
              <a:buChar char="Ø"/>
            </a:pPr>
            <a:r>
              <a:rPr lang="en-US" dirty="0" smtClean="0">
                <a:latin typeface="Georgia" pitchFamily="18" charset="0"/>
              </a:rPr>
              <a:t>Compact elongated spindle cells in bundles</a:t>
            </a:r>
          </a:p>
          <a:p>
            <a:pPr>
              <a:buFont typeface="Wingdings" pitchFamily="2" charset="2"/>
              <a:buChar char="Ø"/>
            </a:pPr>
            <a:r>
              <a:rPr lang="en-US" dirty="0" err="1" smtClean="0">
                <a:latin typeface="Georgia" pitchFamily="18" charset="0"/>
              </a:rPr>
              <a:t>Verocay</a:t>
            </a:r>
            <a:r>
              <a:rPr lang="en-US" dirty="0" smtClean="0">
                <a:latin typeface="Georgia" pitchFamily="18" charset="0"/>
              </a:rPr>
              <a:t> bundles: </a:t>
            </a:r>
            <a:r>
              <a:rPr lang="en-US" dirty="0" err="1" smtClean="0">
                <a:latin typeface="Georgia" pitchFamily="18" charset="0"/>
              </a:rPr>
              <a:t>pallasading</a:t>
            </a:r>
            <a:r>
              <a:rPr lang="en-US" dirty="0" smtClean="0">
                <a:latin typeface="Georgia" pitchFamily="18" charset="0"/>
              </a:rPr>
              <a:t> arrangement of peripheral aligned nuclei surround central </a:t>
            </a:r>
            <a:r>
              <a:rPr lang="en-US" dirty="0" err="1" smtClean="0">
                <a:latin typeface="Georgia" pitchFamily="18" charset="0"/>
              </a:rPr>
              <a:t>eosinophiolic</a:t>
            </a:r>
            <a:r>
              <a:rPr lang="en-US" dirty="0" smtClean="0">
                <a:latin typeface="Georgia" pitchFamily="18" charset="0"/>
              </a:rPr>
              <a:t> cell processes</a:t>
            </a:r>
          </a:p>
          <a:p>
            <a:pPr>
              <a:buFont typeface="Wingdings" pitchFamily="2" charset="2"/>
              <a:buChar char="v"/>
            </a:pPr>
            <a:r>
              <a:rPr lang="en-US" u="sng" dirty="0" err="1" smtClean="0">
                <a:ea typeface="LM Typewriter Proportional 10pt" charset="0"/>
                <a:cs typeface="LM Typewriter Proportional 10pt" charset="0"/>
                <a:sym typeface="LM Typewriter Proportional 10pt" charset="0"/>
              </a:rPr>
              <a:t>Antoni</a:t>
            </a:r>
            <a:r>
              <a:rPr lang="en-US" u="sng" dirty="0" smtClean="0">
                <a:ea typeface="LM Typewriter Proportional 10pt" charset="0"/>
                <a:cs typeface="LM Typewriter Proportional 10pt" charset="0"/>
                <a:sym typeface="LM Typewriter Proportional 10pt" charset="0"/>
              </a:rPr>
              <a:t> B </a:t>
            </a:r>
            <a:r>
              <a:rPr lang="en-US" u="sng" dirty="0" smtClean="0">
                <a:ea typeface="LM Typewriter Proportional 10pt" charset="0"/>
                <a:cs typeface="LM Typewriter Proportional 10pt" charset="0"/>
                <a:sym typeface="LM Typewriter Proportional 10pt" charset="0"/>
              </a:rPr>
              <a:t>areas</a:t>
            </a:r>
            <a:r>
              <a:rPr lang="en-US" dirty="0" smtClean="0">
                <a:ea typeface="LM Typewriter Proportional 10pt" charset="0"/>
                <a:cs typeface="LM Typewriter Proportional 10pt" charset="0"/>
                <a:sym typeface="LM Typewriter Proportional 10pt" charset="0"/>
              </a:rPr>
              <a:t>: looser</a:t>
            </a:r>
            <a:r>
              <a:rPr lang="en-US" dirty="0" smtClean="0">
                <a:ea typeface="LM Typewriter Proportional 10pt" charset="0"/>
                <a:cs typeface="LM Typewriter Proportional 10pt" charset="0"/>
                <a:sym typeface="LM Typewriter Proportional 10pt" charset="0"/>
              </a:rPr>
              <a:t>, </a:t>
            </a:r>
            <a:r>
              <a:rPr lang="en-US" dirty="0" err="1" smtClean="0">
                <a:ea typeface="LM Typewriter Proportional 10pt" charset="0"/>
                <a:cs typeface="LM Typewriter Proportional 10pt" charset="0"/>
                <a:sym typeface="LM Typewriter Proportional 10pt" charset="0"/>
              </a:rPr>
              <a:t>myxoid</a:t>
            </a:r>
            <a:r>
              <a:rPr lang="en-US" dirty="0" smtClean="0">
                <a:ea typeface="LM Typewriter Proportional 10pt" charset="0"/>
                <a:cs typeface="LM Typewriter Proportional 10pt" charset="0"/>
                <a:sym typeface="LM Typewriter Proportional 10pt" charset="0"/>
              </a:rPr>
              <a:t> </a:t>
            </a:r>
            <a:r>
              <a:rPr lang="en-US" dirty="0" smtClean="0">
                <a:ea typeface="LM Typewriter Proportional 10pt" charset="0"/>
                <a:cs typeface="LM Typewriter Proportional 10pt" charset="0"/>
                <a:sym typeface="LM Typewriter Proportional 10pt" charset="0"/>
              </a:rPr>
              <a:t>regions</a:t>
            </a:r>
            <a:endParaRPr lang="en-US" dirty="0"/>
          </a:p>
        </p:txBody>
      </p:sp>
      <p:pic>
        <p:nvPicPr>
          <p:cNvPr id="4" name="Picture 8"/>
          <p:cNvPicPr>
            <a:picLocks noChangeAspect="1" noChangeArrowheads="1"/>
          </p:cNvPicPr>
          <p:nvPr/>
        </p:nvPicPr>
        <p:blipFill>
          <a:blip r:embed="rId2" cstate="print"/>
          <a:srcRect/>
          <a:stretch>
            <a:fillRect/>
          </a:stretch>
        </p:blipFill>
        <p:spPr bwMode="auto">
          <a:xfrm>
            <a:off x="6477000" y="304800"/>
            <a:ext cx="26670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3600" dirty="0" smtClean="0"/>
              <a:t> </a:t>
            </a:r>
            <a:r>
              <a:rPr lang="en-US" dirty="0" err="1" smtClean="0"/>
              <a:t>Schwannoma</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ABBA0FC-6F4A-437F-A3CE-FBA92D4276AB}" type="slidenum">
              <a:rPr lang="en-US"/>
              <a:pPr/>
              <a:t>4</a:t>
            </a:fld>
            <a:endParaRPr lang="en-US"/>
          </a:p>
        </p:txBody>
      </p:sp>
      <p:sp>
        <p:nvSpPr>
          <p:cNvPr id="251908" name="Rectangle 1028"/>
          <p:cNvSpPr>
            <a:spLocks noGrp="1" noChangeArrowheads="1"/>
          </p:cNvSpPr>
          <p:nvPr>
            <p:ph type="title"/>
          </p:nvPr>
        </p:nvSpPr>
        <p:spPr>
          <a:xfrm>
            <a:off x="685800" y="304800"/>
            <a:ext cx="7772400" cy="914400"/>
          </a:xfrm>
        </p:spPr>
        <p:txBody>
          <a:bodyPr>
            <a:normAutofit fontScale="90000"/>
          </a:bodyPr>
          <a:lstStyle/>
          <a:p>
            <a:r>
              <a:rPr lang="en-US"/>
              <a:t>Meninges</a:t>
            </a:r>
            <a:br>
              <a:rPr lang="en-US"/>
            </a:br>
            <a:endParaRPr lang="en-US" sz="1400"/>
          </a:p>
        </p:txBody>
      </p:sp>
      <p:pic>
        <p:nvPicPr>
          <p:cNvPr id="251910" name="Picture 1030" descr="meninges3"/>
          <p:cNvPicPr>
            <a:picLocks noGrp="1" noChangeAspect="1" noChangeArrowheads="1"/>
          </p:cNvPicPr>
          <p:nvPr>
            <p:ph idx="1"/>
          </p:nvPr>
        </p:nvPicPr>
        <p:blipFill>
          <a:blip r:embed="rId3" cstate="print"/>
          <a:srcRect/>
          <a:stretch>
            <a:fillRect/>
          </a:stretch>
        </p:blipFill>
        <p:spPr>
          <a:xfrm>
            <a:off x="1143000" y="1066800"/>
            <a:ext cx="5715000" cy="49530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0" y="687388"/>
            <a:ext cx="8839200" cy="608012"/>
          </a:xfrm>
        </p:spPr>
        <p:txBody>
          <a:bodyPr>
            <a:normAutofit fontScale="90000"/>
          </a:bodyPr>
          <a:lstStyle/>
          <a:p>
            <a:r>
              <a:rPr lang="en-US"/>
              <a:t>CNS Cells</a:t>
            </a:r>
          </a:p>
        </p:txBody>
      </p:sp>
      <p:sp>
        <p:nvSpPr>
          <p:cNvPr id="608259" name="Rectangle 3"/>
          <p:cNvSpPr>
            <a:spLocks noGrp="1" noChangeArrowheads="1"/>
          </p:cNvSpPr>
          <p:nvPr>
            <p:ph type="body" idx="1"/>
          </p:nvPr>
        </p:nvSpPr>
        <p:spPr/>
        <p:txBody>
          <a:bodyPr/>
          <a:lstStyle/>
          <a:p>
            <a:r>
              <a:rPr lang="en-US" dirty="0"/>
              <a:t>Two cell types</a:t>
            </a:r>
          </a:p>
          <a:p>
            <a:pPr lvl="1"/>
            <a:r>
              <a:rPr lang="en-US" dirty="0"/>
              <a:t>Neuron</a:t>
            </a:r>
          </a:p>
          <a:p>
            <a:pPr lvl="2"/>
            <a:r>
              <a:rPr lang="en-US" dirty="0"/>
              <a:t>Conducts nerve impulses</a:t>
            </a:r>
          </a:p>
          <a:p>
            <a:pPr lvl="2"/>
            <a:r>
              <a:rPr lang="en-US" dirty="0"/>
              <a:t>Cannot be replaced if destroyed</a:t>
            </a:r>
          </a:p>
          <a:p>
            <a:pPr lvl="1"/>
            <a:r>
              <a:rPr lang="en-US" dirty="0" err="1" smtClean="0"/>
              <a:t>Neuroglial</a:t>
            </a:r>
            <a:r>
              <a:rPr lang="en-US" dirty="0" smtClean="0"/>
              <a:t> cells</a:t>
            </a:r>
            <a:endParaRPr lang="en-US" dirty="0"/>
          </a:p>
          <a:p>
            <a:pPr lvl="2"/>
            <a:r>
              <a:rPr lang="en-US" dirty="0" smtClean="0"/>
              <a:t>Support, nourish, </a:t>
            </a:r>
            <a:r>
              <a:rPr lang="en-US" dirty="0"/>
              <a:t>and </a:t>
            </a:r>
            <a:r>
              <a:rPr lang="en-US" dirty="0" smtClean="0"/>
              <a:t>protect </a:t>
            </a:r>
            <a:r>
              <a:rPr lang="en-US" dirty="0"/>
              <a:t>the neurons</a:t>
            </a:r>
          </a:p>
          <a:p>
            <a:pPr lvl="2"/>
            <a:r>
              <a:rPr lang="en-US" dirty="0" smtClean="0"/>
              <a:t>Include </a:t>
            </a:r>
            <a:r>
              <a:rPr lang="en-US" dirty="0" err="1"/>
              <a:t>astrocytes</a:t>
            </a:r>
            <a:r>
              <a:rPr lang="en-US" dirty="0"/>
              <a:t>, </a:t>
            </a:r>
            <a:r>
              <a:rPr lang="en-US" dirty="0" err="1"/>
              <a:t>oligodendrocytes</a:t>
            </a:r>
            <a:r>
              <a:rPr lang="en-US" dirty="0" smtClean="0"/>
              <a:t>, </a:t>
            </a:r>
            <a:r>
              <a:rPr lang="en-US" dirty="0" err="1" smtClean="0"/>
              <a:t>ependymal</a:t>
            </a:r>
            <a:r>
              <a:rPr lang="en-US" dirty="0" smtClean="0"/>
              <a:t> cells and microglia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File0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Gross and microscopic findings of         selected CNS diseases</a:t>
            </a:r>
            <a:endParaRPr lang="en-US" sz="40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43 years old female complained of headache and two attacks of seizures in the past 4 months . Brain MRI revealed a 3 cm. extra-axial mass in the parietal region. It was </a:t>
            </a:r>
            <a:r>
              <a:rPr lang="en-US" dirty="0" err="1" smtClean="0"/>
              <a:t>dural</a:t>
            </a:r>
            <a:r>
              <a:rPr lang="en-US" dirty="0" smtClean="0"/>
              <a:t> based with mild edema in surrounding brain tissue. </a:t>
            </a:r>
            <a:r>
              <a:rPr lang="en-US" sz="4000" dirty="0" smtClean="0"/>
              <a:t>What is your provisional diagnosis?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877</Words>
  <Application>Microsoft Office PowerPoint</Application>
  <PresentationFormat>On-screen Show (4:3)</PresentationFormat>
  <Paragraphs>110</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Central nervous system block          Neuropathology practical</vt:lpstr>
      <vt:lpstr>Brief review of Normal anatomy and histology</vt:lpstr>
      <vt:lpstr>Cerebrum, Cerebellum and Brain Stem </vt:lpstr>
      <vt:lpstr>Meninges </vt:lpstr>
      <vt:lpstr>CNS Cells</vt:lpstr>
      <vt:lpstr>Slide 6</vt:lpstr>
      <vt:lpstr>Gross and microscopic findings of         selected CNS diseases</vt:lpstr>
      <vt:lpstr>Case No. 1</vt:lpstr>
      <vt:lpstr>Slide 9</vt:lpstr>
      <vt:lpstr>Slide 10</vt:lpstr>
      <vt:lpstr>Slide 11</vt:lpstr>
      <vt:lpstr>Slide 12</vt:lpstr>
      <vt:lpstr>Meningioma: Section of tumour shows:</vt:lpstr>
      <vt:lpstr> Meningioma</vt:lpstr>
      <vt:lpstr>Case No. 2</vt:lpstr>
      <vt:lpstr>Slide 16</vt:lpstr>
      <vt:lpstr>Slide 17</vt:lpstr>
      <vt:lpstr>Slide 18</vt:lpstr>
      <vt:lpstr>Slide 19</vt:lpstr>
      <vt:lpstr>Slide 20</vt:lpstr>
      <vt:lpstr>Glioblastoma</vt:lpstr>
      <vt:lpstr> Glioblastoma</vt:lpstr>
      <vt:lpstr>Case No. 3</vt:lpstr>
      <vt:lpstr>Slide 24</vt:lpstr>
      <vt:lpstr>Slide 25</vt:lpstr>
      <vt:lpstr>Slide 26</vt:lpstr>
      <vt:lpstr>MULTIPLE SCLEROSIS PLAQUE sharp circumscription</vt:lpstr>
      <vt:lpstr> Multiple sclerosis</vt:lpstr>
      <vt:lpstr>MULTIPLE SCLEROSIS</vt:lpstr>
      <vt:lpstr>Symptoms of MS</vt:lpstr>
      <vt:lpstr>Case No.4</vt:lpstr>
      <vt:lpstr>Slide 32</vt:lpstr>
      <vt:lpstr>Slide 33</vt:lpstr>
      <vt:lpstr>Slide 34</vt:lpstr>
      <vt:lpstr>Schwannoma </vt:lpstr>
      <vt:lpstr>Microscopic</vt:lpstr>
      <vt:lpstr> Schwannoma</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block          Neuropathology practical</dc:title>
  <dc:creator>DrShaesta</dc:creator>
  <cp:lastModifiedBy>DrShaesta</cp:lastModifiedBy>
  <cp:revision>16</cp:revision>
  <dcterms:created xsi:type="dcterms:W3CDTF">2011-09-18T11:35:26Z</dcterms:created>
  <dcterms:modified xsi:type="dcterms:W3CDTF">2011-09-21T06:54:43Z</dcterms:modified>
</cp:coreProperties>
</file>