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304" r:id="rId4"/>
    <p:sldId id="305" r:id="rId5"/>
    <p:sldId id="306" r:id="rId6"/>
    <p:sldId id="308" r:id="rId7"/>
    <p:sldId id="310" r:id="rId8"/>
    <p:sldId id="309" r:id="rId9"/>
    <p:sldId id="346" r:id="rId10"/>
    <p:sldId id="321" r:id="rId11"/>
    <p:sldId id="312" r:id="rId12"/>
    <p:sldId id="313" r:id="rId13"/>
    <p:sldId id="314" r:id="rId14"/>
    <p:sldId id="315" r:id="rId15"/>
    <p:sldId id="316" r:id="rId16"/>
    <p:sldId id="329" r:id="rId17"/>
    <p:sldId id="331" r:id="rId18"/>
    <p:sldId id="348" r:id="rId19"/>
    <p:sldId id="333" r:id="rId20"/>
    <p:sldId id="335" r:id="rId21"/>
    <p:sldId id="339" r:id="rId22"/>
    <p:sldId id="341" r:id="rId23"/>
    <p:sldId id="298" r:id="rId24"/>
    <p:sldId id="320" r:id="rId25"/>
    <p:sldId id="300" r:id="rId2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620"/>
    <p:restoredTop sz="92293" autoAdjust="0"/>
  </p:normalViewPr>
  <p:slideViewPr>
    <p:cSldViewPr>
      <p:cViewPr>
        <p:scale>
          <a:sx n="70" d="100"/>
          <a:sy n="70" d="100"/>
        </p:scale>
        <p:origin x="-516" y="-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93B0DD61-1F95-4721-92C5-0970901E7601}" type="datetimeFigureOut">
              <a:rPr lang="en-US"/>
              <a:pPr>
                <a:defRPr/>
              </a:pPr>
              <a:t>9/6/2012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80D95CCD-C61B-40B4-8AEE-BEB2289C78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AB90AB9-5408-4988-9988-D1D536C12E14}" type="slidenum">
              <a:rPr lang="en-US" smtClean="0"/>
              <a:pPr/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897D87F-B80E-4CFC-866B-7F734EBF27AF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30723" name="Rectangle 2"/>
          <p:cNvSpPr>
            <a:spLocks noRo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3636C5C-5002-4E40-A397-557D3370ABEC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31747" name="Rectangle 2"/>
          <p:cNvSpPr>
            <a:spLocks noRo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8A3E269-6F6D-4832-AEC7-2D65567B7339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32771" name="Rectangle 2"/>
          <p:cNvSpPr>
            <a:spLocks noRo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3361582-7DDD-4BA5-8A8B-7921785E53A7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33795" name="Rectangle 2"/>
          <p:cNvSpPr>
            <a:spLocks noRo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840EFDE-CFAD-4222-ADDD-B6A20BDE5218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34819" name="Rectangle 2"/>
          <p:cNvSpPr>
            <a:spLocks noRo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5568987-CF0B-4E49-8230-964857AF86AA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35843" name="Rectangle 2"/>
          <p:cNvSpPr>
            <a:spLocks noRo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6655AD5-8C39-4F0E-A638-B144EE921C3E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36867" name="Rectangle 2"/>
          <p:cNvSpPr>
            <a:spLocks noRo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A80BBD-11B5-422D-97CA-94A850354783}" type="datetimeFigureOut">
              <a:rPr lang="en-US"/>
              <a:pPr>
                <a:defRPr/>
              </a:pPr>
              <a:t>9/6/2012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906B3-9FA8-4F3B-B27E-788099840D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22E16-DDA4-42E3-847F-F54DAC3CAD34}" type="datetimeFigureOut">
              <a:rPr lang="en-US"/>
              <a:pPr>
                <a:defRPr/>
              </a:pPr>
              <a:t>9/6/2012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7A6F64-B033-405F-8005-F576D64B67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91355-609A-48CB-B9C6-520437732339}" type="datetimeFigureOut">
              <a:rPr lang="en-US"/>
              <a:pPr>
                <a:defRPr/>
              </a:pPr>
              <a:t>9/6/2012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59AE71-148C-4B15-ADF3-AF19820A9F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5588"/>
            <a:ext cx="8229600" cy="6413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0" y="1165225"/>
            <a:ext cx="1981200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05600" y="1165225"/>
            <a:ext cx="1981200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 Saeed abuel makarem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3A9E1-19FD-4941-981A-37D66CA877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ut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C9F13-F8F8-43A8-B991-37140DC5767F}" type="datetimeFigureOut">
              <a:rPr lang="en-US"/>
              <a:pPr>
                <a:defRPr/>
              </a:pPr>
              <a:t>9/6/2012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10FC3A-7AAA-415E-856E-20F739B181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58FD4A-7E30-48F4-A932-2F7689557BE8}" type="datetimeFigureOut">
              <a:rPr lang="en-US"/>
              <a:pPr>
                <a:defRPr/>
              </a:pPr>
              <a:t>9/6/2012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B8E109-70D5-4622-8C66-FC5B35A679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26BD43-48C7-4EB0-BD0C-24EEC8F9058F}" type="datetimeFigureOut">
              <a:rPr lang="en-US"/>
              <a:pPr>
                <a:defRPr/>
              </a:pPr>
              <a:t>9/6/2012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BF5C5E-8DCB-441F-8D20-786322C6C0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5A96D7-E321-4C25-8FBC-3172CC5BAD97}" type="datetimeFigureOut">
              <a:rPr lang="en-US"/>
              <a:pPr>
                <a:defRPr/>
              </a:pPr>
              <a:t>9/6/2012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57A724-C2EF-4FF6-BBC9-A0A89B90E3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E6447C-47A9-471F-BC00-0B772AA02BE2}" type="datetimeFigureOut">
              <a:rPr lang="en-US"/>
              <a:pPr>
                <a:defRPr/>
              </a:pPr>
              <a:t>9/6/2012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3CC0CA-D417-4464-B31E-296A0A670A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01DEAD-AAAE-488E-8104-853E80DFFBF3}" type="datetimeFigureOut">
              <a:rPr lang="en-US"/>
              <a:pPr>
                <a:defRPr/>
              </a:pPr>
              <a:t>9/6/2012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8E861E-F43E-459A-9501-74307895FC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C36291-A8CC-4DAD-80B3-5795C99E2D26}" type="datetimeFigureOut">
              <a:rPr lang="en-US"/>
              <a:pPr>
                <a:defRPr/>
              </a:pPr>
              <a:t>9/6/2012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5C3211-EC6C-4A16-A54E-FFC8084528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5C0FD4-3D2D-4E97-8715-A30164303232}" type="datetimeFigureOut">
              <a:rPr lang="en-US"/>
              <a:pPr>
                <a:defRPr/>
              </a:pPr>
              <a:t>9/6/2012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3253A-0F73-4FE0-A50B-C884780391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B2BD862-6E67-4ECB-B33D-DC64316C6439}" type="datetimeFigureOut">
              <a:rPr lang="en-US"/>
              <a:pPr>
                <a:defRPr/>
              </a:pPr>
              <a:t>9/6/2012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E93367C-C097-4FA4-A072-476D496639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52400" y="304800"/>
            <a:ext cx="4876800" cy="1828800"/>
          </a:xfrm>
          <a:solidFill>
            <a:schemeClr val="bg2"/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sz="3600" b="1" kern="1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SACRAL </a:t>
            </a:r>
            <a:r>
              <a:rPr lang="en-US" sz="3600" b="1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PLEXUS </a:t>
            </a:r>
            <a:br>
              <a:rPr lang="en-US" sz="3600" b="1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b="1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FEMORAL &amp; SCIATIC NERVES</a:t>
            </a:r>
            <a:r>
              <a:rPr lang="en-US" sz="3600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FF0066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/>
            </a:r>
            <a:br>
              <a:rPr lang="en-US" sz="3600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FF0066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</a:br>
            <a:endParaRPr lang="en-US" sz="3600" dirty="0"/>
          </a:p>
        </p:txBody>
      </p:sp>
      <p:pic>
        <p:nvPicPr>
          <p:cNvPr id="6" name="Content Placeholder 4" descr="F66122-005-f061.jpg"/>
          <p:cNvPicPr>
            <a:picLocks noChangeAspect="1"/>
          </p:cNvPicPr>
          <p:nvPr/>
        </p:nvPicPr>
        <p:blipFill>
          <a:blip r:embed="rId2"/>
          <a:srcRect l="21429" t="3333" b="4677"/>
          <a:stretch>
            <a:fillRect/>
          </a:stretch>
        </p:blipFill>
        <p:spPr>
          <a:xfrm>
            <a:off x="5105400" y="533400"/>
            <a:ext cx="3810000" cy="6096000"/>
          </a:xfrm>
          <a:prstGeom prst="rect">
            <a:avLst/>
          </a:prstGeo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" y="274638"/>
            <a:ext cx="3505200" cy="1143000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b="1" dirty="0" smtClean="0">
                <a:solidFill>
                  <a:srgbClr val="C00000"/>
                </a:solidFill>
              </a:rPr>
              <a:t>FEMORAL NERVE INJURY</a:t>
            </a:r>
            <a:endParaRPr lang="en-US" sz="3600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3429000" cy="4800600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MOTOR EFFECT: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b="1" dirty="0" smtClean="0">
                <a:solidFill>
                  <a:srgbClr val="0070C0"/>
                </a:solidFill>
              </a:rPr>
              <a:t>Wasting of quadriceps femoris.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b="1" dirty="0" smtClean="0">
                <a:solidFill>
                  <a:srgbClr val="0070C0"/>
                </a:solidFill>
              </a:rPr>
              <a:t>Loss of extension of knee.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b="1" dirty="0" smtClean="0">
                <a:solidFill>
                  <a:srgbClr val="FF0000"/>
                </a:solidFill>
              </a:rPr>
              <a:t>Weak flexion </a:t>
            </a:r>
            <a:r>
              <a:rPr lang="en-US" sz="2400" b="1" dirty="0" smtClean="0">
                <a:solidFill>
                  <a:srgbClr val="0070C0"/>
                </a:solidFill>
              </a:rPr>
              <a:t>of hip (psoas major is intact).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SENSORY EFFECT: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b="1" dirty="0" smtClean="0">
                <a:solidFill>
                  <a:srgbClr val="0070C0"/>
                </a:solidFill>
              </a:rPr>
              <a:t>loss of sensation over areas supplied (</a:t>
            </a:r>
            <a:r>
              <a:rPr lang="en-US" sz="2400" b="1" dirty="0" err="1" smtClean="0">
                <a:solidFill>
                  <a:srgbClr val="0070C0"/>
                </a:solidFill>
              </a:rPr>
              <a:t>antero</a:t>
            </a:r>
            <a:r>
              <a:rPr lang="en-US" sz="2400" b="1" dirty="0" smtClean="0">
                <a:solidFill>
                  <a:srgbClr val="0070C0"/>
                </a:solidFill>
              </a:rPr>
              <a:t>-medial) aspect of thigh &amp; medial side of leg &amp; foot.</a:t>
            </a:r>
            <a:endParaRPr lang="en-US" sz="2400" b="1" dirty="0">
              <a:solidFill>
                <a:srgbClr val="0070C0"/>
              </a:solidFill>
            </a:endParaRPr>
          </a:p>
        </p:txBody>
      </p:sp>
      <p:pic>
        <p:nvPicPr>
          <p:cNvPr id="9" name="Picture 5" descr="NeuroExamKneeExtension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3886200" y="838200"/>
            <a:ext cx="5029200" cy="43434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6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8600"/>
            <a:ext cx="3276600" cy="838200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b="1" dirty="0" smtClean="0">
                <a:solidFill>
                  <a:srgbClr val="C00000"/>
                </a:solidFill>
              </a:rPr>
              <a:t>SCIATIC NERVE</a:t>
            </a:r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152400" y="1219200"/>
            <a:ext cx="3810000" cy="5410200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000" b="1" dirty="0" smtClean="0">
                <a:solidFill>
                  <a:srgbClr val="0070C0"/>
                </a:solidFill>
              </a:rPr>
              <a:t>It is the largest nerve of the body.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000" b="1" u="sng" dirty="0" smtClean="0">
                <a:solidFill>
                  <a:srgbClr val="FF0000"/>
                </a:solidFill>
              </a:rPr>
              <a:t>Origin: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000" b="1" dirty="0" smtClean="0">
                <a:solidFill>
                  <a:srgbClr val="0070C0"/>
                </a:solidFill>
              </a:rPr>
              <a:t>Sacral plexus (L4,5, S1, 2,3).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000" b="1" u="sng" dirty="0" smtClean="0">
                <a:solidFill>
                  <a:srgbClr val="0070C0"/>
                </a:solidFill>
              </a:rPr>
              <a:t>Course: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000" b="1" dirty="0" smtClean="0">
                <a:solidFill>
                  <a:srgbClr val="0070C0"/>
                </a:solidFill>
              </a:rPr>
              <a:t>Leaves the pelvis 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through greater sciatic foramen</a:t>
            </a:r>
            <a:r>
              <a:rPr lang="en-US" sz="2000" b="1" dirty="0" smtClean="0">
                <a:solidFill>
                  <a:srgbClr val="0070C0"/>
                </a:solidFill>
              </a:rPr>
              <a:t>, 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below piriformis </a:t>
            </a:r>
            <a:r>
              <a:rPr lang="en-US" sz="2000" b="1" dirty="0" smtClean="0">
                <a:solidFill>
                  <a:srgbClr val="0070C0"/>
                </a:solidFill>
              </a:rPr>
              <a:t>&amp; passes in the gluteal region 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(between ischial tuberosity &amp; greater trochanter) </a:t>
            </a:r>
            <a:r>
              <a:rPr lang="en-US" sz="2000" b="1" dirty="0" smtClean="0">
                <a:solidFill>
                  <a:srgbClr val="0070C0"/>
                </a:solidFill>
              </a:rPr>
              <a:t>then to 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posterior compartment of thigh.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000" b="1" u="sng" dirty="0" smtClean="0"/>
              <a:t>Termination</a:t>
            </a:r>
            <a:r>
              <a:rPr lang="en-US" sz="2000" b="1" dirty="0" smtClean="0"/>
              <a:t>: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000" b="1" dirty="0" smtClean="0"/>
              <a:t>Divides into </a:t>
            </a:r>
            <a:r>
              <a:rPr lang="en-US" sz="2000" b="1" dirty="0" smtClean="0">
                <a:solidFill>
                  <a:srgbClr val="FF0000"/>
                </a:solidFill>
              </a:rPr>
              <a:t>tibial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 &amp; </a:t>
            </a:r>
            <a:r>
              <a:rPr lang="en-US" sz="2000" b="1" dirty="0" smtClean="0">
                <a:solidFill>
                  <a:srgbClr val="FF0000"/>
                </a:solidFill>
              </a:rPr>
              <a:t>common peroneal (fibular) </a:t>
            </a:r>
            <a:r>
              <a:rPr lang="en-US" sz="2000" b="1" dirty="0" smtClean="0"/>
              <a:t>nerves in the middle of the back of the thigh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dirty="0"/>
          </a:p>
        </p:txBody>
      </p:sp>
      <p:pic>
        <p:nvPicPr>
          <p:cNvPr id="8" name="Content Placeholder 6" descr="lumbosacral 006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267200" y="1371600"/>
            <a:ext cx="4114800" cy="5029200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3429000" cy="868362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b="1" dirty="0" smtClean="0">
                <a:solidFill>
                  <a:srgbClr val="C00000"/>
                </a:solidFill>
              </a:rPr>
              <a:t>TIBIAL NERVE</a:t>
            </a:r>
            <a:endParaRPr lang="en-US" sz="3600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447800"/>
            <a:ext cx="4038600" cy="4953000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b="1" u="sng" dirty="0" smtClean="0">
                <a:solidFill>
                  <a:srgbClr val="0070C0"/>
                </a:solidFill>
              </a:rPr>
              <a:t>Course: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70C0"/>
                </a:solidFill>
              </a:rPr>
              <a:t>Descends </a:t>
            </a: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through popliteal fossa </a:t>
            </a:r>
            <a:r>
              <a:rPr lang="en-US" sz="2400" dirty="0" smtClean="0">
                <a:solidFill>
                  <a:srgbClr val="0070C0"/>
                </a:solidFill>
              </a:rPr>
              <a:t>to the </a:t>
            </a: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posterior compartment of leg</a:t>
            </a:r>
            <a:r>
              <a:rPr lang="en-US" sz="2400" dirty="0" smtClean="0">
                <a:solidFill>
                  <a:srgbClr val="0070C0"/>
                </a:solidFill>
              </a:rPr>
              <a:t>, accompanied with posterior tibial vessels.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>
                <a:solidFill>
                  <a:srgbClr val="0070C0"/>
                </a:solidFill>
              </a:rPr>
              <a:t>Passes 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deep to flexor retinaculum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dirty="0" smtClean="0">
                <a:solidFill>
                  <a:srgbClr val="0070C0"/>
                </a:solidFill>
              </a:rPr>
              <a:t>(behind the medial malleolus) to reach the </a:t>
            </a: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sole of foot</a:t>
            </a:r>
            <a:r>
              <a:rPr lang="en-US" sz="2400" dirty="0" smtClean="0">
                <a:solidFill>
                  <a:srgbClr val="0070C0"/>
                </a:solidFill>
              </a:rPr>
              <a:t> where it divides into 2 terminal branches, </a:t>
            </a:r>
            <a:r>
              <a:rPr lang="en-US" sz="2400" b="1" dirty="0" smtClean="0">
                <a:solidFill>
                  <a:srgbClr val="0070C0"/>
                </a:solidFill>
              </a:rPr>
              <a:t>(</a:t>
            </a:r>
            <a:r>
              <a:rPr lang="en-US" sz="2400" b="1" dirty="0" smtClean="0">
                <a:solidFill>
                  <a:srgbClr val="C00000"/>
                </a:solidFill>
              </a:rPr>
              <a:t>Medial &amp; Lateral planter nerves</a:t>
            </a:r>
            <a:r>
              <a:rPr lang="en-US" sz="2400" dirty="0" smtClean="0">
                <a:solidFill>
                  <a:srgbClr val="C00000"/>
                </a:solidFill>
              </a:rPr>
              <a:t>.</a:t>
            </a:r>
            <a:endParaRPr lang="en-US" sz="2400" dirty="0">
              <a:solidFill>
                <a:srgbClr val="C00000"/>
              </a:solidFill>
            </a:endParaRPr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auto">
          <a:xfrm flipV="1">
            <a:off x="6934200" y="4800600"/>
            <a:ext cx="609600" cy="6096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7" name="Content Placeholder 4" descr="F66122-006-f085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13462" r="13461" b="3030"/>
          <a:stretch>
            <a:fillRect/>
          </a:stretch>
        </p:blipFill>
        <p:spPr>
          <a:xfrm>
            <a:off x="4800600" y="685800"/>
            <a:ext cx="3829050" cy="6172200"/>
          </a:xfrm>
          <a:ln w="38100" cap="sq">
            <a:solidFill>
              <a:schemeClr val="tx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4419600" cy="1600200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b="1" dirty="0" smtClean="0">
                <a:solidFill>
                  <a:srgbClr val="C00000"/>
                </a:solidFill>
              </a:rPr>
              <a:t>COMMON PERONEAL (FIBULAR) NERVE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4572000" cy="4114800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b="1" u="sng" dirty="0" smtClean="0">
                <a:solidFill>
                  <a:srgbClr val="0070C0"/>
                </a:solidFill>
              </a:rPr>
              <a:t>Course: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rgbClr val="0070C0"/>
                </a:solidFill>
              </a:rPr>
              <a:t>Leaves </a:t>
            </a: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popliteal fossa </a:t>
            </a:r>
            <a:r>
              <a:rPr lang="en-US" sz="2400" dirty="0" smtClean="0">
                <a:solidFill>
                  <a:srgbClr val="0070C0"/>
                </a:solidFill>
              </a:rPr>
              <a:t>&amp; close to</a:t>
            </a: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 the lateral aspect of neck of the fibula.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   </a:t>
            </a:r>
            <a:r>
              <a:rPr lang="en-US" sz="2400" b="1" dirty="0" smtClean="0">
                <a:solidFill>
                  <a:srgbClr val="0070C0"/>
                </a:solidFill>
              </a:rPr>
              <a:t>Then divides into: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 smtClean="0">
                <a:solidFill>
                  <a:srgbClr val="C00000"/>
                </a:solidFill>
              </a:rPr>
              <a:t>Superficial </a:t>
            </a:r>
            <a:r>
              <a:rPr lang="en-US" sz="2400" b="1" dirty="0" err="1" smtClean="0">
                <a:solidFill>
                  <a:srgbClr val="C00000"/>
                </a:solidFill>
              </a:rPr>
              <a:t>peroneal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en-US" sz="2400" b="1" dirty="0" smtClean="0">
                <a:solidFill>
                  <a:srgbClr val="0070C0"/>
                </a:solidFill>
              </a:rPr>
              <a:t>descends into 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lateral </a:t>
            </a:r>
            <a:r>
              <a:rPr lang="en-US" sz="2400" b="1" dirty="0" smtClean="0">
                <a:solidFill>
                  <a:srgbClr val="0070C0"/>
                </a:solidFill>
              </a:rPr>
              <a:t>compartment of leg.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 smtClean="0">
                <a:solidFill>
                  <a:srgbClr val="C00000"/>
                </a:solidFill>
              </a:rPr>
              <a:t>Deep </a:t>
            </a:r>
            <a:r>
              <a:rPr lang="en-US" sz="2400" b="1" dirty="0" err="1" smtClean="0">
                <a:solidFill>
                  <a:srgbClr val="C00000"/>
                </a:solidFill>
              </a:rPr>
              <a:t>peroneal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en-US" sz="2400" b="1" dirty="0" smtClean="0">
                <a:solidFill>
                  <a:srgbClr val="0070C0"/>
                </a:solidFill>
              </a:rPr>
              <a:t>descends into 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anterior</a:t>
            </a:r>
            <a:r>
              <a:rPr lang="en-US" sz="2400" b="1" dirty="0" smtClean="0">
                <a:solidFill>
                  <a:srgbClr val="0070C0"/>
                </a:solidFill>
              </a:rPr>
              <a:t> compartment of leg.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  <p:pic>
        <p:nvPicPr>
          <p:cNvPr id="5" name="Content Placeholder 4" descr="F66122-006-f087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12221" r="12846" b="2941"/>
          <a:stretch>
            <a:fillRect/>
          </a:stretch>
        </p:blipFill>
        <p:spPr>
          <a:xfrm>
            <a:off x="5029200" y="228600"/>
            <a:ext cx="3733800" cy="6324600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AutoShape 4"/>
          <p:cNvSpPr>
            <a:spLocks noChangeArrowheads="1"/>
          </p:cNvSpPr>
          <p:nvPr/>
        </p:nvSpPr>
        <p:spPr bwMode="auto">
          <a:xfrm flipV="1">
            <a:off x="5562600" y="990600"/>
            <a:ext cx="1371600" cy="3048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AutoShape 4"/>
          <p:cNvSpPr>
            <a:spLocks noChangeArrowheads="1"/>
          </p:cNvSpPr>
          <p:nvPr/>
        </p:nvSpPr>
        <p:spPr bwMode="auto">
          <a:xfrm flipV="1">
            <a:off x="6324600" y="3581400"/>
            <a:ext cx="914400" cy="3048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AutoShape 4"/>
          <p:cNvSpPr>
            <a:spLocks noChangeArrowheads="1"/>
          </p:cNvSpPr>
          <p:nvPr/>
        </p:nvSpPr>
        <p:spPr bwMode="auto">
          <a:xfrm flipV="1">
            <a:off x="6324600" y="3962400"/>
            <a:ext cx="838200" cy="3810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11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4038600" cy="1143000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b="1" dirty="0" smtClean="0">
                <a:solidFill>
                  <a:srgbClr val="C00000"/>
                </a:solidFill>
              </a:rPr>
              <a:t>BRANCHES OF THE SCIATIC NERVE</a:t>
            </a:r>
            <a:endParaRPr lang="en-US" sz="3600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4495800" cy="4953000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2400" b="1" u="sng" dirty="0" smtClean="0">
                <a:solidFill>
                  <a:srgbClr val="0070C0"/>
                </a:solidFill>
              </a:rPr>
              <a:t>MUSCULAR</a:t>
            </a:r>
            <a:r>
              <a:rPr lang="en-US" sz="2400" b="1" dirty="0" smtClean="0">
                <a:solidFill>
                  <a:srgbClr val="0070C0"/>
                </a:solidFill>
              </a:rPr>
              <a:t>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>
                <a:solidFill>
                  <a:srgbClr val="0070C0"/>
                </a:solidFill>
              </a:rPr>
              <a:t>To Hamstrings 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(flexors of knee &amp; extensors of hip).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>
                <a:solidFill>
                  <a:srgbClr val="0070C0"/>
                </a:solidFill>
              </a:rPr>
              <a:t>To all muscles in the leg &amp; foot: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u="sng" dirty="0" smtClean="0">
                <a:solidFill>
                  <a:schemeClr val="accent6">
                    <a:lumMod val="75000"/>
                  </a:schemeClr>
                </a:solidFill>
              </a:rPr>
              <a:t>Common peroneal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      </a:t>
            </a:r>
            <a:r>
              <a:rPr lang="en-US" sz="2400" b="1" dirty="0" smtClean="0">
                <a:solidFill>
                  <a:srgbClr val="0070C0"/>
                </a:solidFill>
              </a:rPr>
              <a:t>Muscles of anterior &amp; lateral compartments of leg </a:t>
            </a:r>
            <a:r>
              <a:rPr lang="en-US" sz="2400" b="1" dirty="0" smtClean="0"/>
              <a:t>(</a:t>
            </a:r>
            <a:r>
              <a:rPr lang="en-US" sz="2400" b="1" dirty="0" err="1" smtClean="0"/>
              <a:t>Dorsiflexors</a:t>
            </a:r>
            <a:r>
              <a:rPr lang="en-US" sz="2400" b="1" dirty="0" smtClean="0"/>
              <a:t> of ankle, Extensors of toes, </a:t>
            </a:r>
            <a:r>
              <a:rPr lang="en-US" sz="2400" b="1" dirty="0" err="1" smtClean="0"/>
              <a:t>Evertors</a:t>
            </a:r>
            <a:r>
              <a:rPr lang="en-US" sz="2400" b="1" dirty="0" smtClean="0"/>
              <a:t> of foot).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u="sng" dirty="0" smtClean="0">
                <a:solidFill>
                  <a:schemeClr val="accent6">
                    <a:lumMod val="75000"/>
                  </a:schemeClr>
                </a:solidFill>
              </a:rPr>
              <a:t>Tibial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: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sz="2400" b="1" dirty="0" smtClean="0">
                <a:solidFill>
                  <a:srgbClr val="0070C0"/>
                </a:solidFill>
              </a:rPr>
              <a:t>   Muscles of posterior compartment of leg  &amp; intrinsic muscles of sole </a:t>
            </a:r>
            <a:r>
              <a:rPr lang="en-US" sz="2400" b="1" dirty="0" smtClean="0"/>
              <a:t>(</a:t>
            </a:r>
            <a:r>
              <a:rPr lang="en-US" sz="2400" b="1" dirty="0" err="1" smtClean="0"/>
              <a:t>Planterflexors</a:t>
            </a:r>
            <a:r>
              <a:rPr lang="en-US" sz="2400" b="1" dirty="0" smtClean="0"/>
              <a:t> of ankle, Flexors of toes, Invertors of foot).</a:t>
            </a:r>
            <a:endParaRPr lang="en-US" sz="2400" b="1" dirty="0"/>
          </a:p>
        </p:txBody>
      </p:sp>
      <p:pic>
        <p:nvPicPr>
          <p:cNvPr id="4" name="Picture 5" descr="Untitled-3"/>
          <p:cNvPicPr>
            <a:picLocks noChangeAspect="1" noChangeArrowheads="1"/>
          </p:cNvPicPr>
          <p:nvPr/>
        </p:nvPicPr>
        <p:blipFill>
          <a:blip r:embed="rId2"/>
          <a:srcRect l="21875" t="4738" r="15625" b="4047"/>
          <a:stretch>
            <a:fillRect/>
          </a:stretch>
        </p:blipFill>
        <p:spPr bwMode="auto">
          <a:xfrm>
            <a:off x="7086600" y="152400"/>
            <a:ext cx="1371600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3810000" cy="1325562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b="1" dirty="0" smtClean="0">
                <a:solidFill>
                  <a:srgbClr val="C00000"/>
                </a:solidFill>
              </a:rPr>
              <a:t>BRANCHES OF SCIATIC NERVE</a:t>
            </a:r>
            <a:endParaRPr lang="en-US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1828800"/>
            <a:ext cx="4038600" cy="4648200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b="1" u="sng" dirty="0" smtClean="0">
                <a:solidFill>
                  <a:srgbClr val="0070C0"/>
                </a:solidFill>
              </a:rPr>
              <a:t>CUTANEOUS</a:t>
            </a:r>
            <a:r>
              <a:rPr lang="en-US" sz="2400" b="1" dirty="0" smtClean="0">
                <a:solidFill>
                  <a:srgbClr val="0070C0"/>
                </a:solidFill>
              </a:rPr>
              <a:t>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>
                <a:solidFill>
                  <a:srgbClr val="0070C0"/>
                </a:solidFill>
              </a:rPr>
              <a:t>To all leg &amp; foot </a:t>
            </a:r>
            <a:r>
              <a:rPr lang="en-US" sz="2400" b="1" u="sng" dirty="0" smtClean="0">
                <a:solidFill>
                  <a:srgbClr val="FF0000"/>
                </a:solidFill>
              </a:rPr>
              <a:t>EXCEPT</a:t>
            </a:r>
            <a:r>
              <a:rPr lang="en-US" sz="2400" b="1" dirty="0" smtClean="0">
                <a:solidFill>
                  <a:srgbClr val="0070C0"/>
                </a:solidFill>
              </a:rPr>
              <a:t>: areas supplied by saphenous (blue), branch of femoral nerve.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300" b="1" u="sng" dirty="0" smtClean="0"/>
              <a:t>Lesion</a:t>
            </a:r>
          </a:p>
          <a:p>
            <a:pPr eaLnBrk="1" hangingPunct="1">
              <a:buFontTx/>
              <a:buNone/>
              <a:defRPr/>
            </a:pPr>
            <a:r>
              <a:rPr lang="en-US" sz="24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Sensory: </a:t>
            </a:r>
          </a:p>
          <a:p>
            <a:pPr eaLnBrk="1" hangingPunct="1">
              <a:defRPr/>
            </a:pPr>
            <a:r>
              <a:rPr lang="en-US" sz="2400" dirty="0" smtClean="0"/>
              <a:t>Sensation is lost </a:t>
            </a:r>
            <a:r>
              <a:rPr lang="en-US" sz="2400" i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below the knee,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except for a narrow area down the medial side of the lower part of the leg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 smtClean="0"/>
              <a:t>and along the medial border of the foot as far as the ball of the big toe, which is supplied by the saphenous nerve (femoral nerve).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b="1" dirty="0" smtClean="0">
              <a:solidFill>
                <a:srgbClr val="0070C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b="1" dirty="0">
              <a:solidFill>
                <a:srgbClr val="0070C0"/>
              </a:solidFill>
            </a:endParaRPr>
          </a:p>
        </p:txBody>
      </p:sp>
      <p:pic>
        <p:nvPicPr>
          <p:cNvPr id="8" name="Picture 6" descr="Untitled-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 l="14815" t="3613" r="11111"/>
          <a:stretch>
            <a:fillRect/>
          </a:stretch>
        </p:blipFill>
        <p:spPr>
          <a:xfrm>
            <a:off x="7315200" y="228600"/>
            <a:ext cx="1447800" cy="6400800"/>
          </a:xfrm>
          <a:noFill/>
        </p:spPr>
      </p:pic>
      <p:pic>
        <p:nvPicPr>
          <p:cNvPr id="5" name="Picture 5" descr="Untitled-11"/>
          <p:cNvPicPr>
            <a:picLocks noChangeAspect="1" noChangeArrowheads="1"/>
          </p:cNvPicPr>
          <p:nvPr/>
        </p:nvPicPr>
        <p:blipFill>
          <a:blip r:embed="rId3"/>
          <a:srcRect l="18750" t="8173" r="15625" b="8817"/>
          <a:stretch>
            <a:fillRect/>
          </a:stretch>
        </p:blipFill>
        <p:spPr bwMode="auto">
          <a:xfrm>
            <a:off x="4800600" y="685800"/>
            <a:ext cx="16002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9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5334000" y="414338"/>
            <a:ext cx="3581400" cy="5910262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sz="2000" dirty="0" smtClean="0"/>
              <a:t>The sciatic nerve is </a:t>
            </a:r>
            <a:r>
              <a:rPr lang="en-US" sz="2000" i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most frequently injured</a:t>
            </a:r>
            <a:r>
              <a:rPr lang="en-US" sz="2000" dirty="0" smtClean="0"/>
              <a:t> by…?</a:t>
            </a:r>
          </a:p>
          <a:p>
            <a:pPr eaLnBrk="1" hangingPunct="1">
              <a:buFontTx/>
              <a:buNone/>
              <a:defRPr/>
            </a:pPr>
            <a:r>
              <a:rPr lang="en-US" sz="20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I- </a:t>
            </a:r>
            <a:r>
              <a:rPr lang="en-US" sz="2000" b="1" dirty="0" smtClean="0">
                <a:solidFill>
                  <a:srgbClr val="FF0000"/>
                </a:solidFill>
              </a:rPr>
              <a:t>Badly placed intramuscular injections in the gluteal region.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</a:p>
          <a:p>
            <a:pPr eaLnBrk="1" hangingPunct="1">
              <a:defRPr/>
            </a:pPr>
            <a:r>
              <a:rPr lang="en-US" sz="2000" dirty="0" smtClean="0"/>
              <a:t>To avoid this, injections into the gluteus maximus or medius should be made… into the </a:t>
            </a:r>
            <a:r>
              <a:rPr lang="en-US" sz="20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upper outer quadrant of the buttock. </a:t>
            </a:r>
          </a:p>
          <a:p>
            <a:pPr eaLnBrk="1" hangingPunct="1">
              <a:defRPr/>
            </a:pPr>
            <a:r>
              <a:rPr lang="en-US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Most nerve lesions are incomplete,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</a:t>
            </a:r>
            <a:r>
              <a:rPr lang="en-US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90% of injuries, the common peroneal (part of the nerve) is the most affected.</a:t>
            </a:r>
            <a:r>
              <a:rPr lang="en-US" sz="2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smtClean="0"/>
              <a:t>Why?</a:t>
            </a:r>
            <a:r>
              <a:rPr lang="en-US" sz="2000" u="sng" dirty="0" smtClean="0"/>
              <a:t> </a:t>
            </a:r>
          </a:p>
          <a:p>
            <a:pPr eaLnBrk="1" hangingPunct="1">
              <a:buFontTx/>
              <a:buNone/>
              <a:defRPr/>
            </a:pPr>
            <a:r>
              <a:rPr lang="en-US" sz="2000" dirty="0" smtClean="0"/>
              <a:t>	- The common peroneal nerve fibers lie</a:t>
            </a:r>
            <a:r>
              <a:rPr lang="en-US" sz="2000" i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0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superficial</a:t>
            </a:r>
            <a:r>
              <a:rPr lang="en-US" sz="2000" b="1" dirty="0" smtClean="0">
                <a:solidFill>
                  <a:srgbClr val="0070C0"/>
                </a:solidFill>
              </a:rPr>
              <a:t> </a:t>
            </a:r>
            <a:r>
              <a:rPr lang="en-US" sz="2000" dirty="0" smtClean="0"/>
              <a:t>in the sciatic nerve. </a:t>
            </a:r>
          </a:p>
        </p:txBody>
      </p:sp>
      <p:pic>
        <p:nvPicPr>
          <p:cNvPr id="142345" name="Picture 9" descr="Untitled-5"/>
          <p:cNvPicPr>
            <a:picLocks noChangeAspect="1" noChangeArrowheads="1"/>
          </p:cNvPicPr>
          <p:nvPr>
            <p:ph sz="half" idx="1"/>
          </p:nvPr>
        </p:nvPicPr>
        <p:blipFill>
          <a:blip r:embed="rId3"/>
          <a:srcRect b="22893"/>
          <a:stretch>
            <a:fillRect/>
          </a:stretch>
        </p:blipFill>
        <p:spPr>
          <a:xfrm>
            <a:off x="2438400" y="1295400"/>
            <a:ext cx="2895600" cy="2895600"/>
          </a:xfrm>
          <a:noFill/>
          <a:ln>
            <a:solidFill>
              <a:schemeClr val="tx1"/>
            </a:solidFill>
          </a:ln>
        </p:spPr>
      </p:pic>
      <p:sp>
        <p:nvSpPr>
          <p:cNvPr id="142346" name="AutoShape 10"/>
          <p:cNvSpPr>
            <a:spLocks noChangeArrowheads="1"/>
          </p:cNvSpPr>
          <p:nvPr/>
        </p:nvSpPr>
        <p:spPr bwMode="auto">
          <a:xfrm>
            <a:off x="4191000" y="1828800"/>
            <a:ext cx="838200" cy="457200"/>
          </a:xfrm>
          <a:prstGeom prst="roundRect">
            <a:avLst>
              <a:gd name="adj" fmla="val 16667"/>
            </a:avLst>
          </a:prstGeom>
          <a:solidFill>
            <a:srgbClr val="FF9900">
              <a:alpha val="14902"/>
            </a:srgbClr>
          </a:solidFill>
          <a:ln w="28575">
            <a:solidFill>
              <a:srgbClr val="FF99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04800" y="304800"/>
            <a:ext cx="3657600" cy="8302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CAUSES OF SCIATIC NERVE INJURY</a:t>
            </a:r>
            <a:endParaRPr lang="en-US" sz="2400" dirty="0"/>
          </a:p>
        </p:txBody>
      </p:sp>
      <p:pic>
        <p:nvPicPr>
          <p:cNvPr id="7" name="Picture 4" descr="76F73617"/>
          <p:cNvPicPr>
            <a:picLocks noChangeAspect="1" noChangeArrowheads="1"/>
          </p:cNvPicPr>
          <p:nvPr/>
        </p:nvPicPr>
        <p:blipFill>
          <a:blip r:embed="rId4"/>
          <a:srcRect b="67241"/>
          <a:stretch>
            <a:fillRect/>
          </a:stretch>
        </p:blipFill>
        <p:spPr bwMode="auto">
          <a:xfrm>
            <a:off x="304800" y="4343400"/>
            <a:ext cx="48006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04800" y="3200400"/>
            <a:ext cx="1752600" cy="1016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000" dirty="0"/>
              <a:t>II-Posterior dislocation of the hip joint</a:t>
            </a: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2339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2339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233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6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42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2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2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2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2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42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2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2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2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9" grpId="0" build="p" animBg="1"/>
      <p:bldP spid="14234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5410200" y="381000"/>
            <a:ext cx="3429000" cy="6096000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sz="2000" dirty="0" smtClean="0"/>
              <a:t>	The following clinical features are present:</a:t>
            </a:r>
          </a:p>
          <a:p>
            <a:pPr eaLnBrk="1" hangingPunct="1">
              <a:buFontTx/>
              <a:buNone/>
              <a:defRPr/>
            </a:pPr>
            <a:r>
              <a:rPr lang="en-US" sz="2000" b="1" dirty="0" smtClean="0"/>
              <a:t>	</a:t>
            </a:r>
            <a:r>
              <a:rPr lang="en-US" sz="2000" b="1" u="sng" dirty="0" smtClean="0"/>
              <a:t>Motor: </a:t>
            </a:r>
          </a:p>
          <a:p>
            <a:pPr eaLnBrk="1" hangingPunct="1">
              <a:defRPr/>
            </a:pPr>
            <a:r>
              <a:rPr lang="en-US" sz="20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The hamstring muscles are paralyzed,</a:t>
            </a:r>
            <a:r>
              <a:rPr lang="en-US" sz="2000" dirty="0" smtClean="0"/>
              <a:t> but </a:t>
            </a:r>
            <a:r>
              <a:rPr lang="en-US" sz="2000" i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weak flexion of the knee is possible. </a:t>
            </a:r>
            <a:r>
              <a:rPr lang="en-US" sz="2000" dirty="0" smtClean="0"/>
              <a:t>Why? </a:t>
            </a:r>
          </a:p>
          <a:p>
            <a:pPr eaLnBrk="1" hangingPunct="1">
              <a:buFontTx/>
              <a:buNone/>
              <a:defRPr/>
            </a:pPr>
            <a:r>
              <a:rPr lang="en-US" sz="2000" dirty="0" smtClean="0"/>
              <a:t>	- because of the action of the </a:t>
            </a:r>
            <a:r>
              <a:rPr lang="en-US" sz="2000" b="1" dirty="0" smtClean="0">
                <a:solidFill>
                  <a:srgbClr val="FF0000"/>
                </a:solidFill>
              </a:rPr>
              <a:t>sartorius (femoral nerve) </a:t>
            </a:r>
            <a:r>
              <a:rPr lang="en-US" sz="2000" b="1" dirty="0" smtClean="0">
                <a:solidFill>
                  <a:srgbClr val="0070C0"/>
                </a:solidFill>
              </a:rPr>
              <a:t>and gracilis (obturator nerve</a:t>
            </a:r>
            <a:r>
              <a:rPr lang="en-US" sz="2000" dirty="0" smtClean="0"/>
              <a:t>). </a:t>
            </a:r>
          </a:p>
          <a:p>
            <a:pPr eaLnBrk="1" hangingPunct="1">
              <a:defRPr/>
            </a:pPr>
            <a:r>
              <a:rPr lang="en-US" sz="2000" dirty="0" smtClean="0"/>
              <a:t>All the muscles below the knee are paralyzed, and the weight of the foot causes it to assume the </a:t>
            </a:r>
            <a:r>
              <a:rPr lang="en-US" sz="2000" i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plantar-flexed position,</a:t>
            </a:r>
            <a:r>
              <a:rPr lang="en-US" sz="2000" dirty="0" smtClean="0"/>
              <a:t> or </a:t>
            </a:r>
            <a:r>
              <a:rPr lang="en-US" sz="20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Foot Drop.</a:t>
            </a:r>
          </a:p>
          <a:p>
            <a:pPr eaLnBrk="1" hangingPunct="1">
              <a:defRPr/>
            </a:pPr>
            <a:r>
              <a:rPr lang="en-US" sz="2000" i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(Stamping gate).</a:t>
            </a:r>
          </a:p>
        </p:txBody>
      </p:sp>
      <p:pic>
        <p:nvPicPr>
          <p:cNvPr id="48135" name="Picture 7" descr="Untitled-7"/>
          <p:cNvPicPr>
            <a:picLocks noChangeAspect="1" noChangeArrowheads="1"/>
          </p:cNvPicPr>
          <p:nvPr>
            <p:ph sz="half" idx="1"/>
          </p:nvPr>
        </p:nvPicPr>
        <p:blipFill>
          <a:blip r:embed="rId3"/>
          <a:srcRect l="4811" t="6174" r="5289" b="4633"/>
          <a:stretch>
            <a:fillRect/>
          </a:stretch>
        </p:blipFill>
        <p:spPr>
          <a:xfrm>
            <a:off x="304800" y="228600"/>
            <a:ext cx="4648200" cy="6248400"/>
          </a:xfrm>
          <a:noFill/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813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13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813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8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8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8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8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8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8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81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81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81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81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81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81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81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81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81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2"/>
          <p:cNvSpPr>
            <a:spLocks noGrp="1" noChangeArrowheads="1"/>
          </p:cNvSpPr>
          <p:nvPr>
            <p:ph type="title"/>
          </p:nvPr>
        </p:nvSpPr>
        <p:spPr>
          <a:xfrm>
            <a:off x="1255713" y="207963"/>
            <a:ext cx="2249487" cy="641350"/>
          </a:xfr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sz="4000" b="1" dirty="0" smtClean="0"/>
              <a:t>SCIATICA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5638800" y="533400"/>
            <a:ext cx="3276600" cy="5257800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sz="2400" dirty="0" smtClean="0"/>
              <a:t>Sciatica describes the condition in which patients have </a:t>
            </a:r>
            <a:r>
              <a:rPr lang="en-US" sz="2400" i="1" dirty="0" smtClean="0">
                <a:solidFill>
                  <a:srgbClr val="0070C0"/>
                </a:solidFill>
              </a:rPr>
              <a:t>pain along the sensory distribution of the sciatic nerve. </a:t>
            </a:r>
          </a:p>
          <a:p>
            <a:pPr eaLnBrk="1" hangingPunct="1">
              <a:defRPr/>
            </a:pPr>
            <a:r>
              <a:rPr lang="en-US" sz="2400" b="1" dirty="0" smtClean="0">
                <a:solidFill>
                  <a:srgbClr val="C00000"/>
                </a:solidFill>
              </a:rPr>
              <a:t>Thus the pain is experienced in the posterior aspect of the thigh, the posterior and lateral sides of the leg, and the lateral part of the foot. </a:t>
            </a:r>
          </a:p>
        </p:txBody>
      </p:sp>
      <p:pic>
        <p:nvPicPr>
          <p:cNvPr id="52229" name="Picture 5" descr="19503_8244_5"/>
          <p:cNvPicPr>
            <a:picLocks noChangeAspect="1" noChangeArrowheads="1"/>
          </p:cNvPicPr>
          <p:nvPr>
            <p:ph sz="half" idx="1"/>
          </p:nvPr>
        </p:nvPicPr>
        <p:blipFill>
          <a:blip r:embed="rId3"/>
          <a:srcRect b="5817"/>
          <a:stretch>
            <a:fillRect/>
          </a:stretch>
        </p:blipFill>
        <p:spPr>
          <a:xfrm>
            <a:off x="327025" y="1066800"/>
            <a:ext cx="5159375" cy="5181600"/>
          </a:xfrm>
          <a:noFill/>
          <a:ln>
            <a:solidFill>
              <a:schemeClr val="tx1"/>
            </a:solidFill>
          </a:ln>
        </p:spPr>
      </p:pic>
      <p:sp>
        <p:nvSpPr>
          <p:cNvPr id="6" name="Flowchart: Data 5"/>
          <p:cNvSpPr/>
          <p:nvPr/>
        </p:nvSpPr>
        <p:spPr>
          <a:xfrm>
            <a:off x="685800" y="1828800"/>
            <a:ext cx="457200" cy="685800"/>
          </a:xfrm>
          <a:prstGeom prst="flowChartInputOutpu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222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2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22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3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228600" y="3962400"/>
            <a:ext cx="5867400" cy="2667000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sz="2000" dirty="0" smtClean="0"/>
              <a:t>	</a:t>
            </a:r>
            <a:r>
              <a:rPr lang="en-US" sz="2000" b="1" u="sng" dirty="0" smtClean="0"/>
              <a:t>Sciatica can be caused by</a:t>
            </a:r>
            <a:r>
              <a:rPr lang="en-US" sz="2000" dirty="0" smtClean="0"/>
              <a:t>: 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en-US" sz="2000" dirty="0" smtClean="0"/>
              <a:t>Prolapse of an intervertebral disc, with pressure on one or more roots of the lower lumbar and sacral spinal nerves, 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en-US" sz="2000" dirty="0" smtClean="0"/>
              <a:t>Pressure on the sacral plexus or sciatic nerve by an </a:t>
            </a:r>
            <a:r>
              <a:rPr lang="en-US" sz="2000" dirty="0" err="1" smtClean="0"/>
              <a:t>intrapelvic</a:t>
            </a:r>
            <a:r>
              <a:rPr lang="en-US" sz="2000" dirty="0" smtClean="0"/>
              <a:t> tumor, or 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en-US" sz="2000" dirty="0" smtClean="0"/>
              <a:t>Inflammation of the sciatic nerve or its terminal branches.</a:t>
            </a:r>
          </a:p>
        </p:txBody>
      </p:sp>
      <p:pic>
        <p:nvPicPr>
          <p:cNvPr id="148487" name="Picture 7" descr="IDH_ADAM"/>
          <p:cNvPicPr>
            <a:picLocks noChangeAspect="1" noChangeArrowheads="1"/>
          </p:cNvPicPr>
          <p:nvPr>
            <p:ph sz="half" idx="1"/>
          </p:nvPr>
        </p:nvPicPr>
        <p:blipFill>
          <a:blip r:embed="rId3"/>
          <a:srcRect l="4607" t="4236" r="4034" b="13518"/>
          <a:stretch>
            <a:fillRect/>
          </a:stretch>
        </p:blipFill>
        <p:spPr>
          <a:xfrm>
            <a:off x="381000" y="228600"/>
            <a:ext cx="4648200" cy="3657600"/>
          </a:xfrm>
          <a:noFill/>
          <a:ln>
            <a:solidFill>
              <a:schemeClr val="tx1"/>
            </a:solidFill>
          </a:ln>
        </p:spPr>
      </p:pic>
      <p:pic>
        <p:nvPicPr>
          <p:cNvPr id="148488" name="Picture 8" descr="csctovd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1813" y="315913"/>
            <a:ext cx="3054350" cy="288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8489" name="Picture 9" descr="fig055"/>
          <p:cNvPicPr>
            <a:picLocks noChangeAspect="1" noChangeArrowheads="1"/>
          </p:cNvPicPr>
          <p:nvPr/>
        </p:nvPicPr>
        <p:blipFill>
          <a:blip r:embed="rId5"/>
          <a:srcRect t="18729"/>
          <a:stretch>
            <a:fillRect/>
          </a:stretch>
        </p:blipFill>
        <p:spPr bwMode="auto">
          <a:xfrm>
            <a:off x="6208713" y="3276600"/>
            <a:ext cx="2033587" cy="330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848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848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8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8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48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8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8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48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8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8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48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8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8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  <a:solidFill>
            <a:schemeClr val="bg2"/>
          </a:solidFill>
          <a:ln>
            <a:solidFill>
              <a:schemeClr val="accent1"/>
            </a:solidFill>
          </a:ln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OBJECTIVES</a:t>
            </a:r>
            <a:endParaRPr lang="en-US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76400"/>
            <a:ext cx="8610600" cy="4114800"/>
          </a:xfr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By the end of the lecture, students should be able to: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sz="2800" b="1" i="1" dirty="0" smtClean="0">
                <a:solidFill>
                  <a:srgbClr val="0070C0"/>
                </a:solidFill>
              </a:rPr>
              <a:t>Describe </a:t>
            </a:r>
            <a:r>
              <a:rPr lang="en-US" sz="2800" b="1" i="1" dirty="0" smtClean="0">
                <a:solidFill>
                  <a:srgbClr val="FF0000"/>
                </a:solidFill>
              </a:rPr>
              <a:t>the formation </a:t>
            </a:r>
            <a:r>
              <a:rPr lang="en-US" sz="2800" b="1" i="1" dirty="0" smtClean="0">
                <a:solidFill>
                  <a:srgbClr val="0070C0"/>
                </a:solidFill>
              </a:rPr>
              <a:t>of sacral plexus </a:t>
            </a:r>
            <a:r>
              <a:rPr lang="en-US" sz="2800" b="1" i="1" dirty="0" smtClean="0">
                <a:solidFill>
                  <a:srgbClr val="FF0000"/>
                </a:solidFill>
              </a:rPr>
              <a:t>(site &amp; root value).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sz="2800" b="1" i="1" dirty="0" smtClean="0">
                <a:solidFill>
                  <a:srgbClr val="0070C0"/>
                </a:solidFill>
              </a:rPr>
              <a:t>List </a:t>
            </a:r>
            <a:r>
              <a:rPr lang="en-US" sz="2800" b="1" i="1" dirty="0" smtClean="0">
                <a:solidFill>
                  <a:srgbClr val="FF0000"/>
                </a:solidFill>
              </a:rPr>
              <a:t>the main branches </a:t>
            </a:r>
            <a:r>
              <a:rPr lang="en-US" sz="2800" b="1" i="1" dirty="0" smtClean="0">
                <a:solidFill>
                  <a:srgbClr val="0070C0"/>
                </a:solidFill>
              </a:rPr>
              <a:t>of sacral plexus.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sz="2800" b="1" i="1" dirty="0" smtClean="0">
                <a:solidFill>
                  <a:srgbClr val="0070C0"/>
                </a:solidFill>
              </a:rPr>
              <a:t>Describe </a:t>
            </a:r>
            <a:r>
              <a:rPr lang="en-US" sz="2800" b="1" i="1" dirty="0" smtClean="0">
                <a:solidFill>
                  <a:srgbClr val="FF0000"/>
                </a:solidFill>
              </a:rPr>
              <a:t>the course </a:t>
            </a:r>
            <a:r>
              <a:rPr lang="en-US" sz="2800" b="1" i="1" dirty="0" smtClean="0">
                <a:solidFill>
                  <a:srgbClr val="0070C0"/>
                </a:solidFill>
              </a:rPr>
              <a:t>of the femoral &amp; the sciatic nerves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sz="2800" b="1" i="1" dirty="0" smtClean="0">
                <a:solidFill>
                  <a:srgbClr val="0070C0"/>
                </a:solidFill>
              </a:rPr>
              <a:t>List </a:t>
            </a:r>
            <a:r>
              <a:rPr lang="en-US" sz="2800" b="1" i="1" dirty="0" smtClean="0"/>
              <a:t>the motor and sensory distribution </a:t>
            </a:r>
            <a:r>
              <a:rPr lang="en-US" sz="2800" b="1" i="1" dirty="0" smtClean="0">
                <a:solidFill>
                  <a:srgbClr val="0070C0"/>
                </a:solidFill>
              </a:rPr>
              <a:t>of femoral &amp; sciatic nerves.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sz="2800" b="1" i="1" dirty="0" smtClean="0">
                <a:solidFill>
                  <a:srgbClr val="0070C0"/>
                </a:solidFill>
              </a:rPr>
              <a:t>Describe the effects of  </a:t>
            </a:r>
            <a:r>
              <a:rPr lang="en-US" sz="2800" b="1" i="1" dirty="0" smtClean="0"/>
              <a:t>lesion of the femoral &amp; the sciatic nerves</a:t>
            </a:r>
            <a:r>
              <a:rPr lang="en-US" sz="2800" b="1" i="1" dirty="0" smtClean="0">
                <a:solidFill>
                  <a:srgbClr val="0070C0"/>
                </a:solidFill>
              </a:rPr>
              <a:t> (motor &amp; sensory)</a:t>
            </a:r>
            <a:r>
              <a:rPr lang="en-US" sz="2800" b="1" i="1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00025"/>
            <a:ext cx="4038600" cy="1095375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sz="3200" b="1" dirty="0" smtClean="0"/>
              <a:t>Common Peroneal Nerve Injury</a:t>
            </a:r>
          </a:p>
        </p:txBody>
      </p:sp>
      <p:sp>
        <p:nvSpPr>
          <p:cNvPr id="15053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1752600" y="1600200"/>
            <a:ext cx="2743200" cy="2590800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en-US" sz="2000" dirty="0" smtClean="0"/>
              <a:t>The </a:t>
            </a:r>
            <a:r>
              <a:rPr lang="en-US" sz="20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common peroneal nerve</a:t>
            </a:r>
            <a:r>
              <a:rPr lang="en-US" sz="2000" dirty="0" smtClean="0"/>
              <a:t> is in an </a:t>
            </a:r>
            <a:r>
              <a:rPr lang="en-US" sz="2000" i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exposed position</a:t>
            </a:r>
            <a:r>
              <a:rPr lang="en-US" sz="2000" dirty="0" smtClean="0"/>
              <a:t> as it leaves the popliteal fossa it winds around neck of the fibula to enter peroneus longus muscle, (</a:t>
            </a:r>
            <a:r>
              <a:rPr lang="en-US" sz="2000" b="1" dirty="0" smtClean="0"/>
              <a:t>Dangerous Position).</a:t>
            </a:r>
          </a:p>
        </p:txBody>
      </p:sp>
      <p:pic>
        <p:nvPicPr>
          <p:cNvPr id="150533" name="Picture 5" descr="Untitled-8"/>
          <p:cNvPicPr>
            <a:picLocks noChangeAspect="1" noChangeArrowheads="1"/>
          </p:cNvPicPr>
          <p:nvPr>
            <p:ph sz="half" idx="1"/>
          </p:nvPr>
        </p:nvPicPr>
        <p:blipFill>
          <a:blip r:embed="rId3"/>
          <a:srcRect l="16808" t="5893" r="13522" b="4559"/>
          <a:stretch>
            <a:fillRect/>
          </a:stretch>
        </p:blipFill>
        <p:spPr>
          <a:xfrm>
            <a:off x="381000" y="1447800"/>
            <a:ext cx="1371600" cy="5181600"/>
          </a:xfrm>
          <a:noFill/>
        </p:spPr>
      </p:pic>
      <p:pic>
        <p:nvPicPr>
          <p:cNvPr id="6" name="Picture 8" descr="ashcast"/>
          <p:cNvPicPr>
            <a:picLocks noChangeAspect="1" noChangeArrowheads="1"/>
          </p:cNvPicPr>
          <p:nvPr/>
        </p:nvPicPr>
        <p:blipFill>
          <a:blip r:embed="rId4"/>
          <a:srcRect l="12616" r="7236" b="3806"/>
          <a:stretch>
            <a:fillRect/>
          </a:stretch>
        </p:blipFill>
        <p:spPr bwMode="auto">
          <a:xfrm>
            <a:off x="5029200" y="228600"/>
            <a:ext cx="28956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3200400" y="5657850"/>
            <a:ext cx="5715000" cy="9239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C00000"/>
                </a:solidFill>
              </a:rPr>
              <a:t>The common peroneal nerve is commonly injured</a:t>
            </a:r>
          </a:p>
          <a:p>
            <a:pPr>
              <a:defRPr/>
            </a:pPr>
            <a:r>
              <a:rPr lang="en-US" b="1" dirty="0"/>
              <a:t>In Fractures of the neck of the fibula and </a:t>
            </a:r>
          </a:p>
          <a:p>
            <a:pPr>
              <a:defRPr/>
            </a:pPr>
            <a:r>
              <a:rPr lang="en-US" b="1" dirty="0"/>
              <a:t>By pressure from casts or splints. </a:t>
            </a: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0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0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0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15053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50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2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419600" y="1752600"/>
            <a:ext cx="4267200" cy="4114800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sz="2000" u="sng" dirty="0" smtClean="0"/>
              <a:t>The following clinical features are present</a:t>
            </a:r>
            <a:r>
              <a:rPr lang="en-US" sz="2000" dirty="0" smtClean="0"/>
              <a:t>:</a:t>
            </a:r>
          </a:p>
          <a:p>
            <a:pPr eaLnBrk="1" hangingPunct="1">
              <a:buFontTx/>
              <a:buNone/>
              <a:defRPr/>
            </a:pPr>
            <a:r>
              <a:rPr lang="en-US" sz="2000" b="1" dirty="0" smtClean="0"/>
              <a:t>	</a:t>
            </a:r>
            <a:r>
              <a:rPr lang="en-US" sz="2000" b="1" u="sng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Motor: </a:t>
            </a:r>
          </a:p>
          <a:p>
            <a:pPr eaLnBrk="1" hangingPunct="1">
              <a:defRPr/>
            </a:pPr>
            <a:r>
              <a:rPr lang="en-US" sz="2000" i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The muscles of the anterior and lateral compartments of the leg are paralyzed,</a:t>
            </a:r>
            <a:r>
              <a:rPr lang="en-US" sz="2000" dirty="0" smtClean="0"/>
              <a:t> </a:t>
            </a:r>
          </a:p>
          <a:p>
            <a:pPr eaLnBrk="1" hangingPunct="1">
              <a:defRPr/>
            </a:pPr>
            <a:r>
              <a:rPr lang="en-US" sz="2000" dirty="0" smtClean="0"/>
              <a:t>As a result, the opposing muscles, the plantar flexors of the ankle joint and the invertors of the </a:t>
            </a:r>
            <a:r>
              <a:rPr lang="en-US" sz="2000" dirty="0" err="1" smtClean="0"/>
              <a:t>subtalar</a:t>
            </a:r>
            <a:r>
              <a:rPr lang="en-US" sz="2000" dirty="0" smtClean="0"/>
              <a:t> joints, </a:t>
            </a:r>
            <a:r>
              <a:rPr lang="en-US" sz="2000" i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cause the foot to be </a:t>
            </a:r>
            <a:r>
              <a:rPr lang="en-US" sz="20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Plantar Flexed (Foot Drop) and Inverted,</a:t>
            </a:r>
            <a:r>
              <a:rPr lang="en-US" sz="2000" dirty="0" smtClean="0"/>
              <a:t> an attitude referred to as </a:t>
            </a:r>
            <a:r>
              <a:rPr lang="en-US" sz="2000" b="1" u="sng" dirty="0" err="1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Equinovarus</a:t>
            </a:r>
            <a:r>
              <a:rPr lang="en-US" sz="2000" u="sng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</a:t>
            </a:r>
          </a:p>
        </p:txBody>
      </p:sp>
      <p:pic>
        <p:nvPicPr>
          <p:cNvPr id="56327" name="Picture 7" descr="umns008_0001"/>
          <p:cNvPicPr>
            <a:picLocks noChangeAspect="1" noChangeArrowheads="1"/>
          </p:cNvPicPr>
          <p:nvPr>
            <p:ph sz="half" idx="1"/>
          </p:nvPr>
        </p:nvPicPr>
        <p:blipFill>
          <a:blip r:embed="rId3"/>
          <a:srcRect l="12123" t="6206" b="5434"/>
          <a:stretch>
            <a:fillRect/>
          </a:stretch>
        </p:blipFill>
        <p:spPr>
          <a:xfrm>
            <a:off x="685800" y="304800"/>
            <a:ext cx="3048000" cy="6172200"/>
          </a:xfrm>
          <a:noFill/>
        </p:spPr>
      </p:pic>
      <p:sp>
        <p:nvSpPr>
          <p:cNvPr id="5" name="Rectangle 4"/>
          <p:cNvSpPr/>
          <p:nvPr/>
        </p:nvSpPr>
        <p:spPr>
          <a:xfrm>
            <a:off x="4114800" y="381000"/>
            <a:ext cx="4724400" cy="95408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b="1" dirty="0"/>
              <a:t>Common Peroneal Nerve Injury</a:t>
            </a:r>
            <a:endParaRPr lang="en-US" sz="2800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63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32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632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6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6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6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6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6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6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63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63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63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63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63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63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4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55588"/>
            <a:ext cx="5638800" cy="641350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sz="3600" b="1" dirty="0" smtClean="0"/>
              <a:t>Tibial Nerve Injury</a:t>
            </a:r>
          </a:p>
        </p:txBody>
      </p:sp>
      <p:sp>
        <p:nvSpPr>
          <p:cNvPr id="70660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1905000" y="1600200"/>
            <a:ext cx="2057400" cy="4191000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sz="2000" dirty="0" smtClean="0"/>
              <a:t>The </a:t>
            </a:r>
            <a:r>
              <a:rPr lang="en-US" sz="20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tibial nerve</a:t>
            </a:r>
            <a:r>
              <a:rPr lang="en-US" sz="2000" dirty="0" smtClean="0"/>
              <a:t> leaves the popliteal fossa by passing deep to the gastrocnemius &amp; soleus. </a:t>
            </a:r>
          </a:p>
          <a:p>
            <a:pPr eaLnBrk="1" hangingPunct="1">
              <a:defRPr/>
            </a:pPr>
            <a:r>
              <a:rPr lang="en-US" sz="2000" b="1" dirty="0" smtClean="0"/>
              <a:t>Because of its deep and protected position, it is </a:t>
            </a:r>
            <a:r>
              <a:rPr lang="en-US" sz="2000" i="1" u="sng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rarely injured. </a:t>
            </a:r>
          </a:p>
        </p:txBody>
      </p:sp>
      <p:pic>
        <p:nvPicPr>
          <p:cNvPr id="70661" name="Picture 5" descr="Untitled-10"/>
          <p:cNvPicPr>
            <a:picLocks noChangeAspect="1" noChangeArrowheads="1"/>
          </p:cNvPicPr>
          <p:nvPr>
            <p:ph sz="half" idx="1"/>
          </p:nvPr>
        </p:nvPicPr>
        <p:blipFill>
          <a:blip r:embed="rId3"/>
          <a:srcRect l="18121" t="3593" r="10873"/>
          <a:stretch>
            <a:fillRect/>
          </a:stretch>
        </p:blipFill>
        <p:spPr>
          <a:xfrm>
            <a:off x="304800" y="990600"/>
            <a:ext cx="1524000" cy="5638800"/>
          </a:xfrm>
          <a:noFill/>
          <a:ln>
            <a:solidFill>
              <a:schemeClr val="tx1"/>
            </a:solidFill>
          </a:ln>
        </p:spPr>
      </p:pic>
      <p:sp>
        <p:nvSpPr>
          <p:cNvPr id="6" name="Rectangle 5"/>
          <p:cNvSpPr/>
          <p:nvPr/>
        </p:nvSpPr>
        <p:spPr>
          <a:xfrm>
            <a:off x="6629400" y="685800"/>
            <a:ext cx="2286000" cy="4800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C00000"/>
                </a:solidFill>
              </a:rPr>
              <a:t>Complete</a:t>
            </a:r>
            <a:r>
              <a:rPr lang="en-US" dirty="0"/>
              <a:t> division results in the following clinical features:</a:t>
            </a:r>
          </a:p>
          <a:p>
            <a:pPr>
              <a:defRPr/>
            </a:pPr>
            <a:r>
              <a:rPr lang="en-US" b="1" u="sng" dirty="0">
                <a:solidFill>
                  <a:srgbClr val="C00000"/>
                </a:solidFill>
              </a:rPr>
              <a:t>Motor:</a:t>
            </a:r>
            <a:r>
              <a:rPr lang="en-US" b="1" dirty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>
              <a:defRPr/>
            </a:pPr>
            <a:r>
              <a:rPr lang="en-US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All the muscles in the back of the leg and the sole of the foot are paralyzed. </a:t>
            </a:r>
          </a:p>
          <a:p>
            <a:pPr>
              <a:defRPr/>
            </a:pPr>
            <a:r>
              <a:rPr lang="en-US" dirty="0"/>
              <a:t>The opposing muscles </a:t>
            </a:r>
            <a:r>
              <a:rPr lang="en-US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Dorsiflex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the foot at the ankle joint </a:t>
            </a:r>
            <a:r>
              <a:rPr lang="en-US" i="1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and Evert the foot</a:t>
            </a:r>
            <a:r>
              <a:rPr lang="en-US" dirty="0"/>
              <a:t>  at the </a:t>
            </a:r>
            <a:r>
              <a:rPr lang="en-US" dirty="0" err="1"/>
              <a:t>subtalar</a:t>
            </a:r>
            <a:r>
              <a:rPr lang="en-US" dirty="0"/>
              <a:t> joint, an attitude referred to as </a:t>
            </a:r>
            <a:r>
              <a:rPr lang="en-US" b="1" u="sng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Calcaneovalgus</a:t>
            </a:r>
            <a:r>
              <a:rPr lang="en-US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</a:t>
            </a:r>
          </a:p>
        </p:txBody>
      </p:sp>
      <p:pic>
        <p:nvPicPr>
          <p:cNvPr id="7" name="Picture 5" descr="Untitled-12"/>
          <p:cNvPicPr>
            <a:picLocks noChangeAspect="1" noChangeArrowheads="1"/>
          </p:cNvPicPr>
          <p:nvPr/>
        </p:nvPicPr>
        <p:blipFill>
          <a:blip r:embed="rId4"/>
          <a:srcRect t="5173" b="3448"/>
          <a:stretch>
            <a:fillRect/>
          </a:stretch>
        </p:blipFill>
        <p:spPr bwMode="auto">
          <a:xfrm>
            <a:off x="4267200" y="1219200"/>
            <a:ext cx="2286000" cy="426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066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066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066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0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0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0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06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06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06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0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85800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C00000"/>
                </a:solidFill>
              </a:rPr>
              <a:t>SUMMARY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53000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800" dirty="0" smtClean="0">
                <a:solidFill>
                  <a:srgbClr val="0070C0"/>
                </a:solidFill>
              </a:rPr>
              <a:t>The </a:t>
            </a:r>
            <a:r>
              <a:rPr lang="en-US" sz="2800" dirty="0" smtClean="0">
                <a:solidFill>
                  <a:srgbClr val="FF0000"/>
                </a:solidFill>
              </a:rPr>
              <a:t>lumbar plexus </a:t>
            </a:r>
            <a:r>
              <a:rPr lang="en-US" sz="2800" dirty="0" smtClean="0">
                <a:solidFill>
                  <a:srgbClr val="0070C0"/>
                </a:solidFill>
              </a:rPr>
              <a:t>is formed by ventral (anterior) </a:t>
            </a:r>
            <a:r>
              <a:rPr lang="en-US" sz="2800" dirty="0" err="1" smtClean="0">
                <a:solidFill>
                  <a:srgbClr val="0070C0"/>
                </a:solidFill>
              </a:rPr>
              <a:t>rami</a:t>
            </a:r>
            <a:r>
              <a:rPr lang="en-US" sz="2800" dirty="0" smtClean="0">
                <a:solidFill>
                  <a:srgbClr val="0070C0"/>
                </a:solidFill>
              </a:rPr>
              <a:t> of </a:t>
            </a:r>
            <a:r>
              <a:rPr lang="en-US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L1,2,3 and most of L4</a:t>
            </a:r>
            <a:r>
              <a:rPr lang="en-US" sz="2800" dirty="0" smtClean="0">
                <a:solidFill>
                  <a:srgbClr val="0070C0"/>
                </a:solidFill>
              </a:rPr>
              <a:t>, </a:t>
            </a:r>
            <a:r>
              <a:rPr lang="en-US" sz="2800" b="1" dirty="0" smtClean="0">
                <a:solidFill>
                  <a:srgbClr val="0070C0"/>
                </a:solidFill>
              </a:rPr>
              <a:t>in the substance of </a:t>
            </a:r>
            <a:r>
              <a:rPr lang="en-US" sz="2800" b="1" dirty="0" err="1" smtClean="0">
                <a:solidFill>
                  <a:srgbClr val="0070C0"/>
                </a:solidFill>
              </a:rPr>
              <a:t>psoas</a:t>
            </a:r>
            <a:r>
              <a:rPr lang="en-US" sz="2800" b="1" dirty="0" smtClean="0">
                <a:solidFill>
                  <a:srgbClr val="0070C0"/>
                </a:solidFill>
              </a:rPr>
              <a:t> major muscle.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800" dirty="0" smtClean="0">
                <a:solidFill>
                  <a:srgbClr val="0070C0"/>
                </a:solidFill>
              </a:rPr>
              <a:t>The </a:t>
            </a:r>
            <a:r>
              <a:rPr lang="en-US" sz="2800" dirty="0" smtClean="0">
                <a:solidFill>
                  <a:srgbClr val="FF0000"/>
                </a:solidFill>
              </a:rPr>
              <a:t>sacral plexus </a:t>
            </a:r>
            <a:r>
              <a:rPr lang="en-US" sz="2800" dirty="0" smtClean="0">
                <a:solidFill>
                  <a:srgbClr val="0070C0"/>
                </a:solidFill>
              </a:rPr>
              <a:t>is formed by ventral (anterior) </a:t>
            </a:r>
            <a:r>
              <a:rPr lang="en-US" sz="2800" dirty="0" err="1" smtClean="0">
                <a:solidFill>
                  <a:srgbClr val="0070C0"/>
                </a:solidFill>
              </a:rPr>
              <a:t>rami</a:t>
            </a:r>
            <a:r>
              <a:rPr lang="en-US" sz="2800" dirty="0" smtClean="0">
                <a:solidFill>
                  <a:srgbClr val="0070C0"/>
                </a:solidFill>
              </a:rPr>
              <a:t> </a:t>
            </a:r>
            <a:r>
              <a:rPr lang="en-US" sz="2800" dirty="0" smtClean="0">
                <a:solidFill>
                  <a:srgbClr val="FF0000"/>
                </a:solidFill>
              </a:rPr>
              <a:t>of a part of L4 &amp; whole L5 </a:t>
            </a:r>
            <a:r>
              <a:rPr lang="en-US" sz="2800" dirty="0" smtClean="0">
                <a:solidFill>
                  <a:srgbClr val="0070C0"/>
                </a:solidFill>
              </a:rPr>
              <a:t>(</a:t>
            </a:r>
            <a:r>
              <a:rPr lang="en-US" sz="2800" dirty="0" err="1" smtClean="0">
                <a:solidFill>
                  <a:srgbClr val="0070C0"/>
                </a:solidFill>
              </a:rPr>
              <a:t>lumbosacral</a:t>
            </a:r>
            <a:r>
              <a:rPr lang="en-US" sz="2800" dirty="0" smtClean="0">
                <a:solidFill>
                  <a:srgbClr val="0070C0"/>
                </a:solidFill>
              </a:rPr>
              <a:t> trunk) + </a:t>
            </a:r>
            <a:r>
              <a:rPr lang="en-US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S1,2,3 </a:t>
            </a:r>
            <a:r>
              <a:rPr lang="en-US" sz="2800" dirty="0" smtClean="0">
                <a:solidFill>
                  <a:srgbClr val="0070C0"/>
                </a:solidFill>
              </a:rPr>
              <a:t>and most of S4, </a:t>
            </a:r>
            <a:r>
              <a:rPr lang="en-US" sz="2800" b="1" dirty="0" smtClean="0">
                <a:solidFill>
                  <a:srgbClr val="0070C0"/>
                </a:solidFill>
              </a:rPr>
              <a:t>in front of </a:t>
            </a:r>
            <a:r>
              <a:rPr lang="en-US" sz="2800" b="1" dirty="0" err="1" smtClean="0">
                <a:solidFill>
                  <a:srgbClr val="0070C0"/>
                </a:solidFill>
              </a:rPr>
              <a:t>piriformis</a:t>
            </a:r>
            <a:r>
              <a:rPr lang="en-US" sz="2800" b="1" dirty="0" smtClean="0">
                <a:solidFill>
                  <a:srgbClr val="0070C0"/>
                </a:solidFill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</a:rPr>
              <a:t>msucle</a:t>
            </a:r>
            <a:r>
              <a:rPr lang="en-US" sz="2800" dirty="0" smtClean="0">
                <a:solidFill>
                  <a:srgbClr val="0070C0"/>
                </a:solidFill>
              </a:rPr>
              <a:t>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800" b="1" dirty="0" smtClean="0"/>
              <a:t>The femoral nerve</a:t>
            </a:r>
            <a:r>
              <a:rPr lang="en-US" sz="2800" dirty="0" smtClean="0">
                <a:solidFill>
                  <a:srgbClr val="0070C0"/>
                </a:solidFill>
              </a:rPr>
              <a:t>, a branch of lumbar plexus </a:t>
            </a:r>
            <a:r>
              <a:rPr lang="en-US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(L2,3,4). Its injury </a:t>
            </a:r>
            <a:r>
              <a:rPr lang="en-US" sz="2800" dirty="0" smtClean="0">
                <a:solidFill>
                  <a:srgbClr val="0070C0"/>
                </a:solidFill>
              </a:rPr>
              <a:t>leads to </a:t>
            </a:r>
            <a:r>
              <a:rPr lang="en-US" sz="2800" b="1" dirty="0" smtClean="0">
                <a:solidFill>
                  <a:srgbClr val="FF0000"/>
                </a:solidFill>
              </a:rPr>
              <a:t>weak 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flexion of hip &amp;loss </a:t>
            </a:r>
            <a:r>
              <a:rPr lang="en-US" sz="2800" b="1" dirty="0" smtClean="0">
                <a:solidFill>
                  <a:srgbClr val="FF0000"/>
                </a:solidFill>
              </a:rPr>
              <a:t>of extension </a:t>
            </a:r>
            <a:r>
              <a:rPr lang="en-US" sz="2800" dirty="0" smtClean="0">
                <a:solidFill>
                  <a:srgbClr val="0070C0"/>
                </a:solidFill>
              </a:rPr>
              <a:t>of knee as well as loss of sensation of skin of antero-medial aspects of the thigh, medial side of knee, leg and foot.</a:t>
            </a:r>
          </a:p>
          <a:p>
            <a:pPr marL="514350" indent="-514350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14800" cy="1020762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810000" cy="4525963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sciatic nerve </a:t>
            </a:r>
            <a:r>
              <a:rPr lang="en-US" sz="2800" dirty="0" smtClean="0">
                <a:solidFill>
                  <a:srgbClr val="0070C0"/>
                </a:solidFill>
              </a:rPr>
              <a:t>is a branch of sacral plexus </a:t>
            </a:r>
            <a:r>
              <a:rPr lang="en-US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(L4,5, S1,2,3). Its injury </a:t>
            </a:r>
            <a:r>
              <a:rPr lang="en-US" sz="2800" dirty="0" smtClean="0">
                <a:solidFill>
                  <a:srgbClr val="0070C0"/>
                </a:solidFill>
              </a:rPr>
              <a:t>leads to affection of </a:t>
            </a: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Flexion of knee, Extension of hip, all movements of leg &amp; foot</a:t>
            </a:r>
            <a:r>
              <a:rPr lang="en-US" sz="2800" b="1" dirty="0" smtClean="0">
                <a:solidFill>
                  <a:srgbClr val="0070C0"/>
                </a:solidFill>
              </a:rPr>
              <a:t>,</a:t>
            </a:r>
            <a:r>
              <a:rPr lang="en-US" sz="2800" dirty="0" smtClean="0">
                <a:solidFill>
                  <a:srgbClr val="0070C0"/>
                </a:solidFill>
              </a:rPr>
              <a:t> as well as loss of sensation of </a:t>
            </a:r>
            <a:r>
              <a:rPr lang="en-US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skin of leg &amp; foot (</a:t>
            </a:r>
            <a:r>
              <a:rPr 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Except areas supplied by </a:t>
            </a:r>
            <a:r>
              <a:rPr lang="en-US" sz="28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saphenous</a:t>
            </a:r>
            <a:r>
              <a:rPr 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branch of femoral nerve).</a:t>
            </a:r>
            <a:endParaRPr lang="en-US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5" descr="Untitled-3"/>
          <p:cNvPicPr>
            <a:picLocks noChangeAspect="1" noChangeArrowheads="1"/>
          </p:cNvPicPr>
          <p:nvPr/>
        </p:nvPicPr>
        <p:blipFill>
          <a:blip r:embed="rId2"/>
          <a:srcRect l="21875" t="4738" r="15625" b="4047"/>
          <a:stretch>
            <a:fillRect/>
          </a:stretch>
        </p:blipFill>
        <p:spPr bwMode="auto">
          <a:xfrm>
            <a:off x="7086600" y="152400"/>
            <a:ext cx="1371600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 your knowledge!</a:t>
            </a:r>
            <a:endParaRPr lang="en-US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534400" cy="4876800"/>
          </a:xfr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600" b="1" dirty="0" smtClean="0"/>
              <a:t>Which of the following is supplied by the femoral nerve ?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lphaLcParenR"/>
              <a:defRPr/>
            </a:pPr>
            <a:r>
              <a:rPr lang="en-US" sz="2600" dirty="0" smtClean="0"/>
              <a:t>Extensors of hip.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lphaLcParenR"/>
              <a:defRPr/>
            </a:pPr>
            <a:r>
              <a:rPr lang="en-US" sz="2600" dirty="0" smtClean="0"/>
              <a:t>Skin of dorsum of foot.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lphaLcParenR"/>
              <a:defRPr/>
            </a:pPr>
            <a:r>
              <a:rPr lang="en-US" sz="2600" dirty="0" smtClean="0"/>
              <a:t>Hamstrings.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lphaLcParenR"/>
              <a:defRPr/>
            </a:pPr>
            <a:r>
              <a:rPr lang="en-US" sz="2600" dirty="0" smtClean="0"/>
              <a:t>Extensors of knee.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600" b="1" dirty="0" smtClean="0"/>
              <a:t>Injury of </a:t>
            </a:r>
            <a:r>
              <a:rPr lang="en-US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common peroneal nerve </a:t>
            </a:r>
            <a:r>
              <a:rPr lang="en-US" sz="2600" b="1" dirty="0" smtClean="0"/>
              <a:t>leads to: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lphaLcParenR"/>
              <a:defRPr/>
            </a:pPr>
            <a:r>
              <a:rPr lang="en-US" sz="2600" dirty="0" smtClean="0"/>
              <a:t>Loss of dorsiflexion of ankle.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lphaLcParenR"/>
              <a:defRPr/>
            </a:pPr>
            <a:r>
              <a:rPr lang="en-US" sz="2600" dirty="0" smtClean="0"/>
              <a:t>Loss of inversion of foot.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lphaLcParenR"/>
              <a:defRPr/>
            </a:pPr>
            <a:r>
              <a:rPr lang="en-US" sz="2600" dirty="0" smtClean="0"/>
              <a:t>Loss of extension of knee.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lphaLcParenR"/>
              <a:defRPr/>
            </a:pPr>
            <a:r>
              <a:rPr lang="en-US" sz="2600" dirty="0" smtClean="0"/>
              <a:t>Loss of flexion of toes.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lphaLcParenR"/>
              <a:defRPr/>
            </a:pPr>
            <a:endParaRPr lang="en-US" sz="2600" b="1" dirty="0" smtClean="0"/>
          </a:p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3657600" cy="457200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b="1" dirty="0" smtClean="0">
                <a:solidFill>
                  <a:srgbClr val="C00000"/>
                </a:solidFill>
              </a:rPr>
              <a:t>LUMBAR</a:t>
            </a: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b="1" dirty="0" smtClean="0">
                <a:solidFill>
                  <a:srgbClr val="C00000"/>
                </a:solidFill>
              </a:rPr>
              <a:t>PLEXUS</a:t>
            </a:r>
            <a:endParaRPr lang="en-US" sz="3600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3962400"/>
            <a:ext cx="8458200" cy="2667000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000" b="1" u="sng" dirty="0" smtClean="0">
                <a:solidFill>
                  <a:srgbClr val="0070C0"/>
                </a:solidFill>
              </a:rPr>
              <a:t>Formation:</a:t>
            </a:r>
            <a:r>
              <a:rPr lang="en-US" sz="2000" b="1" dirty="0" smtClean="0">
                <a:solidFill>
                  <a:srgbClr val="0070C0"/>
                </a:solidFill>
              </a:rPr>
              <a:t> 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000" b="1" dirty="0" smtClean="0">
                <a:solidFill>
                  <a:srgbClr val="0070C0"/>
                </a:solidFill>
              </a:rPr>
              <a:t>Ventral (anterior) rami of the upper 4 lumbar spinal nerves (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L1,2,3 and L4).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000" b="1" u="sng" dirty="0" smtClean="0">
                <a:solidFill>
                  <a:srgbClr val="0070C0"/>
                </a:solidFill>
              </a:rPr>
              <a:t>Site: </a:t>
            </a:r>
            <a:r>
              <a:rPr lang="en-US" sz="2000" b="1" dirty="0" smtClean="0">
                <a:solidFill>
                  <a:srgbClr val="0070C0"/>
                </a:solidFill>
              </a:rPr>
              <a:t> 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Within the  substance of the psoas major muscle.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000" b="1" u="sng" dirty="0" smtClean="0">
                <a:solidFill>
                  <a:srgbClr val="0070C0"/>
                </a:solidFill>
              </a:rPr>
              <a:t>Main branches: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Iliohypogastric &amp; ilioinguinal:</a:t>
            </a:r>
            <a:r>
              <a:rPr lang="en-US" sz="2000" b="1" dirty="0" smtClean="0">
                <a:solidFill>
                  <a:srgbClr val="0070C0"/>
                </a:solidFill>
              </a:rPr>
              <a:t> to anterior abdominal wall.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Obturator:  </a:t>
            </a:r>
            <a:r>
              <a:rPr lang="en-US" sz="2000" b="1" dirty="0" smtClean="0">
                <a:solidFill>
                  <a:srgbClr val="0070C0"/>
                </a:solidFill>
              </a:rPr>
              <a:t>to medial (adductor) group of the thigh.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Femoral:     </a:t>
            </a:r>
            <a:r>
              <a:rPr lang="en-US" sz="2000" b="1" dirty="0" smtClean="0">
                <a:solidFill>
                  <a:srgbClr val="0070C0"/>
                </a:solidFill>
              </a:rPr>
              <a:t>to anterior group of the thigh.</a:t>
            </a:r>
            <a:endParaRPr lang="en-US" sz="2000" b="1" dirty="0">
              <a:solidFill>
                <a:srgbClr val="0070C0"/>
              </a:solidFill>
            </a:endParaRPr>
          </a:p>
        </p:txBody>
      </p:sp>
      <p:pic>
        <p:nvPicPr>
          <p:cNvPr id="7" name="Picture 3" descr="File0389"/>
          <p:cNvPicPr>
            <a:picLocks noChangeAspect="1" noChangeArrowheads="1"/>
          </p:cNvPicPr>
          <p:nvPr>
            <p:ph sz="half" idx="1"/>
          </p:nvPr>
        </p:nvPicPr>
        <p:blipFill>
          <a:blip r:embed="rId2"/>
          <a:srcRect l="1802" t="4655" r="900" b="4848"/>
          <a:stretch>
            <a:fillRect/>
          </a:stretch>
        </p:blipFill>
        <p:spPr>
          <a:xfrm>
            <a:off x="381000" y="838200"/>
            <a:ext cx="8382000" cy="3048000"/>
          </a:xfrm>
          <a:noFill/>
          <a:ln>
            <a:solidFill>
              <a:schemeClr val="accent1"/>
            </a:solidFill>
          </a:ln>
        </p:spPr>
      </p:pic>
      <p:sp>
        <p:nvSpPr>
          <p:cNvPr id="8" name="AutoShape 4"/>
          <p:cNvSpPr>
            <a:spLocks noChangeArrowheads="1"/>
          </p:cNvSpPr>
          <p:nvPr/>
        </p:nvSpPr>
        <p:spPr bwMode="auto">
          <a:xfrm>
            <a:off x="1143000" y="1143000"/>
            <a:ext cx="1600200" cy="4572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AutoShape 4"/>
          <p:cNvSpPr>
            <a:spLocks noChangeArrowheads="1"/>
          </p:cNvSpPr>
          <p:nvPr/>
        </p:nvSpPr>
        <p:spPr bwMode="auto">
          <a:xfrm>
            <a:off x="1447800" y="3048000"/>
            <a:ext cx="1143000" cy="3048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AutoShape 4"/>
          <p:cNvSpPr>
            <a:spLocks noChangeArrowheads="1"/>
          </p:cNvSpPr>
          <p:nvPr/>
        </p:nvSpPr>
        <p:spPr bwMode="auto">
          <a:xfrm>
            <a:off x="1371600" y="2438400"/>
            <a:ext cx="1295400" cy="2286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>
            <a:off x="6477000" y="1981200"/>
            <a:ext cx="1600200" cy="1524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AutoShape 4"/>
          <p:cNvSpPr>
            <a:spLocks noChangeArrowheads="1"/>
          </p:cNvSpPr>
          <p:nvPr/>
        </p:nvSpPr>
        <p:spPr bwMode="auto">
          <a:xfrm>
            <a:off x="6553200" y="2362200"/>
            <a:ext cx="1447800" cy="2286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AutoShape 4"/>
          <p:cNvSpPr>
            <a:spLocks noChangeArrowheads="1"/>
          </p:cNvSpPr>
          <p:nvPr/>
        </p:nvSpPr>
        <p:spPr bwMode="auto">
          <a:xfrm>
            <a:off x="6553200" y="3124200"/>
            <a:ext cx="1143000" cy="2286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2743200" cy="868363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C00000"/>
                </a:solidFill>
              </a:rPr>
              <a:t>SACRAL</a:t>
            </a:r>
            <a:r>
              <a:rPr 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 smtClean="0">
                <a:solidFill>
                  <a:srgbClr val="C00000"/>
                </a:solidFill>
              </a:rPr>
              <a:t>PLEXUS</a:t>
            </a:r>
            <a:endParaRPr lang="en-US" sz="2800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447800"/>
            <a:ext cx="2743200" cy="4724400"/>
          </a:xfr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b="1" dirty="0" smtClean="0">
                <a:solidFill>
                  <a:srgbClr val="0070C0"/>
                </a:solidFill>
              </a:rPr>
              <a:t>Formation: 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sz="2400" b="1" dirty="0" smtClean="0">
                <a:solidFill>
                  <a:srgbClr val="0070C0"/>
                </a:solidFill>
              </a:rPr>
              <a:t>   By the ventral  (anterior) rami of 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a part of L4 &amp; whole L5 (lumbosacral trunk) + S1,2,3 and most of S 4.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b="1" dirty="0" smtClean="0">
                <a:solidFill>
                  <a:srgbClr val="0070C0"/>
                </a:solidFill>
              </a:rPr>
              <a:t>Site: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sz="2400" b="1" dirty="0" smtClean="0">
                <a:solidFill>
                  <a:srgbClr val="0070C0"/>
                </a:solidFill>
              </a:rPr>
              <a:t>    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in front of the piriformis muscle.</a:t>
            </a:r>
          </a:p>
        </p:txBody>
      </p:sp>
      <p:pic>
        <p:nvPicPr>
          <p:cNvPr id="5" name="Content Placeholder 4" descr="F66122-005-f061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b="6329"/>
          <a:stretch>
            <a:fillRect/>
          </a:stretch>
        </p:blipFill>
        <p:spPr>
          <a:xfrm>
            <a:off x="3200400" y="228600"/>
            <a:ext cx="5715000" cy="6324600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7" name="Straight Arrow Connector 6"/>
          <p:cNvCxnSpPr/>
          <p:nvPr/>
        </p:nvCxnSpPr>
        <p:spPr>
          <a:xfrm rot="10800000" flipV="1">
            <a:off x="2438400" y="3200400"/>
            <a:ext cx="3352800" cy="3810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3276600" cy="762000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b="1" dirty="0" smtClean="0">
                <a:solidFill>
                  <a:srgbClr val="C00000"/>
                </a:solidFill>
              </a:rPr>
              <a:t>SACRAL PLEXUS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447800"/>
            <a:ext cx="3276600" cy="4648200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b="1" dirty="0" smtClean="0">
                <a:solidFill>
                  <a:srgbClr val="0070C0"/>
                </a:solidFill>
              </a:rPr>
              <a:t>Main branches:</a:t>
            </a:r>
          </a:p>
          <a:p>
            <a:pPr marL="357188" indent="-357188" eaLnBrk="1" hangingPunct="1">
              <a:defRPr/>
            </a:pPr>
            <a:r>
              <a:rPr lang="en-US" b="1" dirty="0" smtClean="0">
                <a:solidFill>
                  <a:srgbClr val="FF0000"/>
                </a:solidFill>
              </a:rPr>
              <a:t>Pelvic splanchnic nerves</a:t>
            </a:r>
            <a:r>
              <a:rPr lang="en-US" dirty="0" smtClean="0"/>
              <a:t> are the sacral part of the parasympathetic system and arise from the second, third, and fourth sacral nerves. </a:t>
            </a:r>
          </a:p>
          <a:p>
            <a:pPr marL="357188" indent="-357188" eaLnBrk="1" hangingPunct="1">
              <a:defRPr/>
            </a:pPr>
            <a:r>
              <a:rPr lang="en-US" dirty="0" smtClean="0"/>
              <a:t>They are distributed to the pelvic viscera.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Pudendal nerve: </a:t>
            </a:r>
            <a:r>
              <a:rPr lang="en-US" b="1" dirty="0" smtClean="0">
                <a:solidFill>
                  <a:srgbClr val="0070C0"/>
                </a:solidFill>
              </a:rPr>
              <a:t>to perineum.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Sciatic nerve: </a:t>
            </a:r>
            <a:r>
              <a:rPr lang="en-US" b="1" dirty="0" smtClean="0">
                <a:solidFill>
                  <a:srgbClr val="0070C0"/>
                </a:solidFill>
              </a:rPr>
              <a:t>to lower limb.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  <p:pic>
        <p:nvPicPr>
          <p:cNvPr id="5" name="Content Placeholder 4" descr="F66122-005-f060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r="11429" b="2564"/>
          <a:stretch>
            <a:fillRect/>
          </a:stretch>
        </p:blipFill>
        <p:spPr>
          <a:xfrm>
            <a:off x="3657600" y="381000"/>
            <a:ext cx="5257800" cy="6172200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6172200" y="6096000"/>
            <a:ext cx="1295400" cy="228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400800" y="5867400"/>
            <a:ext cx="990600" cy="228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3733800" y="4114800"/>
            <a:ext cx="990600" cy="457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2895600" cy="868362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C00000"/>
                </a:solidFill>
              </a:rPr>
              <a:t>FEMORAL</a:t>
            </a:r>
            <a:r>
              <a:rPr 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 smtClean="0">
                <a:solidFill>
                  <a:srgbClr val="C00000"/>
                </a:solidFill>
              </a:rPr>
              <a:t>NERVE</a:t>
            </a:r>
            <a:endParaRPr lang="en-US" sz="2800" b="1" dirty="0">
              <a:solidFill>
                <a:srgbClr val="C0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1295400"/>
            <a:ext cx="2971800" cy="5181600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b="1" u="sng" dirty="0" smtClean="0">
                <a:solidFill>
                  <a:srgbClr val="FF0000"/>
                </a:solidFill>
              </a:rPr>
              <a:t>Origin: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b="1" dirty="0" smtClean="0">
                <a:solidFill>
                  <a:srgbClr val="0070C0"/>
                </a:solidFill>
              </a:rPr>
              <a:t> from lumbar plexus (L2,3,4).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b="1" u="sng" dirty="0" smtClean="0">
                <a:solidFill>
                  <a:srgbClr val="0070C0"/>
                </a:solidFill>
              </a:rPr>
              <a:t>Course: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>
                <a:solidFill>
                  <a:srgbClr val="0070C0"/>
                </a:solidFill>
              </a:rPr>
              <a:t>Descends 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lateral</a:t>
            </a:r>
            <a:r>
              <a:rPr lang="en-US" sz="2400" b="1" dirty="0" smtClean="0">
                <a:solidFill>
                  <a:srgbClr val="0070C0"/>
                </a:solidFill>
              </a:rPr>
              <a:t> to psoas major &amp; enters the thigh 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behind the inguinal ligament.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>
                <a:solidFill>
                  <a:srgbClr val="0070C0"/>
                </a:solidFill>
              </a:rPr>
              <a:t>Passes 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lateral to femoral artery </a:t>
            </a:r>
            <a:r>
              <a:rPr lang="en-US" sz="2400" b="1" dirty="0" smtClean="0">
                <a:solidFill>
                  <a:srgbClr val="0070C0"/>
                </a:solidFill>
              </a:rPr>
              <a:t>&amp; 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divides into anterior &amp; posterior divisions.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b="1" dirty="0">
              <a:solidFill>
                <a:srgbClr val="0070C0"/>
              </a:solidFill>
            </a:endParaRPr>
          </a:p>
        </p:txBody>
      </p:sp>
      <p:pic>
        <p:nvPicPr>
          <p:cNvPr id="8196" name="Picture 4" descr="File0781test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6451" t="2353" r="6451" b="4706"/>
          <a:stretch>
            <a:fillRect/>
          </a:stretch>
        </p:blipFill>
        <p:spPr>
          <a:xfrm>
            <a:off x="3200400" y="152400"/>
            <a:ext cx="5715000" cy="6477000"/>
          </a:xfrm>
          <a:noFill/>
          <a:ln>
            <a:solidFill>
              <a:schemeClr val="tx1"/>
            </a:solidFill>
          </a:ln>
        </p:spPr>
      </p:pic>
      <p:sp>
        <p:nvSpPr>
          <p:cNvPr id="8197" name="TextBox 4"/>
          <p:cNvSpPr txBox="1">
            <a:spLocks noChangeArrowheads="1"/>
          </p:cNvSpPr>
          <p:nvPr/>
        </p:nvSpPr>
        <p:spPr bwMode="auto">
          <a:xfrm>
            <a:off x="3505200" y="381000"/>
            <a:ext cx="11430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FF0000"/>
                </a:solidFill>
              </a:rPr>
              <a:t>Femoral  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3048000" cy="1173162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BRANCHES OF FEMORAL NERVE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828800"/>
            <a:ext cx="3048000" cy="4648200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b="1" u="sng" dirty="0" smtClean="0">
                <a:solidFill>
                  <a:srgbClr val="C00000"/>
                </a:solidFill>
              </a:rPr>
              <a:t>Muscular: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u="sng" dirty="0" smtClean="0">
                <a:solidFill>
                  <a:srgbClr val="0070C0"/>
                </a:solidFill>
              </a:rPr>
              <a:t>In abdomen</a:t>
            </a:r>
            <a:r>
              <a:rPr lang="en-US" sz="2400" b="1" dirty="0" smtClean="0">
                <a:solidFill>
                  <a:srgbClr val="0070C0"/>
                </a:solidFill>
              </a:rPr>
              <a:t>: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sz="2400" b="1" dirty="0" smtClean="0">
                <a:solidFill>
                  <a:srgbClr val="0070C0"/>
                </a:solidFill>
              </a:rPr>
              <a:t>  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To iliacus </a:t>
            </a:r>
            <a:r>
              <a:rPr lang="en-US" sz="2400" b="1" dirty="0" smtClean="0"/>
              <a:t>(flexor of hip joint).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u="sng" dirty="0" smtClean="0">
                <a:solidFill>
                  <a:srgbClr val="0070C0"/>
                </a:solidFill>
              </a:rPr>
              <a:t>In lower limb</a:t>
            </a:r>
            <a:r>
              <a:rPr lang="en-US" sz="2400" b="1" dirty="0" smtClean="0">
                <a:solidFill>
                  <a:srgbClr val="0070C0"/>
                </a:solidFill>
              </a:rPr>
              <a:t>: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 smtClean="0">
                <a:solidFill>
                  <a:srgbClr val="0070C0"/>
                </a:solidFill>
              </a:rPr>
              <a:t>To anterior compartment of the thigh: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Flexors of hip joint: 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      </a:t>
            </a:r>
            <a:r>
              <a:rPr lang="en-US" sz="2400" b="1" dirty="0" smtClean="0">
                <a:solidFill>
                  <a:srgbClr val="0070C0"/>
                </a:solidFill>
              </a:rPr>
              <a:t>sartorius &amp; pectineus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Extensors of knee joint: 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       </a:t>
            </a:r>
            <a:r>
              <a:rPr lang="en-US" sz="2400" b="1" dirty="0" smtClean="0">
                <a:solidFill>
                  <a:srgbClr val="0070C0"/>
                </a:solidFill>
              </a:rPr>
              <a:t>quadriceps femoris.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b="1" dirty="0">
              <a:solidFill>
                <a:srgbClr val="0070C0"/>
              </a:solidFill>
            </a:endParaRPr>
          </a:p>
        </p:txBody>
      </p:sp>
      <p:pic>
        <p:nvPicPr>
          <p:cNvPr id="7" name="Picture 7" descr="2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05600" y="228600"/>
            <a:ext cx="2133600" cy="332581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9" name="Picture 5" descr="20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2800" y="381000"/>
            <a:ext cx="3048000" cy="6096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9222" name="AutoShape 4"/>
          <p:cNvSpPr>
            <a:spLocks noChangeArrowheads="1"/>
          </p:cNvSpPr>
          <p:nvPr/>
        </p:nvSpPr>
        <p:spPr bwMode="auto">
          <a:xfrm flipV="1">
            <a:off x="6934200" y="1524000"/>
            <a:ext cx="685800" cy="6858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3" name="AutoShape 4"/>
          <p:cNvSpPr>
            <a:spLocks noChangeArrowheads="1"/>
          </p:cNvSpPr>
          <p:nvPr/>
        </p:nvSpPr>
        <p:spPr bwMode="auto">
          <a:xfrm flipV="1">
            <a:off x="3505200" y="2743200"/>
            <a:ext cx="1295400" cy="19050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9224" name="Picture 4" descr="File0781test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/>
          <a:srcRect l="6451" t="2353" r="6451" b="4706"/>
          <a:stretch>
            <a:fillRect/>
          </a:stretch>
        </p:blipFill>
        <p:spPr>
          <a:xfrm>
            <a:off x="6324600" y="3657600"/>
            <a:ext cx="2420938" cy="2743200"/>
          </a:xfrm>
          <a:noFill/>
          <a:ln>
            <a:solidFill>
              <a:schemeClr val="tx1"/>
            </a:solidFill>
          </a:ln>
        </p:spPr>
      </p:pic>
      <p:sp>
        <p:nvSpPr>
          <p:cNvPr id="10" name="Rectangle 9"/>
          <p:cNvSpPr/>
          <p:nvPr/>
        </p:nvSpPr>
        <p:spPr>
          <a:xfrm>
            <a:off x="8001000" y="5562600"/>
            <a:ext cx="381000" cy="228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001000" y="3733800"/>
            <a:ext cx="304800" cy="1222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3505200" cy="1066800"/>
          </a:xfr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b="1" dirty="0" smtClean="0">
                <a:solidFill>
                  <a:srgbClr val="C00000"/>
                </a:solidFill>
              </a:rPr>
              <a:t>BRANCHES OF FEMORAL NERVE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048000" cy="3352800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b="1" u="sng" dirty="0" smtClean="0">
                <a:solidFill>
                  <a:srgbClr val="0070C0"/>
                </a:solidFill>
              </a:rPr>
              <a:t>Cutaneous: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To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</a:rPr>
              <a:t>antero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-medial aspect of the thigh.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To medial side of knee, leg and foot </a:t>
            </a:r>
            <a:r>
              <a:rPr lang="en-US" b="1" dirty="0" smtClean="0">
                <a:solidFill>
                  <a:srgbClr val="0070C0"/>
                </a:solidFill>
              </a:rPr>
              <a:t>(saphenous nerve).</a:t>
            </a:r>
            <a:endParaRPr 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7" name="Picture 7" descr="File0739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 l="4918" t="4819" r="6557" b="4819"/>
          <a:stretch>
            <a:fillRect/>
          </a:stretch>
        </p:blipFill>
        <p:spPr>
          <a:xfrm>
            <a:off x="4724400" y="228600"/>
            <a:ext cx="3657600" cy="6400800"/>
          </a:xfrm>
          <a:noFill/>
          <a:ln>
            <a:solidFill>
              <a:schemeClr val="tx1"/>
            </a:solidFill>
          </a:ln>
        </p:spPr>
      </p:pic>
      <p:sp>
        <p:nvSpPr>
          <p:cNvPr id="9" name="AutoShape 4"/>
          <p:cNvSpPr>
            <a:spLocks noChangeArrowheads="1"/>
          </p:cNvSpPr>
          <p:nvPr/>
        </p:nvSpPr>
        <p:spPr bwMode="auto">
          <a:xfrm flipV="1">
            <a:off x="5029200" y="1676400"/>
            <a:ext cx="838200" cy="4572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AutoShape 4"/>
          <p:cNvSpPr>
            <a:spLocks noChangeArrowheads="1"/>
          </p:cNvSpPr>
          <p:nvPr/>
        </p:nvSpPr>
        <p:spPr bwMode="auto">
          <a:xfrm flipV="1">
            <a:off x="7162800" y="3581400"/>
            <a:ext cx="914400" cy="3810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6400800" cy="868362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>
              <a:defRPr/>
            </a:pPr>
            <a:r>
              <a:rPr lang="en-US" sz="3200" b="1" dirty="0" smtClean="0">
                <a:solidFill>
                  <a:srgbClr val="C00000"/>
                </a:solidFill>
              </a:rPr>
              <a:t>INJURY OF THE FEMORAL NERVE</a:t>
            </a:r>
            <a:endParaRPr lang="en-US" sz="32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1"/>
          </p:nvPr>
        </p:nvGraphicFramePr>
        <p:xfrm>
          <a:off x="304800" y="1819275"/>
          <a:ext cx="4038600" cy="33464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7468"/>
                <a:gridCol w="2601132"/>
              </a:tblGrid>
              <a:tr h="514936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Paralysis of</a:t>
                      </a:r>
                      <a:endParaRPr lang="en-US" sz="1800" dirty="0"/>
                    </a:p>
                  </a:txBody>
                  <a:tcPr marT="45722" marB="4572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Movement affected</a:t>
                      </a:r>
                      <a:endParaRPr lang="en-US" sz="1800" dirty="0"/>
                    </a:p>
                  </a:txBody>
                  <a:tcPr marT="45722" marB="45722"/>
                </a:tc>
              </a:tr>
              <a:tr h="636861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Iliacus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T="45722" marB="45722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Flexion of the hip</a:t>
                      </a:r>
                      <a:endParaRPr lang="en-US" sz="1800" dirty="0"/>
                    </a:p>
                  </a:txBody>
                  <a:tcPr marT="45722" marB="45722"/>
                </a:tc>
              </a:tr>
              <a:tr h="640107"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Sartorius</a:t>
                      </a:r>
                      <a:endParaRPr lang="en-US" sz="1800" b="1" dirty="0"/>
                    </a:p>
                  </a:txBody>
                  <a:tcPr marT="45722" marB="45722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Flexion and </a:t>
                      </a:r>
                      <a:r>
                        <a:rPr lang="en-US" sz="1800" b="1" dirty="0" smtClean="0"/>
                        <a:t>abd</a:t>
                      </a:r>
                      <a:r>
                        <a:rPr lang="en-US" sz="1800" dirty="0" smtClean="0"/>
                        <a:t>uction of the hip</a:t>
                      </a:r>
                      <a:endParaRPr lang="en-US" sz="1800" dirty="0"/>
                    </a:p>
                  </a:txBody>
                  <a:tcPr marT="45722" marB="45722"/>
                </a:tc>
              </a:tr>
              <a:tr h="914439"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Pectineus</a:t>
                      </a:r>
                      <a:endParaRPr lang="en-US" sz="1800" b="1" dirty="0"/>
                    </a:p>
                  </a:txBody>
                  <a:tcPr marT="45722" marB="45722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Flexion and 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add</a:t>
                      </a:r>
                      <a:r>
                        <a:rPr lang="en-US" sz="1800" dirty="0" smtClean="0"/>
                        <a:t>uction of the hip</a:t>
                      </a:r>
                    </a:p>
                    <a:p>
                      <a:endParaRPr lang="en-US" sz="1800" dirty="0"/>
                    </a:p>
                  </a:txBody>
                  <a:tcPr marT="45722" marB="45722"/>
                </a:tc>
              </a:tr>
              <a:tr h="640107"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Quadriceps femoris</a:t>
                      </a:r>
                      <a:endParaRPr lang="en-US" sz="1800" b="1" dirty="0"/>
                    </a:p>
                  </a:txBody>
                  <a:tcPr marT="45722" marB="45722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Extension of the knee</a:t>
                      </a:r>
                      <a:endParaRPr lang="en-US" sz="1800" dirty="0"/>
                    </a:p>
                  </a:txBody>
                  <a:tcPr marT="45722" marB="45722"/>
                </a:tc>
              </a:tr>
            </a:tbl>
          </a:graphicData>
        </a:graphic>
      </p:graphicFrame>
      <p:pic>
        <p:nvPicPr>
          <p:cNvPr id="7" name="Picture 5" descr="Untitled-91"/>
          <p:cNvPicPr>
            <a:picLocks noChangeAspect="1" noChangeArrowheads="1"/>
          </p:cNvPicPr>
          <p:nvPr/>
        </p:nvPicPr>
        <p:blipFill>
          <a:blip r:embed="rId2"/>
          <a:srcRect l="11539" t="3061" r="11539" b="4759"/>
          <a:stretch>
            <a:fillRect/>
          </a:stretch>
        </p:blipFill>
        <p:spPr bwMode="auto">
          <a:xfrm>
            <a:off x="5105400" y="1143000"/>
            <a:ext cx="3276600" cy="6477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228600" y="5257800"/>
            <a:ext cx="4114800" cy="13636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marL="514350" indent="-514350"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b="1" u="sng" dirty="0">
                <a:solidFill>
                  <a:srgbClr val="FF0000"/>
                </a:solidFill>
              </a:rPr>
              <a:t>SENSORY EFFECT:</a:t>
            </a:r>
          </a:p>
          <a:p>
            <a:pPr marL="514350" indent="-514350"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>
                <a:solidFill>
                  <a:srgbClr val="0070C0"/>
                </a:solidFill>
              </a:rPr>
              <a:t>Loss of sensation of  the areas supplied by femoral nerve.</a:t>
            </a:r>
          </a:p>
        </p:txBody>
      </p:sp>
      <p:sp>
        <p:nvSpPr>
          <p:cNvPr id="11289" name="Rectangle 8"/>
          <p:cNvSpPr>
            <a:spLocks noChangeArrowheads="1"/>
          </p:cNvSpPr>
          <p:nvPr/>
        </p:nvSpPr>
        <p:spPr bwMode="auto">
          <a:xfrm>
            <a:off x="228600" y="1295400"/>
            <a:ext cx="4038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>
              <a:buFont typeface="Wingdings" pitchFamily="2" charset="2"/>
              <a:buChar char="Ø"/>
            </a:pPr>
            <a:r>
              <a:rPr lang="en-US" sz="2400" b="1" u="sng">
                <a:solidFill>
                  <a:srgbClr val="FF0000"/>
                </a:solidFill>
              </a:rPr>
              <a:t>MOTOR EFFECT:</a:t>
            </a:r>
          </a:p>
        </p:txBody>
      </p:sp>
      <p:sp>
        <p:nvSpPr>
          <p:cNvPr id="11290" name="TextBox 10"/>
          <p:cNvSpPr txBox="1">
            <a:spLocks noChangeArrowheads="1"/>
          </p:cNvSpPr>
          <p:nvPr/>
        </p:nvSpPr>
        <p:spPr bwMode="auto">
          <a:xfrm>
            <a:off x="7315200" y="1447800"/>
            <a:ext cx="990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/>
              <a:t>Iliacus</a:t>
            </a:r>
          </a:p>
        </p:txBody>
      </p:sp>
      <p:sp>
        <p:nvSpPr>
          <p:cNvPr id="11291" name="TextBox 11"/>
          <p:cNvSpPr txBox="1">
            <a:spLocks noChangeArrowheads="1"/>
          </p:cNvSpPr>
          <p:nvPr/>
        </p:nvSpPr>
        <p:spPr bwMode="auto">
          <a:xfrm>
            <a:off x="7620000" y="1981200"/>
            <a:ext cx="8382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/>
              <a:t>Pectinus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6400800" y="1676400"/>
            <a:ext cx="1066800" cy="76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7315200" y="2209800"/>
            <a:ext cx="457200" cy="381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94" name="TextBox 16"/>
          <p:cNvSpPr txBox="1">
            <a:spLocks noChangeArrowheads="1"/>
          </p:cNvSpPr>
          <p:nvPr/>
        </p:nvSpPr>
        <p:spPr bwMode="auto">
          <a:xfrm>
            <a:off x="7315200" y="3810000"/>
            <a:ext cx="1143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sartorius</a:t>
            </a:r>
          </a:p>
        </p:txBody>
      </p:sp>
      <p:cxnSp>
        <p:nvCxnSpPr>
          <p:cNvPr id="19" name="Straight Arrow Connector 18"/>
          <p:cNvCxnSpPr>
            <a:endCxn id="11294" idx="2"/>
          </p:cNvCxnSpPr>
          <p:nvPr/>
        </p:nvCxnSpPr>
        <p:spPr>
          <a:xfrm flipV="1">
            <a:off x="7620000" y="4179888"/>
            <a:ext cx="266700" cy="1635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96" name="TextBox 19"/>
          <p:cNvSpPr txBox="1">
            <a:spLocks noChangeArrowheads="1"/>
          </p:cNvSpPr>
          <p:nvPr/>
        </p:nvSpPr>
        <p:spPr bwMode="auto">
          <a:xfrm>
            <a:off x="5791200" y="4724400"/>
            <a:ext cx="1600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/>
              <a:t>Quadriceps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2662</TotalTime>
  <Words>1321</Words>
  <Application>Microsoft Office PowerPoint</Application>
  <PresentationFormat>عرض على الشاشة (3:4)‏</PresentationFormat>
  <Paragraphs>167</Paragraphs>
  <Slides>25</Slides>
  <Notes>8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3</vt:i4>
      </vt:variant>
      <vt:variant>
        <vt:lpstr>سمة</vt:lpstr>
      </vt:variant>
      <vt:variant>
        <vt:i4>1</vt:i4>
      </vt:variant>
      <vt:variant>
        <vt:lpstr>عناوين الشرائح</vt:lpstr>
      </vt:variant>
      <vt:variant>
        <vt:i4>25</vt:i4>
      </vt:variant>
    </vt:vector>
  </HeadingPairs>
  <TitlesOfParts>
    <vt:vector size="29" baseType="lpstr">
      <vt:lpstr>Arial</vt:lpstr>
      <vt:lpstr>Calibri</vt:lpstr>
      <vt:lpstr>Wingdings</vt:lpstr>
      <vt:lpstr>Office Theme</vt:lpstr>
      <vt:lpstr>الشريحة 1</vt:lpstr>
      <vt:lpstr>OBJECTIVES</vt:lpstr>
      <vt:lpstr>LUMBAR PLEXUS</vt:lpstr>
      <vt:lpstr>SACRAL PLEXUS</vt:lpstr>
      <vt:lpstr>SACRAL PLEXUS</vt:lpstr>
      <vt:lpstr>FEMORAL NERVE</vt:lpstr>
      <vt:lpstr>BRANCHES OF FEMORAL NERVE</vt:lpstr>
      <vt:lpstr>BRANCHES OF FEMORAL NERVE</vt:lpstr>
      <vt:lpstr>INJURY OF THE FEMORAL NERVE</vt:lpstr>
      <vt:lpstr>FEMORAL NERVE INJURY</vt:lpstr>
      <vt:lpstr>SCIATIC NERVE</vt:lpstr>
      <vt:lpstr>TIBIAL NERVE</vt:lpstr>
      <vt:lpstr>COMMON PERONEAL (FIBULAR) NERVE</vt:lpstr>
      <vt:lpstr>BRANCHES OF THE SCIATIC NERVE</vt:lpstr>
      <vt:lpstr>BRANCHES OF SCIATIC NERVE</vt:lpstr>
      <vt:lpstr>الشريحة 16</vt:lpstr>
      <vt:lpstr>الشريحة 17</vt:lpstr>
      <vt:lpstr>SCIATICA</vt:lpstr>
      <vt:lpstr>الشريحة 19</vt:lpstr>
      <vt:lpstr>Common Peroneal Nerve Injury</vt:lpstr>
      <vt:lpstr>الشريحة 21</vt:lpstr>
      <vt:lpstr>Tibial Nerve Injury</vt:lpstr>
      <vt:lpstr>SUMMARY</vt:lpstr>
      <vt:lpstr>SUMMARY</vt:lpstr>
      <vt:lpstr>Test your knowledge!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Sacral plexus, Sciatic and femoral nerves</dc:title>
  <dc:creator>Prof. saeed Abuel Makarem</dc:creator>
  <cp:lastModifiedBy>AA</cp:lastModifiedBy>
  <cp:revision>341</cp:revision>
  <dcterms:created xsi:type="dcterms:W3CDTF">2010-01-27T08:25:16Z</dcterms:created>
  <dcterms:modified xsi:type="dcterms:W3CDTF">2012-09-06T11:04:41Z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acralplexus,sciatic&amp; femoral nerves">
    <vt:lpwstr>Prof. saeed Abuel Makarem</vt:lpwstr>
  </property>
</Properties>
</file>