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36068F-1C7B-49F9-8227-BBBC363BE541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5C12C2-0FEE-4168-A433-007448D2A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48AB8-1DCE-4A26-BE1F-10F383B63D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2061C-39BF-4AF4-9A86-A07CC4483D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E7F12-C10C-41D9-8EE4-074C9891C3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4B5A3-38BF-4998-AE02-D92D375EB9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3B0DC-004B-46B2-8B91-CD1110F8EB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3C77C-9358-4BA1-93DF-CA880CA3A5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C314-DEF4-4927-88BF-2858228335C7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92B1-0E4A-476B-9C6F-966315D4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2101-43F3-465B-B7AB-DBBBDEF70538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349A-2C3A-44D7-9027-B93FE25B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03C1-85A1-4871-B6F5-4C93E632F4D6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0419-01A2-42DC-8526-25C8D6152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C16FD-D638-4414-89FB-1EA9E6B6C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B224-30E5-4BDD-856A-03254513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E0A2-9BFE-4D42-8120-1DD370C8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8310-97ED-49B3-8810-5ACF2040BF9B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DE41-8473-4B43-905C-EEC4780E2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FDA6-D152-4ED2-A4D0-3A1E1B7F4516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9303-4179-471E-8196-2EEA7E040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FF2D-3518-4817-BF1E-357F2A521FAA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34FB-B4FE-4387-8264-6454A27F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182B-D0FC-4694-9C9E-EFD1FE1F78F5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F2270-4A35-429C-B536-970607F0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1E44-756C-4D15-BABF-D4F15AF785AB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D5DA-02DA-4FF5-9AFC-6BD0E94E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8F70-F2C3-402D-A0B7-8D6FEFF7AEEB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176B-A3B5-4291-AFF2-ECD06161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46EB-77F9-48D5-AF7F-002BEAF8E020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B244-CFE6-4699-AF3B-F3E89287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871D-FF2A-43BD-B991-0A29A231288C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7E16-1C5C-48B0-8FCD-E896973CC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0649CD-BB9C-4535-BD29-96F1F379019E}" type="datetimeFigureOut">
              <a:rPr lang="en-US"/>
              <a:pPr>
                <a:defRPr/>
              </a:pPr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A34CF-DFE6-424A-B348-6B3F66B8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5257800" cy="2514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</a:t>
            </a:r>
            <a:r>
              <a:rPr lang="en-US" sz="2400" dirty="0" smtClean="0"/>
              <a:t>ach </a:t>
            </a:r>
            <a:r>
              <a:rPr lang="en-US" sz="2400" dirty="0" err="1" smtClean="0"/>
              <a:t>sclerotome</a:t>
            </a:r>
            <a:r>
              <a:rPr lang="en-US" sz="2400" dirty="0" smtClean="0"/>
              <a:t> becomes </a:t>
            </a:r>
            <a:r>
              <a:rPr lang="en-US" sz="2400" dirty="0" err="1" smtClean="0"/>
              <a:t>subvidided</a:t>
            </a:r>
            <a:r>
              <a:rPr lang="en-US" sz="2400" dirty="0" smtClean="0"/>
              <a:t> into two parts: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</a:rPr>
              <a:t>cranial part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smtClean="0"/>
              <a:t>consisting </a:t>
            </a:r>
            <a:r>
              <a:rPr lang="en-US" sz="2400" dirty="0" smtClean="0">
                <a:solidFill>
                  <a:srgbClr val="FFFF00"/>
                </a:solidFill>
              </a:rPr>
              <a:t>of loosely arranged cells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dirty="0" smtClean="0"/>
              <a:t>a </a:t>
            </a:r>
            <a:r>
              <a:rPr lang="en-US" sz="2400" u="sng" dirty="0" smtClean="0">
                <a:solidFill>
                  <a:srgbClr val="FF00FF"/>
                </a:solidFill>
              </a:rPr>
              <a:t>caudal part</a:t>
            </a:r>
            <a:r>
              <a:rPr lang="en-US" sz="2400" dirty="0" smtClean="0">
                <a:solidFill>
                  <a:srgbClr val="FF00FF"/>
                </a:solidFill>
              </a:rPr>
              <a:t>, of more condensed tissue</a:t>
            </a:r>
            <a:r>
              <a:rPr lang="en-US" sz="2000" dirty="0" smtClean="0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15363" name="Picture 2" descr="C:\Users\Mansoor\Pictures\mm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048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Mansoor\Pictures\lkj.jpg"/>
          <p:cNvPicPr>
            <a:picLocks noChangeAspect="1" noChangeArrowheads="1"/>
          </p:cNvPicPr>
          <p:nvPr/>
        </p:nvPicPr>
        <p:blipFill>
          <a:blip r:embed="rId3"/>
          <a:srcRect t="18967" b="3448"/>
          <a:stretch>
            <a:fillRect/>
          </a:stretch>
        </p:blipFill>
        <p:spPr bwMode="auto">
          <a:xfrm>
            <a:off x="5410200" y="3810000"/>
            <a:ext cx="3352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5334000" y="2133600"/>
            <a:ext cx="914400" cy="76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34000" y="2362200"/>
            <a:ext cx="990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04800" y="3810000"/>
            <a:ext cx="4953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en-US" sz="2400" dirty="0">
                <a:latin typeface="+mn-lt"/>
              </a:rPr>
              <a:t>The </a:t>
            </a:r>
            <a:r>
              <a:rPr lang="en-US" sz="2400" dirty="0">
                <a:solidFill>
                  <a:srgbClr val="FF00FF"/>
                </a:solidFill>
                <a:latin typeface="+mn-lt"/>
              </a:rPr>
              <a:t>caudal part </a:t>
            </a:r>
            <a:r>
              <a:rPr lang="en-US" sz="2400" dirty="0">
                <a:latin typeface="+mn-lt"/>
              </a:rPr>
              <a:t>of each </a:t>
            </a:r>
            <a:r>
              <a:rPr lang="en-US" sz="2400" dirty="0" err="1">
                <a:latin typeface="+mn-lt"/>
              </a:rPr>
              <a:t>somite</a:t>
            </a:r>
            <a:r>
              <a:rPr lang="en-US" sz="2400" dirty="0">
                <a:latin typeface="+mn-lt"/>
              </a:rPr>
              <a:t> fuses with the </a:t>
            </a:r>
            <a:r>
              <a:rPr lang="en-US" sz="2400" dirty="0">
                <a:solidFill>
                  <a:srgbClr val="FFFF00"/>
                </a:solidFill>
                <a:latin typeface="+mn-lt"/>
              </a:rPr>
              <a:t>cranial part </a:t>
            </a:r>
            <a:r>
              <a:rPr lang="en-US" sz="2400" dirty="0">
                <a:latin typeface="+mn-lt"/>
              </a:rPr>
              <a:t>of the consecutive </a:t>
            </a:r>
            <a:r>
              <a:rPr lang="en-US" sz="2400" dirty="0" err="1">
                <a:latin typeface="+mn-lt"/>
              </a:rPr>
              <a:t>somite</a:t>
            </a:r>
            <a:r>
              <a:rPr lang="en-US" sz="2400" dirty="0">
                <a:latin typeface="+mn-lt"/>
              </a:rPr>
              <a:t>, around the notochord to form the </a:t>
            </a:r>
            <a:r>
              <a:rPr lang="en-US" sz="2400" dirty="0" err="1">
                <a:latin typeface="+mn-lt"/>
              </a:rPr>
              <a:t>bodyof</a:t>
            </a:r>
            <a:r>
              <a:rPr lang="en-US" sz="2400" dirty="0">
                <a:latin typeface="+mn-lt"/>
              </a:rPr>
              <a:t> the </a:t>
            </a:r>
            <a:r>
              <a:rPr lang="en-US" sz="2400" dirty="0" err="1">
                <a:latin typeface="+mn-lt"/>
              </a:rPr>
              <a:t>vertebra,called</a:t>
            </a:r>
            <a:r>
              <a:rPr lang="en-US" sz="2400" dirty="0">
                <a:latin typeface="+mn-lt"/>
              </a:rPr>
              <a:t>  </a:t>
            </a:r>
            <a:r>
              <a:rPr lang="en-US" sz="2400" b="1" dirty="0">
                <a:solidFill>
                  <a:srgbClr val="FFC000"/>
                </a:solidFill>
                <a:latin typeface="+mn-lt"/>
              </a:rPr>
              <a:t>the </a:t>
            </a:r>
            <a:r>
              <a:rPr lang="en-US" sz="2400" b="1" dirty="0" err="1">
                <a:solidFill>
                  <a:srgbClr val="FFC000"/>
                </a:solidFill>
                <a:latin typeface="+mn-lt"/>
              </a:rPr>
              <a:t>centrum</a:t>
            </a:r>
            <a:r>
              <a:rPr lang="en-US" sz="2400" b="1" dirty="0">
                <a:solidFill>
                  <a:srgbClr val="FFC000"/>
                </a:solidFill>
                <a:latin typeface="+mn-lt"/>
              </a:rPr>
              <a:t>.</a:t>
            </a:r>
            <a:endParaRPr lang="en-GB" sz="3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Right Bracket 13"/>
          <p:cNvSpPr/>
          <p:nvPr/>
        </p:nvSpPr>
        <p:spPr>
          <a:xfrm>
            <a:off x="7467600" y="4343400"/>
            <a:ext cx="76200" cy="838200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8600"/>
            <a:ext cx="9144000" cy="706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algn="ctr">
              <a:defRPr/>
            </a:pPr>
            <a:r>
              <a:rPr lang="en-US" sz="36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Formation of Body of Vertebra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5867400"/>
            <a:ext cx="5029200" cy="6461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develops from 2 adjacent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C:\Documents and Settings\user\Desktop\insula.jpg"/>
          <p:cNvPicPr>
            <a:picLocks noChangeAspect="1" noChangeArrowheads="1"/>
          </p:cNvPicPr>
          <p:nvPr/>
        </p:nvPicPr>
        <p:blipFill>
          <a:blip r:embed="rId2"/>
          <a:srcRect l="2148" t="3635" r="50977" b="6023"/>
          <a:stretch>
            <a:fillRect/>
          </a:stretch>
        </p:blipFill>
        <p:spPr bwMode="auto">
          <a:xfrm>
            <a:off x="4214813" y="4000500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90600"/>
            <a:ext cx="3714750" cy="47482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Temporal lobe: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Superior &amp; inferior temporal sulci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giving rise to superior, middle &amp; inferior temporal gyri.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Insula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 the gyri in the depth of lateral fissure, covered by parts of frontal, parietal &amp; temporal lobes called the opercula (removed in lower picture.).  </a:t>
            </a:r>
          </a:p>
        </p:txBody>
      </p:sp>
      <p:pic>
        <p:nvPicPr>
          <p:cNvPr id="23556" name="Picture 9" descr="f15-1ap-443_the_human_b_cb"/>
          <p:cNvPicPr>
            <a:picLocks noChangeAspect="1" noChangeArrowheads="1"/>
          </p:cNvPicPr>
          <p:nvPr/>
        </p:nvPicPr>
        <p:blipFill>
          <a:blip r:embed="rId3"/>
          <a:srcRect t="2264" b="10600"/>
          <a:stretch>
            <a:fillRect/>
          </a:stretch>
        </p:blipFill>
        <p:spPr bwMode="auto">
          <a:xfrm>
            <a:off x="4071938" y="642938"/>
            <a:ext cx="43100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7" name="Straight Arrow Connector 12"/>
          <p:cNvCxnSpPr>
            <a:cxnSpLocks noChangeShapeType="1"/>
          </p:cNvCxnSpPr>
          <p:nvPr/>
        </p:nvCxnSpPr>
        <p:spPr bwMode="auto">
          <a:xfrm flipV="1">
            <a:off x="4716463" y="2286000"/>
            <a:ext cx="693737" cy="9985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6572250" y="0"/>
            <a:ext cx="257175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Superior, middle &amp; inferior temporal gyri</a:t>
            </a:r>
          </a:p>
        </p:txBody>
      </p:sp>
      <p:cxnSp>
        <p:nvCxnSpPr>
          <p:cNvPr id="2253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6443663" y="765175"/>
            <a:ext cx="1500187" cy="142875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23560" name="TextBox 29"/>
          <p:cNvSpPr txBox="1">
            <a:spLocks noChangeArrowheads="1"/>
          </p:cNvSpPr>
          <p:nvPr/>
        </p:nvSpPr>
        <p:spPr bwMode="auto">
          <a:xfrm>
            <a:off x="4286250" y="3214688"/>
            <a:ext cx="928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insula</a:t>
            </a:r>
            <a:endParaRPr 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4786313" y="3643313"/>
            <a:ext cx="1500187" cy="135731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5286375" y="2357438"/>
            <a:ext cx="571500" cy="406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sts</a:t>
            </a:r>
          </a:p>
        </p:txBody>
      </p:sp>
      <p:sp>
        <p:nvSpPr>
          <p:cNvPr id="23563" name="TextBox 21"/>
          <p:cNvSpPr txBox="1">
            <a:spLocks noChangeArrowheads="1"/>
          </p:cNvSpPr>
          <p:nvPr/>
        </p:nvSpPr>
        <p:spPr bwMode="auto">
          <a:xfrm>
            <a:off x="5214938" y="2643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its</a:t>
            </a:r>
          </a:p>
        </p:txBody>
      </p:sp>
      <p:sp>
        <p:nvSpPr>
          <p:cNvPr id="23564" name="Oval 22"/>
          <p:cNvSpPr>
            <a:spLocks noChangeArrowheads="1"/>
          </p:cNvSpPr>
          <p:nvPr/>
        </p:nvSpPr>
        <p:spPr bwMode="auto">
          <a:xfrm flipH="1">
            <a:off x="5643563" y="4572000"/>
            <a:ext cx="1428750" cy="785813"/>
          </a:xfrm>
          <a:prstGeom prst="ellipse">
            <a:avLst/>
          </a:prstGeom>
          <a:noFill/>
          <a:ln w="5715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854700" y="2101850"/>
            <a:ext cx="1317625" cy="522288"/>
          </a:xfrm>
          <a:custGeom>
            <a:avLst/>
            <a:gdLst>
              <a:gd name="connsiteX0" fmla="*/ 0 w 1318161"/>
              <a:gd name="connsiteY0" fmla="*/ 522515 h 522515"/>
              <a:gd name="connsiteX1" fmla="*/ 142504 w 1318161"/>
              <a:gd name="connsiteY1" fmla="*/ 463138 h 522515"/>
              <a:gd name="connsiteX2" fmla="*/ 273133 w 1318161"/>
              <a:gd name="connsiteY2" fmla="*/ 403762 h 522515"/>
              <a:gd name="connsiteX3" fmla="*/ 463138 w 1318161"/>
              <a:gd name="connsiteY3" fmla="*/ 368136 h 522515"/>
              <a:gd name="connsiteX4" fmla="*/ 558140 w 1318161"/>
              <a:gd name="connsiteY4" fmla="*/ 332510 h 522515"/>
              <a:gd name="connsiteX5" fmla="*/ 593766 w 1318161"/>
              <a:gd name="connsiteY5" fmla="*/ 225632 h 522515"/>
              <a:gd name="connsiteX6" fmla="*/ 700644 w 1318161"/>
              <a:gd name="connsiteY6" fmla="*/ 249382 h 522515"/>
              <a:gd name="connsiteX7" fmla="*/ 819397 w 1318161"/>
              <a:gd name="connsiteY7" fmla="*/ 225632 h 522515"/>
              <a:gd name="connsiteX8" fmla="*/ 902525 w 1318161"/>
              <a:gd name="connsiteY8" fmla="*/ 190006 h 522515"/>
              <a:gd name="connsiteX9" fmla="*/ 1068779 w 1318161"/>
              <a:gd name="connsiteY9" fmla="*/ 106878 h 522515"/>
              <a:gd name="connsiteX10" fmla="*/ 1163782 w 1318161"/>
              <a:gd name="connsiteY10" fmla="*/ 23751 h 522515"/>
              <a:gd name="connsiteX11" fmla="*/ 1318161 w 1318161"/>
              <a:gd name="connsiteY11" fmla="*/ 0 h 52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8161" h="522515">
                <a:moveTo>
                  <a:pt x="0" y="522515"/>
                </a:moveTo>
                <a:lnTo>
                  <a:pt x="142504" y="463138"/>
                </a:lnTo>
                <a:cubicBezTo>
                  <a:pt x="188026" y="443346"/>
                  <a:pt x="219694" y="419596"/>
                  <a:pt x="273133" y="403762"/>
                </a:cubicBezTo>
                <a:cubicBezTo>
                  <a:pt x="326572" y="387928"/>
                  <a:pt x="415637" y="380011"/>
                  <a:pt x="463138" y="368136"/>
                </a:cubicBezTo>
                <a:cubicBezTo>
                  <a:pt x="510639" y="356261"/>
                  <a:pt x="536369" y="356261"/>
                  <a:pt x="558140" y="332510"/>
                </a:cubicBezTo>
                <a:cubicBezTo>
                  <a:pt x="579911" y="308759"/>
                  <a:pt x="570015" y="239487"/>
                  <a:pt x="593766" y="225632"/>
                </a:cubicBezTo>
                <a:cubicBezTo>
                  <a:pt x="617517" y="211777"/>
                  <a:pt x="663039" y="249382"/>
                  <a:pt x="700644" y="249382"/>
                </a:cubicBezTo>
                <a:cubicBezTo>
                  <a:pt x="738249" y="249382"/>
                  <a:pt x="785750" y="235528"/>
                  <a:pt x="819397" y="225632"/>
                </a:cubicBezTo>
                <a:cubicBezTo>
                  <a:pt x="853044" y="215736"/>
                  <a:pt x="860961" y="209798"/>
                  <a:pt x="902525" y="190006"/>
                </a:cubicBezTo>
                <a:cubicBezTo>
                  <a:pt x="944089" y="170214"/>
                  <a:pt x="1025236" y="134587"/>
                  <a:pt x="1068779" y="106878"/>
                </a:cubicBezTo>
                <a:cubicBezTo>
                  <a:pt x="1112322" y="79169"/>
                  <a:pt x="1122218" y="41564"/>
                  <a:pt x="1163782" y="23751"/>
                </a:cubicBezTo>
                <a:cubicBezTo>
                  <a:pt x="1205346" y="5938"/>
                  <a:pt x="1261753" y="2969"/>
                  <a:pt x="1318161" y="0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902325" y="2727325"/>
            <a:ext cx="1282700" cy="239713"/>
          </a:xfrm>
          <a:custGeom>
            <a:avLst/>
            <a:gdLst>
              <a:gd name="connsiteX0" fmla="*/ 0 w 1282535"/>
              <a:gd name="connsiteY0" fmla="*/ 146463 h 239486"/>
              <a:gd name="connsiteX1" fmla="*/ 83128 w 1282535"/>
              <a:gd name="connsiteY1" fmla="*/ 98961 h 239486"/>
              <a:gd name="connsiteX2" fmla="*/ 142504 w 1282535"/>
              <a:gd name="connsiteY2" fmla="*/ 75211 h 239486"/>
              <a:gd name="connsiteX3" fmla="*/ 249382 w 1282535"/>
              <a:gd name="connsiteY3" fmla="*/ 134587 h 239486"/>
              <a:gd name="connsiteX4" fmla="*/ 415637 w 1282535"/>
              <a:gd name="connsiteY4" fmla="*/ 146463 h 239486"/>
              <a:gd name="connsiteX5" fmla="*/ 546265 w 1282535"/>
              <a:gd name="connsiteY5" fmla="*/ 229590 h 239486"/>
              <a:gd name="connsiteX6" fmla="*/ 724395 w 1282535"/>
              <a:gd name="connsiteY6" fmla="*/ 205839 h 239486"/>
              <a:gd name="connsiteX7" fmla="*/ 819398 w 1282535"/>
              <a:gd name="connsiteY7" fmla="*/ 27709 h 239486"/>
              <a:gd name="connsiteX8" fmla="*/ 926276 w 1282535"/>
              <a:gd name="connsiteY8" fmla="*/ 39585 h 239486"/>
              <a:gd name="connsiteX9" fmla="*/ 1009403 w 1282535"/>
              <a:gd name="connsiteY9" fmla="*/ 39585 h 239486"/>
              <a:gd name="connsiteX10" fmla="*/ 1151907 w 1282535"/>
              <a:gd name="connsiteY10" fmla="*/ 63335 h 239486"/>
              <a:gd name="connsiteX11" fmla="*/ 1282535 w 1282535"/>
              <a:gd name="connsiteY11" fmla="*/ 51460 h 23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2535" h="239486">
                <a:moveTo>
                  <a:pt x="0" y="146463"/>
                </a:moveTo>
                <a:cubicBezTo>
                  <a:pt x="29688" y="128649"/>
                  <a:pt x="59377" y="110836"/>
                  <a:pt x="83128" y="98961"/>
                </a:cubicBezTo>
                <a:cubicBezTo>
                  <a:pt x="106879" y="87086"/>
                  <a:pt x="114795" y="69273"/>
                  <a:pt x="142504" y="75211"/>
                </a:cubicBezTo>
                <a:cubicBezTo>
                  <a:pt x="170213" y="81149"/>
                  <a:pt x="203860" y="122712"/>
                  <a:pt x="249382" y="134587"/>
                </a:cubicBezTo>
                <a:cubicBezTo>
                  <a:pt x="294904" y="146462"/>
                  <a:pt x="366157" y="130629"/>
                  <a:pt x="415637" y="146463"/>
                </a:cubicBezTo>
                <a:cubicBezTo>
                  <a:pt x="465118" y="162297"/>
                  <a:pt x="494805" y="219694"/>
                  <a:pt x="546265" y="229590"/>
                </a:cubicBezTo>
                <a:cubicBezTo>
                  <a:pt x="597725" y="239486"/>
                  <a:pt x="678873" y="239486"/>
                  <a:pt x="724395" y="205839"/>
                </a:cubicBezTo>
                <a:cubicBezTo>
                  <a:pt x="769917" y="172192"/>
                  <a:pt x="785751" y="55418"/>
                  <a:pt x="819398" y="27709"/>
                </a:cubicBezTo>
                <a:cubicBezTo>
                  <a:pt x="853045" y="0"/>
                  <a:pt x="894609" y="37606"/>
                  <a:pt x="926276" y="39585"/>
                </a:cubicBezTo>
                <a:cubicBezTo>
                  <a:pt x="957943" y="41564"/>
                  <a:pt x="971798" y="35627"/>
                  <a:pt x="1009403" y="39585"/>
                </a:cubicBezTo>
                <a:cubicBezTo>
                  <a:pt x="1047008" y="43543"/>
                  <a:pt x="1106385" y="61356"/>
                  <a:pt x="1151907" y="63335"/>
                </a:cubicBezTo>
                <a:cubicBezTo>
                  <a:pt x="1197429" y="65314"/>
                  <a:pt x="1239982" y="58387"/>
                  <a:pt x="1282535" y="51460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Arrow Connector 17"/>
          <p:cNvCxnSpPr>
            <a:cxnSpLocks noChangeShapeType="1"/>
          </p:cNvCxnSpPr>
          <p:nvPr/>
        </p:nvCxnSpPr>
        <p:spPr bwMode="auto">
          <a:xfrm rot="5400000">
            <a:off x="6393657" y="964406"/>
            <a:ext cx="1714500" cy="1357313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4" name="Straight Arrow Connector 18"/>
          <p:cNvCxnSpPr>
            <a:cxnSpLocks noChangeShapeType="1"/>
          </p:cNvCxnSpPr>
          <p:nvPr/>
        </p:nvCxnSpPr>
        <p:spPr bwMode="auto">
          <a:xfrm rot="5400000">
            <a:off x="6286500" y="1285876"/>
            <a:ext cx="2143125" cy="114300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Medial Surface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00125"/>
            <a:ext cx="8572500" cy="1071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Sulci: Parietooccipital, Calcarine, Cingulate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Gyri: Cingulate, Parahippocampal</a:t>
            </a:r>
          </a:p>
        </p:txBody>
      </p:sp>
      <p:pic>
        <p:nvPicPr>
          <p:cNvPr id="24580" name="Picture 5" descr="G:\pic.new\xc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2214563"/>
            <a:ext cx="7072312" cy="3914775"/>
          </a:xfrm>
        </p:spPr>
      </p:pic>
      <p:sp>
        <p:nvSpPr>
          <p:cNvPr id="24581" name="Freeform 7"/>
          <p:cNvSpPr>
            <a:spLocks noChangeArrowheads="1"/>
          </p:cNvSpPr>
          <p:nvPr/>
        </p:nvSpPr>
        <p:spPr bwMode="auto">
          <a:xfrm>
            <a:off x="5357813" y="3429000"/>
            <a:ext cx="774700" cy="1428750"/>
          </a:xfrm>
          <a:custGeom>
            <a:avLst/>
            <a:gdLst>
              <a:gd name="T0" fmla="*/ 12021846 w 633248"/>
              <a:gd name="T1" fmla="*/ 0 h 1421611"/>
              <a:gd name="T2" fmla="*/ 11462675 w 633248"/>
              <a:gd name="T3" fmla="*/ 50567 h 1421611"/>
              <a:gd name="T4" fmla="*/ 12021846 w 633248"/>
              <a:gd name="T5" fmla="*/ 168558 h 1421611"/>
              <a:gd name="T6" fmla="*/ 12301431 w 633248"/>
              <a:gd name="T7" fmla="*/ 303405 h 1421611"/>
              <a:gd name="T8" fmla="*/ 12860552 w 633248"/>
              <a:gd name="T9" fmla="*/ 353975 h 1421611"/>
              <a:gd name="T10" fmla="*/ 12021846 w 633248"/>
              <a:gd name="T11" fmla="*/ 573100 h 1421611"/>
              <a:gd name="T12" fmla="*/ 11742290 w 633248"/>
              <a:gd name="T13" fmla="*/ 623667 h 1421611"/>
              <a:gd name="T14" fmla="*/ 11462675 w 633248"/>
              <a:gd name="T15" fmla="*/ 674233 h 1421611"/>
              <a:gd name="T16" fmla="*/ 10623968 w 633248"/>
              <a:gd name="T17" fmla="*/ 691090 h 1421611"/>
              <a:gd name="T18" fmla="*/ 9505664 w 633248"/>
              <a:gd name="T19" fmla="*/ 792224 h 1421611"/>
              <a:gd name="T20" fmla="*/ 9226065 w 633248"/>
              <a:gd name="T21" fmla="*/ 910213 h 1421611"/>
              <a:gd name="T22" fmla="*/ 8666909 w 633248"/>
              <a:gd name="T23" fmla="*/ 1028204 h 1421611"/>
              <a:gd name="T24" fmla="*/ 7828168 w 633248"/>
              <a:gd name="T25" fmla="*/ 1163053 h 1421611"/>
              <a:gd name="T26" fmla="*/ 7548632 w 633248"/>
              <a:gd name="T27" fmla="*/ 1213623 h 1421611"/>
              <a:gd name="T28" fmla="*/ 6989447 w 633248"/>
              <a:gd name="T29" fmla="*/ 1264189 h 1421611"/>
              <a:gd name="T30" fmla="*/ 6709891 w 633248"/>
              <a:gd name="T31" fmla="*/ 1567594 h 1421611"/>
              <a:gd name="T32" fmla="*/ 5871130 w 633248"/>
              <a:gd name="T33" fmla="*/ 1584450 h 1421611"/>
              <a:gd name="T34" fmla="*/ 3075370 w 633248"/>
              <a:gd name="T35" fmla="*/ 1635018 h 1421611"/>
              <a:gd name="T36" fmla="*/ 1677465 w 633248"/>
              <a:gd name="T37" fmla="*/ 1736150 h 1421611"/>
              <a:gd name="T38" fmla="*/ 838722 w 633248"/>
              <a:gd name="T39" fmla="*/ 1753005 h 1421611"/>
              <a:gd name="T40" fmla="*/ 0 w 633248"/>
              <a:gd name="T41" fmla="*/ 1753005 h 14216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3248"/>
              <a:gd name="T64" fmla="*/ 0 h 1421611"/>
              <a:gd name="T65" fmla="*/ 633248 w 633248"/>
              <a:gd name="T66" fmla="*/ 1421611 h 14216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3248" h="1421611">
                <a:moveTo>
                  <a:pt x="586854" y="0"/>
                </a:moveTo>
                <a:cubicBezTo>
                  <a:pt x="577755" y="13648"/>
                  <a:pt x="561878" y="24705"/>
                  <a:pt x="559558" y="40943"/>
                </a:cubicBezTo>
                <a:cubicBezTo>
                  <a:pt x="557844" y="52938"/>
                  <a:pt x="581733" y="121114"/>
                  <a:pt x="586854" y="136478"/>
                </a:cubicBezTo>
                <a:cubicBezTo>
                  <a:pt x="591403" y="172872"/>
                  <a:pt x="590852" y="210275"/>
                  <a:pt x="600502" y="245660"/>
                </a:cubicBezTo>
                <a:cubicBezTo>
                  <a:pt x="604818" y="261484"/>
                  <a:pt x="626165" y="270282"/>
                  <a:pt x="627797" y="286603"/>
                </a:cubicBezTo>
                <a:cubicBezTo>
                  <a:pt x="633248" y="341114"/>
                  <a:pt x="603599" y="413788"/>
                  <a:pt x="586854" y="464024"/>
                </a:cubicBezTo>
                <a:lnTo>
                  <a:pt x="573206" y="504967"/>
                </a:lnTo>
                <a:cubicBezTo>
                  <a:pt x="568657" y="518615"/>
                  <a:pt x="573206" y="541361"/>
                  <a:pt x="559558" y="545910"/>
                </a:cubicBezTo>
                <a:lnTo>
                  <a:pt x="518615" y="559558"/>
                </a:lnTo>
                <a:cubicBezTo>
                  <a:pt x="500418" y="586854"/>
                  <a:pt x="468663" y="608969"/>
                  <a:pt x="464024" y="641445"/>
                </a:cubicBezTo>
                <a:cubicBezTo>
                  <a:pt x="459475" y="673290"/>
                  <a:pt x="456130" y="705330"/>
                  <a:pt x="450376" y="736979"/>
                </a:cubicBezTo>
                <a:cubicBezTo>
                  <a:pt x="433355" y="830594"/>
                  <a:pt x="442572" y="754550"/>
                  <a:pt x="423081" y="832513"/>
                </a:cubicBezTo>
                <a:cubicBezTo>
                  <a:pt x="399470" y="926956"/>
                  <a:pt x="427071" y="874296"/>
                  <a:pt x="382137" y="941696"/>
                </a:cubicBezTo>
                <a:cubicBezTo>
                  <a:pt x="377588" y="955344"/>
                  <a:pt x="374924" y="969772"/>
                  <a:pt x="368490" y="982639"/>
                </a:cubicBezTo>
                <a:cubicBezTo>
                  <a:pt x="361155" y="997310"/>
                  <a:pt x="343514" y="1007344"/>
                  <a:pt x="341194" y="1023582"/>
                </a:cubicBezTo>
                <a:cubicBezTo>
                  <a:pt x="329595" y="1104771"/>
                  <a:pt x="344441" y="1188988"/>
                  <a:pt x="327546" y="1269242"/>
                </a:cubicBezTo>
                <a:cubicBezTo>
                  <a:pt x="324582" y="1283319"/>
                  <a:pt x="299470" y="1276456"/>
                  <a:pt x="286603" y="1282890"/>
                </a:cubicBezTo>
                <a:cubicBezTo>
                  <a:pt x="187299" y="1332542"/>
                  <a:pt x="323863" y="1299013"/>
                  <a:pt x="150126" y="1323833"/>
                </a:cubicBezTo>
                <a:cubicBezTo>
                  <a:pt x="129985" y="1354043"/>
                  <a:pt x="113411" y="1384703"/>
                  <a:pt x="81887" y="1405719"/>
                </a:cubicBezTo>
                <a:cubicBezTo>
                  <a:pt x="69917" y="1413699"/>
                  <a:pt x="55134" y="1417002"/>
                  <a:pt x="40943" y="1419367"/>
                </a:cubicBezTo>
                <a:cubicBezTo>
                  <a:pt x="27481" y="1421611"/>
                  <a:pt x="13648" y="1419367"/>
                  <a:pt x="0" y="1419367"/>
                </a:cubicBezTo>
              </a:path>
            </a:pathLst>
          </a:custGeom>
          <a:noFill/>
          <a:ln w="38100" algn="ctr">
            <a:solidFill>
              <a:srgbClr val="FF3399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582" name="Freeform 8"/>
          <p:cNvSpPr>
            <a:spLocks noChangeArrowheads="1"/>
          </p:cNvSpPr>
          <p:nvPr/>
        </p:nvSpPr>
        <p:spPr bwMode="auto">
          <a:xfrm>
            <a:off x="5786438" y="4500563"/>
            <a:ext cx="1071562" cy="285750"/>
          </a:xfrm>
          <a:custGeom>
            <a:avLst/>
            <a:gdLst>
              <a:gd name="T0" fmla="*/ 0 w 836829"/>
              <a:gd name="T1" fmla="*/ 380004 h 277916"/>
              <a:gd name="T2" fmla="*/ 3339685 w 836829"/>
              <a:gd name="T3" fmla="*/ 317925 h 277916"/>
              <a:gd name="T4" fmla="*/ 3896209 w 836829"/>
              <a:gd name="T5" fmla="*/ 255844 h 277916"/>
              <a:gd name="T6" fmla="*/ 6122649 w 836829"/>
              <a:gd name="T7" fmla="*/ 131682 h 277916"/>
              <a:gd name="T8" fmla="*/ 6122649 w 836829"/>
              <a:gd name="T9" fmla="*/ 131682 h 277916"/>
              <a:gd name="T10" fmla="*/ 9462333 w 836829"/>
              <a:gd name="T11" fmla="*/ 28216 h 277916"/>
              <a:gd name="T12" fmla="*/ 11132111 w 836829"/>
              <a:gd name="T13" fmla="*/ 7525 h 277916"/>
              <a:gd name="T14" fmla="*/ 14471764 w 836829"/>
              <a:gd name="T15" fmla="*/ 90297 h 277916"/>
              <a:gd name="T16" fmla="*/ 16141529 w 836829"/>
              <a:gd name="T17" fmla="*/ 214459 h 277916"/>
              <a:gd name="T18" fmla="*/ 17811386 w 836829"/>
              <a:gd name="T19" fmla="*/ 193763 h 277916"/>
              <a:gd name="T20" fmla="*/ 18367913 w 836829"/>
              <a:gd name="T21" fmla="*/ 131682 h 277916"/>
              <a:gd name="T22" fmla="*/ 19481202 w 836829"/>
              <a:gd name="T23" fmla="*/ 69601 h 277916"/>
              <a:gd name="T24" fmla="*/ 23377398 w 836829"/>
              <a:gd name="T25" fmla="*/ 28216 h 277916"/>
              <a:gd name="T26" fmla="*/ 24490636 w 836829"/>
              <a:gd name="T27" fmla="*/ 297229 h 277916"/>
              <a:gd name="T28" fmla="*/ 25047235 w 836829"/>
              <a:gd name="T29" fmla="*/ 359310 h 277916"/>
              <a:gd name="T30" fmla="*/ 27273670 w 836829"/>
              <a:gd name="T31" fmla="*/ 380004 h 277916"/>
              <a:gd name="T32" fmla="*/ 30613282 w 836829"/>
              <a:gd name="T33" fmla="*/ 421392 h 277916"/>
              <a:gd name="T34" fmla="*/ 32283139 w 836829"/>
              <a:gd name="T35" fmla="*/ 400696 h 277916"/>
              <a:gd name="T36" fmla="*/ 33396378 w 836829"/>
              <a:gd name="T37" fmla="*/ 338615 h 2779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6829"/>
              <a:gd name="T58" fmla="*/ 0 h 277916"/>
              <a:gd name="T59" fmla="*/ 836829 w 836829"/>
              <a:gd name="T60" fmla="*/ 277916 h 2779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6829" h="277916">
                <a:moveTo>
                  <a:pt x="0" y="250621"/>
                </a:moveTo>
                <a:cubicBezTo>
                  <a:pt x="26972" y="241630"/>
                  <a:pt x="62646" y="233728"/>
                  <a:pt x="81887" y="209677"/>
                </a:cubicBezTo>
                <a:cubicBezTo>
                  <a:pt x="90874" y="198444"/>
                  <a:pt x="88548" y="181310"/>
                  <a:pt x="95534" y="168734"/>
                </a:cubicBezTo>
                <a:cubicBezTo>
                  <a:pt x="111465" y="140057"/>
                  <a:pt x="131928" y="114143"/>
                  <a:pt x="150125" y="86847"/>
                </a:cubicBezTo>
                <a:cubicBezTo>
                  <a:pt x="180309" y="56664"/>
                  <a:pt x="194010" y="37610"/>
                  <a:pt x="232012" y="18609"/>
                </a:cubicBezTo>
                <a:cubicBezTo>
                  <a:pt x="244879" y="12175"/>
                  <a:pt x="259307" y="9510"/>
                  <a:pt x="272955" y="4961"/>
                </a:cubicBezTo>
                <a:cubicBezTo>
                  <a:pt x="300251" y="23158"/>
                  <a:pt x="344468" y="28430"/>
                  <a:pt x="354842" y="59552"/>
                </a:cubicBezTo>
                <a:cubicBezTo>
                  <a:pt x="373677" y="116056"/>
                  <a:pt x="360510" y="88525"/>
                  <a:pt x="395785" y="141439"/>
                </a:cubicBezTo>
                <a:cubicBezTo>
                  <a:pt x="409433" y="136890"/>
                  <a:pt x="426556" y="137963"/>
                  <a:pt x="436728" y="127791"/>
                </a:cubicBezTo>
                <a:cubicBezTo>
                  <a:pt x="446901" y="117618"/>
                  <a:pt x="443942" y="99714"/>
                  <a:pt x="450376" y="86847"/>
                </a:cubicBezTo>
                <a:cubicBezTo>
                  <a:pt x="457712" y="72176"/>
                  <a:pt x="464864" y="56151"/>
                  <a:pt x="477672" y="45904"/>
                </a:cubicBezTo>
                <a:cubicBezTo>
                  <a:pt x="486574" y="38783"/>
                  <a:pt x="569636" y="19501"/>
                  <a:pt x="573206" y="18609"/>
                </a:cubicBezTo>
                <a:cubicBezTo>
                  <a:pt x="606057" y="117159"/>
                  <a:pt x="570343" y="0"/>
                  <a:pt x="600501" y="196030"/>
                </a:cubicBezTo>
                <a:cubicBezTo>
                  <a:pt x="602688" y="210249"/>
                  <a:pt x="602915" y="227986"/>
                  <a:pt x="614149" y="236973"/>
                </a:cubicBezTo>
                <a:cubicBezTo>
                  <a:pt x="628796" y="248690"/>
                  <a:pt x="650774" y="245231"/>
                  <a:pt x="668740" y="250621"/>
                </a:cubicBezTo>
                <a:cubicBezTo>
                  <a:pt x="696299" y="258889"/>
                  <a:pt x="750627" y="277916"/>
                  <a:pt x="750627" y="277916"/>
                </a:cubicBezTo>
                <a:cubicBezTo>
                  <a:pt x="764275" y="273367"/>
                  <a:pt x="781398" y="274440"/>
                  <a:pt x="791570" y="264268"/>
                </a:cubicBezTo>
                <a:cubicBezTo>
                  <a:pt x="836829" y="219009"/>
                  <a:pt x="781291" y="223325"/>
                  <a:pt x="818866" y="223325"/>
                </a:cubicBezTo>
              </a:path>
            </a:pathLst>
          </a:custGeom>
          <a:noFill/>
          <a:ln w="38100" algn="ctr">
            <a:solidFill>
              <a:srgbClr val="66FF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4583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4857750" y="3933825"/>
            <a:ext cx="1874838" cy="6667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4584" name="Straight Arrow Connector 18"/>
          <p:cNvCxnSpPr>
            <a:cxnSpLocks noChangeShapeType="1"/>
          </p:cNvCxnSpPr>
          <p:nvPr/>
        </p:nvCxnSpPr>
        <p:spPr bwMode="auto">
          <a:xfrm flipV="1">
            <a:off x="3200400" y="5410200"/>
            <a:ext cx="1439863" cy="1428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4585" name="Freeform 10"/>
          <p:cNvSpPr>
            <a:spLocks noChangeArrowheads="1"/>
          </p:cNvSpPr>
          <p:nvPr/>
        </p:nvSpPr>
        <p:spPr bwMode="auto">
          <a:xfrm>
            <a:off x="2838450" y="3302000"/>
            <a:ext cx="2279650" cy="1528763"/>
          </a:xfrm>
          <a:custGeom>
            <a:avLst/>
            <a:gdLst>
              <a:gd name="T0" fmla="*/ 301128 w 2279176"/>
              <a:gd name="T1" fmla="*/ 1531545 h 1528549"/>
              <a:gd name="T2" fmla="*/ 260064 w 2279176"/>
              <a:gd name="T3" fmla="*/ 1504197 h 1528549"/>
              <a:gd name="T4" fmla="*/ 191629 w 2279176"/>
              <a:gd name="T5" fmla="*/ 1435829 h 1528549"/>
              <a:gd name="T6" fmla="*/ 95815 w 2279176"/>
              <a:gd name="T7" fmla="*/ 1326433 h 1528549"/>
              <a:gd name="T8" fmla="*/ 68435 w 2279176"/>
              <a:gd name="T9" fmla="*/ 1285410 h 1528549"/>
              <a:gd name="T10" fmla="*/ 27380 w 2279176"/>
              <a:gd name="T11" fmla="*/ 1258058 h 1528549"/>
              <a:gd name="T12" fmla="*/ 0 w 2279176"/>
              <a:gd name="T13" fmla="*/ 1176015 h 1528549"/>
              <a:gd name="T14" fmla="*/ 13690 w 2279176"/>
              <a:gd name="T15" fmla="*/ 1080287 h 1528549"/>
              <a:gd name="T16" fmla="*/ 27380 w 2279176"/>
              <a:gd name="T17" fmla="*/ 929868 h 1528549"/>
              <a:gd name="T18" fmla="*/ 95815 w 2279176"/>
              <a:gd name="T19" fmla="*/ 861493 h 1528549"/>
              <a:gd name="T20" fmla="*/ 123194 w 2279176"/>
              <a:gd name="T21" fmla="*/ 820476 h 1528549"/>
              <a:gd name="T22" fmla="*/ 164249 w 2279176"/>
              <a:gd name="T23" fmla="*/ 738421 h 1528549"/>
              <a:gd name="T24" fmla="*/ 205319 w 2279176"/>
              <a:gd name="T25" fmla="*/ 711074 h 1528549"/>
              <a:gd name="T26" fmla="*/ 273754 w 2279176"/>
              <a:gd name="T27" fmla="*/ 642705 h 1528549"/>
              <a:gd name="T28" fmla="*/ 355878 w 2279176"/>
              <a:gd name="T29" fmla="*/ 615353 h 1528549"/>
              <a:gd name="T30" fmla="*/ 479060 w 2279176"/>
              <a:gd name="T31" fmla="*/ 546989 h 1528549"/>
              <a:gd name="T32" fmla="*/ 602252 w 2279176"/>
              <a:gd name="T33" fmla="*/ 492286 h 1528549"/>
              <a:gd name="T34" fmla="*/ 643316 w 2279176"/>
              <a:gd name="T35" fmla="*/ 478610 h 1528549"/>
              <a:gd name="T36" fmla="*/ 711756 w 2279176"/>
              <a:gd name="T37" fmla="*/ 410231 h 1528549"/>
              <a:gd name="T38" fmla="*/ 780191 w 2279176"/>
              <a:gd name="T39" fmla="*/ 355542 h 1528549"/>
              <a:gd name="T40" fmla="*/ 821251 w 2279176"/>
              <a:gd name="T41" fmla="*/ 328190 h 1528549"/>
              <a:gd name="T42" fmla="*/ 862315 w 2279176"/>
              <a:gd name="T43" fmla="*/ 314515 h 1528549"/>
              <a:gd name="T44" fmla="*/ 930750 w 2279176"/>
              <a:gd name="T45" fmla="*/ 259812 h 1528549"/>
              <a:gd name="T46" fmla="*/ 971815 w 2279176"/>
              <a:gd name="T47" fmla="*/ 273487 h 1528549"/>
              <a:gd name="T48" fmla="*/ 1053944 w 2279176"/>
              <a:gd name="T49" fmla="*/ 287163 h 1528549"/>
              <a:gd name="T50" fmla="*/ 1095004 w 2279176"/>
              <a:gd name="T51" fmla="*/ 314515 h 1528549"/>
              <a:gd name="T52" fmla="*/ 1177129 w 2279176"/>
              <a:gd name="T53" fmla="*/ 341866 h 1528549"/>
              <a:gd name="T54" fmla="*/ 1218193 w 2279176"/>
              <a:gd name="T55" fmla="*/ 355542 h 1528549"/>
              <a:gd name="T56" fmla="*/ 1314005 w 2279176"/>
              <a:gd name="T57" fmla="*/ 382894 h 1528549"/>
              <a:gd name="T58" fmla="*/ 1519316 w 2279176"/>
              <a:gd name="T59" fmla="*/ 369218 h 1528549"/>
              <a:gd name="T60" fmla="*/ 1601441 w 2279176"/>
              <a:gd name="T61" fmla="*/ 341866 h 1528549"/>
              <a:gd name="T62" fmla="*/ 1724628 w 2279176"/>
              <a:gd name="T63" fmla="*/ 328190 h 1528549"/>
              <a:gd name="T64" fmla="*/ 1779378 w 2279176"/>
              <a:gd name="T65" fmla="*/ 314515 h 1528549"/>
              <a:gd name="T66" fmla="*/ 1943628 w 2279176"/>
              <a:gd name="T67" fmla="*/ 300839 h 1528549"/>
              <a:gd name="T68" fmla="*/ 1984690 w 2279176"/>
              <a:gd name="T69" fmla="*/ 273487 h 1528549"/>
              <a:gd name="T70" fmla="*/ 1998377 w 2279176"/>
              <a:gd name="T71" fmla="*/ 232467 h 1528549"/>
              <a:gd name="T72" fmla="*/ 2080502 w 2279176"/>
              <a:gd name="T73" fmla="*/ 205123 h 1528549"/>
              <a:gd name="T74" fmla="*/ 2189999 w 2279176"/>
              <a:gd name="T75" fmla="*/ 177771 h 1528549"/>
              <a:gd name="T76" fmla="*/ 2244757 w 2279176"/>
              <a:gd name="T77" fmla="*/ 95717 h 1528549"/>
              <a:gd name="T78" fmla="*/ 2272128 w 2279176"/>
              <a:gd name="T79" fmla="*/ 54703 h 1528549"/>
              <a:gd name="T80" fmla="*/ 2285813 w 2279176"/>
              <a:gd name="T81" fmla="*/ 0 h 1528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9176"/>
              <a:gd name="T124" fmla="*/ 0 h 1528549"/>
              <a:gd name="T125" fmla="*/ 2279176 w 2279176"/>
              <a:gd name="T126" fmla="*/ 1528549 h 1528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9176" h="1528549">
                <a:moveTo>
                  <a:pt x="300251" y="1528549"/>
                </a:moveTo>
                <a:cubicBezTo>
                  <a:pt x="286603" y="1519451"/>
                  <a:pt x="270906" y="1512852"/>
                  <a:pt x="259308" y="1501254"/>
                </a:cubicBezTo>
                <a:cubicBezTo>
                  <a:pt x="168319" y="1410266"/>
                  <a:pt x="300254" y="1505807"/>
                  <a:pt x="191069" y="1433015"/>
                </a:cubicBezTo>
                <a:cubicBezTo>
                  <a:pt x="127379" y="1337481"/>
                  <a:pt x="163773" y="1369326"/>
                  <a:pt x="95535" y="1323833"/>
                </a:cubicBezTo>
                <a:cubicBezTo>
                  <a:pt x="86436" y="1310185"/>
                  <a:pt x="79837" y="1294488"/>
                  <a:pt x="68239" y="1282890"/>
                </a:cubicBezTo>
                <a:cubicBezTo>
                  <a:pt x="56641" y="1271292"/>
                  <a:pt x="35989" y="1269503"/>
                  <a:pt x="27296" y="1255594"/>
                </a:cubicBezTo>
                <a:cubicBezTo>
                  <a:pt x="12047" y="1231196"/>
                  <a:pt x="0" y="1173708"/>
                  <a:pt x="0" y="1173708"/>
                </a:cubicBezTo>
                <a:cubicBezTo>
                  <a:pt x="4549" y="1141863"/>
                  <a:pt x="10096" y="1110145"/>
                  <a:pt x="13648" y="1078173"/>
                </a:cubicBezTo>
                <a:cubicBezTo>
                  <a:pt x="19197" y="1028232"/>
                  <a:pt x="16768" y="977181"/>
                  <a:pt x="27296" y="928048"/>
                </a:cubicBezTo>
                <a:cubicBezTo>
                  <a:pt x="34878" y="892665"/>
                  <a:pt x="69756" y="876995"/>
                  <a:pt x="95535" y="859809"/>
                </a:cubicBezTo>
                <a:cubicBezTo>
                  <a:pt x="104633" y="846161"/>
                  <a:pt x="115495" y="833537"/>
                  <a:pt x="122830" y="818866"/>
                </a:cubicBezTo>
                <a:cubicBezTo>
                  <a:pt x="145028" y="774469"/>
                  <a:pt x="124664" y="776088"/>
                  <a:pt x="163773" y="736979"/>
                </a:cubicBezTo>
                <a:cubicBezTo>
                  <a:pt x="175371" y="725381"/>
                  <a:pt x="191069" y="718782"/>
                  <a:pt x="204717" y="709684"/>
                </a:cubicBezTo>
                <a:cubicBezTo>
                  <a:pt x="229618" y="672331"/>
                  <a:pt x="229857" y="660600"/>
                  <a:pt x="272956" y="641445"/>
                </a:cubicBezTo>
                <a:cubicBezTo>
                  <a:pt x="299248" y="629759"/>
                  <a:pt x="330902" y="630109"/>
                  <a:pt x="354842" y="614149"/>
                </a:cubicBezTo>
                <a:cubicBezTo>
                  <a:pt x="448699" y="551578"/>
                  <a:pt x="405607" y="569931"/>
                  <a:pt x="477672" y="545911"/>
                </a:cubicBezTo>
                <a:cubicBezTo>
                  <a:pt x="542556" y="502654"/>
                  <a:pt x="503053" y="523803"/>
                  <a:pt x="600502" y="491320"/>
                </a:cubicBezTo>
                <a:lnTo>
                  <a:pt x="641445" y="477672"/>
                </a:lnTo>
                <a:cubicBezTo>
                  <a:pt x="714237" y="368487"/>
                  <a:pt x="618696" y="500422"/>
                  <a:pt x="709684" y="409433"/>
                </a:cubicBezTo>
                <a:cubicBezTo>
                  <a:pt x="771415" y="347701"/>
                  <a:pt x="698214" y="381412"/>
                  <a:pt x="777923" y="354842"/>
                </a:cubicBezTo>
                <a:cubicBezTo>
                  <a:pt x="791571" y="345743"/>
                  <a:pt x="804195" y="334881"/>
                  <a:pt x="818866" y="327546"/>
                </a:cubicBezTo>
                <a:cubicBezTo>
                  <a:pt x="831733" y="321112"/>
                  <a:pt x="848576" y="322886"/>
                  <a:pt x="859809" y="313899"/>
                </a:cubicBezTo>
                <a:cubicBezTo>
                  <a:pt x="947997" y="243349"/>
                  <a:pt x="825138" y="293610"/>
                  <a:pt x="928048" y="259308"/>
                </a:cubicBezTo>
                <a:cubicBezTo>
                  <a:pt x="941696" y="263857"/>
                  <a:pt x="954948" y="269834"/>
                  <a:pt x="968991" y="272955"/>
                </a:cubicBezTo>
                <a:cubicBezTo>
                  <a:pt x="996004" y="278958"/>
                  <a:pt x="1024626" y="277852"/>
                  <a:pt x="1050878" y="286603"/>
                </a:cubicBezTo>
                <a:cubicBezTo>
                  <a:pt x="1066439" y="291790"/>
                  <a:pt x="1076832" y="307237"/>
                  <a:pt x="1091821" y="313899"/>
                </a:cubicBezTo>
                <a:cubicBezTo>
                  <a:pt x="1118113" y="325584"/>
                  <a:pt x="1146412" y="332096"/>
                  <a:pt x="1173708" y="341194"/>
                </a:cubicBezTo>
                <a:cubicBezTo>
                  <a:pt x="1187356" y="345743"/>
                  <a:pt x="1200695" y="351353"/>
                  <a:pt x="1214651" y="354842"/>
                </a:cubicBezTo>
                <a:cubicBezTo>
                  <a:pt x="1283198" y="371979"/>
                  <a:pt x="1251448" y="362558"/>
                  <a:pt x="1310185" y="382138"/>
                </a:cubicBezTo>
                <a:cubicBezTo>
                  <a:pt x="1378424" y="377589"/>
                  <a:pt x="1447199" y="378162"/>
                  <a:pt x="1514902" y="368490"/>
                </a:cubicBezTo>
                <a:cubicBezTo>
                  <a:pt x="1543385" y="364421"/>
                  <a:pt x="1568192" y="344371"/>
                  <a:pt x="1596788" y="341194"/>
                </a:cubicBezTo>
                <a:lnTo>
                  <a:pt x="1719618" y="327546"/>
                </a:lnTo>
                <a:cubicBezTo>
                  <a:pt x="1737815" y="322997"/>
                  <a:pt x="1755597" y="316225"/>
                  <a:pt x="1774209" y="313899"/>
                </a:cubicBezTo>
                <a:cubicBezTo>
                  <a:pt x="1828566" y="307104"/>
                  <a:pt x="1884266" y="310994"/>
                  <a:pt x="1937982" y="300251"/>
                </a:cubicBezTo>
                <a:cubicBezTo>
                  <a:pt x="1954066" y="297034"/>
                  <a:pt x="1965278" y="282054"/>
                  <a:pt x="1978926" y="272955"/>
                </a:cubicBezTo>
                <a:cubicBezTo>
                  <a:pt x="1983475" y="259307"/>
                  <a:pt x="1980867" y="240374"/>
                  <a:pt x="1992573" y="232012"/>
                </a:cubicBezTo>
                <a:cubicBezTo>
                  <a:pt x="2015986" y="215289"/>
                  <a:pt x="2046247" y="210360"/>
                  <a:pt x="2074460" y="204717"/>
                </a:cubicBezTo>
                <a:cubicBezTo>
                  <a:pt x="2156806" y="188248"/>
                  <a:pt x="2120693" y="198405"/>
                  <a:pt x="2183642" y="177421"/>
                </a:cubicBezTo>
                <a:lnTo>
                  <a:pt x="2238233" y="95535"/>
                </a:lnTo>
                <a:lnTo>
                  <a:pt x="2265529" y="54591"/>
                </a:lnTo>
                <a:lnTo>
                  <a:pt x="2279176" y="0"/>
                </a:lnTo>
              </a:path>
            </a:pathLst>
          </a:cu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br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981200"/>
            <a:ext cx="4953000" cy="4011613"/>
          </a:xfrm>
          <a:ln>
            <a:solidFill>
              <a:schemeClr val="tx1"/>
            </a:solidFill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28600" y="3886200"/>
            <a:ext cx="3505200" cy="2308225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Brodmann's numbering of these cortical locations has become one of the standard ways in which clinicians identify brain areas. 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228600" y="1828800"/>
            <a:ext cx="3505200" cy="19383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basis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Brodmann's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cortical localization is its subdivision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'areas'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with similar cellular and laminar structure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85750" y="333375"/>
            <a:ext cx="842962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Brodmann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produced a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numbered, cytological map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of cerebral cortex based upon its regional histological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43063"/>
            <a:ext cx="79629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 Areas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Frontal Lobe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76600" y="1844675"/>
          <a:ext cx="5486400" cy="3911600"/>
        </p:xfrm>
        <a:graphic>
          <a:graphicData uri="http://schemas.openxmlformats.org/presentationml/2006/ole">
            <p:oleObj spid="_x0000_s2050" name="Photo Editor Photo" r:id="rId3" imgW="3809524" imgH="2914286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932363" y="981075"/>
            <a:ext cx="388937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Primary motor cortex: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Located in precentral gyrus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(Brodmann area 4).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79388" y="765175"/>
            <a:ext cx="42481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Premotor cortex</a:t>
            </a:r>
            <a:r>
              <a:rPr lang="en-US" sz="2000" u="sng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Located in the region immediately anterior to the precentral gyrus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(Brodmann’s area 6).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763713" y="5876925"/>
            <a:ext cx="7129462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Frontal eye field: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Located in the middle frontal gyrus immediately in front of  motor cortex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(Brodmann’s area 8).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3962400"/>
            <a:ext cx="3048000" cy="1754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Broca’s (motor speech) area: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Located in the inferior frontal gyrus of the dominant hemisphere, usually left 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(Brodmann’s area 44 &amp; 45).</a:t>
            </a: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304800" y="2438400"/>
            <a:ext cx="26638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latin typeface="Times New Roman" pitchFamily="18" charset="0"/>
                <a:cs typeface="Times New Roman" pitchFamily="18" charset="0"/>
              </a:rPr>
              <a:t>Prefrontal cortex: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Extensive region of the  frontal lobe anterior to premotor area.</a:t>
            </a:r>
          </a:p>
        </p:txBody>
      </p:sp>
      <p:cxnSp>
        <p:nvCxnSpPr>
          <p:cNvPr id="2058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4927600" y="1930400"/>
            <a:ext cx="1473200" cy="8128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59" name="Straight Arrow Connector 15"/>
          <p:cNvCxnSpPr>
            <a:cxnSpLocks noChangeShapeType="1"/>
          </p:cNvCxnSpPr>
          <p:nvPr/>
        </p:nvCxnSpPr>
        <p:spPr bwMode="auto">
          <a:xfrm>
            <a:off x="3886200" y="1752600"/>
            <a:ext cx="1295400" cy="12192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0" name="Straight Arrow Connector 20"/>
          <p:cNvCxnSpPr>
            <a:cxnSpLocks noChangeShapeType="1"/>
          </p:cNvCxnSpPr>
          <p:nvPr/>
        </p:nvCxnSpPr>
        <p:spPr bwMode="auto">
          <a:xfrm flipV="1">
            <a:off x="3124200" y="4038600"/>
            <a:ext cx="2057400" cy="6858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1" name="Straight Arrow Connector 21"/>
          <p:cNvCxnSpPr>
            <a:cxnSpLocks noChangeShapeType="1"/>
          </p:cNvCxnSpPr>
          <p:nvPr/>
        </p:nvCxnSpPr>
        <p:spPr bwMode="auto">
          <a:xfrm>
            <a:off x="2971800" y="3581400"/>
            <a:ext cx="1295400" cy="15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2" name="Oval 38"/>
          <p:cNvSpPr>
            <a:spLocks noChangeArrowheads="1"/>
          </p:cNvSpPr>
          <p:nvPr/>
        </p:nvSpPr>
        <p:spPr bwMode="auto">
          <a:xfrm>
            <a:off x="5364163" y="2852738"/>
            <a:ext cx="287337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2065" name="Straight Arrow Connector 19"/>
          <p:cNvCxnSpPr>
            <a:cxnSpLocks noChangeShapeType="1"/>
            <a:stCxn id="2054" idx="0"/>
          </p:cNvCxnSpPr>
          <p:nvPr/>
        </p:nvCxnSpPr>
        <p:spPr bwMode="auto">
          <a:xfrm rot="5400000" flipH="1" flipV="1">
            <a:off x="3978275" y="4346575"/>
            <a:ext cx="2879725" cy="1809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304800"/>
            <a:ext cx="2232025" cy="53181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Parietal lobe</a:t>
            </a:r>
          </a:p>
        </p:txBody>
      </p:sp>
      <p:pic>
        <p:nvPicPr>
          <p:cNvPr id="3076" name="Picture 8" descr="b5"/>
          <p:cNvPicPr>
            <a:picLocks noChangeAspect="1" noChangeArrowheads="1"/>
          </p:cNvPicPr>
          <p:nvPr/>
        </p:nvPicPr>
        <p:blipFill>
          <a:blip r:embed="rId4"/>
          <a:srcRect l="28975" t="50000" r="2689" b="4462"/>
          <a:stretch>
            <a:fillRect/>
          </a:stretch>
        </p:blipFill>
        <p:spPr bwMode="auto">
          <a:xfrm>
            <a:off x="457200" y="3733800"/>
            <a:ext cx="4329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0825" y="404813"/>
          <a:ext cx="4854575" cy="3095625"/>
        </p:xfrm>
        <a:graphic>
          <a:graphicData uri="http://schemas.openxmlformats.org/presentationml/2006/ole">
            <p:oleObj spid="_x0000_s3074" name="Photo Editor Photo" r:id="rId5" imgW="3809524" imgH="2914286" progId="">
              <p:embed/>
            </p:oleObj>
          </a:graphicData>
        </a:graphic>
      </p:graphicFrame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953000" y="4114800"/>
            <a:ext cx="4006850" cy="1295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Primary visual cortex: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located on the medial surface of the hemisphere, in the gyri surrounding the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calcarine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Brodmann’s</a:t>
            </a:r>
            <a:r>
              <a:rPr lang="en-US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area 17).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u="sng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638800" y="3505200"/>
            <a:ext cx="2592388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Occipital lobe</a:t>
            </a:r>
          </a:p>
        </p:txBody>
      </p:sp>
      <p:cxnSp>
        <p:nvCxnSpPr>
          <p:cNvPr id="3080" name="Straight Arrow Connector 14"/>
          <p:cNvCxnSpPr>
            <a:cxnSpLocks noChangeShapeType="1"/>
          </p:cNvCxnSpPr>
          <p:nvPr/>
        </p:nvCxnSpPr>
        <p:spPr bwMode="auto">
          <a:xfrm rot="10800000">
            <a:off x="2971800" y="1143000"/>
            <a:ext cx="2397125" cy="1524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5"/>
          <p:cNvCxnSpPr>
            <a:cxnSpLocks noChangeShapeType="1"/>
          </p:cNvCxnSpPr>
          <p:nvPr/>
        </p:nvCxnSpPr>
        <p:spPr bwMode="auto">
          <a:xfrm rot="10800000">
            <a:off x="3505200" y="1447800"/>
            <a:ext cx="1828800" cy="8382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7"/>
          <p:cNvCxnSpPr>
            <a:cxnSpLocks noChangeShapeType="1"/>
            <a:stCxn id="14" idx="1"/>
          </p:cNvCxnSpPr>
          <p:nvPr/>
        </p:nvCxnSpPr>
        <p:spPr bwMode="auto">
          <a:xfrm rot="10800000">
            <a:off x="3429000" y="5867400"/>
            <a:ext cx="1524000" cy="1143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3" name="Straight Arrow Connector 18"/>
          <p:cNvCxnSpPr>
            <a:cxnSpLocks noChangeShapeType="1"/>
            <a:stCxn id="14" idx="1"/>
          </p:cNvCxnSpPr>
          <p:nvPr/>
        </p:nvCxnSpPr>
        <p:spPr bwMode="auto">
          <a:xfrm rot="10800000">
            <a:off x="3657600" y="5181600"/>
            <a:ext cx="1295400" cy="8001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4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3733800" y="5105400"/>
            <a:ext cx="1219200" cy="457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Rectangle 16"/>
          <p:cNvSpPr txBox="1">
            <a:spLocks noChangeArrowheads="1"/>
          </p:cNvSpPr>
          <p:nvPr/>
        </p:nvSpPr>
        <p:spPr>
          <a:xfrm>
            <a:off x="4953000" y="5715000"/>
            <a:ext cx="4006850" cy="533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defRPr/>
            </a:pP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Visual association cortex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: 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ocated around the primary visual cortex. </a:t>
            </a:r>
            <a:endParaRPr lang="en-US" sz="2000" u="sng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5334000" y="2057400"/>
            <a:ext cx="3581400" cy="914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Parietal association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posterior to primary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cortex.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5334000" y="838200"/>
            <a:ext cx="3630613" cy="984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Brodmann’s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area 1, 2, 3).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11" grpId="0" animBg="1"/>
      <p:bldP spid="13" grpId="0" animBg="1"/>
      <p:bldP spid="14" grpId="0" animBg="1"/>
      <p:bldP spid="20" grpId="0" animBg="1"/>
      <p:bldP spid="2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28600" y="304800"/>
          <a:ext cx="4559300" cy="3476625"/>
        </p:xfrm>
        <a:graphic>
          <a:graphicData uri="http://schemas.openxmlformats.org/presentationml/2006/ole">
            <p:oleObj spid="_x0000_s4098" name="Photo Editor Photo" r:id="rId3" imgW="3809524" imgH="2914286" progId="">
              <p:embed/>
            </p:oleObj>
          </a:graphicData>
        </a:graphic>
      </p:graphicFrame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10200" y="304800"/>
            <a:ext cx="2938463" cy="58737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Temporal Lobe</a:t>
            </a:r>
          </a:p>
        </p:txBody>
      </p:sp>
      <p:sp>
        <p:nvSpPr>
          <p:cNvPr id="64522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0" y="914400"/>
            <a:ext cx="4286250" cy="1128713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Primary auditory cortex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located in the superior surface of the superior temporal gyrus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Brodmann’s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area 41, 42)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876800" y="2209800"/>
            <a:ext cx="388620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>
                <a:latin typeface="Times New Roman" pitchFamily="18" charset="0"/>
                <a:cs typeface="Times New Roman" pitchFamily="18" charset="0"/>
              </a:rPr>
              <a:t>Auditory association cortex: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located immediately around the primary auditory cortex (also includes Wernick’s area)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57200" y="4038600"/>
            <a:ext cx="3254375" cy="2247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000" u="sng" kern="0" dirty="0" err="1">
                <a:latin typeface="Times New Roman" pitchFamily="18" charset="0"/>
                <a:cs typeface="Times New Roman" pitchFamily="18" charset="0"/>
              </a:rPr>
              <a:t>Parahippocampal</a:t>
            </a: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 gyrus: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located in the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inferomedial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part of temporal lobe. Deep to this gyrus lies the </a:t>
            </a:r>
            <a:r>
              <a:rPr lang="en-US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hippocampus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20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amygdala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, which are parts of limbic system</a:t>
            </a:r>
          </a:p>
        </p:txBody>
      </p:sp>
      <p:pic>
        <p:nvPicPr>
          <p:cNvPr id="4103" name="Picture 6" descr="b5"/>
          <p:cNvPicPr>
            <a:picLocks noChangeAspect="1" noChangeArrowheads="1"/>
          </p:cNvPicPr>
          <p:nvPr/>
        </p:nvPicPr>
        <p:blipFill>
          <a:blip r:embed="rId4"/>
          <a:srcRect l="28975" t="50000" r="2689" b="4462"/>
          <a:stretch>
            <a:fillRect/>
          </a:stretch>
        </p:blipFill>
        <p:spPr bwMode="auto">
          <a:xfrm>
            <a:off x="4038600" y="3733800"/>
            <a:ext cx="491966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04" name="Straight Arrow Connector 12"/>
          <p:cNvCxnSpPr>
            <a:cxnSpLocks noChangeShapeType="1"/>
            <a:stCxn id="64522" idx="1"/>
          </p:cNvCxnSpPr>
          <p:nvPr/>
        </p:nvCxnSpPr>
        <p:spPr bwMode="auto">
          <a:xfrm flipH="1">
            <a:off x="2743200" y="1479550"/>
            <a:ext cx="2114550" cy="57785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5" name="Straight Arrow Connector 13"/>
          <p:cNvCxnSpPr>
            <a:cxnSpLocks noChangeShapeType="1"/>
          </p:cNvCxnSpPr>
          <p:nvPr/>
        </p:nvCxnSpPr>
        <p:spPr bwMode="auto">
          <a:xfrm>
            <a:off x="3733800" y="5791200"/>
            <a:ext cx="2159000" cy="28733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6" name="Straight Arrow Connector 14"/>
          <p:cNvCxnSpPr>
            <a:cxnSpLocks noChangeShapeType="1"/>
          </p:cNvCxnSpPr>
          <p:nvPr/>
        </p:nvCxnSpPr>
        <p:spPr bwMode="auto">
          <a:xfrm flipH="1" flipV="1">
            <a:off x="3124200" y="1981200"/>
            <a:ext cx="1752600" cy="5334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30"/>
          <p:cNvCxnSpPr>
            <a:cxnSpLocks noChangeShapeType="1"/>
          </p:cNvCxnSpPr>
          <p:nvPr/>
        </p:nvCxnSpPr>
        <p:spPr bwMode="auto">
          <a:xfrm flipH="1" flipV="1">
            <a:off x="2209800" y="2362200"/>
            <a:ext cx="2667000" cy="1539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64522" grpId="0" build="p" animBg="1"/>
      <p:bldP spid="410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C:\Users\Zeenat\Pictures\cc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113" y="1828800"/>
            <a:ext cx="435768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 Area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14400"/>
            <a:ext cx="4392613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Organized around the lateral fissure.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Broca’s area: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concerned with expressive aspects of language.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Wernick’s area: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responsible for comprehension of the spoken words.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Nearby regions of temporal lobe and parietal lobe (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angular gyrus &amp; supramarginal gyrus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of the inferior parietal lobule) are important in naming, reading, writing, and calculation. 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5867400" y="3429000"/>
            <a:ext cx="214313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6934200" y="34290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6934200" y="30480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7239000" y="32004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4631"/>
          <a:stretch>
            <a:fillRect/>
          </a:stretch>
        </p:blipFill>
        <p:spPr>
          <a:xfrm>
            <a:off x="395288" y="549275"/>
            <a:ext cx="8382000" cy="5688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752975" cy="792163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Hemispheric Dominance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125538"/>
            <a:ext cx="4773612" cy="511175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localization of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speech centers &amp; mathematical ability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is the criterion for defining the dominant cerebral hemisphere.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 96% of normal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right-handed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individuals and 70% of normal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left-handed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individuals, the left hemisphere contains the language centers. These are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 hemisphere dominant.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Cerebral dominance becomes established during the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 few years after birth.</a:t>
            </a:r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125538"/>
            <a:ext cx="3810000" cy="3311525"/>
          </a:xfrm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5003800" y="3716338"/>
            <a:ext cx="1071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Verbal Memory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7885113" y="3716338"/>
            <a:ext cx="996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Shape Memory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08625" y="4581525"/>
            <a:ext cx="28543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Hemispheres communicate via the corpus callosum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1165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CEREBRUM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cs typeface="Aharoni" pitchFamily="2" charset="-79"/>
              </a:rPr>
              <a:t>Dr. </a:t>
            </a:r>
            <a:r>
              <a:rPr lang="en-US" sz="2800" dirty="0" err="1" smtClean="0">
                <a:cs typeface="Aharoni" pitchFamily="2" charset="-79"/>
              </a:rPr>
              <a:t>Zeenat</a:t>
            </a:r>
            <a:r>
              <a:rPr lang="en-US" sz="2800" dirty="0" smtClean="0">
                <a:cs typeface="Aharoni" pitchFamily="2" charset="-79"/>
              </a:rPr>
              <a:t> </a:t>
            </a:r>
            <a:r>
              <a:rPr lang="en-US" sz="2800" dirty="0" err="1" smtClean="0">
                <a:cs typeface="Aharoni" pitchFamily="2" charset="-79"/>
              </a:rPr>
              <a:t>Zaidi</a:t>
            </a:r>
            <a:endParaRPr lang="en-US" sz="2800" dirty="0" smtClean="0"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Dr. </a:t>
            </a:r>
            <a:r>
              <a:rPr lang="en-US" sz="2800" dirty="0" err="1" smtClean="0"/>
              <a:t>Essam</a:t>
            </a:r>
            <a:r>
              <a:rPr lang="en-US" sz="2800" dirty="0" smtClean="0"/>
              <a:t> </a:t>
            </a:r>
            <a:r>
              <a:rPr lang="en-US" sz="2800" dirty="0" err="1" smtClean="0"/>
              <a:t>Eldin</a:t>
            </a:r>
            <a:r>
              <a:rPr lang="en-US" sz="2800" dirty="0" smtClean="0"/>
              <a:t> </a:t>
            </a:r>
            <a:r>
              <a:rPr lang="en-US" sz="2800" dirty="0" err="1" smtClean="0"/>
              <a:t>Salama</a:t>
            </a:r>
            <a:endParaRPr lang="en-US" sz="2800" dirty="0"/>
          </a:p>
        </p:txBody>
      </p:sp>
      <p:pic>
        <p:nvPicPr>
          <p:cNvPr id="16388" name="Picture 3" descr="C:\Users\Zeenat\Pictures\,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52400"/>
            <a:ext cx="1728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White Matter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9144000" cy="15240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Underlies the cortex and contains: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Nerve fibers,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Neuroglia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cells &amp; Blood vessels.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nerve fibers run in different directions and originate, terminate or sometimes both, within the cortex.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219200" y="2590800"/>
          <a:ext cx="6781800" cy="3962400"/>
        </p:xfrm>
        <a:graphic>
          <a:graphicData uri="http://schemas.openxmlformats.org/presentationml/2006/ole">
            <p:oleObj spid="_x0000_s5122" name="Photo Editor Photo" r:id="rId3" imgW="4361905" imgH="41915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3657600" y="1600200"/>
          <a:ext cx="5291138" cy="3810000"/>
        </p:xfrm>
        <a:graphic>
          <a:graphicData uri="http://schemas.openxmlformats.org/presentationml/2006/ole">
            <p:oleObj spid="_x0000_s6146" name="Photo Editor Photo" r:id="rId3" imgW="10790476" imgH="7314286" progId="">
              <p:embed/>
            </p:oleObj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Depending on their </a:t>
            </a:r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origin &amp; termination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the nerve fibers in the cerebral white matter are classified into </a:t>
            </a:r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three types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Association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Commissural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&amp;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Projection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1524000"/>
            <a:ext cx="3330575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Association fibers:</a:t>
            </a:r>
            <a:r>
              <a:rPr 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Unite different parts of the same hemisphere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" y="2743200"/>
            <a:ext cx="33528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Commissural fibers:</a:t>
            </a:r>
            <a:r>
              <a:rPr lang="en-US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Connect the corresponding regions of the two hemispheres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228600" y="4038600"/>
            <a:ext cx="3352800" cy="206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Projection fibers: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Consisting of </a:t>
            </a:r>
          </a:p>
          <a:p>
            <a:pPr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Afferent fibers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conveying impulses to the cerebral cortex.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Efferent fibers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conveying impulses away from the cortex.</a:t>
            </a:r>
          </a:p>
        </p:txBody>
      </p:sp>
      <p:cxnSp>
        <p:nvCxnSpPr>
          <p:cNvPr id="6151" name="Straight Arrow Connector 9"/>
          <p:cNvCxnSpPr>
            <a:cxnSpLocks noChangeShapeType="1"/>
            <a:stCxn id="7173" idx="3"/>
          </p:cNvCxnSpPr>
          <p:nvPr/>
        </p:nvCxnSpPr>
        <p:spPr bwMode="auto">
          <a:xfrm flipV="1">
            <a:off x="3581400" y="2971800"/>
            <a:ext cx="2173288" cy="279400"/>
          </a:xfrm>
          <a:prstGeom prst="straightConnector1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arrow" w="med" len="med"/>
          </a:ln>
        </p:spPr>
      </p:cxnSp>
      <p:cxnSp>
        <p:nvCxnSpPr>
          <p:cNvPr id="6152" name="Straight Arrow Connector 10"/>
          <p:cNvCxnSpPr>
            <a:cxnSpLocks noChangeShapeType="1"/>
            <a:stCxn id="7173" idx="3"/>
          </p:cNvCxnSpPr>
          <p:nvPr/>
        </p:nvCxnSpPr>
        <p:spPr bwMode="auto">
          <a:xfrm>
            <a:off x="3581400" y="3251200"/>
            <a:ext cx="2173288" cy="1087438"/>
          </a:xfrm>
          <a:prstGeom prst="straightConnector1">
            <a:avLst/>
          </a:prstGeom>
          <a:noFill/>
          <a:ln w="28575" algn="ctr">
            <a:solidFill>
              <a:srgbClr val="92D050"/>
            </a:solidFill>
            <a:round/>
            <a:headEnd/>
            <a:tailEnd type="arrow" w="med" len="med"/>
          </a:ln>
        </p:spPr>
      </p:cxnSp>
      <p:cxnSp>
        <p:nvCxnSpPr>
          <p:cNvPr id="6153" name="Straight Arrow Connector 13"/>
          <p:cNvCxnSpPr>
            <a:cxnSpLocks noChangeShapeType="1"/>
            <a:stCxn id="7172" idx="3"/>
          </p:cNvCxnSpPr>
          <p:nvPr/>
        </p:nvCxnSpPr>
        <p:spPr bwMode="auto">
          <a:xfrm>
            <a:off x="3559175" y="2032000"/>
            <a:ext cx="2043113" cy="53022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6154" name="Straight Arrow Connector 15"/>
          <p:cNvCxnSpPr>
            <a:cxnSpLocks noChangeShapeType="1"/>
            <a:stCxn id="7172" idx="3"/>
          </p:cNvCxnSpPr>
          <p:nvPr/>
        </p:nvCxnSpPr>
        <p:spPr bwMode="auto">
          <a:xfrm>
            <a:off x="3559175" y="2032000"/>
            <a:ext cx="1682750" cy="111442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6155" name="Straight Arrow Connector 10"/>
          <p:cNvCxnSpPr>
            <a:cxnSpLocks noChangeShapeType="1"/>
          </p:cNvCxnSpPr>
          <p:nvPr/>
        </p:nvCxnSpPr>
        <p:spPr bwMode="auto">
          <a:xfrm flipV="1">
            <a:off x="3581400" y="3657600"/>
            <a:ext cx="2359025" cy="1143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156" name="Straight Arrow Connector 10"/>
          <p:cNvCxnSpPr>
            <a:cxnSpLocks noChangeShapeType="1"/>
          </p:cNvCxnSpPr>
          <p:nvPr/>
        </p:nvCxnSpPr>
        <p:spPr bwMode="auto">
          <a:xfrm flipV="1">
            <a:off x="3581400" y="3733800"/>
            <a:ext cx="3200400" cy="10668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Association Fibers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325813" cy="4510088"/>
          </a:xfrm>
          <a:ln>
            <a:solidFill>
              <a:srgbClr val="92D05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Unite different parts of the same hemisphere.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Are of two kinds: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Those connecting adjacent gyri,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Those connecting more distant parts, 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long association fibers.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429125" y="1773238"/>
          <a:ext cx="4679950" cy="3311525"/>
        </p:xfrm>
        <a:graphic>
          <a:graphicData uri="http://schemas.openxmlformats.org/presentationml/2006/ole">
            <p:oleObj spid="_x0000_s7170" name="Photo Editor Photo" r:id="rId3" imgW="2371429" imgH="1457143" progId="">
              <p:embed/>
            </p:oleObj>
          </a:graphicData>
        </a:graphic>
      </p:graphicFrame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105400" y="106680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343400" y="5181600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Long association fibers</a:t>
            </a:r>
          </a:p>
        </p:txBody>
      </p:sp>
      <p:cxnSp>
        <p:nvCxnSpPr>
          <p:cNvPr id="7175" name="Straight Arrow Connector 8"/>
          <p:cNvCxnSpPr>
            <a:cxnSpLocks noChangeShapeType="1"/>
          </p:cNvCxnSpPr>
          <p:nvPr/>
        </p:nvCxnSpPr>
        <p:spPr bwMode="auto">
          <a:xfrm rot="5400000">
            <a:off x="5903912" y="1665288"/>
            <a:ext cx="720725" cy="2159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6" name="Straight Arrow Connector 9"/>
          <p:cNvCxnSpPr>
            <a:cxnSpLocks noChangeShapeType="1"/>
          </p:cNvCxnSpPr>
          <p:nvPr/>
        </p:nvCxnSpPr>
        <p:spPr bwMode="auto">
          <a:xfrm rot="16200000" flipH="1">
            <a:off x="6047581" y="1737519"/>
            <a:ext cx="936625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7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325937" y="3932238"/>
            <a:ext cx="2333625" cy="317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8" name="Straight Arrow Connector 11"/>
          <p:cNvCxnSpPr>
            <a:cxnSpLocks noChangeShapeType="1"/>
          </p:cNvCxnSpPr>
          <p:nvPr/>
        </p:nvCxnSpPr>
        <p:spPr bwMode="auto">
          <a:xfrm flipV="1">
            <a:off x="5334000" y="4508500"/>
            <a:ext cx="1541463" cy="6731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125538"/>
            <a:ext cx="3960812" cy="5122862"/>
          </a:xfrm>
          <a:ln>
            <a:solidFill>
              <a:srgbClr val="92D050"/>
            </a:solidFill>
          </a:ln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Uncinate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fasciculus: 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connects frontal to temporal lobe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Superior longitudinal fasciculus: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frontal, occipital, parietal, and temporal lobes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Arcuate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fasciculus: 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connect gyri in frontal to temporal lobes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Inferior longitudinal fasciculus: 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connects occipital to temporal pole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4356100" y="1341438"/>
          <a:ext cx="4643438" cy="3003550"/>
        </p:xfrm>
        <a:graphic>
          <a:graphicData uri="http://schemas.openxmlformats.org/presentationml/2006/ole">
            <p:oleObj spid="_x0000_s8194" name="Photo Editor Photo" r:id="rId4" imgW="2371429" imgH="1457143" progId="">
              <p:embed/>
            </p:oleObj>
          </a:graphicData>
        </a:graphic>
      </p:graphicFrame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562600" y="32004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7524750" y="27082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156325" y="2060575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6875463" y="3573463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791200" y="2286000"/>
            <a:ext cx="36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4140200" y="4652963"/>
            <a:ext cx="4752975" cy="15700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5.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Cingulum:</a:t>
            </a:r>
            <a:r>
              <a:rPr lang="en-US" sz="240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frontal &amp; parietal lobes to the para-hippocampal gyrus and adjacent temporal gyri</a:t>
            </a: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1979613" y="260350"/>
            <a:ext cx="5108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Long Association Fibers</a:t>
            </a:r>
            <a:endParaRPr lang="en-US" sz="3600">
              <a:solidFill>
                <a:srgbClr val="FFFF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74015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Commissural Fibers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3402012" cy="4897437"/>
          </a:xfrm>
          <a:ln>
            <a:solidFill>
              <a:srgbClr val="92D050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 the corresponding regions of the two hemispheres.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Corpus callosum.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Hippocampal commissure (commissure of fornix).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886200" y="457200"/>
          <a:ext cx="4975225" cy="5943600"/>
        </p:xfrm>
        <a:graphic>
          <a:graphicData uri="http://schemas.openxmlformats.org/presentationml/2006/ole">
            <p:oleObj spid="_x0000_s9218" name="Photo Editor Photo" r:id="rId3" imgW="2933333" imgH="3505689" progId="">
              <p:embed/>
            </p:oleObj>
          </a:graphicData>
        </a:graphic>
      </p:graphicFrame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7467600" y="1143000"/>
            <a:ext cx="0" cy="1533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6172200" y="3276600"/>
            <a:ext cx="71438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7086600" y="3200400"/>
            <a:ext cx="287338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8062913" cy="65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Corpus Callosum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325938" cy="5029200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corresponding regions of the two hemispheres except the temporal lobes, that are connected by anterior commissure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shorter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craniocaudally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is the hemisphere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frontal poles curve forward forming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anterior forceps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(forceps minor)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occipital poles curve backward forming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posterior forceps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(forceps major)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 flipV="1">
            <a:off x="5148263" y="4292600"/>
            <a:ext cx="287337" cy="9366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4" descr="G:\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 r="1889" b="2899"/>
          <a:stretch>
            <a:fillRect/>
          </a:stretch>
        </p:blipFill>
        <p:spPr>
          <a:xfrm>
            <a:off x="5084763" y="1746250"/>
            <a:ext cx="3216275" cy="3986213"/>
          </a:xfrm>
        </p:spPr>
      </p:pic>
      <p:sp>
        <p:nvSpPr>
          <p:cNvPr id="30726" name="TextBox 47"/>
          <p:cNvSpPr txBox="1">
            <a:spLocks noChangeArrowheads="1"/>
          </p:cNvSpPr>
          <p:nvPr/>
        </p:nvSpPr>
        <p:spPr bwMode="auto">
          <a:xfrm>
            <a:off x="5940425" y="4941888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30727" name="TextBox 47"/>
          <p:cNvSpPr txBox="1">
            <a:spLocks noChangeArrowheads="1"/>
          </p:cNvSpPr>
          <p:nvPr/>
        </p:nvSpPr>
        <p:spPr bwMode="auto">
          <a:xfrm>
            <a:off x="5867400" y="2205038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30728" name="TextBox 47"/>
          <p:cNvSpPr txBox="1">
            <a:spLocks noChangeArrowheads="1"/>
          </p:cNvSpPr>
          <p:nvPr/>
        </p:nvSpPr>
        <p:spPr bwMode="auto">
          <a:xfrm>
            <a:off x="5651500" y="3573463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688" y="3141663"/>
            <a:ext cx="3587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CC</a:t>
            </a:r>
          </a:p>
        </p:txBody>
      </p:sp>
      <p:sp>
        <p:nvSpPr>
          <p:cNvPr id="28682" name="TextBox 50"/>
          <p:cNvSpPr txBox="1">
            <a:spLocks noChangeArrowheads="1"/>
          </p:cNvSpPr>
          <p:nvPr/>
        </p:nvSpPr>
        <p:spPr bwMode="auto">
          <a:xfrm>
            <a:off x="7308850" y="1125538"/>
            <a:ext cx="8905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Anterior forceps</a:t>
            </a:r>
          </a:p>
        </p:txBody>
      </p:sp>
      <p:sp>
        <p:nvSpPr>
          <p:cNvPr id="28683" name="TextBox 50"/>
          <p:cNvSpPr txBox="1">
            <a:spLocks noChangeArrowheads="1"/>
          </p:cNvSpPr>
          <p:nvPr/>
        </p:nvSpPr>
        <p:spPr bwMode="auto">
          <a:xfrm>
            <a:off x="7380288" y="5805488"/>
            <a:ext cx="10080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Posterior forceps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73070" y="1802606"/>
            <a:ext cx="925512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654800" y="4864100"/>
            <a:ext cx="1306513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nimBg="1"/>
      <p:bldP spid="286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58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of Corpus Callosum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627313" y="1196975"/>
          <a:ext cx="4157662" cy="4967288"/>
        </p:xfrm>
        <a:graphic>
          <a:graphicData uri="http://schemas.openxmlformats.org/presentationml/2006/ole">
            <p:oleObj spid="_x0000_s10242" name="Photo Editor Photo" r:id="rId4" imgW="2933333" imgH="3505689" progId="">
              <p:embed/>
            </p:oleObj>
          </a:graphicData>
        </a:graphic>
      </p:graphicFrame>
      <p:sp>
        <p:nvSpPr>
          <p:cNvPr id="11268" name="Line 13"/>
          <p:cNvSpPr>
            <a:spLocks noChangeShapeType="1"/>
          </p:cNvSpPr>
          <p:nvPr/>
        </p:nvSpPr>
        <p:spPr bwMode="auto">
          <a:xfrm>
            <a:off x="2057400" y="3048000"/>
            <a:ext cx="2227263" cy="2365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6781800" y="4648200"/>
            <a:ext cx="134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Rostrum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948488" y="2781300"/>
            <a:ext cx="938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Genu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3505200" y="144780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Unicode MS" pitchFamily="34" charset="-128"/>
              </a:rPr>
              <a:t>Body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990600" y="2819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 Unicode MS" pitchFamily="34" charset="-128"/>
              </a:rPr>
              <a:t>Splenium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H="1">
            <a:off x="5868988" y="2997200"/>
            <a:ext cx="1150937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 flipV="1">
            <a:off x="5508625" y="3429000"/>
            <a:ext cx="1501775" cy="1219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4114800" y="1752600"/>
            <a:ext cx="889000" cy="131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0" grpId="0"/>
      <p:bldP spid="11271" grpId="0"/>
      <p:bldP spid="11272" grpId="0"/>
      <p:bldP spid="11273" grpId="0" animBg="1"/>
      <p:bldP spid="11274" grpId="0" animBg="1"/>
      <p:bldP spid="112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2376487" cy="301148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Anterior commissure</a:t>
            </a:r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connects the inferior and middle temporal gyri &amp; the olfactory regions of the two hemispheres</a:t>
            </a:r>
          </a:p>
        </p:txBody>
      </p:sp>
      <p:pic>
        <p:nvPicPr>
          <p:cNvPr id="31747" name="Picture 13" descr="Pict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r="1712"/>
          <a:stretch>
            <a:fillRect/>
          </a:stretch>
        </p:blipFill>
        <p:spPr>
          <a:xfrm>
            <a:off x="2819400" y="228600"/>
            <a:ext cx="3240088" cy="2952750"/>
          </a:xfr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743200" y="4343400"/>
            <a:ext cx="2376488" cy="1757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Hippocampal Commissure: </a:t>
            </a: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onnects the two hippocampi with each other</a:t>
            </a:r>
          </a:p>
        </p:txBody>
      </p:sp>
      <p:pic>
        <p:nvPicPr>
          <p:cNvPr id="31749" name="Picture 6" descr="Insert13"/>
          <p:cNvPicPr>
            <a:picLocks noChangeAspect="1" noChangeArrowheads="1"/>
          </p:cNvPicPr>
          <p:nvPr/>
        </p:nvPicPr>
        <p:blipFill>
          <a:blip r:embed="rId3"/>
          <a:srcRect l="11879" r="11879"/>
          <a:stretch>
            <a:fillRect/>
          </a:stretch>
        </p:blipFill>
        <p:spPr bwMode="auto">
          <a:xfrm>
            <a:off x="5364163" y="3429000"/>
            <a:ext cx="3219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248400" y="188913"/>
            <a:ext cx="2716213" cy="2859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Posterior Commissure: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connects the left and right midbrain. Important in the bilateral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pupillary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reflex</a:t>
            </a:r>
          </a:p>
        </p:txBody>
      </p:sp>
      <p:cxnSp>
        <p:nvCxnSpPr>
          <p:cNvPr id="31751" name="Straight Arrow Connector 15"/>
          <p:cNvCxnSpPr>
            <a:cxnSpLocks noChangeShapeType="1"/>
            <a:stCxn id="31746" idx="3"/>
          </p:cNvCxnSpPr>
          <p:nvPr/>
        </p:nvCxnSpPr>
        <p:spPr bwMode="auto">
          <a:xfrm>
            <a:off x="2555875" y="1695450"/>
            <a:ext cx="1330325" cy="2095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1752" name="Straight Arrow Connector 16"/>
          <p:cNvCxnSpPr>
            <a:cxnSpLocks noChangeShapeType="1"/>
          </p:cNvCxnSpPr>
          <p:nvPr/>
        </p:nvCxnSpPr>
        <p:spPr bwMode="auto">
          <a:xfrm rot="5400000">
            <a:off x="5118100" y="901700"/>
            <a:ext cx="1219200" cy="939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9" name="Freeform 18"/>
          <p:cNvSpPr/>
          <p:nvPr/>
        </p:nvSpPr>
        <p:spPr>
          <a:xfrm>
            <a:off x="6415088" y="4975225"/>
            <a:ext cx="1371600" cy="1000125"/>
          </a:xfrm>
          <a:custGeom>
            <a:avLst/>
            <a:gdLst>
              <a:gd name="connsiteX0" fmla="*/ 0 w 1371600"/>
              <a:gd name="connsiteY0" fmla="*/ 909483 h 1000432"/>
              <a:gd name="connsiteX1" fmla="*/ 176981 w 1371600"/>
              <a:gd name="connsiteY1" fmla="*/ 983225 h 1000432"/>
              <a:gd name="connsiteX2" fmla="*/ 368710 w 1371600"/>
              <a:gd name="connsiteY2" fmla="*/ 997974 h 1000432"/>
              <a:gd name="connsiteX3" fmla="*/ 619433 w 1371600"/>
              <a:gd name="connsiteY3" fmla="*/ 968477 h 1000432"/>
              <a:gd name="connsiteX4" fmla="*/ 796413 w 1371600"/>
              <a:gd name="connsiteY4" fmla="*/ 879987 h 1000432"/>
              <a:gd name="connsiteX5" fmla="*/ 929149 w 1371600"/>
              <a:gd name="connsiteY5" fmla="*/ 732503 h 1000432"/>
              <a:gd name="connsiteX6" fmla="*/ 1017639 w 1371600"/>
              <a:gd name="connsiteY6" fmla="*/ 526025 h 1000432"/>
              <a:gd name="connsiteX7" fmla="*/ 973394 w 1371600"/>
              <a:gd name="connsiteY7" fmla="*/ 260554 h 1000432"/>
              <a:gd name="connsiteX8" fmla="*/ 1106129 w 1371600"/>
              <a:gd name="connsiteY8" fmla="*/ 39329 h 1000432"/>
              <a:gd name="connsiteX9" fmla="*/ 1371600 w 1371600"/>
              <a:gd name="connsiteY9" fmla="*/ 24580 h 100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1000432">
                <a:moveTo>
                  <a:pt x="0" y="909483"/>
                </a:moveTo>
                <a:cubicBezTo>
                  <a:pt x="57764" y="938980"/>
                  <a:pt x="115529" y="968477"/>
                  <a:pt x="176981" y="983225"/>
                </a:cubicBezTo>
                <a:cubicBezTo>
                  <a:pt x="238433" y="997973"/>
                  <a:pt x="294968" y="1000432"/>
                  <a:pt x="368710" y="997974"/>
                </a:cubicBezTo>
                <a:cubicBezTo>
                  <a:pt x="442452" y="995516"/>
                  <a:pt x="548149" y="988141"/>
                  <a:pt x="619433" y="968477"/>
                </a:cubicBezTo>
                <a:cubicBezTo>
                  <a:pt x="690717" y="948813"/>
                  <a:pt x="744794" y="919316"/>
                  <a:pt x="796413" y="879987"/>
                </a:cubicBezTo>
                <a:cubicBezTo>
                  <a:pt x="848032" y="840658"/>
                  <a:pt x="892278" y="791497"/>
                  <a:pt x="929149" y="732503"/>
                </a:cubicBezTo>
                <a:cubicBezTo>
                  <a:pt x="966020" y="673509"/>
                  <a:pt x="1010265" y="604683"/>
                  <a:pt x="1017639" y="526025"/>
                </a:cubicBezTo>
                <a:cubicBezTo>
                  <a:pt x="1025013" y="447367"/>
                  <a:pt x="958646" y="341670"/>
                  <a:pt x="973394" y="260554"/>
                </a:cubicBezTo>
                <a:cubicBezTo>
                  <a:pt x="988142" y="179438"/>
                  <a:pt x="1039761" y="78658"/>
                  <a:pt x="1106129" y="39329"/>
                </a:cubicBezTo>
                <a:cubicBezTo>
                  <a:pt x="1172497" y="0"/>
                  <a:pt x="1272048" y="12290"/>
                  <a:pt x="1371600" y="245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75475" y="4999038"/>
            <a:ext cx="917575" cy="658812"/>
          </a:xfrm>
          <a:custGeom>
            <a:avLst/>
            <a:gdLst>
              <a:gd name="connsiteX0" fmla="*/ 781665 w 916858"/>
              <a:gd name="connsiteY0" fmla="*/ 0 h 658761"/>
              <a:gd name="connsiteX1" fmla="*/ 870155 w 916858"/>
              <a:gd name="connsiteY1" fmla="*/ 103239 h 658761"/>
              <a:gd name="connsiteX2" fmla="*/ 914400 w 916858"/>
              <a:gd name="connsiteY2" fmla="*/ 280220 h 658761"/>
              <a:gd name="connsiteX3" fmla="*/ 884903 w 916858"/>
              <a:gd name="connsiteY3" fmla="*/ 398207 h 658761"/>
              <a:gd name="connsiteX4" fmla="*/ 825910 w 916858"/>
              <a:gd name="connsiteY4" fmla="*/ 516194 h 658761"/>
              <a:gd name="connsiteX5" fmla="*/ 604684 w 916858"/>
              <a:gd name="connsiteY5" fmla="*/ 648929 h 658761"/>
              <a:gd name="connsiteX6" fmla="*/ 250723 w 916858"/>
              <a:gd name="connsiteY6" fmla="*/ 575187 h 658761"/>
              <a:gd name="connsiteX7" fmla="*/ 0 w 916858"/>
              <a:gd name="connsiteY7" fmla="*/ 427703 h 65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6858" h="658761">
                <a:moveTo>
                  <a:pt x="781665" y="0"/>
                </a:moveTo>
                <a:cubicBezTo>
                  <a:pt x="814849" y="28268"/>
                  <a:pt x="848033" y="56536"/>
                  <a:pt x="870155" y="103239"/>
                </a:cubicBezTo>
                <a:cubicBezTo>
                  <a:pt x="892277" y="149942"/>
                  <a:pt x="911942" y="231059"/>
                  <a:pt x="914400" y="280220"/>
                </a:cubicBezTo>
                <a:cubicBezTo>
                  <a:pt x="916858" y="329381"/>
                  <a:pt x="899651" y="358878"/>
                  <a:pt x="884903" y="398207"/>
                </a:cubicBezTo>
                <a:cubicBezTo>
                  <a:pt x="870155" y="437536"/>
                  <a:pt x="872613" y="474407"/>
                  <a:pt x="825910" y="516194"/>
                </a:cubicBezTo>
                <a:cubicBezTo>
                  <a:pt x="779207" y="557981"/>
                  <a:pt x="700548" y="639097"/>
                  <a:pt x="604684" y="648929"/>
                </a:cubicBezTo>
                <a:cubicBezTo>
                  <a:pt x="508820" y="658761"/>
                  <a:pt x="351504" y="612058"/>
                  <a:pt x="250723" y="575187"/>
                </a:cubicBezTo>
                <a:cubicBezTo>
                  <a:pt x="149942" y="538316"/>
                  <a:pt x="39329" y="454742"/>
                  <a:pt x="0" y="42770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358775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Projection Fibers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4572000" cy="37338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Consist of: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Afferent fibers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conveying impulses to the cerebral cortex.</a:t>
            </a:r>
          </a:p>
          <a:p>
            <a:pPr lvl="1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Efferent fibers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conveying impulses away from the cortex.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Deeper to the cortex, these fibers are arranged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radially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the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radiata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Then the fibers converge downward, form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between thalamus and basal ganglia.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Continue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cerebri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midbrain, basilar part of pons, &amp; pyramid of medulla oblongata. </a:t>
            </a:r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 flipH="1" flipV="1">
            <a:off x="6443663" y="4581525"/>
            <a:ext cx="649287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773" name="Picture 11" descr="Picture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7441" b="11739"/>
          <a:stretch>
            <a:fillRect/>
          </a:stretch>
        </p:blipFill>
        <p:spPr>
          <a:xfrm>
            <a:off x="5029200" y="381000"/>
            <a:ext cx="3276600" cy="6019800"/>
          </a:xfrm>
        </p:spPr>
      </p:pic>
      <p:sp>
        <p:nvSpPr>
          <p:cNvPr id="32774" name="Line 12"/>
          <p:cNvSpPr>
            <a:spLocks noChangeShapeType="1"/>
          </p:cNvSpPr>
          <p:nvPr/>
        </p:nvSpPr>
        <p:spPr bwMode="auto">
          <a:xfrm flipH="1" flipV="1">
            <a:off x="7543800" y="1219200"/>
            <a:ext cx="8382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8256588" y="3048000"/>
            <a:ext cx="963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crus cerebri</a:t>
            </a: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8208963" y="2057400"/>
            <a:ext cx="935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</a:p>
        </p:txBody>
      </p:sp>
      <p:sp>
        <p:nvSpPr>
          <p:cNvPr id="32777" name="Text Box 18"/>
          <p:cNvSpPr txBox="1">
            <a:spLocks noChangeArrowheads="1"/>
          </p:cNvSpPr>
          <p:nvPr/>
        </p:nvSpPr>
        <p:spPr bwMode="auto">
          <a:xfrm>
            <a:off x="8305800" y="12192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corona radiata</a:t>
            </a: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7010400" y="4343400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pyramidal decussation</a:t>
            </a: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H="1" flipV="1">
            <a:off x="7162800" y="1905000"/>
            <a:ext cx="11430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21"/>
          <p:cNvSpPr>
            <a:spLocks noChangeShapeType="1"/>
          </p:cNvSpPr>
          <p:nvPr/>
        </p:nvSpPr>
        <p:spPr bwMode="auto">
          <a:xfrm flipH="1" flipV="1">
            <a:off x="6934200" y="2667000"/>
            <a:ext cx="13716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21"/>
          <p:cNvSpPr>
            <a:spLocks noChangeShapeType="1"/>
          </p:cNvSpPr>
          <p:nvPr/>
        </p:nvSpPr>
        <p:spPr bwMode="auto">
          <a:xfrm flipH="1" flipV="1">
            <a:off x="6705600" y="4572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Text Box 19"/>
          <p:cNvSpPr txBox="1">
            <a:spLocks noChangeArrowheads="1"/>
          </p:cNvSpPr>
          <p:nvPr/>
        </p:nvSpPr>
        <p:spPr bwMode="auto">
          <a:xfrm>
            <a:off x="7086600" y="4038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pyramid</a:t>
            </a:r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 flipV="1">
            <a:off x="6858000" y="41910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Text Box 19"/>
          <p:cNvSpPr txBox="1">
            <a:spLocks noChangeArrowheads="1"/>
          </p:cNvSpPr>
          <p:nvPr/>
        </p:nvSpPr>
        <p:spPr bwMode="auto">
          <a:xfrm>
            <a:off x="7086600" y="49530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Corticospinal tract</a:t>
            </a:r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 flipH="1" flipV="1">
            <a:off x="6781800" y="5105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2786" name="Picture 18" descr="C:\Documents and Settings\Free User\My Documents\My Pictures\Fig-47-The-corona-radiata-or-projection-fibres-which-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9600"/>
            <a:ext cx="2947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4572000" cy="555625"/>
          </a:xfrm>
          <a:ln>
            <a:solidFill>
              <a:srgbClr val="66FF33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Internal Capsule</a:t>
            </a:r>
            <a:endParaRPr lang="en-US" sz="4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5410200" cy="5486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Bundle of projection fibers, passes through the interval between the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Thalamus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(T) and the basal ganglia: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Caudate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(C) &amp;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Lentiform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nucleus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(L)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Has 5 parts:</a:t>
            </a:r>
          </a:p>
          <a:p>
            <a:pPr marL="914400" lvl="1" indent="-457200" fontAlgn="auto">
              <a:spcAft>
                <a:spcPts val="0"/>
              </a:spcAft>
              <a:buClr>
                <a:srgbClr val="FFFF00"/>
              </a:buClr>
              <a:buSzPct val="60000"/>
              <a:buFont typeface="+mj-lt"/>
              <a:buAutoNum type="arabicPeriod"/>
              <a:defRPr/>
            </a:pPr>
            <a:r>
              <a:rPr lang="en-US" sz="2000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Anterior limb: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Frontopontine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fibers</a:t>
            </a:r>
          </a:p>
          <a:p>
            <a:pPr marL="914400" lvl="1" indent="-457200" fontAlgn="auto">
              <a:spcAft>
                <a:spcPts val="0"/>
              </a:spcAft>
              <a:buClr>
                <a:srgbClr val="FFFF00"/>
              </a:buClr>
              <a:buSzPct val="60000"/>
              <a:buFont typeface="+mj-lt"/>
              <a:buAutoNum type="arabicPeriod"/>
              <a:defRPr/>
            </a:pPr>
            <a:r>
              <a:rPr lang="en-US" sz="2000" u="sng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Genu</a:t>
            </a:r>
            <a:r>
              <a:rPr lang="en-US" sz="2000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corticobulbar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fibers </a:t>
            </a:r>
          </a:p>
          <a:p>
            <a:pPr marL="914400" lvl="1" indent="-457200" fontAlgn="auto">
              <a:spcAft>
                <a:spcPts val="0"/>
              </a:spcAft>
              <a:buClr>
                <a:srgbClr val="FFFF00"/>
              </a:buClr>
              <a:buSzPct val="60000"/>
              <a:buFont typeface="+mj-lt"/>
              <a:buAutoNum type="arabicPeriod"/>
              <a:defRPr/>
            </a:pPr>
            <a:r>
              <a:rPr lang="en-US" sz="2000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Posterior limb: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Corticospinal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Corticobulbar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Thalamocortical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fibers </a:t>
            </a:r>
          </a:p>
          <a:p>
            <a:pPr marL="914400" lvl="1" indent="-457200" fontAlgn="auto">
              <a:spcAft>
                <a:spcPts val="0"/>
              </a:spcAft>
              <a:buClr>
                <a:srgbClr val="FFFF00"/>
              </a:buClr>
              <a:buSzPct val="60000"/>
              <a:buFont typeface="+mj-lt"/>
              <a:buAutoNum type="arabicPeriod"/>
              <a:defRPr/>
            </a:pPr>
            <a:r>
              <a:rPr lang="en-US" sz="2000" u="sng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Retrolenticular</a:t>
            </a:r>
            <a:r>
              <a:rPr lang="en-US" sz="2000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part: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Geniculocalcarine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 fibers </a:t>
            </a:r>
          </a:p>
          <a:p>
            <a:pPr marL="914400" lvl="1" indent="-457200" fontAlgn="auto">
              <a:spcAft>
                <a:spcPts val="0"/>
              </a:spcAft>
              <a:buClr>
                <a:srgbClr val="FFFF00"/>
              </a:buClr>
              <a:buSzPct val="60000"/>
              <a:buFont typeface="+mj-lt"/>
              <a:buAutoNum type="arabicPeriod"/>
              <a:defRPr/>
            </a:pPr>
            <a:r>
              <a:rPr lang="en-US" sz="2000" u="sng" kern="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Sublenticular</a:t>
            </a:r>
            <a:r>
              <a:rPr lang="en-US" sz="2000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part (not shown):</a:t>
            </a:r>
            <a:r>
              <a:rPr lang="en-US" sz="2000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 smtClean="0">
                <a:latin typeface="Times New Roman" pitchFamily="18" charset="0"/>
                <a:cs typeface="Times New Roman" pitchFamily="18" charset="0"/>
              </a:rPr>
              <a:t>geniculo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-temporal fibers </a:t>
            </a:r>
          </a:p>
          <a:p>
            <a:pPr eaLnBrk="1" hangingPunct="1"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10" descr="C:\Documents and Settings\Free User\My Documents\My Pictures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714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Freeform 21"/>
          <p:cNvSpPr>
            <a:spLocks/>
          </p:cNvSpPr>
          <p:nvPr/>
        </p:nvSpPr>
        <p:spPr bwMode="auto">
          <a:xfrm>
            <a:off x="6286500" y="1857375"/>
            <a:ext cx="857250" cy="1714500"/>
          </a:xfrm>
          <a:custGeom>
            <a:avLst/>
            <a:gdLst>
              <a:gd name="T0" fmla="*/ 0 w 412"/>
              <a:gd name="T1" fmla="*/ 2147483647 h 1016"/>
              <a:gd name="T2" fmla="*/ 2147483647 w 412"/>
              <a:gd name="T3" fmla="*/ 2147483647 h 1016"/>
              <a:gd name="T4" fmla="*/ 2147483647 w 412"/>
              <a:gd name="T5" fmla="*/ 2147483647 h 1016"/>
              <a:gd name="T6" fmla="*/ 2147483647 w 412"/>
              <a:gd name="T7" fmla="*/ 2147483647 h 1016"/>
              <a:gd name="T8" fmla="*/ 2147483647 w 412"/>
              <a:gd name="T9" fmla="*/ 2147483647 h 1016"/>
              <a:gd name="T10" fmla="*/ 2147483647 w 412"/>
              <a:gd name="T11" fmla="*/ 2147483647 h 1016"/>
              <a:gd name="T12" fmla="*/ 2147483647 w 412"/>
              <a:gd name="T13" fmla="*/ 2147483647 h 1016"/>
              <a:gd name="T14" fmla="*/ 0 w 412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1016"/>
              <a:gd name="T26" fmla="*/ 412 w 412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1016">
                <a:moveTo>
                  <a:pt x="0" y="440"/>
                </a:moveTo>
                <a:cubicBezTo>
                  <a:pt x="152" y="728"/>
                  <a:pt x="192" y="1016"/>
                  <a:pt x="192" y="1016"/>
                </a:cubicBezTo>
                <a:lnTo>
                  <a:pt x="288" y="968"/>
                </a:lnTo>
                <a:cubicBezTo>
                  <a:pt x="301" y="937"/>
                  <a:pt x="296" y="912"/>
                  <a:pt x="272" y="832"/>
                </a:cubicBezTo>
                <a:cubicBezTo>
                  <a:pt x="248" y="752"/>
                  <a:pt x="125" y="593"/>
                  <a:pt x="144" y="488"/>
                </a:cubicBezTo>
                <a:lnTo>
                  <a:pt x="384" y="200"/>
                </a:lnTo>
                <a:cubicBezTo>
                  <a:pt x="412" y="125"/>
                  <a:pt x="376" y="0"/>
                  <a:pt x="312" y="40"/>
                </a:cubicBezTo>
                <a:cubicBezTo>
                  <a:pt x="248" y="80"/>
                  <a:pt x="208" y="232"/>
                  <a:pt x="0" y="440"/>
                </a:cubicBezTo>
                <a:close/>
              </a:path>
            </a:pathLst>
          </a:custGeom>
          <a:solidFill>
            <a:srgbClr val="07FF07"/>
          </a:solidFill>
          <a:ln w="38100">
            <a:solidFill>
              <a:srgbClr val="07FF0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00788" y="2492375"/>
            <a:ext cx="271462" cy="293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5125" y="3571875"/>
            <a:ext cx="357188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6443663" y="177323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19" name="TextBox 45"/>
          <p:cNvSpPr txBox="1">
            <a:spLocks noChangeArrowheads="1"/>
          </p:cNvSpPr>
          <p:nvPr/>
        </p:nvSpPr>
        <p:spPr bwMode="auto">
          <a:xfrm>
            <a:off x="6084888" y="30686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</a:t>
            </a: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6858000" y="25717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6643688" y="207168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6300788" y="2420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3805" name="TextBox 18"/>
          <p:cNvSpPr txBox="1">
            <a:spLocks noChangeArrowheads="1"/>
          </p:cNvSpPr>
          <p:nvPr/>
        </p:nvSpPr>
        <p:spPr bwMode="auto">
          <a:xfrm>
            <a:off x="6500813" y="2928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3806" name="TextBox 19"/>
          <p:cNvSpPr txBox="1">
            <a:spLocks noChangeArrowheads="1"/>
          </p:cNvSpPr>
          <p:nvPr/>
        </p:nvSpPr>
        <p:spPr bwMode="auto">
          <a:xfrm>
            <a:off x="6715125" y="35004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609600"/>
            <a:ext cx="8736012" cy="73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38163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At the end of the lecture, the student should be able to: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List the parts of the cerebral hemisphere (cortex, medulla, basal nuclei, lateral ventricle).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Describe the subdivision of a cerebral hemisphere into lobes.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List the important sulci and gyri of each lobe.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Describe different types of fibers in cerebral medulla (association, projection and commissural) and give example of each type.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6"/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5545138" cy="18716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Rockwell Condensed"/>
              </a:rPr>
              <a:t>Thank U &amp; 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96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Cerebrum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52513"/>
            <a:ext cx="3733800" cy="496728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Largest part of the forebrain.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Divided into two halves, the </a:t>
            </a:r>
            <a:r>
              <a:rPr lang="en-US" sz="2400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cerebral hemipheres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which</a:t>
            </a:r>
            <a:r>
              <a:rPr lang="en-US" sz="2400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are separated by a deep </a:t>
            </a:r>
            <a:r>
              <a:rPr lang="en-US" sz="2400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median longitudinal fissure</a:t>
            </a:r>
            <a:r>
              <a:rPr lang="en-US" sz="24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which lodges a dural fold called </a:t>
            </a:r>
            <a:r>
              <a:rPr lang="en-US" sz="24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falx cerebri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In the depth of the fissure, the hemispheres are connected by a bundle of fibers called the </a:t>
            </a:r>
            <a:r>
              <a:rPr lang="en-US" sz="2400" u="sng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corpus callosum.</a:t>
            </a:r>
          </a:p>
        </p:txBody>
      </p:sp>
      <p:pic>
        <p:nvPicPr>
          <p:cNvPr id="18436" name="Picture 8" descr="C:\Documents and Settings\user\My Documents\My Pictures\corpus 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52538"/>
            <a:ext cx="3571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905375" y="5715000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Median longitudinal fissure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5667375" y="838200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Corpus callosum</a:t>
            </a:r>
          </a:p>
        </p:txBody>
      </p:sp>
      <p:cxnSp>
        <p:nvCxnSpPr>
          <p:cNvPr id="18439" name="Straight Arrow Connector 12"/>
          <p:cNvCxnSpPr>
            <a:cxnSpLocks noChangeShapeType="1"/>
          </p:cNvCxnSpPr>
          <p:nvPr/>
        </p:nvCxnSpPr>
        <p:spPr bwMode="auto">
          <a:xfrm flipV="1">
            <a:off x="6434138" y="5500688"/>
            <a:ext cx="0" cy="2857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440" name="Straight Arrow Connector 15"/>
          <p:cNvCxnSpPr>
            <a:cxnSpLocks noChangeShapeType="1"/>
          </p:cNvCxnSpPr>
          <p:nvPr/>
        </p:nvCxnSpPr>
        <p:spPr bwMode="auto">
          <a:xfrm>
            <a:off x="6434138" y="1252538"/>
            <a:ext cx="0" cy="1676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6523038" y="2924175"/>
            <a:ext cx="178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   </a:t>
            </a:r>
            <a:r>
              <a:rPr lang="en-US" b="1">
                <a:solidFill>
                  <a:srgbClr val="66FF33"/>
                </a:solidFill>
                <a:latin typeface="Calibri" pitchFamily="34" charset="0"/>
              </a:rPr>
              <a:t>Right hemisphere</a:t>
            </a:r>
          </a:p>
        </p:txBody>
      </p:sp>
      <p:sp>
        <p:nvSpPr>
          <p:cNvPr id="18442" name="TextBox 20"/>
          <p:cNvSpPr txBox="1">
            <a:spLocks noChangeArrowheads="1"/>
          </p:cNvSpPr>
          <p:nvPr/>
        </p:nvSpPr>
        <p:spPr bwMode="auto">
          <a:xfrm>
            <a:off x="4876800" y="2928938"/>
            <a:ext cx="140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50"/>
                </a:solidFill>
                <a:latin typeface="Calibri" pitchFamily="34" charset="0"/>
              </a:rPr>
              <a:t>        </a:t>
            </a:r>
            <a:r>
              <a:rPr lang="en-US" b="1">
                <a:solidFill>
                  <a:srgbClr val="66FF33"/>
                </a:solidFill>
                <a:latin typeface="Calibri" pitchFamily="34" charset="0"/>
              </a:rPr>
              <a:t>Left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C:\Documents and Settings\user\Desktop\wm.gm.jpg"/>
          <p:cNvPicPr>
            <a:picLocks noChangeAspect="1" noChangeArrowheads="1"/>
          </p:cNvPicPr>
          <p:nvPr/>
        </p:nvPicPr>
        <p:blipFill>
          <a:blip r:embed="rId2"/>
          <a:srcRect l="9285" t="7585" r="7146" b="6448"/>
          <a:stretch>
            <a:fillRect/>
          </a:stretch>
        </p:blipFill>
        <p:spPr bwMode="auto">
          <a:xfrm>
            <a:off x="4787900" y="1052513"/>
            <a:ext cx="3887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762000"/>
            <a:ext cx="3962400" cy="55260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structure of cerebral hemipheres includes: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Superficial layer of grey matter, the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cerebral cortex.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Deeper to the cortex, axons running to and from the cells of the cortex form an extensive mass of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white matter (WM).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Burried within the white matter lie a number of nuclear masses (caudate, putamen, globus pallidus) collectively known as the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basal ganglia.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cavity of hemisphere is called the </a:t>
            </a:r>
            <a:r>
              <a:rPr 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lateral ventricle.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b="1" u="sng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714875" y="785813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  <a:cs typeface="+mn-cs"/>
              </a:rPr>
              <a:t>Cortex</a:t>
            </a:r>
          </a:p>
        </p:txBody>
      </p:sp>
      <p:sp>
        <p:nvSpPr>
          <p:cNvPr id="19461" name="Line 14"/>
          <p:cNvSpPr>
            <a:spLocks noChangeShapeType="1"/>
          </p:cNvSpPr>
          <p:nvPr/>
        </p:nvSpPr>
        <p:spPr bwMode="auto">
          <a:xfrm>
            <a:off x="5286375" y="1143000"/>
            <a:ext cx="571500" cy="2857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7786688" y="928688"/>
            <a:ext cx="107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  <a:cs typeface="+mn-cs"/>
              </a:rPr>
              <a:t>Basal ganglia</a:t>
            </a:r>
          </a:p>
        </p:txBody>
      </p:sp>
      <p:sp>
        <p:nvSpPr>
          <p:cNvPr id="19463" name="Line 14"/>
          <p:cNvSpPr>
            <a:spLocks noChangeShapeType="1"/>
          </p:cNvSpPr>
          <p:nvPr/>
        </p:nvSpPr>
        <p:spPr bwMode="auto">
          <a:xfrm flipH="1">
            <a:off x="7286625" y="1643063"/>
            <a:ext cx="928688" cy="10715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 flipH="1">
            <a:off x="7072313" y="1643063"/>
            <a:ext cx="1143000" cy="7143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Line 14"/>
          <p:cNvSpPr>
            <a:spLocks noChangeShapeType="1"/>
          </p:cNvSpPr>
          <p:nvPr/>
        </p:nvSpPr>
        <p:spPr bwMode="auto">
          <a:xfrm>
            <a:off x="5311775" y="1143000"/>
            <a:ext cx="46038" cy="8572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38800" y="2133600"/>
            <a:ext cx="514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WM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7956550" y="5084763"/>
            <a:ext cx="1187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C000"/>
                </a:solidFill>
                <a:latin typeface="+mn-lt"/>
                <a:cs typeface="+mn-cs"/>
              </a:rPr>
              <a:t>Lateral ventricle</a:t>
            </a:r>
          </a:p>
        </p:txBody>
      </p:sp>
      <p:cxnSp>
        <p:nvCxnSpPr>
          <p:cNvPr id="19468" name="Straight Arrow Connector 14"/>
          <p:cNvCxnSpPr>
            <a:cxnSpLocks noChangeShapeType="1"/>
          </p:cNvCxnSpPr>
          <p:nvPr/>
        </p:nvCxnSpPr>
        <p:spPr bwMode="auto">
          <a:xfrm flipH="1" flipV="1">
            <a:off x="7467600" y="4038600"/>
            <a:ext cx="776288" cy="1046163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19469" name="Straight Arrow Connector 15"/>
          <p:cNvCxnSpPr>
            <a:cxnSpLocks noChangeShapeType="1"/>
          </p:cNvCxnSpPr>
          <p:nvPr/>
        </p:nvCxnSpPr>
        <p:spPr bwMode="auto">
          <a:xfrm flipH="1" flipV="1">
            <a:off x="6858000" y="2743200"/>
            <a:ext cx="1385888" cy="2341563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3357563"/>
            <a:ext cx="4535488" cy="3240087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superficial layer of grey matter is highly convoluted to form a complex pattern of ridges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(gyri)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and grooves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(sulci).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This arrangement maximize the surface area of the cerebral cortex (about 70% is hidden within the depths of sulci).</a:t>
            </a:r>
          </a:p>
        </p:txBody>
      </p:sp>
      <p:pic>
        <p:nvPicPr>
          <p:cNvPr id="1028" name="Picture 9" descr="f15-1ap-443_the_human_b_cb"/>
          <p:cNvPicPr>
            <a:picLocks noChangeAspect="1" noChangeArrowheads="1"/>
          </p:cNvPicPr>
          <p:nvPr/>
        </p:nvPicPr>
        <p:blipFill>
          <a:blip r:embed="rId3"/>
          <a:srcRect t="2264" b="10600"/>
          <a:stretch>
            <a:fillRect/>
          </a:stretch>
        </p:blipFill>
        <p:spPr bwMode="auto">
          <a:xfrm>
            <a:off x="5003800" y="3500438"/>
            <a:ext cx="386556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6300788" y="5157788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6732588" y="41497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795963" y="43656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g</a:t>
            </a:r>
          </a:p>
        </p:txBody>
      </p:sp>
      <p:cxnSp>
        <p:nvCxnSpPr>
          <p:cNvPr id="1032" name="Straight Arrow Connector 8"/>
          <p:cNvCxnSpPr>
            <a:cxnSpLocks noChangeShapeType="1"/>
          </p:cNvCxnSpPr>
          <p:nvPr/>
        </p:nvCxnSpPr>
        <p:spPr bwMode="auto">
          <a:xfrm rot="5400000">
            <a:off x="6624638" y="4687887"/>
            <a:ext cx="433388" cy="746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3" name="Straight Arrow Connector 9"/>
          <p:cNvCxnSpPr>
            <a:cxnSpLocks noChangeShapeType="1"/>
            <a:stCxn id="1030" idx="3"/>
          </p:cNvCxnSpPr>
          <p:nvPr/>
        </p:nvCxnSpPr>
        <p:spPr bwMode="auto">
          <a:xfrm flipV="1">
            <a:off x="7018338" y="4078288"/>
            <a:ext cx="357187" cy="255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34" name="Straight Arrow Connector 10"/>
          <p:cNvCxnSpPr>
            <a:cxnSpLocks noChangeShapeType="1"/>
            <a:stCxn id="1030" idx="1"/>
          </p:cNvCxnSpPr>
          <p:nvPr/>
        </p:nvCxnSpPr>
        <p:spPr bwMode="auto">
          <a:xfrm rot="10800000">
            <a:off x="6372225" y="4221163"/>
            <a:ext cx="360363" cy="11271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5" name="TextBox 8"/>
          <p:cNvSpPr txBox="1">
            <a:spLocks noChangeArrowheads="1"/>
          </p:cNvSpPr>
          <p:nvPr/>
        </p:nvSpPr>
        <p:spPr bwMode="auto">
          <a:xfrm>
            <a:off x="7740650" y="42926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g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611188" y="333375"/>
          <a:ext cx="3351212" cy="2605088"/>
        </p:xfrm>
        <a:graphic>
          <a:graphicData uri="http://schemas.openxmlformats.org/presentationml/2006/ole">
            <p:oleObj spid="_x0000_s1026" name="Photo Editor Photo" r:id="rId4" imgW="4923810" imgH="4095238" progId="">
              <p:embed/>
            </p:oleObj>
          </a:graphicData>
        </a:graphic>
      </p:graphicFrame>
      <p:pic>
        <p:nvPicPr>
          <p:cNvPr id="1036" name="Picture 13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76250"/>
            <a:ext cx="41005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4211638" y="188913"/>
            <a:ext cx="360362" cy="304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SURFACES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1196975"/>
            <a:ext cx="2428875" cy="5238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Superiolateral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990600"/>
            <a:ext cx="1285875" cy="5238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29400" y="1981200"/>
            <a:ext cx="1428750" cy="523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+mn-cs"/>
              </a:rPr>
              <a:t>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 descr="C:\Documents and Settings\user\My Documents\My Pictures\figure5-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b="5853"/>
          <a:stretch>
            <a:fillRect/>
          </a:stretch>
        </p:blipFill>
        <p:spPr>
          <a:xfrm>
            <a:off x="2571750" y="1785938"/>
            <a:ext cx="4286250" cy="3929062"/>
          </a:xfrm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188913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Three sulci, consistent in their position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(central, lateral &amp; parieto-occipital)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are used to divide each hemisphere into lobes.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Each hemisphere is divide into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lobes (named after overlying bones).</a:t>
            </a:r>
          </a:p>
        </p:txBody>
      </p:sp>
      <p:sp>
        <p:nvSpPr>
          <p:cNvPr id="19460" name="Freeform 4"/>
          <p:cNvSpPr>
            <a:spLocks noChangeArrowheads="1"/>
          </p:cNvSpPr>
          <p:nvPr/>
        </p:nvSpPr>
        <p:spPr bwMode="auto">
          <a:xfrm>
            <a:off x="4214813" y="2214563"/>
            <a:ext cx="858837" cy="1408112"/>
          </a:xfrm>
          <a:custGeom>
            <a:avLst/>
            <a:gdLst>
              <a:gd name="T0" fmla="*/ 101719 w 716380"/>
              <a:gd name="T1" fmla="*/ 4473912 h 1296537"/>
              <a:gd name="T2" fmla="*/ 309008 w 716380"/>
              <a:gd name="T3" fmla="*/ 4097170 h 1296537"/>
              <a:gd name="T4" fmla="*/ 1345451 w 716380"/>
              <a:gd name="T5" fmla="*/ 4050077 h 1296537"/>
              <a:gd name="T6" fmla="*/ 1760037 w 716380"/>
              <a:gd name="T7" fmla="*/ 3767515 h 1296537"/>
              <a:gd name="T8" fmla="*/ 1967315 w 716380"/>
              <a:gd name="T9" fmla="*/ 3626233 h 1296537"/>
              <a:gd name="T10" fmla="*/ 2589176 w 716380"/>
              <a:gd name="T11" fmla="*/ 3532043 h 1296537"/>
              <a:gd name="T12" fmla="*/ 2796477 w 716380"/>
              <a:gd name="T13" fmla="*/ 2354698 h 1296537"/>
              <a:gd name="T14" fmla="*/ 3418324 w 716380"/>
              <a:gd name="T15" fmla="*/ 2260510 h 1296537"/>
              <a:gd name="T16" fmla="*/ 3625630 w 716380"/>
              <a:gd name="T17" fmla="*/ 2119229 h 1296537"/>
              <a:gd name="T18" fmla="*/ 4040178 w 716380"/>
              <a:gd name="T19" fmla="*/ 1977946 h 1296537"/>
              <a:gd name="T20" fmla="*/ 4662066 w 716380"/>
              <a:gd name="T21" fmla="*/ 1695381 h 1296537"/>
              <a:gd name="T22" fmla="*/ 5283923 w 716380"/>
              <a:gd name="T23" fmla="*/ 1601194 h 1296537"/>
              <a:gd name="T24" fmla="*/ 5698512 w 716380"/>
              <a:gd name="T25" fmla="*/ 1459913 h 1296537"/>
              <a:gd name="T26" fmla="*/ 6734942 w 716380"/>
              <a:gd name="T27" fmla="*/ 1224445 h 1296537"/>
              <a:gd name="T28" fmla="*/ 7149531 w 716380"/>
              <a:gd name="T29" fmla="*/ 941878 h 1296537"/>
              <a:gd name="T30" fmla="*/ 7356813 w 716380"/>
              <a:gd name="T31" fmla="*/ 565125 h 1296537"/>
              <a:gd name="T32" fmla="*/ 7564110 w 716380"/>
              <a:gd name="T33" fmla="*/ 423846 h 1296537"/>
              <a:gd name="T34" fmla="*/ 8807837 w 716380"/>
              <a:gd name="T35" fmla="*/ 235472 h 1296537"/>
              <a:gd name="T36" fmla="*/ 10673423 w 716380"/>
              <a:gd name="T37" fmla="*/ 47097 h 1296537"/>
              <a:gd name="T38" fmla="*/ 10880700 w 716380"/>
              <a:gd name="T39" fmla="*/ 0 h 12965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16380"/>
              <a:gd name="T61" fmla="*/ 0 h 1296537"/>
              <a:gd name="T62" fmla="*/ 716380 w 716380"/>
              <a:gd name="T63" fmla="*/ 1296537 h 12965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16380" h="1296537">
                <a:moveTo>
                  <a:pt x="6697" y="1296537"/>
                </a:moveTo>
                <a:cubicBezTo>
                  <a:pt x="11246" y="1260143"/>
                  <a:pt x="0" y="1217872"/>
                  <a:pt x="20345" y="1187355"/>
                </a:cubicBezTo>
                <a:cubicBezTo>
                  <a:pt x="33212" y="1168054"/>
                  <a:pt x="72181" y="1190109"/>
                  <a:pt x="88583" y="1173707"/>
                </a:cubicBezTo>
                <a:cubicBezTo>
                  <a:pt x="108928" y="1153362"/>
                  <a:pt x="106780" y="1119116"/>
                  <a:pt x="115879" y="1091821"/>
                </a:cubicBezTo>
                <a:cubicBezTo>
                  <a:pt x="120428" y="1078173"/>
                  <a:pt x="117557" y="1058857"/>
                  <a:pt x="129527" y="1050877"/>
                </a:cubicBezTo>
                <a:lnTo>
                  <a:pt x="170470" y="1023582"/>
                </a:lnTo>
                <a:cubicBezTo>
                  <a:pt x="175019" y="909851"/>
                  <a:pt x="167438" y="794981"/>
                  <a:pt x="184118" y="682388"/>
                </a:cubicBezTo>
                <a:cubicBezTo>
                  <a:pt x="186522" y="666163"/>
                  <a:pt x="214814" y="667900"/>
                  <a:pt x="225061" y="655092"/>
                </a:cubicBezTo>
                <a:cubicBezTo>
                  <a:pt x="234048" y="643858"/>
                  <a:pt x="232275" y="627016"/>
                  <a:pt x="238709" y="614149"/>
                </a:cubicBezTo>
                <a:cubicBezTo>
                  <a:pt x="246044" y="599478"/>
                  <a:pt x="258669" y="587877"/>
                  <a:pt x="266004" y="573206"/>
                </a:cubicBezTo>
                <a:cubicBezTo>
                  <a:pt x="288204" y="528805"/>
                  <a:pt x="267835" y="530431"/>
                  <a:pt x="306948" y="491319"/>
                </a:cubicBezTo>
                <a:cubicBezTo>
                  <a:pt x="318546" y="479721"/>
                  <a:pt x="334243" y="473122"/>
                  <a:pt x="347891" y="464024"/>
                </a:cubicBezTo>
                <a:cubicBezTo>
                  <a:pt x="356989" y="450376"/>
                  <a:pt x="363588" y="434678"/>
                  <a:pt x="375186" y="423080"/>
                </a:cubicBezTo>
                <a:cubicBezTo>
                  <a:pt x="422501" y="375765"/>
                  <a:pt x="414309" y="420354"/>
                  <a:pt x="443425" y="354842"/>
                </a:cubicBezTo>
                <a:cubicBezTo>
                  <a:pt x="455110" y="328550"/>
                  <a:pt x="470721" y="272955"/>
                  <a:pt x="470721" y="272955"/>
                </a:cubicBezTo>
                <a:cubicBezTo>
                  <a:pt x="475270" y="236561"/>
                  <a:pt x="477808" y="199859"/>
                  <a:pt x="484369" y="163773"/>
                </a:cubicBezTo>
                <a:cubicBezTo>
                  <a:pt x="486942" y="149619"/>
                  <a:pt x="487844" y="133002"/>
                  <a:pt x="498016" y="122830"/>
                </a:cubicBezTo>
                <a:cubicBezTo>
                  <a:pt x="521213" y="99633"/>
                  <a:pt x="548781" y="78613"/>
                  <a:pt x="579903" y="68239"/>
                </a:cubicBezTo>
                <a:cubicBezTo>
                  <a:pt x="654581" y="43346"/>
                  <a:pt x="650829" y="52575"/>
                  <a:pt x="702733" y="13648"/>
                </a:cubicBezTo>
                <a:cubicBezTo>
                  <a:pt x="707880" y="9788"/>
                  <a:pt x="711831" y="4549"/>
                  <a:pt x="716380" y="0"/>
                </a:cubicBezTo>
              </a:path>
            </a:pathLst>
          </a:cu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Freeform 5"/>
          <p:cNvSpPr>
            <a:spLocks noChangeArrowheads="1"/>
          </p:cNvSpPr>
          <p:nvPr/>
        </p:nvSpPr>
        <p:spPr bwMode="auto">
          <a:xfrm>
            <a:off x="3500438" y="3286125"/>
            <a:ext cx="1416050" cy="920750"/>
          </a:xfrm>
          <a:custGeom>
            <a:avLst/>
            <a:gdLst>
              <a:gd name="T0" fmla="*/ 0 w 1269241"/>
              <a:gd name="T1" fmla="*/ 4754102 h 818866"/>
              <a:gd name="T2" fmla="*/ 140933 w 1269241"/>
              <a:gd name="T3" fmla="*/ 4516400 h 818866"/>
              <a:gd name="T4" fmla="*/ 563743 w 1269241"/>
              <a:gd name="T5" fmla="*/ 4199458 h 818866"/>
              <a:gd name="T6" fmla="*/ 845613 w 1269241"/>
              <a:gd name="T7" fmla="*/ 3724050 h 818866"/>
              <a:gd name="T8" fmla="*/ 986540 w 1269241"/>
              <a:gd name="T9" fmla="*/ 3486341 h 818866"/>
              <a:gd name="T10" fmla="*/ 1197947 w 1269241"/>
              <a:gd name="T11" fmla="*/ 3327872 h 818866"/>
              <a:gd name="T12" fmla="*/ 1409349 w 1269241"/>
              <a:gd name="T13" fmla="*/ 2852460 h 818866"/>
              <a:gd name="T14" fmla="*/ 1832150 w 1269241"/>
              <a:gd name="T15" fmla="*/ 2693987 h 818866"/>
              <a:gd name="T16" fmla="*/ 2254959 w 1269241"/>
              <a:gd name="T17" fmla="*/ 2377055 h 818866"/>
              <a:gd name="T18" fmla="*/ 2395886 w 1269241"/>
              <a:gd name="T19" fmla="*/ 2139347 h 818866"/>
              <a:gd name="T20" fmla="*/ 2818701 w 1269241"/>
              <a:gd name="T21" fmla="*/ 1980879 h 818866"/>
              <a:gd name="T22" fmla="*/ 3875708 w 1269241"/>
              <a:gd name="T23" fmla="*/ 1822411 h 818866"/>
              <a:gd name="T24" fmla="*/ 4157574 w 1269241"/>
              <a:gd name="T25" fmla="*/ 1743171 h 818866"/>
              <a:gd name="T26" fmla="*/ 4580376 w 1269241"/>
              <a:gd name="T27" fmla="*/ 1584701 h 818866"/>
              <a:gd name="T28" fmla="*/ 4932711 w 1269241"/>
              <a:gd name="T29" fmla="*/ 1267759 h 818866"/>
              <a:gd name="T30" fmla="*/ 5355517 w 1269241"/>
              <a:gd name="T31" fmla="*/ 950820 h 818866"/>
              <a:gd name="T32" fmla="*/ 5425987 w 1269241"/>
              <a:gd name="T33" fmla="*/ 713117 h 818866"/>
              <a:gd name="T34" fmla="*/ 5637384 w 1269241"/>
              <a:gd name="T35" fmla="*/ 554644 h 818866"/>
              <a:gd name="T36" fmla="*/ 5919264 w 1269241"/>
              <a:gd name="T37" fmla="*/ 316936 h 818866"/>
              <a:gd name="T38" fmla="*/ 6412526 w 1269241"/>
              <a:gd name="T39" fmla="*/ 79237 h 818866"/>
              <a:gd name="T40" fmla="*/ 6553457 w 1269241"/>
              <a:gd name="T41" fmla="*/ 0 h 8188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69241"/>
              <a:gd name="T64" fmla="*/ 0 h 818866"/>
              <a:gd name="T65" fmla="*/ 1269241 w 1269241"/>
              <a:gd name="T66" fmla="*/ 818866 h 8188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69241" h="818866">
                <a:moveTo>
                  <a:pt x="0" y="818866"/>
                </a:moveTo>
                <a:cubicBezTo>
                  <a:pt x="9098" y="805218"/>
                  <a:pt x="14951" y="788723"/>
                  <a:pt x="27295" y="777922"/>
                </a:cubicBezTo>
                <a:cubicBezTo>
                  <a:pt x="51983" y="756319"/>
                  <a:pt x="109182" y="723331"/>
                  <a:pt x="109182" y="723331"/>
                </a:cubicBezTo>
                <a:lnTo>
                  <a:pt x="163773" y="641445"/>
                </a:lnTo>
                <a:cubicBezTo>
                  <a:pt x="172872" y="627797"/>
                  <a:pt x="177420" y="609599"/>
                  <a:pt x="191068" y="600501"/>
                </a:cubicBezTo>
                <a:lnTo>
                  <a:pt x="232011" y="573206"/>
                </a:lnTo>
                <a:cubicBezTo>
                  <a:pt x="239447" y="550897"/>
                  <a:pt x="250676" y="505244"/>
                  <a:pt x="272955" y="491319"/>
                </a:cubicBezTo>
                <a:cubicBezTo>
                  <a:pt x="297353" y="476070"/>
                  <a:pt x="330901" y="479984"/>
                  <a:pt x="354841" y="464024"/>
                </a:cubicBezTo>
                <a:lnTo>
                  <a:pt x="436728" y="409433"/>
                </a:lnTo>
                <a:cubicBezTo>
                  <a:pt x="445826" y="395785"/>
                  <a:pt x="450114" y="377183"/>
                  <a:pt x="464023" y="368490"/>
                </a:cubicBezTo>
                <a:cubicBezTo>
                  <a:pt x="488422" y="353241"/>
                  <a:pt x="518614" y="350293"/>
                  <a:pt x="545910" y="341194"/>
                </a:cubicBezTo>
                <a:cubicBezTo>
                  <a:pt x="638823" y="310223"/>
                  <a:pt x="572513" y="328741"/>
                  <a:pt x="750626" y="313898"/>
                </a:cubicBezTo>
                <a:cubicBezTo>
                  <a:pt x="768823" y="309349"/>
                  <a:pt x="787251" y="305641"/>
                  <a:pt x="805217" y="300251"/>
                </a:cubicBezTo>
                <a:cubicBezTo>
                  <a:pt x="832776" y="291983"/>
                  <a:pt x="887104" y="272955"/>
                  <a:pt x="887104" y="272955"/>
                </a:cubicBezTo>
                <a:cubicBezTo>
                  <a:pt x="948151" y="181387"/>
                  <a:pt x="876237" y="271102"/>
                  <a:pt x="955343" y="218364"/>
                </a:cubicBezTo>
                <a:cubicBezTo>
                  <a:pt x="1057574" y="150210"/>
                  <a:pt x="939877" y="196225"/>
                  <a:pt x="1037229" y="163773"/>
                </a:cubicBezTo>
                <a:cubicBezTo>
                  <a:pt x="1041778" y="150125"/>
                  <a:pt x="1041890" y="134064"/>
                  <a:pt x="1050877" y="122830"/>
                </a:cubicBezTo>
                <a:cubicBezTo>
                  <a:pt x="1061124" y="110022"/>
                  <a:pt x="1078473" y="105068"/>
                  <a:pt x="1091820" y="95534"/>
                </a:cubicBezTo>
                <a:cubicBezTo>
                  <a:pt x="1110329" y="82313"/>
                  <a:pt x="1127122" y="66646"/>
                  <a:pt x="1146411" y="54591"/>
                </a:cubicBezTo>
                <a:cubicBezTo>
                  <a:pt x="1201644" y="20071"/>
                  <a:pt x="1190347" y="34287"/>
                  <a:pt x="1241946" y="13648"/>
                </a:cubicBezTo>
                <a:cubicBezTo>
                  <a:pt x="1251391" y="9870"/>
                  <a:pt x="1260143" y="4549"/>
                  <a:pt x="1269241" y="0"/>
                </a:cubicBezTo>
              </a:path>
            </a:pathLst>
          </a:custGeom>
          <a:noFill/>
          <a:ln w="28575" algn="ctr">
            <a:solidFill>
              <a:srgbClr val="66FF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29313" y="3071813"/>
            <a:ext cx="577850" cy="1104900"/>
          </a:xfrm>
          <a:custGeom>
            <a:avLst/>
            <a:gdLst>
              <a:gd name="T0" fmla="*/ 0 w 577522"/>
              <a:gd name="T1" fmla="*/ 1100925 h 1105469"/>
              <a:gd name="T2" fmla="*/ 13712 w 577522"/>
              <a:gd name="T3" fmla="*/ 1060151 h 1105469"/>
              <a:gd name="T4" fmla="*/ 41127 w 577522"/>
              <a:gd name="T5" fmla="*/ 1019373 h 1105469"/>
              <a:gd name="T6" fmla="*/ 68551 w 577522"/>
              <a:gd name="T7" fmla="*/ 897049 h 1105469"/>
              <a:gd name="T8" fmla="*/ 109678 w 577522"/>
              <a:gd name="T9" fmla="*/ 869866 h 1105469"/>
              <a:gd name="T10" fmla="*/ 164517 w 577522"/>
              <a:gd name="T11" fmla="*/ 801907 h 1105469"/>
              <a:gd name="T12" fmla="*/ 260487 w 577522"/>
              <a:gd name="T13" fmla="*/ 693175 h 1105469"/>
              <a:gd name="T14" fmla="*/ 274197 w 577522"/>
              <a:gd name="T15" fmla="*/ 421342 h 1105469"/>
              <a:gd name="T16" fmla="*/ 329037 w 577522"/>
              <a:gd name="T17" fmla="*/ 339792 h 1105469"/>
              <a:gd name="T18" fmla="*/ 370167 w 577522"/>
              <a:gd name="T19" fmla="*/ 258243 h 1105469"/>
              <a:gd name="T20" fmla="*/ 411296 w 577522"/>
              <a:gd name="T21" fmla="*/ 244652 h 1105469"/>
              <a:gd name="T22" fmla="*/ 438716 w 577522"/>
              <a:gd name="T23" fmla="*/ 203877 h 1105469"/>
              <a:gd name="T24" fmla="*/ 479846 w 577522"/>
              <a:gd name="T25" fmla="*/ 190285 h 1105469"/>
              <a:gd name="T26" fmla="*/ 507266 w 577522"/>
              <a:gd name="T27" fmla="*/ 108734 h 1105469"/>
              <a:gd name="T28" fmla="*/ 520975 w 577522"/>
              <a:gd name="T29" fmla="*/ 67959 h 1105469"/>
              <a:gd name="T30" fmla="*/ 534686 w 577522"/>
              <a:gd name="T31" fmla="*/ 27184 h 1105469"/>
              <a:gd name="T32" fmla="*/ 575816 w 577522"/>
              <a:gd name="T33" fmla="*/ 0 h 11054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7522"/>
              <a:gd name="T52" fmla="*/ 0 h 1105469"/>
              <a:gd name="T53" fmla="*/ 577522 w 577522"/>
              <a:gd name="T54" fmla="*/ 1105469 h 11054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7522" h="1105469">
                <a:moveTo>
                  <a:pt x="0" y="1105469"/>
                </a:moveTo>
                <a:cubicBezTo>
                  <a:pt x="4549" y="1091821"/>
                  <a:pt x="7214" y="1077393"/>
                  <a:pt x="13648" y="1064526"/>
                </a:cubicBezTo>
                <a:cubicBezTo>
                  <a:pt x="20983" y="1049855"/>
                  <a:pt x="35756" y="1039143"/>
                  <a:pt x="40943" y="1023582"/>
                </a:cubicBezTo>
                <a:cubicBezTo>
                  <a:pt x="41323" y="1022443"/>
                  <a:pt x="53968" y="918592"/>
                  <a:pt x="68239" y="900753"/>
                </a:cubicBezTo>
                <a:cubicBezTo>
                  <a:pt x="78486" y="887945"/>
                  <a:pt x="95534" y="882556"/>
                  <a:pt x="109182" y="873457"/>
                </a:cubicBezTo>
                <a:cubicBezTo>
                  <a:pt x="139917" y="781256"/>
                  <a:pt x="97293" y="881196"/>
                  <a:pt x="163773" y="805218"/>
                </a:cubicBezTo>
                <a:cubicBezTo>
                  <a:pt x="275229" y="677839"/>
                  <a:pt x="167185" y="757452"/>
                  <a:pt x="259307" y="696036"/>
                </a:cubicBezTo>
                <a:cubicBezTo>
                  <a:pt x="263856" y="605051"/>
                  <a:pt x="255751" y="512540"/>
                  <a:pt x="272955" y="423081"/>
                </a:cubicBezTo>
                <a:cubicBezTo>
                  <a:pt x="279150" y="390866"/>
                  <a:pt x="317172" y="372316"/>
                  <a:pt x="327546" y="341194"/>
                </a:cubicBezTo>
                <a:cubicBezTo>
                  <a:pt x="336537" y="314222"/>
                  <a:pt x="344438" y="278550"/>
                  <a:pt x="368490" y="259308"/>
                </a:cubicBezTo>
                <a:cubicBezTo>
                  <a:pt x="379724" y="250321"/>
                  <a:pt x="395785" y="250209"/>
                  <a:pt x="409433" y="245660"/>
                </a:cubicBezTo>
                <a:cubicBezTo>
                  <a:pt x="418531" y="232012"/>
                  <a:pt x="423920" y="214963"/>
                  <a:pt x="436728" y="204717"/>
                </a:cubicBezTo>
                <a:cubicBezTo>
                  <a:pt x="447962" y="195730"/>
                  <a:pt x="469310" y="202776"/>
                  <a:pt x="477672" y="191069"/>
                </a:cubicBezTo>
                <a:cubicBezTo>
                  <a:pt x="494395" y="167656"/>
                  <a:pt x="495869" y="136478"/>
                  <a:pt x="504967" y="109182"/>
                </a:cubicBezTo>
                <a:lnTo>
                  <a:pt x="518615" y="68239"/>
                </a:lnTo>
                <a:cubicBezTo>
                  <a:pt x="523164" y="54591"/>
                  <a:pt x="518615" y="31845"/>
                  <a:pt x="532263" y="27296"/>
                </a:cubicBezTo>
                <a:cubicBezTo>
                  <a:pt x="577522" y="12209"/>
                  <a:pt x="573206" y="28034"/>
                  <a:pt x="573206" y="0"/>
                </a:cubicBezTo>
              </a:path>
            </a:pathLst>
          </a:custGeom>
          <a:noFill/>
          <a:ln w="381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85800" y="1905000"/>
            <a:ext cx="1828800" cy="13239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motor function, motivation, aggression, smell and mood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58000" y="1752600"/>
            <a:ext cx="2000250" cy="13239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reception and evaluation of sensory information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2000" y="4343400"/>
            <a:ext cx="1828800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smell, hearing, memory and abstract thought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858000" y="3962400"/>
            <a:ext cx="1954213" cy="4000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visual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7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00063" y="3643313"/>
            <a:ext cx="8143875" cy="230663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Limbic lobe is responsible for: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Establishing emotional states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Linking conscious intellectual functions with the unconscious autonomic functions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Facilitating memory storage.</a:t>
            </a:r>
          </a:p>
        </p:txBody>
      </p:sp>
      <p:pic>
        <p:nvPicPr>
          <p:cNvPr id="21507" name="Picture 7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500063"/>
            <a:ext cx="5029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50" y="928688"/>
            <a:ext cx="3067050" cy="16922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Functionally each hemisphere contains a ‘</a:t>
            </a:r>
            <a:r>
              <a:rPr lang="en-US" sz="24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limbic lobe’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the medial surface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4791075" y="1373188"/>
            <a:ext cx="2355850" cy="1549400"/>
          </a:xfrm>
          <a:custGeom>
            <a:avLst/>
            <a:gdLst>
              <a:gd name="T0" fmla="*/ 531063 w 2356514"/>
              <a:gd name="T1" fmla="*/ 1248943 h 1549020"/>
              <a:gd name="T2" fmla="*/ 517447 w 2356514"/>
              <a:gd name="T3" fmla="*/ 1043826 h 1549020"/>
              <a:gd name="T4" fmla="*/ 245108 w 2356514"/>
              <a:gd name="T5" fmla="*/ 893405 h 1549020"/>
              <a:gd name="T6" fmla="*/ 13616 w 2356514"/>
              <a:gd name="T7" fmla="*/ 688289 h 1549020"/>
              <a:gd name="T8" fmla="*/ 163405 w 2356514"/>
              <a:gd name="T9" fmla="*/ 346423 h 1549020"/>
              <a:gd name="T10" fmla="*/ 449360 w 2356514"/>
              <a:gd name="T11" fmla="*/ 72932 h 1549020"/>
              <a:gd name="T12" fmla="*/ 857873 w 2356514"/>
              <a:gd name="T13" fmla="*/ 59260 h 1549020"/>
              <a:gd name="T14" fmla="*/ 1171065 w 2356514"/>
              <a:gd name="T15" fmla="*/ 4557 h 1549020"/>
              <a:gd name="T16" fmla="*/ 1606808 w 2356514"/>
              <a:gd name="T17" fmla="*/ 86603 h 1549020"/>
              <a:gd name="T18" fmla="*/ 1974467 w 2356514"/>
              <a:gd name="T19" fmla="*/ 196002 h 1549020"/>
              <a:gd name="T20" fmla="*/ 2205954 w 2356514"/>
              <a:gd name="T21" fmla="*/ 373774 h 1549020"/>
              <a:gd name="T22" fmla="*/ 2287657 w 2356514"/>
              <a:gd name="T23" fmla="*/ 811359 h 1549020"/>
              <a:gd name="T24" fmla="*/ 1824679 w 2356514"/>
              <a:gd name="T25" fmla="*/ 1166897 h 1549020"/>
              <a:gd name="T26" fmla="*/ 1579573 w 2356514"/>
              <a:gd name="T27" fmla="*/ 1358341 h 1549020"/>
              <a:gd name="T28" fmla="*/ 1334468 w 2356514"/>
              <a:gd name="T29" fmla="*/ 1508762 h 1549020"/>
              <a:gd name="T30" fmla="*/ 1007659 w 2356514"/>
              <a:gd name="T31" fmla="*/ 1549785 h 1549020"/>
              <a:gd name="T32" fmla="*/ 817020 w 2356514"/>
              <a:gd name="T33" fmla="*/ 1522434 h 1549020"/>
              <a:gd name="T34" fmla="*/ 612765 w 2356514"/>
              <a:gd name="T35" fmla="*/ 1440388 h 1549020"/>
              <a:gd name="T36" fmla="*/ 626381 w 2356514"/>
              <a:gd name="T37" fmla="*/ 1207920 h 1549020"/>
              <a:gd name="T38" fmla="*/ 871489 w 2356514"/>
              <a:gd name="T39" fmla="*/ 1166897 h 1549020"/>
              <a:gd name="T40" fmla="*/ 1089363 w 2356514"/>
              <a:gd name="T41" fmla="*/ 1084850 h 1549020"/>
              <a:gd name="T42" fmla="*/ 1320851 w 2356514"/>
              <a:gd name="T43" fmla="*/ 1057499 h 1549020"/>
              <a:gd name="T44" fmla="*/ 1375320 w 2356514"/>
              <a:gd name="T45" fmla="*/ 1071176 h 1549020"/>
              <a:gd name="T46" fmla="*/ 1416170 w 2356514"/>
              <a:gd name="T47" fmla="*/ 1098523 h 1549020"/>
              <a:gd name="T48" fmla="*/ 1470638 w 2356514"/>
              <a:gd name="T49" fmla="*/ 1112201 h 1549020"/>
              <a:gd name="T50" fmla="*/ 1851914 w 2356514"/>
              <a:gd name="T51" fmla="*/ 907077 h 1549020"/>
              <a:gd name="T52" fmla="*/ 2124251 w 2356514"/>
              <a:gd name="T53" fmla="*/ 756658 h 1549020"/>
              <a:gd name="T54" fmla="*/ 2028935 w 2356514"/>
              <a:gd name="T55" fmla="*/ 455821 h 1549020"/>
              <a:gd name="T56" fmla="*/ 1647658 w 2356514"/>
              <a:gd name="T57" fmla="*/ 264376 h 1549020"/>
              <a:gd name="T58" fmla="*/ 1307233 w 2356514"/>
              <a:gd name="T59" fmla="*/ 209673 h 1549020"/>
              <a:gd name="T60" fmla="*/ 612765 w 2356514"/>
              <a:gd name="T61" fmla="*/ 237025 h 1549020"/>
              <a:gd name="T62" fmla="*/ 313195 w 2356514"/>
              <a:gd name="T63" fmla="*/ 387446 h 1549020"/>
              <a:gd name="T64" fmla="*/ 231492 w 2356514"/>
              <a:gd name="T65" fmla="*/ 592563 h 1549020"/>
              <a:gd name="T66" fmla="*/ 177021 w 2356514"/>
              <a:gd name="T67" fmla="*/ 688289 h 1549020"/>
              <a:gd name="T68" fmla="*/ 285955 w 2356514"/>
              <a:gd name="T69" fmla="*/ 797682 h 1549020"/>
              <a:gd name="T70" fmla="*/ 490215 w 2356514"/>
              <a:gd name="T71" fmla="*/ 811359 h 1549020"/>
              <a:gd name="T72" fmla="*/ 612765 w 2356514"/>
              <a:gd name="T73" fmla="*/ 770336 h 1549020"/>
              <a:gd name="T74" fmla="*/ 762555 w 2356514"/>
              <a:gd name="T75" fmla="*/ 879731 h 1549020"/>
              <a:gd name="T76" fmla="*/ 789786 w 2356514"/>
              <a:gd name="T77" fmla="*/ 975452 h 1549020"/>
              <a:gd name="T78" fmla="*/ 789786 w 2356514"/>
              <a:gd name="T79" fmla="*/ 1084850 h 1549020"/>
              <a:gd name="T80" fmla="*/ 721701 w 2356514"/>
              <a:gd name="T81" fmla="*/ 1166897 h 1549020"/>
              <a:gd name="T82" fmla="*/ 531063 w 2356514"/>
              <a:gd name="T83" fmla="*/ 1248943 h 15490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356514"/>
              <a:gd name="T127" fmla="*/ 0 h 1549020"/>
              <a:gd name="T128" fmla="*/ 2356514 w 2356514"/>
              <a:gd name="T129" fmla="*/ 1549020 h 15490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356514" h="1549020">
                <a:moveTo>
                  <a:pt x="532263" y="1246495"/>
                </a:moveTo>
                <a:cubicBezTo>
                  <a:pt x="498144" y="1226023"/>
                  <a:pt x="566382" y="1100919"/>
                  <a:pt x="518615" y="1041779"/>
                </a:cubicBezTo>
                <a:cubicBezTo>
                  <a:pt x="470848" y="982639"/>
                  <a:pt x="329821" y="950793"/>
                  <a:pt x="245660" y="891653"/>
                </a:cubicBezTo>
                <a:cubicBezTo>
                  <a:pt x="161499" y="832513"/>
                  <a:pt x="27296" y="777922"/>
                  <a:pt x="13648" y="686937"/>
                </a:cubicBezTo>
                <a:cubicBezTo>
                  <a:pt x="0" y="595952"/>
                  <a:pt x="90985" y="448101"/>
                  <a:pt x="163773" y="345743"/>
                </a:cubicBezTo>
                <a:cubicBezTo>
                  <a:pt x="236561" y="243385"/>
                  <a:pt x="334370" y="120555"/>
                  <a:pt x="450376" y="72788"/>
                </a:cubicBezTo>
                <a:cubicBezTo>
                  <a:pt x="566382" y="25021"/>
                  <a:pt x="739254" y="70513"/>
                  <a:pt x="859809" y="59140"/>
                </a:cubicBezTo>
                <a:cubicBezTo>
                  <a:pt x="980364" y="47767"/>
                  <a:pt x="1048604" y="0"/>
                  <a:pt x="1173708" y="4549"/>
                </a:cubicBezTo>
                <a:cubicBezTo>
                  <a:pt x="1298812" y="9098"/>
                  <a:pt x="1476233" y="54590"/>
                  <a:pt x="1610436" y="86435"/>
                </a:cubicBezTo>
                <a:cubicBezTo>
                  <a:pt x="1744639" y="118280"/>
                  <a:pt x="1878843" y="147851"/>
                  <a:pt x="1978926" y="195618"/>
                </a:cubicBezTo>
                <a:cubicBezTo>
                  <a:pt x="2079010" y="243385"/>
                  <a:pt x="2158621" y="270680"/>
                  <a:pt x="2210937" y="373038"/>
                </a:cubicBezTo>
                <a:cubicBezTo>
                  <a:pt x="2263253" y="475396"/>
                  <a:pt x="2356514" y="677839"/>
                  <a:pt x="2292824" y="809767"/>
                </a:cubicBezTo>
                <a:cubicBezTo>
                  <a:pt x="2229135" y="941696"/>
                  <a:pt x="1828800" y="1164609"/>
                  <a:pt x="1828800" y="1164609"/>
                </a:cubicBezTo>
                <a:cubicBezTo>
                  <a:pt x="1710519" y="1255594"/>
                  <a:pt x="1665027" y="1298811"/>
                  <a:pt x="1583140" y="1355677"/>
                </a:cubicBezTo>
                <a:cubicBezTo>
                  <a:pt x="1501253" y="1412543"/>
                  <a:pt x="1433015" y="1473958"/>
                  <a:pt x="1337481" y="1505803"/>
                </a:cubicBezTo>
                <a:cubicBezTo>
                  <a:pt x="1241947" y="1537648"/>
                  <a:pt x="1096371" y="1544472"/>
                  <a:pt x="1009935" y="1546746"/>
                </a:cubicBezTo>
                <a:cubicBezTo>
                  <a:pt x="923499" y="1549020"/>
                  <a:pt x="884830" y="1537647"/>
                  <a:pt x="818866" y="1519450"/>
                </a:cubicBezTo>
                <a:cubicBezTo>
                  <a:pt x="752902" y="1501253"/>
                  <a:pt x="645994" y="1489880"/>
                  <a:pt x="614149" y="1437564"/>
                </a:cubicBezTo>
                <a:cubicBezTo>
                  <a:pt x="582304" y="1385248"/>
                  <a:pt x="584579" y="1251044"/>
                  <a:pt x="627797" y="1205552"/>
                </a:cubicBezTo>
                <a:cubicBezTo>
                  <a:pt x="671015" y="1160060"/>
                  <a:pt x="796120" y="1185081"/>
                  <a:pt x="873457" y="1164609"/>
                </a:cubicBezTo>
                <a:cubicBezTo>
                  <a:pt x="950794" y="1144137"/>
                  <a:pt x="1016758" y="1100919"/>
                  <a:pt x="1091821" y="1082722"/>
                </a:cubicBezTo>
                <a:cubicBezTo>
                  <a:pt x="1166884" y="1064525"/>
                  <a:pt x="1276066" y="1057701"/>
                  <a:pt x="1323833" y="1055426"/>
                </a:cubicBezTo>
                <a:cubicBezTo>
                  <a:pt x="1371600" y="1053151"/>
                  <a:pt x="1362502" y="1062250"/>
                  <a:pt x="1378424" y="1069074"/>
                </a:cubicBezTo>
                <a:cubicBezTo>
                  <a:pt x="1394346" y="1075898"/>
                  <a:pt x="1403445" y="1089546"/>
                  <a:pt x="1419367" y="1096370"/>
                </a:cubicBezTo>
                <a:cubicBezTo>
                  <a:pt x="1435289" y="1103194"/>
                  <a:pt x="1401170" y="1141863"/>
                  <a:pt x="1473958" y="1110018"/>
                </a:cubicBezTo>
                <a:cubicBezTo>
                  <a:pt x="1546746" y="1078173"/>
                  <a:pt x="1856096" y="905301"/>
                  <a:pt x="1856096" y="905301"/>
                </a:cubicBezTo>
                <a:cubicBezTo>
                  <a:pt x="1965278" y="846161"/>
                  <a:pt x="2099481" y="830239"/>
                  <a:pt x="2129051" y="755176"/>
                </a:cubicBezTo>
                <a:cubicBezTo>
                  <a:pt x="2158621" y="680113"/>
                  <a:pt x="2113129" y="536812"/>
                  <a:pt x="2033517" y="454925"/>
                </a:cubicBezTo>
                <a:cubicBezTo>
                  <a:pt x="1953905" y="373038"/>
                  <a:pt x="1771934" y="304799"/>
                  <a:pt x="1651379" y="263856"/>
                </a:cubicBezTo>
                <a:cubicBezTo>
                  <a:pt x="1530824" y="222913"/>
                  <a:pt x="1483057" y="213814"/>
                  <a:pt x="1310185" y="209265"/>
                </a:cubicBezTo>
                <a:cubicBezTo>
                  <a:pt x="1137313" y="204716"/>
                  <a:pt x="780197" y="206991"/>
                  <a:pt x="614149" y="236561"/>
                </a:cubicBezTo>
                <a:cubicBezTo>
                  <a:pt x="448101" y="266131"/>
                  <a:pt x="377588" y="327546"/>
                  <a:pt x="313899" y="386686"/>
                </a:cubicBezTo>
                <a:cubicBezTo>
                  <a:pt x="250210" y="445826"/>
                  <a:pt x="254758" y="541361"/>
                  <a:pt x="232012" y="591403"/>
                </a:cubicBezTo>
                <a:cubicBezTo>
                  <a:pt x="209266" y="641445"/>
                  <a:pt x="168323" y="652818"/>
                  <a:pt x="177421" y="686937"/>
                </a:cubicBezTo>
                <a:cubicBezTo>
                  <a:pt x="186519" y="721056"/>
                  <a:pt x="234287" y="775647"/>
                  <a:pt x="286603" y="796119"/>
                </a:cubicBezTo>
                <a:cubicBezTo>
                  <a:pt x="338919" y="816591"/>
                  <a:pt x="436729" y="814316"/>
                  <a:pt x="491320" y="809767"/>
                </a:cubicBezTo>
                <a:cubicBezTo>
                  <a:pt x="545911" y="805218"/>
                  <a:pt x="568657" y="757451"/>
                  <a:pt x="614149" y="768824"/>
                </a:cubicBezTo>
                <a:cubicBezTo>
                  <a:pt x="659641" y="780197"/>
                  <a:pt x="734705" y="843887"/>
                  <a:pt x="764275" y="878006"/>
                </a:cubicBezTo>
                <a:cubicBezTo>
                  <a:pt x="793845" y="912125"/>
                  <a:pt x="787021" y="939421"/>
                  <a:pt x="791570" y="973540"/>
                </a:cubicBezTo>
                <a:cubicBezTo>
                  <a:pt x="796119" y="1007659"/>
                  <a:pt x="802943" y="1050877"/>
                  <a:pt x="791570" y="1082722"/>
                </a:cubicBezTo>
                <a:cubicBezTo>
                  <a:pt x="780197" y="1114567"/>
                  <a:pt x="771099" y="1144137"/>
                  <a:pt x="723332" y="1164609"/>
                </a:cubicBezTo>
                <a:cubicBezTo>
                  <a:pt x="675565" y="1185081"/>
                  <a:pt x="566382" y="1266967"/>
                  <a:pt x="532263" y="1246495"/>
                </a:cubicBezTo>
                <a:close/>
              </a:path>
            </a:pathLst>
          </a:cu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28600"/>
            <a:ext cx="3233738" cy="2162175"/>
          </a:xfrm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Frontal lobe: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Superior &amp; inferior frontal sulci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divide the lobe into superior, middle &amp; inferior frontal gyri.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Line 8"/>
          <p:cNvSpPr>
            <a:spLocks noChangeShapeType="1"/>
          </p:cNvSpPr>
          <p:nvPr/>
        </p:nvSpPr>
        <p:spPr bwMode="auto">
          <a:xfrm>
            <a:off x="5105400" y="3124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>
            <a:off x="5105400" y="3505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>
            <a:off x="5105400" y="3886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 flipH="1">
            <a:off x="7086600" y="3048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2536" name="Picture 9" descr="f15-1ap-443_the_human_b_cb"/>
          <p:cNvPicPr>
            <a:picLocks noChangeAspect="1" noChangeArrowheads="1"/>
          </p:cNvPicPr>
          <p:nvPr/>
        </p:nvPicPr>
        <p:blipFill>
          <a:blip r:embed="rId2"/>
          <a:srcRect t="2264" b="10600"/>
          <a:stretch>
            <a:fillRect/>
          </a:stretch>
        </p:blipFill>
        <p:spPr bwMode="auto">
          <a:xfrm>
            <a:off x="1905000" y="2514600"/>
            <a:ext cx="57292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Freeform 20"/>
          <p:cNvSpPr>
            <a:spLocks noChangeArrowheads="1"/>
          </p:cNvSpPr>
          <p:nvPr/>
        </p:nvSpPr>
        <p:spPr bwMode="auto">
          <a:xfrm>
            <a:off x="5943600" y="3124200"/>
            <a:ext cx="609600" cy="633413"/>
          </a:xfrm>
          <a:custGeom>
            <a:avLst/>
            <a:gdLst>
              <a:gd name="T0" fmla="*/ 0 w 663678"/>
              <a:gd name="T1" fmla="*/ 0 h 634180"/>
              <a:gd name="T2" fmla="*/ 96228 w 663678"/>
              <a:gd name="T3" fmla="*/ 14426 h 634180"/>
              <a:gd name="T4" fmla="*/ 192456 w 663678"/>
              <a:gd name="T5" fmla="*/ 57722 h 634180"/>
              <a:gd name="T6" fmla="*/ 230949 w 663678"/>
              <a:gd name="T7" fmla="*/ 72152 h 634180"/>
              <a:gd name="T8" fmla="*/ 259817 w 663678"/>
              <a:gd name="T9" fmla="*/ 101011 h 634180"/>
              <a:gd name="T10" fmla="*/ 317555 w 663678"/>
              <a:gd name="T11" fmla="*/ 129873 h 634180"/>
              <a:gd name="T12" fmla="*/ 336802 w 663678"/>
              <a:gd name="T13" fmla="*/ 230885 h 634180"/>
              <a:gd name="T14" fmla="*/ 356046 w 663678"/>
              <a:gd name="T15" fmla="*/ 274176 h 634180"/>
              <a:gd name="T16" fmla="*/ 365670 w 663678"/>
              <a:gd name="T17" fmla="*/ 389618 h 634180"/>
              <a:gd name="T18" fmla="*/ 384919 w 663678"/>
              <a:gd name="T19" fmla="*/ 476200 h 634180"/>
              <a:gd name="T20" fmla="*/ 394536 w 663678"/>
              <a:gd name="T21" fmla="*/ 562783 h 634180"/>
              <a:gd name="T22" fmla="*/ 423404 w 663678"/>
              <a:gd name="T23" fmla="*/ 591644 h 634180"/>
              <a:gd name="T24" fmla="*/ 433031 w 663678"/>
              <a:gd name="T25" fmla="*/ 620504 h 634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3678"/>
              <a:gd name="T40" fmla="*/ 0 h 634180"/>
              <a:gd name="T41" fmla="*/ 663678 w 663678"/>
              <a:gd name="T42" fmla="*/ 634180 h 634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3678" h="634180">
                <a:moveTo>
                  <a:pt x="0" y="0"/>
                </a:moveTo>
                <a:cubicBezTo>
                  <a:pt x="49161" y="4916"/>
                  <a:pt x="98574" y="7761"/>
                  <a:pt x="147484" y="14748"/>
                </a:cubicBezTo>
                <a:cubicBezTo>
                  <a:pt x="202108" y="22551"/>
                  <a:pt x="240220" y="45306"/>
                  <a:pt x="294968" y="58993"/>
                </a:cubicBezTo>
                <a:lnTo>
                  <a:pt x="353962" y="73742"/>
                </a:lnTo>
                <a:cubicBezTo>
                  <a:pt x="368710" y="83574"/>
                  <a:pt x="382010" y="96039"/>
                  <a:pt x="398207" y="103238"/>
                </a:cubicBezTo>
                <a:cubicBezTo>
                  <a:pt x="426619" y="115866"/>
                  <a:pt x="486697" y="132735"/>
                  <a:pt x="486697" y="132735"/>
                </a:cubicBezTo>
                <a:cubicBezTo>
                  <a:pt x="491424" y="151643"/>
                  <a:pt x="505613" y="214812"/>
                  <a:pt x="516194" y="235974"/>
                </a:cubicBezTo>
                <a:cubicBezTo>
                  <a:pt x="524121" y="251828"/>
                  <a:pt x="535859" y="265471"/>
                  <a:pt x="545691" y="280219"/>
                </a:cubicBezTo>
                <a:cubicBezTo>
                  <a:pt x="550607" y="319548"/>
                  <a:pt x="552134" y="359451"/>
                  <a:pt x="560439" y="398206"/>
                </a:cubicBezTo>
                <a:cubicBezTo>
                  <a:pt x="566954" y="428608"/>
                  <a:pt x="589936" y="486696"/>
                  <a:pt x="589936" y="486696"/>
                </a:cubicBezTo>
                <a:cubicBezTo>
                  <a:pt x="594852" y="516193"/>
                  <a:pt x="591311" y="548440"/>
                  <a:pt x="604684" y="575187"/>
                </a:cubicBezTo>
                <a:cubicBezTo>
                  <a:pt x="612611" y="591041"/>
                  <a:pt x="636395" y="592150"/>
                  <a:pt x="648929" y="604683"/>
                </a:cubicBezTo>
                <a:cubicBezTo>
                  <a:pt x="656702" y="612456"/>
                  <a:pt x="658762" y="624348"/>
                  <a:pt x="663678" y="634180"/>
                </a:cubicBezTo>
              </a:path>
            </a:pathLst>
          </a:custGeom>
          <a:noFill/>
          <a:ln w="38100" algn="ctr">
            <a:solidFill>
              <a:srgbClr val="00206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1981200" y="59436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Superior, middle &amp; inferior frontal gyri</a:t>
            </a:r>
          </a:p>
        </p:txBody>
      </p: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581400" y="213360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gyrus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6019800" y="2667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Superior parietal lobule</a:t>
            </a:r>
          </a:p>
        </p:txBody>
      </p:sp>
      <p:sp>
        <p:nvSpPr>
          <p:cNvPr id="22541" name="TextBox 28"/>
          <p:cNvSpPr txBox="1">
            <a:spLocks noChangeArrowheads="1"/>
          </p:cNvSpPr>
          <p:nvPr/>
        </p:nvSpPr>
        <p:spPr bwMode="auto">
          <a:xfrm>
            <a:off x="5334000" y="3429000"/>
            <a:ext cx="10001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Inferior parietal lobule</a:t>
            </a:r>
          </a:p>
        </p:txBody>
      </p:sp>
      <p:sp>
        <p:nvSpPr>
          <p:cNvPr id="21523" name="TextBox 29"/>
          <p:cNvSpPr txBox="1">
            <a:spLocks noChangeArrowheads="1"/>
          </p:cNvSpPr>
          <p:nvPr/>
        </p:nvSpPr>
        <p:spPr bwMode="auto">
          <a:xfrm>
            <a:off x="5638800" y="21336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gyrus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43" name="Straight Arrow Connector 33"/>
          <p:cNvCxnSpPr>
            <a:cxnSpLocks noChangeShapeType="1"/>
          </p:cNvCxnSpPr>
          <p:nvPr/>
        </p:nvCxnSpPr>
        <p:spPr bwMode="auto">
          <a:xfrm flipH="1" flipV="1">
            <a:off x="2743200" y="3352800"/>
            <a:ext cx="381000" cy="25908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2544" name="Straight Arrow Connector 34"/>
          <p:cNvCxnSpPr>
            <a:cxnSpLocks noChangeShapeType="1"/>
          </p:cNvCxnSpPr>
          <p:nvPr/>
        </p:nvCxnSpPr>
        <p:spPr bwMode="auto">
          <a:xfrm flipV="1">
            <a:off x="3124200" y="3657600"/>
            <a:ext cx="0" cy="22860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2545" name="Straight Arrow Connector 35"/>
          <p:cNvCxnSpPr>
            <a:cxnSpLocks noChangeShapeType="1"/>
          </p:cNvCxnSpPr>
          <p:nvPr/>
        </p:nvCxnSpPr>
        <p:spPr bwMode="auto">
          <a:xfrm flipV="1">
            <a:off x="3124200" y="4114800"/>
            <a:ext cx="228600" cy="19050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2546" name="Straight Arrow Connector 36"/>
          <p:cNvCxnSpPr>
            <a:cxnSpLocks noChangeShapeType="1"/>
          </p:cNvCxnSpPr>
          <p:nvPr/>
        </p:nvCxnSpPr>
        <p:spPr bwMode="auto">
          <a:xfrm rot="5400000">
            <a:off x="5334000" y="2514600"/>
            <a:ext cx="457200" cy="4572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22547" name="TextBox 55"/>
          <p:cNvSpPr txBox="1">
            <a:spLocks noChangeArrowheads="1"/>
          </p:cNvSpPr>
          <p:nvPr/>
        </p:nvSpPr>
        <p:spPr bwMode="auto">
          <a:xfrm>
            <a:off x="7643813" y="3429000"/>
            <a:ext cx="1500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Intraparietal sulcus</a:t>
            </a:r>
          </a:p>
        </p:txBody>
      </p:sp>
      <p:cxnSp>
        <p:nvCxnSpPr>
          <p:cNvPr id="22548" name="Straight Arrow Connector 56"/>
          <p:cNvCxnSpPr>
            <a:cxnSpLocks noChangeShapeType="1"/>
          </p:cNvCxnSpPr>
          <p:nvPr/>
        </p:nvCxnSpPr>
        <p:spPr bwMode="auto">
          <a:xfrm flipH="1" flipV="1">
            <a:off x="6477000" y="3429000"/>
            <a:ext cx="1166813" cy="2921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2549" name="Straight Arrow Connector 36"/>
          <p:cNvCxnSpPr>
            <a:cxnSpLocks noChangeShapeType="1"/>
            <a:stCxn id="21520" idx="2"/>
          </p:cNvCxnSpPr>
          <p:nvPr/>
        </p:nvCxnSpPr>
        <p:spPr bwMode="auto">
          <a:xfrm>
            <a:off x="4419600" y="2471738"/>
            <a:ext cx="304800" cy="50006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572000" y="228600"/>
            <a:ext cx="44196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Parietal lobe: 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gyrus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Intraparietal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dividing the lobe into superior &amp; inferior parietal lobules.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743200" y="3352800"/>
            <a:ext cx="1447800" cy="739775"/>
          </a:xfrm>
          <a:custGeom>
            <a:avLst/>
            <a:gdLst>
              <a:gd name="connsiteX0" fmla="*/ 0 w 1258785"/>
              <a:gd name="connsiteY0" fmla="*/ 498764 h 587829"/>
              <a:gd name="connsiteX1" fmla="*/ 83127 w 1258785"/>
              <a:gd name="connsiteY1" fmla="*/ 558140 h 587829"/>
              <a:gd name="connsiteX2" fmla="*/ 201881 w 1258785"/>
              <a:gd name="connsiteY2" fmla="*/ 570016 h 587829"/>
              <a:gd name="connsiteX3" fmla="*/ 344385 w 1258785"/>
              <a:gd name="connsiteY3" fmla="*/ 451262 h 587829"/>
              <a:gd name="connsiteX4" fmla="*/ 427512 w 1258785"/>
              <a:gd name="connsiteY4" fmla="*/ 320634 h 587829"/>
              <a:gd name="connsiteX5" fmla="*/ 522514 w 1258785"/>
              <a:gd name="connsiteY5" fmla="*/ 225631 h 587829"/>
              <a:gd name="connsiteX6" fmla="*/ 522514 w 1258785"/>
              <a:gd name="connsiteY6" fmla="*/ 225631 h 587829"/>
              <a:gd name="connsiteX7" fmla="*/ 641268 w 1258785"/>
              <a:gd name="connsiteY7" fmla="*/ 130629 h 587829"/>
              <a:gd name="connsiteX8" fmla="*/ 748146 w 1258785"/>
              <a:gd name="connsiteY8" fmla="*/ 71252 h 587829"/>
              <a:gd name="connsiteX9" fmla="*/ 855024 w 1258785"/>
              <a:gd name="connsiteY9" fmla="*/ 83127 h 587829"/>
              <a:gd name="connsiteX10" fmla="*/ 950026 w 1258785"/>
              <a:gd name="connsiteY10" fmla="*/ 178130 h 587829"/>
              <a:gd name="connsiteX11" fmla="*/ 1009403 w 1258785"/>
              <a:gd name="connsiteY11" fmla="*/ 178130 h 587829"/>
              <a:gd name="connsiteX12" fmla="*/ 1092530 w 1258785"/>
              <a:gd name="connsiteY12" fmla="*/ 71252 h 587829"/>
              <a:gd name="connsiteX13" fmla="*/ 1151907 w 1258785"/>
              <a:gd name="connsiteY13" fmla="*/ 35626 h 587829"/>
              <a:gd name="connsiteX14" fmla="*/ 1258785 w 1258785"/>
              <a:gd name="connsiteY14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8785" h="587829">
                <a:moveTo>
                  <a:pt x="0" y="498764"/>
                </a:moveTo>
                <a:cubicBezTo>
                  <a:pt x="24740" y="522514"/>
                  <a:pt x="49480" y="546265"/>
                  <a:pt x="83127" y="558140"/>
                </a:cubicBezTo>
                <a:cubicBezTo>
                  <a:pt x="116774" y="570015"/>
                  <a:pt x="158338" y="587829"/>
                  <a:pt x="201881" y="570016"/>
                </a:cubicBezTo>
                <a:cubicBezTo>
                  <a:pt x="245424" y="552203"/>
                  <a:pt x="306780" y="492826"/>
                  <a:pt x="344385" y="451262"/>
                </a:cubicBezTo>
                <a:cubicBezTo>
                  <a:pt x="381990" y="409698"/>
                  <a:pt x="397824" y="358239"/>
                  <a:pt x="427512" y="320634"/>
                </a:cubicBezTo>
                <a:cubicBezTo>
                  <a:pt x="457200" y="283029"/>
                  <a:pt x="522514" y="225631"/>
                  <a:pt x="522514" y="225631"/>
                </a:cubicBezTo>
                <a:lnTo>
                  <a:pt x="522514" y="225631"/>
                </a:lnTo>
                <a:cubicBezTo>
                  <a:pt x="542306" y="209797"/>
                  <a:pt x="603663" y="156359"/>
                  <a:pt x="641268" y="130629"/>
                </a:cubicBezTo>
                <a:cubicBezTo>
                  <a:pt x="678873" y="104899"/>
                  <a:pt x="712520" y="79169"/>
                  <a:pt x="748146" y="71252"/>
                </a:cubicBezTo>
                <a:cubicBezTo>
                  <a:pt x="783772" y="63335"/>
                  <a:pt x="821377" y="65314"/>
                  <a:pt x="855024" y="83127"/>
                </a:cubicBezTo>
                <a:cubicBezTo>
                  <a:pt x="888671" y="100940"/>
                  <a:pt x="924296" y="162296"/>
                  <a:pt x="950026" y="178130"/>
                </a:cubicBezTo>
                <a:cubicBezTo>
                  <a:pt x="975756" y="193964"/>
                  <a:pt x="985653" y="195943"/>
                  <a:pt x="1009403" y="178130"/>
                </a:cubicBezTo>
                <a:cubicBezTo>
                  <a:pt x="1033153" y="160317"/>
                  <a:pt x="1068779" y="95003"/>
                  <a:pt x="1092530" y="71252"/>
                </a:cubicBezTo>
                <a:cubicBezTo>
                  <a:pt x="1116281" y="47501"/>
                  <a:pt x="1124198" y="47501"/>
                  <a:pt x="1151907" y="35626"/>
                </a:cubicBezTo>
                <a:cubicBezTo>
                  <a:pt x="1179616" y="23751"/>
                  <a:pt x="1258785" y="0"/>
                  <a:pt x="1258785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 rot="20811163">
            <a:off x="2419350" y="3028950"/>
            <a:ext cx="1249363" cy="630238"/>
          </a:xfrm>
          <a:custGeom>
            <a:avLst/>
            <a:gdLst>
              <a:gd name="connsiteX0" fmla="*/ 0 w 843148"/>
              <a:gd name="connsiteY0" fmla="*/ 502722 h 502722"/>
              <a:gd name="connsiteX1" fmla="*/ 35626 w 843148"/>
              <a:gd name="connsiteY1" fmla="*/ 407719 h 502722"/>
              <a:gd name="connsiteX2" fmla="*/ 95003 w 843148"/>
              <a:gd name="connsiteY2" fmla="*/ 324592 h 502722"/>
              <a:gd name="connsiteX3" fmla="*/ 166255 w 843148"/>
              <a:gd name="connsiteY3" fmla="*/ 288966 h 502722"/>
              <a:gd name="connsiteX4" fmla="*/ 308759 w 843148"/>
              <a:gd name="connsiteY4" fmla="*/ 265215 h 502722"/>
              <a:gd name="connsiteX5" fmla="*/ 415637 w 843148"/>
              <a:gd name="connsiteY5" fmla="*/ 229589 h 502722"/>
              <a:gd name="connsiteX6" fmla="*/ 534390 w 843148"/>
              <a:gd name="connsiteY6" fmla="*/ 217714 h 502722"/>
              <a:gd name="connsiteX7" fmla="*/ 570016 w 843148"/>
              <a:gd name="connsiteY7" fmla="*/ 122711 h 502722"/>
              <a:gd name="connsiteX8" fmla="*/ 676894 w 843148"/>
              <a:gd name="connsiteY8" fmla="*/ 15834 h 502722"/>
              <a:gd name="connsiteX9" fmla="*/ 843148 w 843148"/>
              <a:gd name="connsiteY9" fmla="*/ 27709 h 50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148" h="502722">
                <a:moveTo>
                  <a:pt x="0" y="502722"/>
                </a:moveTo>
                <a:cubicBezTo>
                  <a:pt x="9896" y="470064"/>
                  <a:pt x="19792" y="437407"/>
                  <a:pt x="35626" y="407719"/>
                </a:cubicBezTo>
                <a:cubicBezTo>
                  <a:pt x="51460" y="378031"/>
                  <a:pt x="73232" y="344384"/>
                  <a:pt x="95003" y="324592"/>
                </a:cubicBezTo>
                <a:cubicBezTo>
                  <a:pt x="116774" y="304800"/>
                  <a:pt x="130629" y="298862"/>
                  <a:pt x="166255" y="288966"/>
                </a:cubicBezTo>
                <a:cubicBezTo>
                  <a:pt x="201881" y="279070"/>
                  <a:pt x="267195" y="275111"/>
                  <a:pt x="308759" y="265215"/>
                </a:cubicBezTo>
                <a:cubicBezTo>
                  <a:pt x="350323" y="255319"/>
                  <a:pt x="378032" y="237506"/>
                  <a:pt x="415637" y="229589"/>
                </a:cubicBezTo>
                <a:cubicBezTo>
                  <a:pt x="453242" y="221672"/>
                  <a:pt x="508660" y="235527"/>
                  <a:pt x="534390" y="217714"/>
                </a:cubicBezTo>
                <a:cubicBezTo>
                  <a:pt x="560120" y="199901"/>
                  <a:pt x="546265" y="156358"/>
                  <a:pt x="570016" y="122711"/>
                </a:cubicBezTo>
                <a:cubicBezTo>
                  <a:pt x="593767" y="89064"/>
                  <a:pt x="631372" y="31668"/>
                  <a:pt x="676894" y="15834"/>
                </a:cubicBezTo>
                <a:cubicBezTo>
                  <a:pt x="722416" y="0"/>
                  <a:pt x="782782" y="13854"/>
                  <a:pt x="843148" y="27709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419600" y="2667000"/>
            <a:ext cx="762000" cy="1447800"/>
          </a:xfrm>
          <a:custGeom>
            <a:avLst/>
            <a:gdLst>
              <a:gd name="connsiteX0" fmla="*/ 3958 w 692727"/>
              <a:gd name="connsiteY0" fmla="*/ 1223158 h 1223158"/>
              <a:gd name="connsiteX1" fmla="*/ 3958 w 692727"/>
              <a:gd name="connsiteY1" fmla="*/ 1116281 h 1223158"/>
              <a:gd name="connsiteX2" fmla="*/ 15834 w 692727"/>
              <a:gd name="connsiteY2" fmla="*/ 997527 h 1223158"/>
              <a:gd name="connsiteX3" fmla="*/ 98961 w 692727"/>
              <a:gd name="connsiteY3" fmla="*/ 902525 h 1223158"/>
              <a:gd name="connsiteX4" fmla="*/ 110836 w 692727"/>
              <a:gd name="connsiteY4" fmla="*/ 831273 h 1223158"/>
              <a:gd name="connsiteX5" fmla="*/ 182088 w 692727"/>
              <a:gd name="connsiteY5" fmla="*/ 724395 h 1223158"/>
              <a:gd name="connsiteX6" fmla="*/ 300842 w 692727"/>
              <a:gd name="connsiteY6" fmla="*/ 641268 h 1223158"/>
              <a:gd name="connsiteX7" fmla="*/ 383969 w 692727"/>
              <a:gd name="connsiteY7" fmla="*/ 546265 h 1223158"/>
              <a:gd name="connsiteX8" fmla="*/ 360218 w 692727"/>
              <a:gd name="connsiteY8" fmla="*/ 403761 h 1223158"/>
              <a:gd name="connsiteX9" fmla="*/ 324592 w 692727"/>
              <a:gd name="connsiteY9" fmla="*/ 380010 h 1223158"/>
              <a:gd name="connsiteX10" fmla="*/ 395844 w 692727"/>
              <a:gd name="connsiteY10" fmla="*/ 225631 h 1223158"/>
              <a:gd name="connsiteX11" fmla="*/ 657101 w 692727"/>
              <a:gd name="connsiteY11" fmla="*/ 130629 h 1223158"/>
              <a:gd name="connsiteX12" fmla="*/ 609600 w 692727"/>
              <a:gd name="connsiteY12" fmla="*/ 47501 h 1223158"/>
              <a:gd name="connsiteX13" fmla="*/ 633351 w 692727"/>
              <a:gd name="connsiteY13" fmla="*/ 0 h 122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2727" h="1223158">
                <a:moveTo>
                  <a:pt x="3958" y="1223158"/>
                </a:moveTo>
                <a:cubicBezTo>
                  <a:pt x="3958" y="1188522"/>
                  <a:pt x="1979" y="1153886"/>
                  <a:pt x="3958" y="1116281"/>
                </a:cubicBezTo>
                <a:cubicBezTo>
                  <a:pt x="5937" y="1078676"/>
                  <a:pt x="0" y="1033153"/>
                  <a:pt x="15834" y="997527"/>
                </a:cubicBezTo>
                <a:cubicBezTo>
                  <a:pt x="31668" y="961901"/>
                  <a:pt x="83127" y="930234"/>
                  <a:pt x="98961" y="902525"/>
                </a:cubicBezTo>
                <a:cubicBezTo>
                  <a:pt x="114795" y="874816"/>
                  <a:pt x="96982" y="860961"/>
                  <a:pt x="110836" y="831273"/>
                </a:cubicBezTo>
                <a:cubicBezTo>
                  <a:pt x="124690" y="801585"/>
                  <a:pt x="150420" y="756062"/>
                  <a:pt x="182088" y="724395"/>
                </a:cubicBezTo>
                <a:cubicBezTo>
                  <a:pt x="213756" y="692728"/>
                  <a:pt x="267195" y="670956"/>
                  <a:pt x="300842" y="641268"/>
                </a:cubicBezTo>
                <a:cubicBezTo>
                  <a:pt x="334489" y="611580"/>
                  <a:pt x="374073" y="585849"/>
                  <a:pt x="383969" y="546265"/>
                </a:cubicBezTo>
                <a:cubicBezTo>
                  <a:pt x="393865" y="506681"/>
                  <a:pt x="370114" y="431470"/>
                  <a:pt x="360218" y="403761"/>
                </a:cubicBezTo>
                <a:cubicBezTo>
                  <a:pt x="350322" y="376052"/>
                  <a:pt x="318654" y="409698"/>
                  <a:pt x="324592" y="380010"/>
                </a:cubicBezTo>
                <a:cubicBezTo>
                  <a:pt x="330530" y="350322"/>
                  <a:pt x="340426" y="267194"/>
                  <a:pt x="395844" y="225631"/>
                </a:cubicBezTo>
                <a:cubicBezTo>
                  <a:pt x="451262" y="184068"/>
                  <a:pt x="621475" y="160317"/>
                  <a:pt x="657101" y="130629"/>
                </a:cubicBezTo>
                <a:cubicBezTo>
                  <a:pt x="692727" y="100941"/>
                  <a:pt x="613558" y="69272"/>
                  <a:pt x="609600" y="47501"/>
                </a:cubicBezTo>
                <a:cubicBezTo>
                  <a:pt x="605642" y="25730"/>
                  <a:pt x="629393" y="0"/>
                  <a:pt x="633351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275</TotalTime>
  <Words>1551</Words>
  <Application>Microsoft Office PowerPoint</Application>
  <PresentationFormat>عرض على الشاشة (3:4)‏</PresentationFormat>
  <Paragraphs>204</Paragraphs>
  <Slides>30</Slides>
  <Notes>6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9" baseType="lpstr">
      <vt:lpstr>Arial</vt:lpstr>
      <vt:lpstr>Calibri</vt:lpstr>
      <vt:lpstr>Wingdings</vt:lpstr>
      <vt:lpstr>Castellar</vt:lpstr>
      <vt:lpstr>Aharoni</vt:lpstr>
      <vt:lpstr>Times New Roman</vt:lpstr>
      <vt:lpstr>Arial Unicode MS</vt:lpstr>
      <vt:lpstr>Office Theme</vt:lpstr>
      <vt:lpstr>Photo Editor Photo</vt:lpstr>
      <vt:lpstr>الشريحة 1</vt:lpstr>
      <vt:lpstr>CEREBRUM</vt:lpstr>
      <vt:lpstr>Objectives</vt:lpstr>
      <vt:lpstr>Cerebrum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Medial Surface</vt:lpstr>
      <vt:lpstr>الشريحة 12</vt:lpstr>
      <vt:lpstr>Functional Areas  of the   Cerebral Cortex</vt:lpstr>
      <vt:lpstr>Frontal Lobe</vt:lpstr>
      <vt:lpstr>Parietal lobe</vt:lpstr>
      <vt:lpstr>Temporal Lobe</vt:lpstr>
      <vt:lpstr>Language Area</vt:lpstr>
      <vt:lpstr>الشريحة 18</vt:lpstr>
      <vt:lpstr>Hemispheric Dominance</vt:lpstr>
      <vt:lpstr>White Matter</vt:lpstr>
      <vt:lpstr>الشريحة 21</vt:lpstr>
      <vt:lpstr>Association Fibers</vt:lpstr>
      <vt:lpstr>الشريحة 23</vt:lpstr>
      <vt:lpstr>Commissural Fibers</vt:lpstr>
      <vt:lpstr>Corpus Callosum</vt:lpstr>
      <vt:lpstr>Parts of Corpus Callosum</vt:lpstr>
      <vt:lpstr>الشريحة 27</vt:lpstr>
      <vt:lpstr>Projection Fibers</vt:lpstr>
      <vt:lpstr>Internal Capsule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dc:creator>Dr. Zeenat Zaidi</dc:creator>
  <cp:lastModifiedBy>AA</cp:lastModifiedBy>
  <cp:revision>33</cp:revision>
  <dcterms:created xsi:type="dcterms:W3CDTF">2011-10-02T08:40:43Z</dcterms:created>
  <dcterms:modified xsi:type="dcterms:W3CDTF">2012-09-26T13:37:51Z</dcterms:modified>
</cp:coreProperties>
</file>