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88" r:id="rId3"/>
    <p:sldId id="283" r:id="rId4"/>
    <p:sldId id="295" r:id="rId5"/>
    <p:sldId id="258" r:id="rId6"/>
    <p:sldId id="259" r:id="rId7"/>
    <p:sldId id="296" r:id="rId8"/>
    <p:sldId id="297" r:id="rId9"/>
    <p:sldId id="260" r:id="rId10"/>
    <p:sldId id="271" r:id="rId11"/>
    <p:sldId id="272" r:id="rId12"/>
    <p:sldId id="262" r:id="rId13"/>
    <p:sldId id="273" r:id="rId14"/>
    <p:sldId id="294" r:id="rId15"/>
    <p:sldId id="278" r:id="rId16"/>
    <p:sldId id="282" r:id="rId17"/>
    <p:sldId id="266" r:id="rId18"/>
    <p:sldId id="281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clrMru>
    <a:srgbClr val="0000FF"/>
    <a:srgbClr val="66FF33"/>
    <a:srgbClr val="CC66FF"/>
    <a:srgbClr val="FF00FF"/>
    <a:srgbClr val="99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AC751F1-94B6-4967-A263-7289B1263DAE}" type="datetimeFigureOut">
              <a:rPr lang="en-US"/>
              <a:pPr>
                <a:defRPr/>
              </a:pPr>
              <a:t>10/6/2012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C654AF4-1819-4FCE-938B-3592C20663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42EA21-ABAB-4FA4-BD97-9E418C877A95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4D2E569-4211-47A5-BCCF-D46B36F51606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C6FFE91-81D0-45B0-9DFF-23BC020FEDF0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B2BEA06-7A69-49EE-8C44-2B23B9DCCB3D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32464-0CF3-40C5-9429-3BFA6F03F5CD}" type="datetimeFigureOut">
              <a:rPr lang="en-US"/>
              <a:pPr>
                <a:defRPr/>
              </a:pPr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BB547-42F7-49B7-87DC-71BE738CCA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CD6B5-2626-4BA2-B56C-14722BB9A1D4}" type="datetimeFigureOut">
              <a:rPr lang="en-US"/>
              <a:pPr>
                <a:defRPr/>
              </a:pPr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42ED1-2E25-4F5C-A068-77D73CD296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23F70-B3AC-4566-82FC-80C95B75739D}" type="datetimeFigureOut">
              <a:rPr lang="en-US"/>
              <a:pPr>
                <a:defRPr/>
              </a:pPr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3ED17-4958-40C7-9D32-5A58EFCDBC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A65B1-16FD-4730-8423-8F227BE0BC17}" type="datetimeFigureOut">
              <a:rPr lang="en-US"/>
              <a:pPr>
                <a:defRPr/>
              </a:pPr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0FDCE-6CA6-493D-B60B-2DA89BA80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A6318-D977-4681-9804-559F28C91C7D}" type="datetimeFigureOut">
              <a:rPr lang="en-US"/>
              <a:pPr>
                <a:defRPr/>
              </a:pPr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657E3-1F6F-4F19-BDF8-D5C03AB958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2237F-EC7B-436D-B8B0-A616841F0E02}" type="datetimeFigureOut">
              <a:rPr lang="en-US"/>
              <a:pPr>
                <a:defRPr/>
              </a:pPr>
              <a:t>10/6/2012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D915E-895E-485E-A3E8-58EB73EF52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ADB4D-DA05-4F5F-9FCA-EEFA10E9F91F}" type="datetimeFigureOut">
              <a:rPr lang="en-US"/>
              <a:pPr>
                <a:defRPr/>
              </a:pPr>
              <a:t>10/6/2012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0CEE0-3F77-4663-8969-F71C9F59F8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8FE96-328B-43AC-8EFF-75F89D4D8488}" type="datetimeFigureOut">
              <a:rPr lang="en-US"/>
              <a:pPr>
                <a:defRPr/>
              </a:pPr>
              <a:t>10/6/2012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B1E56-9416-43B4-A76D-872345CFD0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EBD92-A059-4108-8252-8BE09318EDA2}" type="datetimeFigureOut">
              <a:rPr lang="en-US"/>
              <a:pPr>
                <a:defRPr/>
              </a:pPr>
              <a:t>10/6/2012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90932-6C70-4AF4-BD58-2339631C85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16F4E-407F-4773-A492-0704D2AA2E9E}" type="datetimeFigureOut">
              <a:rPr lang="en-US"/>
              <a:pPr>
                <a:defRPr/>
              </a:pPr>
              <a:t>10/6/2012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EC6A5-A6DB-436D-9740-A092D94284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C7C0F-A59F-4C04-BF19-3522AC63511B}" type="datetimeFigureOut">
              <a:rPr lang="en-US"/>
              <a:pPr>
                <a:defRPr/>
              </a:pPr>
              <a:t>10/6/2012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B1DB8-56FB-4F4D-B14E-0E470A466F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30645F-86F3-49DA-B3E5-8E7C8912AA0D}" type="datetimeFigureOut">
              <a:rPr lang="en-US"/>
              <a:pPr>
                <a:defRPr/>
              </a:pPr>
              <a:t>10/6/2012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FFB982-2132-4182-91A8-378A6E21A4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 idx="4294967295"/>
          </p:nvPr>
        </p:nvSpPr>
        <p:spPr>
          <a:xfrm>
            <a:off x="0" y="1447800"/>
            <a:ext cx="9144000" cy="1524000"/>
          </a:xfrm>
          <a:solidFill>
            <a:srgbClr val="CC66FF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BASAL GANGLIA</a:t>
            </a:r>
          </a:p>
        </p:txBody>
      </p:sp>
      <p:sp>
        <p:nvSpPr>
          <p:cNvPr id="2051" name="AutoShape 5" descr="data:image/jpeg;base64,/9j/4AAQSkZJRgABAQAAAQABAAD/2wBDAAkGBwgHBgkIBwgKCgkLDRYPDQwMDRsUFRAWIB0iIiAdHx8kKDQsJCYxJx8fLT0tMTU3Ojo6Iys/RD84QzQ5Ojf/2wBDAQoKCg0MDRoPDxo3JR8lNzc3Nzc3Nzc3Nzc3Nzc3Nzc3Nzc3Nzc3Nzc3Nzc3Nzc3Nzc3Nzc3Nzc3Nzc3Nzc3Nzf/wAARCABcARsDASIAAhEBAxEB/8QAHAABAAIDAQEBAAAAAAAAAAAAAAYHAwQFAQII/8QAPhAAAQMDAgQFAgMHAgQHAAAAAQIDBAAFEQYhBxIxQRMUIlFhcYEykaEVIyRCYnLBUrEIFlOCFyVzkqLR8f/EABQBAQAAAAAAAAAAAAAAAAAAAAD/xAAUEQEAAAAAAAAAAAAAAAAAAAAA/9oADAMBAAIRAxEAPwC8aUpQKUpQKUpQKUpQKUpQKUrWenxWZjEN2Q0mS+FKaaKhzLCepA74yKDZpWCXLZhRXZUt1DLDKStxxxWEpA6kmvtLqVoDiCFIIyFDoRQZKVp226Qrowp+3SWpDSVlBU2rIChsQfmsqpbCZbcRTqBIcQpxDZPqUlJAJA9gVD8xQZ6V4T9K+HXkNIK3VpQgdVKUAB96DJSuS5qSytzmIK7rCEp/AaZ8dJUvPsAa3m5jDr7sdt1CnmeXxGwocyM7jI7ZoNilY/FQHA2VJCyCQnO5A74+9YJFyhR5saE/KZblSeYsMqWAt3lGTyjvig26V5nasMOWxNYS/GcS40rOFDocHH+KDPSvkqwO1fDMhp8KLLiHAk4JQoKwe4270GWleA5r2gUpSgUpSgUpSgUpSgUpSgUpSgUpSgUpSgUpSg8PSqX48Lm2W+6c1JDeWDGUpCUE+kKBCunX1DIO/QCrpqs+Oby4lt0/PS2lSYt3adUVj0gAE7/G1Bs8R3k6l4TS7hb1qS07Hblp9WPQCFEH7ZGK+eCOpFX3R6I0l4uTLcrwFlRHMUdUE/bbPflrvT9OW+Bou72q3sBER1iQoM8x5UlQJIT7DPYdKjXAiJAGiIk5iM2iaouMPup/E4EuqUnP0Cvr+lBy2NbaZ0brDVwccUhpx1jw4sVknmdSg+KR/KCSQNyN0n6nmTuINy1PeYNy0ppG4PyoiHW2H1rWW8LAzzpRhJG3Qq6gd62NMTtPf+J9yso0ky6tUpwier98pC9yVK5gQlJOdxjGw3q3p7chm2SRam2RKDSvLocGEeJg8vNjtnGaCqf2fxdvagubdIdkjrVktI5AUY6Y5Qon6c1Y3eDNwmx3XL3qmXOXlTiWUIPKV791qI3+gxmsV0usrVsuyaT1pDdtl2TcUreQwogOtFpwpcQoZH4sDYncfUC0/MQdKadZ/a1zV5eI0ltUqUvK142GT3UaCAcJdF6fjYuqYsxu8wXFsPszFhRjuY32AA3ByD7Go9edRStGcbpkqY8Tb53hJfG4AZUkBJx0ygjr9fc1MWNaWa2XphNvjKUxfX2JK5i3cc6XElsFKTv6VIQkjtzZrQ1RarZcuMtvjXphmRGmWhbSGXEk+tKlHY9jjO43GKDicWr1M0xxIsV/jurWz5UDwwr0OI5jzgDPcKH3APap3rJuFqDTNvu9vSl2QJEZ6BIQMqb5nUZOR0GCcj4NcPiQ01bdbaBkBtoMiSuIULTzDlVyJG3wFH71P3rHBcsq7MloswVtlstsrUjCSckAg5Gd/wA6CNX/AIpaYszgjpmKuUknHg24B457jOQPtmoNpS5cR3bN+ybBZVxo/irLFwuSOQtNHJSAFAA4yN8KHXb2sLQsTSJYkq0xb4rK47648ghseKlaT0Uo5OO43rt6ivUTT1sVcbgVJjJdbbWsDPJzrCQo/Azk/AoK/b4aaivD3jau1jMfQRymPDy2kj2PQdz/AC139AqsNnlXHS9phP2+RDcLq2pX45CDgB5JP4k9B8bVp8Jda3DV0e5/tRtnxYj4ShyO2UtKSR2J67gn6KFdXUEUJ1npqdHH8QVvx3cDcslsqJPwFJR91DffcIFoLUs62cVL3p26znX2Jcp0MBxZUEOAlSQM9AUkjHTYVdIOQCKp+FpyBceM2ombpHPOER5sNxBKShQ5DzJI+QQffBq4E9KD2lKUClKUClKUClKUClKUCvFKCRkkAe5r2oTfHHb9riHYUqdRbreymfNKF8virKsNNnBzjIKiO+BQTXNe1DeIcLVbzVvl6PloQ/CcU67GcWUiSOXZJ7HvsSBvnIIrhcLZLuorve9WSn50VzxvKG3OO5aa5W2yfSR1Cub22J70Fn0PSqIv3GW9uXySnTkFt20Q1/vHfBU4paAcFZUDhKT2qd8U76uJolKoUhEdd1dbiNvKz6EuA5OR0wkE5oJQ/qKyx3lMv3eA26g4UhchAUPtmt9mQy8AWnUOA9OVQP8AtVIN8A1rQlTmoUqWdyUxtj/8qjGrdB3nQUZM1jUjHKn8CGpCmHiSd+ROd+uTg0H6azVd8e2Q5w7kLOctSGVjH92N/wA6qXTHFDWzMuNCYmC5KcUlptqW3zk9t1DCifckmrs4tRfOcOb024op5WQ4SB3QpKsfTKaDut3qCqXDtqneSVMil9ltaSOdAxnB6ZGRt1qF8DVIZ01cbakLBgXJ5kleMnoa3HWX7rpvRlytzan5EeTEe8TG/hKSUOEk4OOVRP1ArDwtjCLeNZMpKj/5upXq/qGf80HR4dIaii+2zk/fwro9zrKQCtLh8RJ+dlY+1Sx2VHbVyOPtIVjOFLANVLrKZcbE3q6823niO3WdEgRnVK5cFtBSt0EnYHJSD/TmuKOB97uSUyrjqRhyQ4kFSlJW9nv+IneguO4WO03uXAnyWkPvwHC5HdSvdJI33HUdNvgVtybZAlHMqKy+Q6Hk+MgLCXAMBQznBA9qoibwj1pY2yuw3gPpbyoIjyVR15+ATj37iuZE4qa109OXDubzU1bKglbUlCSRt2Wg7/XeguG0cMdPW29qugQ9IUhzxIkd5eWoh5ub92ntvv8AHaufrXLPFLQ7xRls+Yb5j2JRtXW4ba3Tre2Py/ImG5Hc8NaPFCwSRnIOAf0/OuDxbbUdUaDd25P2w0nr350Gg+uN6fCt1guCRkw7uyskDcA579twKnt1nxINqfmzngxGbaKluYyQMdgNyfYDc9qh3GItT+Hd1VFc8RUZxBUps7oUhYyM/Het8RYMuHF1PfJji4DEVuSxHe9LUf0Alak59S99iem2BnJIQnhRpLVOm9RInrQF2a5NLU94jnK6gdW1LQRnnOegzjJzirWuT9vdeatVwS0751Kwlh5AUl0JGVAgjB27GuVovWVs1jHlPWvxgmM94a0vJ5VHuFD4O/zsahPG3zdluem9WQyv+AkFpwDfIVvj2GQFD7j2oLIuU616btK5cxbMKBHCQSlGEpGQAAAPkDAraSzGkONTUobcc5CGnuXJCVYJAPscD8q4msbWzqrRc6GgFaZMbxWMHGVAcyP1xUV4CT7lM0s+xcXUuNxHy0zzOKLqO6kLBG2MjG/fG2Nw2ZTflOOMJ9SVcsyzrbQrqCpKsn6bVYoO1V1rj+F4n6GlqJShxclgkdyUgAY9sqrr60/atvm229Wy4uJabkNRpFvVgtvoccCc47KHNnI9qCX0ryqx4sXbVduU2qzT4tshICQhZPPImPKzhttASont275zigs7Ne1GdEsagY0mwNRPqfu60rcXzEegqJKUnG2QMfTeoVws4g3CVdntL6wJTd0OKSy4pvCnFDJUhXKMDAGQdgR9shbdK8HSvaBSlKBSlKAelVzqC0ash66F00wiOuFc22mpzjpAMcNnqN+4JxgH/apnqO8M2GzS7lISpaGEEhCPxLV0SkfJJAqv5srUejrO1qqVHaluS3Q9e2lJ/eMtqIDbbRBwA2CR7EqJ7k0FopGU9a4WrUph6UvTsZKWlmM64VIQASrl6nHU9PyrQ17rm36NtXjyCHprqf4aIDhTh9z7JHc/5qmm7PxA4oLXOkLLcJfKEeM4pmPjqORGDzD+rB+u1BNOEarPqThvL04htpmUG3G5YGOZfNkpc9z1H0xiq+uupJdu0hO0DqaG6qTCdT5V5K8lvB5gDnqnB2I/lIG1dG06E1fojWNklBsrZdmNNOvwVFxBQpQ50rGAQMA5yMbdelW5qCJpu8aojWbUFnS9LXHLsWQ8gYdAPqQlQOcjIOD70FPWriZrO4WmBp2xR+ea034RkNoLjziRgJO+ycDYqPX4qQ6b4N3K6vJuOubm+pxRCjHQ94jp+FuHON+oGfrUz4Z2S2Wq86tVamQ20LimOlI3CUobSrA+OZav0qM8T7nrlWpHbFp9maGJKW3I70ZPKQAhQWnn6Dcg5JBGB70EuvE7TPDC0xVNWxLDD76WQWGwVHbdSlHc4APya1OIOs9OOaEugj3aJIVMjOMR0MuBalqKcdB7cwznpWzrvTgvHDhcS8SGfPw4qXjMc9KQ8hI5lH2CiCD8Gqm0romPGs9mvsorlXW4yMW22HCULUCSFuHclACec7dABvmg/QFghi32GBD5QnwI7aCAMYwkDpUT4fwA1rPW8tCyW3JzTYT7FKOYnP8A3/pWxpjVNigqOnpGpBNukZwpeelr5S86olSgk9CASQAOgGO1bNhZRpHT9xuOoHWGHXZD02YtCioJ5lHlTnAKiEhKem52FB0dZ6di6osEm1TFciXE8zbg6trG6VfY9u4zVDWjiNfdB+dsCXod3ZjEtxnS4VoaO2OUjcp/p2we+1djUmsb7xIfm2zTyfI6ejI55kp30kNAElThB2T6T6Rucb+w6Y4a6em8M5D2lnG7lPeQHWpzvpUopUCpKc45NgRg7+9BHYdt4i8S0tS3pqmbY4olC1O+EyBnB5UJ3Vjcb/nU505wR0/bwh28PP3J8AEoUfDaB/tG5+5x8VGv+HdUxu4Xlla3Ewww274Ss4KiSAoD6AjI67VOE6m1dqN1KNMWNNugleFXC7pIJSCQeRob+xGfp80GnqPXNt4f6ntmn0W5mLaFxvGeWw1gt8yiEkAHcDlJOxJyMdK1dZXuzan1XomHZ7pGlOs3ISl+XVzhKUAK3x0zy4rX4z2sL0jZYk6YJd7Ettpl4pSlb5VkK9I7dOnsK72geF9u0fLdnCS7MnON+GlxYwltJ/FgDufc/wD3kOG46iVwVv0hPMfMyJa08/UkyDj74xWbWMV29yNOcPoL7rMcxkSLi6lXqSw2kBI365I/PHzXmhl2aZpi42C6zPLiyXRx94KUlB5EPeIlSs/ykjB/x1rPw6urE7UN71BMd5VXq4eSticE+I2yhRyn2BAyT0yKDc4X2yHa9Qavj2xtLMNma2y20FFWClvfc/JNdjirBYncP723IAIbjF5B7hSPUP1FV9ctZy+HfEe+IucEvWy5rTJT4QHOdgApJJwRsoEe4rS1PxAmcSUs6U0xAej+ccHjOyFAEoTvvy5wnbJ+gHegsDgzdzduH9v8RwKfi80ZeOo5T6c/9vLXFgtP6K4srjoANo1NlbeNg2+kEkde5J+vMPao3q2yX/hlenL7pFIFoeabRIRyBSEKAx609cZ3yO5P3w6X1lfOIus7FGulviGJb5Pm1mKyocikpVyqUpSjtnFBOuKaFN6g0PNQCpTV4SyEAdQvlyfty11uI2rY+k7M2+qOiXPfdCIcUgnxHARvsM7Zzt3wO9fWs40UXGyXi63GPEtdpecedS8ceI6UhLePp6tvpVUa64l2uZrPT14sSXZDdqKy4XW+UOBRAISDvnlzufcUEt4Z6z1NctTSLPq2L5Z16N5qMlTPhEAEAgA9sH6jBqyHrTb3rq3c3IbC57bfhIkKbBWlOScA9tyfzqruJV18xbNPcQ9MOpc8g6QpZG3huekpWOowcpPtzGubL42XC7Qm7fp6xuJvEnCEnm8QJUepSkbqPXGdh1PSgu151thsrdUlCEj1KUcAVVN0bTo/jLEuis+Q1CgR1knPhvekDt3IT/7ldhUIa1fqvU+lk6Vt1rUt63thcuQCouLQ2cgKB6KyBnfcg++K2EazvHEy6aesa7ZHQ5GnNyn5DBVnlR+JW+yE4PzkgfSg/RI6V7Xiele0ClKUClfKirI5cV9UEE4wyUwtMRpbqVKYj3GM68lPdCXATXM13xE0bI00/CXOVP8AONj+HhHKiMg4UeiPY9+uKn18tEO+WuTbri0HY0hBStPf4I+R1H0qsrJwNtMO4rfutwfnxwrLUfw/D2z0WQTzdumP12CCf8uXTWzL2q9QPOMtzJbEWE0gbkLcSn0gjZCUlWPcjP1/Qt5u9u07a3J90dTHiMAAqCenYAAfoBXG1zYLncrNEa0vIjwp8F9DsZTifQkAFOOhAwCexreuum4t/wBPNWrUZM0BKC44D4ZU4kfjHLjHf86DDF1zpubZZF3jXNtyLFbLjwGQ4gD3R+L9K5Fpv2ntdzrPcIFw8KRbnXHfJPYQ8SpBRgjJ2wSds9qisHgXBjajQ7JmqmWVKCSw4Sl1S9sAqTj09TkEHYDua6Nq4M2u2asjXhic8uFFWHmojicqDiTlJ5x1SDg4x2oObofWETS+stU2TUcpDKH7i5IZlOZA5j1SonoOUJx07/FSPUvF7S9mQEw31XR9Y2TDwpKf7lE4H6mvviDwutmr3/PIkKgXEgJU+hvnS4B05k5GTjbOQentXM05wS09blJduzz90cTg8q/3bWR/SDk/Qk9KCItJ1ZxiuOXVG3adaWMpSSEYGTt/1F/PQVN7ULbA4qJtS3CgW2ytM29DixyjJ9ZA/wBRHL07A/FWKyw1HZQyw2lDaBypQkABI9gKq/i5wzl6ruEe62V1hMxKA082+ohK0g7EHB3GTt3+24cbW2mdDaWv8a/P3B1L6ZPmFWxsh0vndWAMgoHNg5Jx271yG2dR8ZL94jynYOnGF82M5QjAwQnb1uHJ3P4cn79bSfApLbiH9VTUOJByYkQkJV/cvY/kB9auaJDjQIbcSEwhiO0nkQ22OVKR7UHD0hH03bIr1m047FV5QjzLbTgWsKPdZ65ODXIsMNi3zNXutKRFhTZnhx2VEJSt4N4cUkZ/mWcYH+muHF0prGy6mvb2l49lhwrgttLbzuSplCc+oJHVXqJPNnJFSfTuh2YU5u732dIvF6RkpkyD6GSevht9E/lQcXhXq+wK0hDjSp0eJNgspjyESFhCvTnByeo6/StTWHGa029tUbTaf2pNJCUrCSGUk/PVR+Bt81g1dwTh3i8LnWm4/s9L6yt9pbJdTzE5JT6hjJzt09sdKkuieGdi0opMlttUyeOkmQASj+wdE/70EM0Foe/XrUbWsNcOLDjZS7HjujCyobpynHoSnqAN8+2+ZxqDWvg2a3TtKxmb2ufM8qy2h8IBPKtR39/R0NTEoBBHYjBGaqq8cMlWW7WSdo0voisXFh2XBU+SkgK3cBUeySoEdwfsQ+dccJ/+brk3e4MhFtlyW0mZHfTzjn5cZGDsegONjjPXr1NOWKHa9W2yzMKJRp+0lxCzt4jr68LWcf8Ap9P6qsPAxVQcW9P6na1HF1BpFEpTz0fyb/lhzLTk7ZH+k9z2xQWdeLBar42hF3t8aYlH4PGbCuXI7e1cy227T2mbpGttqtkeLInocXlpIBKUYzk9cbiuvYojkCywITyytyPGbaWsqJKlJSATk7ncVGda27ULmorBdNOCOry6nGJPi49LThQVK3+EY233oMevWlXq92DTC1lEOY4uVMH/AFW2cHw/uopz8DrXV1VqOzaMs7kuYW2hv4UdoAKeV7Af57Vx+KOjp2pI0KbYpIjXi3OFTDhWU5SfxJyOh2G+OxHeoRpXhVfL5d0XfiBIWtCMARXHedxwDoFEbJT3wDvk9KDRhWK/8U5R1BqiWLdYGQtTKU7ciB15MjGNt1q9vyn0fhNomVaGkMwFqQ4hLiJQkL8VWRsc5xuO2MfFSbVlremaQulrtaEIdfhOMMoB5UjKcBPwO1eaOm3edZkvX22i2yecpTH5+YpQMAEn360HA4Z6Jk6QZvUGU+iRCkSuaMnPNlsDGVjGyiMAjptUjtemLDZ5Tkq22qJFfczzONtAHfrv2Fa2oL7dIEpEO0admXF5xHMl4KS2wkk9FKJzkdcY77d64Tejr9flrd1pfXSwsZbt1sUWW2T2ysYK8fP/AOBK414tL16k2uNKZVcWkB2Qy3jmSNgCrHfcdfetlhUJEtxhkx0yeUOONo5QvlOwUR1x13rnaZ0nZ9Lx3G7RF5Fu7uvLVzuOnJPqUevU1VusOGWpWdWftzTF0dddmSSVrU5yLjA+6v5kDGMY6ADBoLuHSvawxEONxWUPueK6lAC3MY5iBucVmoFKUoFKUoFKUoFKUoFKUoFKUoFKUoFKUoFKUoFKUoFKUoFKUoFKUoFKUoFKUoFKUoFKUoFKUoFKUoP/2Q=="/>
          <p:cNvSpPr>
            <a:spLocks noChangeAspect="1" noChangeArrowheads="1"/>
          </p:cNvSpPr>
          <p:nvPr/>
        </p:nvSpPr>
        <p:spPr bwMode="auto">
          <a:xfrm>
            <a:off x="0" y="-227013"/>
            <a:ext cx="1371600" cy="44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052" name="Picture 6" descr="C:\Documents and Settings\Free User\My Documents\My Pictures\saw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533400"/>
            <a:ext cx="17526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C:\Documents and Settings\Free User\My Documents\My Pictures\Brain_Neostriatum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3048000"/>
            <a:ext cx="3733800" cy="28194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563562"/>
          </a:xfrm>
          <a:solidFill>
            <a:srgbClr val="CC66FF"/>
          </a:solidFill>
        </p:spPr>
        <p:txBody>
          <a:bodyPr/>
          <a:lstStyle/>
          <a:p>
            <a:pPr>
              <a:defRPr/>
            </a:pP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Putamen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sz="half" idx="4294967295"/>
          </p:nvPr>
        </p:nvSpPr>
        <p:spPr>
          <a:xfrm>
            <a:off x="304800" y="914400"/>
            <a:ext cx="3962400" cy="5486400"/>
          </a:xfrm>
          <a:ln>
            <a:solidFill>
              <a:schemeClr val="accent2"/>
            </a:solidFill>
          </a:ln>
        </p:spPr>
        <p:txBody>
          <a:bodyPr/>
          <a:lstStyle/>
          <a:p>
            <a:pPr>
              <a:defRPr/>
            </a:pPr>
            <a:r>
              <a:rPr lang="en-US" sz="2000" dirty="0" smtClean="0"/>
              <a:t>Lies lateral to the internal capsule and </a:t>
            </a:r>
            <a:r>
              <a:rPr lang="en-US" sz="2000" dirty="0" err="1" smtClean="0"/>
              <a:t>globus</a:t>
            </a:r>
            <a:r>
              <a:rPr lang="en-US" sz="2000" dirty="0" smtClean="0"/>
              <a:t> </a:t>
            </a:r>
            <a:r>
              <a:rPr lang="en-US" sz="2000" dirty="0" err="1" smtClean="0"/>
              <a:t>pallidus</a:t>
            </a:r>
            <a:endParaRPr lang="en-US" sz="2000" dirty="0" smtClean="0"/>
          </a:p>
          <a:p>
            <a:pPr>
              <a:defRPr/>
            </a:pPr>
            <a:r>
              <a:rPr lang="en-US" sz="2000" dirty="0" smtClean="0"/>
              <a:t>Separated from </a:t>
            </a:r>
            <a:r>
              <a:rPr lang="en-US" sz="2000" dirty="0" err="1" smtClean="0"/>
              <a:t>globus</a:t>
            </a:r>
            <a:r>
              <a:rPr lang="en-US" sz="2000" dirty="0" smtClean="0"/>
              <a:t> </a:t>
            </a:r>
            <a:r>
              <a:rPr lang="en-US" sz="2000" dirty="0" err="1" smtClean="0"/>
              <a:t>pallidus</a:t>
            </a:r>
            <a:r>
              <a:rPr lang="en-US" sz="2000" dirty="0" smtClean="0"/>
              <a:t> by a thin sheath of nerve fibers, the </a:t>
            </a:r>
            <a:r>
              <a:rPr lang="en-US" sz="2000" b="1" dirty="0" smtClean="0">
                <a:solidFill>
                  <a:srgbClr val="FF0000"/>
                </a:solidFill>
              </a:rPr>
              <a:t>lateral </a:t>
            </a:r>
            <a:r>
              <a:rPr lang="en-US" sz="2000" b="1" dirty="0" err="1" smtClean="0">
                <a:solidFill>
                  <a:srgbClr val="FF0000"/>
                </a:solidFill>
              </a:rPr>
              <a:t>medullary</a:t>
            </a:r>
            <a:r>
              <a:rPr lang="en-US" sz="2000" b="1" dirty="0" smtClean="0">
                <a:solidFill>
                  <a:srgbClr val="FF0000"/>
                </a:solidFill>
              </a:rPr>
              <a:t> lamina</a:t>
            </a:r>
          </a:p>
          <a:p>
            <a:pPr>
              <a:defRPr/>
            </a:pPr>
            <a:r>
              <a:rPr lang="en-US" sz="2000" dirty="0" smtClean="0"/>
              <a:t>The white matter lateral to </a:t>
            </a:r>
            <a:r>
              <a:rPr lang="en-US" sz="2000" dirty="0" err="1" smtClean="0"/>
              <a:t>putamen</a:t>
            </a:r>
            <a:r>
              <a:rPr lang="en-US" sz="2000" dirty="0" smtClean="0"/>
              <a:t> is divided, by a sheath of grey matter, the </a:t>
            </a:r>
            <a:r>
              <a:rPr lang="en-US" sz="2000" b="1" dirty="0" err="1" smtClean="0"/>
              <a:t>claustrum</a:t>
            </a:r>
            <a:r>
              <a:rPr lang="en-US" sz="2000" b="1" dirty="0" smtClean="0"/>
              <a:t>,</a:t>
            </a:r>
            <a:r>
              <a:rPr lang="en-US" sz="2000" dirty="0" smtClean="0"/>
              <a:t> into two parts: </a:t>
            </a:r>
          </a:p>
          <a:p>
            <a:pPr lvl="1">
              <a:buFont typeface="Wingdings" pitchFamily="2" charset="2"/>
              <a:buChar char="§"/>
              <a:defRPr/>
            </a:pPr>
            <a:r>
              <a:rPr lang="en-US" sz="2000" dirty="0" smtClean="0"/>
              <a:t>The part between the </a:t>
            </a:r>
            <a:r>
              <a:rPr lang="en-US" sz="2000" dirty="0" err="1" smtClean="0"/>
              <a:t>putamen</a:t>
            </a:r>
            <a:r>
              <a:rPr lang="en-US" sz="2000" dirty="0" smtClean="0"/>
              <a:t> and </a:t>
            </a:r>
            <a:r>
              <a:rPr lang="en-US" sz="2000" dirty="0" err="1" smtClean="0"/>
              <a:t>claustrum</a:t>
            </a:r>
            <a:r>
              <a:rPr lang="en-US" sz="2000" dirty="0" smtClean="0"/>
              <a:t> forms the</a:t>
            </a:r>
            <a:r>
              <a:rPr lang="en-US" sz="2000" b="1" dirty="0" smtClean="0">
                <a:solidFill>
                  <a:srgbClr val="FF0000"/>
                </a:solidFill>
              </a:rPr>
              <a:t> external capsule</a:t>
            </a:r>
            <a:r>
              <a:rPr lang="en-US" sz="2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endParaRPr lang="en-US" sz="2000" dirty="0" smtClean="0"/>
          </a:p>
          <a:p>
            <a:pPr lvl="1">
              <a:buFont typeface="Wingdings" pitchFamily="2" charset="2"/>
              <a:buChar char="§"/>
              <a:defRPr/>
            </a:pPr>
            <a:r>
              <a:rPr lang="en-US" sz="2000" dirty="0" smtClean="0"/>
              <a:t>between the </a:t>
            </a:r>
            <a:r>
              <a:rPr lang="en-US" sz="2000" dirty="0" err="1" smtClean="0"/>
              <a:t>claustrum</a:t>
            </a:r>
            <a:r>
              <a:rPr lang="en-US" sz="2000" dirty="0" smtClean="0"/>
              <a:t> and the cortex of </a:t>
            </a:r>
            <a:r>
              <a:rPr lang="en-US" sz="2000" b="1" dirty="0" err="1" smtClean="0">
                <a:solidFill>
                  <a:srgbClr val="FF0000"/>
                </a:solidFill>
              </a:rPr>
              <a:t>insula</a:t>
            </a:r>
            <a:r>
              <a:rPr lang="en-US" sz="2000" dirty="0" smtClean="0"/>
              <a:t> (deep within the lateral fissure) forms the </a:t>
            </a:r>
            <a:r>
              <a:rPr lang="en-US" sz="2000" b="1" dirty="0" smtClean="0">
                <a:solidFill>
                  <a:srgbClr val="FF0000"/>
                </a:solidFill>
              </a:rPr>
              <a:t>extreme capsule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en-US" sz="2000" dirty="0" smtClean="0"/>
              <a:t>. </a:t>
            </a:r>
          </a:p>
        </p:txBody>
      </p:sp>
      <p:pic>
        <p:nvPicPr>
          <p:cNvPr id="5" name="Content Placeholder 4" descr="C:\Documents and Settings\user1\My Documents\My Pictures\basal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057400"/>
            <a:ext cx="4397375" cy="3810000"/>
          </a:xfrm>
          <a:prstGeom prst="rect">
            <a:avLst/>
          </a:prstGeom>
          <a:noFill/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Straight Arrow Connector 7"/>
          <p:cNvCxnSpPr/>
          <p:nvPr/>
        </p:nvCxnSpPr>
        <p:spPr>
          <a:xfrm>
            <a:off x="3733800" y="2438400"/>
            <a:ext cx="1676400" cy="1219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810000" y="3429000"/>
            <a:ext cx="1295400" cy="381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4724400" y="4648200"/>
            <a:ext cx="1524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endParaRPr lang="en-US" sz="2400" dirty="0"/>
          </a:p>
        </p:txBody>
      </p:sp>
      <p:sp>
        <p:nvSpPr>
          <p:cNvPr id="20" name="Rectangle 19"/>
          <p:cNvSpPr/>
          <p:nvPr/>
        </p:nvSpPr>
        <p:spPr>
          <a:xfrm>
            <a:off x="5105400" y="4800600"/>
            <a:ext cx="3048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endParaRPr lang="en-US" sz="2400" dirty="0"/>
          </a:p>
        </p:txBody>
      </p:sp>
      <p:cxnSp>
        <p:nvCxnSpPr>
          <p:cNvPr id="22" name="Straight Arrow Connector 21"/>
          <p:cNvCxnSpPr/>
          <p:nvPr/>
        </p:nvCxnSpPr>
        <p:spPr>
          <a:xfrm rot="16200000" flipV="1">
            <a:off x="4837907" y="4534693"/>
            <a:ext cx="685800" cy="150813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4876800" y="4343400"/>
            <a:ext cx="152400" cy="45720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63562"/>
          </a:xfrm>
          <a:solidFill>
            <a:srgbClr val="CC66FF"/>
          </a:solidFill>
        </p:spPr>
        <p:txBody>
          <a:bodyPr/>
          <a:lstStyle/>
          <a:p>
            <a:pPr>
              <a:defRPr/>
            </a:pP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Globus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Pallidus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4114800" cy="5410200"/>
          </a:xfrm>
          <a:ln>
            <a:solidFill>
              <a:schemeClr val="accent2"/>
            </a:solidFill>
          </a:ln>
        </p:spPr>
        <p:txBody>
          <a:bodyPr/>
          <a:lstStyle/>
          <a:p>
            <a:r>
              <a:rPr lang="en-US" sz="2400" smtClean="0"/>
              <a:t>Lies medial to putamen, separated from it by lateral medullary lamina</a:t>
            </a:r>
          </a:p>
          <a:p>
            <a:r>
              <a:rPr lang="en-US" sz="2400" smtClean="0"/>
              <a:t>Consists of two divisions, </a:t>
            </a:r>
            <a:r>
              <a:rPr lang="en-US" sz="2400" b="1" smtClean="0">
                <a:solidFill>
                  <a:srgbClr val="FF0000"/>
                </a:solidFill>
              </a:rPr>
              <a:t>the lateral &amp; the medial segments</a:t>
            </a:r>
            <a:r>
              <a:rPr lang="en-US" sz="2400" smtClean="0"/>
              <a:t>, separated by a thin sheath of nerve fibers, the </a:t>
            </a:r>
            <a:r>
              <a:rPr lang="en-US" sz="2400" b="1" smtClean="0">
                <a:solidFill>
                  <a:srgbClr val="FF0000"/>
                </a:solidFill>
              </a:rPr>
              <a:t>medial medullary lamina.</a:t>
            </a:r>
          </a:p>
          <a:p>
            <a:r>
              <a:rPr lang="en-US" sz="2400" smtClean="0"/>
              <a:t>The medial segment is similar, in terms of cytology and connections with the  pars reticulata of substantia nigra</a:t>
            </a:r>
          </a:p>
        </p:txBody>
      </p:sp>
      <p:pic>
        <p:nvPicPr>
          <p:cNvPr id="12292" name="Picture 3" descr="C:\Documents and Settings\Zeenet\My Documents\My Pictures\Picture1r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t="3333" r="56940"/>
          <a:stretch>
            <a:fillRect/>
          </a:stretch>
        </p:blipFill>
        <p:spPr>
          <a:xfrm>
            <a:off x="5029200" y="914400"/>
            <a:ext cx="3657600" cy="5667375"/>
          </a:xfrm>
          <a:noFill/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63563"/>
          </a:xfrm>
          <a:solidFill>
            <a:srgbClr val="CC66FF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Connections of the Striatum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838200"/>
            <a:ext cx="9144000" cy="457200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rtlCol="0">
            <a:normAutofit fontScale="70000" lnSpcReduction="20000"/>
          </a:bodyPr>
          <a:lstStyle/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Striatum is the input portion of corpus striatum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3200" u="sng" dirty="0" smtClean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228600" y="1752600"/>
            <a:ext cx="2895600" cy="2209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 algn="ctr" eaLnBrk="0" hangingPunct="0">
              <a:spcBef>
                <a:spcPct val="20000"/>
              </a:spcBef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Afferent Fibers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eaLnBrk="0" hangingPunct="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400" dirty="0" err="1">
                <a:latin typeface="+mn-lt"/>
                <a:cs typeface="+mn-cs"/>
              </a:rPr>
              <a:t>Corticostriatal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eaLnBrk="0" hangingPunct="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400" dirty="0" err="1">
                <a:latin typeface="+mn-lt"/>
                <a:cs typeface="+mn-cs"/>
              </a:rPr>
              <a:t>Thalamostriatal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eaLnBrk="0" hangingPunct="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400" dirty="0" err="1">
                <a:latin typeface="+mn-lt"/>
                <a:cs typeface="+mn-cs"/>
              </a:rPr>
              <a:t>Nigrostriatal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eaLnBrk="0" hangingPunct="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400" dirty="0">
                <a:latin typeface="+mn-lt"/>
                <a:cs typeface="+mn-cs"/>
              </a:rPr>
              <a:t>Brainstem striatal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 bwMode="auto">
          <a:xfrm>
            <a:off x="228600" y="4419600"/>
            <a:ext cx="2895600" cy="13716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marL="514350" indent="-514350" algn="ctr" eaLnBrk="0" hangingPunct="0">
              <a:spcBef>
                <a:spcPct val="20000"/>
              </a:spcBef>
              <a:buClr>
                <a:srgbClr val="FF0000"/>
              </a:buClr>
              <a:defRPr/>
            </a:pP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 Fibers</a:t>
            </a:r>
            <a:endParaRPr lang="en-US" sz="2400" dirty="0">
              <a:latin typeface="+mn-lt"/>
              <a:cs typeface="+mn-cs"/>
            </a:endParaRPr>
          </a:p>
          <a:p>
            <a:pPr marL="514350" indent="-514350" eaLnBrk="0" hangingPunct="0">
              <a:spcBef>
                <a:spcPct val="20000"/>
              </a:spcBef>
              <a:buClr>
                <a:srgbClr val="FF0000"/>
              </a:buClr>
              <a:buFont typeface="+mj-lt"/>
              <a:buAutoNum type="romanUcPeriod"/>
              <a:defRPr/>
            </a:pPr>
            <a:r>
              <a:rPr lang="en-US" sz="2400" dirty="0" err="1">
                <a:latin typeface="+mn-lt"/>
                <a:cs typeface="+mn-cs"/>
              </a:rPr>
              <a:t>Striatopallidal</a:t>
            </a:r>
            <a:endParaRPr lang="en-US" sz="2400" dirty="0">
              <a:latin typeface="+mn-lt"/>
              <a:cs typeface="+mn-cs"/>
            </a:endParaRPr>
          </a:p>
          <a:p>
            <a:pPr marL="514350" indent="-514350" eaLnBrk="0" hangingPunct="0">
              <a:spcBef>
                <a:spcPct val="20000"/>
              </a:spcBef>
              <a:buClr>
                <a:srgbClr val="FF0000"/>
              </a:buClr>
              <a:buFont typeface="+mj-lt"/>
              <a:buAutoNum type="romanUcPeriod"/>
              <a:defRPr/>
            </a:pPr>
            <a:r>
              <a:rPr lang="en-US" sz="2400" dirty="0" err="1">
                <a:latin typeface="+mn-lt"/>
                <a:cs typeface="+mn-cs"/>
              </a:rPr>
              <a:t>Striatonigral</a:t>
            </a:r>
            <a:endParaRPr lang="en-US" sz="2400" dirty="0">
              <a:latin typeface="+mn-lt"/>
              <a:cs typeface="+mn-cs"/>
            </a:endParaRPr>
          </a:p>
        </p:txBody>
      </p:sp>
      <p:pic>
        <p:nvPicPr>
          <p:cNvPr id="13318" name="Picture 6" descr="C:\Users\user\Pictures\fgvd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276600" y="1676400"/>
            <a:ext cx="5638800" cy="4495800"/>
          </a:xfrm>
          <a:noFill/>
        </p:spPr>
      </p:pic>
      <p:sp>
        <p:nvSpPr>
          <p:cNvPr id="13319" name="TextBox 23"/>
          <p:cNvSpPr txBox="1">
            <a:spLocks noChangeArrowheads="1"/>
          </p:cNvSpPr>
          <p:nvPr/>
        </p:nvSpPr>
        <p:spPr bwMode="auto">
          <a:xfrm>
            <a:off x="5334000" y="2895600"/>
            <a:ext cx="22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1</a:t>
            </a:r>
          </a:p>
        </p:txBody>
      </p:sp>
      <p:sp>
        <p:nvSpPr>
          <p:cNvPr id="13320" name="TextBox 24"/>
          <p:cNvSpPr txBox="1">
            <a:spLocks noChangeArrowheads="1"/>
          </p:cNvSpPr>
          <p:nvPr/>
        </p:nvSpPr>
        <p:spPr bwMode="auto">
          <a:xfrm>
            <a:off x="6553200" y="3200400"/>
            <a:ext cx="22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2</a:t>
            </a:r>
          </a:p>
        </p:txBody>
      </p:sp>
      <p:sp>
        <p:nvSpPr>
          <p:cNvPr id="13321" name="TextBox 25"/>
          <p:cNvSpPr txBox="1">
            <a:spLocks noChangeArrowheads="1"/>
          </p:cNvSpPr>
          <p:nvPr/>
        </p:nvSpPr>
        <p:spPr bwMode="auto">
          <a:xfrm>
            <a:off x="4800600" y="5029200"/>
            <a:ext cx="22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3</a:t>
            </a:r>
          </a:p>
        </p:txBody>
      </p:sp>
      <p:sp>
        <p:nvSpPr>
          <p:cNvPr id="13322" name="TextBox 26"/>
          <p:cNvSpPr txBox="1">
            <a:spLocks noChangeArrowheads="1"/>
          </p:cNvSpPr>
          <p:nvPr/>
        </p:nvSpPr>
        <p:spPr bwMode="auto">
          <a:xfrm>
            <a:off x="3886200" y="4419600"/>
            <a:ext cx="22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4</a:t>
            </a:r>
          </a:p>
        </p:txBody>
      </p:sp>
      <p:sp>
        <p:nvSpPr>
          <p:cNvPr id="13323" name="TextBox 24"/>
          <p:cNvSpPr txBox="1">
            <a:spLocks noChangeArrowheads="1"/>
          </p:cNvSpPr>
          <p:nvPr/>
        </p:nvSpPr>
        <p:spPr bwMode="auto">
          <a:xfrm>
            <a:off x="4038600" y="5029200"/>
            <a:ext cx="381000" cy="3698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II</a:t>
            </a:r>
          </a:p>
        </p:txBody>
      </p:sp>
      <p:sp>
        <p:nvSpPr>
          <p:cNvPr id="13324" name="TextBox 24"/>
          <p:cNvSpPr txBox="1">
            <a:spLocks noChangeArrowheads="1"/>
          </p:cNvSpPr>
          <p:nvPr/>
        </p:nvSpPr>
        <p:spPr bwMode="auto">
          <a:xfrm>
            <a:off x="5105400" y="4191000"/>
            <a:ext cx="228600" cy="3698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  <a:solidFill>
            <a:srgbClr val="CC66FF"/>
          </a:solidFill>
        </p:spPr>
        <p:txBody>
          <a:bodyPr/>
          <a:lstStyle/>
          <a:p>
            <a:pPr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Connections of the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Globus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Pallidus</a:t>
            </a:r>
            <a:endParaRPr lang="en-US" sz="3600" dirty="0"/>
          </a:p>
        </p:txBody>
      </p:sp>
      <p:sp>
        <p:nvSpPr>
          <p:cNvPr id="13315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057400"/>
            <a:ext cx="3657600" cy="3733800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en-US" sz="2400" b="1" u="sng" dirty="0" smtClean="0">
                <a:solidFill>
                  <a:srgbClr val="FF0000"/>
                </a:solidFill>
              </a:rPr>
              <a:t>Afferent Connections: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Striatopallidal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fibers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Subthalamopallidal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fibers:</a:t>
            </a:r>
            <a:r>
              <a:rPr lang="en-US" sz="2000" dirty="0" smtClean="0"/>
              <a:t> Originate from </a:t>
            </a:r>
            <a:r>
              <a:rPr lang="en-US" sz="2000" b="1" dirty="0" err="1" smtClean="0"/>
              <a:t>subthalamic</a:t>
            </a:r>
            <a:r>
              <a:rPr lang="en-US" sz="2000" b="1" dirty="0" smtClean="0"/>
              <a:t> nucleus </a:t>
            </a:r>
            <a:r>
              <a:rPr lang="en-US" sz="2000" dirty="0" smtClean="0"/>
              <a:t>of the diencephalon. Pass laterally </a:t>
            </a:r>
            <a:r>
              <a:rPr lang="en-US" sz="2000" dirty="0" smtClean="0">
                <a:solidFill>
                  <a:srgbClr val="0000FF"/>
                </a:solidFill>
              </a:rPr>
              <a:t>through the internal capsule </a:t>
            </a:r>
            <a:r>
              <a:rPr lang="en-US" sz="2000" dirty="0" smtClean="0"/>
              <a:t>as </a:t>
            </a:r>
            <a:r>
              <a:rPr lang="en-US" sz="2000" b="1" dirty="0" err="1" smtClean="0"/>
              <a:t>subthalamic</a:t>
            </a:r>
            <a:r>
              <a:rPr lang="en-US" sz="2000" b="1" dirty="0" smtClean="0"/>
              <a:t> fasciculus </a:t>
            </a:r>
            <a:r>
              <a:rPr lang="en-US" sz="2000" dirty="0" smtClean="0"/>
              <a:t>and terminate in both segments of </a:t>
            </a:r>
            <a:r>
              <a:rPr lang="en-US" sz="2000" dirty="0" err="1" smtClean="0"/>
              <a:t>globus</a:t>
            </a:r>
            <a:r>
              <a:rPr lang="en-US" sz="2000" dirty="0" smtClean="0"/>
              <a:t> </a:t>
            </a:r>
            <a:r>
              <a:rPr lang="en-US" sz="2000" dirty="0" err="1" smtClean="0"/>
              <a:t>pallidus</a:t>
            </a:r>
            <a:r>
              <a:rPr lang="en-US" sz="2000" dirty="0" smtClean="0"/>
              <a:t> (more in the medial segment).</a:t>
            </a:r>
          </a:p>
          <a:p>
            <a:pPr>
              <a:buFont typeface="Arial" charset="0"/>
              <a:buNone/>
              <a:defRPr/>
            </a:pPr>
            <a:r>
              <a:rPr lang="en-US" sz="2000" dirty="0" smtClean="0"/>
              <a:t> </a:t>
            </a:r>
          </a:p>
          <a:p>
            <a:pPr>
              <a:defRPr/>
            </a:pPr>
            <a:endParaRPr lang="en-US" dirty="0" smtClean="0"/>
          </a:p>
          <a:p>
            <a:pPr>
              <a:buFont typeface="Arial" charset="0"/>
              <a:buNone/>
              <a:defRPr/>
            </a:pPr>
            <a:endParaRPr lang="en-US" dirty="0" smtClean="0"/>
          </a:p>
          <a:p>
            <a:pPr>
              <a:defRPr/>
            </a:pPr>
            <a:endParaRPr lang="en-US" dirty="0" smtClean="0"/>
          </a:p>
        </p:txBody>
      </p:sp>
      <p:pic>
        <p:nvPicPr>
          <p:cNvPr id="14340" name="Picture 2" descr="cbell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3212" r="3645" b="-2325"/>
          <a:stretch>
            <a:fillRect/>
          </a:stretch>
        </p:blipFill>
        <p:spPr>
          <a:xfrm>
            <a:off x="3943350" y="1905000"/>
            <a:ext cx="5027613" cy="4038600"/>
          </a:xfrm>
          <a:noFill/>
          <a:ln>
            <a:solidFill>
              <a:schemeClr val="accent1"/>
            </a:solidFill>
          </a:ln>
        </p:spPr>
      </p:pic>
      <p:sp>
        <p:nvSpPr>
          <p:cNvPr id="5" name="Oval 4"/>
          <p:cNvSpPr/>
          <p:nvPr/>
        </p:nvSpPr>
        <p:spPr>
          <a:xfrm rot="19887105">
            <a:off x="6218238" y="4964113"/>
            <a:ext cx="479425" cy="46037"/>
          </a:xfrm>
          <a:prstGeom prst="ellipse">
            <a:avLst/>
          </a:prstGeom>
          <a:noFill/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5257800" y="6172200"/>
            <a:ext cx="2543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/>
              <a:t>subthalamic fasciculus </a:t>
            </a:r>
            <a:endParaRPr lang="en-US" sz="1400"/>
          </a:p>
        </p:txBody>
      </p:sp>
      <p:cxnSp>
        <p:nvCxnSpPr>
          <p:cNvPr id="8" name="Straight Arrow Connector 7"/>
          <p:cNvCxnSpPr>
            <a:endCxn id="5" idx="3"/>
          </p:cNvCxnSpPr>
          <p:nvPr/>
        </p:nvCxnSpPr>
        <p:spPr>
          <a:xfrm flipH="1" flipV="1">
            <a:off x="6316663" y="5083175"/>
            <a:ext cx="84137" cy="10890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0" y="990600"/>
            <a:ext cx="9144000" cy="830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/>
              <a:t>Together with the pars </a:t>
            </a:r>
            <a:r>
              <a:rPr lang="en-US" sz="2400" dirty="0" err="1"/>
              <a:t>reticulata</a:t>
            </a:r>
            <a:r>
              <a:rPr lang="en-US" sz="2400" dirty="0"/>
              <a:t> of </a:t>
            </a:r>
            <a:r>
              <a:rPr lang="en-US" sz="2400" dirty="0" err="1"/>
              <a:t>substatia</a:t>
            </a:r>
            <a:r>
              <a:rPr lang="en-US" sz="2400" dirty="0"/>
              <a:t> </a:t>
            </a:r>
            <a:r>
              <a:rPr lang="en-US" sz="2400" dirty="0" err="1"/>
              <a:t>nigra</a:t>
            </a:r>
            <a:r>
              <a:rPr lang="en-US" sz="2400" dirty="0"/>
              <a:t>, the medial segment is regarded as output part of the basal ganglia.</a:t>
            </a:r>
          </a:p>
        </p:txBody>
      </p:sp>
      <p:sp>
        <p:nvSpPr>
          <p:cNvPr id="14345" name="TextBox 23"/>
          <p:cNvSpPr txBox="1">
            <a:spLocks noChangeArrowheads="1"/>
          </p:cNvSpPr>
          <p:nvPr/>
        </p:nvSpPr>
        <p:spPr bwMode="auto">
          <a:xfrm>
            <a:off x="6400800" y="4572000"/>
            <a:ext cx="22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2</a:t>
            </a:r>
          </a:p>
        </p:txBody>
      </p:sp>
      <p:sp>
        <p:nvSpPr>
          <p:cNvPr id="14346" name="TextBox 23"/>
          <p:cNvSpPr txBox="1">
            <a:spLocks noChangeArrowheads="1"/>
          </p:cNvSpPr>
          <p:nvPr/>
        </p:nvSpPr>
        <p:spPr bwMode="auto">
          <a:xfrm>
            <a:off x="5562600" y="3962400"/>
            <a:ext cx="22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bell6"/>
          <p:cNvPicPr>
            <a:picLocks noChangeAspect="1" noChangeArrowheads="1"/>
          </p:cNvPicPr>
          <p:nvPr/>
        </p:nvPicPr>
        <p:blipFill>
          <a:blip r:embed="rId2"/>
          <a:srcRect l="3212" r="3645" b="-2325"/>
          <a:stretch>
            <a:fillRect/>
          </a:stretch>
        </p:blipFill>
        <p:spPr bwMode="auto">
          <a:xfrm>
            <a:off x="3943350" y="1143000"/>
            <a:ext cx="5027613" cy="4038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" name="Oval 8"/>
          <p:cNvSpPr/>
          <p:nvPr/>
        </p:nvSpPr>
        <p:spPr>
          <a:xfrm rot="19887105">
            <a:off x="6218238" y="4202113"/>
            <a:ext cx="479425" cy="46037"/>
          </a:xfrm>
          <a:prstGeom prst="ellipse">
            <a:avLst/>
          </a:prstGeom>
          <a:noFill/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5257800" y="5410200"/>
            <a:ext cx="2543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/>
              <a:t>subthalamic fasciculus </a:t>
            </a:r>
            <a:endParaRPr lang="en-US" sz="1400"/>
          </a:p>
        </p:txBody>
      </p:sp>
      <p:cxnSp>
        <p:nvCxnSpPr>
          <p:cNvPr id="11" name="Straight Arrow Connector 10"/>
          <p:cNvCxnSpPr>
            <a:endCxn id="9" idx="3"/>
          </p:cNvCxnSpPr>
          <p:nvPr/>
        </p:nvCxnSpPr>
        <p:spPr>
          <a:xfrm flipH="1" flipV="1">
            <a:off x="6316663" y="4321175"/>
            <a:ext cx="84137" cy="10890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6" name="TextBox 23"/>
          <p:cNvSpPr txBox="1">
            <a:spLocks noChangeArrowheads="1"/>
          </p:cNvSpPr>
          <p:nvPr/>
        </p:nvSpPr>
        <p:spPr bwMode="auto">
          <a:xfrm>
            <a:off x="7010400" y="3429000"/>
            <a:ext cx="22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2</a:t>
            </a:r>
          </a:p>
        </p:txBody>
      </p:sp>
      <p:sp>
        <p:nvSpPr>
          <p:cNvPr id="15367" name="TextBox 23"/>
          <p:cNvSpPr txBox="1">
            <a:spLocks noChangeArrowheads="1"/>
          </p:cNvSpPr>
          <p:nvPr/>
        </p:nvSpPr>
        <p:spPr bwMode="auto">
          <a:xfrm>
            <a:off x="7239000" y="2971800"/>
            <a:ext cx="228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1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28600" y="990600"/>
            <a:ext cx="3733800" cy="54864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Efferent connections: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+mn-lt"/>
                <a:cs typeface="+mn-cs"/>
              </a:rPr>
              <a:t>The two segments have different projections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+mn-lt"/>
                <a:cs typeface="+mn-cs"/>
              </a:rPr>
              <a:t>The </a:t>
            </a:r>
            <a:r>
              <a:rPr lang="en-US" sz="2000" b="1" dirty="0">
                <a:latin typeface="+mn-lt"/>
                <a:cs typeface="+mn-cs"/>
              </a:rPr>
              <a:t>lateral segment </a:t>
            </a:r>
            <a:r>
              <a:rPr lang="en-US" sz="2000" dirty="0">
                <a:latin typeface="+mn-lt"/>
                <a:cs typeface="+mn-cs"/>
              </a:rPr>
              <a:t>principally projects to </a:t>
            </a:r>
            <a:r>
              <a:rPr lang="en-US" sz="2000" dirty="0" err="1">
                <a:latin typeface="+mn-lt"/>
                <a:cs typeface="+mn-cs"/>
              </a:rPr>
              <a:t>subthalamic</a:t>
            </a:r>
            <a:r>
              <a:rPr lang="en-US" sz="2000" dirty="0">
                <a:latin typeface="+mn-lt"/>
                <a:cs typeface="+mn-cs"/>
              </a:rPr>
              <a:t> nucleus via the </a:t>
            </a:r>
            <a:r>
              <a:rPr lang="en-US" sz="2000" b="1" dirty="0" err="1">
                <a:solidFill>
                  <a:srgbClr val="FF0000"/>
                </a:solidFill>
                <a:latin typeface="+mn-lt"/>
                <a:cs typeface="+mn-cs"/>
              </a:rPr>
              <a:t>subthalamic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 fascicle</a:t>
            </a:r>
            <a:r>
              <a:rPr lang="en-US" sz="2000" dirty="0">
                <a:latin typeface="+mn-lt"/>
                <a:cs typeface="+mn-cs"/>
              </a:rPr>
              <a:t>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+mn-lt"/>
                <a:cs typeface="+mn-cs"/>
              </a:rPr>
              <a:t>The </a:t>
            </a:r>
            <a:r>
              <a:rPr lang="en-US" sz="2000" b="1" dirty="0">
                <a:latin typeface="+mn-lt"/>
                <a:cs typeface="+mn-cs"/>
              </a:rPr>
              <a:t>medial segment </a:t>
            </a:r>
            <a:r>
              <a:rPr lang="en-US" sz="2000" dirty="0">
                <a:latin typeface="+mn-lt"/>
                <a:cs typeface="+mn-cs"/>
              </a:rPr>
              <a:t>together with the pars </a:t>
            </a:r>
            <a:r>
              <a:rPr lang="en-US" sz="2000" dirty="0" err="1">
                <a:latin typeface="+mn-lt"/>
                <a:cs typeface="+mn-cs"/>
              </a:rPr>
              <a:t>reticulata</a:t>
            </a:r>
            <a:r>
              <a:rPr lang="en-US" sz="2000" dirty="0">
                <a:latin typeface="+mn-lt"/>
                <a:cs typeface="+mn-cs"/>
              </a:rPr>
              <a:t> of </a:t>
            </a:r>
            <a:r>
              <a:rPr lang="en-US" sz="2000" dirty="0" err="1">
                <a:latin typeface="+mn-lt"/>
                <a:cs typeface="+mn-cs"/>
              </a:rPr>
              <a:t>substatia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nigra</a:t>
            </a:r>
            <a:r>
              <a:rPr lang="en-US" sz="2000" dirty="0">
                <a:latin typeface="+mn-lt"/>
                <a:cs typeface="+mn-cs"/>
              </a:rPr>
              <a:t> projects:</a:t>
            </a:r>
          </a:p>
          <a:p>
            <a:pPr marL="914400" lvl="1" indent="-457200" eaLnBrk="0" hangingPunct="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000" dirty="0">
                <a:latin typeface="+mn-lt"/>
                <a:cs typeface="+mn-cs"/>
              </a:rPr>
              <a:t>primarily to the thalamus (</a:t>
            </a:r>
            <a:r>
              <a:rPr lang="en-US" sz="2000" b="1" dirty="0" err="1">
                <a:latin typeface="+mn-lt"/>
                <a:cs typeface="+mn-cs"/>
              </a:rPr>
              <a:t>pallidothalamic</a:t>
            </a:r>
            <a:r>
              <a:rPr lang="en-US" sz="2000" b="1" dirty="0">
                <a:latin typeface="+mn-lt"/>
                <a:cs typeface="+mn-cs"/>
              </a:rPr>
              <a:t> fibers</a:t>
            </a:r>
            <a:r>
              <a:rPr lang="en-US" sz="2000" dirty="0">
                <a:latin typeface="+mn-lt"/>
                <a:cs typeface="+mn-cs"/>
              </a:rPr>
              <a:t>)</a:t>
            </a:r>
          </a:p>
          <a:p>
            <a:pPr marL="914400" lvl="1" indent="-457200" eaLnBrk="0" hangingPunct="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000" dirty="0">
                <a:latin typeface="+mn-lt"/>
              </a:rPr>
              <a:t>to the </a:t>
            </a:r>
            <a:r>
              <a:rPr lang="en-US" sz="2000" dirty="0" err="1">
                <a:latin typeface="+mn-lt"/>
              </a:rPr>
              <a:t>pedunculo-pontine</a:t>
            </a:r>
            <a:r>
              <a:rPr lang="en-US" sz="2000" dirty="0">
                <a:latin typeface="+mn-lt"/>
              </a:rPr>
              <a:t> nucleus of the brain stem </a:t>
            </a:r>
            <a:r>
              <a:rPr lang="en-US" sz="2000" dirty="0" err="1">
                <a:latin typeface="+mn-lt"/>
              </a:rPr>
              <a:t>tegmentum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>
                <a:latin typeface="+mn-lt"/>
                <a:cs typeface="+mn-cs"/>
              </a:rPr>
              <a:t>(</a:t>
            </a:r>
            <a:r>
              <a:rPr lang="en-US" sz="2000" b="1" dirty="0" err="1">
                <a:latin typeface="+mn-lt"/>
                <a:cs typeface="+mn-cs"/>
              </a:rPr>
              <a:t>pallidotegmental</a:t>
            </a:r>
            <a:r>
              <a:rPr lang="en-US" sz="2000" b="1" dirty="0">
                <a:latin typeface="+mn-lt"/>
                <a:cs typeface="+mn-cs"/>
              </a:rPr>
              <a:t> fibers</a:t>
            </a:r>
            <a:r>
              <a:rPr lang="en-US" sz="2000" dirty="0">
                <a:latin typeface="+mn-lt"/>
                <a:cs typeface="+mn-cs"/>
              </a:rPr>
              <a:t>)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endParaRPr lang="en-US" sz="2000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2000" dirty="0">
              <a:latin typeface="+mn-lt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sz="2000" dirty="0">
              <a:latin typeface="+mn-lt"/>
              <a:cs typeface="+mn-cs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6553200" y="3581400"/>
            <a:ext cx="838200" cy="22860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0" name="TextBox 8"/>
          <p:cNvSpPr txBox="1">
            <a:spLocks noChangeArrowheads="1"/>
          </p:cNvSpPr>
          <p:nvPr/>
        </p:nvSpPr>
        <p:spPr bwMode="auto">
          <a:xfrm>
            <a:off x="7391400" y="3733800"/>
            <a:ext cx="1143000" cy="369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B0F0"/>
                </a:solidFill>
              </a:rPr>
              <a:t>Midbrain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74638"/>
            <a:ext cx="9144000" cy="639762"/>
          </a:xfrm>
          <a:prstGeom prst="rect">
            <a:avLst/>
          </a:prstGeom>
          <a:solidFill>
            <a:srgbClr val="CC66FF"/>
          </a:solidFill>
        </p:spPr>
        <p:txBody>
          <a:bodyPr/>
          <a:lstStyle/>
          <a:p>
            <a:pPr algn="ctr" eaLnBrk="0" hangingPunct="0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Connections of the </a:t>
            </a: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Globus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Pallidus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cont’d</a:t>
            </a:r>
            <a:endParaRPr lang="en-US" sz="36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228600" y="152400"/>
            <a:ext cx="3352800" cy="5943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b="1" dirty="0" err="1">
                <a:solidFill>
                  <a:srgbClr val="FF0000"/>
                </a:solidFill>
                <a:latin typeface="+mn-lt"/>
                <a:cs typeface="+mn-cs"/>
              </a:rPr>
              <a:t>Pallidothalamic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 fibers: </a:t>
            </a:r>
            <a:r>
              <a:rPr lang="en-US" sz="2000" dirty="0">
                <a:latin typeface="+mn-lt"/>
                <a:cs typeface="+mn-cs"/>
              </a:rPr>
              <a:t>take two routes:</a:t>
            </a:r>
          </a:p>
          <a:p>
            <a:pPr marL="914400" lvl="1" indent="-457200" eaLnBrk="0" hangingPunct="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000" dirty="0">
                <a:latin typeface="+mn-lt"/>
                <a:cs typeface="+mn-cs"/>
              </a:rPr>
              <a:t>Pass around the anterior margin of the internal capsule as the </a:t>
            </a:r>
            <a:r>
              <a:rPr lang="en-US" sz="2000" b="1" dirty="0" err="1">
                <a:latin typeface="+mn-lt"/>
                <a:cs typeface="+mn-cs"/>
              </a:rPr>
              <a:t>ansa</a:t>
            </a:r>
            <a:r>
              <a:rPr lang="en-US" sz="2000" b="1" dirty="0">
                <a:latin typeface="+mn-lt"/>
                <a:cs typeface="+mn-cs"/>
              </a:rPr>
              <a:t> </a:t>
            </a:r>
            <a:r>
              <a:rPr lang="en-US" sz="2000" b="1" dirty="0" err="1">
                <a:latin typeface="+mn-lt"/>
                <a:cs typeface="+mn-cs"/>
              </a:rPr>
              <a:t>lenticularis</a:t>
            </a:r>
            <a:endParaRPr lang="en-US" sz="2000" b="1" dirty="0">
              <a:latin typeface="+mn-lt"/>
              <a:cs typeface="+mn-cs"/>
            </a:endParaRPr>
          </a:p>
          <a:p>
            <a:pPr marL="914400" lvl="1" indent="-457200" eaLnBrk="0" hangingPunct="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2000" dirty="0">
                <a:latin typeface="+mn-lt"/>
                <a:cs typeface="+mn-cs"/>
              </a:rPr>
              <a:t>Pass through the internal capsule as the </a:t>
            </a:r>
            <a:r>
              <a:rPr lang="en-US" sz="2000" b="1" dirty="0" err="1">
                <a:latin typeface="+mn-lt"/>
                <a:cs typeface="+mn-cs"/>
              </a:rPr>
              <a:t>lenticular</a:t>
            </a:r>
            <a:r>
              <a:rPr lang="en-US" sz="2000" b="1" dirty="0">
                <a:latin typeface="+mn-lt"/>
                <a:cs typeface="+mn-cs"/>
              </a:rPr>
              <a:t> fasciculus.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+mn-lt"/>
                <a:cs typeface="+mn-cs"/>
              </a:rPr>
              <a:t>Both set of fibers continue to course medially and then loop dorsally and laterally as </a:t>
            </a:r>
            <a:r>
              <a:rPr lang="en-US" sz="2000" b="1" u="sng" dirty="0">
                <a:latin typeface="+mn-lt"/>
                <a:cs typeface="+mn-cs"/>
              </a:rPr>
              <a:t>thalamic fasciculus</a:t>
            </a:r>
            <a:r>
              <a:rPr lang="en-US" sz="2000" dirty="0">
                <a:latin typeface="+mn-lt"/>
                <a:cs typeface="+mn-cs"/>
              </a:rPr>
              <a:t> to enter the thalamus (VA, VL and </a:t>
            </a:r>
            <a:r>
              <a:rPr lang="en-US" sz="2000" dirty="0" err="1">
                <a:latin typeface="+mn-lt"/>
                <a:cs typeface="+mn-cs"/>
              </a:rPr>
              <a:t>centromedian</a:t>
            </a:r>
            <a:r>
              <a:rPr lang="en-US" sz="2000" dirty="0">
                <a:latin typeface="+mn-lt"/>
                <a:cs typeface="+mn-cs"/>
              </a:rPr>
              <a:t> nuclei).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US" dirty="0">
              <a:latin typeface="+mn-lt"/>
              <a:cs typeface="+mn-cs"/>
            </a:endParaRPr>
          </a:p>
        </p:txBody>
      </p:sp>
      <p:pic>
        <p:nvPicPr>
          <p:cNvPr id="16387" name="Picture 12" descr="C:\Users\Zeenat\Pictures\tmp15F99_thumb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914400"/>
            <a:ext cx="5448300" cy="4572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1" name="Oval 10"/>
          <p:cNvSpPr/>
          <p:nvPr/>
        </p:nvSpPr>
        <p:spPr>
          <a:xfrm>
            <a:off x="6096000" y="5029200"/>
            <a:ext cx="8382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077200" y="3657600"/>
            <a:ext cx="7620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8001000" y="3200400"/>
            <a:ext cx="8382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Zeenet\My Documents\My Pictures\Copy of Picture1x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990600"/>
            <a:ext cx="4748213" cy="4800600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609600" y="990600"/>
            <a:ext cx="3200400" cy="4876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b="1" dirty="0">
                <a:latin typeface="+mn-lt"/>
                <a:cs typeface="+mn-cs"/>
              </a:rPr>
              <a:t>All of this circuitry is on the same side of the brain—uncrossed.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+mn-lt"/>
                <a:cs typeface="+mn-cs"/>
              </a:rPr>
              <a:t>Thus, the basal ganglia affect function mediated by the </a:t>
            </a:r>
            <a:r>
              <a:rPr lang="en-US" sz="2000" b="1" dirty="0" err="1">
                <a:latin typeface="+mn-lt"/>
                <a:cs typeface="+mn-cs"/>
              </a:rPr>
              <a:t>ipsilateral</a:t>
            </a:r>
            <a:r>
              <a:rPr lang="en-US" sz="2000" b="1" dirty="0">
                <a:latin typeface="+mn-lt"/>
                <a:cs typeface="+mn-cs"/>
              </a:rPr>
              <a:t> motor cortex.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US" sz="2000" dirty="0">
                <a:latin typeface="+mn-lt"/>
                <a:cs typeface="+mn-cs"/>
              </a:rPr>
              <a:t>Since</a:t>
            </a:r>
            <a:r>
              <a:rPr lang="en-US" sz="2000" b="1" dirty="0">
                <a:latin typeface="+mn-lt"/>
                <a:cs typeface="+mn-cs"/>
              </a:rPr>
              <a:t> motor cortex controls </a:t>
            </a:r>
            <a:r>
              <a:rPr lang="en-US" sz="2000" dirty="0"/>
              <a:t>the movements of the </a:t>
            </a:r>
            <a:r>
              <a:rPr lang="en-US" sz="2000" dirty="0" err="1"/>
              <a:t>contralateral</a:t>
            </a:r>
            <a:r>
              <a:rPr lang="en-US" sz="2000" dirty="0"/>
              <a:t> body, the </a:t>
            </a:r>
            <a:r>
              <a:rPr lang="en-US" sz="2000" b="1" dirty="0"/>
              <a:t>basal ganglia </a:t>
            </a:r>
            <a:r>
              <a:rPr lang="en-US" sz="2000" dirty="0"/>
              <a:t>affects movements of the </a:t>
            </a:r>
            <a:r>
              <a:rPr lang="en-US" sz="2000" dirty="0" err="1"/>
              <a:t>contralateral</a:t>
            </a:r>
            <a:r>
              <a:rPr lang="en-US" sz="2000" dirty="0"/>
              <a:t> side of the body.</a:t>
            </a:r>
            <a:endParaRPr lang="en-US" sz="20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19200"/>
          </a:xfrm>
          <a:solidFill>
            <a:srgbClr val="CC66FF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Basal Ganglia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200" b="1" i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Function - Dysfunction</a:t>
            </a:r>
            <a:endParaRPr lang="en-US" sz="3600" dirty="0" smtClean="0">
              <a:solidFill>
                <a:srgbClr val="66FF33"/>
              </a:solidFill>
            </a:endParaRPr>
          </a:p>
        </p:txBody>
      </p:sp>
      <p:sp>
        <p:nvSpPr>
          <p:cNvPr id="16388" name="Content Placeholder 5"/>
          <p:cNvSpPr>
            <a:spLocks noGrp="1"/>
          </p:cNvSpPr>
          <p:nvPr>
            <p:ph sz="half" idx="2"/>
          </p:nvPr>
        </p:nvSpPr>
        <p:spPr>
          <a:xfrm>
            <a:off x="457200" y="3657600"/>
            <a:ext cx="8153400" cy="2362200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Its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dysfunction</a:t>
            </a:r>
            <a:r>
              <a:rPr lang="en-US" sz="2400" b="1" dirty="0" smtClean="0">
                <a:solidFill>
                  <a:srgbClr val="FF0000"/>
                </a:solidFill>
              </a:rPr>
              <a:t> Does NOT cause paralysis, sensory loss or ataxia, but leads to:</a:t>
            </a:r>
          </a:p>
          <a:p>
            <a:pPr marL="971550" lvl="1" indent="-514350">
              <a:buFont typeface="Calibri" pitchFamily="34" charset="0"/>
              <a:buAutoNum type="romanUcPeriod"/>
              <a:defRPr/>
            </a:pPr>
            <a:r>
              <a:rPr lang="en-US" sz="2000" b="1" dirty="0" smtClean="0"/>
              <a:t>Abnormal motor control</a:t>
            </a:r>
            <a:r>
              <a:rPr lang="en-US" sz="2000" dirty="0" smtClean="0"/>
              <a:t>: emergence of abnormal, involuntary movements </a:t>
            </a:r>
            <a:r>
              <a:rPr lang="en-US" sz="2000" b="1" dirty="0" smtClean="0"/>
              <a:t>(</a:t>
            </a:r>
            <a:r>
              <a:rPr lang="en-US" sz="2000" b="1" dirty="0" err="1" smtClean="0"/>
              <a:t>dyskinesias</a:t>
            </a:r>
            <a:r>
              <a:rPr lang="en-US" sz="2000" b="1" dirty="0" smtClean="0"/>
              <a:t>) e.g. </a:t>
            </a:r>
            <a:r>
              <a:rPr lang="en-US" sz="2000" dirty="0" smtClean="0"/>
              <a:t>tremors, chorea, </a:t>
            </a:r>
            <a:r>
              <a:rPr lang="en-US" sz="2000" dirty="0" err="1" smtClean="0"/>
              <a:t>athetosis</a:t>
            </a:r>
            <a:r>
              <a:rPr lang="en-US" sz="2000" dirty="0" smtClean="0"/>
              <a:t>, </a:t>
            </a:r>
            <a:r>
              <a:rPr lang="en-US" sz="2000" dirty="0" err="1" smtClean="0"/>
              <a:t>myoclonus</a:t>
            </a:r>
            <a:r>
              <a:rPr lang="en-US" sz="2000" dirty="0" smtClean="0"/>
              <a:t>, tic or </a:t>
            </a:r>
            <a:r>
              <a:rPr lang="en-US" sz="2000" dirty="0" err="1" smtClean="0"/>
              <a:t>dystonia</a:t>
            </a:r>
            <a:r>
              <a:rPr lang="en-US" sz="2000" dirty="0" smtClean="0"/>
              <a:t>.</a:t>
            </a:r>
            <a:r>
              <a:rPr lang="en-US" sz="2000" b="1" dirty="0" smtClean="0"/>
              <a:t>.</a:t>
            </a:r>
          </a:p>
          <a:p>
            <a:pPr marL="971550" lvl="1" indent="-514350">
              <a:buFont typeface="Calibri" pitchFamily="34" charset="0"/>
              <a:buAutoNum type="romanUcPeriod"/>
              <a:defRPr/>
            </a:pPr>
            <a:r>
              <a:rPr lang="en-US" sz="2000" b="1" dirty="0" smtClean="0"/>
              <a:t>Alteration in muscle tone (</a:t>
            </a:r>
            <a:r>
              <a:rPr lang="en-US" sz="2000" b="1" dirty="0" err="1" smtClean="0"/>
              <a:t>hypertonia</a:t>
            </a:r>
            <a:r>
              <a:rPr lang="en-US" sz="2000" b="1" dirty="0" smtClean="0"/>
              <a:t> /</a:t>
            </a:r>
            <a:r>
              <a:rPr lang="en-US" sz="2000" b="1" dirty="0" err="1" smtClean="0"/>
              <a:t>hypotonia</a:t>
            </a:r>
            <a:r>
              <a:rPr lang="en-US" sz="2000" b="1" dirty="0" smtClean="0"/>
              <a:t>).</a:t>
            </a:r>
          </a:p>
          <a:p>
            <a:pPr>
              <a:defRPr/>
            </a:pPr>
            <a:endParaRPr lang="en-US" sz="2400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1752600"/>
            <a:ext cx="8153400" cy="1828800"/>
          </a:xfrm>
          <a:ln>
            <a:solidFill>
              <a:schemeClr val="accent1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Function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2000" dirty="0" smtClean="0">
                <a:cs typeface="Arial" pitchFamily="34" charset="0"/>
              </a:rPr>
              <a:t>The corpus striatum assists in </a:t>
            </a:r>
            <a:r>
              <a:rPr lang="en-US" sz="2000" b="1" dirty="0" smtClean="0">
                <a:cs typeface="Arial" pitchFamily="34" charset="0"/>
              </a:rPr>
              <a:t>regulation of voluntary movement </a:t>
            </a:r>
            <a:r>
              <a:rPr lang="en-US" sz="2000" dirty="0" smtClean="0">
                <a:cs typeface="Arial" pitchFamily="34" charset="0"/>
              </a:rPr>
              <a:t>and </a:t>
            </a:r>
            <a:r>
              <a:rPr lang="en-US" sz="2000" b="1" dirty="0" smtClean="0">
                <a:cs typeface="Arial" pitchFamily="34" charset="0"/>
              </a:rPr>
              <a:t>learning of motor skills</a:t>
            </a:r>
            <a:r>
              <a:rPr lang="en-US" sz="2000" dirty="0" smtClean="0"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2000" dirty="0" smtClean="0">
                <a:cs typeface="Arial" pitchFamily="34" charset="0"/>
              </a:rPr>
              <a:t>Their function is to facilitate behavior and movement that are required and appropriate, and inhibit unwanted or inappropriate movement</a:t>
            </a:r>
            <a:r>
              <a:rPr lang="en-US" sz="2000" dirty="0" smtClean="0">
                <a:solidFill>
                  <a:srgbClr val="0070C0"/>
                </a:solidFill>
                <a:cs typeface="Arial" pitchFamily="34" charset="0"/>
              </a:rPr>
              <a:t>.</a:t>
            </a:r>
          </a:p>
          <a:p>
            <a:pPr>
              <a:buFont typeface="Arial" charset="0"/>
              <a:buNone/>
              <a:defRPr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43200" y="2438400"/>
            <a:ext cx="3660169" cy="92333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sz="half" idx="4294967295"/>
          </p:nvPr>
        </p:nvSpPr>
        <p:spPr>
          <a:xfrm>
            <a:off x="304800" y="1371600"/>
            <a:ext cx="3657600" cy="46482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400" smtClean="0">
                <a:latin typeface="Arial" charset="0"/>
                <a:cs typeface="Arial" charset="0"/>
              </a:rPr>
              <a:t>Refer to a group of nuclei, located deep within cerebral hemispheres. </a:t>
            </a:r>
          </a:p>
          <a:p>
            <a:r>
              <a:rPr lang="en-US" sz="2400" smtClean="0">
                <a:latin typeface="Arial" charset="0"/>
                <a:cs typeface="Arial" charset="0"/>
              </a:rPr>
              <a:t>Are part of </a:t>
            </a:r>
            <a:r>
              <a:rPr lang="en-US" sz="2400" smtClean="0">
                <a:solidFill>
                  <a:srgbClr val="0000FF"/>
                </a:solidFill>
                <a:latin typeface="Arial" charset="0"/>
                <a:cs typeface="Arial" charset="0"/>
              </a:rPr>
              <a:t>extrapyramidal motor system</a:t>
            </a:r>
            <a:r>
              <a:rPr lang="en-US" sz="2400" smtClean="0">
                <a:latin typeface="Arial" charset="0"/>
                <a:cs typeface="Arial" charset="0"/>
              </a:rPr>
              <a:t>, principally involved in the control of posture and movements (primarily by inhibiting motor functions)</a:t>
            </a:r>
          </a:p>
          <a:p>
            <a:endParaRPr lang="en-US" sz="240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228600"/>
            <a:ext cx="9144000" cy="609600"/>
          </a:xfrm>
          <a:prstGeom prst="rect">
            <a:avLst/>
          </a:prstGeom>
          <a:solidFill>
            <a:srgbClr val="CC66FF"/>
          </a:solidFill>
        </p:spPr>
        <p:txBody>
          <a:bodyPr/>
          <a:lstStyle/>
          <a:p>
            <a:pPr algn="ctr">
              <a:defRPr/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Basal Ganglia</a:t>
            </a:r>
          </a:p>
        </p:txBody>
      </p:sp>
      <p:pic>
        <p:nvPicPr>
          <p:cNvPr id="3076" name="Picture 7" descr="11_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5588" y="1600200"/>
            <a:ext cx="4852987" cy="381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1295400"/>
            <a:ext cx="3352800" cy="487680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0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The basal ganglia include: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Caudate nucleus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Putamen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b="1" smtClean="0">
                <a:solidFill>
                  <a:srgbClr val="0000FF"/>
                </a:solidFill>
                <a:latin typeface="Arial" charset="0"/>
                <a:cs typeface="Arial" charset="0"/>
              </a:rPr>
              <a:t>Globus pallidus</a:t>
            </a:r>
          </a:p>
          <a:p>
            <a:r>
              <a:rPr lang="en-US" sz="2000" smtClean="0"/>
              <a:t>The </a:t>
            </a:r>
            <a:r>
              <a:rPr lang="en-US" sz="2000" b="1" u="sng" smtClean="0">
                <a:solidFill>
                  <a:srgbClr val="FF00FF"/>
                </a:solidFill>
              </a:rPr>
              <a:t>Amygdala</a:t>
            </a:r>
            <a:r>
              <a:rPr lang="en-US" sz="2000" smtClean="0"/>
              <a:t>, located within the temporal lobe has a similar embryologic origin but functionally is part of the limbic system. </a:t>
            </a:r>
          </a:p>
          <a:p>
            <a:r>
              <a:rPr lang="en-US" sz="2000" b="1" u="sng" smtClean="0">
                <a:solidFill>
                  <a:srgbClr val="FF00FF"/>
                </a:solidFill>
                <a:latin typeface="Arial" charset="0"/>
                <a:cs typeface="Arial" charset="0"/>
              </a:rPr>
              <a:t>Substantia nigra</a:t>
            </a:r>
            <a:r>
              <a:rPr lang="en-US" sz="2000" smtClean="0">
                <a:latin typeface="Arial" charset="0"/>
                <a:cs typeface="Arial" charset="0"/>
              </a:rPr>
              <a:t> &amp;</a:t>
            </a:r>
            <a:r>
              <a:rPr lang="en-US" sz="2000" smtClean="0">
                <a:solidFill>
                  <a:srgbClr val="00B050"/>
                </a:solidFill>
                <a:latin typeface="Arial" charset="0"/>
                <a:cs typeface="Arial" charset="0"/>
              </a:rPr>
              <a:t> </a:t>
            </a:r>
            <a:r>
              <a:rPr lang="en-US" sz="2000" b="1" u="sng" smtClean="0">
                <a:solidFill>
                  <a:srgbClr val="FF00FF"/>
                </a:solidFill>
                <a:latin typeface="Arial" charset="0"/>
                <a:cs typeface="Arial" charset="0"/>
              </a:rPr>
              <a:t>Subthalamic nuclei </a:t>
            </a:r>
            <a:r>
              <a:rPr lang="en-US" sz="2000" smtClean="0">
                <a:latin typeface="Arial" charset="0"/>
                <a:cs typeface="Arial" charset="0"/>
              </a:rPr>
              <a:t>are functionally part of basal ganglia. </a:t>
            </a:r>
          </a:p>
        </p:txBody>
      </p:sp>
      <p:pic>
        <p:nvPicPr>
          <p:cNvPr id="4099" name="Picture 2" descr="C:\Users\user\Pictures\BW_JanFeb07_basal_ganglia_spot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962400" y="1524000"/>
            <a:ext cx="4405313" cy="4191000"/>
          </a:xfr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228600"/>
            <a:ext cx="9144000" cy="609600"/>
          </a:xfrm>
          <a:prstGeom prst="rect">
            <a:avLst/>
          </a:prstGeom>
          <a:solidFill>
            <a:srgbClr val="CC66FF"/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Basal Ganglia: Components</a:t>
            </a:r>
          </a:p>
        </p:txBody>
      </p:sp>
      <p:sp>
        <p:nvSpPr>
          <p:cNvPr id="6" name="Oval 5"/>
          <p:cNvSpPr/>
          <p:nvPr/>
        </p:nvSpPr>
        <p:spPr>
          <a:xfrm>
            <a:off x="6781800" y="2438400"/>
            <a:ext cx="762000" cy="609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162800" y="4267200"/>
            <a:ext cx="7620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572000" y="3048000"/>
            <a:ext cx="7620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5554663" y="2971800"/>
            <a:ext cx="685800" cy="533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554663" y="2133600"/>
            <a:ext cx="685800" cy="381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554663" y="1219200"/>
            <a:ext cx="685800" cy="533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5" name="Content Placeholder 2"/>
          <p:cNvSpPr txBox="1">
            <a:spLocks/>
          </p:cNvSpPr>
          <p:nvPr/>
        </p:nvSpPr>
        <p:spPr bwMode="auto">
          <a:xfrm>
            <a:off x="304800" y="990600"/>
            <a:ext cx="3733800" cy="4800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b="1" u="sng">
                <a:solidFill>
                  <a:srgbClr val="FF0000"/>
                </a:solidFill>
              </a:rPr>
              <a:t>Functionally</a:t>
            </a:r>
            <a:r>
              <a:rPr lang="en-US" sz="2000"/>
              <a:t> the </a:t>
            </a:r>
            <a:r>
              <a:rPr lang="en-US" sz="2000" b="1"/>
              <a:t>putamen</a:t>
            </a:r>
            <a:r>
              <a:rPr lang="en-US" sz="2000"/>
              <a:t> is more closely allied to </a:t>
            </a:r>
            <a:r>
              <a:rPr lang="en-US" sz="2000" b="1"/>
              <a:t>caudate</a:t>
            </a:r>
            <a:r>
              <a:rPr lang="en-US" sz="2000"/>
              <a:t> nucleus and together constitute the </a:t>
            </a:r>
            <a:r>
              <a:rPr lang="en-US" sz="2000" b="1" u="sng"/>
              <a:t>neostriatum</a:t>
            </a:r>
            <a:r>
              <a:rPr lang="en-US" sz="2000" b="1"/>
              <a:t> </a:t>
            </a:r>
            <a:r>
              <a:rPr lang="en-US" sz="2000"/>
              <a:t>or simply </a:t>
            </a:r>
            <a:r>
              <a:rPr lang="en-US" sz="2000" b="1"/>
              <a:t>striatum.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/>
              <a:t>The globus pallidus is the oldest part of corpus striatum and is called </a:t>
            </a:r>
            <a:r>
              <a:rPr lang="en-US" sz="2000" b="1" u="sng"/>
              <a:t>paleostriatum</a:t>
            </a:r>
            <a:r>
              <a:rPr lang="en-US" sz="2000" b="1"/>
              <a:t> </a:t>
            </a:r>
            <a:r>
              <a:rPr lang="en-US" sz="2000"/>
              <a:t>or simply </a:t>
            </a:r>
            <a:r>
              <a:rPr lang="en-US" sz="2000" b="1"/>
              <a:t>pallidum.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2000" b="1" u="sng">
                <a:solidFill>
                  <a:srgbClr val="FF0000"/>
                </a:solidFill>
              </a:rPr>
              <a:t>Anatomically</a:t>
            </a:r>
            <a:r>
              <a:rPr lang="en-US" sz="2000"/>
              <a:t> the </a:t>
            </a:r>
            <a:r>
              <a:rPr lang="en-US" sz="2000" b="1"/>
              <a:t>putamen </a:t>
            </a:r>
            <a:r>
              <a:rPr lang="en-US" sz="2000"/>
              <a:t>and </a:t>
            </a:r>
            <a:r>
              <a:rPr lang="en-US" sz="2000" b="1"/>
              <a:t>globus pallidus </a:t>
            </a:r>
            <a:r>
              <a:rPr lang="en-US" sz="2000"/>
              <a:t>are together called the </a:t>
            </a:r>
            <a:r>
              <a:rPr lang="en-US" sz="2000" b="1"/>
              <a:t>lentiform nucleus.</a:t>
            </a:r>
            <a:endParaRPr lang="en-US" sz="2000" b="1">
              <a:solidFill>
                <a:schemeClr val="accent2"/>
              </a:solidFill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4495800" y="4038600"/>
            <a:ext cx="4191000" cy="1016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/>
              <a:t>The striatum and the pallidum are collectively known as the </a:t>
            </a:r>
            <a:r>
              <a:rPr lang="en-US" sz="2000" b="1"/>
              <a:t>corpus striatum.</a:t>
            </a:r>
            <a:endParaRPr lang="en-US" sz="2000"/>
          </a:p>
        </p:txBody>
      </p:sp>
      <p:pic>
        <p:nvPicPr>
          <p:cNvPr id="13" name="Picture 2" descr="C:\Documents and Settings\Free User\My Documents\My Pictures\xxx.png"/>
          <p:cNvPicPr>
            <a:picLocks noChangeAspect="1" noChangeArrowheads="1"/>
          </p:cNvPicPr>
          <p:nvPr/>
        </p:nvPicPr>
        <p:blipFill>
          <a:blip r:embed="rId2"/>
          <a:srcRect b="32209"/>
          <a:stretch>
            <a:fillRect/>
          </a:stretch>
        </p:blipFill>
        <p:spPr bwMode="auto">
          <a:xfrm>
            <a:off x="4335463" y="1143000"/>
            <a:ext cx="4579937" cy="259080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0" y="228600"/>
            <a:ext cx="9144000" cy="609600"/>
          </a:xfrm>
          <a:prstGeom prst="rect">
            <a:avLst/>
          </a:prstGeom>
          <a:solidFill>
            <a:srgbClr val="CC66FF"/>
          </a:solidFill>
        </p:spPr>
        <p:txBody>
          <a:bodyPr/>
          <a:lstStyle/>
          <a:p>
            <a:pPr algn="ctr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Basal Ganglia: Organization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63562"/>
          </a:xfrm>
          <a:solidFill>
            <a:srgbClr val="CC66FF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Corpus Striatum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295400"/>
            <a:ext cx="3962400" cy="4876800"/>
          </a:xfrm>
          <a:ln>
            <a:solidFill>
              <a:schemeClr val="accent2"/>
            </a:solidFill>
          </a:ln>
        </p:spPr>
        <p:txBody>
          <a:bodyPr/>
          <a:lstStyle/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Lies lateral to thalamus.</a:t>
            </a:r>
          </a:p>
          <a:p>
            <a:r>
              <a:rPr lang="en-US" sz="2000" smtClean="0">
                <a:latin typeface="Arial" charset="0"/>
                <a:cs typeface="Arial" charset="0"/>
              </a:rPr>
              <a:t>It is divided by </a:t>
            </a:r>
            <a:r>
              <a:rPr lang="en-US" sz="2000" smtClean="0">
                <a:solidFill>
                  <a:srgbClr val="FF0000"/>
                </a:solidFill>
                <a:latin typeface="Arial" charset="0"/>
                <a:cs typeface="Arial" charset="0"/>
              </a:rPr>
              <a:t>internal capsule </a:t>
            </a:r>
            <a:r>
              <a:rPr lang="en-US" sz="2000" smtClean="0">
                <a:latin typeface="Arial" charset="0"/>
                <a:cs typeface="Arial" charset="0"/>
              </a:rPr>
              <a:t>into </a:t>
            </a:r>
            <a:r>
              <a:rPr lang="en-US" sz="2000" b="1" smtClean="0">
                <a:latin typeface="Arial" charset="0"/>
                <a:cs typeface="Arial" charset="0"/>
              </a:rPr>
              <a:t>caudate nucleus </a:t>
            </a:r>
            <a:r>
              <a:rPr lang="en-US" sz="2000" smtClean="0">
                <a:latin typeface="Arial" charset="0"/>
                <a:cs typeface="Arial" charset="0"/>
              </a:rPr>
              <a:t>and </a:t>
            </a:r>
            <a:r>
              <a:rPr lang="en-US" sz="2000" b="1" smtClean="0">
                <a:latin typeface="Arial" charset="0"/>
                <a:cs typeface="Arial" charset="0"/>
              </a:rPr>
              <a:t>lentiform nucleus.</a:t>
            </a:r>
          </a:p>
          <a:p>
            <a:r>
              <a:rPr lang="en-US" sz="2000" smtClean="0">
                <a:latin typeface="Arial" charset="0"/>
                <a:cs typeface="Arial" charset="0"/>
              </a:rPr>
              <a:t>Bands of grey matter pass from lentiform nucleus across the internal capsule to the caudate nucleus, giving the striated appearance hence, the name </a:t>
            </a:r>
            <a:r>
              <a:rPr lang="en-US" sz="2000" b="1" smtClean="0">
                <a:latin typeface="Arial" charset="0"/>
                <a:cs typeface="Arial" charset="0"/>
              </a:rPr>
              <a:t>corpus striatum. </a:t>
            </a:r>
          </a:p>
          <a:p>
            <a:r>
              <a:rPr lang="en-US" sz="2000" smtClean="0">
                <a:latin typeface="Arial" charset="0"/>
                <a:cs typeface="Arial" charset="0"/>
              </a:rPr>
              <a:t>The most ventral part of the corpus striatum is called the </a:t>
            </a:r>
            <a:r>
              <a:rPr lang="en-US" sz="2000" u="sng" smtClean="0">
                <a:solidFill>
                  <a:srgbClr val="0000FF"/>
                </a:solidFill>
                <a:latin typeface="Arial" charset="0"/>
                <a:cs typeface="Arial" charset="0"/>
              </a:rPr>
              <a:t>nucleus accumbens</a:t>
            </a:r>
            <a:r>
              <a:rPr lang="en-US" sz="2000" smtClean="0">
                <a:latin typeface="Arial" charset="0"/>
                <a:cs typeface="Arial" charset="0"/>
              </a:rPr>
              <a:t>, which has connections with the limbic system.</a:t>
            </a:r>
          </a:p>
          <a:p>
            <a:pPr>
              <a:buFont typeface="Arial" charset="0"/>
              <a:buNone/>
            </a:pPr>
            <a:r>
              <a:rPr lang="en-US" sz="2000" b="1" smtClean="0"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6148" name="Content Placeholder 4" descr="mr30_0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914400"/>
            <a:ext cx="4038600" cy="3276600"/>
          </a:xfrm>
          <a:noFill/>
          <a:ln>
            <a:solidFill>
              <a:schemeClr val="accent2"/>
            </a:solidFill>
          </a:ln>
        </p:spPr>
      </p:pic>
      <p:pic>
        <p:nvPicPr>
          <p:cNvPr id="6149" name="Picture 6" descr="C:\Users\Zeenat\Pictures\dd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4267200"/>
            <a:ext cx="2743200" cy="21796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63563"/>
          </a:xfrm>
          <a:solidFill>
            <a:srgbClr val="CC66FF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Caudate Nucleus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05000"/>
            <a:ext cx="3886200" cy="3962400"/>
          </a:xfrm>
          <a:ln>
            <a:solidFill>
              <a:schemeClr val="accent2"/>
            </a:solidFill>
          </a:ln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en-US" sz="80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Head 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: ( Anterior) Large, &amp; rounded 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8000" dirty="0" smtClean="0">
                <a:latin typeface="Arial" pitchFamily="34" charset="0"/>
                <a:cs typeface="Arial" pitchFamily="34" charset="0"/>
              </a:rPr>
              <a:t>Forms the </a:t>
            </a:r>
            <a:r>
              <a:rPr lang="en-US" sz="8000" b="1" dirty="0" smtClean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lateral wall of the anterior horn of lateral ventricle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8000" dirty="0" smtClean="0">
                <a:latin typeface="Arial" pitchFamily="34" charset="0"/>
                <a:cs typeface="Arial" pitchFamily="34" charset="0"/>
              </a:rPr>
              <a:t>Completely separated from the </a:t>
            </a:r>
            <a:r>
              <a:rPr lang="en-US" sz="8000" dirty="0" err="1" smtClean="0">
                <a:latin typeface="Arial" pitchFamily="34" charset="0"/>
                <a:cs typeface="Arial" pitchFamily="34" charset="0"/>
              </a:rPr>
              <a:t>putamen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 by the internal capsule except </a:t>
            </a:r>
            <a:r>
              <a:rPr lang="en-US" sz="8000" dirty="0" err="1" smtClean="0">
                <a:latin typeface="Arial" pitchFamily="34" charset="0"/>
                <a:cs typeface="Arial" pitchFamily="34" charset="0"/>
              </a:rPr>
              <a:t>rostrally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 where it is continuous with the </a:t>
            </a:r>
            <a:r>
              <a:rPr lang="en-US" sz="8000" dirty="0" err="1" smtClean="0">
                <a:latin typeface="Arial" pitchFamily="34" charset="0"/>
                <a:cs typeface="Arial" pitchFamily="34" charset="0"/>
              </a:rPr>
              <a:t>putamen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 through and beneath the anterior limb of internal capsule.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28600" y="914400"/>
            <a:ext cx="8763000" cy="762000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>
            <a:normAutofit fontScale="70000" lnSpcReduction="20000"/>
          </a:bodyPr>
          <a:lstStyle/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900" dirty="0">
                <a:latin typeface="Arial" pitchFamily="34" charset="0"/>
                <a:cs typeface="Arial" pitchFamily="34" charset="0"/>
              </a:rPr>
              <a:t>Large C-shaped or comma-shaped grey mass </a:t>
            </a:r>
          </a:p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900" dirty="0">
                <a:latin typeface="Arial" pitchFamily="34" charset="0"/>
                <a:cs typeface="Arial" pitchFamily="34" charset="0"/>
              </a:rPr>
              <a:t>It has a </a:t>
            </a:r>
            <a:r>
              <a:rPr lang="en-US" sz="2900" b="1" dirty="0">
                <a:latin typeface="Arial" pitchFamily="34" charset="0"/>
                <a:cs typeface="Arial" pitchFamily="34" charset="0"/>
              </a:rPr>
              <a:t>Head, a Body and a Tail.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endParaRPr lang="en-US" sz="3200" dirty="0">
              <a:latin typeface="+mn-lt"/>
              <a:cs typeface="+mn-cs"/>
            </a:endParaRPr>
          </a:p>
        </p:txBody>
      </p:sp>
      <p:pic>
        <p:nvPicPr>
          <p:cNvPr id="7173" name="Picture 8" descr="C:\Users\Zeenat\Pictures\dd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2198688"/>
            <a:ext cx="4114800" cy="32686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563563"/>
          </a:xfrm>
          <a:solidFill>
            <a:srgbClr val="CC66FF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Caudate Nucleus cont’d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38200" y="1219200"/>
            <a:ext cx="3048000" cy="2286000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>
            <a:normAutofit fontScale="55000" lnSpcReduction="20000"/>
          </a:bodyPr>
          <a:lstStyle/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42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Body</a:t>
            </a:r>
            <a:r>
              <a:rPr lang="en-US" sz="4200" dirty="0">
                <a:latin typeface="Arial" pitchFamily="34" charset="0"/>
                <a:cs typeface="Arial" pitchFamily="34" charset="0"/>
              </a:rPr>
              <a:t>: Long &amp; narrow continuous with head</a:t>
            </a:r>
          </a:p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200" dirty="0">
                <a:latin typeface="Arial" pitchFamily="34" charset="0"/>
                <a:cs typeface="Arial" pitchFamily="34" charset="0"/>
              </a:rPr>
              <a:t>lies in the </a:t>
            </a:r>
            <a:r>
              <a:rPr lang="en-US" sz="42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floor of body of lateral ventricle.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endParaRPr lang="en-US" sz="3200" dirty="0">
              <a:latin typeface="+mn-lt"/>
              <a:cs typeface="+mn-c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85800" y="4114800"/>
            <a:ext cx="7391400" cy="1295400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>
            <a:normAutofit fontScale="55000" lnSpcReduction="20000"/>
          </a:bodyPr>
          <a:lstStyle/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2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Tail </a:t>
            </a:r>
            <a:r>
              <a:rPr lang="en-US" sz="4200" dirty="0">
                <a:latin typeface="Arial" pitchFamily="34" charset="0"/>
                <a:cs typeface="Arial" pitchFamily="34" charset="0"/>
              </a:rPr>
              <a:t>: Long, narrow &amp; tapering,</a:t>
            </a:r>
          </a:p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200" dirty="0">
                <a:latin typeface="Arial" pitchFamily="34" charset="0"/>
                <a:cs typeface="Arial" pitchFamily="34" charset="0"/>
              </a:rPr>
              <a:t>descends </a:t>
            </a:r>
            <a:r>
              <a:rPr lang="en-US" sz="4200" dirty="0" err="1">
                <a:latin typeface="Arial" pitchFamily="34" charset="0"/>
                <a:cs typeface="Arial" pitchFamily="34" charset="0"/>
              </a:rPr>
              <a:t>posteriorly</a:t>
            </a:r>
            <a:r>
              <a:rPr lang="en-US" sz="4200" dirty="0">
                <a:latin typeface="Arial" pitchFamily="34" charset="0"/>
                <a:cs typeface="Arial" pitchFamily="34" charset="0"/>
              </a:rPr>
              <a:t> into the temporal lobe</a:t>
            </a:r>
          </a:p>
          <a:p>
            <a:pPr marL="342900" indent="-342900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200" dirty="0">
                <a:latin typeface="Arial" pitchFamily="34" charset="0"/>
                <a:cs typeface="Arial" pitchFamily="34" charset="0"/>
              </a:rPr>
              <a:t>lies in the </a:t>
            </a:r>
            <a:r>
              <a:rPr lang="en-US" sz="42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roof of inferior horn of lateral ventricle.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None/>
              <a:defRPr/>
            </a:pPr>
            <a:endParaRPr lang="en-US" sz="3200" dirty="0">
              <a:latin typeface="+mn-lt"/>
              <a:cs typeface="+mn-cs"/>
            </a:endParaRPr>
          </a:p>
        </p:txBody>
      </p:sp>
      <p:pic>
        <p:nvPicPr>
          <p:cNvPr id="8197" name="Picture 8" descr="C:\Users\Zeenat\Pictures\dd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990600"/>
            <a:ext cx="3810000" cy="302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Zeenat\Pictures\ggg.jpg"/>
          <p:cNvPicPr>
            <a:picLocks noChangeAspect="1" noChangeArrowheads="1"/>
          </p:cNvPicPr>
          <p:nvPr/>
        </p:nvPicPr>
        <p:blipFill>
          <a:blip r:embed="rId2"/>
          <a:srcRect l="11629" t="4485" r="1163" b="8810"/>
          <a:stretch>
            <a:fillRect/>
          </a:stretch>
        </p:blipFill>
        <p:spPr bwMode="auto">
          <a:xfrm>
            <a:off x="838200" y="838200"/>
            <a:ext cx="7543800" cy="58340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228600"/>
            <a:ext cx="9144000" cy="563563"/>
          </a:xfrm>
          <a:prstGeom prst="rect">
            <a:avLst/>
          </a:prstGeom>
          <a:solidFill>
            <a:srgbClr val="CC66FF"/>
          </a:solidFill>
        </p:spPr>
        <p:txBody>
          <a:bodyPr/>
          <a:lstStyle/>
          <a:p>
            <a:pPr algn="ctr">
              <a:defRPr/>
            </a:pP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Relations of Caudate Nucleus to lateral ventricle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63562"/>
          </a:xfrm>
          <a:solidFill>
            <a:srgbClr val="CC66FF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Lentiform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143000"/>
            <a:ext cx="3581400" cy="5029200"/>
          </a:xfrm>
          <a:ln>
            <a:solidFill>
              <a:srgbClr val="FF0000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/>
              <a:t>A three sided, wedge-shaped mass of grey matter, with a convex outer surface and an apex which lies against the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genu</a:t>
            </a:r>
            <a:r>
              <a:rPr lang="en-US" sz="2400" dirty="0" smtClean="0"/>
              <a:t> of the internal capsule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/>
              <a:t>Divided into a:</a:t>
            </a:r>
          </a:p>
          <a:p>
            <a:pPr lvl="1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dirty="0" smtClean="0"/>
              <a:t>Larger darker lateral portion called </a:t>
            </a:r>
            <a:r>
              <a:rPr lang="en-US" b="1" dirty="0" err="1" smtClean="0">
                <a:solidFill>
                  <a:srgbClr val="FF0000"/>
                </a:solidFill>
              </a:rPr>
              <a:t>Putamen</a:t>
            </a:r>
            <a:r>
              <a:rPr lang="en-US" b="1" dirty="0" smtClean="0">
                <a:solidFill>
                  <a:schemeClr val="hlink"/>
                </a:solidFill>
              </a:rPr>
              <a:t> </a:t>
            </a:r>
            <a:r>
              <a:rPr lang="en-US" dirty="0" smtClean="0"/>
              <a:t>&amp;</a:t>
            </a:r>
          </a:p>
          <a:p>
            <a:pPr lvl="1" eaLnBrk="1" hangingPunct="1">
              <a:lnSpc>
                <a:spcPct val="90000"/>
              </a:lnSpc>
              <a:buFont typeface="Arial" charset="0"/>
              <a:buChar char="•"/>
              <a:defRPr/>
            </a:pPr>
            <a:r>
              <a:rPr lang="en-US" dirty="0" smtClean="0"/>
              <a:t>Smaller, lighter medial portion called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Globus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pallidus</a:t>
            </a:r>
            <a:r>
              <a:rPr lang="en-US" b="1" dirty="0" smtClean="0"/>
              <a:t> </a:t>
            </a: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10244" name="Content Placeholder 4" descr="mr30_0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27525" y="1295400"/>
            <a:ext cx="4587875" cy="3994150"/>
          </a:xfrm>
          <a:noFill/>
          <a:ln>
            <a:solidFill>
              <a:srgbClr val="FF0000"/>
            </a:solidFill>
          </a:ln>
        </p:spPr>
      </p:pic>
      <p:sp>
        <p:nvSpPr>
          <p:cNvPr id="10245" name="TextBox 6"/>
          <p:cNvSpPr txBox="1">
            <a:spLocks noChangeArrowheads="1"/>
          </p:cNvSpPr>
          <p:nvPr/>
        </p:nvSpPr>
        <p:spPr bwMode="auto">
          <a:xfrm>
            <a:off x="7772400" y="3733800"/>
            <a:ext cx="9144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/>
              <a:t>External capsule</a:t>
            </a:r>
          </a:p>
        </p:txBody>
      </p:sp>
      <p:sp>
        <p:nvSpPr>
          <p:cNvPr id="8" name="Freeform 7"/>
          <p:cNvSpPr/>
          <p:nvPr/>
        </p:nvSpPr>
        <p:spPr>
          <a:xfrm rot="21311193">
            <a:off x="6324600" y="2741613"/>
            <a:ext cx="534988" cy="1265237"/>
          </a:xfrm>
          <a:custGeom>
            <a:avLst/>
            <a:gdLst>
              <a:gd name="connsiteX0" fmla="*/ 20782 w 489527"/>
              <a:gd name="connsiteY0" fmla="*/ 547255 h 1265382"/>
              <a:gd name="connsiteX1" fmla="*/ 242454 w 489527"/>
              <a:gd name="connsiteY1" fmla="*/ 228600 h 1265382"/>
              <a:gd name="connsiteX2" fmla="*/ 297872 w 489527"/>
              <a:gd name="connsiteY2" fmla="*/ 48491 h 1265382"/>
              <a:gd name="connsiteX3" fmla="*/ 408709 w 489527"/>
              <a:gd name="connsiteY3" fmla="*/ 20782 h 1265382"/>
              <a:gd name="connsiteX4" fmla="*/ 477982 w 489527"/>
              <a:gd name="connsiteY4" fmla="*/ 173182 h 1265382"/>
              <a:gd name="connsiteX5" fmla="*/ 477982 w 489527"/>
              <a:gd name="connsiteY5" fmla="*/ 353291 h 1265382"/>
              <a:gd name="connsiteX6" fmla="*/ 464127 w 489527"/>
              <a:gd name="connsiteY6" fmla="*/ 602673 h 1265382"/>
              <a:gd name="connsiteX7" fmla="*/ 450272 w 489527"/>
              <a:gd name="connsiteY7" fmla="*/ 838200 h 1265382"/>
              <a:gd name="connsiteX8" fmla="*/ 436418 w 489527"/>
              <a:gd name="connsiteY8" fmla="*/ 1046018 h 1265382"/>
              <a:gd name="connsiteX9" fmla="*/ 394854 w 489527"/>
              <a:gd name="connsiteY9" fmla="*/ 1239982 h 1265382"/>
              <a:gd name="connsiteX10" fmla="*/ 256309 w 489527"/>
              <a:gd name="connsiteY10" fmla="*/ 1198418 h 1265382"/>
              <a:gd name="connsiteX11" fmla="*/ 117763 w 489527"/>
              <a:gd name="connsiteY11" fmla="*/ 893618 h 1265382"/>
              <a:gd name="connsiteX12" fmla="*/ 20782 w 489527"/>
              <a:gd name="connsiteY12" fmla="*/ 547255 h 1265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9527" h="1265382">
                <a:moveTo>
                  <a:pt x="20782" y="547255"/>
                </a:moveTo>
                <a:cubicBezTo>
                  <a:pt x="41564" y="436419"/>
                  <a:pt x="196272" y="311727"/>
                  <a:pt x="242454" y="228600"/>
                </a:cubicBezTo>
                <a:cubicBezTo>
                  <a:pt x="288636" y="145473"/>
                  <a:pt x="270163" y="83127"/>
                  <a:pt x="297872" y="48491"/>
                </a:cubicBezTo>
                <a:cubicBezTo>
                  <a:pt x="325581" y="13855"/>
                  <a:pt x="378691" y="0"/>
                  <a:pt x="408709" y="20782"/>
                </a:cubicBezTo>
                <a:cubicBezTo>
                  <a:pt x="438727" y="41564"/>
                  <a:pt x="466437" y="117764"/>
                  <a:pt x="477982" y="173182"/>
                </a:cubicBezTo>
                <a:cubicBezTo>
                  <a:pt x="489527" y="228600"/>
                  <a:pt x="480291" y="281709"/>
                  <a:pt x="477982" y="353291"/>
                </a:cubicBezTo>
                <a:cubicBezTo>
                  <a:pt x="475673" y="424873"/>
                  <a:pt x="468745" y="521855"/>
                  <a:pt x="464127" y="602673"/>
                </a:cubicBezTo>
                <a:cubicBezTo>
                  <a:pt x="459509" y="683491"/>
                  <a:pt x="454890" y="764309"/>
                  <a:pt x="450272" y="838200"/>
                </a:cubicBezTo>
                <a:cubicBezTo>
                  <a:pt x="445654" y="912091"/>
                  <a:pt x="445654" y="979054"/>
                  <a:pt x="436418" y="1046018"/>
                </a:cubicBezTo>
                <a:cubicBezTo>
                  <a:pt x="427182" y="1112982"/>
                  <a:pt x="424872" y="1214582"/>
                  <a:pt x="394854" y="1239982"/>
                </a:cubicBezTo>
                <a:cubicBezTo>
                  <a:pt x="364836" y="1265382"/>
                  <a:pt x="302491" y="1256145"/>
                  <a:pt x="256309" y="1198418"/>
                </a:cubicBezTo>
                <a:cubicBezTo>
                  <a:pt x="210127" y="1140691"/>
                  <a:pt x="161636" y="1004454"/>
                  <a:pt x="117763" y="893618"/>
                </a:cubicBezTo>
                <a:cubicBezTo>
                  <a:pt x="73890" y="782782"/>
                  <a:pt x="0" y="658091"/>
                  <a:pt x="20782" y="547255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6705600" y="3886200"/>
            <a:ext cx="1219200" cy="76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</TotalTime>
  <Words>914</Words>
  <Application>Microsoft Office PowerPoint</Application>
  <PresentationFormat>عرض على الشاشة (3:4)‏</PresentationFormat>
  <Paragraphs>110</Paragraphs>
  <Slides>18</Slides>
  <Notes>4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23" baseType="lpstr">
      <vt:lpstr>Arial</vt:lpstr>
      <vt:lpstr>Calibri</vt:lpstr>
      <vt:lpstr>Arial Rounded MT Bold</vt:lpstr>
      <vt:lpstr>Wingdings</vt:lpstr>
      <vt:lpstr>Office Theme</vt:lpstr>
      <vt:lpstr>BASAL GANGLIA</vt:lpstr>
      <vt:lpstr>الشريحة 2</vt:lpstr>
      <vt:lpstr>الشريحة 3</vt:lpstr>
      <vt:lpstr>الشريحة 4</vt:lpstr>
      <vt:lpstr>Corpus Striatum</vt:lpstr>
      <vt:lpstr>Caudate Nucleus</vt:lpstr>
      <vt:lpstr>Caudate Nucleus cont’d</vt:lpstr>
      <vt:lpstr>الشريحة 8</vt:lpstr>
      <vt:lpstr>Lentiform Nucleus</vt:lpstr>
      <vt:lpstr>Putamen</vt:lpstr>
      <vt:lpstr>Globus Pallidus</vt:lpstr>
      <vt:lpstr>Connections of the Striatum</vt:lpstr>
      <vt:lpstr>Connections of the Globus Pallidus</vt:lpstr>
      <vt:lpstr>الشريحة 14</vt:lpstr>
      <vt:lpstr>الشريحة 15</vt:lpstr>
      <vt:lpstr>الشريحة 16</vt:lpstr>
      <vt:lpstr>Basal Ganglia Function - Dysfunction</vt:lpstr>
      <vt:lpstr>الشريحة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Basal Ganglia CNS Block 2011</dc:title>
  <dc:creator>Dr. Zeenat Zaidi</dc:creator>
  <cp:lastModifiedBy>AA</cp:lastModifiedBy>
  <cp:revision>134</cp:revision>
  <dcterms:created xsi:type="dcterms:W3CDTF">2011-06-27T09:29:32Z</dcterms:created>
  <dcterms:modified xsi:type="dcterms:W3CDTF">2012-10-06T15:27:37Z</dcterms:modified>
</cp:coreProperties>
</file>