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9" r:id="rId1"/>
  </p:sldMasterIdLst>
  <p:notesMasterIdLst>
    <p:notesMasterId r:id="rId30"/>
  </p:notesMasterIdLst>
  <p:sldIdLst>
    <p:sldId id="335" r:id="rId2"/>
    <p:sldId id="299" r:id="rId3"/>
    <p:sldId id="265" r:id="rId4"/>
    <p:sldId id="267" r:id="rId5"/>
    <p:sldId id="268" r:id="rId6"/>
    <p:sldId id="269" r:id="rId7"/>
    <p:sldId id="270" r:id="rId8"/>
    <p:sldId id="324" r:id="rId9"/>
    <p:sldId id="327" r:id="rId10"/>
    <p:sldId id="273" r:id="rId11"/>
    <p:sldId id="318" r:id="rId12"/>
    <p:sldId id="271" r:id="rId13"/>
    <p:sldId id="272" r:id="rId14"/>
    <p:sldId id="325" r:id="rId15"/>
    <p:sldId id="337" r:id="rId16"/>
    <p:sldId id="339" r:id="rId17"/>
    <p:sldId id="295" r:id="rId18"/>
    <p:sldId id="296" r:id="rId19"/>
    <p:sldId id="292" r:id="rId20"/>
    <p:sldId id="298" r:id="rId21"/>
    <p:sldId id="297" r:id="rId22"/>
    <p:sldId id="312" r:id="rId23"/>
    <p:sldId id="305" r:id="rId24"/>
    <p:sldId id="329" r:id="rId25"/>
    <p:sldId id="320" r:id="rId26"/>
    <p:sldId id="330" r:id="rId27"/>
    <p:sldId id="331" r:id="rId28"/>
    <p:sldId id="333" r:id="rId29"/>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Verdana" pitchFamily="34" charset="0"/>
        <a:ea typeface="+mn-ea"/>
        <a:cs typeface="Arial" charset="0"/>
      </a:defRPr>
    </a:lvl1pPr>
    <a:lvl2pPr marL="457200" algn="r" rtl="1" fontAlgn="base">
      <a:spcBef>
        <a:spcPct val="0"/>
      </a:spcBef>
      <a:spcAft>
        <a:spcPct val="0"/>
      </a:spcAft>
      <a:defRPr kern="1200">
        <a:solidFill>
          <a:schemeClr val="tx1"/>
        </a:solidFill>
        <a:latin typeface="Verdana" pitchFamily="34" charset="0"/>
        <a:ea typeface="+mn-ea"/>
        <a:cs typeface="Arial" charset="0"/>
      </a:defRPr>
    </a:lvl2pPr>
    <a:lvl3pPr marL="914400" algn="r" rtl="1" fontAlgn="base">
      <a:spcBef>
        <a:spcPct val="0"/>
      </a:spcBef>
      <a:spcAft>
        <a:spcPct val="0"/>
      </a:spcAft>
      <a:defRPr kern="1200">
        <a:solidFill>
          <a:schemeClr val="tx1"/>
        </a:solidFill>
        <a:latin typeface="Verdana" pitchFamily="34" charset="0"/>
        <a:ea typeface="+mn-ea"/>
        <a:cs typeface="Arial" charset="0"/>
      </a:defRPr>
    </a:lvl3pPr>
    <a:lvl4pPr marL="1371600" algn="r" rtl="1" fontAlgn="base">
      <a:spcBef>
        <a:spcPct val="0"/>
      </a:spcBef>
      <a:spcAft>
        <a:spcPct val="0"/>
      </a:spcAft>
      <a:defRPr kern="1200">
        <a:solidFill>
          <a:schemeClr val="tx1"/>
        </a:solidFill>
        <a:latin typeface="Verdana" pitchFamily="34" charset="0"/>
        <a:ea typeface="+mn-ea"/>
        <a:cs typeface="Arial" charset="0"/>
      </a:defRPr>
    </a:lvl4pPr>
    <a:lvl5pPr marL="1828800" algn="r" rtl="1"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FF00"/>
    <a:srgbClr val="FF00FF"/>
    <a:srgbClr val="FFFFFF"/>
    <a:srgbClr val="FFFF00"/>
    <a:srgbClr val="FFCC00"/>
    <a:srgbClr val="CC3300"/>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900" autoAdjust="0"/>
    <p:restoredTop sz="94574" autoAdjust="0"/>
  </p:normalViewPr>
  <p:slideViewPr>
    <p:cSldViewPr>
      <p:cViewPr>
        <p:scale>
          <a:sx n="70" d="100"/>
          <a:sy n="70" d="100"/>
        </p:scale>
        <p:origin x="-666" y="3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00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Arial" charset="0"/>
              </a:defRPr>
            </a:lvl1pPr>
          </a:lstStyle>
          <a:p>
            <a:pPr>
              <a:defRPr/>
            </a:pPr>
            <a:fld id="{760E4B84-C35A-4A46-A377-F410EACE4BE2}" type="datetimeFigureOut">
              <a:rPr lang="en-US"/>
              <a:pPr>
                <a:defRPr/>
              </a:pPr>
              <a:t>8/28/2012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Arial" charset="0"/>
              </a:defRPr>
            </a:lvl1pPr>
          </a:lstStyle>
          <a:p>
            <a:pPr>
              <a:defRPr/>
            </a:pPr>
            <a:fld id="{4AEF32FF-ABA5-49FD-AAFC-9374B5E5263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cs typeface="Arial" charset="0"/>
            </a:endParaRPr>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1292973-5D5C-40E9-B875-42137A02013A}"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ar-SA">
                <a:cs typeface="Arial" pitchFamily="34" charset="0"/>
              </a:endParaRPr>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ar-SA">
                <a:cs typeface="Arial" pitchFamily="34" charset="0"/>
              </a:endParaRPr>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ar-SA">
                <a:cs typeface="Arial" pitchFamily="34" charset="0"/>
              </a:endParaRPr>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ar-SA">
                  <a:cs typeface="Arial" pitchFamily="34" charset="0"/>
                </a:endParaRPr>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ar-SA">
                  <a:cs typeface="Arial" pitchFamily="34" charset="0"/>
                </a:endParaRPr>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ar-SA">
                  <a:cs typeface="Arial" pitchFamily="34" charset="0"/>
                </a:endParaRPr>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ar-SA">
                  <a:cs typeface="Arial" pitchFamily="34" charset="0"/>
                </a:endParaRPr>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ar-SA">
                  <a:cs typeface="Arial" pitchFamily="34" charset="0"/>
                </a:endParaRPr>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ar-SA">
                  <a:cs typeface="Arial" pitchFamily="34" charset="0"/>
                </a:endParaRPr>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ar-SA">
                  <a:cs typeface="Arial" pitchFamily="34" charset="0"/>
                </a:endParaRPr>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ar-SA">
                  <a:cs typeface="Arial" pitchFamily="34" charset="0"/>
                </a:endParaRPr>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ar-SA">
                  <a:cs typeface="Arial" pitchFamily="34" charset="0"/>
                </a:endParaRPr>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ar-SA">
                  <a:cs typeface="Arial" pitchFamily="34" charset="0"/>
                </a:endParaRPr>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ar-SA">
                  <a:cs typeface="Arial" pitchFamily="34" charset="0"/>
                </a:endParaRPr>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ar-SA">
                  <a:cs typeface="Arial" pitchFamily="34" charset="0"/>
                </a:endParaRPr>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ar-SA">
                  <a:cs typeface="Arial" pitchFamily="34" charset="0"/>
                </a:endParaRPr>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ar-SA">
                <a:cs typeface="Arial" pitchFamily="34" charset="0"/>
              </a:endParaRPr>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ar-SA">
                <a:cs typeface="Arial" pitchFamily="34" charset="0"/>
              </a:endParaRPr>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ar-SA">
                <a:cs typeface="Arial" pitchFamily="34" charset="0"/>
              </a:endParaRPr>
            </a:p>
          </p:txBody>
        </p:sp>
        <p:sp>
          <p:nvSpPr>
            <p:cNvPr id="12"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ar-SA">
                <a:cs typeface="Arial" pitchFamily="34" charset="0"/>
              </a:endParaRPr>
            </a:p>
          </p:txBody>
        </p:sp>
        <p:sp>
          <p:nvSpPr>
            <p:cNvPr id="13"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ar-SA">
                <a:cs typeface="Arial" pitchFamily="34" charset="0"/>
              </a:endParaRPr>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ar-SA">
                <a:cs typeface="Arial" pitchFamily="34" charset="0"/>
              </a:endParaRPr>
            </a:p>
          </p:txBody>
        </p:sp>
        <p:sp>
          <p:nvSpPr>
            <p:cNvPr id="15"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ar-SA">
                <a:cs typeface="Arial" pitchFamily="34" charset="0"/>
              </a:endParaRPr>
            </a:p>
          </p:txBody>
        </p:sp>
        <p:sp>
          <p:nvSpPr>
            <p:cNvPr id="16"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ar-SA">
                <a:cs typeface="Arial" pitchFamily="34" charset="0"/>
              </a:endParaRPr>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ar-SA">
                <a:cs typeface="Arial" pitchFamily="34" charset="0"/>
              </a:endParaRPr>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ar-SA">
                <a:cs typeface="Arial" pitchFamily="34" charset="0"/>
              </a:endParaRPr>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ar-SA">
                <a:cs typeface="Arial" pitchFamily="34" charset="0"/>
              </a:endParaRPr>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ar-SA">
                  <a:cs typeface="Arial" pitchFamily="34" charset="0"/>
                </a:endParaRPr>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ar-SA">
                  <a:cs typeface="Arial" pitchFamily="34" charset="0"/>
                </a:endParaRPr>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defRPr/>
                </a:pPr>
                <a:endParaRPr lang="ar-SA">
                  <a:cs typeface="Arial" pitchFamily="34" charset="0"/>
                </a:endParaRPr>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ar-SA">
                  <a:cs typeface="Arial" pitchFamily="34" charset="0"/>
                </a:endParaRPr>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ar-SA">
                  <a:cs typeface="Arial" pitchFamily="34" charset="0"/>
                </a:endParaRPr>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ar-SA">
                <a:cs typeface="Arial" pitchFamily="34" charset="0"/>
              </a:endParaRPr>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ar-SA">
                <a:cs typeface="Arial" pitchFamily="34" charset="0"/>
              </a:endParaRPr>
            </a:p>
          </p:txBody>
        </p:sp>
      </p:grpSp>
      <p:sp>
        <p:nvSpPr>
          <p:cNvPr id="23591"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23592"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1" name="Rectangle 41"/>
          <p:cNvSpPr>
            <a:spLocks noGrp="1" noChangeArrowheads="1"/>
          </p:cNvSpPr>
          <p:nvPr>
            <p:ph type="dt" sz="quarter" idx="10"/>
          </p:nvPr>
        </p:nvSpPr>
        <p:spPr/>
        <p:txBody>
          <a:bodyPr/>
          <a:lstStyle>
            <a:lvl1pPr>
              <a:defRPr/>
            </a:lvl1pPr>
          </a:lstStyle>
          <a:p>
            <a:pPr>
              <a:defRPr/>
            </a:pPr>
            <a:endParaRPr lang="en-US"/>
          </a:p>
        </p:txBody>
      </p:sp>
      <p:sp>
        <p:nvSpPr>
          <p:cNvPr id="42" name="Rectangle 42"/>
          <p:cNvSpPr>
            <a:spLocks noGrp="1" noChangeArrowheads="1"/>
          </p:cNvSpPr>
          <p:nvPr>
            <p:ph type="ftr" sz="quarter" idx="11"/>
          </p:nvPr>
        </p:nvSpPr>
        <p:spPr/>
        <p:txBody>
          <a:bodyPr/>
          <a:lstStyle>
            <a:lvl1pPr>
              <a:defRPr/>
            </a:lvl1pPr>
          </a:lstStyle>
          <a:p>
            <a:pPr>
              <a:defRPr/>
            </a:pPr>
            <a:r>
              <a:rPr lang="en-US"/>
              <a:t>Dr Vohra</a:t>
            </a:r>
          </a:p>
        </p:txBody>
      </p:sp>
      <p:sp>
        <p:nvSpPr>
          <p:cNvPr id="43" name="Rectangle 43"/>
          <p:cNvSpPr>
            <a:spLocks noGrp="1" noChangeArrowheads="1"/>
          </p:cNvSpPr>
          <p:nvPr>
            <p:ph type="sldNum" sz="quarter" idx="12"/>
          </p:nvPr>
        </p:nvSpPr>
        <p:spPr/>
        <p:txBody>
          <a:bodyPr/>
          <a:lstStyle>
            <a:lvl1pPr>
              <a:defRPr/>
            </a:lvl1pPr>
          </a:lstStyle>
          <a:p>
            <a:pPr>
              <a:defRPr/>
            </a:pPr>
            <a:fld id="{DCEB2EDC-9C04-4199-B0D8-33A19E8074FC}" type="slidenum">
              <a:rPr lang="ar-SA"/>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r>
              <a:rPr lang="en-US"/>
              <a:t>Dr Vohra</a:t>
            </a:r>
          </a:p>
        </p:txBody>
      </p:sp>
      <p:sp>
        <p:nvSpPr>
          <p:cNvPr id="6" name="Rectangle 42"/>
          <p:cNvSpPr>
            <a:spLocks noGrp="1" noChangeArrowheads="1"/>
          </p:cNvSpPr>
          <p:nvPr>
            <p:ph type="sldNum" sz="quarter" idx="12"/>
          </p:nvPr>
        </p:nvSpPr>
        <p:spPr>
          <a:ln/>
        </p:spPr>
        <p:txBody>
          <a:bodyPr/>
          <a:lstStyle>
            <a:lvl1pPr>
              <a:defRPr/>
            </a:lvl1pPr>
          </a:lstStyle>
          <a:p>
            <a:pPr>
              <a:defRPr/>
            </a:pPr>
            <a:fld id="{AE52EEBB-E269-4404-B935-EBCB1C8E0193}" type="slidenum">
              <a:rPr lang="ar-SA"/>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r>
              <a:rPr lang="en-US"/>
              <a:t>Dr Vohra</a:t>
            </a:r>
          </a:p>
        </p:txBody>
      </p:sp>
      <p:sp>
        <p:nvSpPr>
          <p:cNvPr id="6" name="Rectangle 42"/>
          <p:cNvSpPr>
            <a:spLocks noGrp="1" noChangeArrowheads="1"/>
          </p:cNvSpPr>
          <p:nvPr>
            <p:ph type="sldNum" sz="quarter" idx="12"/>
          </p:nvPr>
        </p:nvSpPr>
        <p:spPr>
          <a:ln/>
        </p:spPr>
        <p:txBody>
          <a:bodyPr/>
          <a:lstStyle>
            <a:lvl1pPr>
              <a:defRPr/>
            </a:lvl1pPr>
          </a:lstStyle>
          <a:p>
            <a:pPr>
              <a:defRPr/>
            </a:pPr>
            <a:fld id="{94E89430-1581-47A6-88F3-42DD98FD3FB1}" type="slidenum">
              <a:rPr lang="ar-SA"/>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r>
              <a:rPr lang="en-US"/>
              <a:t>Dr Vohra</a:t>
            </a:r>
          </a:p>
        </p:txBody>
      </p:sp>
      <p:sp>
        <p:nvSpPr>
          <p:cNvPr id="7" name="Rectangle 42"/>
          <p:cNvSpPr>
            <a:spLocks noGrp="1" noChangeArrowheads="1"/>
          </p:cNvSpPr>
          <p:nvPr>
            <p:ph type="sldNum" sz="quarter" idx="12"/>
          </p:nvPr>
        </p:nvSpPr>
        <p:spPr>
          <a:ln/>
        </p:spPr>
        <p:txBody>
          <a:bodyPr/>
          <a:lstStyle>
            <a:lvl1pPr>
              <a:defRPr/>
            </a:lvl1pPr>
          </a:lstStyle>
          <a:p>
            <a:pPr>
              <a:defRPr/>
            </a:pPr>
            <a:fld id="{7F642960-A227-4B17-8017-5D3BDB03DB80}"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r>
              <a:rPr lang="en-US"/>
              <a:t>Dr Vohra</a:t>
            </a:r>
          </a:p>
        </p:txBody>
      </p:sp>
      <p:sp>
        <p:nvSpPr>
          <p:cNvPr id="6" name="Rectangle 42"/>
          <p:cNvSpPr>
            <a:spLocks noGrp="1" noChangeArrowheads="1"/>
          </p:cNvSpPr>
          <p:nvPr>
            <p:ph type="sldNum" sz="quarter" idx="12"/>
          </p:nvPr>
        </p:nvSpPr>
        <p:spPr>
          <a:ln/>
        </p:spPr>
        <p:txBody>
          <a:bodyPr/>
          <a:lstStyle>
            <a:lvl1pPr>
              <a:defRPr/>
            </a:lvl1pPr>
          </a:lstStyle>
          <a:p>
            <a:pPr>
              <a:defRPr/>
            </a:pPr>
            <a:fld id="{3EF884A0-B8C0-454F-8C91-E8D2E30E259C}" type="slidenum">
              <a:rPr lang="ar-SA"/>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r>
              <a:rPr lang="en-US"/>
              <a:t>Dr Vohra</a:t>
            </a:r>
          </a:p>
        </p:txBody>
      </p:sp>
      <p:sp>
        <p:nvSpPr>
          <p:cNvPr id="6" name="Rectangle 42"/>
          <p:cNvSpPr>
            <a:spLocks noGrp="1" noChangeArrowheads="1"/>
          </p:cNvSpPr>
          <p:nvPr>
            <p:ph type="sldNum" sz="quarter" idx="12"/>
          </p:nvPr>
        </p:nvSpPr>
        <p:spPr>
          <a:ln/>
        </p:spPr>
        <p:txBody>
          <a:bodyPr/>
          <a:lstStyle>
            <a:lvl1pPr>
              <a:defRPr/>
            </a:lvl1pPr>
          </a:lstStyle>
          <a:p>
            <a:pPr>
              <a:defRPr/>
            </a:pPr>
            <a:fld id="{946F0411-C031-4981-B3FF-CA1AFAA21517}" type="slidenum">
              <a:rPr lang="ar-SA"/>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r>
              <a:rPr lang="en-US"/>
              <a:t>Dr Vohra</a:t>
            </a:r>
          </a:p>
        </p:txBody>
      </p:sp>
      <p:sp>
        <p:nvSpPr>
          <p:cNvPr id="7" name="Rectangle 42"/>
          <p:cNvSpPr>
            <a:spLocks noGrp="1" noChangeArrowheads="1"/>
          </p:cNvSpPr>
          <p:nvPr>
            <p:ph type="sldNum" sz="quarter" idx="12"/>
          </p:nvPr>
        </p:nvSpPr>
        <p:spPr>
          <a:ln/>
        </p:spPr>
        <p:txBody>
          <a:bodyPr/>
          <a:lstStyle>
            <a:lvl1pPr>
              <a:defRPr/>
            </a:lvl1pPr>
          </a:lstStyle>
          <a:p>
            <a:pPr>
              <a:defRPr/>
            </a:pPr>
            <a:fld id="{4A3255C6-CFC4-4900-A5D4-66635442F497}" type="slidenum">
              <a:rPr lang="ar-SA"/>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Rectangle 40"/>
          <p:cNvSpPr>
            <a:spLocks noGrp="1" noChangeArrowheads="1"/>
          </p:cNvSpPr>
          <p:nvPr>
            <p:ph type="dt" sz="half" idx="10"/>
          </p:nvPr>
        </p:nvSpPr>
        <p:spPr>
          <a:ln/>
        </p:spPr>
        <p:txBody>
          <a:bodyPr/>
          <a:lstStyle>
            <a:lvl1pPr>
              <a:defRPr/>
            </a:lvl1pPr>
          </a:lstStyle>
          <a:p>
            <a:pPr>
              <a:defRPr/>
            </a:pPr>
            <a:endParaRPr lang="en-US"/>
          </a:p>
        </p:txBody>
      </p:sp>
      <p:sp>
        <p:nvSpPr>
          <p:cNvPr id="8" name="Rectangle 41"/>
          <p:cNvSpPr>
            <a:spLocks noGrp="1" noChangeArrowheads="1"/>
          </p:cNvSpPr>
          <p:nvPr>
            <p:ph type="ftr" sz="quarter" idx="11"/>
          </p:nvPr>
        </p:nvSpPr>
        <p:spPr>
          <a:ln/>
        </p:spPr>
        <p:txBody>
          <a:bodyPr/>
          <a:lstStyle>
            <a:lvl1pPr>
              <a:defRPr/>
            </a:lvl1pPr>
          </a:lstStyle>
          <a:p>
            <a:pPr>
              <a:defRPr/>
            </a:pPr>
            <a:r>
              <a:rPr lang="en-US"/>
              <a:t>Dr Vohra</a:t>
            </a:r>
          </a:p>
        </p:txBody>
      </p:sp>
      <p:sp>
        <p:nvSpPr>
          <p:cNvPr id="9" name="Rectangle 42"/>
          <p:cNvSpPr>
            <a:spLocks noGrp="1" noChangeArrowheads="1"/>
          </p:cNvSpPr>
          <p:nvPr>
            <p:ph type="sldNum" sz="quarter" idx="12"/>
          </p:nvPr>
        </p:nvSpPr>
        <p:spPr>
          <a:ln/>
        </p:spPr>
        <p:txBody>
          <a:bodyPr/>
          <a:lstStyle>
            <a:lvl1pPr>
              <a:defRPr/>
            </a:lvl1pPr>
          </a:lstStyle>
          <a:p>
            <a:pPr>
              <a:defRPr/>
            </a:pPr>
            <a:fld id="{6A9D8DD7-9A44-4C55-9115-8A569489A03E}" type="slidenum">
              <a:rPr lang="ar-SA"/>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Rectangle 40"/>
          <p:cNvSpPr>
            <a:spLocks noGrp="1" noChangeArrowheads="1"/>
          </p:cNvSpPr>
          <p:nvPr>
            <p:ph type="dt" sz="half" idx="10"/>
          </p:nvPr>
        </p:nvSpPr>
        <p:spPr>
          <a:ln/>
        </p:spPr>
        <p:txBody>
          <a:bodyPr/>
          <a:lstStyle>
            <a:lvl1pPr>
              <a:defRPr/>
            </a:lvl1pPr>
          </a:lstStyle>
          <a:p>
            <a:pPr>
              <a:defRPr/>
            </a:pPr>
            <a:endParaRPr lang="en-US"/>
          </a:p>
        </p:txBody>
      </p:sp>
      <p:sp>
        <p:nvSpPr>
          <p:cNvPr id="4" name="Rectangle 41"/>
          <p:cNvSpPr>
            <a:spLocks noGrp="1" noChangeArrowheads="1"/>
          </p:cNvSpPr>
          <p:nvPr>
            <p:ph type="ftr" sz="quarter" idx="11"/>
          </p:nvPr>
        </p:nvSpPr>
        <p:spPr>
          <a:ln/>
        </p:spPr>
        <p:txBody>
          <a:bodyPr/>
          <a:lstStyle>
            <a:lvl1pPr>
              <a:defRPr/>
            </a:lvl1pPr>
          </a:lstStyle>
          <a:p>
            <a:pPr>
              <a:defRPr/>
            </a:pPr>
            <a:r>
              <a:rPr lang="en-US"/>
              <a:t>Dr Vohra</a:t>
            </a:r>
          </a:p>
        </p:txBody>
      </p:sp>
      <p:sp>
        <p:nvSpPr>
          <p:cNvPr id="5" name="Rectangle 42"/>
          <p:cNvSpPr>
            <a:spLocks noGrp="1" noChangeArrowheads="1"/>
          </p:cNvSpPr>
          <p:nvPr>
            <p:ph type="sldNum" sz="quarter" idx="12"/>
          </p:nvPr>
        </p:nvSpPr>
        <p:spPr>
          <a:ln/>
        </p:spPr>
        <p:txBody>
          <a:bodyPr/>
          <a:lstStyle>
            <a:lvl1pPr>
              <a:defRPr/>
            </a:lvl1pPr>
          </a:lstStyle>
          <a:p>
            <a:pPr>
              <a:defRPr/>
            </a:pPr>
            <a:fld id="{779E4B9F-4C06-4845-A51F-D7948A1C3830}" type="slidenum">
              <a:rPr lang="ar-SA"/>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a:p>
        </p:txBody>
      </p:sp>
      <p:sp>
        <p:nvSpPr>
          <p:cNvPr id="3" name="Rectangle 41"/>
          <p:cNvSpPr>
            <a:spLocks noGrp="1" noChangeArrowheads="1"/>
          </p:cNvSpPr>
          <p:nvPr>
            <p:ph type="ftr" sz="quarter" idx="11"/>
          </p:nvPr>
        </p:nvSpPr>
        <p:spPr>
          <a:ln/>
        </p:spPr>
        <p:txBody>
          <a:bodyPr/>
          <a:lstStyle>
            <a:lvl1pPr>
              <a:defRPr/>
            </a:lvl1pPr>
          </a:lstStyle>
          <a:p>
            <a:pPr>
              <a:defRPr/>
            </a:pPr>
            <a:r>
              <a:rPr lang="en-US"/>
              <a:t>Dr Vohra</a:t>
            </a:r>
          </a:p>
        </p:txBody>
      </p:sp>
      <p:sp>
        <p:nvSpPr>
          <p:cNvPr id="4" name="Rectangle 42"/>
          <p:cNvSpPr>
            <a:spLocks noGrp="1" noChangeArrowheads="1"/>
          </p:cNvSpPr>
          <p:nvPr>
            <p:ph type="sldNum" sz="quarter" idx="12"/>
          </p:nvPr>
        </p:nvSpPr>
        <p:spPr>
          <a:ln/>
        </p:spPr>
        <p:txBody>
          <a:bodyPr/>
          <a:lstStyle>
            <a:lvl1pPr>
              <a:defRPr/>
            </a:lvl1pPr>
          </a:lstStyle>
          <a:p>
            <a:pPr>
              <a:defRPr/>
            </a:pPr>
            <a:fld id="{EF24D6BA-61C1-4A48-B4E0-A3BABAA23239}" type="slidenum">
              <a:rPr lang="ar-SA"/>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r>
              <a:rPr lang="en-US"/>
              <a:t>Dr Vohra</a:t>
            </a:r>
          </a:p>
        </p:txBody>
      </p:sp>
      <p:sp>
        <p:nvSpPr>
          <p:cNvPr id="7" name="Rectangle 42"/>
          <p:cNvSpPr>
            <a:spLocks noGrp="1" noChangeArrowheads="1"/>
          </p:cNvSpPr>
          <p:nvPr>
            <p:ph type="sldNum" sz="quarter" idx="12"/>
          </p:nvPr>
        </p:nvSpPr>
        <p:spPr>
          <a:ln/>
        </p:spPr>
        <p:txBody>
          <a:bodyPr/>
          <a:lstStyle>
            <a:lvl1pPr>
              <a:defRPr/>
            </a:lvl1pPr>
          </a:lstStyle>
          <a:p>
            <a:pPr>
              <a:defRPr/>
            </a:pPr>
            <a:fld id="{9A360F82-AE08-4D9D-B3B0-3E6B1DB49EF2}" type="slidenum">
              <a:rPr lang="ar-SA"/>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r>
              <a:rPr lang="en-US"/>
              <a:t>Dr Vohra</a:t>
            </a:r>
          </a:p>
        </p:txBody>
      </p:sp>
      <p:sp>
        <p:nvSpPr>
          <p:cNvPr id="7" name="Rectangle 42"/>
          <p:cNvSpPr>
            <a:spLocks noGrp="1" noChangeArrowheads="1"/>
          </p:cNvSpPr>
          <p:nvPr>
            <p:ph type="sldNum" sz="quarter" idx="12"/>
          </p:nvPr>
        </p:nvSpPr>
        <p:spPr>
          <a:ln/>
        </p:spPr>
        <p:txBody>
          <a:bodyPr/>
          <a:lstStyle>
            <a:lvl1pPr>
              <a:defRPr/>
            </a:lvl1pPr>
          </a:lstStyle>
          <a:p>
            <a:pPr>
              <a:defRPr/>
            </a:pPr>
            <a:fld id="{F95252A0-25CA-4905-8D91-F59B6A62FDE1}" type="slidenum">
              <a:rPr lang="ar-SA"/>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588" y="0"/>
            <a:ext cx="9148762" cy="6851650"/>
            <a:chOff x="1" y="0"/>
            <a:chExt cx="5763" cy="4316"/>
          </a:xfrm>
        </p:grpSpPr>
        <p:sp>
          <p:nvSpPr>
            <p:cNvPr id="22531"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ar-SA">
                <a:cs typeface="Arial" pitchFamily="34" charset="0"/>
              </a:endParaRPr>
            </a:p>
          </p:txBody>
        </p:sp>
        <p:sp>
          <p:nvSpPr>
            <p:cNvPr id="22532"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ar-SA">
                <a:cs typeface="Arial" pitchFamily="34" charset="0"/>
              </a:endParaRPr>
            </a:p>
          </p:txBody>
        </p:sp>
        <p:sp>
          <p:nvSpPr>
            <p:cNvPr id="22533"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ar-SA">
                <a:cs typeface="Arial" pitchFamily="34" charset="0"/>
              </a:endParaRPr>
            </a:p>
          </p:txBody>
        </p:sp>
        <p:grpSp>
          <p:nvGrpSpPr>
            <p:cNvPr id="1035" name="Group 6"/>
            <p:cNvGrpSpPr>
              <a:grpSpLocks/>
            </p:cNvGrpSpPr>
            <p:nvPr/>
          </p:nvGrpSpPr>
          <p:grpSpPr bwMode="auto">
            <a:xfrm>
              <a:off x="288" y="0"/>
              <a:ext cx="5098" cy="4316"/>
              <a:chOff x="288" y="0"/>
              <a:chExt cx="5098" cy="4316"/>
            </a:xfrm>
          </p:grpSpPr>
          <p:sp>
            <p:nvSpPr>
              <p:cNvPr id="22535"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ar-SA">
                  <a:cs typeface="Arial" pitchFamily="34" charset="0"/>
                </a:endParaRPr>
              </a:p>
            </p:txBody>
          </p:sp>
          <p:sp>
            <p:nvSpPr>
              <p:cNvPr id="22536"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ar-SA">
                  <a:cs typeface="Arial" pitchFamily="34" charset="0"/>
                </a:endParaRPr>
              </a:p>
            </p:txBody>
          </p:sp>
          <p:sp>
            <p:nvSpPr>
              <p:cNvPr id="22537"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ar-SA">
                  <a:cs typeface="Arial" pitchFamily="34" charset="0"/>
                </a:endParaRPr>
              </a:p>
            </p:txBody>
          </p:sp>
          <p:sp>
            <p:nvSpPr>
              <p:cNvPr id="22538"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ar-SA">
                  <a:cs typeface="Arial" pitchFamily="34" charset="0"/>
                </a:endParaRPr>
              </a:p>
            </p:txBody>
          </p:sp>
          <p:sp>
            <p:nvSpPr>
              <p:cNvPr id="22539"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ar-SA">
                  <a:cs typeface="Arial" pitchFamily="34" charset="0"/>
                </a:endParaRPr>
              </a:p>
            </p:txBody>
          </p:sp>
          <p:sp>
            <p:nvSpPr>
              <p:cNvPr id="22540"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ar-SA">
                  <a:cs typeface="Arial" pitchFamily="34" charset="0"/>
                </a:endParaRPr>
              </a:p>
            </p:txBody>
          </p:sp>
          <p:sp>
            <p:nvSpPr>
              <p:cNvPr id="22541"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ar-SA">
                  <a:cs typeface="Arial" pitchFamily="34" charset="0"/>
                </a:endParaRPr>
              </a:p>
            </p:txBody>
          </p:sp>
          <p:sp>
            <p:nvSpPr>
              <p:cNvPr id="22542"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ar-SA">
                  <a:cs typeface="Arial" pitchFamily="34" charset="0"/>
                </a:endParaRPr>
              </a:p>
            </p:txBody>
          </p:sp>
          <p:sp>
            <p:nvSpPr>
              <p:cNvPr id="22543"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ar-SA">
                  <a:cs typeface="Arial" pitchFamily="34" charset="0"/>
                </a:endParaRPr>
              </a:p>
            </p:txBody>
          </p:sp>
          <p:sp>
            <p:nvSpPr>
              <p:cNvPr id="22544"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ar-SA">
                  <a:cs typeface="Arial" pitchFamily="34" charset="0"/>
                </a:endParaRPr>
              </a:p>
            </p:txBody>
          </p:sp>
          <p:sp>
            <p:nvSpPr>
              <p:cNvPr id="22545"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ar-SA">
                  <a:cs typeface="Arial" pitchFamily="34" charset="0"/>
                </a:endParaRPr>
              </a:p>
            </p:txBody>
          </p:sp>
          <p:sp>
            <p:nvSpPr>
              <p:cNvPr id="22546"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ar-SA">
                  <a:cs typeface="Arial" pitchFamily="34" charset="0"/>
                </a:endParaRPr>
              </a:p>
            </p:txBody>
          </p:sp>
          <p:sp>
            <p:nvSpPr>
              <p:cNvPr id="22547"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ar-SA">
                  <a:cs typeface="Arial" pitchFamily="34" charset="0"/>
                </a:endParaRPr>
              </a:p>
            </p:txBody>
          </p:sp>
        </p:grpSp>
        <p:sp>
          <p:nvSpPr>
            <p:cNvPr id="22548"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ar-SA">
                <a:cs typeface="Arial" pitchFamily="34" charset="0"/>
              </a:endParaRPr>
            </a:p>
          </p:txBody>
        </p:sp>
        <p:sp>
          <p:nvSpPr>
            <p:cNvPr id="22549"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ar-SA">
                <a:cs typeface="Arial" pitchFamily="34" charset="0"/>
              </a:endParaRPr>
            </a:p>
          </p:txBody>
        </p:sp>
        <p:sp>
          <p:nvSpPr>
            <p:cNvPr id="22550"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ar-SA">
                <a:cs typeface="Arial" pitchFamily="34" charset="0"/>
              </a:endParaRPr>
            </a:p>
          </p:txBody>
        </p:sp>
        <p:sp>
          <p:nvSpPr>
            <p:cNvPr id="22551"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ar-SA">
                <a:cs typeface="Arial" pitchFamily="34" charset="0"/>
              </a:endParaRPr>
            </a:p>
          </p:txBody>
        </p:sp>
        <p:sp>
          <p:nvSpPr>
            <p:cNvPr id="22552"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ar-SA">
                <a:cs typeface="Arial" pitchFamily="34" charset="0"/>
              </a:endParaRPr>
            </a:p>
          </p:txBody>
        </p:sp>
        <p:sp>
          <p:nvSpPr>
            <p:cNvPr id="22553"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ar-SA">
                <a:cs typeface="Arial" pitchFamily="34" charset="0"/>
              </a:endParaRPr>
            </a:p>
          </p:txBody>
        </p:sp>
        <p:sp>
          <p:nvSpPr>
            <p:cNvPr id="22554"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ar-SA">
                <a:cs typeface="Arial" pitchFamily="34" charset="0"/>
              </a:endParaRPr>
            </a:p>
          </p:txBody>
        </p:sp>
        <p:sp>
          <p:nvSpPr>
            <p:cNvPr id="22555"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ar-SA">
                <a:cs typeface="Arial" pitchFamily="34" charset="0"/>
              </a:endParaRPr>
            </a:p>
          </p:txBody>
        </p:sp>
        <p:sp>
          <p:nvSpPr>
            <p:cNvPr id="22556"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ar-SA">
                <a:cs typeface="Arial" pitchFamily="34" charset="0"/>
              </a:endParaRPr>
            </a:p>
          </p:txBody>
        </p:sp>
        <p:sp>
          <p:nvSpPr>
            <p:cNvPr id="22557"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ar-SA">
                <a:cs typeface="Arial" pitchFamily="34" charset="0"/>
              </a:endParaRPr>
            </a:p>
          </p:txBody>
        </p:sp>
        <p:sp>
          <p:nvSpPr>
            <p:cNvPr id="22558"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ar-SA">
                <a:cs typeface="Arial" pitchFamily="34" charset="0"/>
              </a:endParaRPr>
            </a:p>
          </p:txBody>
        </p:sp>
        <p:grpSp>
          <p:nvGrpSpPr>
            <p:cNvPr id="1047" name="Group 31"/>
            <p:cNvGrpSpPr>
              <a:grpSpLocks/>
            </p:cNvGrpSpPr>
            <p:nvPr/>
          </p:nvGrpSpPr>
          <p:grpSpPr bwMode="auto">
            <a:xfrm>
              <a:off x="1" y="392"/>
              <a:ext cx="5758" cy="1571"/>
              <a:chOff x="1" y="392"/>
              <a:chExt cx="5758" cy="1571"/>
            </a:xfrm>
          </p:grpSpPr>
          <p:sp>
            <p:nvSpPr>
              <p:cNvPr id="2256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ar-SA">
                  <a:cs typeface="Arial" pitchFamily="34" charset="0"/>
                </a:endParaRPr>
              </a:p>
            </p:txBody>
          </p:sp>
          <p:sp>
            <p:nvSpPr>
              <p:cNvPr id="2256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ar-SA">
                  <a:cs typeface="Arial" pitchFamily="34" charset="0"/>
                </a:endParaRPr>
              </a:p>
            </p:txBody>
          </p:sp>
          <p:sp>
            <p:nvSpPr>
              <p:cNvPr id="2256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defRPr/>
                </a:pPr>
                <a:endParaRPr lang="ar-SA">
                  <a:cs typeface="Arial" pitchFamily="34" charset="0"/>
                </a:endParaRPr>
              </a:p>
            </p:txBody>
          </p:sp>
          <p:sp>
            <p:nvSpPr>
              <p:cNvPr id="2256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ar-SA">
                  <a:cs typeface="Arial" pitchFamily="34" charset="0"/>
                </a:endParaRPr>
              </a:p>
            </p:txBody>
          </p:sp>
          <p:sp>
            <p:nvSpPr>
              <p:cNvPr id="2256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ar-SA">
                  <a:cs typeface="Arial" pitchFamily="34" charset="0"/>
                </a:endParaRPr>
              </a:p>
            </p:txBody>
          </p:sp>
        </p:grpSp>
        <p:sp>
          <p:nvSpPr>
            <p:cNvPr id="22565"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ar-SA">
                <a:cs typeface="Arial" pitchFamily="34" charset="0"/>
              </a:endParaRPr>
            </a:p>
          </p:txBody>
        </p:sp>
        <p:sp>
          <p:nvSpPr>
            <p:cNvPr id="22566"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ar-SA">
                <a:cs typeface="Arial" pitchFamily="34" charset="0"/>
              </a:endParaRPr>
            </a:p>
          </p:txBody>
        </p:sp>
      </p:grpSp>
      <p:sp>
        <p:nvSpPr>
          <p:cNvPr id="22567" name="Rectangle 39"/>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22568"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000">
                <a:effectLst>
                  <a:outerShdw blurRad="38100" dist="38100" dir="2700000" algn="tl">
                    <a:srgbClr val="000000"/>
                  </a:outerShdw>
                </a:effectLst>
                <a:cs typeface="Arial" pitchFamily="34" charset="0"/>
              </a:defRPr>
            </a:lvl1pPr>
          </a:lstStyle>
          <a:p>
            <a:pPr>
              <a:defRPr/>
            </a:pPr>
            <a:endParaRPr lang="en-US"/>
          </a:p>
        </p:txBody>
      </p:sp>
      <p:sp>
        <p:nvSpPr>
          <p:cNvPr id="22569"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000">
                <a:effectLst>
                  <a:outerShdw blurRad="38100" dist="38100" dir="2700000" algn="tl">
                    <a:srgbClr val="000000"/>
                  </a:outerShdw>
                </a:effectLst>
                <a:cs typeface="Arial" pitchFamily="34" charset="0"/>
              </a:defRPr>
            </a:lvl1pPr>
          </a:lstStyle>
          <a:p>
            <a:pPr>
              <a:defRPr/>
            </a:pPr>
            <a:r>
              <a:rPr lang="en-US"/>
              <a:t>Dr Vohra</a:t>
            </a:r>
          </a:p>
        </p:txBody>
      </p:sp>
      <p:sp>
        <p:nvSpPr>
          <p:cNvPr id="22570"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000">
                <a:effectLst>
                  <a:outerShdw blurRad="38100" dist="38100" dir="2700000" algn="tl">
                    <a:srgbClr val="000000"/>
                  </a:outerShdw>
                </a:effectLst>
                <a:cs typeface="Arial" pitchFamily="34" charset="0"/>
              </a:defRPr>
            </a:lvl1pPr>
          </a:lstStyle>
          <a:p>
            <a:pPr>
              <a:defRPr/>
            </a:pPr>
            <a:fld id="{E8EBDF41-D73B-4505-90C6-4242E4ECFE1B}" type="slidenum">
              <a:rPr lang="ar-SA"/>
              <a:pPr>
                <a:defRPr/>
              </a:pPr>
              <a:t>‹#›</a:t>
            </a:fld>
            <a:endParaRPr lang="en-US"/>
          </a:p>
        </p:txBody>
      </p:sp>
      <p:sp>
        <p:nvSpPr>
          <p:cNvPr id="22571"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921"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Lst>
  <p:timing>
    <p:tnLst>
      <p:par>
        <p:cTn id="1" dur="indefinite" restart="never" nodeType="tmRoot"/>
      </p:par>
    </p:tnLst>
  </p:timing>
  <p:hf sldNum="0" hdr="0" ftr="0" dt="0"/>
  <p:txStyles>
    <p:titleStyle>
      <a:lvl1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2pPr>
      <a:lvl3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3pPr>
      <a:lvl4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4pPr>
      <a:lvl5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9pPr>
    </p:titleStyle>
    <p:bodyStyle>
      <a:lvl1pPr marL="342900" indent="-342900" algn="r" rtl="1"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WordArt 4"/>
          <p:cNvSpPr>
            <a:spLocks noChangeArrowheads="1" noChangeShapeType="1" noTextEdit="1"/>
          </p:cNvSpPr>
          <p:nvPr/>
        </p:nvSpPr>
        <p:spPr bwMode="auto">
          <a:xfrm>
            <a:off x="865802" y="1361893"/>
            <a:ext cx="7412396" cy="1282946"/>
          </a:xfrm>
          <a:prstGeom prst="rect">
            <a:avLst/>
          </a:prstGeom>
        </p:spPr>
        <p:txBody>
          <a:bodyPr wrap="none"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kern="10" dirty="0">
                <a:ln w="11430"/>
                <a:solidFill>
                  <a:srgbClr val="FFFF00"/>
                </a:solidFill>
                <a:effectLst>
                  <a:outerShdw blurRad="50800" dist="39000" dir="5460000" algn="tl">
                    <a:srgbClr val="000000">
                      <a:alpha val="38000"/>
                    </a:srgbClr>
                  </a:outerShdw>
                </a:effectLst>
                <a:latin typeface="Arial Black"/>
                <a:cs typeface="+mn-cs"/>
              </a:rPr>
              <a:t>Brachial Plexus &amp; Radial Nerve</a:t>
            </a:r>
          </a:p>
        </p:txBody>
      </p:sp>
      <p:sp>
        <p:nvSpPr>
          <p:cNvPr id="6" name="Rectangle 5"/>
          <p:cNvSpPr/>
          <p:nvPr/>
        </p:nvSpPr>
        <p:spPr>
          <a:xfrm>
            <a:off x="1902529" y="3643836"/>
            <a:ext cx="5338942" cy="1015663"/>
          </a:xfrm>
          <a:prstGeom prst="rect">
            <a:avLst/>
          </a:prstGeom>
        </p:spPr>
        <p:txBody>
          <a:bodyPr>
            <a:spAutoFit/>
          </a:bodyPr>
          <a:lstStyle/>
          <a:p>
            <a:pPr algn="ctr">
              <a:defRPr/>
            </a:pPr>
            <a:r>
              <a:rPr lang="en-US" sz="6000" b="1" kern="1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Brush Script MT" pitchFamily="66" charset="0"/>
                <a:cs typeface="+mn-cs"/>
              </a:rPr>
              <a:t>Dr. </a:t>
            </a:r>
            <a:r>
              <a:rPr lang="en-US" sz="6000" b="1" kern="10" dirty="0" err="1">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Brush Script MT" pitchFamily="66" charset="0"/>
                <a:cs typeface="+mn-cs"/>
              </a:rPr>
              <a:t>Saeed</a:t>
            </a:r>
            <a:r>
              <a:rPr lang="en-US" sz="6000" b="1" kern="1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Brush Script MT" pitchFamily="66" charset="0"/>
                <a:cs typeface="+mn-cs"/>
              </a:rPr>
              <a:t> </a:t>
            </a:r>
            <a:r>
              <a:rPr lang="en-US" sz="6000" b="1" kern="10" dirty="0" err="1">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Brush Script MT" pitchFamily="66" charset="0"/>
                <a:cs typeface="+mn-cs"/>
              </a:rPr>
              <a:t>Vohra</a:t>
            </a:r>
            <a:endParaRPr lang="en-US" sz="6000" b="1" kern="1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Brush Script MT" pitchFamily="66" charset="0"/>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0"/>
            <a:ext cx="8229600" cy="928688"/>
          </a:xfrm>
        </p:spPr>
        <p:txBody>
          <a:bodyPr/>
          <a:lstStyle/>
          <a:p>
            <a:pPr eaLnBrk="1" hangingPunct="1">
              <a:defRPr/>
            </a:pPr>
            <a:r>
              <a:rPr lang="en-US" sz="3200" b="1" dirty="0" smtClean="0">
                <a:solidFill>
                  <a:srgbClr val="00FF00"/>
                </a:solidFill>
              </a:rPr>
              <a:t>BRANCHES</a:t>
            </a:r>
          </a:p>
        </p:txBody>
      </p:sp>
      <p:sp>
        <p:nvSpPr>
          <p:cNvPr id="44035" name="Rectangle 3"/>
          <p:cNvSpPr>
            <a:spLocks noGrp="1" noChangeArrowheads="1"/>
          </p:cNvSpPr>
          <p:nvPr>
            <p:ph type="body" sz="half" idx="2"/>
          </p:nvPr>
        </p:nvSpPr>
        <p:spPr>
          <a:xfrm>
            <a:off x="4932363" y="785813"/>
            <a:ext cx="3995737" cy="2857500"/>
          </a:xfrm>
        </p:spPr>
        <p:txBody>
          <a:bodyPr/>
          <a:lstStyle/>
          <a:p>
            <a:pPr algn="l" rtl="0" eaLnBrk="1" hangingPunct="1">
              <a:defRPr/>
            </a:pPr>
            <a:r>
              <a:rPr lang="en-US" sz="2400" b="1" dirty="0" smtClean="0">
                <a:solidFill>
                  <a:srgbClr val="FFFF00"/>
                </a:solidFill>
              </a:rPr>
              <a:t>(A) From Roots:</a:t>
            </a:r>
            <a:endParaRPr lang="en-US" sz="2000" b="1" dirty="0" smtClean="0">
              <a:solidFill>
                <a:srgbClr val="33CC33"/>
              </a:solidFill>
            </a:endParaRPr>
          </a:p>
          <a:p>
            <a:pPr marL="514350" indent="-514350" algn="l" rtl="0" eaLnBrk="1" hangingPunct="1">
              <a:buFont typeface="Wingdings" pitchFamily="2" charset="2"/>
              <a:buNone/>
              <a:defRPr/>
            </a:pPr>
            <a:r>
              <a:rPr lang="en-US" sz="2400" b="1" dirty="0" smtClean="0">
                <a:solidFill>
                  <a:srgbClr val="FFFF00"/>
                </a:solidFill>
              </a:rPr>
              <a:t>	</a:t>
            </a:r>
            <a:r>
              <a:rPr lang="en-US" sz="2000" b="1" dirty="0" smtClean="0">
                <a:solidFill>
                  <a:srgbClr val="FFFF00"/>
                </a:solidFill>
              </a:rPr>
              <a:t>1. C5:</a:t>
            </a:r>
            <a:r>
              <a:rPr lang="en-US" sz="2000" dirty="0" smtClean="0"/>
              <a:t> </a:t>
            </a:r>
            <a:r>
              <a:rPr lang="en-US" sz="2000" b="1" dirty="0" smtClean="0"/>
              <a:t>Nerve to</a:t>
            </a:r>
            <a:r>
              <a:rPr lang="en-US" sz="2000" dirty="0" smtClean="0"/>
              <a:t> </a:t>
            </a:r>
            <a:r>
              <a:rPr lang="en-US" sz="2000" b="1" dirty="0" smtClean="0"/>
              <a:t>rhomboids (</a:t>
            </a:r>
            <a:r>
              <a:rPr lang="en-US" sz="2000" b="1" dirty="0" smtClean="0">
                <a:solidFill>
                  <a:srgbClr val="FFCC00"/>
                </a:solidFill>
              </a:rPr>
              <a:t>dorsal scapular nerve</a:t>
            </a:r>
            <a:r>
              <a:rPr lang="en-US" sz="2000" b="1" dirty="0" smtClean="0"/>
              <a:t>)</a:t>
            </a:r>
          </a:p>
          <a:p>
            <a:pPr marL="514350" indent="-514350" algn="l" rtl="0" eaLnBrk="1" hangingPunct="1">
              <a:buFont typeface="Wingdings" pitchFamily="2" charset="2"/>
              <a:buNone/>
              <a:defRPr/>
            </a:pPr>
            <a:endParaRPr lang="en-US" sz="2000" b="1" dirty="0" smtClean="0"/>
          </a:p>
          <a:p>
            <a:pPr marL="514350" indent="-514350" algn="l" rtl="0" eaLnBrk="1" hangingPunct="1">
              <a:buFont typeface="Wingdings" pitchFamily="2" charset="2"/>
              <a:buNone/>
              <a:defRPr/>
            </a:pPr>
            <a:r>
              <a:rPr lang="en-US" sz="2000" b="1" dirty="0" smtClean="0">
                <a:solidFill>
                  <a:srgbClr val="FFFF00"/>
                </a:solidFill>
              </a:rPr>
              <a:t>	2. C5,6 &amp;7:</a:t>
            </a:r>
            <a:r>
              <a:rPr lang="en-US" sz="2000" dirty="0" smtClean="0"/>
              <a:t> </a:t>
            </a:r>
            <a:r>
              <a:rPr lang="en-US" sz="2000" b="1" dirty="0" smtClean="0">
                <a:solidFill>
                  <a:srgbClr val="FF3399"/>
                </a:solidFill>
              </a:rPr>
              <a:t>Long</a:t>
            </a:r>
            <a:r>
              <a:rPr lang="en-US" sz="2000" b="1" dirty="0" smtClean="0"/>
              <a:t> </a:t>
            </a:r>
            <a:r>
              <a:rPr lang="en-US" sz="2000" b="1" dirty="0" smtClean="0">
                <a:solidFill>
                  <a:srgbClr val="FF3399"/>
                </a:solidFill>
              </a:rPr>
              <a:t>thoracic nerve</a:t>
            </a:r>
            <a:endParaRPr lang="en-US" sz="2000" b="1" dirty="0" smtClean="0"/>
          </a:p>
        </p:txBody>
      </p:sp>
      <p:pic>
        <p:nvPicPr>
          <p:cNvPr id="44036" name="Picture 4" descr="252B3F99"/>
          <p:cNvPicPr>
            <a:picLocks noGrp="1" noChangeAspect="1" noChangeArrowheads="1"/>
          </p:cNvPicPr>
          <p:nvPr>
            <p:ph sz="half" idx="1"/>
          </p:nvPr>
        </p:nvPicPr>
        <p:blipFill>
          <a:blip r:embed="rId2" cstate="print"/>
          <a:srcRect b="12904"/>
          <a:stretch>
            <a:fillRect/>
          </a:stretch>
        </p:blipFill>
        <p:spPr>
          <a:xfrm>
            <a:off x="107950" y="1557338"/>
            <a:ext cx="4865688" cy="3959225"/>
          </a:xfrm>
          <a:noFill/>
        </p:spPr>
      </p:pic>
      <p:sp>
        <p:nvSpPr>
          <p:cNvPr id="5" name="Rectangle 6"/>
          <p:cNvSpPr txBox="1">
            <a:spLocks noChangeArrowheads="1"/>
          </p:cNvSpPr>
          <p:nvPr/>
        </p:nvSpPr>
        <p:spPr bwMode="auto">
          <a:xfrm>
            <a:off x="4929188" y="3500438"/>
            <a:ext cx="4214812" cy="3143250"/>
          </a:xfrm>
          <a:prstGeom prst="rect">
            <a:avLst/>
          </a:prstGeom>
          <a:noFill/>
          <a:ln w="9525">
            <a:noFill/>
            <a:miter lim="800000"/>
            <a:headEnd/>
            <a:tailEnd/>
          </a:ln>
          <a:effectLst/>
        </p:spPr>
        <p:txBody>
          <a:bodyPr/>
          <a:lstStyle/>
          <a:p>
            <a:pPr marL="342900" indent="-342900" algn="l" rtl="0">
              <a:lnSpc>
                <a:spcPct val="90000"/>
              </a:lnSpc>
              <a:spcBef>
                <a:spcPct val="20000"/>
              </a:spcBef>
              <a:buClr>
                <a:schemeClr val="hlink"/>
              </a:buClr>
              <a:buSzPct val="60000"/>
              <a:buFont typeface="Wingdings" pitchFamily="2" charset="2"/>
              <a:buChar char="n"/>
              <a:defRPr/>
            </a:pPr>
            <a:r>
              <a:rPr lang="en-US" sz="2400" b="1" kern="0" dirty="0">
                <a:solidFill>
                  <a:srgbClr val="FFFF00"/>
                </a:solidFill>
                <a:effectLst>
                  <a:outerShdw blurRad="38100" dist="38100" dir="2700000" algn="tl">
                    <a:srgbClr val="000000"/>
                  </a:outerShdw>
                </a:effectLst>
                <a:latin typeface="+mn-lt"/>
                <a:cs typeface="+mn-cs"/>
              </a:rPr>
              <a:t>(B) From Trunk (upper trunk):</a:t>
            </a:r>
          </a:p>
          <a:p>
            <a:pPr marL="342900" indent="-342900" algn="l" rtl="0">
              <a:lnSpc>
                <a:spcPct val="90000"/>
              </a:lnSpc>
              <a:spcBef>
                <a:spcPct val="20000"/>
              </a:spcBef>
              <a:buClr>
                <a:schemeClr val="hlink"/>
              </a:buClr>
              <a:buSzPct val="60000"/>
              <a:buFont typeface="Wingdings" pitchFamily="2" charset="2"/>
              <a:buChar char="n"/>
              <a:defRPr/>
            </a:pPr>
            <a:endParaRPr lang="en-US" sz="2000" b="1" kern="0" dirty="0">
              <a:solidFill>
                <a:srgbClr val="FF3399"/>
              </a:solidFill>
              <a:effectLst>
                <a:outerShdw blurRad="38100" dist="38100" dir="2700000" algn="tl">
                  <a:srgbClr val="000000"/>
                </a:outerShdw>
              </a:effectLst>
              <a:latin typeface="+mn-lt"/>
              <a:cs typeface="+mn-cs"/>
            </a:endParaRPr>
          </a:p>
          <a:p>
            <a:pPr marL="914400" lvl="1" indent="-514350" algn="l" rtl="0">
              <a:lnSpc>
                <a:spcPct val="90000"/>
              </a:lnSpc>
              <a:spcBef>
                <a:spcPct val="20000"/>
              </a:spcBef>
              <a:buClr>
                <a:schemeClr val="tx1"/>
              </a:buClr>
              <a:buFont typeface="Wingdings" pitchFamily="2" charset="2"/>
              <a:buAutoNum type="arabicPeriod"/>
              <a:defRPr/>
            </a:pPr>
            <a:r>
              <a:rPr lang="en-US" sz="2000" b="1" kern="0" dirty="0">
                <a:solidFill>
                  <a:srgbClr val="FF0000"/>
                </a:solidFill>
                <a:effectLst>
                  <a:outerShdw blurRad="38100" dist="38100" dir="2700000" algn="tl">
                    <a:srgbClr val="000000"/>
                  </a:outerShdw>
                </a:effectLst>
                <a:latin typeface="+mn-lt"/>
                <a:cs typeface="+mn-cs"/>
              </a:rPr>
              <a:t>Nerve to </a:t>
            </a:r>
            <a:r>
              <a:rPr lang="en-US" sz="2000" b="1" kern="0" dirty="0" err="1">
                <a:solidFill>
                  <a:srgbClr val="FF0000"/>
                </a:solidFill>
                <a:effectLst>
                  <a:outerShdw blurRad="38100" dist="38100" dir="2700000" algn="tl">
                    <a:srgbClr val="000000"/>
                  </a:outerShdw>
                </a:effectLst>
                <a:latin typeface="+mn-lt"/>
                <a:cs typeface="+mn-cs"/>
              </a:rPr>
              <a:t>subclavius</a:t>
            </a:r>
            <a:endParaRPr lang="en-US" sz="2000" b="1" kern="0" dirty="0">
              <a:solidFill>
                <a:srgbClr val="FF0000"/>
              </a:solidFill>
              <a:effectLst>
                <a:outerShdw blurRad="38100" dist="38100" dir="2700000" algn="tl">
                  <a:srgbClr val="000000"/>
                </a:outerShdw>
              </a:effectLst>
              <a:latin typeface="+mn-lt"/>
              <a:cs typeface="+mn-cs"/>
            </a:endParaRPr>
          </a:p>
          <a:p>
            <a:pPr marL="914400" lvl="1" indent="-514350" algn="l" rtl="0">
              <a:lnSpc>
                <a:spcPct val="90000"/>
              </a:lnSpc>
              <a:spcBef>
                <a:spcPct val="20000"/>
              </a:spcBef>
              <a:buClr>
                <a:schemeClr val="tx1"/>
              </a:buClr>
              <a:buFont typeface="Wingdings" pitchFamily="2" charset="2"/>
              <a:buAutoNum type="arabicPeriod"/>
              <a:defRPr/>
            </a:pPr>
            <a:endParaRPr lang="en-US" sz="2000" b="1" kern="0" dirty="0">
              <a:solidFill>
                <a:srgbClr val="33CC33"/>
              </a:solidFill>
              <a:effectLst>
                <a:outerShdw blurRad="38100" dist="38100" dir="2700000" algn="tl">
                  <a:srgbClr val="000000"/>
                </a:outerShdw>
              </a:effectLst>
              <a:latin typeface="+mn-lt"/>
              <a:cs typeface="+mn-cs"/>
            </a:endParaRPr>
          </a:p>
          <a:p>
            <a:pPr marL="914400" lvl="1" indent="-514350" algn="l" rtl="0">
              <a:lnSpc>
                <a:spcPct val="90000"/>
              </a:lnSpc>
              <a:spcBef>
                <a:spcPct val="20000"/>
              </a:spcBef>
              <a:buClr>
                <a:schemeClr val="tx1"/>
              </a:buClr>
              <a:buFont typeface="Wingdings" pitchFamily="2" charset="2"/>
              <a:buAutoNum type="arabicPeriod"/>
              <a:defRPr/>
            </a:pPr>
            <a:r>
              <a:rPr lang="en-US" sz="2000" b="1" kern="0" dirty="0" err="1">
                <a:solidFill>
                  <a:srgbClr val="FF9900"/>
                </a:solidFill>
                <a:effectLst>
                  <a:outerShdw blurRad="38100" dist="38100" dir="2700000" algn="tl">
                    <a:srgbClr val="000000"/>
                  </a:outerShdw>
                </a:effectLst>
                <a:latin typeface="+mn-lt"/>
                <a:cs typeface="+mn-cs"/>
              </a:rPr>
              <a:t>Suprascapular</a:t>
            </a:r>
            <a:r>
              <a:rPr lang="en-US" sz="2000" kern="0" dirty="0">
                <a:effectLst>
                  <a:outerShdw blurRad="38100" dist="38100" dir="2700000" algn="tl">
                    <a:srgbClr val="000000"/>
                  </a:outerShdw>
                </a:effectLst>
                <a:latin typeface="+mn-lt"/>
                <a:cs typeface="+mn-cs"/>
              </a:rPr>
              <a:t> </a:t>
            </a:r>
            <a:r>
              <a:rPr lang="en-US" sz="2000" b="1" kern="0" dirty="0">
                <a:solidFill>
                  <a:srgbClr val="FF9900"/>
                </a:solidFill>
                <a:effectLst>
                  <a:outerShdw blurRad="38100" dist="38100" dir="2700000" algn="tl">
                    <a:srgbClr val="000000"/>
                  </a:outerShdw>
                </a:effectLst>
                <a:latin typeface="+mn-lt"/>
                <a:cs typeface="+mn-cs"/>
              </a:rPr>
              <a:t>nerve </a:t>
            </a:r>
            <a:r>
              <a:rPr lang="en-US" sz="2000" i="1" kern="0" dirty="0">
                <a:effectLst>
                  <a:outerShdw blurRad="38100" dist="38100" dir="2700000" algn="tl">
                    <a:srgbClr val="000000"/>
                  </a:outerShdw>
                </a:effectLst>
                <a:latin typeface="+mn-lt"/>
                <a:cs typeface="+mn-cs"/>
              </a:rPr>
              <a:t>(supplies </a:t>
            </a:r>
            <a:r>
              <a:rPr lang="en-US" sz="2000" i="1" kern="0" dirty="0" err="1">
                <a:effectLst>
                  <a:outerShdw blurRad="38100" dist="38100" dir="2700000" algn="tl">
                    <a:srgbClr val="000000"/>
                  </a:outerShdw>
                </a:effectLst>
                <a:latin typeface="+mn-lt"/>
                <a:cs typeface="+mn-cs"/>
              </a:rPr>
              <a:t>supraspinatus</a:t>
            </a:r>
            <a:r>
              <a:rPr lang="en-US" sz="2000" i="1" kern="0" dirty="0">
                <a:effectLst>
                  <a:outerShdw blurRad="38100" dist="38100" dir="2700000" algn="tl">
                    <a:srgbClr val="000000"/>
                  </a:outerShdw>
                </a:effectLst>
                <a:latin typeface="+mn-lt"/>
                <a:cs typeface="+mn-cs"/>
              </a:rPr>
              <a:t> &amp; </a:t>
            </a:r>
            <a:r>
              <a:rPr lang="en-US" sz="2000" i="1" kern="0" dirty="0" err="1">
                <a:effectLst>
                  <a:outerShdw blurRad="38100" dist="38100" dir="2700000" algn="tl">
                    <a:srgbClr val="000000"/>
                  </a:outerShdw>
                </a:effectLst>
                <a:latin typeface="+mn-lt"/>
                <a:cs typeface="+mn-cs"/>
              </a:rPr>
              <a:t>infraspinatus</a:t>
            </a:r>
            <a:r>
              <a:rPr lang="en-US" sz="2000" i="1" kern="0" dirty="0">
                <a:effectLst>
                  <a:outerShdw blurRad="38100" dist="38100" dir="2700000" algn="tl">
                    <a:srgbClr val="000000"/>
                  </a:outerShdw>
                </a:effectLst>
                <a:latin typeface="+mn-lt"/>
                <a:cs typeface="+mn-cs"/>
              </a:rPr>
              <a:t>)</a:t>
            </a:r>
          </a:p>
          <a:p>
            <a:pPr marL="342900" indent="-342900" algn="l" rtl="0">
              <a:lnSpc>
                <a:spcPct val="90000"/>
              </a:lnSpc>
              <a:spcBef>
                <a:spcPct val="20000"/>
              </a:spcBef>
              <a:buClr>
                <a:schemeClr val="hlink"/>
              </a:buClr>
              <a:buSzPct val="60000"/>
              <a:buFont typeface="Wingdings" pitchFamily="2" charset="2"/>
              <a:buNone/>
              <a:defRPr/>
            </a:pPr>
            <a:endParaRPr lang="en-US" sz="2800" b="1" kern="0" dirty="0">
              <a:solidFill>
                <a:srgbClr val="33CC33"/>
              </a:solidFill>
              <a:effectLst>
                <a:outerShdw blurRad="38100" dist="38100" dir="2700000" algn="tl">
                  <a:srgbClr val="000000"/>
                </a:outerShdw>
              </a:effectLst>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4036"/>
                                        </p:tgtEl>
                                        <p:attrNameLst>
                                          <p:attrName>style.visibility</p:attrName>
                                        </p:attrNameLst>
                                      </p:cBhvr>
                                      <p:to>
                                        <p:strVal val="visible"/>
                                      </p:to>
                                    </p:set>
                                    <p:animEffect transition="in" filter="box(in)">
                                      <p:cBhvr>
                                        <p:cTn id="7" dur="500"/>
                                        <p:tgtEl>
                                          <p:spTgt spid="44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5"/>
          <p:cNvGrpSpPr>
            <a:grpSpLocks/>
          </p:cNvGrpSpPr>
          <p:nvPr/>
        </p:nvGrpSpPr>
        <p:grpSpPr bwMode="auto">
          <a:xfrm>
            <a:off x="2282825" y="1744663"/>
            <a:ext cx="641350" cy="1222375"/>
            <a:chOff x="2021" y="1561"/>
            <a:chExt cx="542" cy="1284"/>
          </a:xfrm>
        </p:grpSpPr>
        <p:sp>
          <p:nvSpPr>
            <p:cNvPr id="13363" name="Line 6"/>
            <p:cNvSpPr>
              <a:spLocks noChangeShapeType="1"/>
            </p:cNvSpPr>
            <p:nvPr/>
          </p:nvSpPr>
          <p:spPr bwMode="auto">
            <a:xfrm>
              <a:off x="2021" y="1561"/>
              <a:ext cx="446" cy="0"/>
            </a:xfrm>
            <a:prstGeom prst="line">
              <a:avLst/>
            </a:prstGeom>
            <a:noFill/>
            <a:ln w="76200">
              <a:solidFill>
                <a:srgbClr val="FFFC00"/>
              </a:solidFill>
              <a:round/>
              <a:headEnd/>
              <a:tailEnd/>
            </a:ln>
          </p:spPr>
          <p:txBody>
            <a:bodyPr/>
            <a:lstStyle/>
            <a:p>
              <a:endParaRPr lang="en-US"/>
            </a:p>
          </p:txBody>
        </p:sp>
        <p:sp>
          <p:nvSpPr>
            <p:cNvPr id="13364" name="Line 7"/>
            <p:cNvSpPr>
              <a:spLocks noChangeShapeType="1"/>
            </p:cNvSpPr>
            <p:nvPr/>
          </p:nvSpPr>
          <p:spPr bwMode="auto">
            <a:xfrm>
              <a:off x="2041" y="2200"/>
              <a:ext cx="522" cy="0"/>
            </a:xfrm>
            <a:prstGeom prst="line">
              <a:avLst/>
            </a:prstGeom>
            <a:noFill/>
            <a:ln w="76200">
              <a:solidFill>
                <a:srgbClr val="FFFC00"/>
              </a:solidFill>
              <a:round/>
              <a:headEnd/>
              <a:tailEnd/>
            </a:ln>
          </p:spPr>
          <p:txBody>
            <a:bodyPr/>
            <a:lstStyle/>
            <a:p>
              <a:endParaRPr lang="en-US"/>
            </a:p>
          </p:txBody>
        </p:sp>
        <p:sp>
          <p:nvSpPr>
            <p:cNvPr id="13365" name="Line 8"/>
            <p:cNvSpPr>
              <a:spLocks noChangeShapeType="1"/>
            </p:cNvSpPr>
            <p:nvPr/>
          </p:nvSpPr>
          <p:spPr bwMode="auto">
            <a:xfrm>
              <a:off x="2084" y="2845"/>
              <a:ext cx="446" cy="0"/>
            </a:xfrm>
            <a:prstGeom prst="line">
              <a:avLst/>
            </a:prstGeom>
            <a:noFill/>
            <a:ln w="76200">
              <a:solidFill>
                <a:srgbClr val="FFFC00"/>
              </a:solidFill>
              <a:round/>
              <a:headEnd/>
              <a:tailEnd/>
            </a:ln>
          </p:spPr>
          <p:txBody>
            <a:bodyPr/>
            <a:lstStyle/>
            <a:p>
              <a:endParaRPr lang="en-US"/>
            </a:p>
          </p:txBody>
        </p:sp>
      </p:grpSp>
      <p:sp>
        <p:nvSpPr>
          <p:cNvPr id="13315" name="Line 11"/>
          <p:cNvSpPr>
            <a:spLocks noChangeShapeType="1"/>
          </p:cNvSpPr>
          <p:nvPr/>
        </p:nvSpPr>
        <p:spPr bwMode="auto">
          <a:xfrm>
            <a:off x="701675" y="1573213"/>
            <a:ext cx="1081088" cy="0"/>
          </a:xfrm>
          <a:prstGeom prst="line">
            <a:avLst/>
          </a:prstGeom>
          <a:noFill/>
          <a:ln w="76200">
            <a:solidFill>
              <a:schemeClr val="bg1"/>
            </a:solidFill>
            <a:round/>
            <a:headEnd/>
            <a:tailEnd/>
          </a:ln>
        </p:spPr>
        <p:txBody>
          <a:bodyPr/>
          <a:lstStyle/>
          <a:p>
            <a:endParaRPr lang="en-US"/>
          </a:p>
        </p:txBody>
      </p:sp>
      <p:sp>
        <p:nvSpPr>
          <p:cNvPr id="13316" name="Line 12"/>
          <p:cNvSpPr>
            <a:spLocks noChangeShapeType="1"/>
          </p:cNvSpPr>
          <p:nvPr/>
        </p:nvSpPr>
        <p:spPr bwMode="auto">
          <a:xfrm>
            <a:off x="827088" y="1905000"/>
            <a:ext cx="1081087" cy="0"/>
          </a:xfrm>
          <a:prstGeom prst="line">
            <a:avLst/>
          </a:prstGeom>
          <a:noFill/>
          <a:ln w="76200">
            <a:solidFill>
              <a:schemeClr val="tx1"/>
            </a:solidFill>
            <a:round/>
            <a:headEnd/>
            <a:tailEnd/>
          </a:ln>
        </p:spPr>
        <p:txBody>
          <a:bodyPr/>
          <a:lstStyle/>
          <a:p>
            <a:endParaRPr lang="en-US"/>
          </a:p>
        </p:txBody>
      </p:sp>
      <p:sp>
        <p:nvSpPr>
          <p:cNvPr id="13317" name="Line 13"/>
          <p:cNvSpPr>
            <a:spLocks noChangeShapeType="1"/>
          </p:cNvSpPr>
          <p:nvPr/>
        </p:nvSpPr>
        <p:spPr bwMode="auto">
          <a:xfrm>
            <a:off x="1782763" y="1563688"/>
            <a:ext cx="500062" cy="165100"/>
          </a:xfrm>
          <a:prstGeom prst="line">
            <a:avLst/>
          </a:prstGeom>
          <a:noFill/>
          <a:ln w="76200">
            <a:solidFill>
              <a:schemeClr val="tx1"/>
            </a:solidFill>
            <a:round/>
            <a:headEnd/>
            <a:tailEnd/>
          </a:ln>
        </p:spPr>
        <p:txBody>
          <a:bodyPr/>
          <a:lstStyle/>
          <a:p>
            <a:endParaRPr lang="en-US"/>
          </a:p>
        </p:txBody>
      </p:sp>
      <p:sp>
        <p:nvSpPr>
          <p:cNvPr id="13318" name="Line 14"/>
          <p:cNvSpPr>
            <a:spLocks noChangeShapeType="1"/>
          </p:cNvSpPr>
          <p:nvPr/>
        </p:nvSpPr>
        <p:spPr bwMode="auto">
          <a:xfrm flipH="1">
            <a:off x="1765300" y="1749425"/>
            <a:ext cx="501650" cy="165100"/>
          </a:xfrm>
          <a:prstGeom prst="line">
            <a:avLst/>
          </a:prstGeom>
          <a:noFill/>
          <a:ln w="76200">
            <a:solidFill>
              <a:schemeClr val="tx1"/>
            </a:solidFill>
            <a:round/>
            <a:headEnd/>
            <a:tailEnd/>
          </a:ln>
        </p:spPr>
        <p:txBody>
          <a:bodyPr/>
          <a:lstStyle/>
          <a:p>
            <a:endParaRPr lang="en-US"/>
          </a:p>
        </p:txBody>
      </p:sp>
      <p:sp>
        <p:nvSpPr>
          <p:cNvPr id="13319" name="Line 15"/>
          <p:cNvSpPr>
            <a:spLocks noChangeShapeType="1"/>
          </p:cNvSpPr>
          <p:nvPr/>
        </p:nvSpPr>
        <p:spPr bwMode="auto">
          <a:xfrm>
            <a:off x="725488" y="2320925"/>
            <a:ext cx="1546225" cy="0"/>
          </a:xfrm>
          <a:prstGeom prst="line">
            <a:avLst/>
          </a:prstGeom>
          <a:noFill/>
          <a:ln w="76200">
            <a:noFill/>
            <a:round/>
            <a:headEnd/>
            <a:tailEnd/>
          </a:ln>
        </p:spPr>
        <p:txBody>
          <a:bodyPr/>
          <a:lstStyle/>
          <a:p>
            <a:endParaRPr lang="en-US"/>
          </a:p>
        </p:txBody>
      </p:sp>
      <p:sp>
        <p:nvSpPr>
          <p:cNvPr id="13320" name="Line 19"/>
          <p:cNvSpPr>
            <a:spLocks noChangeShapeType="1"/>
          </p:cNvSpPr>
          <p:nvPr/>
        </p:nvSpPr>
        <p:spPr bwMode="auto">
          <a:xfrm>
            <a:off x="776288" y="2795588"/>
            <a:ext cx="1081087" cy="0"/>
          </a:xfrm>
          <a:prstGeom prst="line">
            <a:avLst/>
          </a:prstGeom>
          <a:noFill/>
          <a:ln w="76200">
            <a:noFill/>
            <a:round/>
            <a:headEnd/>
            <a:tailEnd/>
          </a:ln>
        </p:spPr>
        <p:txBody>
          <a:bodyPr/>
          <a:lstStyle/>
          <a:p>
            <a:endParaRPr lang="en-US"/>
          </a:p>
        </p:txBody>
      </p:sp>
      <p:sp>
        <p:nvSpPr>
          <p:cNvPr id="13321" name="Line 20"/>
          <p:cNvSpPr>
            <a:spLocks noChangeShapeType="1"/>
          </p:cNvSpPr>
          <p:nvPr/>
        </p:nvSpPr>
        <p:spPr bwMode="auto">
          <a:xfrm>
            <a:off x="827088" y="1557338"/>
            <a:ext cx="1079500" cy="0"/>
          </a:xfrm>
          <a:prstGeom prst="line">
            <a:avLst/>
          </a:prstGeom>
          <a:noFill/>
          <a:ln w="76200">
            <a:solidFill>
              <a:schemeClr val="tx1"/>
            </a:solidFill>
            <a:round/>
            <a:headEnd/>
            <a:tailEnd/>
          </a:ln>
        </p:spPr>
        <p:txBody>
          <a:bodyPr/>
          <a:lstStyle/>
          <a:p>
            <a:endParaRPr lang="en-US"/>
          </a:p>
        </p:txBody>
      </p:sp>
      <p:sp>
        <p:nvSpPr>
          <p:cNvPr id="13322" name="Line 21"/>
          <p:cNvSpPr>
            <a:spLocks noChangeShapeType="1"/>
          </p:cNvSpPr>
          <p:nvPr/>
        </p:nvSpPr>
        <p:spPr bwMode="auto">
          <a:xfrm>
            <a:off x="1857375" y="2786063"/>
            <a:ext cx="500063" cy="165100"/>
          </a:xfrm>
          <a:prstGeom prst="line">
            <a:avLst/>
          </a:prstGeom>
          <a:noFill/>
          <a:ln w="76200">
            <a:noFill/>
            <a:round/>
            <a:headEnd/>
            <a:tailEnd/>
          </a:ln>
        </p:spPr>
        <p:txBody>
          <a:bodyPr/>
          <a:lstStyle/>
          <a:p>
            <a:endParaRPr lang="en-US"/>
          </a:p>
        </p:txBody>
      </p:sp>
      <p:sp>
        <p:nvSpPr>
          <p:cNvPr id="13323" name="Line 22"/>
          <p:cNvSpPr>
            <a:spLocks noChangeShapeType="1"/>
          </p:cNvSpPr>
          <p:nvPr/>
        </p:nvSpPr>
        <p:spPr bwMode="auto">
          <a:xfrm flipH="1">
            <a:off x="1839913" y="2971800"/>
            <a:ext cx="501650" cy="165100"/>
          </a:xfrm>
          <a:prstGeom prst="line">
            <a:avLst/>
          </a:prstGeom>
          <a:noFill/>
          <a:ln w="76200">
            <a:noFill/>
            <a:round/>
            <a:headEnd/>
            <a:tailEnd/>
          </a:ln>
        </p:spPr>
        <p:txBody>
          <a:bodyPr/>
          <a:lstStyle/>
          <a:p>
            <a:endParaRPr lang="en-US"/>
          </a:p>
        </p:txBody>
      </p:sp>
      <p:grpSp>
        <p:nvGrpSpPr>
          <p:cNvPr id="13324" name="Group 23"/>
          <p:cNvGrpSpPr>
            <a:grpSpLocks/>
          </p:cNvGrpSpPr>
          <p:nvPr/>
        </p:nvGrpSpPr>
        <p:grpSpPr bwMode="auto">
          <a:xfrm>
            <a:off x="2205038" y="1636713"/>
            <a:ext cx="230187" cy="1427162"/>
            <a:chOff x="1956" y="1446"/>
            <a:chExt cx="194" cy="1501"/>
          </a:xfrm>
        </p:grpSpPr>
        <p:sp>
          <p:nvSpPr>
            <p:cNvPr id="13360" name="Oval 24"/>
            <p:cNvSpPr>
              <a:spLocks noChangeArrowheads="1"/>
            </p:cNvSpPr>
            <p:nvPr/>
          </p:nvSpPr>
          <p:spPr bwMode="auto">
            <a:xfrm>
              <a:off x="1956" y="1446"/>
              <a:ext cx="131" cy="217"/>
            </a:xfrm>
            <a:prstGeom prst="ellipse">
              <a:avLst/>
            </a:prstGeom>
            <a:solidFill>
              <a:schemeClr val="tx1"/>
            </a:solidFill>
            <a:ln w="9525">
              <a:solidFill>
                <a:schemeClr val="bg1"/>
              </a:solidFill>
              <a:round/>
              <a:headEnd/>
              <a:tailEnd/>
            </a:ln>
          </p:spPr>
          <p:txBody>
            <a:bodyPr wrap="none" anchor="ctr"/>
            <a:lstStyle/>
            <a:p>
              <a:pPr algn="ctr"/>
              <a:endParaRPr lang="en-US"/>
            </a:p>
          </p:txBody>
        </p:sp>
        <p:sp>
          <p:nvSpPr>
            <p:cNvPr id="13361" name="Oval 25"/>
            <p:cNvSpPr>
              <a:spLocks noChangeArrowheads="1"/>
            </p:cNvSpPr>
            <p:nvPr/>
          </p:nvSpPr>
          <p:spPr bwMode="auto">
            <a:xfrm>
              <a:off x="1976" y="2085"/>
              <a:ext cx="131" cy="217"/>
            </a:xfrm>
            <a:prstGeom prst="ellipse">
              <a:avLst/>
            </a:prstGeom>
            <a:solidFill>
              <a:schemeClr val="tx1"/>
            </a:solidFill>
            <a:ln w="9525">
              <a:solidFill>
                <a:schemeClr val="tx1"/>
              </a:solidFill>
              <a:round/>
              <a:headEnd/>
              <a:tailEnd/>
            </a:ln>
          </p:spPr>
          <p:txBody>
            <a:bodyPr wrap="none" anchor="ctr"/>
            <a:lstStyle/>
            <a:p>
              <a:pPr algn="ctr"/>
              <a:endParaRPr lang="en-US"/>
            </a:p>
          </p:txBody>
        </p:sp>
        <p:sp>
          <p:nvSpPr>
            <p:cNvPr id="13362" name="Oval 26"/>
            <p:cNvSpPr>
              <a:spLocks noChangeArrowheads="1"/>
            </p:cNvSpPr>
            <p:nvPr/>
          </p:nvSpPr>
          <p:spPr bwMode="auto">
            <a:xfrm>
              <a:off x="2019" y="2730"/>
              <a:ext cx="131" cy="217"/>
            </a:xfrm>
            <a:prstGeom prst="ellipse">
              <a:avLst/>
            </a:prstGeom>
            <a:solidFill>
              <a:schemeClr val="tx1"/>
            </a:solidFill>
            <a:ln w="9525">
              <a:solidFill>
                <a:schemeClr val="tx1"/>
              </a:solidFill>
              <a:round/>
              <a:headEnd/>
              <a:tailEnd/>
            </a:ln>
          </p:spPr>
          <p:txBody>
            <a:bodyPr wrap="none" anchor="ctr"/>
            <a:lstStyle/>
            <a:p>
              <a:pPr algn="ctr"/>
              <a:endParaRPr lang="en-US"/>
            </a:p>
          </p:txBody>
        </p:sp>
      </p:grpSp>
      <p:grpSp>
        <p:nvGrpSpPr>
          <p:cNvPr id="13325" name="Group 27"/>
          <p:cNvGrpSpPr>
            <a:grpSpLocks/>
          </p:cNvGrpSpPr>
          <p:nvPr/>
        </p:nvGrpSpPr>
        <p:grpSpPr bwMode="auto">
          <a:xfrm>
            <a:off x="2765425" y="1757363"/>
            <a:ext cx="619125" cy="1387475"/>
            <a:chOff x="2429" y="1574"/>
            <a:chExt cx="524" cy="1458"/>
          </a:xfrm>
        </p:grpSpPr>
        <p:sp>
          <p:nvSpPr>
            <p:cNvPr id="13357" name="Line 28"/>
            <p:cNvSpPr>
              <a:spLocks noChangeShapeType="1"/>
            </p:cNvSpPr>
            <p:nvPr/>
          </p:nvSpPr>
          <p:spPr bwMode="auto">
            <a:xfrm flipH="1" flipV="1">
              <a:off x="2429" y="1574"/>
              <a:ext cx="423" cy="174"/>
            </a:xfrm>
            <a:prstGeom prst="line">
              <a:avLst/>
            </a:prstGeom>
            <a:noFill/>
            <a:ln w="76200">
              <a:solidFill>
                <a:srgbClr val="FF3300"/>
              </a:solidFill>
              <a:round/>
              <a:headEnd/>
              <a:tailEnd/>
            </a:ln>
          </p:spPr>
          <p:txBody>
            <a:bodyPr/>
            <a:lstStyle/>
            <a:p>
              <a:endParaRPr lang="en-US"/>
            </a:p>
          </p:txBody>
        </p:sp>
        <p:sp>
          <p:nvSpPr>
            <p:cNvPr id="13358" name="Line 29"/>
            <p:cNvSpPr>
              <a:spLocks noChangeShapeType="1"/>
            </p:cNvSpPr>
            <p:nvPr/>
          </p:nvSpPr>
          <p:spPr bwMode="auto">
            <a:xfrm flipH="1" flipV="1">
              <a:off x="2492" y="2858"/>
              <a:ext cx="423" cy="174"/>
            </a:xfrm>
            <a:prstGeom prst="line">
              <a:avLst/>
            </a:prstGeom>
            <a:noFill/>
            <a:ln w="76200">
              <a:solidFill>
                <a:srgbClr val="FF3300"/>
              </a:solidFill>
              <a:round/>
              <a:headEnd/>
              <a:tailEnd/>
            </a:ln>
          </p:spPr>
          <p:txBody>
            <a:bodyPr/>
            <a:lstStyle/>
            <a:p>
              <a:endParaRPr lang="en-US"/>
            </a:p>
          </p:txBody>
        </p:sp>
        <p:sp>
          <p:nvSpPr>
            <p:cNvPr id="13359" name="Line 30"/>
            <p:cNvSpPr>
              <a:spLocks noChangeShapeType="1"/>
            </p:cNvSpPr>
            <p:nvPr/>
          </p:nvSpPr>
          <p:spPr bwMode="auto">
            <a:xfrm flipH="1" flipV="1">
              <a:off x="2530" y="2203"/>
              <a:ext cx="423" cy="174"/>
            </a:xfrm>
            <a:prstGeom prst="line">
              <a:avLst/>
            </a:prstGeom>
            <a:noFill/>
            <a:ln w="76200">
              <a:solidFill>
                <a:srgbClr val="FF3300"/>
              </a:solidFill>
              <a:round/>
              <a:headEnd/>
              <a:tailEnd/>
            </a:ln>
          </p:spPr>
          <p:txBody>
            <a:bodyPr/>
            <a:lstStyle/>
            <a:p>
              <a:endParaRPr lang="en-US"/>
            </a:p>
          </p:txBody>
        </p:sp>
      </p:grpSp>
      <p:grpSp>
        <p:nvGrpSpPr>
          <p:cNvPr id="13326" name="Group 36"/>
          <p:cNvGrpSpPr>
            <a:grpSpLocks/>
          </p:cNvGrpSpPr>
          <p:nvPr/>
        </p:nvGrpSpPr>
        <p:grpSpPr bwMode="auto">
          <a:xfrm>
            <a:off x="2781300" y="1571625"/>
            <a:ext cx="620713" cy="1387475"/>
            <a:chOff x="2443" y="1379"/>
            <a:chExt cx="524" cy="1458"/>
          </a:xfrm>
        </p:grpSpPr>
        <p:sp>
          <p:nvSpPr>
            <p:cNvPr id="13354" name="Line 37"/>
            <p:cNvSpPr>
              <a:spLocks noChangeShapeType="1"/>
            </p:cNvSpPr>
            <p:nvPr/>
          </p:nvSpPr>
          <p:spPr bwMode="auto">
            <a:xfrm flipV="1">
              <a:off x="2443" y="1379"/>
              <a:ext cx="423" cy="174"/>
            </a:xfrm>
            <a:prstGeom prst="line">
              <a:avLst/>
            </a:prstGeom>
            <a:noFill/>
            <a:ln w="76200">
              <a:solidFill>
                <a:srgbClr val="66FF33"/>
              </a:solidFill>
              <a:round/>
              <a:headEnd/>
              <a:tailEnd/>
            </a:ln>
          </p:spPr>
          <p:txBody>
            <a:bodyPr/>
            <a:lstStyle/>
            <a:p>
              <a:endParaRPr lang="en-US"/>
            </a:p>
          </p:txBody>
        </p:sp>
        <p:sp>
          <p:nvSpPr>
            <p:cNvPr id="13355" name="Line 38"/>
            <p:cNvSpPr>
              <a:spLocks noChangeShapeType="1"/>
            </p:cNvSpPr>
            <p:nvPr/>
          </p:nvSpPr>
          <p:spPr bwMode="auto">
            <a:xfrm flipV="1">
              <a:off x="2506" y="2663"/>
              <a:ext cx="423" cy="174"/>
            </a:xfrm>
            <a:prstGeom prst="line">
              <a:avLst/>
            </a:prstGeom>
            <a:noFill/>
            <a:ln w="76200">
              <a:solidFill>
                <a:srgbClr val="34E6FE"/>
              </a:solidFill>
              <a:round/>
              <a:headEnd/>
              <a:tailEnd/>
            </a:ln>
          </p:spPr>
          <p:txBody>
            <a:bodyPr/>
            <a:lstStyle/>
            <a:p>
              <a:endParaRPr lang="en-US"/>
            </a:p>
          </p:txBody>
        </p:sp>
        <p:sp>
          <p:nvSpPr>
            <p:cNvPr id="13356" name="Line 39"/>
            <p:cNvSpPr>
              <a:spLocks noChangeShapeType="1"/>
            </p:cNvSpPr>
            <p:nvPr/>
          </p:nvSpPr>
          <p:spPr bwMode="auto">
            <a:xfrm flipV="1">
              <a:off x="2544" y="2008"/>
              <a:ext cx="423" cy="174"/>
            </a:xfrm>
            <a:prstGeom prst="line">
              <a:avLst/>
            </a:prstGeom>
            <a:noFill/>
            <a:ln w="76200">
              <a:solidFill>
                <a:srgbClr val="66FF33"/>
              </a:solidFill>
              <a:round/>
              <a:headEnd/>
              <a:tailEnd/>
            </a:ln>
          </p:spPr>
          <p:txBody>
            <a:bodyPr/>
            <a:lstStyle/>
            <a:p>
              <a:endParaRPr lang="en-US"/>
            </a:p>
          </p:txBody>
        </p:sp>
      </p:grpSp>
      <p:grpSp>
        <p:nvGrpSpPr>
          <p:cNvPr id="13327" name="Group 40"/>
          <p:cNvGrpSpPr>
            <a:grpSpLocks/>
          </p:cNvGrpSpPr>
          <p:nvPr/>
        </p:nvGrpSpPr>
        <p:grpSpPr bwMode="auto">
          <a:xfrm>
            <a:off x="3336925" y="2746375"/>
            <a:ext cx="474663" cy="1208088"/>
            <a:chOff x="2913" y="2614"/>
            <a:chExt cx="400" cy="1269"/>
          </a:xfrm>
        </p:grpSpPr>
        <p:sp>
          <p:nvSpPr>
            <p:cNvPr id="13352" name="Freeform 41"/>
            <p:cNvSpPr>
              <a:spLocks/>
            </p:cNvSpPr>
            <p:nvPr/>
          </p:nvSpPr>
          <p:spPr bwMode="auto">
            <a:xfrm>
              <a:off x="2913" y="2614"/>
              <a:ext cx="273" cy="1201"/>
            </a:xfrm>
            <a:custGeom>
              <a:avLst/>
              <a:gdLst>
                <a:gd name="T0" fmla="*/ 0 w 194"/>
                <a:gd name="T1" fmla="*/ 18177 h 853"/>
                <a:gd name="T2" fmla="*/ 76054 w 194"/>
                <a:gd name="T3" fmla="*/ 64261 h 853"/>
                <a:gd name="T4" fmla="*/ 86513 w 194"/>
                <a:gd name="T5" fmla="*/ 403336 h 853"/>
                <a:gd name="T6" fmla="*/ 0 60000 65536"/>
                <a:gd name="T7" fmla="*/ 0 60000 65536"/>
                <a:gd name="T8" fmla="*/ 0 60000 65536"/>
                <a:gd name="T9" fmla="*/ 0 w 194"/>
                <a:gd name="T10" fmla="*/ 0 h 853"/>
                <a:gd name="T11" fmla="*/ 194 w 194"/>
                <a:gd name="T12" fmla="*/ 853 h 853"/>
              </a:gdLst>
              <a:ahLst/>
              <a:cxnLst>
                <a:cxn ang="T6">
                  <a:pos x="T0" y="T1"/>
                </a:cxn>
                <a:cxn ang="T7">
                  <a:pos x="T2" y="T3"/>
                </a:cxn>
                <a:cxn ang="T8">
                  <a:pos x="T4" y="T5"/>
                </a:cxn>
              </a:cxnLst>
              <a:rect l="T9" t="T10" r="T11" b="T12"/>
              <a:pathLst>
                <a:path w="194" h="853">
                  <a:moveTo>
                    <a:pt x="0" y="38"/>
                  </a:moveTo>
                  <a:cubicBezTo>
                    <a:pt x="66" y="19"/>
                    <a:pt x="132" y="0"/>
                    <a:pt x="163" y="136"/>
                  </a:cubicBezTo>
                  <a:cubicBezTo>
                    <a:pt x="194" y="272"/>
                    <a:pt x="189" y="562"/>
                    <a:pt x="185" y="853"/>
                  </a:cubicBezTo>
                </a:path>
              </a:pathLst>
            </a:custGeom>
            <a:noFill/>
            <a:ln w="76200">
              <a:pattFill prst="dashVert">
                <a:fgClr>
                  <a:srgbClr val="34E6FE"/>
                </a:fgClr>
                <a:bgClr>
                  <a:srgbClr val="FFFFFF"/>
                </a:bgClr>
              </a:pattFill>
              <a:round/>
              <a:headEnd/>
              <a:tailEnd/>
            </a:ln>
          </p:spPr>
          <p:txBody>
            <a:bodyPr/>
            <a:lstStyle/>
            <a:p>
              <a:endParaRPr lang="en-US"/>
            </a:p>
          </p:txBody>
        </p:sp>
        <p:sp>
          <p:nvSpPr>
            <p:cNvPr id="13353" name="Rectangle 42"/>
            <p:cNvSpPr>
              <a:spLocks noChangeArrowheads="1"/>
            </p:cNvSpPr>
            <p:nvPr/>
          </p:nvSpPr>
          <p:spPr bwMode="auto">
            <a:xfrm>
              <a:off x="3063" y="3063"/>
              <a:ext cx="250" cy="820"/>
            </a:xfrm>
            <a:prstGeom prst="rect">
              <a:avLst/>
            </a:prstGeom>
            <a:solidFill>
              <a:srgbClr val="34E6FE"/>
            </a:solidFill>
            <a:ln w="9525">
              <a:solidFill>
                <a:srgbClr val="34E6FE"/>
              </a:solidFill>
              <a:miter lim="800000"/>
              <a:headEnd/>
              <a:tailEnd/>
            </a:ln>
          </p:spPr>
          <p:txBody>
            <a:bodyPr wrap="none" anchor="ctr"/>
            <a:lstStyle/>
            <a:p>
              <a:pPr algn="ctr"/>
              <a:endParaRPr lang="en-US"/>
            </a:p>
          </p:txBody>
        </p:sp>
      </p:grpSp>
      <p:sp>
        <p:nvSpPr>
          <p:cNvPr id="13328" name="Freeform 45"/>
          <p:cNvSpPr>
            <a:spLocks/>
          </p:cNvSpPr>
          <p:nvPr/>
        </p:nvSpPr>
        <p:spPr bwMode="auto">
          <a:xfrm>
            <a:off x="3371850" y="1243013"/>
            <a:ext cx="1470025" cy="939800"/>
          </a:xfrm>
          <a:custGeom>
            <a:avLst/>
            <a:gdLst>
              <a:gd name="T0" fmla="*/ 0 w 1934"/>
              <a:gd name="T1" fmla="*/ 2147483647 h 598"/>
              <a:gd name="T2" fmla="*/ 2147483647 w 1934"/>
              <a:gd name="T3" fmla="*/ 0 h 598"/>
              <a:gd name="T4" fmla="*/ 0 60000 65536"/>
              <a:gd name="T5" fmla="*/ 0 60000 65536"/>
              <a:gd name="T6" fmla="*/ 0 w 1934"/>
              <a:gd name="T7" fmla="*/ 0 h 598"/>
              <a:gd name="T8" fmla="*/ 1934 w 1934"/>
              <a:gd name="T9" fmla="*/ 598 h 598"/>
            </a:gdLst>
            <a:ahLst/>
            <a:cxnLst>
              <a:cxn ang="T4">
                <a:pos x="T0" y="T1"/>
              </a:cxn>
              <a:cxn ang="T5">
                <a:pos x="T2" y="T3"/>
              </a:cxn>
            </a:cxnLst>
            <a:rect l="T6" t="T7" r="T8" b="T9"/>
            <a:pathLst>
              <a:path w="1934" h="598">
                <a:moveTo>
                  <a:pt x="0" y="598"/>
                </a:moveTo>
                <a:cubicBezTo>
                  <a:pt x="806" y="349"/>
                  <a:pt x="1612" y="100"/>
                  <a:pt x="1934" y="0"/>
                </a:cubicBezTo>
              </a:path>
            </a:pathLst>
          </a:custGeom>
          <a:noFill/>
          <a:ln w="76200">
            <a:solidFill>
              <a:srgbClr val="66FF33"/>
            </a:solidFill>
            <a:round/>
            <a:headEnd/>
            <a:tailEnd/>
          </a:ln>
        </p:spPr>
        <p:txBody>
          <a:bodyPr/>
          <a:lstStyle/>
          <a:p>
            <a:endParaRPr lang="en-US"/>
          </a:p>
        </p:txBody>
      </p:sp>
      <p:sp>
        <p:nvSpPr>
          <p:cNvPr id="13329" name="Rectangle 46"/>
          <p:cNvSpPr>
            <a:spLocks noChangeArrowheads="1"/>
          </p:cNvSpPr>
          <p:nvPr/>
        </p:nvSpPr>
        <p:spPr bwMode="auto">
          <a:xfrm rot="-5700000">
            <a:off x="4856956" y="754857"/>
            <a:ext cx="295275" cy="1131888"/>
          </a:xfrm>
          <a:prstGeom prst="rect">
            <a:avLst/>
          </a:prstGeom>
          <a:solidFill>
            <a:srgbClr val="66FF33"/>
          </a:solidFill>
          <a:ln w="9525">
            <a:solidFill>
              <a:srgbClr val="66FF33"/>
            </a:solidFill>
            <a:miter lim="800000"/>
            <a:headEnd/>
            <a:tailEnd/>
          </a:ln>
        </p:spPr>
        <p:txBody>
          <a:bodyPr wrap="none" anchor="ctr"/>
          <a:lstStyle/>
          <a:p>
            <a:pPr algn="ctr"/>
            <a:endParaRPr lang="en-US"/>
          </a:p>
        </p:txBody>
      </p:sp>
      <p:sp>
        <p:nvSpPr>
          <p:cNvPr id="13330" name="Text Box 47"/>
          <p:cNvSpPr txBox="1">
            <a:spLocks noChangeArrowheads="1"/>
          </p:cNvSpPr>
          <p:nvPr/>
        </p:nvSpPr>
        <p:spPr bwMode="auto">
          <a:xfrm>
            <a:off x="5508625" y="692150"/>
            <a:ext cx="3455988" cy="2062163"/>
          </a:xfrm>
          <a:prstGeom prst="rect">
            <a:avLst/>
          </a:prstGeom>
          <a:noFill/>
          <a:ln w="9525">
            <a:solidFill>
              <a:srgbClr val="66FF33"/>
            </a:solidFill>
            <a:miter lim="800000"/>
            <a:headEnd/>
            <a:tailEnd/>
          </a:ln>
        </p:spPr>
        <p:txBody>
          <a:bodyPr>
            <a:spAutoFit/>
          </a:bodyPr>
          <a:lstStyle/>
          <a:p>
            <a:pPr algn="l"/>
            <a:r>
              <a:rPr lang="en-US" sz="2800" b="1">
                <a:solidFill>
                  <a:srgbClr val="00FF00"/>
                </a:solidFill>
              </a:rPr>
              <a:t>Lateral Cord</a:t>
            </a:r>
          </a:p>
          <a:p>
            <a:pPr algn="l"/>
            <a:r>
              <a:rPr lang="en-US" sz="2000" b="1">
                <a:solidFill>
                  <a:srgbClr val="FFFF00"/>
                </a:solidFill>
              </a:rPr>
              <a:t>(2LM)</a:t>
            </a:r>
            <a:r>
              <a:rPr lang="en-US" sz="2000" b="1">
                <a:solidFill>
                  <a:srgbClr val="993300"/>
                </a:solidFill>
              </a:rPr>
              <a:t> </a:t>
            </a:r>
            <a:endParaRPr lang="en-US" sz="2000" b="1">
              <a:solidFill>
                <a:srgbClr val="FFFF00"/>
              </a:solidFill>
            </a:endParaRPr>
          </a:p>
          <a:p>
            <a:pPr algn="l"/>
            <a:r>
              <a:rPr lang="en-US" sz="2000" b="1"/>
              <a:t>.Lateral pectoral n</a:t>
            </a:r>
          </a:p>
          <a:p>
            <a:pPr algn="l"/>
            <a:r>
              <a:rPr lang="en-US" sz="2000" b="1"/>
              <a:t>.Lateral root to median n</a:t>
            </a:r>
          </a:p>
          <a:p>
            <a:pPr algn="l"/>
            <a:r>
              <a:rPr lang="en-US" sz="2000" b="1"/>
              <a:t>.Musculocutaneous n</a:t>
            </a:r>
          </a:p>
        </p:txBody>
      </p:sp>
      <p:grpSp>
        <p:nvGrpSpPr>
          <p:cNvPr id="13331" name="Group 70"/>
          <p:cNvGrpSpPr>
            <a:grpSpLocks/>
          </p:cNvGrpSpPr>
          <p:nvPr/>
        </p:nvGrpSpPr>
        <p:grpSpPr bwMode="auto">
          <a:xfrm>
            <a:off x="3235325" y="1922463"/>
            <a:ext cx="2352675" cy="2493962"/>
            <a:chOff x="3235325" y="1922463"/>
            <a:chExt cx="2352339" cy="2494144"/>
          </a:xfrm>
        </p:grpSpPr>
        <p:sp>
          <p:nvSpPr>
            <p:cNvPr id="13348" name="Rectangle 35"/>
            <p:cNvSpPr>
              <a:spLocks noChangeArrowheads="1"/>
            </p:cNvSpPr>
            <p:nvPr/>
          </p:nvSpPr>
          <p:spPr bwMode="auto">
            <a:xfrm>
              <a:off x="5292080" y="3284984"/>
              <a:ext cx="295584" cy="1131623"/>
            </a:xfrm>
            <a:prstGeom prst="rect">
              <a:avLst/>
            </a:prstGeom>
            <a:solidFill>
              <a:srgbClr val="FF3300"/>
            </a:solidFill>
            <a:ln w="9525">
              <a:solidFill>
                <a:srgbClr val="FF3300"/>
              </a:solidFill>
              <a:miter lim="800000"/>
              <a:headEnd/>
              <a:tailEnd/>
            </a:ln>
          </p:spPr>
          <p:txBody>
            <a:bodyPr wrap="none" anchor="ctr"/>
            <a:lstStyle/>
            <a:p>
              <a:pPr algn="ctr"/>
              <a:endParaRPr lang="en-US"/>
            </a:p>
          </p:txBody>
        </p:sp>
        <p:cxnSp>
          <p:nvCxnSpPr>
            <p:cNvPr id="13349" name="AutoShape 33"/>
            <p:cNvCxnSpPr>
              <a:cxnSpLocks noChangeShapeType="1"/>
            </p:cNvCxnSpPr>
            <p:nvPr/>
          </p:nvCxnSpPr>
          <p:spPr bwMode="auto">
            <a:xfrm>
              <a:off x="3419872" y="2492896"/>
              <a:ext cx="1996163" cy="879359"/>
            </a:xfrm>
            <a:prstGeom prst="curvedConnector3">
              <a:avLst>
                <a:gd name="adj1" fmla="val 71088"/>
              </a:avLst>
            </a:prstGeom>
            <a:noFill/>
            <a:ln w="76200">
              <a:pattFill prst="smGrid">
                <a:fgClr>
                  <a:srgbClr val="FF3300"/>
                </a:fgClr>
                <a:bgClr>
                  <a:srgbClr val="FFFFFF"/>
                </a:bgClr>
              </a:pattFill>
              <a:round/>
              <a:headEnd/>
              <a:tailEnd/>
            </a:ln>
          </p:spPr>
        </p:cxnSp>
        <p:cxnSp>
          <p:nvCxnSpPr>
            <p:cNvPr id="13350" name="AutoShape 32"/>
            <p:cNvCxnSpPr>
              <a:cxnSpLocks noChangeShapeType="1"/>
            </p:cNvCxnSpPr>
            <p:nvPr/>
          </p:nvCxnSpPr>
          <p:spPr bwMode="auto">
            <a:xfrm>
              <a:off x="3235325" y="1922463"/>
              <a:ext cx="1624707" cy="1002481"/>
            </a:xfrm>
            <a:prstGeom prst="curvedConnector3">
              <a:avLst>
                <a:gd name="adj1" fmla="val 75907"/>
              </a:avLst>
            </a:prstGeom>
            <a:noFill/>
            <a:ln w="76200">
              <a:pattFill prst="smGrid">
                <a:fgClr>
                  <a:srgbClr val="FF3300"/>
                </a:fgClr>
                <a:bgClr>
                  <a:srgbClr val="FFFFFF"/>
                </a:bgClr>
              </a:pattFill>
              <a:round/>
              <a:headEnd/>
              <a:tailEnd/>
            </a:ln>
          </p:spPr>
        </p:cxnSp>
        <p:sp>
          <p:nvSpPr>
            <p:cNvPr id="13351" name="Freeform 34"/>
            <p:cNvSpPr>
              <a:spLocks/>
            </p:cNvSpPr>
            <p:nvPr/>
          </p:nvSpPr>
          <p:spPr bwMode="auto">
            <a:xfrm>
              <a:off x="3299171" y="2636912"/>
              <a:ext cx="1632869" cy="632087"/>
            </a:xfrm>
            <a:custGeom>
              <a:avLst/>
              <a:gdLst>
                <a:gd name="T0" fmla="*/ 0 w 1271"/>
                <a:gd name="T1" fmla="*/ 2147483647 h 641"/>
                <a:gd name="T2" fmla="*/ 2147483647 w 1271"/>
                <a:gd name="T3" fmla="*/ 2147483647 h 641"/>
                <a:gd name="T4" fmla="*/ 2147483647 w 1271"/>
                <a:gd name="T5" fmla="*/ 2147483647 h 641"/>
                <a:gd name="T6" fmla="*/ 0 60000 65536"/>
                <a:gd name="T7" fmla="*/ 0 60000 65536"/>
                <a:gd name="T8" fmla="*/ 0 60000 65536"/>
                <a:gd name="T9" fmla="*/ 0 w 1271"/>
                <a:gd name="T10" fmla="*/ 0 h 641"/>
                <a:gd name="T11" fmla="*/ 1271 w 1271"/>
                <a:gd name="T12" fmla="*/ 641 h 641"/>
              </a:gdLst>
              <a:ahLst/>
              <a:cxnLst>
                <a:cxn ang="T6">
                  <a:pos x="T0" y="T1"/>
                </a:cxn>
                <a:cxn ang="T7">
                  <a:pos x="T2" y="T3"/>
                </a:cxn>
                <a:cxn ang="T8">
                  <a:pos x="T4" y="T5"/>
                </a:cxn>
              </a:cxnLst>
              <a:rect l="T9" t="T10" r="T11" b="T12"/>
              <a:pathLst>
                <a:path w="1271" h="641">
                  <a:moveTo>
                    <a:pt x="0" y="511"/>
                  </a:moveTo>
                  <a:cubicBezTo>
                    <a:pt x="388" y="255"/>
                    <a:pt x="777" y="0"/>
                    <a:pt x="989" y="22"/>
                  </a:cubicBezTo>
                  <a:cubicBezTo>
                    <a:pt x="1201" y="44"/>
                    <a:pt x="1236" y="342"/>
                    <a:pt x="1271" y="641"/>
                  </a:cubicBezTo>
                </a:path>
              </a:pathLst>
            </a:custGeom>
            <a:noFill/>
            <a:ln w="76200">
              <a:pattFill prst="smGrid">
                <a:fgClr>
                  <a:srgbClr val="FF3300"/>
                </a:fgClr>
                <a:bgClr>
                  <a:srgbClr val="FFFFFF"/>
                </a:bgClr>
              </a:pattFill>
              <a:round/>
              <a:headEnd/>
              <a:tailEnd/>
            </a:ln>
          </p:spPr>
          <p:txBody>
            <a:bodyPr/>
            <a:lstStyle/>
            <a:p>
              <a:endParaRPr lang="en-US"/>
            </a:p>
          </p:txBody>
        </p:sp>
      </p:grpSp>
      <p:sp>
        <p:nvSpPr>
          <p:cNvPr id="13332" name="Text Box 48"/>
          <p:cNvSpPr txBox="1">
            <a:spLocks noChangeArrowheads="1"/>
          </p:cNvSpPr>
          <p:nvPr/>
        </p:nvSpPr>
        <p:spPr bwMode="auto">
          <a:xfrm>
            <a:off x="5364163" y="3805238"/>
            <a:ext cx="3455987" cy="2493962"/>
          </a:xfrm>
          <a:prstGeom prst="rect">
            <a:avLst/>
          </a:prstGeom>
          <a:noFill/>
          <a:ln w="9525">
            <a:solidFill>
              <a:srgbClr val="FF5050"/>
            </a:solidFill>
            <a:miter lim="800000"/>
            <a:headEnd/>
            <a:tailEnd/>
          </a:ln>
        </p:spPr>
        <p:txBody>
          <a:bodyPr>
            <a:spAutoFit/>
          </a:bodyPr>
          <a:lstStyle/>
          <a:p>
            <a:pPr algn="l"/>
            <a:r>
              <a:rPr lang="en-US" sz="2800" b="1">
                <a:solidFill>
                  <a:srgbClr val="FF0000"/>
                </a:solidFill>
              </a:rPr>
              <a:t>  Posterior Cord</a:t>
            </a:r>
          </a:p>
          <a:p>
            <a:pPr algn="l"/>
            <a:r>
              <a:rPr lang="en-US" sz="2000" b="1">
                <a:solidFill>
                  <a:srgbClr val="FFFF00"/>
                </a:solidFill>
              </a:rPr>
              <a:t>(ULTRA)</a:t>
            </a:r>
            <a:r>
              <a:rPr lang="en-US" sz="2800" b="1">
                <a:solidFill>
                  <a:srgbClr val="993300"/>
                </a:solidFill>
              </a:rPr>
              <a:t> </a:t>
            </a:r>
          </a:p>
          <a:p>
            <a:pPr algn="l"/>
            <a:r>
              <a:rPr lang="en-US" sz="2000" b="1"/>
              <a:t>.Upper subscapular n</a:t>
            </a:r>
          </a:p>
          <a:p>
            <a:pPr algn="l"/>
            <a:r>
              <a:rPr lang="en-US" sz="2000" b="1"/>
              <a:t>.Lower subscapular n</a:t>
            </a:r>
          </a:p>
          <a:p>
            <a:pPr algn="l"/>
            <a:r>
              <a:rPr lang="en-US" sz="2000" b="1"/>
              <a:t>.Thoracodorsal n</a:t>
            </a:r>
          </a:p>
          <a:p>
            <a:pPr algn="l"/>
            <a:r>
              <a:rPr lang="en-US" sz="2000" b="1"/>
              <a:t>.Radial n </a:t>
            </a:r>
          </a:p>
          <a:p>
            <a:pPr algn="l"/>
            <a:r>
              <a:rPr lang="en-US" sz="2000" b="1"/>
              <a:t>.Axillary n</a:t>
            </a:r>
          </a:p>
        </p:txBody>
      </p:sp>
      <p:sp>
        <p:nvSpPr>
          <p:cNvPr id="14356" name="Text Box 49"/>
          <p:cNvSpPr txBox="1">
            <a:spLocks noChangeArrowheads="1"/>
          </p:cNvSpPr>
          <p:nvPr/>
        </p:nvSpPr>
        <p:spPr bwMode="auto">
          <a:xfrm>
            <a:off x="287338" y="3573463"/>
            <a:ext cx="4789487" cy="2370137"/>
          </a:xfrm>
          <a:prstGeom prst="rect">
            <a:avLst/>
          </a:prstGeom>
          <a:noFill/>
          <a:ln w="9525">
            <a:solidFill>
              <a:schemeClr val="bg1"/>
            </a:solidFill>
            <a:miter lim="800000"/>
            <a:headEnd/>
            <a:tailEnd/>
          </a:ln>
        </p:spPr>
        <p:txBody>
          <a:bodyPr>
            <a:spAutoFit/>
          </a:bodyPr>
          <a:lstStyle/>
          <a:p>
            <a:pPr algn="l">
              <a:defRPr/>
            </a:pPr>
            <a:r>
              <a:rPr lang="en-US" sz="2800" b="1" dirty="0">
                <a:solidFill>
                  <a:schemeClr val="accent1">
                    <a:lumMod val="60000"/>
                    <a:lumOff val="40000"/>
                  </a:schemeClr>
                </a:solidFill>
              </a:rPr>
              <a:t>Medial cord</a:t>
            </a:r>
          </a:p>
          <a:p>
            <a:pPr algn="l">
              <a:defRPr/>
            </a:pPr>
            <a:r>
              <a:rPr lang="en-US" sz="2000" b="1" dirty="0">
                <a:solidFill>
                  <a:srgbClr val="FFFF00"/>
                </a:solidFill>
              </a:rPr>
              <a:t>(4MU) </a:t>
            </a:r>
          </a:p>
          <a:p>
            <a:pPr algn="l" rtl="0">
              <a:defRPr/>
            </a:pPr>
            <a:r>
              <a:rPr lang="en-US" sz="2000" b="1" dirty="0"/>
              <a:t>.Medial pectoral n.</a:t>
            </a:r>
          </a:p>
          <a:p>
            <a:pPr algn="l" rtl="0">
              <a:defRPr/>
            </a:pPr>
            <a:r>
              <a:rPr lang="en-US" sz="2000" b="1" dirty="0"/>
              <a:t>.Medial root to median n.</a:t>
            </a:r>
          </a:p>
          <a:p>
            <a:pPr algn="l" rtl="0">
              <a:defRPr/>
            </a:pPr>
            <a:r>
              <a:rPr lang="en-US" sz="2000" b="1" dirty="0"/>
              <a:t>.Medial cutaneous n of arm.</a:t>
            </a:r>
          </a:p>
          <a:p>
            <a:pPr algn="l" rtl="0">
              <a:defRPr/>
            </a:pPr>
            <a:r>
              <a:rPr lang="en-US" sz="2000" b="1" dirty="0"/>
              <a:t>.Medial cutaneous n of forearm.</a:t>
            </a:r>
          </a:p>
          <a:p>
            <a:pPr algn="l" rtl="0">
              <a:defRPr/>
            </a:pPr>
            <a:r>
              <a:rPr lang="en-US" sz="2000" b="1" dirty="0"/>
              <a:t>.</a:t>
            </a:r>
            <a:r>
              <a:rPr lang="en-US" sz="2000" b="1" dirty="0" err="1"/>
              <a:t>Ulnar</a:t>
            </a:r>
            <a:r>
              <a:rPr lang="en-US" sz="2000" b="1" dirty="0"/>
              <a:t> n.</a:t>
            </a:r>
          </a:p>
        </p:txBody>
      </p:sp>
      <p:sp>
        <p:nvSpPr>
          <p:cNvPr id="13334" name="Text Box 50"/>
          <p:cNvSpPr txBox="1">
            <a:spLocks noChangeArrowheads="1"/>
          </p:cNvSpPr>
          <p:nvPr/>
        </p:nvSpPr>
        <p:spPr bwMode="auto">
          <a:xfrm>
            <a:off x="244475" y="1328738"/>
            <a:ext cx="509588" cy="396875"/>
          </a:xfrm>
          <a:prstGeom prst="rect">
            <a:avLst/>
          </a:prstGeom>
          <a:noFill/>
          <a:ln w="9525">
            <a:noFill/>
            <a:miter lim="800000"/>
            <a:headEnd/>
            <a:tailEnd/>
          </a:ln>
        </p:spPr>
        <p:txBody>
          <a:bodyPr wrap="none">
            <a:spAutoFit/>
          </a:bodyPr>
          <a:lstStyle/>
          <a:p>
            <a:pPr algn="ctr"/>
            <a:r>
              <a:rPr lang="en-US" sz="2000" b="1">
                <a:solidFill>
                  <a:srgbClr val="FFFC00"/>
                </a:solidFill>
              </a:rPr>
              <a:t>C5</a:t>
            </a:r>
          </a:p>
        </p:txBody>
      </p:sp>
      <p:sp>
        <p:nvSpPr>
          <p:cNvPr id="13335" name="Text Box 51"/>
          <p:cNvSpPr txBox="1">
            <a:spLocks noChangeArrowheads="1"/>
          </p:cNvSpPr>
          <p:nvPr/>
        </p:nvSpPr>
        <p:spPr bwMode="auto">
          <a:xfrm>
            <a:off x="257175" y="1704975"/>
            <a:ext cx="509588" cy="396875"/>
          </a:xfrm>
          <a:prstGeom prst="rect">
            <a:avLst/>
          </a:prstGeom>
          <a:noFill/>
          <a:ln w="9525">
            <a:noFill/>
            <a:miter lim="800000"/>
            <a:headEnd/>
            <a:tailEnd/>
          </a:ln>
        </p:spPr>
        <p:txBody>
          <a:bodyPr wrap="none">
            <a:spAutoFit/>
          </a:bodyPr>
          <a:lstStyle/>
          <a:p>
            <a:pPr algn="ctr"/>
            <a:r>
              <a:rPr lang="en-US" sz="2000" b="1">
                <a:solidFill>
                  <a:srgbClr val="FFFC00"/>
                </a:solidFill>
              </a:rPr>
              <a:t>C6</a:t>
            </a:r>
          </a:p>
        </p:txBody>
      </p:sp>
      <p:sp>
        <p:nvSpPr>
          <p:cNvPr id="13336" name="Text Box 52"/>
          <p:cNvSpPr txBox="1">
            <a:spLocks noChangeArrowheads="1"/>
          </p:cNvSpPr>
          <p:nvPr/>
        </p:nvSpPr>
        <p:spPr bwMode="auto">
          <a:xfrm>
            <a:off x="269875" y="2116138"/>
            <a:ext cx="509588" cy="396875"/>
          </a:xfrm>
          <a:prstGeom prst="rect">
            <a:avLst/>
          </a:prstGeom>
          <a:noFill/>
          <a:ln w="9525">
            <a:noFill/>
            <a:miter lim="800000"/>
            <a:headEnd/>
            <a:tailEnd/>
          </a:ln>
        </p:spPr>
        <p:txBody>
          <a:bodyPr wrap="none">
            <a:spAutoFit/>
          </a:bodyPr>
          <a:lstStyle/>
          <a:p>
            <a:pPr algn="ctr"/>
            <a:r>
              <a:rPr lang="en-US" sz="2000" b="1">
                <a:solidFill>
                  <a:srgbClr val="FFFC00"/>
                </a:solidFill>
              </a:rPr>
              <a:t>C7</a:t>
            </a:r>
          </a:p>
        </p:txBody>
      </p:sp>
      <p:sp>
        <p:nvSpPr>
          <p:cNvPr id="13337" name="Text Box 53"/>
          <p:cNvSpPr txBox="1">
            <a:spLocks noChangeArrowheads="1"/>
          </p:cNvSpPr>
          <p:nvPr/>
        </p:nvSpPr>
        <p:spPr bwMode="auto">
          <a:xfrm>
            <a:off x="266700" y="2579688"/>
            <a:ext cx="509588" cy="396875"/>
          </a:xfrm>
          <a:prstGeom prst="rect">
            <a:avLst/>
          </a:prstGeom>
          <a:noFill/>
          <a:ln w="9525">
            <a:noFill/>
            <a:miter lim="800000"/>
            <a:headEnd/>
            <a:tailEnd/>
          </a:ln>
        </p:spPr>
        <p:txBody>
          <a:bodyPr wrap="none">
            <a:spAutoFit/>
          </a:bodyPr>
          <a:lstStyle/>
          <a:p>
            <a:pPr algn="ctr"/>
            <a:r>
              <a:rPr lang="en-US" sz="2000" b="1">
                <a:solidFill>
                  <a:srgbClr val="FFFC00"/>
                </a:solidFill>
              </a:rPr>
              <a:t>C8</a:t>
            </a:r>
          </a:p>
        </p:txBody>
      </p:sp>
      <p:sp>
        <p:nvSpPr>
          <p:cNvPr id="13338" name="Text Box 54"/>
          <p:cNvSpPr txBox="1">
            <a:spLocks noChangeArrowheads="1"/>
          </p:cNvSpPr>
          <p:nvPr/>
        </p:nvSpPr>
        <p:spPr bwMode="auto">
          <a:xfrm>
            <a:off x="261938" y="2916238"/>
            <a:ext cx="481012" cy="396875"/>
          </a:xfrm>
          <a:prstGeom prst="rect">
            <a:avLst/>
          </a:prstGeom>
          <a:noFill/>
          <a:ln w="9525">
            <a:noFill/>
            <a:miter lim="800000"/>
            <a:headEnd/>
            <a:tailEnd/>
          </a:ln>
        </p:spPr>
        <p:txBody>
          <a:bodyPr wrap="none">
            <a:spAutoFit/>
          </a:bodyPr>
          <a:lstStyle/>
          <a:p>
            <a:pPr algn="ctr"/>
            <a:r>
              <a:rPr lang="en-US" sz="2000" b="1">
                <a:solidFill>
                  <a:srgbClr val="FFFC00"/>
                </a:solidFill>
              </a:rPr>
              <a:t>T1</a:t>
            </a:r>
          </a:p>
        </p:txBody>
      </p:sp>
      <p:sp>
        <p:nvSpPr>
          <p:cNvPr id="13339" name="TextBox 46"/>
          <p:cNvSpPr txBox="1">
            <a:spLocks noChangeArrowheads="1"/>
          </p:cNvSpPr>
          <p:nvPr/>
        </p:nvSpPr>
        <p:spPr bwMode="auto">
          <a:xfrm>
            <a:off x="684213" y="260350"/>
            <a:ext cx="4032250" cy="1754188"/>
          </a:xfrm>
          <a:prstGeom prst="rect">
            <a:avLst/>
          </a:prstGeom>
          <a:noFill/>
          <a:ln w="9525">
            <a:noFill/>
            <a:miter lim="800000"/>
            <a:headEnd/>
            <a:tailEnd/>
          </a:ln>
        </p:spPr>
        <p:txBody>
          <a:bodyPr>
            <a:spAutoFit/>
          </a:bodyPr>
          <a:lstStyle/>
          <a:p>
            <a:endParaRPr lang="en-US"/>
          </a:p>
          <a:p>
            <a:endParaRPr lang="en-US"/>
          </a:p>
          <a:p>
            <a:endParaRPr lang="en-US"/>
          </a:p>
          <a:p>
            <a:endParaRPr lang="en-US"/>
          </a:p>
          <a:p>
            <a:endParaRPr lang="en-US"/>
          </a:p>
          <a:p>
            <a:endParaRPr lang="en-US"/>
          </a:p>
        </p:txBody>
      </p:sp>
      <p:sp>
        <p:nvSpPr>
          <p:cNvPr id="13340" name="TextBox 48"/>
          <p:cNvSpPr txBox="1">
            <a:spLocks noChangeArrowheads="1"/>
          </p:cNvSpPr>
          <p:nvPr/>
        </p:nvSpPr>
        <p:spPr bwMode="auto">
          <a:xfrm>
            <a:off x="1000125" y="142875"/>
            <a:ext cx="6643688" cy="584200"/>
          </a:xfrm>
          <a:prstGeom prst="rect">
            <a:avLst/>
          </a:prstGeom>
          <a:noFill/>
          <a:ln w="9525">
            <a:noFill/>
            <a:miter lim="800000"/>
            <a:headEnd/>
            <a:tailEnd/>
          </a:ln>
        </p:spPr>
        <p:txBody>
          <a:bodyPr>
            <a:spAutoFit/>
          </a:bodyPr>
          <a:lstStyle/>
          <a:p>
            <a:pPr algn="ctr"/>
            <a:r>
              <a:rPr lang="en-US" sz="3200" b="1">
                <a:solidFill>
                  <a:srgbClr val="00FF00"/>
                </a:solidFill>
              </a:rPr>
              <a:t> </a:t>
            </a:r>
            <a:r>
              <a:rPr lang="en-US" sz="3200" b="1">
                <a:solidFill>
                  <a:srgbClr val="FFFF00"/>
                </a:solidFill>
              </a:rPr>
              <a:t>(C)BRANCHES From Cords</a:t>
            </a:r>
            <a:endParaRPr lang="en-US" sz="3200">
              <a:solidFill>
                <a:srgbClr val="FFFF00"/>
              </a:solidFill>
            </a:endParaRPr>
          </a:p>
        </p:txBody>
      </p:sp>
      <p:sp>
        <p:nvSpPr>
          <p:cNvPr id="13341" name="Line 19"/>
          <p:cNvSpPr>
            <a:spLocks noChangeShapeType="1"/>
          </p:cNvSpPr>
          <p:nvPr/>
        </p:nvSpPr>
        <p:spPr bwMode="auto">
          <a:xfrm>
            <a:off x="755650" y="3141663"/>
            <a:ext cx="1081088" cy="0"/>
          </a:xfrm>
          <a:prstGeom prst="line">
            <a:avLst/>
          </a:prstGeom>
          <a:noFill/>
          <a:ln w="76200">
            <a:noFill/>
            <a:round/>
            <a:headEnd/>
            <a:tailEnd/>
          </a:ln>
        </p:spPr>
        <p:txBody>
          <a:bodyPr/>
          <a:lstStyle/>
          <a:p>
            <a:endParaRPr lang="en-US"/>
          </a:p>
        </p:txBody>
      </p:sp>
      <p:sp>
        <p:nvSpPr>
          <p:cNvPr id="13342" name="Line 12"/>
          <p:cNvSpPr>
            <a:spLocks noChangeShapeType="1"/>
          </p:cNvSpPr>
          <p:nvPr/>
        </p:nvSpPr>
        <p:spPr bwMode="auto">
          <a:xfrm>
            <a:off x="827088" y="2349500"/>
            <a:ext cx="1370012" cy="0"/>
          </a:xfrm>
          <a:prstGeom prst="line">
            <a:avLst/>
          </a:prstGeom>
          <a:noFill/>
          <a:ln w="76200">
            <a:solidFill>
              <a:schemeClr val="tx1"/>
            </a:solidFill>
            <a:round/>
            <a:headEnd/>
            <a:tailEnd/>
          </a:ln>
        </p:spPr>
        <p:txBody>
          <a:bodyPr/>
          <a:lstStyle/>
          <a:p>
            <a:endParaRPr lang="en-US"/>
          </a:p>
        </p:txBody>
      </p:sp>
      <p:sp>
        <p:nvSpPr>
          <p:cNvPr id="13343" name="Line 12"/>
          <p:cNvSpPr>
            <a:spLocks noChangeShapeType="1"/>
          </p:cNvSpPr>
          <p:nvPr/>
        </p:nvSpPr>
        <p:spPr bwMode="auto">
          <a:xfrm>
            <a:off x="828675" y="3132138"/>
            <a:ext cx="1081088" cy="0"/>
          </a:xfrm>
          <a:prstGeom prst="line">
            <a:avLst/>
          </a:prstGeom>
          <a:noFill/>
          <a:ln w="76200">
            <a:solidFill>
              <a:schemeClr val="tx1"/>
            </a:solidFill>
            <a:round/>
            <a:headEnd/>
            <a:tailEnd/>
          </a:ln>
        </p:spPr>
        <p:txBody>
          <a:bodyPr/>
          <a:lstStyle/>
          <a:p>
            <a:endParaRPr lang="en-US"/>
          </a:p>
        </p:txBody>
      </p:sp>
      <p:sp>
        <p:nvSpPr>
          <p:cNvPr id="13344" name="Line 13"/>
          <p:cNvSpPr>
            <a:spLocks noChangeShapeType="1"/>
          </p:cNvSpPr>
          <p:nvPr/>
        </p:nvSpPr>
        <p:spPr bwMode="auto">
          <a:xfrm>
            <a:off x="1782763" y="2790825"/>
            <a:ext cx="500062" cy="165100"/>
          </a:xfrm>
          <a:prstGeom prst="line">
            <a:avLst/>
          </a:prstGeom>
          <a:noFill/>
          <a:ln w="76200">
            <a:solidFill>
              <a:schemeClr val="tx1"/>
            </a:solidFill>
            <a:round/>
            <a:headEnd/>
            <a:tailEnd/>
          </a:ln>
        </p:spPr>
        <p:txBody>
          <a:bodyPr/>
          <a:lstStyle/>
          <a:p>
            <a:endParaRPr lang="en-US"/>
          </a:p>
        </p:txBody>
      </p:sp>
      <p:sp>
        <p:nvSpPr>
          <p:cNvPr id="13345" name="Line 14"/>
          <p:cNvSpPr>
            <a:spLocks noChangeShapeType="1"/>
          </p:cNvSpPr>
          <p:nvPr/>
        </p:nvSpPr>
        <p:spPr bwMode="auto">
          <a:xfrm flipH="1">
            <a:off x="1765300" y="2976563"/>
            <a:ext cx="501650" cy="165100"/>
          </a:xfrm>
          <a:prstGeom prst="line">
            <a:avLst/>
          </a:prstGeom>
          <a:noFill/>
          <a:ln w="76200">
            <a:solidFill>
              <a:schemeClr val="tx1"/>
            </a:solidFill>
            <a:round/>
            <a:headEnd/>
            <a:tailEnd/>
          </a:ln>
        </p:spPr>
        <p:txBody>
          <a:bodyPr/>
          <a:lstStyle/>
          <a:p>
            <a:endParaRPr lang="en-US"/>
          </a:p>
        </p:txBody>
      </p:sp>
      <p:sp>
        <p:nvSpPr>
          <p:cNvPr id="13346" name="Line 20"/>
          <p:cNvSpPr>
            <a:spLocks noChangeShapeType="1"/>
          </p:cNvSpPr>
          <p:nvPr/>
        </p:nvSpPr>
        <p:spPr bwMode="auto">
          <a:xfrm>
            <a:off x="827088" y="2784475"/>
            <a:ext cx="1079500" cy="0"/>
          </a:xfrm>
          <a:prstGeom prst="line">
            <a:avLst/>
          </a:prstGeom>
          <a:noFill/>
          <a:ln w="76200">
            <a:solidFill>
              <a:schemeClr val="tx1"/>
            </a:solidFill>
            <a:round/>
            <a:headEnd/>
            <a:tailEnd/>
          </a:ln>
        </p:spPr>
        <p:txBody>
          <a:bodyPr/>
          <a:lstStyle/>
          <a:p>
            <a:endParaRPr lang="en-US"/>
          </a:p>
        </p:txBody>
      </p:sp>
      <p:sp>
        <p:nvSpPr>
          <p:cNvPr id="13347" name="Freeform 45"/>
          <p:cNvSpPr>
            <a:spLocks/>
          </p:cNvSpPr>
          <p:nvPr/>
        </p:nvSpPr>
        <p:spPr bwMode="auto">
          <a:xfrm>
            <a:off x="3276600" y="1268413"/>
            <a:ext cx="1511300" cy="292100"/>
          </a:xfrm>
          <a:custGeom>
            <a:avLst/>
            <a:gdLst>
              <a:gd name="T0" fmla="*/ 0 w 1934"/>
              <a:gd name="T1" fmla="*/ 2147483647 h 598"/>
              <a:gd name="T2" fmla="*/ 2147483647 w 1934"/>
              <a:gd name="T3" fmla="*/ 0 h 598"/>
              <a:gd name="T4" fmla="*/ 0 60000 65536"/>
              <a:gd name="T5" fmla="*/ 0 60000 65536"/>
              <a:gd name="T6" fmla="*/ 0 w 1934"/>
              <a:gd name="T7" fmla="*/ 0 h 598"/>
              <a:gd name="T8" fmla="*/ 1934 w 1934"/>
              <a:gd name="T9" fmla="*/ 598 h 598"/>
            </a:gdLst>
            <a:ahLst/>
            <a:cxnLst>
              <a:cxn ang="T4">
                <a:pos x="T0" y="T1"/>
              </a:cxn>
              <a:cxn ang="T5">
                <a:pos x="T2" y="T3"/>
              </a:cxn>
            </a:cxnLst>
            <a:rect l="T6" t="T7" r="T8" b="T9"/>
            <a:pathLst>
              <a:path w="1934" h="598">
                <a:moveTo>
                  <a:pt x="0" y="598"/>
                </a:moveTo>
                <a:cubicBezTo>
                  <a:pt x="806" y="349"/>
                  <a:pt x="1612" y="100"/>
                  <a:pt x="1934" y="0"/>
                </a:cubicBezTo>
              </a:path>
            </a:pathLst>
          </a:custGeom>
          <a:noFill/>
          <a:ln w="76200">
            <a:solidFill>
              <a:srgbClr val="66FF33"/>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Rectangle 5"/>
          <p:cNvSpPr>
            <a:spLocks noGrp="1" noChangeArrowheads="1"/>
          </p:cNvSpPr>
          <p:nvPr>
            <p:ph type="title"/>
          </p:nvPr>
        </p:nvSpPr>
        <p:spPr/>
        <p:txBody>
          <a:bodyPr/>
          <a:lstStyle/>
          <a:p>
            <a:pPr eaLnBrk="1" hangingPunct="1">
              <a:defRPr/>
            </a:pPr>
            <a:r>
              <a:rPr lang="en-US" sz="3200" b="1" dirty="0" smtClean="0">
                <a:solidFill>
                  <a:srgbClr val="00FF00"/>
                </a:solidFill>
              </a:rPr>
              <a:t>RELATION TO AXILLARY ARTERY</a:t>
            </a:r>
          </a:p>
        </p:txBody>
      </p:sp>
      <p:sp>
        <p:nvSpPr>
          <p:cNvPr id="37895" name="Rectangle 7"/>
          <p:cNvSpPr>
            <a:spLocks noGrp="1" noChangeArrowheads="1"/>
          </p:cNvSpPr>
          <p:nvPr>
            <p:ph type="body" sz="half" idx="2"/>
          </p:nvPr>
        </p:nvSpPr>
        <p:spPr>
          <a:xfrm>
            <a:off x="4284663" y="1600200"/>
            <a:ext cx="4643437" cy="4781550"/>
          </a:xfrm>
        </p:spPr>
        <p:txBody>
          <a:bodyPr/>
          <a:lstStyle/>
          <a:p>
            <a:pPr algn="l" rtl="0" eaLnBrk="1" hangingPunct="1">
              <a:lnSpc>
                <a:spcPct val="90000"/>
              </a:lnSpc>
              <a:defRPr/>
            </a:pPr>
            <a:r>
              <a:rPr lang="en-US" sz="2400" b="1" dirty="0" smtClean="0">
                <a:solidFill>
                  <a:srgbClr val="FFFF00"/>
                </a:solidFill>
              </a:rPr>
              <a:t>TO (1</a:t>
            </a:r>
            <a:r>
              <a:rPr lang="en-US" sz="2400" b="1" baseline="30000" dirty="0" smtClean="0">
                <a:solidFill>
                  <a:srgbClr val="FFFF00"/>
                </a:solidFill>
              </a:rPr>
              <a:t>ST</a:t>
            </a:r>
            <a:r>
              <a:rPr lang="en-US" sz="2400" b="1" dirty="0" smtClean="0">
                <a:solidFill>
                  <a:srgbClr val="FFFF00"/>
                </a:solidFill>
              </a:rPr>
              <a:t> Part):</a:t>
            </a:r>
          </a:p>
          <a:p>
            <a:pPr lvl="1" algn="l" rtl="0" eaLnBrk="1" hangingPunct="1">
              <a:lnSpc>
                <a:spcPct val="90000"/>
              </a:lnSpc>
              <a:defRPr/>
            </a:pPr>
            <a:r>
              <a:rPr lang="en-US" sz="2000" b="1" dirty="0" smtClean="0"/>
              <a:t>The three cords are</a:t>
            </a:r>
            <a:r>
              <a:rPr lang="en-US" sz="2000" dirty="0" smtClean="0"/>
              <a:t> </a:t>
            </a:r>
            <a:r>
              <a:rPr lang="en-US" sz="2000" b="1" dirty="0" smtClean="0">
                <a:solidFill>
                  <a:schemeClr val="accent1"/>
                </a:solidFill>
              </a:rPr>
              <a:t>above</a:t>
            </a:r>
            <a:r>
              <a:rPr lang="en-US" sz="2000" dirty="0" smtClean="0"/>
              <a:t> and </a:t>
            </a:r>
            <a:r>
              <a:rPr lang="en-US" sz="2000" b="1" dirty="0" smtClean="0">
                <a:solidFill>
                  <a:srgbClr val="FF9900"/>
                </a:solidFill>
              </a:rPr>
              <a:t>lateral</a:t>
            </a:r>
            <a:endParaRPr lang="en-US" sz="2000" b="1" dirty="0" smtClean="0"/>
          </a:p>
          <a:p>
            <a:pPr algn="l" rtl="0" eaLnBrk="1" hangingPunct="1">
              <a:lnSpc>
                <a:spcPct val="90000"/>
              </a:lnSpc>
              <a:defRPr/>
            </a:pPr>
            <a:endParaRPr lang="en-US" sz="2400" b="1" dirty="0" smtClean="0"/>
          </a:p>
          <a:p>
            <a:pPr algn="l" rtl="0" eaLnBrk="1" hangingPunct="1">
              <a:lnSpc>
                <a:spcPct val="90000"/>
              </a:lnSpc>
              <a:defRPr/>
            </a:pPr>
            <a:r>
              <a:rPr lang="en-US" sz="2400" b="1" dirty="0" smtClean="0">
                <a:solidFill>
                  <a:srgbClr val="FFFF00"/>
                </a:solidFill>
              </a:rPr>
              <a:t>TO (2</a:t>
            </a:r>
            <a:r>
              <a:rPr lang="en-US" sz="2400" b="1" baseline="30000" dirty="0" smtClean="0">
                <a:solidFill>
                  <a:srgbClr val="FFFF00"/>
                </a:solidFill>
              </a:rPr>
              <a:t>ND</a:t>
            </a:r>
            <a:r>
              <a:rPr lang="en-US" sz="2400" b="1" dirty="0" smtClean="0">
                <a:solidFill>
                  <a:srgbClr val="FFFF00"/>
                </a:solidFill>
              </a:rPr>
              <a:t> Part):</a:t>
            </a:r>
          </a:p>
          <a:p>
            <a:pPr lvl="1" algn="l" rtl="0" eaLnBrk="1" hangingPunct="1">
              <a:lnSpc>
                <a:spcPct val="90000"/>
              </a:lnSpc>
              <a:defRPr/>
            </a:pPr>
            <a:r>
              <a:rPr lang="en-US" sz="2000" b="1" dirty="0" smtClean="0"/>
              <a:t>The cords are given names according their relations with axillary artery.</a:t>
            </a:r>
          </a:p>
          <a:p>
            <a:pPr lvl="1" algn="l" rtl="0" eaLnBrk="1" hangingPunct="1">
              <a:lnSpc>
                <a:spcPct val="90000"/>
              </a:lnSpc>
              <a:defRPr/>
            </a:pPr>
            <a:endParaRPr lang="en-US" sz="2000" dirty="0" smtClean="0"/>
          </a:p>
          <a:p>
            <a:pPr lvl="1" algn="l" rtl="0" eaLnBrk="1" hangingPunct="1">
              <a:lnSpc>
                <a:spcPct val="90000"/>
              </a:lnSpc>
              <a:defRPr/>
            </a:pPr>
            <a:r>
              <a:rPr lang="en-US" sz="2000" b="1" dirty="0" smtClean="0">
                <a:solidFill>
                  <a:srgbClr val="FFFF00"/>
                </a:solidFill>
              </a:rPr>
              <a:t>Medial cord</a:t>
            </a:r>
            <a:r>
              <a:rPr lang="en-US" sz="2000" dirty="0" smtClean="0"/>
              <a:t>: </a:t>
            </a:r>
            <a:r>
              <a:rPr lang="en-US" sz="2000" b="1" dirty="0" smtClean="0"/>
              <a:t>medial</a:t>
            </a:r>
          </a:p>
          <a:p>
            <a:pPr lvl="1" algn="l" rtl="0" eaLnBrk="1" hangingPunct="1">
              <a:lnSpc>
                <a:spcPct val="90000"/>
              </a:lnSpc>
              <a:defRPr/>
            </a:pPr>
            <a:r>
              <a:rPr lang="en-US" sz="2000" b="1" dirty="0" smtClean="0">
                <a:solidFill>
                  <a:srgbClr val="FF9900"/>
                </a:solidFill>
              </a:rPr>
              <a:t>Lateral cord:</a:t>
            </a:r>
            <a:r>
              <a:rPr lang="en-US" sz="2000" b="1" dirty="0" smtClean="0"/>
              <a:t> lateral</a:t>
            </a:r>
          </a:p>
          <a:p>
            <a:pPr lvl="1" algn="l" rtl="0" eaLnBrk="1" hangingPunct="1">
              <a:lnSpc>
                <a:spcPct val="90000"/>
              </a:lnSpc>
              <a:defRPr/>
            </a:pPr>
            <a:r>
              <a:rPr lang="en-US" sz="2000" b="1" dirty="0" smtClean="0">
                <a:solidFill>
                  <a:srgbClr val="FF3399"/>
                </a:solidFill>
              </a:rPr>
              <a:t>Posterior cord:</a:t>
            </a:r>
            <a:r>
              <a:rPr lang="en-US" sz="2000" dirty="0" smtClean="0"/>
              <a:t> </a:t>
            </a:r>
            <a:r>
              <a:rPr lang="en-US" sz="2000" b="1" dirty="0" smtClean="0"/>
              <a:t>behind</a:t>
            </a:r>
          </a:p>
          <a:p>
            <a:pPr algn="l" eaLnBrk="1" hangingPunct="1">
              <a:lnSpc>
                <a:spcPct val="90000"/>
              </a:lnSpc>
              <a:defRPr/>
            </a:pPr>
            <a:endParaRPr lang="en-US" sz="2000" dirty="0" smtClean="0"/>
          </a:p>
        </p:txBody>
      </p:sp>
      <p:pic>
        <p:nvPicPr>
          <p:cNvPr id="14340" name="Picture 4" descr="BCF95E0F"/>
          <p:cNvPicPr>
            <a:picLocks noChangeAspect="1" noChangeArrowheads="1"/>
          </p:cNvPicPr>
          <p:nvPr/>
        </p:nvPicPr>
        <p:blipFill>
          <a:blip r:embed="rId2" cstate="print"/>
          <a:srcRect/>
          <a:stretch>
            <a:fillRect/>
          </a:stretch>
        </p:blipFill>
        <p:spPr bwMode="auto">
          <a:xfrm>
            <a:off x="395288" y="1628775"/>
            <a:ext cx="3960812" cy="424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Rectangle 5"/>
          <p:cNvSpPr>
            <a:spLocks noGrp="1" noChangeArrowheads="1"/>
          </p:cNvSpPr>
          <p:nvPr>
            <p:ph type="title"/>
          </p:nvPr>
        </p:nvSpPr>
        <p:spPr/>
        <p:txBody>
          <a:bodyPr/>
          <a:lstStyle/>
          <a:p>
            <a:pPr eaLnBrk="1" hangingPunct="1">
              <a:defRPr/>
            </a:pPr>
            <a:r>
              <a:rPr lang="en-US" sz="3200" b="1" dirty="0" smtClean="0">
                <a:solidFill>
                  <a:srgbClr val="00FF00"/>
                </a:solidFill>
              </a:rPr>
              <a:t>RELATION TO AXILLARY ARTERY</a:t>
            </a:r>
          </a:p>
        </p:txBody>
      </p:sp>
      <p:sp>
        <p:nvSpPr>
          <p:cNvPr id="39943" name="Rectangle 7"/>
          <p:cNvSpPr>
            <a:spLocks noGrp="1" noChangeArrowheads="1"/>
          </p:cNvSpPr>
          <p:nvPr>
            <p:ph type="body" sz="half" idx="2"/>
          </p:nvPr>
        </p:nvSpPr>
        <p:spPr>
          <a:xfrm>
            <a:off x="4787900" y="2276475"/>
            <a:ext cx="4033838" cy="2476500"/>
          </a:xfrm>
        </p:spPr>
        <p:txBody>
          <a:bodyPr/>
          <a:lstStyle/>
          <a:p>
            <a:pPr algn="l" rtl="0" eaLnBrk="1" hangingPunct="1">
              <a:defRPr/>
            </a:pPr>
            <a:r>
              <a:rPr lang="en-US" sz="2400" b="1" dirty="0" smtClean="0">
                <a:solidFill>
                  <a:srgbClr val="FFFF00"/>
                </a:solidFill>
              </a:rPr>
              <a:t>TO (3</a:t>
            </a:r>
            <a:r>
              <a:rPr lang="en-US" sz="2400" b="1" baseline="30000" dirty="0" smtClean="0">
                <a:solidFill>
                  <a:srgbClr val="FFFF00"/>
                </a:solidFill>
              </a:rPr>
              <a:t>RD</a:t>
            </a:r>
            <a:r>
              <a:rPr lang="en-US" sz="2400" b="1" dirty="0" smtClean="0">
                <a:solidFill>
                  <a:srgbClr val="FFFF00"/>
                </a:solidFill>
              </a:rPr>
              <a:t> Part):</a:t>
            </a:r>
          </a:p>
          <a:p>
            <a:pPr algn="l" rtl="0" eaLnBrk="1" hangingPunct="1">
              <a:defRPr/>
            </a:pPr>
            <a:r>
              <a:rPr lang="en-US" sz="2400" b="1" dirty="0" smtClean="0"/>
              <a:t>Has the same relationship with the terminal branches of the brachial plexus.</a:t>
            </a:r>
          </a:p>
        </p:txBody>
      </p:sp>
      <p:pic>
        <p:nvPicPr>
          <p:cNvPr id="15364" name="Picture 4" descr="7B49267C"/>
          <p:cNvPicPr>
            <a:picLocks noChangeAspect="1" noChangeArrowheads="1"/>
          </p:cNvPicPr>
          <p:nvPr/>
        </p:nvPicPr>
        <p:blipFill>
          <a:blip r:embed="rId2" cstate="print"/>
          <a:srcRect l="25520" t="9952" r="3604" b="33090"/>
          <a:stretch>
            <a:fillRect/>
          </a:stretch>
        </p:blipFill>
        <p:spPr bwMode="auto">
          <a:xfrm>
            <a:off x="214313" y="1428750"/>
            <a:ext cx="4643437" cy="4357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215900"/>
            <a:ext cx="8229600" cy="836613"/>
          </a:xfrm>
        </p:spPr>
        <p:txBody>
          <a:bodyPr/>
          <a:lstStyle/>
          <a:p>
            <a:pPr>
              <a:defRPr/>
            </a:pPr>
            <a:r>
              <a:rPr lang="en-US" sz="3200" b="1" u="sng" dirty="0">
                <a:solidFill>
                  <a:srgbClr val="66FF33"/>
                </a:solidFill>
              </a:rPr>
              <a:t>Radial </a:t>
            </a:r>
            <a:r>
              <a:rPr lang="en-US" sz="3200" b="1" u="sng" dirty="0" smtClean="0">
                <a:solidFill>
                  <a:srgbClr val="66FF33"/>
                </a:solidFill>
              </a:rPr>
              <a:t>Nerve (</a:t>
            </a:r>
            <a:r>
              <a:rPr lang="en-US" sz="3200" b="1" i="1" u="sng" dirty="0" smtClean="0">
                <a:solidFill>
                  <a:srgbClr val="66FF33"/>
                </a:solidFill>
              </a:rPr>
              <a:t>C5, 6, 7, 8, &amp; T1)</a:t>
            </a:r>
            <a:endParaRPr lang="en-US" sz="3200" b="1" i="1" u="sng" dirty="0">
              <a:solidFill>
                <a:srgbClr val="66FF33"/>
              </a:solidFill>
            </a:endParaRPr>
          </a:p>
        </p:txBody>
      </p:sp>
      <p:sp>
        <p:nvSpPr>
          <p:cNvPr id="60419" name="Rectangle 3"/>
          <p:cNvSpPr>
            <a:spLocks noGrp="1" noChangeArrowheads="1"/>
          </p:cNvSpPr>
          <p:nvPr>
            <p:ph type="body" idx="1"/>
          </p:nvPr>
        </p:nvSpPr>
        <p:spPr>
          <a:xfrm>
            <a:off x="4930329" y="1341439"/>
            <a:ext cx="4178175" cy="3743746"/>
          </a:xfrm>
        </p:spPr>
        <p:txBody>
          <a:bodyPr/>
          <a:lstStyle/>
          <a:p>
            <a:pPr algn="l" rtl="0">
              <a:defRPr/>
            </a:pPr>
            <a:r>
              <a:rPr lang="en-US" sz="2800" b="1" dirty="0" smtClean="0">
                <a:solidFill>
                  <a:srgbClr val="00FF00"/>
                </a:solidFill>
              </a:rPr>
              <a:t>Origin:</a:t>
            </a:r>
            <a:r>
              <a:rPr lang="en-US" sz="2800" dirty="0" smtClean="0">
                <a:solidFill>
                  <a:srgbClr val="00FF00"/>
                </a:solidFill>
              </a:rPr>
              <a:t> </a:t>
            </a:r>
            <a:r>
              <a:rPr lang="en-US" sz="2000" b="1" dirty="0" smtClean="0"/>
              <a:t>It is </a:t>
            </a:r>
            <a:r>
              <a:rPr lang="en-US" sz="2000" b="1" dirty="0"/>
              <a:t>a continuation of the </a:t>
            </a:r>
            <a:r>
              <a:rPr lang="en-US" sz="2000" b="1" u="sng" dirty="0"/>
              <a:t>posterior cord</a:t>
            </a:r>
            <a:r>
              <a:rPr lang="en-US" sz="2000" b="1" dirty="0"/>
              <a:t> of brachial plexus</a:t>
            </a:r>
            <a:r>
              <a:rPr lang="en-US" sz="2000" b="1" dirty="0" smtClean="0"/>
              <a:t>.</a:t>
            </a:r>
            <a:endParaRPr lang="en-US" sz="2400" b="1" dirty="0" smtClean="0"/>
          </a:p>
          <a:p>
            <a:pPr algn="l" rtl="0">
              <a:defRPr/>
            </a:pPr>
            <a:endParaRPr lang="en-US" b="1" dirty="0"/>
          </a:p>
          <a:p>
            <a:pPr algn="l" rtl="0">
              <a:defRPr/>
            </a:pPr>
            <a:r>
              <a:rPr lang="en-US" sz="2800" b="1" dirty="0">
                <a:solidFill>
                  <a:srgbClr val="00FF00"/>
                </a:solidFill>
              </a:rPr>
              <a:t>Course </a:t>
            </a:r>
            <a:r>
              <a:rPr lang="en-US" sz="2800" b="1" dirty="0" smtClean="0">
                <a:solidFill>
                  <a:srgbClr val="00FF00"/>
                </a:solidFill>
              </a:rPr>
              <a:t>&amp; relation: </a:t>
            </a:r>
          </a:p>
          <a:p>
            <a:pPr algn="l" rtl="0">
              <a:defRPr/>
            </a:pPr>
            <a:r>
              <a:rPr lang="en-US" sz="2400" b="1" u="sng" dirty="0" smtClean="0">
                <a:solidFill>
                  <a:srgbClr val="FFFF00"/>
                </a:solidFill>
              </a:rPr>
              <a:t>In </a:t>
            </a:r>
            <a:r>
              <a:rPr lang="en-US" sz="2400" b="1" u="sng" dirty="0">
                <a:solidFill>
                  <a:srgbClr val="FFFF00"/>
                </a:solidFill>
              </a:rPr>
              <a:t>the </a:t>
            </a:r>
            <a:r>
              <a:rPr lang="en-US" sz="2400" b="1" u="sng" dirty="0" err="1" smtClean="0">
                <a:solidFill>
                  <a:srgbClr val="FFFF00"/>
                </a:solidFill>
              </a:rPr>
              <a:t>axilla</a:t>
            </a:r>
            <a:r>
              <a:rPr lang="en-US" sz="2400" b="1" dirty="0" smtClean="0">
                <a:solidFill>
                  <a:srgbClr val="FFFF00"/>
                </a:solidFill>
              </a:rPr>
              <a:t> </a:t>
            </a:r>
            <a:r>
              <a:rPr lang="en-US" sz="2000" b="1" dirty="0"/>
              <a:t>it lies </a:t>
            </a:r>
            <a:r>
              <a:rPr lang="en-US" sz="2000" b="1" dirty="0">
                <a:solidFill>
                  <a:srgbClr val="FF3300"/>
                </a:solidFill>
              </a:rPr>
              <a:t>behind</a:t>
            </a:r>
            <a:r>
              <a:rPr lang="en-US" sz="2000" b="1" dirty="0"/>
              <a:t> 3</a:t>
            </a:r>
            <a:r>
              <a:rPr lang="en-US" sz="2000" b="1" baseline="30000" dirty="0"/>
              <a:t>rd</a:t>
            </a:r>
            <a:r>
              <a:rPr lang="en-US" sz="2000" b="1" dirty="0"/>
              <a:t> part of axillary </a:t>
            </a:r>
            <a:r>
              <a:rPr lang="en-US" sz="2000" b="1" dirty="0" smtClean="0"/>
              <a:t>artery </a:t>
            </a:r>
            <a:endParaRPr lang="en-US" sz="2400" b="1" dirty="0"/>
          </a:p>
        </p:txBody>
      </p:sp>
      <p:pic>
        <p:nvPicPr>
          <p:cNvPr id="16388" name="Picture 4" descr="7B49267C"/>
          <p:cNvPicPr>
            <a:picLocks noChangeAspect="1" noChangeArrowheads="1"/>
          </p:cNvPicPr>
          <p:nvPr/>
        </p:nvPicPr>
        <p:blipFill>
          <a:blip r:embed="rId2" cstate="print"/>
          <a:srcRect l="25520" t="9952" r="3604" b="33090"/>
          <a:stretch>
            <a:fillRect/>
          </a:stretch>
        </p:blipFill>
        <p:spPr bwMode="auto">
          <a:xfrm>
            <a:off x="148332" y="1214438"/>
            <a:ext cx="4711700" cy="4589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a:xfrm>
            <a:off x="4572000" y="1216720"/>
            <a:ext cx="4320480" cy="4876576"/>
          </a:xfrm>
        </p:spPr>
        <p:txBody>
          <a:bodyPr/>
          <a:lstStyle/>
          <a:p>
            <a:pPr algn="l" rtl="0" eaLnBrk="1" hangingPunct="1">
              <a:defRPr/>
            </a:pPr>
            <a:r>
              <a:rPr lang="en-US" sz="2000" dirty="0" smtClean="0"/>
              <a:t>It runs </a:t>
            </a:r>
            <a:r>
              <a:rPr lang="en-US" sz="2000" dirty="0" smtClean="0"/>
              <a:t>in the </a:t>
            </a:r>
            <a:r>
              <a:rPr lang="en-US" sz="2000" b="1" dirty="0" smtClean="0">
                <a:solidFill>
                  <a:srgbClr val="FF0000"/>
                </a:solidFill>
              </a:rPr>
              <a:t>spiral groove</a:t>
            </a:r>
            <a:r>
              <a:rPr lang="en-US" sz="2000" dirty="0" smtClean="0">
                <a:solidFill>
                  <a:srgbClr val="FF0000"/>
                </a:solidFill>
              </a:rPr>
              <a:t> </a:t>
            </a:r>
            <a:r>
              <a:rPr lang="en-US" sz="2000" dirty="0" smtClean="0"/>
              <a:t>of humerus, </a:t>
            </a:r>
            <a:r>
              <a:rPr lang="en-US" sz="2000" u="sng" dirty="0" smtClean="0"/>
              <a:t>deep </a:t>
            </a:r>
            <a:r>
              <a:rPr lang="en-US" sz="2000" dirty="0" smtClean="0"/>
              <a:t>to lateral head of triceps</a:t>
            </a:r>
            <a:r>
              <a:rPr lang="en-US" sz="2000" dirty="0" smtClean="0"/>
              <a:t>.</a:t>
            </a:r>
          </a:p>
          <a:p>
            <a:pPr algn="l" rtl="0" eaLnBrk="1" hangingPunct="1">
              <a:defRPr/>
            </a:pPr>
            <a:endParaRPr lang="en-US" sz="2000" dirty="0" smtClean="0"/>
          </a:p>
          <a:p>
            <a:pPr algn="l" rtl="0" eaLnBrk="1" hangingPunct="1">
              <a:defRPr/>
            </a:pPr>
            <a:r>
              <a:rPr lang="en-US" sz="2000" dirty="0" smtClean="0">
                <a:solidFill>
                  <a:srgbClr val="95F2FF"/>
                </a:solidFill>
              </a:rPr>
              <a:t>At the lateral end of the spiral groove</a:t>
            </a:r>
            <a:r>
              <a:rPr lang="en-US" sz="2000" dirty="0" smtClean="0">
                <a:solidFill>
                  <a:srgbClr val="95F2FF"/>
                </a:solidFill>
              </a:rPr>
              <a:t>, </a:t>
            </a:r>
            <a:r>
              <a:rPr lang="en-US" sz="2000" dirty="0" smtClean="0">
                <a:solidFill>
                  <a:srgbClr val="95F2FF"/>
                </a:solidFill>
              </a:rPr>
              <a:t>it turns forwards and pierces the</a:t>
            </a:r>
            <a:r>
              <a:rPr lang="en-US" sz="2000" dirty="0" smtClean="0"/>
              <a:t> </a:t>
            </a:r>
            <a:r>
              <a:rPr lang="en-US" sz="2000" dirty="0" smtClean="0">
                <a:solidFill>
                  <a:srgbClr val="FFFF00"/>
                </a:solidFill>
              </a:rPr>
              <a:t>lateral </a:t>
            </a:r>
            <a:r>
              <a:rPr lang="en-US" sz="2000" dirty="0" err="1" smtClean="0">
                <a:solidFill>
                  <a:srgbClr val="FFFF00"/>
                </a:solidFill>
              </a:rPr>
              <a:t>intermuscular</a:t>
            </a:r>
            <a:r>
              <a:rPr lang="en-US" sz="2000" dirty="0" smtClean="0">
                <a:solidFill>
                  <a:srgbClr val="FFFF00"/>
                </a:solidFill>
              </a:rPr>
              <a:t> septum</a:t>
            </a:r>
            <a:r>
              <a:rPr lang="en-US" sz="2000" dirty="0" smtClean="0"/>
              <a:t> </a:t>
            </a:r>
            <a:r>
              <a:rPr lang="en-US" sz="2000" dirty="0" smtClean="0">
                <a:solidFill>
                  <a:srgbClr val="95F2FF"/>
                </a:solidFill>
              </a:rPr>
              <a:t>to enter the anterior compartment of the arm in groove between </a:t>
            </a:r>
            <a:r>
              <a:rPr lang="en-US" sz="2000" b="1" i="1" dirty="0" err="1" smtClean="0">
                <a:solidFill>
                  <a:srgbClr val="FF9900"/>
                </a:solidFill>
              </a:rPr>
              <a:t>brachialis</a:t>
            </a:r>
            <a:r>
              <a:rPr lang="en-US" sz="2000" b="1" i="1" dirty="0" smtClean="0">
                <a:solidFill>
                  <a:srgbClr val="FF9900"/>
                </a:solidFill>
              </a:rPr>
              <a:t> </a:t>
            </a:r>
            <a:r>
              <a:rPr lang="en-US" sz="2000" dirty="0" smtClean="0">
                <a:solidFill>
                  <a:srgbClr val="95F2FF"/>
                </a:solidFill>
              </a:rPr>
              <a:t>medially and </a:t>
            </a:r>
            <a:r>
              <a:rPr lang="en-US" sz="2000" b="1" i="1" dirty="0" err="1" smtClean="0">
                <a:solidFill>
                  <a:srgbClr val="FF9900"/>
                </a:solidFill>
              </a:rPr>
              <a:t>brachioradialis</a:t>
            </a:r>
            <a:r>
              <a:rPr lang="en-US" sz="2000" dirty="0" smtClean="0">
                <a:solidFill>
                  <a:srgbClr val="FF9900"/>
                </a:solidFill>
              </a:rPr>
              <a:t> </a:t>
            </a:r>
            <a:r>
              <a:rPr lang="en-US" sz="2000" dirty="0" smtClean="0">
                <a:solidFill>
                  <a:srgbClr val="95F2FF"/>
                </a:solidFill>
              </a:rPr>
              <a:t>laterally</a:t>
            </a:r>
            <a:endParaRPr lang="en-US" sz="2800" dirty="0" smtClean="0">
              <a:solidFill>
                <a:srgbClr val="95F2FF"/>
              </a:solidFill>
            </a:endParaRPr>
          </a:p>
        </p:txBody>
      </p:sp>
      <p:pic>
        <p:nvPicPr>
          <p:cNvPr id="17412" name="Picture 2" descr="C9FF46"/>
          <p:cNvPicPr>
            <a:picLocks noChangeAspect="1" noChangeArrowheads="1"/>
          </p:cNvPicPr>
          <p:nvPr/>
        </p:nvPicPr>
        <p:blipFill>
          <a:blip r:embed="rId2" cstate="print"/>
          <a:srcRect/>
          <a:stretch>
            <a:fillRect/>
          </a:stretch>
        </p:blipFill>
        <p:spPr bwMode="auto">
          <a:xfrm>
            <a:off x="611188" y="884238"/>
            <a:ext cx="3970337" cy="5448300"/>
          </a:xfrm>
          <a:prstGeom prst="rect">
            <a:avLst/>
          </a:prstGeom>
          <a:noFill/>
          <a:ln w="9525">
            <a:noFill/>
            <a:miter lim="800000"/>
            <a:headEnd/>
            <a:tailEnd/>
          </a:ln>
        </p:spPr>
      </p:pic>
      <p:sp>
        <p:nvSpPr>
          <p:cNvPr id="7" name="Rectangle 5"/>
          <p:cNvSpPr>
            <a:spLocks noGrp="1" noChangeArrowheads="1"/>
          </p:cNvSpPr>
          <p:nvPr>
            <p:ph type="title"/>
          </p:nvPr>
        </p:nvSpPr>
        <p:spPr>
          <a:xfrm>
            <a:off x="457200" y="15167"/>
            <a:ext cx="8507288" cy="677529"/>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defRPr/>
            </a:pPr>
            <a:r>
              <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Radial </a:t>
            </a:r>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nerve in the posterior compartment of the forearm</a:t>
            </a:r>
            <a:endParaRPr lang="en-US" sz="2400" b="1" u="sng"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242888" y="1600200"/>
            <a:ext cx="4356100" cy="3613150"/>
          </a:xfrm>
        </p:spPr>
        <p:txBody>
          <a:bodyPr/>
          <a:lstStyle/>
          <a:p>
            <a:pPr algn="l" rtl="0" eaLnBrk="1" hangingPunct="1">
              <a:defRPr/>
            </a:pPr>
            <a:r>
              <a:rPr lang="en-US" sz="2000" b="1" dirty="0" smtClean="0">
                <a:solidFill>
                  <a:srgbClr val="FFFF00"/>
                </a:solidFill>
              </a:rPr>
              <a:t>In the </a:t>
            </a:r>
            <a:r>
              <a:rPr lang="en-US" sz="2000" b="1" u="sng" dirty="0" err="1" smtClean="0">
                <a:solidFill>
                  <a:srgbClr val="FFFF00"/>
                </a:solidFill>
              </a:rPr>
              <a:t>cubital</a:t>
            </a:r>
            <a:r>
              <a:rPr lang="en-US" sz="2000" b="1" u="sng" dirty="0" smtClean="0">
                <a:solidFill>
                  <a:srgbClr val="FFFF00"/>
                </a:solidFill>
              </a:rPr>
              <a:t> fossa, </a:t>
            </a:r>
            <a:r>
              <a:rPr lang="en-US" sz="2000" b="1" u="sng" dirty="0" smtClean="0"/>
              <a:t>it</a:t>
            </a:r>
            <a:r>
              <a:rPr lang="en-US" sz="2000" b="1" u="sng" dirty="0" smtClean="0">
                <a:solidFill>
                  <a:srgbClr val="FFFF00"/>
                </a:solidFill>
              </a:rPr>
              <a:t> </a:t>
            </a:r>
            <a:r>
              <a:rPr lang="en-US" sz="2000" b="1" u="sng" dirty="0" smtClean="0"/>
              <a:t>lies</a:t>
            </a:r>
            <a:r>
              <a:rPr lang="en-US" sz="2000" b="1" dirty="0" smtClean="0"/>
              <a:t> </a:t>
            </a:r>
            <a:r>
              <a:rPr lang="en-US" sz="2000" b="1" dirty="0" smtClean="0">
                <a:solidFill>
                  <a:srgbClr val="FF3300"/>
                </a:solidFill>
              </a:rPr>
              <a:t>in front of lateral epicondyle, </a:t>
            </a:r>
            <a:r>
              <a:rPr lang="en-US" sz="2000" b="1" dirty="0" smtClean="0"/>
              <a:t>then under cover of </a:t>
            </a:r>
            <a:r>
              <a:rPr lang="en-US" sz="2000" b="1" dirty="0" err="1" smtClean="0"/>
              <a:t>brachioradialis</a:t>
            </a:r>
            <a:r>
              <a:rPr lang="en-US" sz="2000" b="1" dirty="0" smtClean="0"/>
              <a:t>, </a:t>
            </a:r>
            <a:r>
              <a:rPr lang="en-US" sz="2000" b="1" dirty="0" smtClean="0"/>
              <a:t>    </a:t>
            </a:r>
            <a:r>
              <a:rPr lang="en-US" sz="2000" b="1" u="sng" dirty="0" smtClean="0">
                <a:solidFill>
                  <a:srgbClr val="FFFF00"/>
                </a:solidFill>
              </a:rPr>
              <a:t>it terminates</a:t>
            </a:r>
            <a:r>
              <a:rPr lang="en-US" sz="2000" b="1" dirty="0" smtClean="0"/>
              <a:t> by dividing into 2 terminal branches:</a:t>
            </a:r>
          </a:p>
          <a:p>
            <a:pPr algn="l" rtl="0" eaLnBrk="1" hangingPunct="1">
              <a:defRPr/>
            </a:pPr>
            <a:endParaRPr lang="en-US" sz="2000" b="1" u="sng" dirty="0" smtClean="0">
              <a:solidFill>
                <a:srgbClr val="00FF00"/>
              </a:solidFill>
            </a:endParaRPr>
          </a:p>
          <a:p>
            <a:pPr algn="l" rtl="0" eaLnBrk="1" hangingPunct="1">
              <a:defRPr/>
            </a:pPr>
            <a:r>
              <a:rPr lang="en-US" sz="2000" b="1" u="sng" dirty="0" smtClean="0">
                <a:solidFill>
                  <a:srgbClr val="00FF00"/>
                </a:solidFill>
              </a:rPr>
              <a:t>Superficial </a:t>
            </a:r>
            <a:r>
              <a:rPr lang="en-US" sz="2000" b="1" dirty="0" smtClean="0">
                <a:solidFill>
                  <a:srgbClr val="00FF00"/>
                </a:solidFill>
              </a:rPr>
              <a:t>branch.</a:t>
            </a:r>
          </a:p>
          <a:p>
            <a:pPr algn="l" rtl="0" eaLnBrk="1" hangingPunct="1">
              <a:defRPr/>
            </a:pPr>
            <a:endParaRPr lang="en-US" sz="2000" b="1" u="sng" dirty="0" smtClean="0">
              <a:solidFill>
                <a:srgbClr val="00FF00"/>
              </a:solidFill>
            </a:endParaRPr>
          </a:p>
          <a:p>
            <a:pPr algn="l" rtl="0" eaLnBrk="1" hangingPunct="1">
              <a:defRPr/>
            </a:pPr>
            <a:r>
              <a:rPr lang="en-US" sz="2000" b="1" u="sng" dirty="0" smtClean="0">
                <a:solidFill>
                  <a:srgbClr val="00FF00"/>
                </a:solidFill>
              </a:rPr>
              <a:t>Deep</a:t>
            </a:r>
            <a:r>
              <a:rPr lang="en-US" sz="2000" b="1" dirty="0" smtClean="0">
                <a:solidFill>
                  <a:srgbClr val="00FF00"/>
                </a:solidFill>
              </a:rPr>
              <a:t> </a:t>
            </a:r>
            <a:r>
              <a:rPr lang="en-US" sz="2000" b="1" dirty="0" smtClean="0">
                <a:solidFill>
                  <a:srgbClr val="00FF00"/>
                </a:solidFill>
              </a:rPr>
              <a:t>branch (posterior </a:t>
            </a:r>
            <a:r>
              <a:rPr lang="en-US" sz="2000" b="1" dirty="0" err="1" smtClean="0">
                <a:solidFill>
                  <a:srgbClr val="00FF00"/>
                </a:solidFill>
              </a:rPr>
              <a:t>interosseous</a:t>
            </a:r>
            <a:r>
              <a:rPr lang="en-US" sz="2000" b="1" dirty="0" smtClean="0">
                <a:solidFill>
                  <a:srgbClr val="00FF00"/>
                </a:solidFill>
              </a:rPr>
              <a:t> nerve</a:t>
            </a:r>
            <a:r>
              <a:rPr lang="en-US" sz="2000" b="1" dirty="0" smtClean="0">
                <a:solidFill>
                  <a:srgbClr val="00FF00"/>
                </a:solidFill>
              </a:rPr>
              <a:t>)</a:t>
            </a:r>
            <a:endParaRPr lang="en-US" sz="2000" b="1" dirty="0" smtClean="0">
              <a:solidFill>
                <a:srgbClr val="00FF00"/>
              </a:solidFill>
            </a:endParaRPr>
          </a:p>
        </p:txBody>
      </p:sp>
      <p:sp>
        <p:nvSpPr>
          <p:cNvPr id="73733" name="Rectangle 5"/>
          <p:cNvSpPr>
            <a:spLocks noGrp="1" noChangeArrowheads="1"/>
          </p:cNvSpPr>
          <p:nvPr>
            <p:ph type="title"/>
          </p:nvPr>
        </p:nvSpPr>
        <p:spPr>
          <a:xfrm>
            <a:off x="457200" y="277814"/>
            <a:ext cx="8291513" cy="677529"/>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defRPr/>
            </a:pP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Radial </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nerve in </a:t>
            </a:r>
            <a:r>
              <a:rPr lang="en-US" b="1" u="sng"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a:t>
            </a:r>
            <a:r>
              <a:rPr lang="en-US"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forearm</a:t>
            </a:r>
            <a:endParaRPr lang="en-US" b="1" u="sng"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8436" name="Picture 4" descr="943B0B2B"/>
          <p:cNvPicPr>
            <a:picLocks noChangeAspect="1" noChangeArrowheads="1"/>
          </p:cNvPicPr>
          <p:nvPr/>
        </p:nvPicPr>
        <p:blipFill>
          <a:blip r:embed="rId2" cstate="print"/>
          <a:srcRect l="15355" t="29640" b="32091"/>
          <a:stretch>
            <a:fillRect/>
          </a:stretch>
        </p:blipFill>
        <p:spPr bwMode="auto">
          <a:xfrm>
            <a:off x="4786313" y="1785938"/>
            <a:ext cx="4144962" cy="2665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57200" y="112713"/>
            <a:ext cx="8229600" cy="723900"/>
          </a:xfrm>
        </p:spPr>
        <p:txBody>
          <a:bodyPr/>
          <a:lstStyle/>
          <a:p>
            <a:pPr eaLnBrk="1" hangingPunct="1">
              <a:defRPr/>
            </a:pPr>
            <a:r>
              <a:rPr lang="en-US" sz="3200" b="1" u="sng" dirty="0" smtClean="0">
                <a:solidFill>
                  <a:srgbClr val="00FF00"/>
                </a:solidFill>
              </a:rPr>
              <a:t>Branches of Radial Nerve</a:t>
            </a:r>
          </a:p>
        </p:txBody>
      </p:sp>
      <p:sp>
        <p:nvSpPr>
          <p:cNvPr id="74755" name="Rectangle 3"/>
          <p:cNvSpPr>
            <a:spLocks noGrp="1" noChangeArrowheads="1"/>
          </p:cNvSpPr>
          <p:nvPr>
            <p:ph type="body" idx="1"/>
          </p:nvPr>
        </p:nvSpPr>
        <p:spPr>
          <a:xfrm>
            <a:off x="4356100" y="908050"/>
            <a:ext cx="4787900" cy="5545286"/>
          </a:xfrm>
        </p:spPr>
        <p:txBody>
          <a:bodyPr/>
          <a:lstStyle/>
          <a:p>
            <a:pPr algn="l" rtl="0" eaLnBrk="1" hangingPunct="1">
              <a:lnSpc>
                <a:spcPct val="90000"/>
              </a:lnSpc>
              <a:defRPr/>
            </a:pPr>
            <a:r>
              <a:rPr lang="en-US" sz="2800" b="1" dirty="0" smtClean="0">
                <a:solidFill>
                  <a:srgbClr val="FF9900"/>
                </a:solidFill>
              </a:rPr>
              <a:t>In the </a:t>
            </a:r>
            <a:r>
              <a:rPr lang="en-US" sz="2800" b="1" dirty="0" err="1" smtClean="0">
                <a:solidFill>
                  <a:srgbClr val="FF9900"/>
                </a:solidFill>
              </a:rPr>
              <a:t>axilla</a:t>
            </a:r>
            <a:r>
              <a:rPr lang="en-US" sz="2800" b="1" dirty="0" smtClean="0">
                <a:solidFill>
                  <a:srgbClr val="FF9900"/>
                </a:solidFill>
              </a:rPr>
              <a:t>:</a:t>
            </a:r>
          </a:p>
          <a:p>
            <a:pPr algn="l" rtl="0" eaLnBrk="1" hangingPunct="1">
              <a:lnSpc>
                <a:spcPct val="90000"/>
              </a:lnSpc>
              <a:defRPr/>
            </a:pPr>
            <a:r>
              <a:rPr lang="en-US" sz="2400" b="1" dirty="0" smtClean="0">
                <a:solidFill>
                  <a:srgbClr val="FFFF00"/>
                </a:solidFill>
              </a:rPr>
              <a:t>Muscular:</a:t>
            </a:r>
            <a:r>
              <a:rPr lang="en-US" sz="2400" dirty="0" smtClean="0"/>
              <a:t> </a:t>
            </a:r>
            <a:r>
              <a:rPr lang="en-US" sz="2400" u="sng" dirty="0" smtClean="0"/>
              <a:t>long head </a:t>
            </a:r>
            <a:r>
              <a:rPr lang="en-US" sz="2400" dirty="0" smtClean="0"/>
              <a:t>&amp; </a:t>
            </a:r>
            <a:r>
              <a:rPr lang="en-US" sz="2400" u="sng" dirty="0" smtClean="0"/>
              <a:t>Medial heads </a:t>
            </a:r>
            <a:r>
              <a:rPr lang="en-US" sz="2400" dirty="0" smtClean="0"/>
              <a:t>of </a:t>
            </a:r>
            <a:r>
              <a:rPr lang="en-US" sz="2400" u="sng" dirty="0" smtClean="0"/>
              <a:t>triceps.</a:t>
            </a:r>
          </a:p>
          <a:p>
            <a:pPr algn="l" rtl="0" eaLnBrk="1" hangingPunct="1">
              <a:lnSpc>
                <a:spcPct val="90000"/>
              </a:lnSpc>
              <a:defRPr/>
            </a:pPr>
            <a:r>
              <a:rPr lang="en-US" sz="2400" b="1" dirty="0" smtClean="0">
                <a:solidFill>
                  <a:srgbClr val="FFFF00"/>
                </a:solidFill>
              </a:rPr>
              <a:t>Cutaneous:</a:t>
            </a:r>
            <a:r>
              <a:rPr lang="en-US" sz="2400" dirty="0" smtClean="0"/>
              <a:t>                    </a:t>
            </a:r>
            <a:r>
              <a:rPr lang="en-US" sz="2000" dirty="0" smtClean="0">
                <a:solidFill>
                  <a:srgbClr val="FFFF00"/>
                </a:solidFill>
              </a:rPr>
              <a:t>posterior cutaneous nerve of arm</a:t>
            </a:r>
            <a:r>
              <a:rPr lang="en-US" sz="2000" dirty="0" smtClean="0"/>
              <a:t> supplies the skin at back of arm</a:t>
            </a:r>
          </a:p>
          <a:p>
            <a:pPr algn="l" rtl="0" eaLnBrk="1" hangingPunct="1">
              <a:lnSpc>
                <a:spcPct val="90000"/>
              </a:lnSpc>
              <a:defRPr/>
            </a:pPr>
            <a:r>
              <a:rPr lang="en-US" sz="2800" b="1" dirty="0" smtClean="0">
                <a:solidFill>
                  <a:srgbClr val="FF9900"/>
                </a:solidFill>
              </a:rPr>
              <a:t>In the spiral groove:</a:t>
            </a:r>
          </a:p>
          <a:p>
            <a:pPr algn="l" rtl="0" eaLnBrk="1" hangingPunct="1">
              <a:lnSpc>
                <a:spcPct val="90000"/>
              </a:lnSpc>
              <a:defRPr/>
            </a:pPr>
            <a:r>
              <a:rPr lang="en-US" sz="2400" b="1" dirty="0" smtClean="0">
                <a:solidFill>
                  <a:srgbClr val="FFFF00"/>
                </a:solidFill>
              </a:rPr>
              <a:t>Muscular:</a:t>
            </a:r>
            <a:r>
              <a:rPr lang="en-US" sz="2400" dirty="0" smtClean="0"/>
              <a:t> </a:t>
            </a:r>
            <a:r>
              <a:rPr lang="en-US" sz="2000" dirty="0" smtClean="0"/>
              <a:t>medial &amp; lateral heads of </a:t>
            </a:r>
            <a:r>
              <a:rPr lang="en-US" sz="2000" u="sng" dirty="0" smtClean="0"/>
              <a:t>triceps </a:t>
            </a:r>
            <a:r>
              <a:rPr lang="en-US" sz="2000" dirty="0" smtClean="0"/>
              <a:t>+ </a:t>
            </a:r>
            <a:r>
              <a:rPr lang="en-US" sz="2000" u="sng" dirty="0" err="1" smtClean="0"/>
              <a:t>anconeus</a:t>
            </a:r>
            <a:endParaRPr lang="en-US" sz="2000" u="sng" dirty="0" smtClean="0"/>
          </a:p>
          <a:p>
            <a:pPr algn="l" rtl="0" eaLnBrk="1" hangingPunct="1">
              <a:lnSpc>
                <a:spcPct val="90000"/>
              </a:lnSpc>
              <a:defRPr/>
            </a:pPr>
            <a:endParaRPr lang="en-US" sz="2000" u="sng" dirty="0" smtClean="0"/>
          </a:p>
          <a:p>
            <a:pPr algn="l" rtl="0" eaLnBrk="1" hangingPunct="1">
              <a:lnSpc>
                <a:spcPct val="90000"/>
              </a:lnSpc>
              <a:defRPr/>
            </a:pPr>
            <a:r>
              <a:rPr lang="en-US" sz="2400" b="1" dirty="0" smtClean="0">
                <a:solidFill>
                  <a:srgbClr val="FFFF00"/>
                </a:solidFill>
              </a:rPr>
              <a:t>Cutaneous:</a:t>
            </a:r>
            <a:r>
              <a:rPr lang="en-US" sz="2400" dirty="0" smtClean="0"/>
              <a:t> </a:t>
            </a:r>
          </a:p>
          <a:p>
            <a:pPr algn="l" rtl="0" eaLnBrk="1" hangingPunct="1">
              <a:lnSpc>
                <a:spcPct val="90000"/>
              </a:lnSpc>
              <a:buFont typeface="Wingdings" pitchFamily="2" charset="2"/>
              <a:buNone/>
              <a:defRPr/>
            </a:pPr>
            <a:r>
              <a:rPr lang="en-US" sz="1800" dirty="0" smtClean="0"/>
              <a:t>    </a:t>
            </a:r>
            <a:r>
              <a:rPr lang="en-US" sz="2000" dirty="0" smtClean="0"/>
              <a:t>1 - Lower lateral cutaneous nerve of the arm</a:t>
            </a:r>
          </a:p>
          <a:p>
            <a:pPr algn="l" rtl="0" eaLnBrk="1" hangingPunct="1">
              <a:lnSpc>
                <a:spcPct val="90000"/>
              </a:lnSpc>
              <a:buFont typeface="Wingdings" pitchFamily="2" charset="2"/>
              <a:buNone/>
              <a:defRPr/>
            </a:pPr>
            <a:r>
              <a:rPr lang="en-US" sz="2000" dirty="0" smtClean="0"/>
              <a:t>    2 - Posterior cutaneous nerve of forearm</a:t>
            </a:r>
          </a:p>
        </p:txBody>
      </p:sp>
      <p:pic>
        <p:nvPicPr>
          <p:cNvPr id="19460" name="Picture 2" descr="C9FF46"/>
          <p:cNvPicPr>
            <a:picLocks noChangeAspect="1" noChangeArrowheads="1"/>
          </p:cNvPicPr>
          <p:nvPr/>
        </p:nvPicPr>
        <p:blipFill>
          <a:blip r:embed="rId2" cstate="print"/>
          <a:srcRect/>
          <a:stretch>
            <a:fillRect/>
          </a:stretch>
        </p:blipFill>
        <p:spPr bwMode="auto">
          <a:xfrm>
            <a:off x="250825" y="836613"/>
            <a:ext cx="4105275" cy="5295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Grp="1" noChangeArrowheads="1"/>
          </p:cNvSpPr>
          <p:nvPr>
            <p:ph type="body" idx="1"/>
          </p:nvPr>
        </p:nvSpPr>
        <p:spPr>
          <a:xfrm>
            <a:off x="4716016" y="1196975"/>
            <a:ext cx="4284662" cy="5040337"/>
          </a:xfrm>
        </p:spPr>
        <p:txBody>
          <a:bodyPr/>
          <a:lstStyle/>
          <a:p>
            <a:pPr algn="l" rtl="0" eaLnBrk="1" hangingPunct="1">
              <a:defRPr/>
            </a:pPr>
            <a:r>
              <a:rPr lang="en-US" sz="2000" b="1" u="sng" dirty="0" smtClean="0">
                <a:solidFill>
                  <a:srgbClr val="FF9900"/>
                </a:solidFill>
              </a:rPr>
              <a:t>In anterior  compartment of the arm</a:t>
            </a:r>
            <a:r>
              <a:rPr lang="en-US" sz="2000" b="1" dirty="0" smtClean="0">
                <a:solidFill>
                  <a:srgbClr val="FF9900"/>
                </a:solidFill>
              </a:rPr>
              <a:t> </a:t>
            </a:r>
            <a:r>
              <a:rPr lang="en-US" sz="2000" b="1" u="sng" dirty="0" smtClean="0">
                <a:solidFill>
                  <a:srgbClr val="FF9900"/>
                </a:solidFill>
              </a:rPr>
              <a:t>in the groove between </a:t>
            </a:r>
            <a:r>
              <a:rPr lang="en-US" sz="2000" b="1" u="sng" dirty="0" err="1" smtClean="0">
                <a:solidFill>
                  <a:srgbClr val="FF9900"/>
                </a:solidFill>
              </a:rPr>
              <a:t>brachialis</a:t>
            </a:r>
            <a:r>
              <a:rPr lang="en-US" sz="2000" b="1" u="sng" dirty="0" smtClean="0">
                <a:solidFill>
                  <a:srgbClr val="FF9900"/>
                </a:solidFill>
              </a:rPr>
              <a:t> &amp; </a:t>
            </a:r>
            <a:r>
              <a:rPr lang="en-US" sz="2000" b="1" u="sng" dirty="0" err="1" smtClean="0">
                <a:solidFill>
                  <a:srgbClr val="FF9900"/>
                </a:solidFill>
              </a:rPr>
              <a:t>brachioradialis</a:t>
            </a:r>
            <a:r>
              <a:rPr lang="en-US" sz="2000" b="1" dirty="0" smtClean="0">
                <a:solidFill>
                  <a:srgbClr val="FF9900"/>
                </a:solidFill>
              </a:rPr>
              <a:t>:</a:t>
            </a:r>
          </a:p>
          <a:p>
            <a:pPr algn="l" rtl="0" eaLnBrk="1" hangingPunct="1">
              <a:defRPr/>
            </a:pPr>
            <a:r>
              <a:rPr lang="en-US" sz="2000" b="1" dirty="0" smtClean="0">
                <a:solidFill>
                  <a:srgbClr val="FFFF00"/>
                </a:solidFill>
              </a:rPr>
              <a:t>Muscular:</a:t>
            </a:r>
          </a:p>
          <a:p>
            <a:pPr algn="l" rtl="0" eaLnBrk="1" hangingPunct="1">
              <a:buClr>
                <a:srgbClr val="FFFF00"/>
              </a:buClr>
              <a:buFontTx/>
              <a:buChar char="•"/>
              <a:defRPr/>
            </a:pPr>
            <a:r>
              <a:rPr lang="en-US" sz="2000" u="sng" dirty="0" smtClean="0"/>
              <a:t>Lateral </a:t>
            </a:r>
            <a:r>
              <a:rPr lang="en-US" sz="2000" u="sng" dirty="0" err="1" smtClean="0"/>
              <a:t>fibres</a:t>
            </a:r>
            <a:r>
              <a:rPr lang="en-US" sz="2000" dirty="0" smtClean="0"/>
              <a:t> of </a:t>
            </a:r>
            <a:r>
              <a:rPr lang="en-US" sz="2000" b="1" dirty="0" err="1" smtClean="0">
                <a:solidFill>
                  <a:srgbClr val="FF3300"/>
                </a:solidFill>
              </a:rPr>
              <a:t>brachialis</a:t>
            </a:r>
            <a:endParaRPr lang="en-US" sz="2000" b="1" dirty="0" smtClean="0">
              <a:solidFill>
                <a:srgbClr val="FF3300"/>
              </a:solidFill>
            </a:endParaRPr>
          </a:p>
          <a:p>
            <a:pPr algn="l" rtl="0" eaLnBrk="1" hangingPunct="1">
              <a:buClr>
                <a:srgbClr val="FFFF00"/>
              </a:buClr>
              <a:buFontTx/>
              <a:buChar char="•"/>
              <a:defRPr/>
            </a:pPr>
            <a:r>
              <a:rPr lang="en-US" sz="2000" dirty="0" smtClean="0"/>
              <a:t>Nerve to </a:t>
            </a:r>
            <a:r>
              <a:rPr lang="en-US" sz="2000" b="1" dirty="0" err="1" smtClean="0">
                <a:solidFill>
                  <a:srgbClr val="FF3300"/>
                </a:solidFill>
              </a:rPr>
              <a:t>brachioradialis</a:t>
            </a:r>
            <a:endParaRPr lang="en-US" sz="2000" b="1" dirty="0" smtClean="0">
              <a:solidFill>
                <a:srgbClr val="FF3300"/>
              </a:solidFill>
            </a:endParaRPr>
          </a:p>
          <a:p>
            <a:pPr algn="l" rtl="0" eaLnBrk="1" hangingPunct="1">
              <a:buClr>
                <a:srgbClr val="FFFF00"/>
              </a:buClr>
              <a:buFontTx/>
              <a:buChar char="•"/>
              <a:defRPr/>
            </a:pPr>
            <a:r>
              <a:rPr lang="en-US" sz="2000" dirty="0" smtClean="0"/>
              <a:t>Nerve to </a:t>
            </a:r>
            <a:r>
              <a:rPr lang="en-US" sz="2000" b="1" dirty="0" smtClean="0">
                <a:solidFill>
                  <a:srgbClr val="FF3300"/>
                </a:solidFill>
              </a:rPr>
              <a:t>extensor </a:t>
            </a:r>
            <a:r>
              <a:rPr lang="en-US" sz="2000" b="1" dirty="0" err="1" smtClean="0">
                <a:solidFill>
                  <a:srgbClr val="FF3300"/>
                </a:solidFill>
              </a:rPr>
              <a:t>carpi</a:t>
            </a:r>
            <a:r>
              <a:rPr lang="en-US" sz="2000" b="1" dirty="0" smtClean="0">
                <a:solidFill>
                  <a:srgbClr val="FF3300"/>
                </a:solidFill>
              </a:rPr>
              <a:t> </a:t>
            </a:r>
            <a:r>
              <a:rPr lang="en-US" sz="2000" b="1" dirty="0" err="1" smtClean="0">
                <a:solidFill>
                  <a:srgbClr val="FF3300"/>
                </a:solidFill>
              </a:rPr>
              <a:t>radialis</a:t>
            </a:r>
            <a:r>
              <a:rPr lang="en-US" sz="2000" b="1" dirty="0" smtClean="0">
                <a:solidFill>
                  <a:srgbClr val="FF3300"/>
                </a:solidFill>
              </a:rPr>
              <a:t> longus</a:t>
            </a:r>
            <a:r>
              <a:rPr lang="en-US" sz="2000" b="1" dirty="0" smtClean="0">
                <a:solidFill>
                  <a:srgbClr val="FF3300"/>
                </a:solidFill>
              </a:rPr>
              <a:t>.</a:t>
            </a:r>
          </a:p>
          <a:p>
            <a:pPr algn="l" rtl="0" eaLnBrk="1" hangingPunct="1">
              <a:buClr>
                <a:srgbClr val="FFFF00"/>
              </a:buClr>
              <a:buFontTx/>
              <a:buChar char="•"/>
              <a:defRPr/>
            </a:pPr>
            <a:endParaRPr lang="en-US" sz="2000" b="1" dirty="0" smtClean="0">
              <a:solidFill>
                <a:srgbClr val="FF3300"/>
              </a:solidFill>
            </a:endParaRPr>
          </a:p>
          <a:p>
            <a:pPr algn="l" rtl="0" eaLnBrk="1" hangingPunct="1">
              <a:defRPr/>
            </a:pPr>
            <a:r>
              <a:rPr lang="en-US" sz="2000" b="1" dirty="0" smtClean="0">
                <a:solidFill>
                  <a:srgbClr val="FFFF00"/>
                </a:solidFill>
              </a:rPr>
              <a:t>Terminal branches:</a:t>
            </a:r>
          </a:p>
          <a:p>
            <a:pPr lvl="1" algn="l" rtl="0" eaLnBrk="1" hangingPunct="1">
              <a:buClr>
                <a:srgbClr val="FFFF00"/>
              </a:buClr>
              <a:defRPr/>
            </a:pPr>
            <a:r>
              <a:rPr lang="en-US" sz="2000" b="1" dirty="0" smtClean="0"/>
              <a:t>Superficial branch</a:t>
            </a:r>
          </a:p>
          <a:p>
            <a:pPr lvl="1" algn="l" rtl="0" eaLnBrk="1" hangingPunct="1">
              <a:buClr>
                <a:srgbClr val="FFFF00"/>
              </a:buClr>
              <a:defRPr/>
            </a:pPr>
            <a:r>
              <a:rPr lang="en-US" sz="2000" b="1" dirty="0" smtClean="0"/>
              <a:t>Deep branch (posterior </a:t>
            </a:r>
            <a:r>
              <a:rPr lang="en-US" sz="2000" b="1" dirty="0" err="1" smtClean="0"/>
              <a:t>interosseous</a:t>
            </a:r>
            <a:r>
              <a:rPr lang="en-US" sz="2000" b="1" dirty="0" smtClean="0"/>
              <a:t> nerve)</a:t>
            </a:r>
          </a:p>
        </p:txBody>
      </p:sp>
      <p:pic>
        <p:nvPicPr>
          <p:cNvPr id="20483" name="Picture 4" descr="943B0B2B"/>
          <p:cNvPicPr>
            <a:picLocks noChangeAspect="1" noChangeArrowheads="1"/>
          </p:cNvPicPr>
          <p:nvPr/>
        </p:nvPicPr>
        <p:blipFill>
          <a:blip r:embed="rId2" cstate="print"/>
          <a:srcRect l="15355" t="29640" b="32091"/>
          <a:stretch>
            <a:fillRect/>
          </a:stretch>
        </p:blipFill>
        <p:spPr bwMode="auto">
          <a:xfrm>
            <a:off x="0" y="1484313"/>
            <a:ext cx="4787900" cy="2881312"/>
          </a:xfrm>
          <a:prstGeom prst="rect">
            <a:avLst/>
          </a:prstGeom>
          <a:noFill/>
          <a:ln w="9525">
            <a:noFill/>
            <a:miter lim="800000"/>
            <a:headEnd/>
            <a:tailEnd/>
          </a:ln>
        </p:spPr>
      </p:pic>
      <p:sp>
        <p:nvSpPr>
          <p:cNvPr id="75781" name="Rectangle 5"/>
          <p:cNvSpPr>
            <a:spLocks noGrp="1" noChangeArrowheads="1"/>
          </p:cNvSpPr>
          <p:nvPr>
            <p:ph type="title"/>
          </p:nvPr>
        </p:nvSpPr>
        <p:spPr>
          <a:xfrm>
            <a:off x="457200" y="188913"/>
            <a:ext cx="8229600" cy="698500"/>
          </a:xfrm>
        </p:spPr>
        <p:txBody>
          <a:bodyPr/>
          <a:lstStyle/>
          <a:p>
            <a:pPr eaLnBrk="1" hangingPunct="1">
              <a:defRPr/>
            </a:pPr>
            <a:r>
              <a:rPr lang="en-US" sz="3200" b="1" u="sng" dirty="0" smtClean="0">
                <a:solidFill>
                  <a:srgbClr val="00FF00"/>
                </a:solidFill>
              </a:rPr>
              <a:t>Branches of Radial Nerve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Grp="1" noChangeArrowheads="1"/>
          </p:cNvSpPr>
          <p:nvPr>
            <p:ph type="body" idx="1"/>
          </p:nvPr>
        </p:nvSpPr>
        <p:spPr>
          <a:xfrm>
            <a:off x="4211638" y="1628775"/>
            <a:ext cx="4608512" cy="3313113"/>
          </a:xfrm>
        </p:spPr>
        <p:txBody>
          <a:bodyPr/>
          <a:lstStyle/>
          <a:p>
            <a:pPr algn="l" rtl="0" eaLnBrk="1" hangingPunct="1">
              <a:defRPr/>
            </a:pPr>
            <a:r>
              <a:rPr lang="en-US" sz="2400" dirty="0" smtClean="0">
                <a:solidFill>
                  <a:srgbClr val="FFFF00"/>
                </a:solidFill>
              </a:rPr>
              <a:t>It is a continuation of the radial nerve</a:t>
            </a:r>
          </a:p>
          <a:p>
            <a:pPr algn="l" rtl="0" eaLnBrk="1" hangingPunct="1">
              <a:defRPr/>
            </a:pPr>
            <a:r>
              <a:rPr lang="en-US" sz="2400" dirty="0" smtClean="0"/>
              <a:t>It descends </a:t>
            </a:r>
            <a:r>
              <a:rPr lang="en-US" sz="2400" u="sng" dirty="0" smtClean="0"/>
              <a:t>in front</a:t>
            </a:r>
            <a:r>
              <a:rPr lang="en-US" sz="2400" dirty="0" smtClean="0"/>
              <a:t> of lateral side of forearm to reach the </a:t>
            </a:r>
            <a:r>
              <a:rPr lang="en-US" sz="2400" dirty="0" smtClean="0">
                <a:solidFill>
                  <a:srgbClr val="FFFF00"/>
                </a:solidFill>
              </a:rPr>
              <a:t>dorsum of the hand</a:t>
            </a:r>
          </a:p>
          <a:p>
            <a:pPr algn="l" rtl="0" eaLnBrk="1" hangingPunct="1">
              <a:defRPr/>
            </a:pPr>
            <a:r>
              <a:rPr lang="en-US" sz="2400" dirty="0" smtClean="0">
                <a:solidFill>
                  <a:srgbClr val="FFFF00"/>
                </a:solidFill>
              </a:rPr>
              <a:t>It has </a:t>
            </a:r>
            <a:r>
              <a:rPr lang="en-US" sz="2400" u="sng" dirty="0" smtClean="0">
                <a:solidFill>
                  <a:srgbClr val="FFFF00"/>
                </a:solidFill>
              </a:rPr>
              <a:t>No branches</a:t>
            </a:r>
            <a:r>
              <a:rPr lang="en-US" sz="2400" dirty="0" smtClean="0">
                <a:solidFill>
                  <a:srgbClr val="FFFF00"/>
                </a:solidFill>
              </a:rPr>
              <a:t> in the </a:t>
            </a:r>
            <a:r>
              <a:rPr lang="en-US" sz="2400" u="sng" dirty="0" smtClean="0">
                <a:solidFill>
                  <a:srgbClr val="FFFF00"/>
                </a:solidFill>
              </a:rPr>
              <a:t>forearm</a:t>
            </a:r>
          </a:p>
          <a:p>
            <a:pPr algn="l" rtl="0" eaLnBrk="1" hangingPunct="1">
              <a:buFont typeface="Wingdings" pitchFamily="2" charset="2"/>
              <a:buNone/>
              <a:defRPr/>
            </a:pPr>
            <a:endParaRPr lang="en-US" sz="2400" dirty="0" smtClean="0"/>
          </a:p>
        </p:txBody>
      </p:sp>
      <p:pic>
        <p:nvPicPr>
          <p:cNvPr id="21507" name="Picture 4" descr="C34E7FB2"/>
          <p:cNvPicPr>
            <a:picLocks noChangeAspect="1" noChangeArrowheads="1"/>
          </p:cNvPicPr>
          <p:nvPr/>
        </p:nvPicPr>
        <p:blipFill>
          <a:blip r:embed="rId2" cstate="print"/>
          <a:srcRect l="5110" t="5856" r="23067" b="17043"/>
          <a:stretch>
            <a:fillRect/>
          </a:stretch>
        </p:blipFill>
        <p:spPr bwMode="auto">
          <a:xfrm>
            <a:off x="73025" y="981075"/>
            <a:ext cx="4211638" cy="5373688"/>
          </a:xfrm>
          <a:prstGeom prst="rect">
            <a:avLst/>
          </a:prstGeom>
          <a:noFill/>
          <a:ln w="9525">
            <a:noFill/>
            <a:miter lim="800000"/>
            <a:headEnd/>
            <a:tailEnd/>
          </a:ln>
        </p:spPr>
      </p:pic>
      <p:sp>
        <p:nvSpPr>
          <p:cNvPr id="70662" name="Rectangle 6"/>
          <p:cNvSpPr>
            <a:spLocks noGrp="1" noChangeArrowheads="1"/>
          </p:cNvSpPr>
          <p:nvPr>
            <p:ph type="title"/>
          </p:nvPr>
        </p:nvSpPr>
        <p:spPr>
          <a:xfrm>
            <a:off x="228600" y="44450"/>
            <a:ext cx="8686800" cy="792163"/>
          </a:xfrm>
        </p:spPr>
        <p:txBody>
          <a:bodyPr/>
          <a:lstStyle/>
          <a:p>
            <a:pPr eaLnBrk="1" hangingPunct="1">
              <a:defRPr/>
            </a:pPr>
            <a:r>
              <a:rPr lang="en-US" sz="3200" b="1" u="sng" dirty="0" smtClean="0">
                <a:solidFill>
                  <a:srgbClr val="00FF00"/>
                </a:solidFill>
              </a:rPr>
              <a:t>Superficial Terminal branch of Radial Nerve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defRPr/>
            </a:pPr>
            <a:r>
              <a:rPr lang="en-US" b="1" u="sng" dirty="0" smtClean="0">
                <a:solidFill>
                  <a:srgbClr val="FFFF00"/>
                </a:solidFill>
              </a:rPr>
              <a:t>Objectives</a:t>
            </a:r>
            <a:endParaRPr lang="en-US" u="sng" dirty="0" smtClean="0">
              <a:solidFill>
                <a:srgbClr val="FFFF00"/>
              </a:solidFill>
            </a:endParaRPr>
          </a:p>
        </p:txBody>
      </p:sp>
      <p:sp>
        <p:nvSpPr>
          <p:cNvPr id="78851" name="Rectangle 3"/>
          <p:cNvSpPr>
            <a:spLocks noGrp="1" noChangeArrowheads="1"/>
          </p:cNvSpPr>
          <p:nvPr>
            <p:ph type="body" idx="1"/>
          </p:nvPr>
        </p:nvSpPr>
        <p:spPr>
          <a:xfrm>
            <a:off x="457200" y="1600200"/>
            <a:ext cx="8229600" cy="4133850"/>
          </a:xfrm>
        </p:spPr>
        <p:txBody>
          <a:bodyPr/>
          <a:lstStyle/>
          <a:p>
            <a:pPr algn="l" rtl="0" eaLnBrk="1" hangingPunct="1">
              <a:defRPr/>
            </a:pPr>
            <a:r>
              <a:rPr lang="en-US" sz="2400" b="1" dirty="0" smtClean="0">
                <a:solidFill>
                  <a:srgbClr val="00FF00"/>
                </a:solidFill>
              </a:rPr>
              <a:t>At the end of this lecture, the students should be able to :</a:t>
            </a:r>
            <a:endParaRPr lang="ar-SA" sz="2400" b="1" dirty="0" smtClean="0">
              <a:solidFill>
                <a:srgbClr val="00FF00"/>
              </a:solidFill>
            </a:endParaRPr>
          </a:p>
          <a:p>
            <a:pPr algn="l" rtl="0" eaLnBrk="1" hangingPunct="1">
              <a:defRPr/>
            </a:pPr>
            <a:r>
              <a:rPr lang="en-US" sz="2400" b="1" dirty="0" smtClean="0"/>
              <a:t>Describe </a:t>
            </a:r>
            <a:r>
              <a:rPr lang="en-US" sz="2400" b="1" dirty="0" smtClean="0">
                <a:solidFill>
                  <a:srgbClr val="FF3300"/>
                </a:solidFill>
              </a:rPr>
              <a:t>the formation</a:t>
            </a:r>
            <a:r>
              <a:rPr lang="en-US" sz="2400" b="1" dirty="0" smtClean="0"/>
              <a:t> of brachial plexus (site</a:t>
            </a:r>
            <a:r>
              <a:rPr lang="en-US" sz="2400" b="1" dirty="0" smtClean="0"/>
              <a:t>, roots </a:t>
            </a:r>
            <a:r>
              <a:rPr lang="en-US" sz="2400" b="1" dirty="0" smtClean="0"/>
              <a:t>&amp; stages).</a:t>
            </a:r>
          </a:p>
          <a:p>
            <a:pPr algn="l" rtl="0" eaLnBrk="1" hangingPunct="1">
              <a:defRPr/>
            </a:pPr>
            <a:r>
              <a:rPr lang="en-US" sz="2400" b="1" dirty="0" smtClean="0"/>
              <a:t>List the </a:t>
            </a:r>
            <a:r>
              <a:rPr lang="en-US" sz="2400" b="1" dirty="0" smtClean="0">
                <a:solidFill>
                  <a:srgbClr val="FF3300"/>
                </a:solidFill>
              </a:rPr>
              <a:t>main branches</a:t>
            </a:r>
            <a:r>
              <a:rPr lang="en-US" sz="2400" b="1" dirty="0" smtClean="0"/>
              <a:t> of brachial plexus</a:t>
            </a:r>
          </a:p>
          <a:p>
            <a:pPr algn="l" rtl="0" eaLnBrk="1" hangingPunct="1">
              <a:defRPr/>
            </a:pPr>
            <a:r>
              <a:rPr lang="en-US" sz="2400" b="1" dirty="0" smtClean="0"/>
              <a:t>Describe </a:t>
            </a:r>
            <a:r>
              <a:rPr lang="en-US" sz="2400" b="1" dirty="0" smtClean="0">
                <a:solidFill>
                  <a:srgbClr val="FFFF00"/>
                </a:solidFill>
              </a:rPr>
              <a:t>the course</a:t>
            </a:r>
            <a:r>
              <a:rPr lang="en-US" sz="2400" b="1" dirty="0" smtClean="0"/>
              <a:t> of radial nerve</a:t>
            </a:r>
          </a:p>
          <a:p>
            <a:pPr algn="l" rtl="0" eaLnBrk="1" hangingPunct="1">
              <a:defRPr/>
            </a:pPr>
            <a:r>
              <a:rPr lang="en-US" sz="2400" b="1" dirty="0" smtClean="0"/>
              <a:t>List the </a:t>
            </a:r>
            <a:r>
              <a:rPr lang="en-US" sz="2400" b="1" dirty="0" smtClean="0">
                <a:solidFill>
                  <a:srgbClr val="FFFF00"/>
                </a:solidFill>
              </a:rPr>
              <a:t>motor &amp; sensory distribution of radial nerve</a:t>
            </a:r>
          </a:p>
          <a:p>
            <a:pPr algn="l" rtl="0" eaLnBrk="1" hangingPunct="1">
              <a:defRPr/>
            </a:pPr>
            <a:r>
              <a:rPr lang="en-US" sz="2400" b="1" dirty="0" smtClean="0"/>
              <a:t>Describe the effects in cases of </a:t>
            </a:r>
            <a:r>
              <a:rPr lang="en-US" sz="2400" b="1" dirty="0" smtClean="0">
                <a:solidFill>
                  <a:srgbClr val="FFFF00"/>
                </a:solidFill>
              </a:rPr>
              <a:t>lesion of the brachial plexus &amp; radial nerve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7DE360A"/>
          <p:cNvPicPr>
            <a:picLocks noChangeAspect="1" noChangeArrowheads="1"/>
          </p:cNvPicPr>
          <p:nvPr/>
        </p:nvPicPr>
        <p:blipFill>
          <a:blip r:embed="rId2" cstate="print"/>
          <a:srcRect l="2052" t="54451" r="23274" b="10597"/>
          <a:stretch>
            <a:fillRect/>
          </a:stretch>
        </p:blipFill>
        <p:spPr bwMode="auto">
          <a:xfrm>
            <a:off x="250825" y="908050"/>
            <a:ext cx="4067175" cy="2305050"/>
          </a:xfrm>
          <a:prstGeom prst="rect">
            <a:avLst/>
          </a:prstGeom>
          <a:noFill/>
          <a:ln w="9525">
            <a:noFill/>
            <a:miter lim="800000"/>
            <a:headEnd/>
            <a:tailEnd/>
          </a:ln>
        </p:spPr>
      </p:pic>
      <p:sp>
        <p:nvSpPr>
          <p:cNvPr id="77831" name="Rectangle 7"/>
          <p:cNvSpPr>
            <a:spLocks noGrp="1" noChangeArrowheads="1"/>
          </p:cNvSpPr>
          <p:nvPr>
            <p:ph type="body" idx="1"/>
          </p:nvPr>
        </p:nvSpPr>
        <p:spPr>
          <a:xfrm>
            <a:off x="4500563" y="981075"/>
            <a:ext cx="4248150" cy="4646613"/>
          </a:xfrm>
        </p:spPr>
        <p:txBody>
          <a:bodyPr/>
          <a:lstStyle/>
          <a:p>
            <a:pPr algn="l" rtl="0" eaLnBrk="1" hangingPunct="1">
              <a:buFont typeface="Wingdings" pitchFamily="2" charset="2"/>
              <a:buNone/>
              <a:defRPr/>
            </a:pPr>
            <a:r>
              <a:rPr lang="en-US" sz="2400" b="1" u="sng" dirty="0" smtClean="0">
                <a:solidFill>
                  <a:srgbClr val="FFFF00"/>
                </a:solidFill>
              </a:rPr>
              <a:t>Above wrist:</a:t>
            </a:r>
            <a:r>
              <a:rPr lang="en-US" sz="2400" b="1" dirty="0" smtClean="0"/>
              <a:t>                   </a:t>
            </a:r>
            <a:r>
              <a:rPr lang="en-US" sz="2000" b="1" dirty="0" smtClean="0"/>
              <a:t>it </a:t>
            </a:r>
            <a:r>
              <a:rPr lang="en-US" sz="2000" b="1" u="sng" dirty="0" smtClean="0"/>
              <a:t>turns posterior</a:t>
            </a:r>
            <a:r>
              <a:rPr lang="en-US" sz="2000" b="1" dirty="0" smtClean="0"/>
              <a:t> to pass </a:t>
            </a:r>
            <a:r>
              <a:rPr lang="en-US" sz="2000" b="1" dirty="0" smtClean="0">
                <a:solidFill>
                  <a:srgbClr val="FF9900"/>
                </a:solidFill>
              </a:rPr>
              <a:t>superficial </a:t>
            </a:r>
            <a:r>
              <a:rPr lang="en-US" sz="2000" b="1" dirty="0" smtClean="0"/>
              <a:t>to </a:t>
            </a:r>
            <a:r>
              <a:rPr lang="en-US" sz="2000" b="1" dirty="0" smtClean="0">
                <a:solidFill>
                  <a:srgbClr val="FFCC00"/>
                </a:solidFill>
              </a:rPr>
              <a:t>extensor retinaculum</a:t>
            </a:r>
            <a:r>
              <a:rPr lang="en-US" sz="2000" b="1" dirty="0" smtClean="0"/>
              <a:t> </a:t>
            </a:r>
            <a:r>
              <a:rPr lang="en-US" sz="2000" b="1" u="sng" dirty="0" smtClean="0"/>
              <a:t>to supply:</a:t>
            </a:r>
          </a:p>
          <a:p>
            <a:pPr algn="l" rtl="0" eaLnBrk="1" hangingPunct="1">
              <a:buFont typeface="Wingdings" pitchFamily="2" charset="2"/>
              <a:buNone/>
              <a:defRPr/>
            </a:pPr>
            <a:endParaRPr lang="en-US" sz="2000" b="1" u="sng" dirty="0" smtClean="0"/>
          </a:p>
          <a:p>
            <a:pPr algn="l" rtl="0" eaLnBrk="1" hangingPunct="1">
              <a:defRPr/>
            </a:pPr>
            <a:r>
              <a:rPr lang="en-US" sz="2000" b="1" dirty="0" smtClean="0"/>
              <a:t>skin of lateral 2/3 of back of hand.</a:t>
            </a:r>
          </a:p>
          <a:p>
            <a:pPr algn="l" rtl="0" eaLnBrk="1" hangingPunct="1">
              <a:defRPr/>
            </a:pPr>
            <a:r>
              <a:rPr lang="en-US" sz="2000" b="1" dirty="0" smtClean="0"/>
              <a:t>Skin over the back of proximal phalanges of lateral 3 </a:t>
            </a:r>
            <a:r>
              <a:rPr lang="en-US" sz="2000" b="1" dirty="0" smtClean="0">
                <a:latin typeface="Arial"/>
              </a:rPr>
              <a:t>½</a:t>
            </a:r>
            <a:r>
              <a:rPr lang="en-US" sz="2000" b="1" dirty="0" smtClean="0"/>
              <a:t> fingers.</a:t>
            </a:r>
          </a:p>
          <a:p>
            <a:pPr algn="l" rtl="0" eaLnBrk="1" hangingPunct="1">
              <a:defRPr/>
            </a:pPr>
            <a:endParaRPr lang="en-US" sz="2000" b="1" dirty="0" smtClean="0"/>
          </a:p>
        </p:txBody>
      </p:sp>
      <p:pic>
        <p:nvPicPr>
          <p:cNvPr id="22532" name="Picture 3"/>
          <p:cNvPicPr>
            <a:picLocks noChangeAspect="1" noChangeArrowheads="1"/>
          </p:cNvPicPr>
          <p:nvPr/>
        </p:nvPicPr>
        <p:blipFill>
          <a:blip r:embed="rId3" cstate="print"/>
          <a:srcRect/>
          <a:stretch>
            <a:fillRect/>
          </a:stretch>
        </p:blipFill>
        <p:spPr bwMode="auto">
          <a:xfrm>
            <a:off x="250825" y="3716338"/>
            <a:ext cx="4032250" cy="2295525"/>
          </a:xfrm>
          <a:prstGeom prst="rect">
            <a:avLst/>
          </a:prstGeom>
          <a:noFill/>
          <a:ln w="9525">
            <a:noFill/>
            <a:miter lim="800000"/>
            <a:headEnd/>
            <a:tailEnd/>
          </a:ln>
        </p:spPr>
      </p:pic>
      <p:sp>
        <p:nvSpPr>
          <p:cNvPr id="7" name="Rectangle 6"/>
          <p:cNvSpPr>
            <a:spLocks noGrp="1" noChangeArrowheads="1"/>
          </p:cNvSpPr>
          <p:nvPr>
            <p:ph type="title"/>
          </p:nvPr>
        </p:nvSpPr>
        <p:spPr>
          <a:xfrm>
            <a:off x="228600" y="44450"/>
            <a:ext cx="8686800" cy="792163"/>
          </a:xfrm>
        </p:spPr>
        <p:txBody>
          <a:bodyPr/>
          <a:lstStyle/>
          <a:p>
            <a:pPr eaLnBrk="1" hangingPunct="1">
              <a:defRPr/>
            </a:pPr>
            <a:r>
              <a:rPr lang="en-US" sz="3200" b="1" u="sng" dirty="0" smtClean="0">
                <a:solidFill>
                  <a:srgbClr val="00FF00"/>
                </a:solidFill>
              </a:rPr>
              <a:t>Superficial Terminal branch of Radial Nerve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57200" y="115888"/>
            <a:ext cx="8229600" cy="1139825"/>
          </a:xfrm>
        </p:spPr>
        <p:txBody>
          <a:bodyPr/>
          <a:lstStyle/>
          <a:p>
            <a:pPr eaLnBrk="1" hangingPunct="1">
              <a:defRPr/>
            </a:pPr>
            <a:r>
              <a:rPr lang="en-US" sz="2800" b="1" u="sng" dirty="0" smtClean="0">
                <a:solidFill>
                  <a:srgbClr val="00FF00"/>
                </a:solidFill>
              </a:rPr>
              <a:t>Deep branch of Radial nerve</a:t>
            </a:r>
            <a:r>
              <a:rPr lang="en-US" sz="2800" b="1" dirty="0" smtClean="0">
                <a:solidFill>
                  <a:srgbClr val="00FF00"/>
                </a:solidFill>
              </a:rPr>
              <a:t> </a:t>
            </a:r>
            <a:r>
              <a:rPr lang="en-US" sz="2800" b="1" u="sng" dirty="0" smtClean="0">
                <a:solidFill>
                  <a:srgbClr val="00FF00"/>
                </a:solidFill>
              </a:rPr>
              <a:t>(posterior </a:t>
            </a:r>
            <a:r>
              <a:rPr lang="en-US" sz="3200" b="1" u="sng" dirty="0" err="1" smtClean="0">
                <a:solidFill>
                  <a:srgbClr val="00FF00"/>
                </a:solidFill>
              </a:rPr>
              <a:t>interosseous</a:t>
            </a:r>
            <a:r>
              <a:rPr lang="en-US" sz="3200" b="1" u="sng" dirty="0" smtClean="0">
                <a:solidFill>
                  <a:srgbClr val="00FF00"/>
                </a:solidFill>
              </a:rPr>
              <a:t> nerve)</a:t>
            </a:r>
          </a:p>
        </p:txBody>
      </p:sp>
      <p:sp>
        <p:nvSpPr>
          <p:cNvPr id="76803" name="Rectangle 3"/>
          <p:cNvSpPr>
            <a:spLocks noGrp="1" noChangeArrowheads="1"/>
          </p:cNvSpPr>
          <p:nvPr>
            <p:ph type="body" idx="1"/>
          </p:nvPr>
        </p:nvSpPr>
        <p:spPr>
          <a:xfrm>
            <a:off x="4787900" y="1600200"/>
            <a:ext cx="4356100" cy="4492625"/>
          </a:xfrm>
        </p:spPr>
        <p:txBody>
          <a:bodyPr/>
          <a:lstStyle/>
          <a:p>
            <a:pPr algn="l" rtl="0" eaLnBrk="1" hangingPunct="1">
              <a:lnSpc>
                <a:spcPct val="90000"/>
              </a:lnSpc>
              <a:defRPr/>
            </a:pPr>
            <a:r>
              <a:rPr lang="en-US" sz="2400" b="1" dirty="0" smtClean="0"/>
              <a:t>It </a:t>
            </a:r>
            <a:r>
              <a:rPr lang="en-US" sz="2400" b="1" u="sng" dirty="0" smtClean="0"/>
              <a:t>pierces</a:t>
            </a:r>
            <a:r>
              <a:rPr lang="en-US" sz="2400" b="1" dirty="0" smtClean="0"/>
              <a:t> the </a:t>
            </a:r>
            <a:r>
              <a:rPr lang="en-US" sz="2400" b="1" dirty="0" err="1" smtClean="0">
                <a:solidFill>
                  <a:srgbClr val="FFFF00"/>
                </a:solidFill>
              </a:rPr>
              <a:t>supinator</a:t>
            </a:r>
            <a:r>
              <a:rPr lang="en-US" sz="2400" b="1" dirty="0" smtClean="0">
                <a:solidFill>
                  <a:srgbClr val="FFFF00"/>
                </a:solidFill>
              </a:rPr>
              <a:t> muscle &amp; </a:t>
            </a:r>
            <a:r>
              <a:rPr lang="en-US" sz="2400" b="1" dirty="0" smtClean="0"/>
              <a:t>turns </a:t>
            </a:r>
            <a:r>
              <a:rPr lang="en-US" sz="2400" b="1" u="sng" dirty="0" smtClean="0"/>
              <a:t>around the</a:t>
            </a:r>
            <a:r>
              <a:rPr lang="en-US" sz="2400" b="1" dirty="0" smtClean="0"/>
              <a:t> </a:t>
            </a:r>
            <a:r>
              <a:rPr lang="en-US" sz="2400" b="1" u="sng" dirty="0" smtClean="0"/>
              <a:t>neck of radius</a:t>
            </a:r>
            <a:r>
              <a:rPr lang="en-US" sz="2400" b="1" dirty="0" smtClean="0"/>
              <a:t> to reach back of forearm, descending between superficial &amp; deep muscles of the back of the forearm</a:t>
            </a:r>
          </a:p>
          <a:p>
            <a:pPr algn="l" rtl="0" eaLnBrk="1" hangingPunct="1">
              <a:lnSpc>
                <a:spcPct val="90000"/>
              </a:lnSpc>
              <a:defRPr/>
            </a:pPr>
            <a:r>
              <a:rPr lang="en-US" sz="2400" b="1" dirty="0" smtClean="0"/>
              <a:t>It </a:t>
            </a:r>
            <a:r>
              <a:rPr lang="en-US" sz="2400" b="1" u="sng" dirty="0" smtClean="0">
                <a:solidFill>
                  <a:srgbClr val="FF3300"/>
                </a:solidFill>
              </a:rPr>
              <a:t>supplies</a:t>
            </a:r>
            <a:r>
              <a:rPr lang="en-US" sz="2400" b="1" dirty="0" smtClean="0"/>
              <a:t> the muscles of posterior compartment  the of forearm</a:t>
            </a:r>
          </a:p>
        </p:txBody>
      </p:sp>
      <p:pic>
        <p:nvPicPr>
          <p:cNvPr id="23556" name="Picture 4" descr="943B0B2B"/>
          <p:cNvPicPr>
            <a:picLocks noChangeAspect="1" noChangeArrowheads="1"/>
          </p:cNvPicPr>
          <p:nvPr/>
        </p:nvPicPr>
        <p:blipFill>
          <a:blip r:embed="rId2" cstate="print"/>
          <a:srcRect l="15355" t="29640" b="32091"/>
          <a:stretch>
            <a:fillRect/>
          </a:stretch>
        </p:blipFill>
        <p:spPr bwMode="auto">
          <a:xfrm>
            <a:off x="179388" y="1412875"/>
            <a:ext cx="4787900" cy="2881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3995738" y="277813"/>
            <a:ext cx="5148262" cy="3006725"/>
          </a:xfrm>
        </p:spPr>
        <p:txBody>
          <a:bodyPr/>
          <a:lstStyle/>
          <a:p>
            <a:pPr algn="l" rtl="0" eaLnBrk="1" hangingPunct="1">
              <a:defRPr/>
            </a:pPr>
            <a:r>
              <a:rPr lang="en-US" sz="3600" b="1" dirty="0" err="1" smtClean="0">
                <a:solidFill>
                  <a:srgbClr val="FFFF00"/>
                </a:solidFill>
              </a:rPr>
              <a:t>Cutaneous</a:t>
            </a:r>
            <a:r>
              <a:rPr lang="en-US" sz="3600" b="1" dirty="0" smtClean="0">
                <a:solidFill>
                  <a:srgbClr val="FFFF00"/>
                </a:solidFill>
              </a:rPr>
              <a:t> &amp; digital areas supplied by Radial</a:t>
            </a:r>
            <a:r>
              <a:rPr lang="en-US" dirty="0" smtClean="0"/>
              <a:t> </a:t>
            </a:r>
          </a:p>
        </p:txBody>
      </p:sp>
      <p:pic>
        <p:nvPicPr>
          <p:cNvPr id="24579" name="Picture 4" descr="964F2BA8"/>
          <p:cNvPicPr>
            <a:picLocks noChangeAspect="1" noChangeArrowheads="1"/>
          </p:cNvPicPr>
          <p:nvPr/>
        </p:nvPicPr>
        <p:blipFill>
          <a:blip r:embed="rId2" cstate="print"/>
          <a:srcRect l="18896" t="12088" r="18813" b="20676"/>
          <a:stretch>
            <a:fillRect/>
          </a:stretch>
        </p:blipFill>
        <p:spPr bwMode="auto">
          <a:xfrm>
            <a:off x="323850" y="404813"/>
            <a:ext cx="3995738" cy="6048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5" descr="Bracial Plexus 002"/>
          <p:cNvPicPr>
            <a:picLocks noChangeAspect="1" noChangeArrowheads="1"/>
          </p:cNvPicPr>
          <p:nvPr/>
        </p:nvPicPr>
        <p:blipFill>
          <a:blip r:embed="rId2" cstate="print"/>
          <a:srcRect/>
          <a:stretch>
            <a:fillRect/>
          </a:stretch>
        </p:blipFill>
        <p:spPr bwMode="auto">
          <a:xfrm>
            <a:off x="2254250" y="233363"/>
            <a:ext cx="4616450" cy="6275387"/>
          </a:xfrm>
          <a:prstGeom prst="rect">
            <a:avLst/>
          </a:prstGeom>
          <a:noFill/>
          <a:ln w="9525">
            <a:noFill/>
            <a:miter lim="800000"/>
            <a:headEnd/>
            <a:tailEnd/>
          </a:ln>
        </p:spPr>
      </p:pic>
      <p:sp>
        <p:nvSpPr>
          <p:cNvPr id="25603" name="WordArt 6"/>
          <p:cNvSpPr>
            <a:spLocks noChangeArrowheads="1" noChangeShapeType="1" noTextEdit="1"/>
          </p:cNvSpPr>
          <p:nvPr/>
        </p:nvSpPr>
        <p:spPr bwMode="auto">
          <a:xfrm rot="5400000">
            <a:off x="-1610519" y="3166269"/>
            <a:ext cx="6073775" cy="388938"/>
          </a:xfrm>
          <a:prstGeom prst="rect">
            <a:avLst/>
          </a:prstGeom>
        </p:spPr>
        <p:txBody>
          <a:bodyPr vert="wordArtVert" wrap="none" fromWordArt="1">
            <a:prstTxWarp prst="textPlain">
              <a:avLst>
                <a:gd name="adj" fmla="val 50000"/>
              </a:avLst>
            </a:prstTxWarp>
          </a:bodyPr>
          <a:lstStyle/>
          <a:p>
            <a:pPr algn="ctr" rtl="0" fontAlgn="auto"/>
            <a:r>
              <a:rPr lang="en-US" sz="3600" kern="10">
                <a:ln w="18415">
                  <a:solidFill>
                    <a:srgbClr val="FFFFFF"/>
                  </a:solidFill>
                  <a:round/>
                  <a:headEnd/>
                  <a:tailEnd/>
                </a:ln>
                <a:solidFill>
                  <a:srgbClr val="FFFFFF"/>
                </a:solidFill>
                <a:effectLst>
                  <a:outerShdw algn="tl" rotWithShape="0">
                    <a:srgbClr val="000000">
                      <a:alpha val="70000"/>
                    </a:srgbClr>
                  </a:outerShdw>
                </a:effectLst>
                <a:latin typeface="Arial Black"/>
              </a:rPr>
              <a:t>cutaneous nerves</a:t>
            </a:r>
          </a:p>
        </p:txBody>
      </p:sp>
      <p:sp>
        <p:nvSpPr>
          <p:cNvPr id="25604" name="WordArt 7"/>
          <p:cNvSpPr>
            <a:spLocks noChangeArrowheads="1" noChangeShapeType="1" noTextEdit="1"/>
          </p:cNvSpPr>
          <p:nvPr/>
        </p:nvSpPr>
        <p:spPr bwMode="auto">
          <a:xfrm rot="5400000">
            <a:off x="4683919" y="3028156"/>
            <a:ext cx="6073775" cy="665163"/>
          </a:xfrm>
          <a:prstGeom prst="rect">
            <a:avLst/>
          </a:prstGeom>
        </p:spPr>
        <p:txBody>
          <a:bodyPr vert="wordArtVert" wrap="none" fromWordArt="1">
            <a:prstTxWarp prst="textPlain">
              <a:avLst>
                <a:gd name="adj" fmla="val 50000"/>
              </a:avLst>
            </a:prstTxWarp>
          </a:bodyPr>
          <a:lstStyle/>
          <a:p>
            <a:pPr algn="ctr" rtl="0" fontAlgn="auto"/>
            <a:r>
              <a:rPr lang="en-US" sz="3600" kern="10">
                <a:ln w="18415">
                  <a:solidFill>
                    <a:srgbClr val="FFFFFF"/>
                  </a:solidFill>
                  <a:round/>
                  <a:headEnd/>
                  <a:tailEnd/>
                </a:ln>
                <a:solidFill>
                  <a:srgbClr val="FFFFFF"/>
                </a:solidFill>
                <a:effectLst>
                  <a:outerShdw algn="tl" rotWithShape="0">
                    <a:srgbClr val="000000">
                      <a:alpha val="70000"/>
                    </a:srgbClr>
                  </a:outerShdw>
                </a:effectLst>
                <a:latin typeface="Arial Black"/>
              </a:rPr>
              <a:t>posterior view</a:t>
            </a:r>
          </a:p>
        </p:txBody>
      </p:sp>
      <p:sp>
        <p:nvSpPr>
          <p:cNvPr id="9" name="Rectangle 8"/>
          <p:cNvSpPr/>
          <p:nvPr/>
        </p:nvSpPr>
        <p:spPr>
          <a:xfrm>
            <a:off x="4932040" y="2852936"/>
            <a:ext cx="1296144" cy="11521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004048" y="2276872"/>
            <a:ext cx="1080120"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411760" y="2708920"/>
            <a:ext cx="1296144" cy="7200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076056" y="4797152"/>
            <a:ext cx="1080120"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6728" y="491318"/>
            <a:ext cx="4258102" cy="6186309"/>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l" rtl="0">
              <a:defRPr/>
            </a:pPr>
            <a:r>
              <a:rPr lang="en-US" b="1" dirty="0">
                <a:ln w="50800"/>
                <a:solidFill>
                  <a:srgbClr val="FFFF00"/>
                </a:solidFill>
                <a:cs typeface="+mn-cs"/>
              </a:rPr>
              <a:t>In the </a:t>
            </a:r>
            <a:r>
              <a:rPr lang="en-US" b="1" dirty="0" err="1">
                <a:ln w="50800"/>
                <a:solidFill>
                  <a:srgbClr val="FFFF00"/>
                </a:solidFill>
                <a:cs typeface="+mn-cs"/>
              </a:rPr>
              <a:t>axilla</a:t>
            </a:r>
            <a:r>
              <a:rPr lang="en-US" b="1" dirty="0">
                <a:ln w="50800"/>
                <a:solidFill>
                  <a:srgbClr val="FFFF00"/>
                </a:solidFill>
                <a:cs typeface="+mn-cs"/>
              </a:rPr>
              <a:t> </a:t>
            </a:r>
          </a:p>
          <a:p>
            <a:pPr algn="l" rtl="0">
              <a:defRPr/>
            </a:pPr>
            <a:r>
              <a:rPr lang="en-US" b="1" i="1" dirty="0">
                <a:ln w="50800"/>
                <a:solidFill>
                  <a:srgbClr val="00FF00"/>
                </a:solidFill>
                <a:cs typeface="+mn-cs"/>
              </a:rPr>
              <a:t>Motor</a:t>
            </a:r>
            <a:endParaRPr lang="en-US" b="1" dirty="0">
              <a:ln w="50800"/>
              <a:solidFill>
                <a:srgbClr val="00FF00"/>
              </a:solidFill>
              <a:cs typeface="+mn-cs"/>
            </a:endParaRPr>
          </a:p>
          <a:p>
            <a:pPr algn="l" rtl="0">
              <a:defRPr/>
            </a:pPr>
            <a:r>
              <a:rPr lang="en-US" b="1" dirty="0">
                <a:ln w="50800"/>
                <a:solidFill>
                  <a:srgbClr val="FFFF00"/>
                </a:solidFill>
                <a:cs typeface="+mn-cs"/>
              </a:rPr>
              <a:t>The triceps, the </a:t>
            </a:r>
            <a:r>
              <a:rPr lang="en-US" b="1" dirty="0" err="1">
                <a:ln w="50800"/>
                <a:solidFill>
                  <a:srgbClr val="FFFF00"/>
                </a:solidFill>
                <a:cs typeface="+mn-cs"/>
              </a:rPr>
              <a:t>anconeus</a:t>
            </a:r>
            <a:r>
              <a:rPr lang="en-US" b="1" dirty="0">
                <a:ln w="50800"/>
                <a:solidFill>
                  <a:srgbClr val="FFFF00"/>
                </a:solidFill>
                <a:cs typeface="+mn-cs"/>
              </a:rPr>
              <a:t>, and the long extensors of the wrist are paralyzed. The patient is unable to extend the elbow joint, the wrist joint, and the fingers. So </a:t>
            </a:r>
            <a:r>
              <a:rPr lang="en-US" b="1" dirty="0"/>
              <a:t>The characteristic deformity is</a:t>
            </a:r>
            <a:r>
              <a:rPr lang="en-US" b="1" dirty="0">
                <a:ln w="50800"/>
                <a:solidFill>
                  <a:srgbClr val="FFFF00"/>
                </a:solidFill>
                <a:cs typeface="+mn-cs"/>
              </a:rPr>
              <a:t> Wrist drop, or flexion of the wrist</a:t>
            </a:r>
          </a:p>
          <a:p>
            <a:pPr algn="l" rtl="0">
              <a:defRPr/>
            </a:pPr>
            <a:endParaRPr lang="en-US" b="1" dirty="0">
              <a:ln w="50800"/>
              <a:solidFill>
                <a:srgbClr val="FFFF00"/>
              </a:solidFill>
              <a:cs typeface="+mn-cs"/>
            </a:endParaRPr>
          </a:p>
          <a:p>
            <a:pPr algn="l" rtl="0">
              <a:defRPr/>
            </a:pPr>
            <a:r>
              <a:rPr lang="en-US" b="1" i="1" dirty="0">
                <a:ln w="50800"/>
                <a:solidFill>
                  <a:srgbClr val="00FF00"/>
                </a:solidFill>
                <a:cs typeface="+mn-cs"/>
              </a:rPr>
              <a:t>Sensory</a:t>
            </a:r>
            <a:endParaRPr lang="en-US" b="1" dirty="0">
              <a:ln w="50800"/>
              <a:solidFill>
                <a:srgbClr val="00FF00"/>
              </a:solidFill>
              <a:cs typeface="+mn-cs"/>
            </a:endParaRPr>
          </a:p>
          <a:p>
            <a:pPr algn="l" rtl="0">
              <a:defRPr/>
            </a:pPr>
            <a:r>
              <a:rPr lang="en-US" b="1" dirty="0">
                <a:ln w="50800"/>
                <a:solidFill>
                  <a:srgbClr val="FFFF00"/>
                </a:solidFill>
                <a:cs typeface="+mn-cs"/>
              </a:rPr>
              <a:t>A small loss of skin sensation in posterior surface of the lower part of the arm and down a narrow strip on the back of the forearm. Sensory loss on the lateral part of the dorsum of the hand and on the dorsal surface of the roots of the lateral three and a half fingers</a:t>
            </a:r>
          </a:p>
        </p:txBody>
      </p:sp>
      <p:sp>
        <p:nvSpPr>
          <p:cNvPr id="26627" name="Rectangle 6"/>
          <p:cNvSpPr>
            <a:spLocks noChangeArrowheads="1"/>
          </p:cNvSpPr>
          <p:nvPr/>
        </p:nvSpPr>
        <p:spPr bwMode="auto">
          <a:xfrm>
            <a:off x="1122363" y="214313"/>
            <a:ext cx="6370637" cy="369887"/>
          </a:xfrm>
          <a:prstGeom prst="rect">
            <a:avLst/>
          </a:prstGeom>
          <a:noFill/>
          <a:ln w="9525">
            <a:noFill/>
            <a:miter lim="800000"/>
            <a:headEnd/>
            <a:tailEnd/>
          </a:ln>
        </p:spPr>
        <p:txBody>
          <a:bodyPr>
            <a:spAutoFit/>
          </a:bodyPr>
          <a:lstStyle/>
          <a:p>
            <a:pPr algn="ctr"/>
            <a:r>
              <a:rPr lang="en-US" b="1" i="1">
                <a:solidFill>
                  <a:srgbClr val="FF00FF"/>
                </a:solidFill>
              </a:rPr>
              <a:t>Injuries to the Radial Nerve in the Axilla</a:t>
            </a:r>
            <a:endParaRPr lang="en-US" b="1">
              <a:solidFill>
                <a:srgbClr val="FF00FF"/>
              </a:solidFill>
            </a:endParaRPr>
          </a:p>
        </p:txBody>
      </p:sp>
      <p:pic>
        <p:nvPicPr>
          <p:cNvPr id="26628" name="Picture 2" descr="C9FF103"/>
          <p:cNvPicPr>
            <a:picLocks noChangeAspect="1" noChangeArrowheads="1"/>
          </p:cNvPicPr>
          <p:nvPr/>
        </p:nvPicPr>
        <p:blipFill>
          <a:blip r:embed="rId2" cstate="print"/>
          <a:srcRect/>
          <a:stretch>
            <a:fillRect/>
          </a:stretch>
        </p:blipFill>
        <p:spPr bwMode="auto">
          <a:xfrm>
            <a:off x="5267325" y="873125"/>
            <a:ext cx="3314700" cy="1943100"/>
          </a:xfrm>
          <a:prstGeom prst="rect">
            <a:avLst/>
          </a:prstGeom>
          <a:noFill/>
          <a:ln w="9525">
            <a:noFill/>
            <a:miter lim="800000"/>
            <a:headEnd/>
            <a:tailEnd/>
          </a:ln>
        </p:spPr>
      </p:pic>
      <p:pic>
        <p:nvPicPr>
          <p:cNvPr id="26629" name="Picture 3"/>
          <p:cNvPicPr>
            <a:picLocks noChangeAspect="1" noChangeArrowheads="1"/>
          </p:cNvPicPr>
          <p:nvPr/>
        </p:nvPicPr>
        <p:blipFill>
          <a:blip r:embed="rId3" cstate="print"/>
          <a:srcRect/>
          <a:stretch>
            <a:fillRect/>
          </a:stretch>
        </p:blipFill>
        <p:spPr bwMode="auto">
          <a:xfrm>
            <a:off x="5519738" y="3727450"/>
            <a:ext cx="2990850" cy="2295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4718" y="1556792"/>
            <a:ext cx="6127843" cy="4308872"/>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l">
              <a:defRPr/>
            </a:pPr>
            <a:r>
              <a:rPr lang="en-US" sz="2400" b="1" i="1" u="sng" dirty="0">
                <a:ln w="50800"/>
                <a:solidFill>
                  <a:srgbClr val="FFFF00"/>
                </a:solidFill>
                <a:cs typeface="+mn-cs"/>
              </a:rPr>
              <a:t>Upper Lesions </a:t>
            </a:r>
            <a:r>
              <a:rPr lang="en-US" sz="2400" b="1" i="1" dirty="0">
                <a:ln w="50800"/>
                <a:solidFill>
                  <a:srgbClr val="FFFF00"/>
                </a:solidFill>
                <a:cs typeface="+mn-cs"/>
              </a:rPr>
              <a:t>of the Brachial Plexus (</a:t>
            </a:r>
            <a:r>
              <a:rPr lang="en-US" sz="2400" b="1" i="1" dirty="0" err="1">
                <a:ln w="50800"/>
                <a:solidFill>
                  <a:srgbClr val="FFFF00"/>
                </a:solidFill>
                <a:cs typeface="+mn-cs"/>
              </a:rPr>
              <a:t>Erb-Duchenne</a:t>
            </a:r>
            <a:r>
              <a:rPr lang="en-US" sz="2400" b="1" i="1" dirty="0">
                <a:ln w="50800"/>
                <a:solidFill>
                  <a:srgbClr val="FFFF00"/>
                </a:solidFill>
                <a:cs typeface="+mn-cs"/>
              </a:rPr>
              <a:t> Palsy </a:t>
            </a:r>
            <a:r>
              <a:rPr lang="en-US" sz="2400" b="1" dirty="0">
                <a:solidFill>
                  <a:srgbClr val="FF0000"/>
                </a:solidFill>
                <a:cs typeface="+mn-cs"/>
              </a:rPr>
              <a:t>”waiter's tip”</a:t>
            </a:r>
            <a:r>
              <a:rPr lang="en-US" sz="2400" b="1" i="1" dirty="0">
                <a:ln w="50800"/>
                <a:solidFill>
                  <a:srgbClr val="FFFF00"/>
                </a:solidFill>
                <a:cs typeface="+mn-cs"/>
              </a:rPr>
              <a:t>)</a:t>
            </a:r>
          </a:p>
          <a:p>
            <a:pPr algn="l">
              <a:defRPr/>
            </a:pPr>
            <a:endParaRPr lang="en-US" sz="2400" b="1" i="1" dirty="0">
              <a:ln w="50800"/>
              <a:solidFill>
                <a:srgbClr val="FFFF00"/>
              </a:solidFill>
              <a:cs typeface="+mn-cs"/>
            </a:endParaRPr>
          </a:p>
          <a:p>
            <a:pPr algn="l" rtl="0">
              <a:defRPr/>
            </a:pPr>
            <a:r>
              <a:rPr lang="en-US" sz="2000" b="1" dirty="0">
                <a:ln w="50800"/>
                <a:cs typeface="+mn-cs"/>
              </a:rPr>
              <a:t>Resulting from excessive displacement of the head to the opposite side and depression of the shoulder on</a:t>
            </a:r>
            <a:r>
              <a:rPr lang="en-US" sz="2000" b="1" dirty="0">
                <a:ln w="50800"/>
              </a:rPr>
              <a:t> the same side</a:t>
            </a:r>
            <a:r>
              <a:rPr lang="en-US" sz="2000" b="1" dirty="0">
                <a:ln w="50800"/>
                <a:cs typeface="+mn-cs"/>
              </a:rPr>
              <a:t> </a:t>
            </a:r>
            <a:r>
              <a:rPr lang="en-US" sz="2000" b="1" dirty="0">
                <a:ln w="50800"/>
              </a:rPr>
              <a:t>(a blow or fall on shoulder).  </a:t>
            </a:r>
            <a:endParaRPr lang="en-US" sz="2000" b="1" dirty="0">
              <a:ln w="50800"/>
              <a:cs typeface="+mn-cs"/>
            </a:endParaRPr>
          </a:p>
          <a:p>
            <a:pPr algn="l">
              <a:defRPr/>
            </a:pPr>
            <a:endParaRPr lang="en-US" b="1" dirty="0">
              <a:ln w="50800"/>
              <a:cs typeface="+mn-cs"/>
            </a:endParaRPr>
          </a:p>
          <a:p>
            <a:pPr algn="l">
              <a:defRPr/>
            </a:pPr>
            <a:r>
              <a:rPr lang="en-US" sz="2000" b="1" dirty="0">
                <a:ln w="50800"/>
                <a:cs typeface="+mn-cs"/>
              </a:rPr>
              <a:t>The position of the upper limb in this condition  has been likened to that of a porter or waiter hinting for a tip or policeman’s tip </a:t>
            </a:r>
            <a:r>
              <a:rPr lang="en-US" b="1" dirty="0">
                <a:ln w="50800"/>
                <a:cs typeface="+mn-cs"/>
              </a:rPr>
              <a:t>hand. </a:t>
            </a:r>
          </a:p>
        </p:txBody>
      </p:sp>
      <p:pic>
        <p:nvPicPr>
          <p:cNvPr id="27651" name="Picture 2" descr="C9FF101"/>
          <p:cNvPicPr>
            <a:picLocks noChangeAspect="1" noChangeArrowheads="1"/>
          </p:cNvPicPr>
          <p:nvPr/>
        </p:nvPicPr>
        <p:blipFill>
          <a:blip r:embed="rId2" cstate="print"/>
          <a:srcRect/>
          <a:stretch>
            <a:fillRect/>
          </a:stretch>
        </p:blipFill>
        <p:spPr bwMode="auto">
          <a:xfrm>
            <a:off x="6804025" y="946150"/>
            <a:ext cx="2160588" cy="5651500"/>
          </a:xfrm>
          <a:prstGeom prst="rect">
            <a:avLst/>
          </a:prstGeom>
          <a:noFill/>
          <a:ln w="9525">
            <a:noFill/>
            <a:miter lim="800000"/>
            <a:headEnd/>
            <a:tailEnd/>
          </a:ln>
        </p:spPr>
      </p:pic>
      <p:sp>
        <p:nvSpPr>
          <p:cNvPr id="5" name="Rectangle 4"/>
          <p:cNvSpPr/>
          <p:nvPr/>
        </p:nvSpPr>
        <p:spPr>
          <a:xfrm>
            <a:off x="1331640" y="188640"/>
            <a:ext cx="6480720" cy="584775"/>
          </a:xfrm>
          <a:prstGeom prst="rect">
            <a:avLst/>
          </a:prstGeom>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3200" b="1" dirty="0">
                <a:ln w="50800"/>
                <a:solidFill>
                  <a:srgbClr val="00FF00"/>
                </a:solidFill>
                <a:cs typeface="+mn-cs"/>
              </a:rPr>
              <a:t>Brachial Plexus Injuries</a:t>
            </a:r>
          </a:p>
        </p:txBody>
      </p:sp>
      <p:sp>
        <p:nvSpPr>
          <p:cNvPr id="27653" name="TextBox 5"/>
          <p:cNvSpPr txBox="1">
            <a:spLocks noChangeArrowheads="1"/>
          </p:cNvSpPr>
          <p:nvPr/>
        </p:nvSpPr>
        <p:spPr bwMode="auto">
          <a:xfrm>
            <a:off x="6786563" y="5857875"/>
            <a:ext cx="2143125" cy="769938"/>
          </a:xfrm>
          <a:prstGeom prst="rect">
            <a:avLst/>
          </a:prstGeom>
          <a:noFill/>
          <a:ln w="9525">
            <a:noFill/>
            <a:miter lim="800000"/>
            <a:headEnd/>
            <a:tailEnd/>
          </a:ln>
        </p:spPr>
        <p:txBody>
          <a:bodyPr>
            <a:spAutoFit/>
          </a:bodyPr>
          <a:lstStyle/>
          <a:p>
            <a:pPr algn="l" rtl="0"/>
            <a:r>
              <a:rPr lang="en-US" sz="1100" b="1">
                <a:solidFill>
                  <a:schemeClr val="bg2"/>
                </a:solidFill>
              </a:rPr>
              <a:t>Erb-Duchenne’s paralysis due to injury of</a:t>
            </a:r>
            <a:r>
              <a:rPr lang="en-US" sz="1100" b="1" u="sng">
                <a:solidFill>
                  <a:schemeClr val="bg2"/>
                </a:solidFill>
              </a:rPr>
              <a:t> Upper Trunk </a:t>
            </a:r>
            <a:r>
              <a:rPr lang="en-US" sz="1100" b="1">
                <a:solidFill>
                  <a:schemeClr val="bg2"/>
                </a:solidFill>
              </a:rPr>
              <a:t>of Brachial Plexus.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0723" y="1142985"/>
            <a:ext cx="8502555" cy="1938992"/>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l">
              <a:defRPr/>
            </a:pPr>
            <a:r>
              <a:rPr lang="en-US" sz="2400" b="1" dirty="0">
                <a:ln w="50800"/>
                <a:solidFill>
                  <a:srgbClr val="FFFF00"/>
                </a:solidFill>
                <a:cs typeface="+mn-cs"/>
              </a:rPr>
              <a:t>The roots, trunks, and divisions of the brachial plexus reside in the lower part of the neck, whereas the cords and most of the branches of the plexus lie in the </a:t>
            </a:r>
            <a:r>
              <a:rPr lang="en-US" sz="2400" b="1" dirty="0" err="1">
                <a:ln w="50800"/>
                <a:solidFill>
                  <a:srgbClr val="FFFF00"/>
                </a:solidFill>
                <a:cs typeface="+mn-cs"/>
              </a:rPr>
              <a:t>axilla</a:t>
            </a:r>
            <a:r>
              <a:rPr lang="en-US" sz="2400" b="1" dirty="0">
                <a:ln w="50800"/>
                <a:solidFill>
                  <a:srgbClr val="FFFF00"/>
                </a:solidFill>
                <a:cs typeface="+mn-cs"/>
              </a:rPr>
              <a:t>. Complete lesions involving all the roots of the plexus are rare. </a:t>
            </a:r>
          </a:p>
        </p:txBody>
      </p:sp>
      <p:sp>
        <p:nvSpPr>
          <p:cNvPr id="4" name="Rectangle 3"/>
          <p:cNvSpPr/>
          <p:nvPr/>
        </p:nvSpPr>
        <p:spPr>
          <a:xfrm>
            <a:off x="1214414" y="357167"/>
            <a:ext cx="6929486" cy="646331"/>
          </a:xfrm>
          <a:prstGeom prst="rect">
            <a:avLst/>
          </a:prstGeom>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l" rtl="0">
              <a:defRPr/>
            </a:pPr>
            <a:r>
              <a:rPr lang="en-US" sz="3600" b="1" i="1" dirty="0">
                <a:ln w="50800"/>
                <a:solidFill>
                  <a:srgbClr val="FF00FF"/>
                </a:solidFill>
                <a:cs typeface="+mn-cs"/>
              </a:rPr>
              <a:t>Brachial Plexus Injuries</a:t>
            </a:r>
            <a:endParaRPr lang="en-US" sz="3600" b="1" dirty="0">
              <a:ln w="50800"/>
              <a:solidFill>
                <a:srgbClr val="FF00FF"/>
              </a:solidFill>
              <a:cs typeface="+mn-cs"/>
            </a:endParaRPr>
          </a:p>
        </p:txBody>
      </p:sp>
      <p:pic>
        <p:nvPicPr>
          <p:cNvPr id="28676" name="Picture 4" descr="Bracial Plexus 004"/>
          <p:cNvPicPr>
            <a:picLocks noChangeAspect="1" noChangeArrowheads="1"/>
          </p:cNvPicPr>
          <p:nvPr/>
        </p:nvPicPr>
        <p:blipFill>
          <a:blip r:embed="rId2" cstate="print"/>
          <a:srcRect/>
          <a:stretch>
            <a:fillRect/>
          </a:stretch>
        </p:blipFill>
        <p:spPr bwMode="auto">
          <a:xfrm>
            <a:off x="2722563" y="3227388"/>
            <a:ext cx="3698875" cy="3390900"/>
          </a:xfrm>
          <a:prstGeom prst="rect">
            <a:avLst/>
          </a:prstGeom>
          <a:noFill/>
          <a:ln w="9525">
            <a:noFill/>
            <a:miter lim="800000"/>
            <a:headEnd/>
            <a:tailEnd/>
          </a:ln>
        </p:spPr>
      </p:pic>
      <p:sp>
        <p:nvSpPr>
          <p:cNvPr id="23557" name="Footer Placeholder 6"/>
          <p:cNvSpPr>
            <a:spLocks noGrp="1"/>
          </p:cNvSpPr>
          <p:nvPr>
            <p:ph type="ftr" sz="quarter" idx="11"/>
          </p:nvPr>
        </p:nvSpPr>
        <p:spPr/>
        <p:txBody>
          <a:bodyPr/>
          <a:lstStyle/>
          <a:p>
            <a:pPr>
              <a:defRPr/>
            </a:pPr>
            <a:r>
              <a:rPr lang="en-US"/>
              <a:t>Dr Vohra</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5103" y="903031"/>
            <a:ext cx="5804220" cy="3600986"/>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2400" b="1" i="1" dirty="0">
                <a:ln w="50800"/>
                <a:solidFill>
                  <a:srgbClr val="FFFF00"/>
                </a:solidFill>
                <a:cs typeface="+mn-cs"/>
              </a:rPr>
              <a:t>Lower Lesions of the Brachial Plexus (</a:t>
            </a:r>
            <a:r>
              <a:rPr lang="en-US" sz="2400" b="1" i="1" dirty="0" err="1">
                <a:ln w="50800"/>
                <a:solidFill>
                  <a:srgbClr val="FFFF00"/>
                </a:solidFill>
                <a:cs typeface="+mn-cs"/>
              </a:rPr>
              <a:t>Klumpke</a:t>
            </a:r>
            <a:r>
              <a:rPr lang="en-US" sz="2400" b="1" i="1" dirty="0">
                <a:ln w="50800"/>
                <a:solidFill>
                  <a:srgbClr val="FFFF00"/>
                </a:solidFill>
                <a:cs typeface="+mn-cs"/>
              </a:rPr>
              <a:t> Palsy)</a:t>
            </a:r>
          </a:p>
          <a:p>
            <a:pPr algn="l" rtl="0">
              <a:buFont typeface="Arial" pitchFamily="34" charset="0"/>
              <a:buChar char="•"/>
              <a:defRPr/>
            </a:pPr>
            <a:r>
              <a:rPr lang="en-US" b="1" dirty="0">
                <a:ln w="50800"/>
                <a:cs typeface="+mn-cs"/>
              </a:rPr>
              <a:t> Lower lesions of the brachial plexus are usually traction injuries caused by a person falling from a height clutching at an object to save himself. The first thoracic nerve is usually torn.</a:t>
            </a:r>
          </a:p>
          <a:p>
            <a:pPr algn="l" rtl="0">
              <a:buFont typeface="Arial" pitchFamily="34" charset="0"/>
              <a:buChar char="•"/>
              <a:defRPr/>
            </a:pPr>
            <a:r>
              <a:rPr lang="en-US" b="1" dirty="0">
                <a:ln w="50800"/>
                <a:cs typeface="+mn-cs"/>
              </a:rPr>
              <a:t> The nerve fibers from this segment run in the </a:t>
            </a:r>
            <a:r>
              <a:rPr lang="en-US" b="1" dirty="0" err="1">
                <a:ln w="50800"/>
                <a:cs typeface="+mn-cs"/>
              </a:rPr>
              <a:t>ulnar</a:t>
            </a:r>
            <a:r>
              <a:rPr lang="en-US" b="1" dirty="0">
                <a:ln w="50800"/>
                <a:cs typeface="+mn-cs"/>
              </a:rPr>
              <a:t> and median nerves to supply all the small muscles of the hand. </a:t>
            </a:r>
            <a:r>
              <a:rPr lang="en-US" b="1" dirty="0">
                <a:ln w="50800"/>
                <a:solidFill>
                  <a:srgbClr val="00FF00"/>
                </a:solidFill>
                <a:cs typeface="+mn-cs"/>
              </a:rPr>
              <a:t>The hand has a clawed appearance due to </a:t>
            </a:r>
            <a:r>
              <a:rPr lang="en-US" b="1" dirty="0" err="1">
                <a:ln w="50800"/>
                <a:solidFill>
                  <a:srgbClr val="00FF00"/>
                </a:solidFill>
                <a:cs typeface="+mn-cs"/>
              </a:rPr>
              <a:t>ulnar</a:t>
            </a:r>
            <a:r>
              <a:rPr lang="en-US" b="1" dirty="0">
                <a:ln w="50800"/>
                <a:solidFill>
                  <a:srgbClr val="00FF00"/>
                </a:solidFill>
                <a:cs typeface="+mn-cs"/>
              </a:rPr>
              <a:t> nerve. </a:t>
            </a:r>
          </a:p>
        </p:txBody>
      </p:sp>
      <p:sp>
        <p:nvSpPr>
          <p:cNvPr id="4" name="Rectangle 3"/>
          <p:cNvSpPr/>
          <p:nvPr/>
        </p:nvSpPr>
        <p:spPr>
          <a:xfrm>
            <a:off x="-285784" y="259312"/>
            <a:ext cx="6500858" cy="646331"/>
          </a:xfrm>
          <a:prstGeom prst="rect">
            <a:avLst/>
          </a:prstGeom>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3600" b="1" i="1" dirty="0">
                <a:ln w="50800"/>
                <a:solidFill>
                  <a:srgbClr val="FF00FF"/>
                </a:solidFill>
                <a:cs typeface="+mn-cs"/>
              </a:rPr>
              <a:t>Brachial Plexus Injuries</a:t>
            </a:r>
            <a:endParaRPr lang="en-US" sz="3600" b="1" dirty="0">
              <a:ln w="50800"/>
              <a:solidFill>
                <a:srgbClr val="FF00FF"/>
              </a:solidFill>
              <a:cs typeface="+mn-cs"/>
            </a:endParaRPr>
          </a:p>
        </p:txBody>
      </p:sp>
      <p:pic>
        <p:nvPicPr>
          <p:cNvPr id="29700" name="Picture 3"/>
          <p:cNvPicPr>
            <a:picLocks noChangeAspect="1" noChangeArrowheads="1"/>
          </p:cNvPicPr>
          <p:nvPr/>
        </p:nvPicPr>
        <p:blipFill>
          <a:blip r:embed="rId2" cstate="print"/>
          <a:srcRect/>
          <a:stretch>
            <a:fillRect/>
          </a:stretch>
        </p:blipFill>
        <p:spPr bwMode="auto">
          <a:xfrm>
            <a:off x="214313" y="4708525"/>
            <a:ext cx="2159000" cy="2149475"/>
          </a:xfrm>
          <a:prstGeom prst="rect">
            <a:avLst/>
          </a:prstGeom>
          <a:noFill/>
          <a:ln w="9525">
            <a:noFill/>
            <a:miter lim="800000"/>
            <a:headEnd/>
            <a:tailEnd/>
          </a:ln>
        </p:spPr>
      </p:pic>
      <p:pic>
        <p:nvPicPr>
          <p:cNvPr id="29701" name="Picture 4"/>
          <p:cNvPicPr>
            <a:picLocks noChangeAspect="1" noChangeArrowheads="1"/>
          </p:cNvPicPr>
          <p:nvPr/>
        </p:nvPicPr>
        <p:blipFill>
          <a:blip r:embed="rId3" cstate="print"/>
          <a:srcRect/>
          <a:stretch>
            <a:fillRect/>
          </a:stretch>
        </p:blipFill>
        <p:spPr bwMode="auto">
          <a:xfrm>
            <a:off x="6089650" y="420688"/>
            <a:ext cx="2876550" cy="2495550"/>
          </a:xfrm>
          <a:prstGeom prst="rect">
            <a:avLst/>
          </a:prstGeom>
          <a:noFill/>
          <a:ln w="9525">
            <a:noFill/>
            <a:miter lim="800000"/>
            <a:headEnd/>
            <a:tailEnd/>
          </a:ln>
        </p:spPr>
      </p:pic>
      <p:sp>
        <p:nvSpPr>
          <p:cNvPr id="9" name="Rectangle 8"/>
          <p:cNvSpPr/>
          <p:nvPr/>
        </p:nvSpPr>
        <p:spPr>
          <a:xfrm>
            <a:off x="2422525" y="4984750"/>
            <a:ext cx="3322638" cy="1200150"/>
          </a:xfrm>
          <a:prstGeom prst="rect">
            <a:avLst/>
          </a:prstGeom>
        </p:spPr>
        <p:txBody>
          <a:bodyPr>
            <a:spAutoFit/>
          </a:bodyPr>
          <a:lstStyle/>
          <a:p>
            <a:pPr algn="l" rtl="0">
              <a:defRPr/>
            </a:pPr>
            <a:r>
              <a:rPr lang="en-US" b="1" dirty="0">
                <a:ln w="50800"/>
                <a:solidFill>
                  <a:srgbClr val="FF0000"/>
                </a:solidFill>
                <a:cs typeface="+mn-cs"/>
              </a:rPr>
              <a:t>Hand of Benediction  or Pop’s Blessings</a:t>
            </a:r>
            <a:r>
              <a:rPr lang="en-US" b="1" dirty="0">
                <a:ln w="50800"/>
                <a:solidFill>
                  <a:schemeClr val="bg1">
                    <a:shade val="50000"/>
                  </a:schemeClr>
                </a:solidFill>
                <a:cs typeface="+mn-cs"/>
              </a:rPr>
              <a:t> </a:t>
            </a:r>
            <a:r>
              <a:rPr lang="en-US" b="1" dirty="0">
                <a:ln w="50800"/>
                <a:solidFill>
                  <a:srgbClr val="FF00FF"/>
                </a:solidFill>
                <a:cs typeface="+mn-cs"/>
              </a:rPr>
              <a:t>(APE HAND) </a:t>
            </a:r>
            <a:r>
              <a:rPr lang="en-US" b="1" dirty="0">
                <a:ln w="50800"/>
                <a:cs typeface="+mn-cs"/>
              </a:rPr>
              <a:t>will</a:t>
            </a:r>
            <a:r>
              <a:rPr lang="en-US" b="1" dirty="0">
                <a:ln w="50800"/>
                <a:solidFill>
                  <a:schemeClr val="bg1">
                    <a:shade val="50000"/>
                  </a:schemeClr>
                </a:solidFill>
                <a:cs typeface="+mn-cs"/>
              </a:rPr>
              <a:t> </a:t>
            </a:r>
            <a:r>
              <a:rPr lang="en-US" b="1" dirty="0">
                <a:ln w="50800"/>
                <a:cs typeface="+mn-cs"/>
              </a:rPr>
              <a:t>result from </a:t>
            </a:r>
            <a:r>
              <a:rPr lang="en-US" b="1" dirty="0">
                <a:ln w="50800"/>
                <a:solidFill>
                  <a:srgbClr val="FFFF00"/>
                </a:solidFill>
                <a:cs typeface="+mn-cs"/>
              </a:rPr>
              <a:t>median nerve </a:t>
            </a:r>
            <a:r>
              <a:rPr lang="en-US" b="1" dirty="0">
                <a:ln w="50800"/>
                <a:cs typeface="+mn-cs"/>
              </a:rPr>
              <a:t>injury. </a:t>
            </a:r>
          </a:p>
        </p:txBody>
      </p:sp>
      <p:pic>
        <p:nvPicPr>
          <p:cNvPr id="29703" name="Picture 7"/>
          <p:cNvPicPr>
            <a:picLocks noChangeAspect="1" noChangeArrowheads="1"/>
          </p:cNvPicPr>
          <p:nvPr/>
        </p:nvPicPr>
        <p:blipFill>
          <a:blip r:embed="rId4" cstate="print"/>
          <a:srcRect/>
          <a:stretch>
            <a:fillRect/>
          </a:stretch>
        </p:blipFill>
        <p:spPr bwMode="auto">
          <a:xfrm>
            <a:off x="5743575" y="3687763"/>
            <a:ext cx="3027363" cy="2959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WordArt 4"/>
          <p:cNvSpPr>
            <a:spLocks noChangeArrowheads="1" noChangeShapeType="1" noTextEdit="1"/>
          </p:cNvSpPr>
          <p:nvPr/>
        </p:nvSpPr>
        <p:spPr bwMode="auto">
          <a:xfrm>
            <a:off x="1364457" y="2364581"/>
            <a:ext cx="6415087" cy="2128838"/>
          </a:xfrm>
          <a:prstGeom prst="rect">
            <a:avLst/>
          </a:prstGeom>
        </p:spPr>
        <p:txBody>
          <a:bodyPr wrap="none" fromWordArt="1">
            <a:prstTxWarp prst="textCanDown">
              <a:avLst>
                <a:gd name="adj" fmla="val 17306"/>
              </a:avLst>
            </a:prstTxWarp>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3600" b="1" kern="1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a:cs typeface="Times New Roman"/>
              </a:rPr>
              <a:t>Thank you</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60350"/>
            <a:ext cx="8229600" cy="647700"/>
          </a:xfrm>
        </p:spPr>
        <p:txBody>
          <a:bodyPr/>
          <a:lstStyle/>
          <a:p>
            <a:pPr eaLnBrk="1" hangingPunct="1">
              <a:defRPr/>
            </a:pPr>
            <a:r>
              <a:rPr lang="en-US" sz="3200" b="1" dirty="0" smtClean="0">
                <a:solidFill>
                  <a:srgbClr val="00FF00"/>
                </a:solidFill>
              </a:rPr>
              <a:t>FORMATION OF BRACHIAL PLEXUSES </a:t>
            </a:r>
            <a:endParaRPr lang="en-US" sz="3200" dirty="0" smtClean="0">
              <a:solidFill>
                <a:srgbClr val="00FF00"/>
              </a:solidFill>
            </a:endParaRPr>
          </a:p>
        </p:txBody>
      </p:sp>
      <p:sp>
        <p:nvSpPr>
          <p:cNvPr id="27652" name="Rectangle 4"/>
          <p:cNvSpPr>
            <a:spLocks noGrp="1" noChangeArrowheads="1"/>
          </p:cNvSpPr>
          <p:nvPr>
            <p:ph type="body" sz="half" idx="2"/>
          </p:nvPr>
        </p:nvSpPr>
        <p:spPr>
          <a:xfrm>
            <a:off x="198438" y="1125538"/>
            <a:ext cx="8747125" cy="2016125"/>
          </a:xfrm>
        </p:spPr>
        <p:txBody>
          <a:bodyPr/>
          <a:lstStyle/>
          <a:p>
            <a:pPr algn="l" rtl="0" eaLnBrk="1" hangingPunct="1">
              <a:defRPr/>
            </a:pPr>
            <a:r>
              <a:rPr lang="en-US" sz="2400" b="1" dirty="0" smtClean="0"/>
              <a:t>It is formed in the</a:t>
            </a:r>
            <a:r>
              <a:rPr lang="en-US" sz="2400" dirty="0" smtClean="0"/>
              <a:t> </a:t>
            </a:r>
            <a:r>
              <a:rPr lang="en-US" sz="2400" b="1" dirty="0" smtClean="0">
                <a:solidFill>
                  <a:srgbClr val="FFFF00"/>
                </a:solidFill>
              </a:rPr>
              <a:t>posterior triangle</a:t>
            </a:r>
            <a:r>
              <a:rPr lang="en-US" sz="2400" dirty="0" smtClean="0"/>
              <a:t> </a:t>
            </a:r>
            <a:r>
              <a:rPr lang="en-US" sz="2400" b="1" dirty="0" smtClean="0"/>
              <a:t>of the neck.</a:t>
            </a:r>
            <a:r>
              <a:rPr lang="en-US" sz="2400" dirty="0" smtClean="0"/>
              <a:t> </a:t>
            </a:r>
          </a:p>
          <a:p>
            <a:pPr algn="l" rtl="0" eaLnBrk="1" hangingPunct="1">
              <a:defRPr/>
            </a:pPr>
            <a:r>
              <a:rPr lang="en-US" sz="2400" b="1" dirty="0" smtClean="0"/>
              <a:t>It is the union of</a:t>
            </a:r>
            <a:r>
              <a:rPr lang="en-US" sz="2400" dirty="0" smtClean="0"/>
              <a:t> </a:t>
            </a:r>
            <a:r>
              <a:rPr lang="en-US" sz="2400" b="1" dirty="0" smtClean="0"/>
              <a:t>the</a:t>
            </a:r>
            <a:r>
              <a:rPr lang="en-US" sz="2400" dirty="0" smtClean="0"/>
              <a:t> </a:t>
            </a:r>
            <a:r>
              <a:rPr lang="en-US" sz="2400" b="1" dirty="0" smtClean="0">
                <a:solidFill>
                  <a:srgbClr val="33CC33"/>
                </a:solidFill>
              </a:rPr>
              <a:t>anterior rami</a:t>
            </a:r>
            <a:r>
              <a:rPr lang="en-US" sz="2400" dirty="0" smtClean="0"/>
              <a:t> </a:t>
            </a:r>
            <a:r>
              <a:rPr lang="en-US" sz="2400" b="1" dirty="0" smtClean="0"/>
              <a:t>of the </a:t>
            </a:r>
            <a:r>
              <a:rPr lang="en-US" sz="2400" b="1" dirty="0" smtClean="0">
                <a:solidFill>
                  <a:srgbClr val="FF00FF"/>
                </a:solidFill>
              </a:rPr>
              <a:t>5</a:t>
            </a:r>
            <a:r>
              <a:rPr lang="en-US" sz="2400" b="1" baseline="30000" dirty="0" smtClean="0">
                <a:solidFill>
                  <a:srgbClr val="FF00FF"/>
                </a:solidFill>
              </a:rPr>
              <a:t>th</a:t>
            </a:r>
            <a:r>
              <a:rPr lang="en-US" sz="2400" b="1" dirty="0" smtClean="0">
                <a:solidFill>
                  <a:srgbClr val="FF00FF"/>
                </a:solidFill>
              </a:rPr>
              <a:t> ,6</a:t>
            </a:r>
            <a:r>
              <a:rPr lang="en-US" sz="2400" b="1" baseline="30000" dirty="0" smtClean="0">
                <a:solidFill>
                  <a:srgbClr val="FF00FF"/>
                </a:solidFill>
              </a:rPr>
              <a:t>th</a:t>
            </a:r>
            <a:r>
              <a:rPr lang="en-US" sz="2400" b="1" dirty="0" smtClean="0">
                <a:solidFill>
                  <a:srgbClr val="FF00FF"/>
                </a:solidFill>
              </a:rPr>
              <a:t> ,7</a:t>
            </a:r>
            <a:r>
              <a:rPr lang="en-US" sz="2400" b="1" baseline="30000" dirty="0" smtClean="0">
                <a:solidFill>
                  <a:srgbClr val="FF00FF"/>
                </a:solidFill>
              </a:rPr>
              <a:t>th</a:t>
            </a:r>
            <a:r>
              <a:rPr lang="en-US" sz="2400" b="1" dirty="0" smtClean="0">
                <a:solidFill>
                  <a:srgbClr val="FF00FF"/>
                </a:solidFill>
              </a:rPr>
              <a:t> ,8</a:t>
            </a:r>
            <a:r>
              <a:rPr lang="en-US" sz="2400" b="1" baseline="30000" dirty="0" smtClean="0">
                <a:solidFill>
                  <a:srgbClr val="FF00FF"/>
                </a:solidFill>
              </a:rPr>
              <a:t>th</a:t>
            </a:r>
            <a:r>
              <a:rPr lang="en-US" sz="2400" b="1" dirty="0" smtClean="0">
                <a:solidFill>
                  <a:srgbClr val="FF00FF"/>
                </a:solidFill>
              </a:rPr>
              <a:t> cervical </a:t>
            </a:r>
            <a:r>
              <a:rPr lang="en-US" sz="2400" b="1" dirty="0" smtClean="0"/>
              <a:t>and the </a:t>
            </a:r>
            <a:r>
              <a:rPr lang="en-US" sz="2400" b="1" dirty="0" smtClean="0">
                <a:solidFill>
                  <a:srgbClr val="FF00FF"/>
                </a:solidFill>
              </a:rPr>
              <a:t>1</a:t>
            </a:r>
            <a:r>
              <a:rPr lang="en-US" sz="2400" b="1" baseline="30000" dirty="0" smtClean="0">
                <a:solidFill>
                  <a:srgbClr val="FF00FF"/>
                </a:solidFill>
              </a:rPr>
              <a:t>st</a:t>
            </a:r>
            <a:r>
              <a:rPr lang="en-US" sz="2400" b="1" dirty="0" smtClean="0">
                <a:solidFill>
                  <a:srgbClr val="FF00FF"/>
                </a:solidFill>
              </a:rPr>
              <a:t> thoracic </a:t>
            </a:r>
            <a:r>
              <a:rPr lang="en-US" sz="2400" b="1" dirty="0" smtClean="0"/>
              <a:t>spinal nerves</a:t>
            </a:r>
            <a:endParaRPr lang="en-US" sz="2400" dirty="0" smtClean="0"/>
          </a:p>
        </p:txBody>
      </p:sp>
      <p:pic>
        <p:nvPicPr>
          <p:cNvPr id="5124" name="Picture 4" descr="Bracial Plexus"/>
          <p:cNvPicPr>
            <a:picLocks noChangeAspect="1" noChangeArrowheads="1"/>
          </p:cNvPicPr>
          <p:nvPr/>
        </p:nvPicPr>
        <p:blipFill>
          <a:blip r:embed="rId2" cstate="print"/>
          <a:srcRect/>
          <a:stretch>
            <a:fillRect/>
          </a:stretch>
        </p:blipFill>
        <p:spPr bwMode="auto">
          <a:xfrm>
            <a:off x="539750" y="3213100"/>
            <a:ext cx="4275138" cy="3201988"/>
          </a:xfrm>
          <a:prstGeom prst="rect">
            <a:avLst/>
          </a:prstGeom>
          <a:noFill/>
          <a:ln w="9525">
            <a:noFill/>
            <a:miter lim="800000"/>
            <a:headEnd/>
            <a:tailEnd/>
          </a:ln>
        </p:spPr>
      </p:pic>
      <p:pic>
        <p:nvPicPr>
          <p:cNvPr id="5125" name="Picture 4" descr="Bracial Plexus 004"/>
          <p:cNvPicPr>
            <a:picLocks noChangeAspect="1" noChangeArrowheads="1"/>
          </p:cNvPicPr>
          <p:nvPr/>
        </p:nvPicPr>
        <p:blipFill>
          <a:blip r:embed="rId3" cstate="print"/>
          <a:srcRect/>
          <a:stretch>
            <a:fillRect/>
          </a:stretch>
        </p:blipFill>
        <p:spPr bwMode="auto">
          <a:xfrm>
            <a:off x="5076825" y="2852738"/>
            <a:ext cx="3927475" cy="36004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652">
                                            <p:txEl>
                                              <p:pRg st="1" end="1"/>
                                            </p:txEl>
                                          </p:spTgt>
                                        </p:tgtEl>
                                        <p:attrNameLst>
                                          <p:attrName>style.visibility</p:attrName>
                                        </p:attrNameLst>
                                      </p:cBhvr>
                                      <p:to>
                                        <p:strVal val="visible"/>
                                      </p:to>
                                    </p:set>
                                    <p:anim calcmode="lin" valueType="num">
                                      <p:cBhvr additive="base">
                                        <p:cTn id="7" dur="500" fill="hold"/>
                                        <p:tgtEl>
                                          <p:spTgt spid="2765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defRPr/>
            </a:pPr>
            <a:r>
              <a:rPr lang="en-US" sz="3200" b="1" dirty="0" smtClean="0">
                <a:solidFill>
                  <a:srgbClr val="00FF00"/>
                </a:solidFill>
              </a:rPr>
              <a:t>DIVISIONS</a:t>
            </a:r>
          </a:p>
        </p:txBody>
      </p:sp>
      <p:sp>
        <p:nvSpPr>
          <p:cNvPr id="31747" name="Rectangle 3"/>
          <p:cNvSpPr>
            <a:spLocks noGrp="1" noChangeArrowheads="1"/>
          </p:cNvSpPr>
          <p:nvPr>
            <p:ph type="body" sz="half" idx="2"/>
          </p:nvPr>
        </p:nvSpPr>
        <p:spPr>
          <a:xfrm>
            <a:off x="4500563" y="2276475"/>
            <a:ext cx="4316412" cy="2909888"/>
          </a:xfrm>
        </p:spPr>
        <p:txBody>
          <a:bodyPr/>
          <a:lstStyle/>
          <a:p>
            <a:pPr algn="l" rtl="0" eaLnBrk="1" hangingPunct="1">
              <a:defRPr/>
            </a:pPr>
            <a:r>
              <a:rPr lang="en-US" sz="2800" b="1" u="sng" dirty="0" smtClean="0"/>
              <a:t>The plexus is divided into :</a:t>
            </a:r>
          </a:p>
          <a:p>
            <a:pPr lvl="1" algn="l" rtl="0" eaLnBrk="1" hangingPunct="1">
              <a:defRPr/>
            </a:pPr>
            <a:r>
              <a:rPr lang="en-US" sz="2000" b="1" dirty="0" smtClean="0">
                <a:solidFill>
                  <a:srgbClr val="FFFF00"/>
                </a:solidFill>
              </a:rPr>
              <a:t>Roots</a:t>
            </a:r>
          </a:p>
          <a:p>
            <a:pPr lvl="1" algn="l" rtl="0" eaLnBrk="1" hangingPunct="1">
              <a:defRPr/>
            </a:pPr>
            <a:r>
              <a:rPr lang="en-US" sz="2000" b="1" dirty="0" smtClean="0">
                <a:solidFill>
                  <a:srgbClr val="99FF33"/>
                </a:solidFill>
              </a:rPr>
              <a:t>Trunks</a:t>
            </a:r>
          </a:p>
          <a:p>
            <a:pPr lvl="1" algn="l" rtl="0" eaLnBrk="1" hangingPunct="1">
              <a:defRPr/>
            </a:pPr>
            <a:r>
              <a:rPr lang="en-US" sz="2000" b="1" dirty="0" smtClean="0">
                <a:solidFill>
                  <a:srgbClr val="FF3399"/>
                </a:solidFill>
              </a:rPr>
              <a:t>Divisions</a:t>
            </a:r>
          </a:p>
          <a:p>
            <a:pPr lvl="1" algn="l" rtl="0" eaLnBrk="1" hangingPunct="1">
              <a:defRPr/>
            </a:pPr>
            <a:r>
              <a:rPr lang="en-US" sz="2000" b="1" dirty="0" smtClean="0">
                <a:solidFill>
                  <a:srgbClr val="FF9900"/>
                </a:solidFill>
              </a:rPr>
              <a:t>Cords</a:t>
            </a:r>
          </a:p>
          <a:p>
            <a:pPr lvl="1" algn="l" rtl="0" eaLnBrk="1" hangingPunct="1">
              <a:defRPr/>
            </a:pPr>
            <a:r>
              <a:rPr lang="en-US" sz="2000" b="1" dirty="0" smtClean="0">
                <a:solidFill>
                  <a:schemeClr val="accent2"/>
                </a:solidFill>
              </a:rPr>
              <a:t>Terminal branches</a:t>
            </a:r>
          </a:p>
        </p:txBody>
      </p:sp>
      <p:pic>
        <p:nvPicPr>
          <p:cNvPr id="6148" name="Picture 5" descr="B772A13A"/>
          <p:cNvPicPr>
            <a:picLocks noChangeAspect="1" noChangeArrowheads="1"/>
          </p:cNvPicPr>
          <p:nvPr/>
        </p:nvPicPr>
        <p:blipFill>
          <a:blip r:embed="rId2" cstate="print"/>
          <a:srcRect t="8760" r="66566" b="54796"/>
          <a:stretch>
            <a:fillRect/>
          </a:stretch>
        </p:blipFill>
        <p:spPr bwMode="auto">
          <a:xfrm>
            <a:off x="395288" y="1700213"/>
            <a:ext cx="3887787" cy="39608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747">
                                            <p:txEl>
                                              <p:pRg st="1" end="1"/>
                                            </p:txEl>
                                          </p:spTgt>
                                        </p:tgtEl>
                                        <p:attrNameLst>
                                          <p:attrName>style.visibility</p:attrName>
                                        </p:attrNameLst>
                                      </p:cBhvr>
                                      <p:to>
                                        <p:strVal val="visible"/>
                                      </p:to>
                                    </p:set>
                                    <p:anim calcmode="lin" valueType="num">
                                      <p:cBhvr additive="base">
                                        <p:cTn id="7" dur="500" fill="hold"/>
                                        <p:tgtEl>
                                          <p:spTgt spid="3174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7">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1747">
                                            <p:txEl>
                                              <p:pRg st="2" end="2"/>
                                            </p:txEl>
                                          </p:spTgt>
                                        </p:tgtEl>
                                        <p:attrNameLst>
                                          <p:attrName>style.visibility</p:attrName>
                                        </p:attrNameLst>
                                      </p:cBhvr>
                                      <p:to>
                                        <p:strVal val="visible"/>
                                      </p:to>
                                    </p:set>
                                    <p:anim calcmode="lin" valueType="num">
                                      <p:cBhvr additive="base">
                                        <p:cTn id="11" dur="500" fill="hold"/>
                                        <p:tgtEl>
                                          <p:spTgt spid="31747">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1747">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1747">
                                            <p:txEl>
                                              <p:pRg st="3" end="3"/>
                                            </p:txEl>
                                          </p:spTgt>
                                        </p:tgtEl>
                                        <p:attrNameLst>
                                          <p:attrName>style.visibility</p:attrName>
                                        </p:attrNameLst>
                                      </p:cBhvr>
                                      <p:to>
                                        <p:strVal val="visible"/>
                                      </p:to>
                                    </p:set>
                                    <p:anim calcmode="lin" valueType="num">
                                      <p:cBhvr additive="base">
                                        <p:cTn id="15" dur="500" fill="hold"/>
                                        <p:tgtEl>
                                          <p:spTgt spid="31747">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1747">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1747">
                                            <p:txEl>
                                              <p:pRg st="4" end="4"/>
                                            </p:txEl>
                                          </p:spTgt>
                                        </p:tgtEl>
                                        <p:attrNameLst>
                                          <p:attrName>style.visibility</p:attrName>
                                        </p:attrNameLst>
                                      </p:cBhvr>
                                      <p:to>
                                        <p:strVal val="visible"/>
                                      </p:to>
                                    </p:set>
                                    <p:anim calcmode="lin" valueType="num">
                                      <p:cBhvr additive="base">
                                        <p:cTn id="19" dur="500" fill="hold"/>
                                        <p:tgtEl>
                                          <p:spTgt spid="3174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747">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1747">
                                            <p:txEl>
                                              <p:pRg st="5" end="5"/>
                                            </p:txEl>
                                          </p:spTgt>
                                        </p:tgtEl>
                                        <p:attrNameLst>
                                          <p:attrName>style.visibility</p:attrName>
                                        </p:attrNameLst>
                                      </p:cBhvr>
                                      <p:to>
                                        <p:strVal val="visible"/>
                                      </p:to>
                                    </p:set>
                                    <p:anim calcmode="lin" valueType="num">
                                      <p:cBhvr additive="base">
                                        <p:cTn id="23" dur="500" fill="hold"/>
                                        <p:tgtEl>
                                          <p:spTgt spid="31747">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174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Grp="1" noChangeArrowheads="1"/>
          </p:cNvSpPr>
          <p:nvPr>
            <p:ph type="title"/>
          </p:nvPr>
        </p:nvSpPr>
        <p:spPr>
          <a:xfrm>
            <a:off x="2771775" y="260350"/>
            <a:ext cx="3455988" cy="554038"/>
          </a:xfrm>
        </p:spPr>
        <p:txBody>
          <a:bodyPr/>
          <a:lstStyle/>
          <a:p>
            <a:pPr eaLnBrk="1" hangingPunct="1">
              <a:defRPr/>
            </a:pPr>
            <a:r>
              <a:rPr lang="en-US" sz="3200" b="1" dirty="0" smtClean="0">
                <a:solidFill>
                  <a:srgbClr val="00FF00"/>
                </a:solidFill>
              </a:rPr>
              <a:t>TRUNKS</a:t>
            </a:r>
          </a:p>
        </p:txBody>
      </p:sp>
      <p:sp>
        <p:nvSpPr>
          <p:cNvPr id="32774" name="Rectangle 6"/>
          <p:cNvSpPr>
            <a:spLocks noGrp="1" noChangeArrowheads="1"/>
          </p:cNvSpPr>
          <p:nvPr>
            <p:ph type="body" sz="half" idx="2"/>
          </p:nvPr>
        </p:nvSpPr>
        <p:spPr>
          <a:xfrm>
            <a:off x="5292725" y="765175"/>
            <a:ext cx="3600450" cy="5327650"/>
          </a:xfrm>
        </p:spPr>
        <p:txBody>
          <a:bodyPr/>
          <a:lstStyle/>
          <a:p>
            <a:pPr algn="l" rtl="0" eaLnBrk="1" hangingPunct="1">
              <a:defRPr/>
            </a:pPr>
            <a:r>
              <a:rPr lang="en-US" sz="2800" b="1" dirty="0" smtClean="0">
                <a:solidFill>
                  <a:srgbClr val="FF9900"/>
                </a:solidFill>
              </a:rPr>
              <a:t>Upper trunk</a:t>
            </a:r>
          </a:p>
          <a:p>
            <a:pPr lvl="1" algn="l" rtl="0" eaLnBrk="1" hangingPunct="1">
              <a:defRPr/>
            </a:pPr>
            <a:r>
              <a:rPr lang="en-US" sz="2400" b="1" dirty="0" smtClean="0"/>
              <a:t>Union of the roots</a:t>
            </a:r>
            <a:r>
              <a:rPr lang="en-US" sz="2400" dirty="0" smtClean="0"/>
              <a:t> </a:t>
            </a:r>
            <a:r>
              <a:rPr lang="en-US" sz="2400" b="1" dirty="0" smtClean="0"/>
              <a:t>of</a:t>
            </a:r>
            <a:r>
              <a:rPr lang="en-US" sz="2400" dirty="0" smtClean="0"/>
              <a:t> </a:t>
            </a:r>
            <a:r>
              <a:rPr lang="en-US" sz="2400" b="1" dirty="0" smtClean="0">
                <a:solidFill>
                  <a:srgbClr val="FFFF00"/>
                </a:solidFill>
              </a:rPr>
              <a:t>C5 &amp; 6</a:t>
            </a:r>
          </a:p>
          <a:p>
            <a:pPr lvl="1" algn="l" rtl="0" eaLnBrk="1" hangingPunct="1">
              <a:defRPr/>
            </a:pPr>
            <a:endParaRPr lang="en-US" sz="2400" b="1" dirty="0" smtClean="0"/>
          </a:p>
          <a:p>
            <a:pPr algn="l" rtl="0" eaLnBrk="1" hangingPunct="1">
              <a:defRPr/>
            </a:pPr>
            <a:r>
              <a:rPr lang="en-US" sz="2800" b="1" dirty="0" smtClean="0">
                <a:solidFill>
                  <a:srgbClr val="FF3399"/>
                </a:solidFill>
              </a:rPr>
              <a:t>Middle trunk</a:t>
            </a:r>
          </a:p>
          <a:p>
            <a:pPr lvl="1" algn="l" rtl="0" eaLnBrk="1" hangingPunct="1">
              <a:defRPr/>
            </a:pPr>
            <a:r>
              <a:rPr lang="en-US" sz="2400" b="1" dirty="0" smtClean="0"/>
              <a:t>Continuation of the</a:t>
            </a:r>
            <a:r>
              <a:rPr lang="en-US" sz="2400" dirty="0" smtClean="0"/>
              <a:t> </a:t>
            </a:r>
            <a:r>
              <a:rPr lang="en-US" sz="2400" b="1" dirty="0" smtClean="0"/>
              <a:t>root of</a:t>
            </a:r>
            <a:r>
              <a:rPr lang="en-US" sz="2400" dirty="0" smtClean="0"/>
              <a:t> </a:t>
            </a:r>
            <a:r>
              <a:rPr lang="en-US" sz="2400" b="1" dirty="0" smtClean="0">
                <a:solidFill>
                  <a:srgbClr val="FFFF00"/>
                </a:solidFill>
              </a:rPr>
              <a:t>C7</a:t>
            </a:r>
          </a:p>
          <a:p>
            <a:pPr lvl="1" algn="l" rtl="0" eaLnBrk="1" hangingPunct="1">
              <a:defRPr/>
            </a:pPr>
            <a:endParaRPr lang="en-US" sz="2400" b="1" dirty="0" smtClean="0">
              <a:solidFill>
                <a:srgbClr val="FFFF00"/>
              </a:solidFill>
            </a:endParaRPr>
          </a:p>
          <a:p>
            <a:pPr algn="l" rtl="0" eaLnBrk="1" hangingPunct="1">
              <a:defRPr/>
            </a:pPr>
            <a:r>
              <a:rPr lang="en-US" sz="2800" b="1" dirty="0" smtClean="0">
                <a:solidFill>
                  <a:srgbClr val="99FF33"/>
                </a:solidFill>
              </a:rPr>
              <a:t>Lower trunk</a:t>
            </a:r>
          </a:p>
          <a:p>
            <a:pPr lvl="1" algn="l" rtl="0" eaLnBrk="1" hangingPunct="1">
              <a:defRPr/>
            </a:pPr>
            <a:r>
              <a:rPr lang="en-US" sz="2400" b="1" dirty="0" smtClean="0"/>
              <a:t>Union of the roots</a:t>
            </a:r>
            <a:r>
              <a:rPr lang="en-US" sz="2400" dirty="0" smtClean="0"/>
              <a:t> </a:t>
            </a:r>
            <a:r>
              <a:rPr lang="en-US" sz="2400" b="1" dirty="0" smtClean="0"/>
              <a:t>of</a:t>
            </a:r>
            <a:r>
              <a:rPr lang="en-US" sz="2400" dirty="0" smtClean="0"/>
              <a:t> </a:t>
            </a:r>
            <a:r>
              <a:rPr lang="en-US" sz="2400" b="1" dirty="0" smtClean="0">
                <a:solidFill>
                  <a:srgbClr val="FFFF00"/>
                </a:solidFill>
              </a:rPr>
              <a:t>C8 &amp; T1</a:t>
            </a:r>
            <a:endParaRPr lang="en-US" sz="2400" b="1" dirty="0" smtClean="0"/>
          </a:p>
        </p:txBody>
      </p:sp>
      <p:pic>
        <p:nvPicPr>
          <p:cNvPr id="32775" name="Picture 7" descr="B772A13A"/>
          <p:cNvPicPr>
            <a:picLocks noGrp="1" noChangeAspect="1" noChangeArrowheads="1"/>
          </p:cNvPicPr>
          <p:nvPr>
            <p:ph sz="half" idx="1"/>
          </p:nvPr>
        </p:nvPicPr>
        <p:blipFill>
          <a:blip r:embed="rId2" cstate="print"/>
          <a:srcRect l="32115" t="5724" r="-3380" b="33365"/>
          <a:stretch>
            <a:fillRect/>
          </a:stretch>
        </p:blipFill>
        <p:spPr>
          <a:xfrm>
            <a:off x="179388" y="1052513"/>
            <a:ext cx="5435600" cy="4176712"/>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774">
                                            <p:txEl>
                                              <p:pRg st="3" end="3"/>
                                            </p:txEl>
                                          </p:spTgt>
                                        </p:tgtEl>
                                        <p:attrNameLst>
                                          <p:attrName>style.visibility</p:attrName>
                                        </p:attrNameLst>
                                      </p:cBhvr>
                                      <p:to>
                                        <p:strVal val="visible"/>
                                      </p:to>
                                    </p:set>
                                    <p:anim calcmode="lin" valueType="num">
                                      <p:cBhvr additive="base">
                                        <p:cTn id="7" dur="500" fill="hold"/>
                                        <p:tgtEl>
                                          <p:spTgt spid="32774">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74">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2774">
                                            <p:txEl>
                                              <p:pRg st="4" end="4"/>
                                            </p:txEl>
                                          </p:spTgt>
                                        </p:tgtEl>
                                        <p:attrNameLst>
                                          <p:attrName>style.visibility</p:attrName>
                                        </p:attrNameLst>
                                      </p:cBhvr>
                                      <p:to>
                                        <p:strVal val="visible"/>
                                      </p:to>
                                    </p:set>
                                    <p:anim calcmode="lin" valueType="num">
                                      <p:cBhvr additive="base">
                                        <p:cTn id="11" dur="500" fill="hold"/>
                                        <p:tgtEl>
                                          <p:spTgt spid="32774">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277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2775"/>
                                        </p:tgtEl>
                                        <p:attrNameLst>
                                          <p:attrName>style.visibility</p:attrName>
                                        </p:attrNameLst>
                                      </p:cBhvr>
                                      <p:to>
                                        <p:strVal val="visible"/>
                                      </p:to>
                                    </p:set>
                                    <p:anim calcmode="lin" valueType="num">
                                      <p:cBhvr additive="base">
                                        <p:cTn id="17" dur="500" fill="hold"/>
                                        <p:tgtEl>
                                          <p:spTgt spid="32775"/>
                                        </p:tgtEl>
                                        <p:attrNameLst>
                                          <p:attrName>ppt_x</p:attrName>
                                        </p:attrNameLst>
                                      </p:cBhvr>
                                      <p:tavLst>
                                        <p:tav tm="0">
                                          <p:val>
                                            <p:strVal val="#ppt_x"/>
                                          </p:val>
                                        </p:tav>
                                        <p:tav tm="100000">
                                          <p:val>
                                            <p:strVal val="#ppt_x"/>
                                          </p:val>
                                        </p:tav>
                                      </p:tavLst>
                                    </p:anim>
                                    <p:anim calcmode="lin" valueType="num">
                                      <p:cBhvr additive="base">
                                        <p:cTn id="18" dur="500" fill="hold"/>
                                        <p:tgtEl>
                                          <p:spTgt spid="327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Rectangle 5"/>
          <p:cNvSpPr>
            <a:spLocks noGrp="1" noChangeArrowheads="1"/>
          </p:cNvSpPr>
          <p:nvPr>
            <p:ph type="title"/>
          </p:nvPr>
        </p:nvSpPr>
        <p:spPr/>
        <p:txBody>
          <a:bodyPr/>
          <a:lstStyle/>
          <a:p>
            <a:pPr algn="r" rtl="0" eaLnBrk="1" hangingPunct="1">
              <a:defRPr/>
            </a:pPr>
            <a:r>
              <a:rPr lang="en-US" sz="3200" b="1" dirty="0" smtClean="0">
                <a:solidFill>
                  <a:srgbClr val="00FF00"/>
                </a:solidFill>
              </a:rPr>
              <a:t>DIVISIONS &amp; CORD</a:t>
            </a:r>
          </a:p>
        </p:txBody>
      </p:sp>
      <p:sp>
        <p:nvSpPr>
          <p:cNvPr id="34822" name="Rectangle 6"/>
          <p:cNvSpPr>
            <a:spLocks noGrp="1" noChangeArrowheads="1"/>
          </p:cNvSpPr>
          <p:nvPr>
            <p:ph sz="half" idx="1"/>
          </p:nvPr>
        </p:nvSpPr>
        <p:spPr>
          <a:xfrm>
            <a:off x="457200" y="1600200"/>
            <a:ext cx="3035300" cy="4530725"/>
          </a:xfrm>
        </p:spPr>
        <p:txBody>
          <a:bodyPr/>
          <a:lstStyle/>
          <a:p>
            <a:pPr eaLnBrk="1" hangingPunct="1">
              <a:lnSpc>
                <a:spcPct val="90000"/>
              </a:lnSpc>
              <a:defRPr/>
            </a:pPr>
            <a:endParaRPr lang="en-US" sz="2800" smtClean="0"/>
          </a:p>
        </p:txBody>
      </p:sp>
      <p:sp>
        <p:nvSpPr>
          <p:cNvPr id="34823" name="Rectangle 7"/>
          <p:cNvSpPr>
            <a:spLocks noGrp="1" noChangeArrowheads="1"/>
          </p:cNvSpPr>
          <p:nvPr>
            <p:ph type="body" sz="half" idx="2"/>
          </p:nvPr>
        </p:nvSpPr>
        <p:spPr>
          <a:xfrm>
            <a:off x="4284663" y="1600200"/>
            <a:ext cx="4716462" cy="4530725"/>
          </a:xfrm>
        </p:spPr>
        <p:txBody>
          <a:bodyPr/>
          <a:lstStyle/>
          <a:p>
            <a:pPr algn="l" rtl="0" eaLnBrk="1" hangingPunct="1">
              <a:lnSpc>
                <a:spcPct val="90000"/>
              </a:lnSpc>
              <a:defRPr/>
            </a:pPr>
            <a:r>
              <a:rPr lang="en-US" sz="2800" b="1" dirty="0" smtClean="0"/>
              <a:t>Each trunk divides into </a:t>
            </a:r>
            <a:r>
              <a:rPr lang="en-US" sz="2800" b="1" dirty="0" smtClean="0">
                <a:solidFill>
                  <a:srgbClr val="33CC33"/>
                </a:solidFill>
              </a:rPr>
              <a:t>anterior</a:t>
            </a:r>
            <a:r>
              <a:rPr lang="en-US" sz="2800" b="1" dirty="0" smtClean="0"/>
              <a:t> and </a:t>
            </a:r>
            <a:r>
              <a:rPr lang="en-US" sz="2800" b="1" dirty="0" smtClean="0">
                <a:solidFill>
                  <a:schemeClr val="accent1"/>
                </a:solidFill>
              </a:rPr>
              <a:t>posterior</a:t>
            </a:r>
            <a:r>
              <a:rPr lang="en-US" sz="2800" b="1" dirty="0" smtClean="0"/>
              <a:t> division</a:t>
            </a:r>
          </a:p>
          <a:p>
            <a:pPr algn="l" rtl="0" eaLnBrk="1" hangingPunct="1">
              <a:lnSpc>
                <a:spcPct val="90000"/>
              </a:lnSpc>
              <a:defRPr/>
            </a:pPr>
            <a:endParaRPr lang="en-US" sz="2800" b="1" dirty="0" smtClean="0"/>
          </a:p>
          <a:p>
            <a:pPr algn="l" rtl="0" eaLnBrk="1" hangingPunct="1">
              <a:lnSpc>
                <a:spcPct val="90000"/>
              </a:lnSpc>
              <a:defRPr/>
            </a:pPr>
            <a:r>
              <a:rPr lang="en-US" b="1" dirty="0" smtClean="0">
                <a:solidFill>
                  <a:srgbClr val="FF00FF"/>
                </a:solidFill>
              </a:rPr>
              <a:t>Posterior cord:</a:t>
            </a:r>
          </a:p>
          <a:p>
            <a:pPr lvl="1" algn="l" rtl="0" eaLnBrk="1" hangingPunct="1">
              <a:lnSpc>
                <a:spcPct val="90000"/>
              </a:lnSpc>
              <a:defRPr/>
            </a:pPr>
            <a:r>
              <a:rPr lang="en-US" sz="2000" b="1" dirty="0" smtClean="0"/>
              <a:t>From the </a:t>
            </a:r>
            <a:r>
              <a:rPr lang="en-US" sz="2000" b="1" dirty="0" smtClean="0">
                <a:solidFill>
                  <a:srgbClr val="FF00FF"/>
                </a:solidFill>
              </a:rPr>
              <a:t>three </a:t>
            </a:r>
            <a:r>
              <a:rPr lang="en-US" sz="2000" b="1" dirty="0" smtClean="0"/>
              <a:t>posterior divisions</a:t>
            </a:r>
            <a:endParaRPr lang="en-US" sz="2000" dirty="0" smtClean="0"/>
          </a:p>
          <a:p>
            <a:pPr lvl="1" algn="l" rtl="0" eaLnBrk="1" hangingPunct="1">
              <a:lnSpc>
                <a:spcPct val="90000"/>
              </a:lnSpc>
              <a:defRPr/>
            </a:pPr>
            <a:endParaRPr lang="en-US" sz="2400" dirty="0" smtClean="0"/>
          </a:p>
          <a:p>
            <a:pPr algn="l" rtl="0" eaLnBrk="1" hangingPunct="1">
              <a:lnSpc>
                <a:spcPct val="90000"/>
              </a:lnSpc>
              <a:defRPr/>
            </a:pPr>
            <a:r>
              <a:rPr lang="en-US" sz="2800" b="1" dirty="0" smtClean="0">
                <a:solidFill>
                  <a:srgbClr val="FF00FF"/>
                </a:solidFill>
              </a:rPr>
              <a:t>Lateral cord:</a:t>
            </a:r>
          </a:p>
          <a:p>
            <a:pPr lvl="1" algn="l" rtl="0" eaLnBrk="1" hangingPunct="1">
              <a:lnSpc>
                <a:spcPct val="90000"/>
              </a:lnSpc>
              <a:defRPr/>
            </a:pPr>
            <a:r>
              <a:rPr lang="en-US" sz="2000" b="1" dirty="0" smtClean="0"/>
              <a:t>From the </a:t>
            </a:r>
            <a:r>
              <a:rPr lang="en-US" sz="2000" b="1" dirty="0" smtClean="0">
                <a:solidFill>
                  <a:srgbClr val="99FF33"/>
                </a:solidFill>
              </a:rPr>
              <a:t>anterior </a:t>
            </a:r>
            <a:r>
              <a:rPr lang="en-US" sz="2000" b="1" dirty="0" smtClean="0"/>
              <a:t>divisions of the </a:t>
            </a:r>
            <a:r>
              <a:rPr lang="en-US" sz="2000" b="1" dirty="0" smtClean="0">
                <a:solidFill>
                  <a:srgbClr val="993300"/>
                </a:solidFill>
              </a:rPr>
              <a:t>upper</a:t>
            </a:r>
            <a:r>
              <a:rPr lang="en-US" sz="2000" b="1" dirty="0" smtClean="0"/>
              <a:t> and </a:t>
            </a:r>
            <a:r>
              <a:rPr lang="en-US" sz="2000" b="1" dirty="0" smtClean="0">
                <a:solidFill>
                  <a:srgbClr val="FFFF00"/>
                </a:solidFill>
              </a:rPr>
              <a:t>middle</a:t>
            </a:r>
            <a:r>
              <a:rPr lang="en-US" sz="2000" b="1" dirty="0" smtClean="0"/>
              <a:t> cords</a:t>
            </a:r>
            <a:r>
              <a:rPr lang="en-US" sz="2000" dirty="0" smtClean="0"/>
              <a:t>  </a:t>
            </a:r>
          </a:p>
        </p:txBody>
      </p:sp>
      <p:pic>
        <p:nvPicPr>
          <p:cNvPr id="34820" name="Picture 4" descr="1B23B0EE"/>
          <p:cNvPicPr>
            <a:picLocks noChangeAspect="1" noChangeArrowheads="1"/>
          </p:cNvPicPr>
          <p:nvPr/>
        </p:nvPicPr>
        <p:blipFill>
          <a:blip r:embed="rId2" cstate="print"/>
          <a:srcRect l="8238" b="6436"/>
          <a:stretch>
            <a:fillRect/>
          </a:stretch>
        </p:blipFill>
        <p:spPr bwMode="auto">
          <a:xfrm>
            <a:off x="468313" y="1628775"/>
            <a:ext cx="3743325" cy="46085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4820"/>
                                        </p:tgtEl>
                                        <p:attrNameLst>
                                          <p:attrName>style.visibility</p:attrName>
                                        </p:attrNameLst>
                                      </p:cBhvr>
                                      <p:to>
                                        <p:strVal val="visible"/>
                                      </p:to>
                                    </p:set>
                                    <p:animEffect transition="in" filter="diamond(in)">
                                      <p:cBhvr>
                                        <p:cTn id="7" dur="2000"/>
                                        <p:tgtEl>
                                          <p:spTgt spid="34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44450"/>
            <a:ext cx="8229600" cy="1139825"/>
          </a:xfrm>
        </p:spPr>
        <p:txBody>
          <a:bodyPr/>
          <a:lstStyle/>
          <a:p>
            <a:pPr eaLnBrk="1" hangingPunct="1">
              <a:defRPr/>
            </a:pPr>
            <a:r>
              <a:rPr lang="en-US" sz="3200" b="1" dirty="0" smtClean="0">
                <a:solidFill>
                  <a:srgbClr val="00FF00"/>
                </a:solidFill>
              </a:rPr>
              <a:t>CORDS &amp; BRANCHES</a:t>
            </a:r>
          </a:p>
        </p:txBody>
      </p:sp>
      <p:sp>
        <p:nvSpPr>
          <p:cNvPr id="36868" name="Rectangle 4"/>
          <p:cNvSpPr>
            <a:spLocks noGrp="1" noChangeArrowheads="1"/>
          </p:cNvSpPr>
          <p:nvPr>
            <p:ph type="body" sz="half" idx="2"/>
          </p:nvPr>
        </p:nvSpPr>
        <p:spPr>
          <a:xfrm>
            <a:off x="5003800" y="1600200"/>
            <a:ext cx="3683000" cy="2476500"/>
          </a:xfrm>
        </p:spPr>
        <p:txBody>
          <a:bodyPr/>
          <a:lstStyle/>
          <a:p>
            <a:pPr algn="l" rtl="0" eaLnBrk="1" hangingPunct="1">
              <a:defRPr/>
            </a:pPr>
            <a:r>
              <a:rPr lang="en-US" sz="2800" b="1" dirty="0" smtClean="0">
                <a:solidFill>
                  <a:srgbClr val="FF9900"/>
                </a:solidFill>
              </a:rPr>
              <a:t>Medial cord</a:t>
            </a:r>
            <a:r>
              <a:rPr lang="en-US" sz="2800" dirty="0" smtClean="0"/>
              <a:t> </a:t>
            </a:r>
          </a:p>
          <a:p>
            <a:pPr lvl="1" algn="l" rtl="0" eaLnBrk="1" hangingPunct="1">
              <a:defRPr/>
            </a:pPr>
            <a:r>
              <a:rPr lang="en-US" sz="2400" b="1" dirty="0" smtClean="0"/>
              <a:t>It is the continuation of the anterior division of the </a:t>
            </a:r>
            <a:r>
              <a:rPr lang="en-US" sz="2400" b="1" dirty="0" smtClean="0">
                <a:solidFill>
                  <a:srgbClr val="FF3399"/>
                </a:solidFill>
              </a:rPr>
              <a:t>lower trunk</a:t>
            </a:r>
          </a:p>
          <a:p>
            <a:pPr lvl="1" algn="l" rtl="0" eaLnBrk="1" hangingPunct="1">
              <a:defRPr/>
            </a:pPr>
            <a:endParaRPr lang="en-US" sz="2400" b="1" dirty="0" smtClean="0">
              <a:solidFill>
                <a:srgbClr val="FF3399"/>
              </a:solidFill>
            </a:endParaRPr>
          </a:p>
        </p:txBody>
      </p:sp>
      <p:pic>
        <p:nvPicPr>
          <p:cNvPr id="36870" name="Picture 6" descr="1B23B0EE"/>
          <p:cNvPicPr>
            <a:picLocks noChangeAspect="1" noChangeArrowheads="1"/>
          </p:cNvPicPr>
          <p:nvPr/>
        </p:nvPicPr>
        <p:blipFill>
          <a:blip r:embed="rId2" cstate="print"/>
          <a:srcRect l="8238" b="6436"/>
          <a:stretch>
            <a:fillRect/>
          </a:stretch>
        </p:blipFill>
        <p:spPr bwMode="auto">
          <a:xfrm>
            <a:off x="468313" y="1268413"/>
            <a:ext cx="3959225" cy="4897437"/>
          </a:xfrm>
          <a:prstGeom prst="rect">
            <a:avLst/>
          </a:prstGeom>
          <a:noFill/>
          <a:ln w="9525">
            <a:noFill/>
            <a:miter lim="800000"/>
            <a:headEnd/>
            <a:tailEnd/>
          </a:ln>
        </p:spPr>
      </p:pic>
      <p:sp>
        <p:nvSpPr>
          <p:cNvPr id="6" name="Rectangle 4"/>
          <p:cNvSpPr txBox="1">
            <a:spLocks noChangeArrowheads="1"/>
          </p:cNvSpPr>
          <p:nvPr/>
        </p:nvSpPr>
        <p:spPr bwMode="auto">
          <a:xfrm>
            <a:off x="4787900" y="4121150"/>
            <a:ext cx="4176713" cy="2476500"/>
          </a:xfrm>
          <a:prstGeom prst="rect">
            <a:avLst/>
          </a:prstGeom>
          <a:noFill/>
          <a:ln w="9525">
            <a:noFill/>
            <a:miter lim="800000"/>
            <a:headEnd/>
            <a:tailEnd/>
          </a:ln>
          <a:effectLst/>
        </p:spPr>
        <p:txBody>
          <a:bodyPr/>
          <a:lstStyle/>
          <a:p>
            <a:pPr marL="342900" indent="-342900" algn="l" rtl="0">
              <a:spcBef>
                <a:spcPct val="20000"/>
              </a:spcBef>
              <a:buClr>
                <a:schemeClr val="hlink"/>
              </a:buClr>
              <a:buSzPct val="60000"/>
              <a:buFont typeface="Wingdings" pitchFamily="2" charset="2"/>
              <a:buChar char="n"/>
              <a:defRPr/>
            </a:pPr>
            <a:r>
              <a:rPr lang="en-US" sz="2800" b="1" kern="0" dirty="0">
                <a:solidFill>
                  <a:srgbClr val="FFFF00"/>
                </a:solidFill>
                <a:effectLst>
                  <a:outerShdw blurRad="38100" dist="38100" dir="2700000" algn="tl">
                    <a:srgbClr val="000000"/>
                  </a:outerShdw>
                </a:effectLst>
                <a:latin typeface="+mn-lt"/>
                <a:cs typeface="+mn-cs"/>
              </a:rPr>
              <a:t>Branches</a:t>
            </a:r>
          </a:p>
          <a:p>
            <a:pPr marL="800100" lvl="1" indent="-342900" algn="l" rtl="0">
              <a:spcBef>
                <a:spcPct val="20000"/>
              </a:spcBef>
              <a:buClr>
                <a:schemeClr val="hlink"/>
              </a:buClr>
              <a:buSzPct val="60000"/>
              <a:buFont typeface="Wingdings" pitchFamily="2" charset="2"/>
              <a:buChar char="n"/>
              <a:defRPr/>
            </a:pPr>
            <a:r>
              <a:rPr lang="en-US" sz="2400" b="1" dirty="0">
                <a:solidFill>
                  <a:srgbClr val="FFFFFF"/>
                </a:solidFill>
              </a:rPr>
              <a:t>All three cords will give branches, those will supply their respective regions</a:t>
            </a:r>
          </a:p>
          <a:p>
            <a:pPr marL="742950" lvl="1" indent="-285750" algn="l" rtl="0">
              <a:spcBef>
                <a:spcPct val="20000"/>
              </a:spcBef>
              <a:buClr>
                <a:schemeClr val="tx1"/>
              </a:buClr>
              <a:buFontTx/>
              <a:buChar char="•"/>
              <a:defRPr/>
            </a:pPr>
            <a:endParaRPr lang="en-US" sz="2400" b="1" kern="0" dirty="0">
              <a:solidFill>
                <a:srgbClr val="FF3399"/>
              </a:solidFill>
              <a:effectLst>
                <a:outerShdw blurRad="38100" dist="38100" dir="2700000" algn="tl">
                  <a:srgbClr val="000000"/>
                </a:outerShdw>
              </a:effectLst>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6870"/>
                                        </p:tgtEl>
                                        <p:attrNameLst>
                                          <p:attrName>style.visibility</p:attrName>
                                        </p:attrNameLst>
                                      </p:cBhvr>
                                      <p:to>
                                        <p:strVal val="visible"/>
                                      </p:to>
                                    </p:set>
                                    <p:animEffect transition="in" filter="diamond(in)">
                                      <p:cBhvr>
                                        <p:cTn id="7" dur="2000"/>
                                        <p:tgtEl>
                                          <p:spTgt spid="368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1917700" y="92075"/>
            <a:ext cx="5308600" cy="584200"/>
          </a:xfrm>
          <a:prstGeom prst="rect">
            <a:avLst/>
          </a:prstGeom>
          <a:noFill/>
          <a:ln w="9525">
            <a:noFill/>
            <a:miter lim="800000"/>
            <a:headEnd/>
            <a:tailEnd/>
          </a:ln>
        </p:spPr>
        <p:txBody>
          <a:bodyPr>
            <a:spAutoFit/>
          </a:bodyPr>
          <a:lstStyle/>
          <a:p>
            <a:pPr algn="ctr"/>
            <a:r>
              <a:rPr lang="en-US" sz="3200" b="1">
                <a:solidFill>
                  <a:srgbClr val="00FF00"/>
                </a:solidFill>
              </a:rPr>
              <a:t>The Brachial Plexus </a:t>
            </a:r>
          </a:p>
        </p:txBody>
      </p:sp>
      <p:grpSp>
        <p:nvGrpSpPr>
          <p:cNvPr id="2" name="Group 73"/>
          <p:cNvGrpSpPr>
            <a:grpSpLocks/>
          </p:cNvGrpSpPr>
          <p:nvPr/>
        </p:nvGrpSpPr>
        <p:grpSpPr bwMode="auto">
          <a:xfrm>
            <a:off x="3302000" y="1997075"/>
            <a:ext cx="831850" cy="2314575"/>
            <a:chOff x="2443" y="1379"/>
            <a:chExt cx="524" cy="1458"/>
          </a:xfrm>
        </p:grpSpPr>
        <p:sp>
          <p:nvSpPr>
            <p:cNvPr id="10306" name="Line 16"/>
            <p:cNvSpPr>
              <a:spLocks noChangeShapeType="1"/>
            </p:cNvSpPr>
            <p:nvPr/>
          </p:nvSpPr>
          <p:spPr bwMode="auto">
            <a:xfrm flipV="1">
              <a:off x="2443" y="1379"/>
              <a:ext cx="423" cy="174"/>
            </a:xfrm>
            <a:prstGeom prst="line">
              <a:avLst/>
            </a:prstGeom>
            <a:noFill/>
            <a:ln w="76200">
              <a:solidFill>
                <a:srgbClr val="66FF33"/>
              </a:solidFill>
              <a:round/>
              <a:headEnd/>
              <a:tailEnd/>
            </a:ln>
          </p:spPr>
          <p:txBody>
            <a:bodyPr/>
            <a:lstStyle/>
            <a:p>
              <a:endParaRPr lang="en-US"/>
            </a:p>
          </p:txBody>
        </p:sp>
        <p:sp>
          <p:nvSpPr>
            <p:cNvPr id="10307" name="Line 45"/>
            <p:cNvSpPr>
              <a:spLocks noChangeShapeType="1"/>
            </p:cNvSpPr>
            <p:nvPr/>
          </p:nvSpPr>
          <p:spPr bwMode="auto">
            <a:xfrm flipV="1">
              <a:off x="2506" y="2663"/>
              <a:ext cx="423" cy="174"/>
            </a:xfrm>
            <a:prstGeom prst="line">
              <a:avLst/>
            </a:prstGeom>
            <a:noFill/>
            <a:ln w="76200">
              <a:solidFill>
                <a:srgbClr val="34E6FE"/>
              </a:solidFill>
              <a:round/>
              <a:headEnd/>
              <a:tailEnd/>
            </a:ln>
          </p:spPr>
          <p:txBody>
            <a:bodyPr/>
            <a:lstStyle/>
            <a:p>
              <a:endParaRPr lang="en-US"/>
            </a:p>
          </p:txBody>
        </p:sp>
        <p:sp>
          <p:nvSpPr>
            <p:cNvPr id="10308" name="Line 49"/>
            <p:cNvSpPr>
              <a:spLocks noChangeShapeType="1"/>
            </p:cNvSpPr>
            <p:nvPr/>
          </p:nvSpPr>
          <p:spPr bwMode="auto">
            <a:xfrm flipV="1">
              <a:off x="2544" y="2008"/>
              <a:ext cx="423" cy="174"/>
            </a:xfrm>
            <a:prstGeom prst="line">
              <a:avLst/>
            </a:prstGeom>
            <a:noFill/>
            <a:ln w="76200">
              <a:solidFill>
                <a:srgbClr val="66FF33"/>
              </a:solidFill>
              <a:round/>
              <a:headEnd/>
              <a:tailEnd/>
            </a:ln>
          </p:spPr>
          <p:txBody>
            <a:bodyPr/>
            <a:lstStyle/>
            <a:p>
              <a:endParaRPr lang="en-US"/>
            </a:p>
          </p:txBody>
        </p:sp>
      </p:grpSp>
      <p:grpSp>
        <p:nvGrpSpPr>
          <p:cNvPr id="3" name="Group 103"/>
          <p:cNvGrpSpPr>
            <a:grpSpLocks/>
          </p:cNvGrpSpPr>
          <p:nvPr/>
        </p:nvGrpSpPr>
        <p:grpSpPr bwMode="auto">
          <a:xfrm>
            <a:off x="3927475" y="1241425"/>
            <a:ext cx="5014913" cy="2389188"/>
            <a:chOff x="2474" y="551"/>
            <a:chExt cx="3159" cy="1505"/>
          </a:xfrm>
        </p:grpSpPr>
        <p:grpSp>
          <p:nvGrpSpPr>
            <p:cNvPr id="10301" name="Group 74"/>
            <p:cNvGrpSpPr>
              <a:grpSpLocks/>
            </p:cNvGrpSpPr>
            <p:nvPr/>
          </p:nvGrpSpPr>
          <p:grpSpPr bwMode="auto">
            <a:xfrm>
              <a:off x="2474" y="551"/>
              <a:ext cx="1769" cy="1505"/>
              <a:chOff x="2837" y="903"/>
              <a:chExt cx="1769" cy="1505"/>
            </a:xfrm>
          </p:grpSpPr>
          <p:sp>
            <p:nvSpPr>
              <p:cNvPr id="10303" name="Freeform 56"/>
              <p:cNvSpPr>
                <a:spLocks/>
              </p:cNvSpPr>
              <p:nvPr/>
            </p:nvSpPr>
            <p:spPr bwMode="auto">
              <a:xfrm>
                <a:off x="2837" y="903"/>
                <a:ext cx="1702" cy="1384"/>
              </a:xfrm>
              <a:custGeom>
                <a:avLst/>
                <a:gdLst>
                  <a:gd name="T0" fmla="*/ 0 w 2083"/>
                  <a:gd name="T1" fmla="*/ 1 h 2221"/>
                  <a:gd name="T2" fmla="*/ 49 w 2083"/>
                  <a:gd name="T3" fmla="*/ 1 h 2221"/>
                  <a:gd name="T4" fmla="*/ 78 w 2083"/>
                  <a:gd name="T5" fmla="*/ 1 h 2221"/>
                  <a:gd name="T6" fmla="*/ 77 w 2083"/>
                  <a:gd name="T7" fmla="*/ 1 h 2221"/>
                  <a:gd name="T8" fmla="*/ 77 w 2083"/>
                  <a:gd name="T9" fmla="*/ 1 h 2221"/>
                  <a:gd name="T10" fmla="*/ 0 60000 65536"/>
                  <a:gd name="T11" fmla="*/ 0 60000 65536"/>
                  <a:gd name="T12" fmla="*/ 0 60000 65536"/>
                  <a:gd name="T13" fmla="*/ 0 60000 65536"/>
                  <a:gd name="T14" fmla="*/ 0 60000 65536"/>
                  <a:gd name="T15" fmla="*/ 0 w 2083"/>
                  <a:gd name="T16" fmla="*/ 0 h 2221"/>
                  <a:gd name="T17" fmla="*/ 2083 w 2083"/>
                  <a:gd name="T18" fmla="*/ 2221 h 2221"/>
                </a:gdLst>
                <a:ahLst/>
                <a:cxnLst>
                  <a:cxn ang="T10">
                    <a:pos x="T0" y="T1"/>
                  </a:cxn>
                  <a:cxn ang="T11">
                    <a:pos x="T2" y="T3"/>
                  </a:cxn>
                  <a:cxn ang="T12">
                    <a:pos x="T4" y="T5"/>
                  </a:cxn>
                  <a:cxn ang="T13">
                    <a:pos x="T6" y="T7"/>
                  </a:cxn>
                  <a:cxn ang="T14">
                    <a:pos x="T8" y="T9"/>
                  </a:cxn>
                </a:cxnLst>
                <a:rect l="T15" t="T16" r="T17" b="T18"/>
                <a:pathLst>
                  <a:path w="2083" h="2221">
                    <a:moveTo>
                      <a:pt x="0" y="774"/>
                    </a:moveTo>
                    <a:cubicBezTo>
                      <a:pt x="466" y="632"/>
                      <a:pt x="932" y="491"/>
                      <a:pt x="1260" y="404"/>
                    </a:cubicBezTo>
                    <a:cubicBezTo>
                      <a:pt x="1588" y="317"/>
                      <a:pt x="1851" y="0"/>
                      <a:pt x="1967" y="252"/>
                    </a:cubicBezTo>
                    <a:cubicBezTo>
                      <a:pt x="2083" y="504"/>
                      <a:pt x="1958" y="1609"/>
                      <a:pt x="1956" y="1915"/>
                    </a:cubicBezTo>
                    <a:cubicBezTo>
                      <a:pt x="1954" y="2221"/>
                      <a:pt x="1955" y="2155"/>
                      <a:pt x="1956" y="2089"/>
                    </a:cubicBezTo>
                  </a:path>
                </a:pathLst>
              </a:custGeom>
              <a:noFill/>
              <a:ln w="76200">
                <a:solidFill>
                  <a:srgbClr val="66FF33"/>
                </a:solidFill>
                <a:round/>
                <a:headEnd/>
                <a:tailEnd/>
              </a:ln>
            </p:spPr>
            <p:txBody>
              <a:bodyPr/>
              <a:lstStyle/>
              <a:p>
                <a:endParaRPr lang="en-US"/>
              </a:p>
            </p:txBody>
          </p:sp>
          <p:sp>
            <p:nvSpPr>
              <p:cNvPr id="10304" name="Freeform 60"/>
              <p:cNvSpPr>
                <a:spLocks/>
              </p:cNvSpPr>
              <p:nvPr/>
            </p:nvSpPr>
            <p:spPr bwMode="auto">
              <a:xfrm>
                <a:off x="2942" y="1033"/>
                <a:ext cx="1242" cy="988"/>
              </a:xfrm>
              <a:custGeom>
                <a:avLst/>
                <a:gdLst>
                  <a:gd name="T0" fmla="*/ 0 w 1934"/>
                  <a:gd name="T1" fmla="*/ 1842524 h 598"/>
                  <a:gd name="T2" fmla="*/ 2 w 1934"/>
                  <a:gd name="T3" fmla="*/ 0 h 598"/>
                  <a:gd name="T4" fmla="*/ 0 60000 65536"/>
                  <a:gd name="T5" fmla="*/ 0 60000 65536"/>
                  <a:gd name="T6" fmla="*/ 0 w 1934"/>
                  <a:gd name="T7" fmla="*/ 0 h 598"/>
                  <a:gd name="T8" fmla="*/ 1934 w 1934"/>
                  <a:gd name="T9" fmla="*/ 598 h 598"/>
                </a:gdLst>
                <a:ahLst/>
                <a:cxnLst>
                  <a:cxn ang="T4">
                    <a:pos x="T0" y="T1"/>
                  </a:cxn>
                  <a:cxn ang="T5">
                    <a:pos x="T2" y="T3"/>
                  </a:cxn>
                </a:cxnLst>
                <a:rect l="T6" t="T7" r="T8" b="T9"/>
                <a:pathLst>
                  <a:path w="1934" h="598">
                    <a:moveTo>
                      <a:pt x="0" y="598"/>
                    </a:moveTo>
                    <a:cubicBezTo>
                      <a:pt x="806" y="349"/>
                      <a:pt x="1612" y="100"/>
                      <a:pt x="1934" y="0"/>
                    </a:cubicBezTo>
                  </a:path>
                </a:pathLst>
              </a:custGeom>
              <a:noFill/>
              <a:ln w="76200">
                <a:solidFill>
                  <a:srgbClr val="66FF33"/>
                </a:solidFill>
                <a:round/>
                <a:headEnd/>
                <a:tailEnd/>
              </a:ln>
            </p:spPr>
            <p:txBody>
              <a:bodyPr/>
              <a:lstStyle/>
              <a:p>
                <a:endParaRPr lang="en-US"/>
              </a:p>
            </p:txBody>
          </p:sp>
          <p:sp>
            <p:nvSpPr>
              <p:cNvPr id="10305" name="Rectangle 66"/>
              <p:cNvSpPr>
                <a:spLocks noChangeArrowheads="1"/>
              </p:cNvSpPr>
              <p:nvPr/>
            </p:nvSpPr>
            <p:spPr bwMode="auto">
              <a:xfrm>
                <a:off x="4356" y="1218"/>
                <a:ext cx="250" cy="1190"/>
              </a:xfrm>
              <a:prstGeom prst="rect">
                <a:avLst/>
              </a:prstGeom>
              <a:solidFill>
                <a:srgbClr val="66FF33"/>
              </a:solidFill>
              <a:ln w="9525">
                <a:solidFill>
                  <a:srgbClr val="66FF33"/>
                </a:solidFill>
                <a:miter lim="800000"/>
                <a:headEnd/>
                <a:tailEnd/>
              </a:ln>
            </p:spPr>
            <p:txBody>
              <a:bodyPr wrap="none" anchor="ctr"/>
              <a:lstStyle/>
              <a:p>
                <a:endParaRPr lang="en-US"/>
              </a:p>
            </p:txBody>
          </p:sp>
        </p:grpSp>
        <p:sp>
          <p:nvSpPr>
            <p:cNvPr id="7247" name="Text Box 79"/>
            <p:cNvSpPr txBox="1">
              <a:spLocks noChangeArrowheads="1"/>
            </p:cNvSpPr>
            <p:nvPr/>
          </p:nvSpPr>
          <p:spPr bwMode="auto">
            <a:xfrm>
              <a:off x="4240" y="783"/>
              <a:ext cx="1393" cy="601"/>
            </a:xfrm>
            <a:prstGeom prst="rect">
              <a:avLst/>
            </a:prstGeom>
            <a:noFill/>
            <a:ln w="9525">
              <a:noFill/>
              <a:miter lim="800000"/>
              <a:headEnd/>
              <a:tailEnd/>
            </a:ln>
            <a:effectLst/>
          </p:spPr>
          <p:txBody>
            <a:bodyPr wrap="none">
              <a:spAutoFit/>
            </a:bodyPr>
            <a:lstStyle/>
            <a:p>
              <a:pPr algn="l">
                <a:defRPr/>
              </a:pPr>
              <a:r>
                <a:rPr lang="en-US" sz="2400" b="1" dirty="0">
                  <a:ln w="18415" cmpd="sng">
                    <a:solidFill>
                      <a:srgbClr val="FFFFFF"/>
                    </a:solidFill>
                    <a:prstDash val="solid"/>
                  </a:ln>
                  <a:solidFill>
                    <a:srgbClr val="FFFFFF"/>
                  </a:solidFill>
                  <a:effectLst>
                    <a:outerShdw blurRad="63500" dir="3600000" algn="tl" rotWithShape="0">
                      <a:srgbClr val="000000">
                        <a:alpha val="70000"/>
                      </a:srgbClr>
                    </a:outerShdw>
                  </a:effectLst>
                </a:rPr>
                <a:t>lateral Cord</a:t>
              </a:r>
            </a:p>
            <a:p>
              <a:pPr algn="l">
                <a:defRPr/>
              </a:pPr>
              <a:r>
                <a:rPr lang="en-US" sz="3200" b="1" dirty="0">
                  <a:solidFill>
                    <a:srgbClr val="FF5050"/>
                  </a:solidFill>
                </a:rPr>
                <a:t>(2LM)</a:t>
              </a:r>
            </a:p>
          </p:txBody>
        </p:sp>
      </p:grpSp>
      <p:grpSp>
        <p:nvGrpSpPr>
          <p:cNvPr id="5" name="Group 105"/>
          <p:cNvGrpSpPr>
            <a:grpSpLocks/>
          </p:cNvGrpSpPr>
          <p:nvPr/>
        </p:nvGrpSpPr>
        <p:grpSpPr bwMode="auto">
          <a:xfrm>
            <a:off x="2019300" y="3957638"/>
            <a:ext cx="2663825" cy="2014537"/>
            <a:chOff x="1272" y="2262"/>
            <a:chExt cx="1678" cy="1269"/>
          </a:xfrm>
        </p:grpSpPr>
        <p:grpSp>
          <p:nvGrpSpPr>
            <p:cNvPr id="10297" name="Group 77"/>
            <p:cNvGrpSpPr>
              <a:grpSpLocks/>
            </p:cNvGrpSpPr>
            <p:nvPr/>
          </p:nvGrpSpPr>
          <p:grpSpPr bwMode="auto">
            <a:xfrm>
              <a:off x="2550" y="2262"/>
              <a:ext cx="400" cy="1269"/>
              <a:chOff x="2913" y="2614"/>
              <a:chExt cx="400" cy="1269"/>
            </a:xfrm>
          </p:grpSpPr>
          <p:sp>
            <p:nvSpPr>
              <p:cNvPr id="10299" name="Freeform 63"/>
              <p:cNvSpPr>
                <a:spLocks/>
              </p:cNvSpPr>
              <p:nvPr/>
            </p:nvSpPr>
            <p:spPr bwMode="auto">
              <a:xfrm>
                <a:off x="2913" y="2614"/>
                <a:ext cx="273" cy="1201"/>
              </a:xfrm>
              <a:custGeom>
                <a:avLst/>
                <a:gdLst>
                  <a:gd name="T0" fmla="*/ 0 w 194"/>
                  <a:gd name="T1" fmla="*/ 9169 h 853"/>
                  <a:gd name="T2" fmla="*/ 38406 w 194"/>
                  <a:gd name="T3" fmla="*/ 32416 h 853"/>
                  <a:gd name="T4" fmla="*/ 43688 w 194"/>
                  <a:gd name="T5" fmla="*/ 203460 h 853"/>
                  <a:gd name="T6" fmla="*/ 0 60000 65536"/>
                  <a:gd name="T7" fmla="*/ 0 60000 65536"/>
                  <a:gd name="T8" fmla="*/ 0 60000 65536"/>
                  <a:gd name="T9" fmla="*/ 0 w 194"/>
                  <a:gd name="T10" fmla="*/ 0 h 853"/>
                  <a:gd name="T11" fmla="*/ 194 w 194"/>
                  <a:gd name="T12" fmla="*/ 853 h 853"/>
                </a:gdLst>
                <a:ahLst/>
                <a:cxnLst>
                  <a:cxn ang="T6">
                    <a:pos x="T0" y="T1"/>
                  </a:cxn>
                  <a:cxn ang="T7">
                    <a:pos x="T2" y="T3"/>
                  </a:cxn>
                  <a:cxn ang="T8">
                    <a:pos x="T4" y="T5"/>
                  </a:cxn>
                </a:cxnLst>
                <a:rect l="T9" t="T10" r="T11" b="T12"/>
                <a:pathLst>
                  <a:path w="194" h="853">
                    <a:moveTo>
                      <a:pt x="0" y="38"/>
                    </a:moveTo>
                    <a:cubicBezTo>
                      <a:pt x="66" y="19"/>
                      <a:pt x="132" y="0"/>
                      <a:pt x="163" y="136"/>
                    </a:cubicBezTo>
                    <a:cubicBezTo>
                      <a:pt x="194" y="272"/>
                      <a:pt x="189" y="562"/>
                      <a:pt x="185" y="853"/>
                    </a:cubicBezTo>
                  </a:path>
                </a:pathLst>
              </a:custGeom>
              <a:noFill/>
              <a:ln w="76200">
                <a:pattFill prst="dashVert">
                  <a:fgClr>
                    <a:srgbClr val="34E6FE"/>
                  </a:fgClr>
                  <a:bgClr>
                    <a:srgbClr val="FFFFFF"/>
                  </a:bgClr>
                </a:pattFill>
                <a:round/>
                <a:headEnd/>
                <a:tailEnd/>
              </a:ln>
            </p:spPr>
            <p:txBody>
              <a:bodyPr/>
              <a:lstStyle/>
              <a:p>
                <a:endParaRPr lang="en-US"/>
              </a:p>
            </p:txBody>
          </p:sp>
          <p:sp>
            <p:nvSpPr>
              <p:cNvPr id="10300" name="Rectangle 65"/>
              <p:cNvSpPr>
                <a:spLocks noChangeArrowheads="1"/>
              </p:cNvSpPr>
              <p:nvPr/>
            </p:nvSpPr>
            <p:spPr bwMode="auto">
              <a:xfrm>
                <a:off x="3063" y="3063"/>
                <a:ext cx="250" cy="820"/>
              </a:xfrm>
              <a:prstGeom prst="rect">
                <a:avLst/>
              </a:prstGeom>
              <a:solidFill>
                <a:srgbClr val="34E6FE"/>
              </a:solidFill>
              <a:ln w="9525">
                <a:solidFill>
                  <a:srgbClr val="34E6FE"/>
                </a:solidFill>
                <a:miter lim="800000"/>
                <a:headEnd/>
                <a:tailEnd/>
              </a:ln>
            </p:spPr>
            <p:txBody>
              <a:bodyPr wrap="none" anchor="ctr"/>
              <a:lstStyle/>
              <a:p>
                <a:endParaRPr lang="en-US"/>
              </a:p>
            </p:txBody>
          </p:sp>
        </p:grpSp>
        <p:sp>
          <p:nvSpPr>
            <p:cNvPr id="7248" name="Text Box 80"/>
            <p:cNvSpPr txBox="1">
              <a:spLocks noChangeArrowheads="1"/>
            </p:cNvSpPr>
            <p:nvPr/>
          </p:nvSpPr>
          <p:spPr bwMode="auto">
            <a:xfrm>
              <a:off x="1272" y="2803"/>
              <a:ext cx="1420" cy="601"/>
            </a:xfrm>
            <a:prstGeom prst="rect">
              <a:avLst/>
            </a:prstGeom>
            <a:noFill/>
            <a:ln w="9525">
              <a:noFill/>
              <a:miter lim="800000"/>
              <a:headEnd/>
              <a:tailEnd/>
            </a:ln>
            <a:effectLst/>
          </p:spPr>
          <p:txBody>
            <a:bodyPr wrap="none">
              <a:spAutoFit/>
            </a:bodyPr>
            <a:lstStyle/>
            <a:p>
              <a:pPr algn="l">
                <a:defRPr/>
              </a:pPr>
              <a:r>
                <a:rPr lang="en-US" sz="2400" b="1" dirty="0">
                  <a:ln w="18415" cmpd="sng">
                    <a:solidFill>
                      <a:srgbClr val="FFFFFF"/>
                    </a:solidFill>
                    <a:prstDash val="solid"/>
                  </a:ln>
                  <a:solidFill>
                    <a:srgbClr val="FFFFFF"/>
                  </a:solidFill>
                  <a:effectLst>
                    <a:outerShdw blurRad="63500" dir="3600000" algn="tl" rotWithShape="0">
                      <a:srgbClr val="000000">
                        <a:alpha val="70000"/>
                      </a:srgbClr>
                    </a:outerShdw>
                  </a:effectLst>
                </a:rPr>
                <a:t>medial Cord</a:t>
              </a:r>
            </a:p>
            <a:p>
              <a:pPr algn="l">
                <a:defRPr/>
              </a:pPr>
              <a:r>
                <a:rPr lang="en-US" sz="3200" b="1" dirty="0">
                  <a:solidFill>
                    <a:srgbClr val="FF5050"/>
                  </a:solidFill>
                </a:rPr>
                <a:t>(4MU)</a:t>
              </a:r>
            </a:p>
          </p:txBody>
        </p:sp>
      </p:grpSp>
      <p:grpSp>
        <p:nvGrpSpPr>
          <p:cNvPr id="7" name="Group 72"/>
          <p:cNvGrpSpPr>
            <a:grpSpLocks/>
          </p:cNvGrpSpPr>
          <p:nvPr/>
        </p:nvGrpSpPr>
        <p:grpSpPr bwMode="auto">
          <a:xfrm>
            <a:off x="3279775" y="2306638"/>
            <a:ext cx="831850" cy="2314575"/>
            <a:chOff x="2429" y="1574"/>
            <a:chExt cx="524" cy="1458"/>
          </a:xfrm>
        </p:grpSpPr>
        <p:sp>
          <p:nvSpPr>
            <p:cNvPr id="10294" name="Line 15"/>
            <p:cNvSpPr>
              <a:spLocks noChangeShapeType="1"/>
            </p:cNvSpPr>
            <p:nvPr/>
          </p:nvSpPr>
          <p:spPr bwMode="auto">
            <a:xfrm flipH="1" flipV="1">
              <a:off x="2429" y="1574"/>
              <a:ext cx="423" cy="174"/>
            </a:xfrm>
            <a:prstGeom prst="line">
              <a:avLst/>
            </a:prstGeom>
            <a:noFill/>
            <a:ln w="76200">
              <a:solidFill>
                <a:srgbClr val="FF3300"/>
              </a:solidFill>
              <a:round/>
              <a:headEnd/>
              <a:tailEnd/>
            </a:ln>
          </p:spPr>
          <p:txBody>
            <a:bodyPr/>
            <a:lstStyle/>
            <a:p>
              <a:endParaRPr lang="en-US"/>
            </a:p>
          </p:txBody>
        </p:sp>
        <p:sp>
          <p:nvSpPr>
            <p:cNvPr id="10295" name="Line 44"/>
            <p:cNvSpPr>
              <a:spLocks noChangeShapeType="1"/>
            </p:cNvSpPr>
            <p:nvPr/>
          </p:nvSpPr>
          <p:spPr bwMode="auto">
            <a:xfrm flipH="1" flipV="1">
              <a:off x="2492" y="2858"/>
              <a:ext cx="423" cy="174"/>
            </a:xfrm>
            <a:prstGeom prst="line">
              <a:avLst/>
            </a:prstGeom>
            <a:noFill/>
            <a:ln w="76200">
              <a:solidFill>
                <a:srgbClr val="FF3300"/>
              </a:solidFill>
              <a:round/>
              <a:headEnd/>
              <a:tailEnd/>
            </a:ln>
          </p:spPr>
          <p:txBody>
            <a:bodyPr/>
            <a:lstStyle/>
            <a:p>
              <a:endParaRPr lang="en-US"/>
            </a:p>
          </p:txBody>
        </p:sp>
        <p:sp>
          <p:nvSpPr>
            <p:cNvPr id="10296" name="Line 48"/>
            <p:cNvSpPr>
              <a:spLocks noChangeShapeType="1"/>
            </p:cNvSpPr>
            <p:nvPr/>
          </p:nvSpPr>
          <p:spPr bwMode="auto">
            <a:xfrm flipH="1" flipV="1">
              <a:off x="2530" y="2203"/>
              <a:ext cx="423" cy="174"/>
            </a:xfrm>
            <a:prstGeom prst="line">
              <a:avLst/>
            </a:prstGeom>
            <a:noFill/>
            <a:ln w="76200">
              <a:solidFill>
                <a:srgbClr val="FF3300"/>
              </a:solidFill>
              <a:round/>
              <a:headEnd/>
              <a:tailEnd/>
            </a:ln>
          </p:spPr>
          <p:txBody>
            <a:bodyPr/>
            <a:lstStyle/>
            <a:p>
              <a:endParaRPr lang="en-US"/>
            </a:p>
          </p:txBody>
        </p:sp>
      </p:grpSp>
      <p:grpSp>
        <p:nvGrpSpPr>
          <p:cNvPr id="8" name="Group 104"/>
          <p:cNvGrpSpPr>
            <a:grpSpLocks/>
          </p:cNvGrpSpPr>
          <p:nvPr/>
        </p:nvGrpSpPr>
        <p:grpSpPr bwMode="auto">
          <a:xfrm>
            <a:off x="3910013" y="2581275"/>
            <a:ext cx="5033962" cy="3238500"/>
            <a:chOff x="2463" y="1395"/>
            <a:chExt cx="3171" cy="2040"/>
          </a:xfrm>
        </p:grpSpPr>
        <p:grpSp>
          <p:nvGrpSpPr>
            <p:cNvPr id="10288" name="Group 75"/>
            <p:cNvGrpSpPr>
              <a:grpSpLocks/>
            </p:cNvGrpSpPr>
            <p:nvPr/>
          </p:nvGrpSpPr>
          <p:grpSpPr bwMode="auto">
            <a:xfrm>
              <a:off x="2463" y="1395"/>
              <a:ext cx="1532" cy="2040"/>
              <a:chOff x="2826" y="1747"/>
              <a:chExt cx="1532" cy="2040"/>
            </a:xfrm>
          </p:grpSpPr>
          <p:cxnSp>
            <p:nvCxnSpPr>
              <p:cNvPr id="10290" name="AutoShape 51"/>
              <p:cNvCxnSpPr>
                <a:cxnSpLocks noChangeShapeType="1"/>
              </p:cNvCxnSpPr>
              <p:nvPr/>
            </p:nvCxnSpPr>
            <p:spPr bwMode="auto">
              <a:xfrm>
                <a:off x="2826" y="1747"/>
                <a:ext cx="1424" cy="904"/>
              </a:xfrm>
              <a:prstGeom prst="curvedConnector3">
                <a:avLst>
                  <a:gd name="adj1" fmla="val 71347"/>
                </a:avLst>
              </a:prstGeom>
              <a:noFill/>
              <a:ln w="76200">
                <a:pattFill prst="smGrid">
                  <a:fgClr>
                    <a:srgbClr val="FF3300"/>
                  </a:fgClr>
                  <a:bgClr>
                    <a:srgbClr val="FFFFFF"/>
                  </a:bgClr>
                </a:pattFill>
                <a:round/>
                <a:headEnd/>
                <a:tailEnd/>
              </a:ln>
            </p:spPr>
          </p:cxnSp>
          <p:cxnSp>
            <p:nvCxnSpPr>
              <p:cNvPr id="10291" name="AutoShape 53"/>
              <p:cNvCxnSpPr>
                <a:cxnSpLocks noChangeShapeType="1"/>
              </p:cNvCxnSpPr>
              <p:nvPr/>
            </p:nvCxnSpPr>
            <p:spPr bwMode="auto">
              <a:xfrm>
                <a:off x="2889" y="2365"/>
                <a:ext cx="1262" cy="849"/>
              </a:xfrm>
              <a:prstGeom prst="curvedConnector3">
                <a:avLst>
                  <a:gd name="adj1" fmla="val 109431"/>
                </a:avLst>
              </a:prstGeom>
              <a:noFill/>
              <a:ln w="76200">
                <a:pattFill prst="smGrid">
                  <a:fgClr>
                    <a:srgbClr val="FF3300"/>
                  </a:fgClr>
                  <a:bgClr>
                    <a:srgbClr val="FFFFFF"/>
                  </a:bgClr>
                </a:pattFill>
                <a:round/>
                <a:headEnd/>
                <a:tailEnd/>
              </a:ln>
            </p:spPr>
          </p:cxnSp>
          <p:sp>
            <p:nvSpPr>
              <p:cNvPr id="10292" name="Freeform 61"/>
              <p:cNvSpPr>
                <a:spLocks/>
              </p:cNvSpPr>
              <p:nvPr/>
            </p:nvSpPr>
            <p:spPr bwMode="auto">
              <a:xfrm>
                <a:off x="2880" y="2522"/>
                <a:ext cx="1369" cy="641"/>
              </a:xfrm>
              <a:custGeom>
                <a:avLst/>
                <a:gdLst>
                  <a:gd name="T0" fmla="*/ 0 w 1271"/>
                  <a:gd name="T1" fmla="*/ 511 h 641"/>
                  <a:gd name="T2" fmla="*/ 3243 w 1271"/>
                  <a:gd name="T3" fmla="*/ 22 h 641"/>
                  <a:gd name="T4" fmla="*/ 4174 w 1271"/>
                  <a:gd name="T5" fmla="*/ 641 h 641"/>
                  <a:gd name="T6" fmla="*/ 0 60000 65536"/>
                  <a:gd name="T7" fmla="*/ 0 60000 65536"/>
                  <a:gd name="T8" fmla="*/ 0 60000 65536"/>
                  <a:gd name="T9" fmla="*/ 0 w 1271"/>
                  <a:gd name="T10" fmla="*/ 0 h 641"/>
                  <a:gd name="T11" fmla="*/ 1271 w 1271"/>
                  <a:gd name="T12" fmla="*/ 641 h 641"/>
                </a:gdLst>
                <a:ahLst/>
                <a:cxnLst>
                  <a:cxn ang="T6">
                    <a:pos x="T0" y="T1"/>
                  </a:cxn>
                  <a:cxn ang="T7">
                    <a:pos x="T2" y="T3"/>
                  </a:cxn>
                  <a:cxn ang="T8">
                    <a:pos x="T4" y="T5"/>
                  </a:cxn>
                </a:cxnLst>
                <a:rect l="T9" t="T10" r="T11" b="T12"/>
                <a:pathLst>
                  <a:path w="1271" h="641">
                    <a:moveTo>
                      <a:pt x="0" y="511"/>
                    </a:moveTo>
                    <a:cubicBezTo>
                      <a:pt x="388" y="255"/>
                      <a:pt x="777" y="0"/>
                      <a:pt x="989" y="22"/>
                    </a:cubicBezTo>
                    <a:cubicBezTo>
                      <a:pt x="1201" y="44"/>
                      <a:pt x="1236" y="342"/>
                      <a:pt x="1271" y="641"/>
                    </a:cubicBezTo>
                  </a:path>
                </a:pathLst>
              </a:custGeom>
              <a:noFill/>
              <a:ln w="76200">
                <a:pattFill prst="smGrid">
                  <a:fgClr>
                    <a:srgbClr val="FF3300"/>
                  </a:fgClr>
                  <a:bgClr>
                    <a:srgbClr val="FFFFFF"/>
                  </a:bgClr>
                </a:pattFill>
                <a:round/>
                <a:headEnd/>
                <a:tailEnd/>
              </a:ln>
            </p:spPr>
            <p:txBody>
              <a:bodyPr/>
              <a:lstStyle/>
              <a:p>
                <a:endParaRPr lang="en-US"/>
              </a:p>
            </p:txBody>
          </p:sp>
          <p:sp>
            <p:nvSpPr>
              <p:cNvPr id="10293" name="Rectangle 55"/>
              <p:cNvSpPr>
                <a:spLocks noChangeArrowheads="1"/>
              </p:cNvSpPr>
              <p:nvPr/>
            </p:nvSpPr>
            <p:spPr bwMode="auto">
              <a:xfrm>
                <a:off x="4108" y="2597"/>
                <a:ext cx="250" cy="1190"/>
              </a:xfrm>
              <a:prstGeom prst="rect">
                <a:avLst/>
              </a:prstGeom>
              <a:solidFill>
                <a:srgbClr val="FF3300"/>
              </a:solidFill>
              <a:ln w="9525">
                <a:solidFill>
                  <a:srgbClr val="FF3300"/>
                </a:solidFill>
                <a:miter lim="800000"/>
                <a:headEnd/>
                <a:tailEnd/>
              </a:ln>
            </p:spPr>
            <p:txBody>
              <a:bodyPr wrap="none" anchor="ctr"/>
              <a:lstStyle/>
              <a:p>
                <a:endParaRPr lang="en-US"/>
              </a:p>
            </p:txBody>
          </p:sp>
        </p:grpSp>
        <p:sp>
          <p:nvSpPr>
            <p:cNvPr id="7249" name="Text Box 81"/>
            <p:cNvSpPr txBox="1">
              <a:spLocks noChangeArrowheads="1"/>
            </p:cNvSpPr>
            <p:nvPr/>
          </p:nvSpPr>
          <p:spPr bwMode="auto">
            <a:xfrm>
              <a:off x="3954" y="2279"/>
              <a:ext cx="1680" cy="601"/>
            </a:xfrm>
            <a:prstGeom prst="rect">
              <a:avLst/>
            </a:prstGeom>
            <a:noFill/>
            <a:ln w="9525">
              <a:noFill/>
              <a:miter lim="800000"/>
              <a:headEnd/>
              <a:tailEnd/>
            </a:ln>
            <a:effectLst/>
          </p:spPr>
          <p:txBody>
            <a:bodyPr wrap="none">
              <a:spAutoFit/>
            </a:bodyPr>
            <a:lstStyle/>
            <a:p>
              <a:pPr algn="l">
                <a:defRPr/>
              </a:pPr>
              <a:r>
                <a:rPr lang="en-US" sz="2400" b="1" dirty="0">
                  <a:ln w="18415" cmpd="sng">
                    <a:solidFill>
                      <a:srgbClr val="FFFFFF"/>
                    </a:solidFill>
                    <a:prstDash val="solid"/>
                  </a:ln>
                  <a:solidFill>
                    <a:srgbClr val="FFFFFF"/>
                  </a:solidFill>
                  <a:effectLst>
                    <a:outerShdw blurRad="63500" dir="3600000" algn="tl" rotWithShape="0">
                      <a:srgbClr val="000000">
                        <a:alpha val="70000"/>
                      </a:srgbClr>
                    </a:outerShdw>
                  </a:effectLst>
                </a:rPr>
                <a:t>posterior Cord</a:t>
              </a:r>
            </a:p>
            <a:p>
              <a:pPr algn="l">
                <a:defRPr/>
              </a:pPr>
              <a:r>
                <a:rPr lang="en-US" sz="3200" b="1" dirty="0">
                  <a:solidFill>
                    <a:srgbClr val="FF5050"/>
                  </a:solidFill>
                </a:rPr>
                <a:t>(ULTRA)</a:t>
              </a:r>
            </a:p>
          </p:txBody>
        </p:sp>
      </p:grpSp>
      <p:sp>
        <p:nvSpPr>
          <p:cNvPr id="7173" name="Line 5"/>
          <p:cNvSpPr>
            <a:spLocks noChangeShapeType="1"/>
          </p:cNvSpPr>
          <p:nvPr/>
        </p:nvSpPr>
        <p:spPr bwMode="auto">
          <a:xfrm>
            <a:off x="511175" y="1981200"/>
            <a:ext cx="1449388" cy="0"/>
          </a:xfrm>
          <a:prstGeom prst="line">
            <a:avLst/>
          </a:prstGeom>
          <a:noFill/>
          <a:ln w="76200">
            <a:solidFill>
              <a:schemeClr val="tx1"/>
            </a:solidFill>
            <a:round/>
            <a:headEnd/>
            <a:tailEnd/>
          </a:ln>
        </p:spPr>
        <p:txBody>
          <a:bodyPr/>
          <a:lstStyle/>
          <a:p>
            <a:endParaRPr lang="en-US"/>
          </a:p>
        </p:txBody>
      </p:sp>
      <p:sp>
        <p:nvSpPr>
          <p:cNvPr id="7174" name="Line 6"/>
          <p:cNvSpPr>
            <a:spLocks noChangeShapeType="1"/>
          </p:cNvSpPr>
          <p:nvPr/>
        </p:nvSpPr>
        <p:spPr bwMode="auto">
          <a:xfrm>
            <a:off x="506413" y="2552700"/>
            <a:ext cx="1449387" cy="0"/>
          </a:xfrm>
          <a:prstGeom prst="line">
            <a:avLst/>
          </a:prstGeom>
          <a:noFill/>
          <a:ln w="76200">
            <a:solidFill>
              <a:schemeClr val="tx1"/>
            </a:solidFill>
            <a:round/>
            <a:headEnd/>
            <a:tailEnd/>
          </a:ln>
          <a:effectLst/>
        </p:spPr>
        <p:txBody>
          <a:bodyPr/>
          <a:lstStyle/>
          <a:p>
            <a:pPr>
              <a:defRPr/>
            </a:pPr>
            <a:endParaRPr lang="en-US">
              <a:ln w="18415" cmpd="sng">
                <a:solidFill>
                  <a:schemeClr val="tx1"/>
                </a:solidFill>
                <a:prstDash val="solid"/>
              </a:ln>
              <a:solidFill>
                <a:srgbClr val="FFFFFF"/>
              </a:solidFill>
              <a:effectLst>
                <a:outerShdw blurRad="63500" dir="3600000" algn="tl" rotWithShape="0">
                  <a:srgbClr val="000000">
                    <a:alpha val="70000"/>
                  </a:srgbClr>
                </a:outerShdw>
              </a:effectLst>
            </a:endParaRPr>
          </a:p>
        </p:txBody>
      </p:sp>
      <p:sp>
        <p:nvSpPr>
          <p:cNvPr id="7180" name="Line 12"/>
          <p:cNvSpPr>
            <a:spLocks noChangeShapeType="1"/>
          </p:cNvSpPr>
          <p:nvPr/>
        </p:nvSpPr>
        <p:spPr bwMode="auto">
          <a:xfrm>
            <a:off x="1960563" y="1982788"/>
            <a:ext cx="671512" cy="276225"/>
          </a:xfrm>
          <a:prstGeom prst="line">
            <a:avLst/>
          </a:prstGeom>
          <a:noFill/>
          <a:ln w="76200">
            <a:solidFill>
              <a:schemeClr val="tx1"/>
            </a:solidFill>
            <a:round/>
            <a:headEnd/>
            <a:tailEnd/>
          </a:ln>
          <a:effectLst/>
        </p:spPr>
        <p:txBody>
          <a:bodyPr/>
          <a:lstStyle/>
          <a:p>
            <a:pPr>
              <a:defRPr/>
            </a:pPr>
            <a:endParaRPr lang="en-US">
              <a:ln w="18415" cmpd="sng">
                <a:solidFill>
                  <a:schemeClr val="tx1"/>
                </a:solidFill>
                <a:prstDash val="solid"/>
              </a:ln>
              <a:solidFill>
                <a:srgbClr val="FFFFFF"/>
              </a:solidFill>
              <a:effectLst>
                <a:outerShdw blurRad="63500" dir="3600000" algn="tl" rotWithShape="0">
                  <a:srgbClr val="000000">
                    <a:alpha val="70000"/>
                  </a:srgbClr>
                </a:outerShdw>
              </a:effectLst>
            </a:endParaRPr>
          </a:p>
        </p:txBody>
      </p:sp>
      <p:sp>
        <p:nvSpPr>
          <p:cNvPr id="7181" name="Line 13"/>
          <p:cNvSpPr>
            <a:spLocks noChangeShapeType="1"/>
          </p:cNvSpPr>
          <p:nvPr/>
        </p:nvSpPr>
        <p:spPr bwMode="auto">
          <a:xfrm flipH="1">
            <a:off x="1938338" y="2292350"/>
            <a:ext cx="671512" cy="276225"/>
          </a:xfrm>
          <a:prstGeom prst="line">
            <a:avLst/>
          </a:prstGeom>
          <a:noFill/>
          <a:ln w="76200">
            <a:solidFill>
              <a:schemeClr val="tx1"/>
            </a:solidFill>
            <a:round/>
            <a:headEnd/>
            <a:tailEnd/>
          </a:ln>
          <a:effectLst/>
        </p:spPr>
        <p:txBody>
          <a:bodyPr/>
          <a:lstStyle/>
          <a:p>
            <a:pPr>
              <a:defRPr/>
            </a:pPr>
            <a:endParaRPr lang="en-US">
              <a:ln w="18415" cmpd="sng">
                <a:solidFill>
                  <a:schemeClr val="tx1"/>
                </a:solidFill>
                <a:prstDash val="solid"/>
              </a:ln>
              <a:solidFill>
                <a:srgbClr val="FFFFFF"/>
              </a:solidFill>
              <a:effectLst>
                <a:outerShdw blurRad="63500" dir="3600000" algn="tl" rotWithShape="0">
                  <a:srgbClr val="000000">
                    <a:alpha val="70000"/>
                  </a:srgbClr>
                </a:outerShdw>
              </a:effectLst>
            </a:endParaRPr>
          </a:p>
        </p:txBody>
      </p:sp>
      <p:sp>
        <p:nvSpPr>
          <p:cNvPr id="7187" name="Line 19"/>
          <p:cNvSpPr>
            <a:spLocks noChangeShapeType="1"/>
          </p:cNvSpPr>
          <p:nvPr/>
        </p:nvSpPr>
        <p:spPr bwMode="auto">
          <a:xfrm>
            <a:off x="520700" y="3287713"/>
            <a:ext cx="2035175" cy="0"/>
          </a:xfrm>
          <a:prstGeom prst="line">
            <a:avLst/>
          </a:prstGeom>
          <a:noFill/>
          <a:ln w="76200">
            <a:solidFill>
              <a:schemeClr val="tx1"/>
            </a:solidFill>
            <a:round/>
            <a:headEnd/>
            <a:tailEnd/>
          </a:ln>
          <a:effectLst/>
        </p:spPr>
        <p:txBody>
          <a:bodyPr/>
          <a:lstStyle/>
          <a:p>
            <a:pPr>
              <a:defRPr/>
            </a:pPr>
            <a:endParaRPr lang="en-US">
              <a:ln w="18415" cmpd="sng">
                <a:solidFill>
                  <a:schemeClr val="tx1"/>
                </a:solidFill>
                <a:prstDash val="solid"/>
              </a:ln>
              <a:solidFill>
                <a:srgbClr val="FFFFFF"/>
              </a:solidFill>
              <a:effectLst>
                <a:outerShdw blurRad="63500" dir="3600000" algn="tl" rotWithShape="0">
                  <a:srgbClr val="000000">
                    <a:alpha val="70000"/>
                  </a:srgbClr>
                </a:outerShdw>
              </a:effectLst>
            </a:endParaRPr>
          </a:p>
        </p:txBody>
      </p:sp>
      <p:sp>
        <p:nvSpPr>
          <p:cNvPr id="7205" name="Line 37"/>
          <p:cNvSpPr>
            <a:spLocks noChangeShapeType="1"/>
          </p:cNvSpPr>
          <p:nvPr/>
        </p:nvSpPr>
        <p:spPr bwMode="auto">
          <a:xfrm>
            <a:off x="560388" y="4019550"/>
            <a:ext cx="1517650" cy="0"/>
          </a:xfrm>
          <a:prstGeom prst="line">
            <a:avLst/>
          </a:prstGeom>
          <a:noFill/>
          <a:ln w="76200">
            <a:solidFill>
              <a:schemeClr val="tx1"/>
            </a:solidFill>
            <a:round/>
            <a:headEnd/>
            <a:tailEnd/>
          </a:ln>
          <a:effectLst/>
        </p:spPr>
        <p:txBody>
          <a:bodyPr/>
          <a:lstStyle/>
          <a:p>
            <a:pPr>
              <a:defRPr/>
            </a:pPr>
            <a:endParaRPr lang="en-US">
              <a:ln w="18415" cmpd="sng">
                <a:solidFill>
                  <a:schemeClr val="tx1"/>
                </a:solidFill>
                <a:prstDash val="solid"/>
              </a:ln>
              <a:solidFill>
                <a:srgbClr val="FFFFFF"/>
              </a:solidFill>
              <a:effectLst>
                <a:outerShdw blurRad="63500" dir="3600000" algn="tl" rotWithShape="0">
                  <a:srgbClr val="000000">
                    <a:alpha val="70000"/>
                  </a:srgbClr>
                </a:outerShdw>
              </a:effectLst>
            </a:endParaRPr>
          </a:p>
        </p:txBody>
      </p:sp>
      <p:sp>
        <p:nvSpPr>
          <p:cNvPr id="7206" name="Line 38"/>
          <p:cNvSpPr>
            <a:spLocks noChangeShapeType="1"/>
          </p:cNvSpPr>
          <p:nvPr/>
        </p:nvSpPr>
        <p:spPr bwMode="auto">
          <a:xfrm>
            <a:off x="606425" y="4591050"/>
            <a:ext cx="1449388" cy="0"/>
          </a:xfrm>
          <a:prstGeom prst="line">
            <a:avLst/>
          </a:prstGeom>
          <a:noFill/>
          <a:ln w="76200">
            <a:solidFill>
              <a:schemeClr val="tx1"/>
            </a:solidFill>
            <a:round/>
            <a:headEnd/>
            <a:tailEnd/>
          </a:ln>
          <a:effectLst/>
        </p:spPr>
        <p:txBody>
          <a:bodyPr/>
          <a:lstStyle/>
          <a:p>
            <a:pPr>
              <a:defRPr/>
            </a:pPr>
            <a:endParaRPr lang="en-US">
              <a:ln w="18415" cmpd="sng">
                <a:solidFill>
                  <a:schemeClr val="tx1"/>
                </a:solidFill>
                <a:prstDash val="solid"/>
              </a:ln>
              <a:solidFill>
                <a:srgbClr val="FFFFFF"/>
              </a:solidFill>
              <a:effectLst>
                <a:outerShdw blurRad="63500" dir="3600000" algn="tl" rotWithShape="0">
                  <a:srgbClr val="000000">
                    <a:alpha val="70000"/>
                  </a:srgbClr>
                </a:outerShdw>
              </a:effectLst>
            </a:endParaRPr>
          </a:p>
        </p:txBody>
      </p:sp>
      <p:sp>
        <p:nvSpPr>
          <p:cNvPr id="7208" name="Line 40"/>
          <p:cNvSpPr>
            <a:spLocks noChangeShapeType="1"/>
          </p:cNvSpPr>
          <p:nvPr/>
        </p:nvSpPr>
        <p:spPr bwMode="auto">
          <a:xfrm>
            <a:off x="2060575" y="4021138"/>
            <a:ext cx="671513" cy="276225"/>
          </a:xfrm>
          <a:prstGeom prst="line">
            <a:avLst/>
          </a:prstGeom>
          <a:noFill/>
          <a:ln w="76200">
            <a:solidFill>
              <a:schemeClr val="tx1"/>
            </a:solidFill>
            <a:round/>
            <a:headEnd/>
            <a:tailEnd/>
          </a:ln>
          <a:effectLst/>
        </p:spPr>
        <p:txBody>
          <a:bodyPr/>
          <a:lstStyle/>
          <a:p>
            <a:pPr>
              <a:defRPr/>
            </a:pPr>
            <a:endParaRPr lang="en-US">
              <a:ln w="18415" cmpd="sng">
                <a:solidFill>
                  <a:schemeClr val="tx1"/>
                </a:solidFill>
                <a:prstDash val="solid"/>
              </a:ln>
              <a:solidFill>
                <a:srgbClr val="FFFFFF"/>
              </a:solidFill>
              <a:effectLst>
                <a:outerShdw blurRad="63500" dir="3600000" algn="tl" rotWithShape="0">
                  <a:srgbClr val="000000">
                    <a:alpha val="70000"/>
                  </a:srgbClr>
                </a:outerShdw>
              </a:effectLst>
            </a:endParaRPr>
          </a:p>
        </p:txBody>
      </p:sp>
      <p:sp>
        <p:nvSpPr>
          <p:cNvPr id="7209" name="Line 41"/>
          <p:cNvSpPr>
            <a:spLocks noChangeShapeType="1"/>
          </p:cNvSpPr>
          <p:nvPr/>
        </p:nvSpPr>
        <p:spPr bwMode="auto">
          <a:xfrm flipH="1">
            <a:off x="2038350" y="4330700"/>
            <a:ext cx="671513" cy="276225"/>
          </a:xfrm>
          <a:prstGeom prst="line">
            <a:avLst/>
          </a:prstGeom>
          <a:noFill/>
          <a:ln w="76200">
            <a:solidFill>
              <a:schemeClr val="tx1"/>
            </a:solidFill>
            <a:round/>
            <a:headEnd/>
            <a:tailEnd/>
          </a:ln>
          <a:effectLst/>
        </p:spPr>
        <p:txBody>
          <a:bodyPr/>
          <a:lstStyle/>
          <a:p>
            <a:pPr>
              <a:defRPr/>
            </a:pPr>
            <a:endParaRPr lang="en-US">
              <a:ln w="18415" cmpd="sng">
                <a:solidFill>
                  <a:schemeClr val="tx1"/>
                </a:solidFill>
                <a:prstDash val="solid"/>
              </a:ln>
              <a:solidFill>
                <a:srgbClr val="FFFFFF"/>
              </a:solidFill>
              <a:effectLst>
                <a:outerShdw blurRad="63500" dir="3600000" algn="tl" rotWithShape="0">
                  <a:srgbClr val="000000">
                    <a:alpha val="70000"/>
                  </a:srgbClr>
                </a:outerShdw>
              </a:effectLst>
            </a:endParaRPr>
          </a:p>
        </p:txBody>
      </p:sp>
      <p:sp>
        <p:nvSpPr>
          <p:cNvPr id="7182" name="Oval 14"/>
          <p:cNvSpPr>
            <a:spLocks noChangeArrowheads="1"/>
          </p:cNvSpPr>
          <p:nvPr/>
        </p:nvSpPr>
        <p:spPr bwMode="auto">
          <a:xfrm>
            <a:off x="2528888" y="2103438"/>
            <a:ext cx="207962" cy="344487"/>
          </a:xfrm>
          <a:prstGeom prst="ellipse">
            <a:avLst/>
          </a:prstGeom>
          <a:solidFill>
            <a:schemeClr val="tx1"/>
          </a:solidFill>
          <a:ln w="9525">
            <a:solidFill>
              <a:schemeClr val="tx1"/>
            </a:solidFill>
            <a:round/>
            <a:headEnd/>
            <a:tailEnd/>
          </a:ln>
        </p:spPr>
        <p:txBody>
          <a:bodyPr wrap="none" anchor="ctr"/>
          <a:lstStyle/>
          <a:p>
            <a:endParaRPr lang="en-US"/>
          </a:p>
        </p:txBody>
      </p:sp>
      <p:sp>
        <p:nvSpPr>
          <p:cNvPr id="7191" name="Oval 23"/>
          <p:cNvSpPr>
            <a:spLocks noChangeArrowheads="1"/>
          </p:cNvSpPr>
          <p:nvPr/>
        </p:nvSpPr>
        <p:spPr bwMode="auto">
          <a:xfrm>
            <a:off x="2560638" y="3117850"/>
            <a:ext cx="207962" cy="344488"/>
          </a:xfrm>
          <a:prstGeom prst="ellipse">
            <a:avLst/>
          </a:prstGeom>
          <a:solidFill>
            <a:schemeClr val="tx1"/>
          </a:solidFill>
          <a:ln w="9525">
            <a:solidFill>
              <a:schemeClr val="tx1"/>
            </a:solidFill>
            <a:round/>
            <a:headEnd/>
            <a:tailEnd/>
          </a:ln>
          <a:effectLst/>
        </p:spPr>
        <p:txBody>
          <a:bodyPr wrap="none" anchor="ctr"/>
          <a:lstStyle/>
          <a:p>
            <a:pPr>
              <a:defRPr/>
            </a:pPr>
            <a:endParaRPr lang="en-US">
              <a:ln w="18415" cmpd="sng">
                <a:solidFill>
                  <a:schemeClr val="tx1"/>
                </a:solidFill>
                <a:prstDash val="solid"/>
              </a:ln>
              <a:solidFill>
                <a:srgbClr val="FFFFFF"/>
              </a:solidFill>
              <a:effectLst>
                <a:outerShdw blurRad="63500" dir="3600000" algn="tl" rotWithShape="0">
                  <a:srgbClr val="000000">
                    <a:alpha val="70000"/>
                  </a:srgbClr>
                </a:outerShdw>
              </a:effectLst>
            </a:endParaRPr>
          </a:p>
        </p:txBody>
      </p:sp>
      <p:sp>
        <p:nvSpPr>
          <p:cNvPr id="7210" name="Oval 42"/>
          <p:cNvSpPr>
            <a:spLocks noChangeArrowheads="1"/>
          </p:cNvSpPr>
          <p:nvPr/>
        </p:nvSpPr>
        <p:spPr bwMode="auto">
          <a:xfrm>
            <a:off x="2628900" y="4141788"/>
            <a:ext cx="207963" cy="344487"/>
          </a:xfrm>
          <a:prstGeom prst="ellipse">
            <a:avLst/>
          </a:prstGeom>
          <a:solidFill>
            <a:schemeClr val="tx1"/>
          </a:solidFill>
          <a:ln w="9525">
            <a:solidFill>
              <a:schemeClr val="tx1"/>
            </a:solidFill>
            <a:round/>
            <a:headEnd/>
            <a:tailEnd/>
          </a:ln>
          <a:effectLst/>
        </p:spPr>
        <p:txBody>
          <a:bodyPr wrap="none" anchor="ctr"/>
          <a:lstStyle/>
          <a:p>
            <a:pPr>
              <a:defRPr/>
            </a:pPr>
            <a:endParaRPr lang="en-US">
              <a:ln w="18415" cmpd="sng">
                <a:solidFill>
                  <a:schemeClr val="tx1"/>
                </a:solidFill>
                <a:prstDash val="solid"/>
              </a:ln>
              <a:solidFill>
                <a:srgbClr val="FFFFFF"/>
              </a:solidFill>
              <a:effectLst>
                <a:outerShdw blurRad="63500" dir="3600000" algn="tl" rotWithShape="0">
                  <a:srgbClr val="000000">
                    <a:alpha val="70000"/>
                  </a:srgbClr>
                </a:outerShdw>
              </a:effectLst>
            </a:endParaRPr>
          </a:p>
        </p:txBody>
      </p:sp>
      <p:sp>
        <p:nvSpPr>
          <p:cNvPr id="7252" name="Text Box 84"/>
          <p:cNvSpPr txBox="1">
            <a:spLocks noChangeArrowheads="1"/>
          </p:cNvSpPr>
          <p:nvPr/>
        </p:nvSpPr>
        <p:spPr bwMode="auto">
          <a:xfrm>
            <a:off x="88900" y="1816100"/>
            <a:ext cx="509588" cy="396875"/>
          </a:xfrm>
          <a:prstGeom prst="rect">
            <a:avLst/>
          </a:prstGeom>
          <a:noFill/>
          <a:ln w="9525">
            <a:noFill/>
            <a:miter lim="800000"/>
            <a:headEnd/>
            <a:tailEnd/>
          </a:ln>
        </p:spPr>
        <p:txBody>
          <a:bodyPr wrap="none">
            <a:spAutoFit/>
          </a:bodyPr>
          <a:lstStyle/>
          <a:p>
            <a:r>
              <a:rPr lang="en-US" sz="2000" b="1">
                <a:solidFill>
                  <a:srgbClr val="FFFF00"/>
                </a:solidFill>
              </a:rPr>
              <a:t>C5</a:t>
            </a:r>
          </a:p>
        </p:txBody>
      </p:sp>
      <p:sp>
        <p:nvSpPr>
          <p:cNvPr id="7253" name="Text Box 85"/>
          <p:cNvSpPr txBox="1">
            <a:spLocks noChangeArrowheads="1"/>
          </p:cNvSpPr>
          <p:nvPr/>
        </p:nvSpPr>
        <p:spPr bwMode="auto">
          <a:xfrm>
            <a:off x="87313" y="2347913"/>
            <a:ext cx="509587" cy="396875"/>
          </a:xfrm>
          <a:prstGeom prst="rect">
            <a:avLst/>
          </a:prstGeom>
          <a:noFill/>
          <a:ln w="9525">
            <a:noFill/>
            <a:miter lim="800000"/>
            <a:headEnd/>
            <a:tailEnd/>
          </a:ln>
        </p:spPr>
        <p:txBody>
          <a:bodyPr wrap="none">
            <a:spAutoFit/>
          </a:bodyPr>
          <a:lstStyle/>
          <a:p>
            <a:r>
              <a:rPr lang="en-US" sz="2000" b="1">
                <a:solidFill>
                  <a:srgbClr val="FFFF00"/>
                </a:solidFill>
              </a:rPr>
              <a:t>C6</a:t>
            </a:r>
          </a:p>
        </p:txBody>
      </p:sp>
      <p:sp>
        <p:nvSpPr>
          <p:cNvPr id="7254" name="Text Box 86"/>
          <p:cNvSpPr txBox="1">
            <a:spLocks noChangeArrowheads="1"/>
          </p:cNvSpPr>
          <p:nvPr/>
        </p:nvSpPr>
        <p:spPr bwMode="auto">
          <a:xfrm>
            <a:off x="82550" y="3094038"/>
            <a:ext cx="509588" cy="396875"/>
          </a:xfrm>
          <a:prstGeom prst="rect">
            <a:avLst/>
          </a:prstGeom>
          <a:noFill/>
          <a:ln w="9525">
            <a:noFill/>
            <a:miter lim="800000"/>
            <a:headEnd/>
            <a:tailEnd/>
          </a:ln>
        </p:spPr>
        <p:txBody>
          <a:bodyPr wrap="none">
            <a:spAutoFit/>
          </a:bodyPr>
          <a:lstStyle/>
          <a:p>
            <a:r>
              <a:rPr lang="en-US" sz="2000" b="1">
                <a:solidFill>
                  <a:srgbClr val="FFFF00"/>
                </a:solidFill>
              </a:rPr>
              <a:t>C7</a:t>
            </a:r>
          </a:p>
        </p:txBody>
      </p:sp>
      <p:sp>
        <p:nvSpPr>
          <p:cNvPr id="7255" name="Text Box 87"/>
          <p:cNvSpPr txBox="1">
            <a:spLocks noChangeArrowheads="1"/>
          </p:cNvSpPr>
          <p:nvPr/>
        </p:nvSpPr>
        <p:spPr bwMode="auto">
          <a:xfrm>
            <a:off x="95250" y="3840163"/>
            <a:ext cx="509588" cy="396875"/>
          </a:xfrm>
          <a:prstGeom prst="rect">
            <a:avLst/>
          </a:prstGeom>
          <a:noFill/>
          <a:ln w="9525">
            <a:noFill/>
            <a:miter lim="800000"/>
            <a:headEnd/>
            <a:tailEnd/>
          </a:ln>
        </p:spPr>
        <p:txBody>
          <a:bodyPr wrap="none">
            <a:spAutoFit/>
          </a:bodyPr>
          <a:lstStyle/>
          <a:p>
            <a:r>
              <a:rPr lang="en-US" sz="2000" b="1">
                <a:solidFill>
                  <a:srgbClr val="FFFF00"/>
                </a:solidFill>
              </a:rPr>
              <a:t>C8</a:t>
            </a:r>
          </a:p>
        </p:txBody>
      </p:sp>
      <p:sp>
        <p:nvSpPr>
          <p:cNvPr id="7256" name="Text Box 88"/>
          <p:cNvSpPr txBox="1">
            <a:spLocks noChangeArrowheads="1"/>
          </p:cNvSpPr>
          <p:nvPr/>
        </p:nvSpPr>
        <p:spPr bwMode="auto">
          <a:xfrm>
            <a:off x="139700" y="4376738"/>
            <a:ext cx="481013" cy="396875"/>
          </a:xfrm>
          <a:prstGeom prst="rect">
            <a:avLst/>
          </a:prstGeom>
          <a:noFill/>
          <a:ln w="9525">
            <a:noFill/>
            <a:miter lim="800000"/>
            <a:headEnd/>
            <a:tailEnd/>
          </a:ln>
        </p:spPr>
        <p:txBody>
          <a:bodyPr wrap="none">
            <a:spAutoFit/>
          </a:bodyPr>
          <a:lstStyle/>
          <a:p>
            <a:r>
              <a:rPr lang="en-US" sz="2000" b="1">
                <a:solidFill>
                  <a:srgbClr val="FFFF00"/>
                </a:solidFill>
              </a:rPr>
              <a:t>T1</a:t>
            </a:r>
          </a:p>
        </p:txBody>
      </p:sp>
      <p:sp>
        <p:nvSpPr>
          <p:cNvPr id="7258" name="Text Box 90"/>
          <p:cNvSpPr txBox="1">
            <a:spLocks noChangeArrowheads="1"/>
          </p:cNvSpPr>
          <p:nvPr/>
        </p:nvSpPr>
        <p:spPr bwMode="auto">
          <a:xfrm>
            <a:off x="572882" y="1560513"/>
            <a:ext cx="973343" cy="461665"/>
          </a:xfrm>
          <a:prstGeom prst="rect">
            <a:avLst/>
          </a:prstGeom>
          <a:noFill/>
          <a:ln w="9525">
            <a:noFill/>
            <a:miter lim="800000"/>
            <a:headEnd/>
            <a:tailEnd/>
          </a:ln>
          <a:effectLst/>
        </p:spPr>
        <p:txBody>
          <a:bodyPr wrap="none">
            <a:spAutoFit/>
          </a:bodyPr>
          <a:lstStyle/>
          <a:p>
            <a:pPr>
              <a:defRPr/>
            </a:pPr>
            <a:r>
              <a:rPr lang="en-US" sz="2400" dirty="0">
                <a:ln w="18415" cmpd="sng">
                  <a:solidFill>
                    <a:schemeClr val="tx1"/>
                  </a:solidFill>
                  <a:prstDash val="solid"/>
                </a:ln>
                <a:solidFill>
                  <a:srgbClr val="FFFFFF"/>
                </a:solidFill>
                <a:effectLst>
                  <a:outerShdw blurRad="63500" dir="3600000" algn="tl" rotWithShape="0">
                    <a:srgbClr val="000000">
                      <a:alpha val="70000"/>
                    </a:srgbClr>
                  </a:outerShdw>
                </a:effectLst>
              </a:rPr>
              <a:t>roots</a:t>
            </a:r>
          </a:p>
        </p:txBody>
      </p:sp>
      <p:sp>
        <p:nvSpPr>
          <p:cNvPr id="7175" name="Line 7"/>
          <p:cNvSpPr>
            <a:spLocks noChangeShapeType="1"/>
          </p:cNvSpPr>
          <p:nvPr/>
        </p:nvSpPr>
        <p:spPr bwMode="auto">
          <a:xfrm>
            <a:off x="2632075" y="2286000"/>
            <a:ext cx="708025" cy="0"/>
          </a:xfrm>
          <a:prstGeom prst="line">
            <a:avLst/>
          </a:prstGeom>
          <a:noFill/>
          <a:ln w="76200">
            <a:solidFill>
              <a:srgbClr val="FFFC00"/>
            </a:solidFill>
            <a:round/>
            <a:headEnd/>
            <a:tailEnd/>
          </a:ln>
        </p:spPr>
        <p:txBody>
          <a:bodyPr/>
          <a:lstStyle/>
          <a:p>
            <a:endParaRPr lang="en-US"/>
          </a:p>
        </p:txBody>
      </p:sp>
      <p:sp>
        <p:nvSpPr>
          <p:cNvPr id="7188" name="Line 20"/>
          <p:cNvSpPr>
            <a:spLocks noChangeShapeType="1"/>
          </p:cNvSpPr>
          <p:nvPr/>
        </p:nvSpPr>
        <p:spPr bwMode="auto">
          <a:xfrm>
            <a:off x="2663825" y="3300413"/>
            <a:ext cx="828675" cy="0"/>
          </a:xfrm>
          <a:prstGeom prst="line">
            <a:avLst/>
          </a:prstGeom>
          <a:noFill/>
          <a:ln w="76200">
            <a:solidFill>
              <a:srgbClr val="FFFC00"/>
            </a:solidFill>
            <a:round/>
            <a:headEnd/>
            <a:tailEnd/>
          </a:ln>
        </p:spPr>
        <p:txBody>
          <a:bodyPr/>
          <a:lstStyle/>
          <a:p>
            <a:endParaRPr lang="en-US"/>
          </a:p>
        </p:txBody>
      </p:sp>
      <p:sp>
        <p:nvSpPr>
          <p:cNvPr id="7207" name="Line 39"/>
          <p:cNvSpPr>
            <a:spLocks noChangeShapeType="1"/>
          </p:cNvSpPr>
          <p:nvPr/>
        </p:nvSpPr>
        <p:spPr bwMode="auto">
          <a:xfrm>
            <a:off x="2732088" y="4324350"/>
            <a:ext cx="708025" cy="0"/>
          </a:xfrm>
          <a:prstGeom prst="line">
            <a:avLst/>
          </a:prstGeom>
          <a:noFill/>
          <a:ln w="76200">
            <a:solidFill>
              <a:srgbClr val="FFFC00"/>
            </a:solidFill>
            <a:round/>
            <a:headEnd/>
            <a:tailEnd/>
          </a:ln>
        </p:spPr>
        <p:txBody>
          <a:bodyPr/>
          <a:lstStyle/>
          <a:p>
            <a:endParaRPr lang="en-US"/>
          </a:p>
        </p:txBody>
      </p:sp>
      <p:sp>
        <p:nvSpPr>
          <p:cNvPr id="7259" name="Text Box 91"/>
          <p:cNvSpPr txBox="1">
            <a:spLocks noChangeArrowheads="1"/>
          </p:cNvSpPr>
          <p:nvPr/>
        </p:nvSpPr>
        <p:spPr bwMode="auto">
          <a:xfrm>
            <a:off x="2387600" y="1385888"/>
            <a:ext cx="1030288" cy="822325"/>
          </a:xfrm>
          <a:prstGeom prst="rect">
            <a:avLst/>
          </a:prstGeom>
          <a:noFill/>
          <a:ln w="9525">
            <a:noFill/>
            <a:miter lim="800000"/>
            <a:headEnd/>
            <a:tailEnd/>
          </a:ln>
        </p:spPr>
        <p:txBody>
          <a:bodyPr wrap="none">
            <a:spAutoFit/>
          </a:bodyPr>
          <a:lstStyle/>
          <a:p>
            <a:pPr algn="l"/>
            <a:r>
              <a:rPr lang="en-US" sz="2400" b="1">
                <a:solidFill>
                  <a:srgbClr val="FFFF00"/>
                </a:solidFill>
              </a:rPr>
              <a:t>upper</a:t>
            </a:r>
          </a:p>
          <a:p>
            <a:pPr algn="l"/>
            <a:r>
              <a:rPr lang="en-US" sz="2400" b="1">
                <a:solidFill>
                  <a:srgbClr val="FFFF00"/>
                </a:solidFill>
              </a:rPr>
              <a:t>trunk</a:t>
            </a:r>
          </a:p>
        </p:txBody>
      </p:sp>
      <p:sp>
        <p:nvSpPr>
          <p:cNvPr id="7260" name="Text Box 92"/>
          <p:cNvSpPr txBox="1">
            <a:spLocks noChangeArrowheads="1"/>
          </p:cNvSpPr>
          <p:nvPr/>
        </p:nvSpPr>
        <p:spPr bwMode="auto">
          <a:xfrm>
            <a:off x="2446338" y="2393950"/>
            <a:ext cx="1165225" cy="822325"/>
          </a:xfrm>
          <a:prstGeom prst="rect">
            <a:avLst/>
          </a:prstGeom>
          <a:noFill/>
          <a:ln w="9525">
            <a:noFill/>
            <a:miter lim="800000"/>
            <a:headEnd/>
            <a:tailEnd/>
          </a:ln>
        </p:spPr>
        <p:txBody>
          <a:bodyPr wrap="none">
            <a:spAutoFit/>
          </a:bodyPr>
          <a:lstStyle/>
          <a:p>
            <a:pPr algn="l"/>
            <a:r>
              <a:rPr lang="en-US" sz="2400" b="1">
                <a:solidFill>
                  <a:srgbClr val="FFFF00"/>
                </a:solidFill>
              </a:rPr>
              <a:t>middle</a:t>
            </a:r>
          </a:p>
          <a:p>
            <a:pPr algn="l"/>
            <a:r>
              <a:rPr lang="en-US" sz="2400" b="1">
                <a:solidFill>
                  <a:srgbClr val="FFFF00"/>
                </a:solidFill>
              </a:rPr>
              <a:t>trunk</a:t>
            </a:r>
          </a:p>
        </p:txBody>
      </p:sp>
      <p:sp>
        <p:nvSpPr>
          <p:cNvPr id="7261" name="Text Box 93"/>
          <p:cNvSpPr txBox="1">
            <a:spLocks noChangeArrowheads="1"/>
          </p:cNvSpPr>
          <p:nvPr/>
        </p:nvSpPr>
        <p:spPr bwMode="auto">
          <a:xfrm>
            <a:off x="2492375" y="3489325"/>
            <a:ext cx="979488" cy="822325"/>
          </a:xfrm>
          <a:prstGeom prst="rect">
            <a:avLst/>
          </a:prstGeom>
          <a:noFill/>
          <a:ln w="9525">
            <a:noFill/>
            <a:miter lim="800000"/>
            <a:headEnd/>
            <a:tailEnd/>
          </a:ln>
        </p:spPr>
        <p:txBody>
          <a:bodyPr wrap="none">
            <a:spAutoFit/>
          </a:bodyPr>
          <a:lstStyle/>
          <a:p>
            <a:pPr algn="l"/>
            <a:r>
              <a:rPr lang="en-US" sz="2400" b="1">
                <a:solidFill>
                  <a:srgbClr val="FFFF00"/>
                </a:solidFill>
              </a:rPr>
              <a:t>lower</a:t>
            </a:r>
          </a:p>
          <a:p>
            <a:pPr algn="l"/>
            <a:r>
              <a:rPr lang="en-US" sz="2400" b="1">
                <a:solidFill>
                  <a:srgbClr val="FFFF00"/>
                </a:solidFill>
              </a:rPr>
              <a:t>trunk</a:t>
            </a:r>
          </a:p>
        </p:txBody>
      </p:sp>
      <p:sp>
        <p:nvSpPr>
          <p:cNvPr id="7262" name="Text Box 94"/>
          <p:cNvSpPr txBox="1">
            <a:spLocks noChangeArrowheads="1"/>
          </p:cNvSpPr>
          <p:nvPr/>
        </p:nvSpPr>
        <p:spPr bwMode="auto">
          <a:xfrm>
            <a:off x="1292225" y="5949950"/>
            <a:ext cx="2127250" cy="366713"/>
          </a:xfrm>
          <a:prstGeom prst="rect">
            <a:avLst/>
          </a:prstGeom>
          <a:noFill/>
          <a:ln w="9525">
            <a:noFill/>
            <a:miter lim="800000"/>
            <a:headEnd/>
            <a:tailEnd/>
          </a:ln>
        </p:spPr>
        <p:txBody>
          <a:bodyPr wrap="none">
            <a:spAutoFit/>
          </a:bodyPr>
          <a:lstStyle/>
          <a:p>
            <a:r>
              <a:rPr lang="en-US" b="1">
                <a:solidFill>
                  <a:srgbClr val="66FF33"/>
                </a:solidFill>
              </a:rPr>
              <a:t>Anterior divisions</a:t>
            </a:r>
          </a:p>
        </p:txBody>
      </p:sp>
      <p:sp>
        <p:nvSpPr>
          <p:cNvPr id="7263" name="Line 95"/>
          <p:cNvSpPr>
            <a:spLocks noChangeShapeType="1"/>
          </p:cNvSpPr>
          <p:nvPr/>
        </p:nvSpPr>
        <p:spPr bwMode="auto">
          <a:xfrm>
            <a:off x="433388" y="6076950"/>
            <a:ext cx="379412" cy="0"/>
          </a:xfrm>
          <a:prstGeom prst="line">
            <a:avLst/>
          </a:prstGeom>
          <a:noFill/>
          <a:ln w="76200">
            <a:solidFill>
              <a:srgbClr val="66FF33"/>
            </a:solidFill>
            <a:round/>
            <a:headEnd/>
            <a:tailEnd/>
          </a:ln>
        </p:spPr>
        <p:txBody>
          <a:bodyPr/>
          <a:lstStyle/>
          <a:p>
            <a:endParaRPr lang="en-US"/>
          </a:p>
        </p:txBody>
      </p:sp>
      <p:sp>
        <p:nvSpPr>
          <p:cNvPr id="7264" name="Line 96"/>
          <p:cNvSpPr>
            <a:spLocks noChangeShapeType="1"/>
          </p:cNvSpPr>
          <p:nvPr/>
        </p:nvSpPr>
        <p:spPr bwMode="auto">
          <a:xfrm>
            <a:off x="428625" y="6194425"/>
            <a:ext cx="379413" cy="0"/>
          </a:xfrm>
          <a:prstGeom prst="line">
            <a:avLst/>
          </a:prstGeom>
          <a:noFill/>
          <a:ln w="76200">
            <a:solidFill>
              <a:srgbClr val="34E6FE"/>
            </a:solidFill>
            <a:round/>
            <a:headEnd/>
            <a:tailEnd/>
          </a:ln>
        </p:spPr>
        <p:txBody>
          <a:bodyPr/>
          <a:lstStyle/>
          <a:p>
            <a:endParaRPr lang="en-US"/>
          </a:p>
        </p:txBody>
      </p:sp>
      <p:sp>
        <p:nvSpPr>
          <p:cNvPr id="7265" name="Text Box 97"/>
          <p:cNvSpPr txBox="1">
            <a:spLocks noChangeArrowheads="1"/>
          </p:cNvSpPr>
          <p:nvPr/>
        </p:nvSpPr>
        <p:spPr bwMode="auto">
          <a:xfrm>
            <a:off x="1258888" y="6381750"/>
            <a:ext cx="2241550" cy="366713"/>
          </a:xfrm>
          <a:prstGeom prst="rect">
            <a:avLst/>
          </a:prstGeom>
          <a:noFill/>
          <a:ln w="9525">
            <a:noFill/>
            <a:miter lim="800000"/>
            <a:headEnd/>
            <a:tailEnd/>
          </a:ln>
        </p:spPr>
        <p:txBody>
          <a:bodyPr wrap="none">
            <a:spAutoFit/>
          </a:bodyPr>
          <a:lstStyle/>
          <a:p>
            <a:r>
              <a:rPr lang="en-US" b="1">
                <a:solidFill>
                  <a:srgbClr val="FF5050"/>
                </a:solidFill>
              </a:rPr>
              <a:t>Posterior divisions</a:t>
            </a:r>
          </a:p>
        </p:txBody>
      </p:sp>
      <p:sp>
        <p:nvSpPr>
          <p:cNvPr id="7266" name="Line 98"/>
          <p:cNvSpPr>
            <a:spLocks noChangeShapeType="1"/>
          </p:cNvSpPr>
          <p:nvPr/>
        </p:nvSpPr>
        <p:spPr bwMode="auto">
          <a:xfrm>
            <a:off x="417513" y="6570663"/>
            <a:ext cx="379412" cy="0"/>
          </a:xfrm>
          <a:prstGeom prst="line">
            <a:avLst/>
          </a:prstGeom>
          <a:noFill/>
          <a:ln w="76200">
            <a:solidFill>
              <a:srgbClr val="FF5050"/>
            </a:solidFill>
            <a:round/>
            <a:headEnd/>
            <a:tailEnd/>
          </a:ln>
        </p:spPr>
        <p:txBody>
          <a:bodyPr/>
          <a:lstStyle/>
          <a:p>
            <a:endParaRPr lang="en-US"/>
          </a:p>
        </p:txBody>
      </p:sp>
      <p:sp>
        <p:nvSpPr>
          <p:cNvPr id="7276" name="Line 108"/>
          <p:cNvSpPr>
            <a:spLocks noChangeShapeType="1"/>
          </p:cNvSpPr>
          <p:nvPr/>
        </p:nvSpPr>
        <p:spPr bwMode="auto">
          <a:xfrm flipH="1" flipV="1">
            <a:off x="430213" y="1316038"/>
            <a:ext cx="241300" cy="1966912"/>
          </a:xfrm>
          <a:prstGeom prst="line">
            <a:avLst/>
          </a:prstGeom>
          <a:noFill/>
          <a:ln w="38100">
            <a:solidFill>
              <a:srgbClr val="FFFC00"/>
            </a:solidFill>
            <a:round/>
            <a:headEnd/>
            <a:tailEnd/>
          </a:ln>
        </p:spPr>
        <p:txBody>
          <a:bodyPr/>
          <a:lstStyle/>
          <a:p>
            <a:endParaRPr lang="en-US"/>
          </a:p>
        </p:txBody>
      </p:sp>
      <p:sp>
        <p:nvSpPr>
          <p:cNvPr id="7277" name="Line 109"/>
          <p:cNvSpPr>
            <a:spLocks noChangeShapeType="1"/>
          </p:cNvSpPr>
          <p:nvPr/>
        </p:nvSpPr>
        <p:spPr bwMode="auto">
          <a:xfrm flipH="1" flipV="1">
            <a:off x="498475" y="1592263"/>
            <a:ext cx="363538" cy="965200"/>
          </a:xfrm>
          <a:prstGeom prst="line">
            <a:avLst/>
          </a:prstGeom>
          <a:noFill/>
          <a:ln w="38100">
            <a:solidFill>
              <a:srgbClr val="FFFC00"/>
            </a:solidFill>
            <a:round/>
            <a:headEnd/>
            <a:tailEnd/>
          </a:ln>
        </p:spPr>
        <p:txBody>
          <a:bodyPr/>
          <a:lstStyle/>
          <a:p>
            <a:endParaRPr lang="en-US"/>
          </a:p>
        </p:txBody>
      </p:sp>
      <p:sp>
        <p:nvSpPr>
          <p:cNvPr id="7278" name="Line 110"/>
          <p:cNvSpPr>
            <a:spLocks noChangeShapeType="1"/>
          </p:cNvSpPr>
          <p:nvPr/>
        </p:nvSpPr>
        <p:spPr bwMode="auto">
          <a:xfrm flipH="1" flipV="1">
            <a:off x="430213" y="1522413"/>
            <a:ext cx="379412" cy="466725"/>
          </a:xfrm>
          <a:prstGeom prst="line">
            <a:avLst/>
          </a:prstGeom>
          <a:noFill/>
          <a:ln w="38100">
            <a:solidFill>
              <a:srgbClr val="FFFC00"/>
            </a:solidFill>
            <a:round/>
            <a:headEnd/>
            <a:tailEnd/>
          </a:ln>
        </p:spPr>
        <p:txBody>
          <a:bodyPr/>
          <a:lstStyle/>
          <a:p>
            <a:endParaRPr lang="en-US"/>
          </a:p>
        </p:txBody>
      </p:sp>
      <p:sp>
        <p:nvSpPr>
          <p:cNvPr id="7279" name="Text Box 111"/>
          <p:cNvSpPr txBox="1">
            <a:spLocks noChangeArrowheads="1"/>
          </p:cNvSpPr>
          <p:nvPr/>
        </p:nvSpPr>
        <p:spPr bwMode="auto">
          <a:xfrm>
            <a:off x="151953" y="622074"/>
            <a:ext cx="1795683" cy="338554"/>
          </a:xfrm>
          <a:prstGeom prst="rect">
            <a:avLst/>
          </a:prstGeom>
          <a:noFill/>
          <a:ln w="9525">
            <a:noFill/>
            <a:miter lim="800000"/>
            <a:headEnd/>
            <a:tailEnd/>
          </a:ln>
          <a:effectLst/>
        </p:spPr>
        <p:txBody>
          <a:bodyPr wrap="none">
            <a:spAutoFit/>
          </a:bodyPr>
          <a:lstStyle/>
          <a:p>
            <a:pPr>
              <a:defRPr/>
            </a:pPr>
            <a:r>
              <a:rPr lang="en-US" sz="1600" b="1" dirty="0">
                <a:ln w="18415" cmpd="sng">
                  <a:solidFill>
                    <a:srgbClr val="FFFFFF"/>
                  </a:solidFill>
                  <a:prstDash val="solid"/>
                </a:ln>
                <a:solidFill>
                  <a:srgbClr val="FFFFFF"/>
                </a:solidFill>
                <a:effectLst>
                  <a:outerShdw blurRad="63500" dir="3600000" algn="tl" rotWithShape="0">
                    <a:srgbClr val="000000">
                      <a:alpha val="70000"/>
                    </a:srgbClr>
                  </a:outerShdw>
                </a:effectLst>
              </a:rPr>
              <a:t>Long Thoracic</a:t>
            </a:r>
          </a:p>
        </p:txBody>
      </p:sp>
      <p:sp>
        <p:nvSpPr>
          <p:cNvPr id="7280" name="Line 112"/>
          <p:cNvSpPr>
            <a:spLocks noChangeShapeType="1"/>
          </p:cNvSpPr>
          <p:nvPr/>
        </p:nvSpPr>
        <p:spPr bwMode="auto">
          <a:xfrm>
            <a:off x="447675" y="1104900"/>
            <a:ext cx="34925" cy="723900"/>
          </a:xfrm>
          <a:prstGeom prst="line">
            <a:avLst/>
          </a:prstGeom>
          <a:noFill/>
          <a:ln w="76200">
            <a:solidFill>
              <a:srgbClr val="FFFC00"/>
            </a:solidFill>
            <a:round/>
            <a:headEnd/>
            <a:tailEnd/>
          </a:ln>
        </p:spPr>
        <p:txBody>
          <a:bodyPr/>
          <a:lstStyle/>
          <a:p>
            <a:endParaRPr lang="en-US"/>
          </a:p>
        </p:txBody>
      </p:sp>
      <p:sp>
        <p:nvSpPr>
          <p:cNvPr id="7283" name="Line 115"/>
          <p:cNvSpPr>
            <a:spLocks noChangeShapeType="1"/>
          </p:cNvSpPr>
          <p:nvPr/>
        </p:nvSpPr>
        <p:spPr bwMode="auto">
          <a:xfrm flipH="1" flipV="1">
            <a:off x="1692275" y="1268413"/>
            <a:ext cx="31750" cy="681037"/>
          </a:xfrm>
          <a:prstGeom prst="line">
            <a:avLst/>
          </a:prstGeom>
          <a:noFill/>
          <a:ln w="57150">
            <a:solidFill>
              <a:srgbClr val="FFFC00"/>
            </a:solidFill>
            <a:round/>
            <a:headEnd/>
            <a:tailEnd/>
          </a:ln>
        </p:spPr>
        <p:txBody>
          <a:bodyPr/>
          <a:lstStyle/>
          <a:p>
            <a:endParaRPr lang="en-US"/>
          </a:p>
        </p:txBody>
      </p:sp>
      <p:sp>
        <p:nvSpPr>
          <p:cNvPr id="7284" name="Text Box 116"/>
          <p:cNvSpPr txBox="1">
            <a:spLocks noChangeArrowheads="1"/>
          </p:cNvSpPr>
          <p:nvPr/>
        </p:nvSpPr>
        <p:spPr bwMode="auto">
          <a:xfrm>
            <a:off x="645464" y="980728"/>
            <a:ext cx="2004074" cy="338554"/>
          </a:xfrm>
          <a:prstGeom prst="rect">
            <a:avLst/>
          </a:prstGeom>
          <a:noFill/>
          <a:ln w="9525">
            <a:noFill/>
            <a:miter lim="800000"/>
            <a:headEnd/>
            <a:tailEnd/>
          </a:ln>
          <a:effectLst/>
        </p:spPr>
        <p:txBody>
          <a:bodyPr wrap="none">
            <a:spAutoFit/>
          </a:bodyPr>
          <a:lstStyle/>
          <a:p>
            <a:pPr>
              <a:defRPr/>
            </a:pPr>
            <a:r>
              <a:rPr lang="en-US" sz="1600" b="1" dirty="0">
                <a:ln w="18415" cmpd="sng">
                  <a:solidFill>
                    <a:srgbClr val="FFFFFF"/>
                  </a:solidFill>
                  <a:prstDash val="solid"/>
                </a:ln>
                <a:solidFill>
                  <a:srgbClr val="FFFFFF"/>
                </a:solidFill>
                <a:effectLst>
                  <a:outerShdw blurRad="63500" dir="3600000" algn="tl" rotWithShape="0">
                    <a:srgbClr val="000000">
                      <a:alpha val="70000"/>
                    </a:srgbClr>
                  </a:outerShdw>
                </a:effectLst>
              </a:rPr>
              <a:t>Dorsal Scapular</a:t>
            </a:r>
          </a:p>
        </p:txBody>
      </p:sp>
      <p:sp>
        <p:nvSpPr>
          <p:cNvPr id="7285" name="Line 117"/>
          <p:cNvSpPr>
            <a:spLocks noChangeShapeType="1"/>
          </p:cNvSpPr>
          <p:nvPr/>
        </p:nvSpPr>
        <p:spPr bwMode="auto">
          <a:xfrm flipV="1">
            <a:off x="3070225" y="1173163"/>
            <a:ext cx="568325" cy="1087437"/>
          </a:xfrm>
          <a:prstGeom prst="line">
            <a:avLst/>
          </a:prstGeom>
          <a:noFill/>
          <a:ln w="38100">
            <a:solidFill>
              <a:srgbClr val="FFFC00"/>
            </a:solidFill>
            <a:round/>
            <a:headEnd/>
            <a:tailEnd/>
          </a:ln>
        </p:spPr>
        <p:txBody>
          <a:bodyPr/>
          <a:lstStyle/>
          <a:p>
            <a:endParaRPr lang="en-US"/>
          </a:p>
        </p:txBody>
      </p:sp>
      <p:sp>
        <p:nvSpPr>
          <p:cNvPr id="7286" name="Text Box 118"/>
          <p:cNvSpPr txBox="1">
            <a:spLocks noChangeArrowheads="1"/>
          </p:cNvSpPr>
          <p:nvPr/>
        </p:nvSpPr>
        <p:spPr bwMode="auto">
          <a:xfrm>
            <a:off x="2987824" y="692696"/>
            <a:ext cx="1440160" cy="646331"/>
          </a:xfrm>
          <a:prstGeom prst="rect">
            <a:avLst/>
          </a:prstGeom>
          <a:noFill/>
          <a:ln w="9525">
            <a:noFill/>
            <a:miter lim="800000"/>
            <a:headEnd/>
            <a:tailEnd/>
          </a:ln>
          <a:effectLst/>
        </p:spPr>
        <p:txBody>
          <a:bodyPr>
            <a:spAutoFit/>
          </a:bodyPr>
          <a:lstStyle/>
          <a:p>
            <a:pP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Nerve to </a:t>
            </a:r>
            <a:r>
              <a:rPr lang="en-US" dirty="0" err="1">
                <a:ln w="18415" cmpd="sng">
                  <a:solidFill>
                    <a:srgbClr val="FFFFFF"/>
                  </a:solidFill>
                  <a:prstDash val="solid"/>
                </a:ln>
                <a:solidFill>
                  <a:srgbClr val="FFFFFF"/>
                </a:solidFill>
                <a:effectLst>
                  <a:outerShdw blurRad="63500" dir="3600000" algn="tl" rotWithShape="0">
                    <a:srgbClr val="000000">
                      <a:alpha val="70000"/>
                    </a:srgbClr>
                  </a:outerShdw>
                </a:effectLst>
              </a:rPr>
              <a:t>Subclavius</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287" name="Line 119"/>
          <p:cNvSpPr>
            <a:spLocks noChangeShapeType="1"/>
          </p:cNvSpPr>
          <p:nvPr/>
        </p:nvSpPr>
        <p:spPr bwMode="auto">
          <a:xfrm flipV="1">
            <a:off x="3190875" y="1604963"/>
            <a:ext cx="484188" cy="655637"/>
          </a:xfrm>
          <a:prstGeom prst="line">
            <a:avLst/>
          </a:prstGeom>
          <a:noFill/>
          <a:ln w="38100">
            <a:solidFill>
              <a:srgbClr val="FFFC00"/>
            </a:solidFill>
            <a:round/>
            <a:headEnd/>
            <a:tailEnd/>
          </a:ln>
        </p:spPr>
        <p:txBody>
          <a:bodyPr/>
          <a:lstStyle/>
          <a:p>
            <a:endParaRPr lang="en-US"/>
          </a:p>
        </p:txBody>
      </p:sp>
      <p:sp>
        <p:nvSpPr>
          <p:cNvPr id="7288" name="Text Box 120"/>
          <p:cNvSpPr txBox="1">
            <a:spLocks noChangeArrowheads="1"/>
          </p:cNvSpPr>
          <p:nvPr/>
        </p:nvSpPr>
        <p:spPr bwMode="auto">
          <a:xfrm>
            <a:off x="3275856" y="1340768"/>
            <a:ext cx="2368550" cy="366712"/>
          </a:xfrm>
          <a:prstGeom prst="rect">
            <a:avLst/>
          </a:prstGeom>
          <a:noFill/>
          <a:ln w="9525">
            <a:noFill/>
            <a:miter lim="800000"/>
            <a:headEnd/>
            <a:tailEnd/>
          </a:ln>
          <a:effectLst/>
        </p:spPr>
        <p:txBody>
          <a:bodyPr>
            <a:spAutoFit/>
          </a:bodyPr>
          <a:lstStyle/>
          <a:p>
            <a:pPr>
              <a:defRPr/>
            </a:pPr>
            <a:r>
              <a:rPr lang="en-US" dirty="0" err="1">
                <a:ln w="18415" cmpd="sng">
                  <a:solidFill>
                    <a:srgbClr val="FFFFFF"/>
                  </a:solidFill>
                  <a:prstDash val="solid"/>
                </a:ln>
                <a:solidFill>
                  <a:srgbClr val="FFFFFF"/>
                </a:solidFill>
                <a:effectLst>
                  <a:outerShdw blurRad="63500" dir="3600000" algn="tl" rotWithShape="0">
                    <a:srgbClr val="000000">
                      <a:alpha val="70000"/>
                    </a:srgbClr>
                  </a:outerShdw>
                </a:effectLst>
              </a:rPr>
              <a:t>Suprascapular</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blinds(horizontal)">
                                      <p:cBhvr>
                                        <p:cTn id="7" dur="500"/>
                                        <p:tgtEl>
                                          <p:spTgt spid="717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258"/>
                                        </p:tgtEl>
                                        <p:attrNameLst>
                                          <p:attrName>style.visibility</p:attrName>
                                        </p:attrNameLst>
                                      </p:cBhvr>
                                      <p:to>
                                        <p:strVal val="visible"/>
                                      </p:to>
                                    </p:set>
                                    <p:anim calcmode="lin" valueType="num">
                                      <p:cBhvr additive="base">
                                        <p:cTn id="12" dur="500" fill="hold"/>
                                        <p:tgtEl>
                                          <p:spTgt spid="7258"/>
                                        </p:tgtEl>
                                        <p:attrNameLst>
                                          <p:attrName>ppt_x</p:attrName>
                                        </p:attrNameLst>
                                      </p:cBhvr>
                                      <p:tavLst>
                                        <p:tav tm="0">
                                          <p:val>
                                            <p:strVal val="#ppt_x"/>
                                          </p:val>
                                        </p:tav>
                                        <p:tav tm="100000">
                                          <p:val>
                                            <p:strVal val="#ppt_x"/>
                                          </p:val>
                                        </p:tav>
                                      </p:tavLst>
                                    </p:anim>
                                    <p:anim calcmode="lin" valueType="num">
                                      <p:cBhvr additive="base">
                                        <p:cTn id="13" dur="500" fill="hold"/>
                                        <p:tgtEl>
                                          <p:spTgt spid="725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grpId="0" nodeType="clickEffect">
                                  <p:stCondLst>
                                    <p:cond delay="0"/>
                                  </p:stCondLst>
                                  <p:childTnLst>
                                    <p:set>
                                      <p:cBhvr>
                                        <p:cTn id="17" dur="1" fill="hold">
                                          <p:stCondLst>
                                            <p:cond delay="0"/>
                                          </p:stCondLst>
                                        </p:cTn>
                                        <p:tgtEl>
                                          <p:spTgt spid="7173"/>
                                        </p:tgtEl>
                                        <p:attrNameLst>
                                          <p:attrName>style.visibility</p:attrName>
                                        </p:attrNameLst>
                                      </p:cBhvr>
                                      <p:to>
                                        <p:strVal val="visible"/>
                                      </p:to>
                                    </p:set>
                                    <p:animEffect transition="in" filter="plus(in)">
                                      <p:cBhvr>
                                        <p:cTn id="18" dur="2000"/>
                                        <p:tgtEl>
                                          <p:spTgt spid="7173"/>
                                        </p:tgtEl>
                                      </p:cBhvr>
                                    </p:animEffect>
                                  </p:childTnLst>
                                </p:cTn>
                              </p:par>
                              <p:par>
                                <p:cTn id="19" presetID="13" presetClass="entr" presetSubtype="16" fill="hold" grpId="0" nodeType="withEffect">
                                  <p:stCondLst>
                                    <p:cond delay="0"/>
                                  </p:stCondLst>
                                  <p:childTnLst>
                                    <p:set>
                                      <p:cBhvr>
                                        <p:cTn id="20" dur="1" fill="hold">
                                          <p:stCondLst>
                                            <p:cond delay="0"/>
                                          </p:stCondLst>
                                        </p:cTn>
                                        <p:tgtEl>
                                          <p:spTgt spid="7252"/>
                                        </p:tgtEl>
                                        <p:attrNameLst>
                                          <p:attrName>style.visibility</p:attrName>
                                        </p:attrNameLst>
                                      </p:cBhvr>
                                      <p:to>
                                        <p:strVal val="visible"/>
                                      </p:to>
                                    </p:set>
                                    <p:animEffect transition="in" filter="plus(in)">
                                      <p:cBhvr>
                                        <p:cTn id="21" dur="2000"/>
                                        <p:tgtEl>
                                          <p:spTgt spid="7252"/>
                                        </p:tgtEl>
                                      </p:cBhvr>
                                    </p:animEffect>
                                  </p:childTnLst>
                                </p:cTn>
                              </p:par>
                            </p:childTnLst>
                          </p:cTn>
                        </p:par>
                      </p:childTnLst>
                    </p:cTn>
                  </p:par>
                  <p:par>
                    <p:cTn id="22" fill="hold">
                      <p:stCondLst>
                        <p:cond delay="indefinite"/>
                      </p:stCondLst>
                      <p:childTnLst>
                        <p:par>
                          <p:cTn id="23" fill="hold">
                            <p:stCondLst>
                              <p:cond delay="0"/>
                            </p:stCondLst>
                            <p:childTnLst>
                              <p:par>
                                <p:cTn id="24" presetID="13" presetClass="entr" presetSubtype="16" fill="hold" grpId="0" nodeType="clickEffect">
                                  <p:stCondLst>
                                    <p:cond delay="0"/>
                                  </p:stCondLst>
                                  <p:childTnLst>
                                    <p:set>
                                      <p:cBhvr>
                                        <p:cTn id="25" dur="1" fill="hold">
                                          <p:stCondLst>
                                            <p:cond delay="0"/>
                                          </p:stCondLst>
                                        </p:cTn>
                                        <p:tgtEl>
                                          <p:spTgt spid="7253"/>
                                        </p:tgtEl>
                                        <p:attrNameLst>
                                          <p:attrName>style.visibility</p:attrName>
                                        </p:attrNameLst>
                                      </p:cBhvr>
                                      <p:to>
                                        <p:strVal val="visible"/>
                                      </p:to>
                                    </p:set>
                                    <p:animEffect transition="in" filter="plus(in)">
                                      <p:cBhvr>
                                        <p:cTn id="26" dur="2000"/>
                                        <p:tgtEl>
                                          <p:spTgt spid="7253"/>
                                        </p:tgtEl>
                                      </p:cBhvr>
                                    </p:animEffect>
                                  </p:childTnLst>
                                </p:cTn>
                              </p:par>
                              <p:par>
                                <p:cTn id="27" presetID="13" presetClass="entr" presetSubtype="16" fill="hold" nodeType="withEffect">
                                  <p:stCondLst>
                                    <p:cond delay="0"/>
                                  </p:stCondLst>
                                  <p:childTnLst>
                                    <p:set>
                                      <p:cBhvr>
                                        <p:cTn id="28" dur="1" fill="hold">
                                          <p:stCondLst>
                                            <p:cond delay="0"/>
                                          </p:stCondLst>
                                        </p:cTn>
                                        <p:tgtEl>
                                          <p:spTgt spid="7174"/>
                                        </p:tgtEl>
                                        <p:attrNameLst>
                                          <p:attrName>style.visibility</p:attrName>
                                        </p:attrNameLst>
                                      </p:cBhvr>
                                      <p:to>
                                        <p:strVal val="visible"/>
                                      </p:to>
                                    </p:set>
                                    <p:animEffect transition="in" filter="plus(in)">
                                      <p:cBhvr>
                                        <p:cTn id="29" dur="2000"/>
                                        <p:tgtEl>
                                          <p:spTgt spid="7174"/>
                                        </p:tgtEl>
                                      </p:cBhvr>
                                    </p:animEffect>
                                  </p:childTnLst>
                                </p:cTn>
                              </p:par>
                            </p:childTnLst>
                          </p:cTn>
                        </p:par>
                      </p:childTnLst>
                    </p:cTn>
                  </p:par>
                  <p:par>
                    <p:cTn id="30" fill="hold">
                      <p:stCondLst>
                        <p:cond delay="indefinite"/>
                      </p:stCondLst>
                      <p:childTnLst>
                        <p:par>
                          <p:cTn id="31" fill="hold">
                            <p:stCondLst>
                              <p:cond delay="0"/>
                            </p:stCondLst>
                            <p:childTnLst>
                              <p:par>
                                <p:cTn id="32" presetID="13" presetClass="entr" presetSubtype="16" fill="hold" nodeType="clickEffect">
                                  <p:stCondLst>
                                    <p:cond delay="0"/>
                                  </p:stCondLst>
                                  <p:childTnLst>
                                    <p:set>
                                      <p:cBhvr>
                                        <p:cTn id="33" dur="1" fill="hold">
                                          <p:stCondLst>
                                            <p:cond delay="0"/>
                                          </p:stCondLst>
                                        </p:cTn>
                                        <p:tgtEl>
                                          <p:spTgt spid="7187"/>
                                        </p:tgtEl>
                                        <p:attrNameLst>
                                          <p:attrName>style.visibility</p:attrName>
                                        </p:attrNameLst>
                                      </p:cBhvr>
                                      <p:to>
                                        <p:strVal val="visible"/>
                                      </p:to>
                                    </p:set>
                                    <p:animEffect transition="in" filter="plus(in)">
                                      <p:cBhvr>
                                        <p:cTn id="34" dur="2000"/>
                                        <p:tgtEl>
                                          <p:spTgt spid="7187"/>
                                        </p:tgtEl>
                                      </p:cBhvr>
                                    </p:animEffect>
                                  </p:childTnLst>
                                </p:cTn>
                              </p:par>
                              <p:par>
                                <p:cTn id="35" presetID="13" presetClass="entr" presetSubtype="16" fill="hold" grpId="0" nodeType="withEffect">
                                  <p:stCondLst>
                                    <p:cond delay="0"/>
                                  </p:stCondLst>
                                  <p:childTnLst>
                                    <p:set>
                                      <p:cBhvr>
                                        <p:cTn id="36" dur="1" fill="hold">
                                          <p:stCondLst>
                                            <p:cond delay="0"/>
                                          </p:stCondLst>
                                        </p:cTn>
                                        <p:tgtEl>
                                          <p:spTgt spid="7254"/>
                                        </p:tgtEl>
                                        <p:attrNameLst>
                                          <p:attrName>style.visibility</p:attrName>
                                        </p:attrNameLst>
                                      </p:cBhvr>
                                      <p:to>
                                        <p:strVal val="visible"/>
                                      </p:to>
                                    </p:set>
                                    <p:animEffect transition="in" filter="plus(in)">
                                      <p:cBhvr>
                                        <p:cTn id="37" dur="2000"/>
                                        <p:tgtEl>
                                          <p:spTgt spid="7254"/>
                                        </p:tgtEl>
                                      </p:cBhvr>
                                    </p:animEffect>
                                  </p:childTnLst>
                                </p:cTn>
                              </p:par>
                            </p:childTnLst>
                          </p:cTn>
                        </p:par>
                      </p:childTnLst>
                    </p:cTn>
                  </p:par>
                  <p:par>
                    <p:cTn id="38" fill="hold">
                      <p:stCondLst>
                        <p:cond delay="indefinite"/>
                      </p:stCondLst>
                      <p:childTnLst>
                        <p:par>
                          <p:cTn id="39" fill="hold">
                            <p:stCondLst>
                              <p:cond delay="0"/>
                            </p:stCondLst>
                            <p:childTnLst>
                              <p:par>
                                <p:cTn id="40" presetID="13" presetClass="entr" presetSubtype="16" fill="hold" grpId="0" nodeType="clickEffect">
                                  <p:stCondLst>
                                    <p:cond delay="0"/>
                                  </p:stCondLst>
                                  <p:childTnLst>
                                    <p:set>
                                      <p:cBhvr>
                                        <p:cTn id="41" dur="1" fill="hold">
                                          <p:stCondLst>
                                            <p:cond delay="0"/>
                                          </p:stCondLst>
                                        </p:cTn>
                                        <p:tgtEl>
                                          <p:spTgt spid="7255"/>
                                        </p:tgtEl>
                                        <p:attrNameLst>
                                          <p:attrName>style.visibility</p:attrName>
                                        </p:attrNameLst>
                                      </p:cBhvr>
                                      <p:to>
                                        <p:strVal val="visible"/>
                                      </p:to>
                                    </p:set>
                                    <p:animEffect transition="in" filter="plus(in)">
                                      <p:cBhvr>
                                        <p:cTn id="42" dur="2000"/>
                                        <p:tgtEl>
                                          <p:spTgt spid="7255"/>
                                        </p:tgtEl>
                                      </p:cBhvr>
                                    </p:animEffect>
                                  </p:childTnLst>
                                </p:cTn>
                              </p:par>
                              <p:par>
                                <p:cTn id="43" presetID="13" presetClass="entr" presetSubtype="16" fill="hold" nodeType="withEffect">
                                  <p:stCondLst>
                                    <p:cond delay="0"/>
                                  </p:stCondLst>
                                  <p:childTnLst>
                                    <p:set>
                                      <p:cBhvr>
                                        <p:cTn id="44" dur="1" fill="hold">
                                          <p:stCondLst>
                                            <p:cond delay="0"/>
                                          </p:stCondLst>
                                        </p:cTn>
                                        <p:tgtEl>
                                          <p:spTgt spid="7205"/>
                                        </p:tgtEl>
                                        <p:attrNameLst>
                                          <p:attrName>style.visibility</p:attrName>
                                        </p:attrNameLst>
                                      </p:cBhvr>
                                      <p:to>
                                        <p:strVal val="visible"/>
                                      </p:to>
                                    </p:set>
                                    <p:animEffect transition="in" filter="plus(in)">
                                      <p:cBhvr>
                                        <p:cTn id="45" dur="2000"/>
                                        <p:tgtEl>
                                          <p:spTgt spid="7205"/>
                                        </p:tgtEl>
                                      </p:cBhvr>
                                    </p:animEffect>
                                  </p:childTnLst>
                                </p:cTn>
                              </p:par>
                            </p:childTnLst>
                          </p:cTn>
                        </p:par>
                      </p:childTnLst>
                    </p:cTn>
                  </p:par>
                  <p:par>
                    <p:cTn id="46" fill="hold">
                      <p:stCondLst>
                        <p:cond delay="indefinite"/>
                      </p:stCondLst>
                      <p:childTnLst>
                        <p:par>
                          <p:cTn id="47" fill="hold">
                            <p:stCondLst>
                              <p:cond delay="0"/>
                            </p:stCondLst>
                            <p:childTnLst>
                              <p:par>
                                <p:cTn id="48" presetID="13" presetClass="entr" presetSubtype="16" fill="hold" grpId="0" nodeType="clickEffect">
                                  <p:stCondLst>
                                    <p:cond delay="0"/>
                                  </p:stCondLst>
                                  <p:childTnLst>
                                    <p:set>
                                      <p:cBhvr>
                                        <p:cTn id="49" dur="1" fill="hold">
                                          <p:stCondLst>
                                            <p:cond delay="0"/>
                                          </p:stCondLst>
                                        </p:cTn>
                                        <p:tgtEl>
                                          <p:spTgt spid="7256"/>
                                        </p:tgtEl>
                                        <p:attrNameLst>
                                          <p:attrName>style.visibility</p:attrName>
                                        </p:attrNameLst>
                                      </p:cBhvr>
                                      <p:to>
                                        <p:strVal val="visible"/>
                                      </p:to>
                                    </p:set>
                                    <p:animEffect transition="in" filter="plus(in)">
                                      <p:cBhvr>
                                        <p:cTn id="50" dur="2000"/>
                                        <p:tgtEl>
                                          <p:spTgt spid="7256"/>
                                        </p:tgtEl>
                                      </p:cBhvr>
                                    </p:animEffect>
                                  </p:childTnLst>
                                </p:cTn>
                              </p:par>
                              <p:par>
                                <p:cTn id="51" presetID="13" presetClass="entr" presetSubtype="16" fill="hold" nodeType="withEffect">
                                  <p:stCondLst>
                                    <p:cond delay="0"/>
                                  </p:stCondLst>
                                  <p:childTnLst>
                                    <p:set>
                                      <p:cBhvr>
                                        <p:cTn id="52" dur="1" fill="hold">
                                          <p:stCondLst>
                                            <p:cond delay="0"/>
                                          </p:stCondLst>
                                        </p:cTn>
                                        <p:tgtEl>
                                          <p:spTgt spid="7206"/>
                                        </p:tgtEl>
                                        <p:attrNameLst>
                                          <p:attrName>style.visibility</p:attrName>
                                        </p:attrNameLst>
                                      </p:cBhvr>
                                      <p:to>
                                        <p:strVal val="visible"/>
                                      </p:to>
                                    </p:set>
                                    <p:animEffect transition="in" filter="plus(in)">
                                      <p:cBhvr>
                                        <p:cTn id="53" dur="2000"/>
                                        <p:tgtEl>
                                          <p:spTgt spid="7206"/>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6" fill="hold" grpId="0" nodeType="clickEffect">
                                  <p:stCondLst>
                                    <p:cond delay="0"/>
                                  </p:stCondLst>
                                  <p:childTnLst>
                                    <p:set>
                                      <p:cBhvr>
                                        <p:cTn id="57" dur="1" fill="hold">
                                          <p:stCondLst>
                                            <p:cond delay="0"/>
                                          </p:stCondLst>
                                        </p:cTn>
                                        <p:tgtEl>
                                          <p:spTgt spid="7182"/>
                                        </p:tgtEl>
                                        <p:attrNameLst>
                                          <p:attrName>style.visibility</p:attrName>
                                        </p:attrNameLst>
                                      </p:cBhvr>
                                      <p:to>
                                        <p:strVal val="visible"/>
                                      </p:to>
                                    </p:set>
                                    <p:animEffect transition="in" filter="barn(inHorizontal)">
                                      <p:cBhvr>
                                        <p:cTn id="58" dur="500"/>
                                        <p:tgtEl>
                                          <p:spTgt spid="7182"/>
                                        </p:tgtEl>
                                      </p:cBhvr>
                                    </p:animEffect>
                                  </p:childTnLst>
                                </p:cTn>
                              </p:par>
                              <p:par>
                                <p:cTn id="59" presetID="16" presetClass="entr" presetSubtype="26" fill="hold" nodeType="withEffect">
                                  <p:stCondLst>
                                    <p:cond delay="0"/>
                                  </p:stCondLst>
                                  <p:childTnLst>
                                    <p:set>
                                      <p:cBhvr>
                                        <p:cTn id="60" dur="1" fill="hold">
                                          <p:stCondLst>
                                            <p:cond delay="0"/>
                                          </p:stCondLst>
                                        </p:cTn>
                                        <p:tgtEl>
                                          <p:spTgt spid="7181"/>
                                        </p:tgtEl>
                                        <p:attrNameLst>
                                          <p:attrName>style.visibility</p:attrName>
                                        </p:attrNameLst>
                                      </p:cBhvr>
                                      <p:to>
                                        <p:strVal val="visible"/>
                                      </p:to>
                                    </p:set>
                                    <p:animEffect transition="in" filter="barn(inHorizontal)">
                                      <p:cBhvr>
                                        <p:cTn id="61" dur="500"/>
                                        <p:tgtEl>
                                          <p:spTgt spid="7181"/>
                                        </p:tgtEl>
                                      </p:cBhvr>
                                    </p:animEffect>
                                  </p:childTnLst>
                                </p:cTn>
                              </p:par>
                              <p:par>
                                <p:cTn id="62" presetID="16" presetClass="entr" presetSubtype="26" fill="hold" nodeType="withEffect">
                                  <p:stCondLst>
                                    <p:cond delay="0"/>
                                  </p:stCondLst>
                                  <p:childTnLst>
                                    <p:set>
                                      <p:cBhvr>
                                        <p:cTn id="63" dur="1" fill="hold">
                                          <p:stCondLst>
                                            <p:cond delay="0"/>
                                          </p:stCondLst>
                                        </p:cTn>
                                        <p:tgtEl>
                                          <p:spTgt spid="7180"/>
                                        </p:tgtEl>
                                        <p:attrNameLst>
                                          <p:attrName>style.visibility</p:attrName>
                                        </p:attrNameLst>
                                      </p:cBhvr>
                                      <p:to>
                                        <p:strVal val="visible"/>
                                      </p:to>
                                    </p:set>
                                    <p:animEffect transition="in" filter="barn(inHorizontal)">
                                      <p:cBhvr>
                                        <p:cTn id="64" dur="500"/>
                                        <p:tgtEl>
                                          <p:spTgt spid="7180"/>
                                        </p:tgtEl>
                                      </p:cBhvr>
                                    </p:animEffect>
                                  </p:childTnLst>
                                </p:cTn>
                              </p:par>
                            </p:childTnLst>
                          </p:cTn>
                        </p:par>
                      </p:childTnLst>
                    </p:cTn>
                  </p:par>
                  <p:par>
                    <p:cTn id="65" fill="hold">
                      <p:stCondLst>
                        <p:cond delay="indefinite"/>
                      </p:stCondLst>
                      <p:childTnLst>
                        <p:par>
                          <p:cTn id="66" fill="hold">
                            <p:stCondLst>
                              <p:cond delay="0"/>
                            </p:stCondLst>
                            <p:childTnLst>
                              <p:par>
                                <p:cTn id="67" presetID="5" presetClass="entr" presetSubtype="10" fill="hold" grpId="0" nodeType="clickEffect">
                                  <p:stCondLst>
                                    <p:cond delay="0"/>
                                  </p:stCondLst>
                                  <p:childTnLst>
                                    <p:set>
                                      <p:cBhvr>
                                        <p:cTn id="68" dur="1" fill="hold">
                                          <p:stCondLst>
                                            <p:cond delay="0"/>
                                          </p:stCondLst>
                                        </p:cTn>
                                        <p:tgtEl>
                                          <p:spTgt spid="7175"/>
                                        </p:tgtEl>
                                        <p:attrNameLst>
                                          <p:attrName>style.visibility</p:attrName>
                                        </p:attrNameLst>
                                      </p:cBhvr>
                                      <p:to>
                                        <p:strVal val="visible"/>
                                      </p:to>
                                    </p:set>
                                    <p:animEffect transition="in" filter="checkerboard(across)">
                                      <p:cBhvr>
                                        <p:cTn id="69" dur="500"/>
                                        <p:tgtEl>
                                          <p:spTgt spid="7175"/>
                                        </p:tgtEl>
                                      </p:cBhvr>
                                    </p:animEffect>
                                  </p:childTnLst>
                                </p:cTn>
                              </p:par>
                              <p:par>
                                <p:cTn id="70" presetID="5" presetClass="entr" presetSubtype="10" fill="hold" grpId="0" nodeType="withEffect">
                                  <p:stCondLst>
                                    <p:cond delay="0"/>
                                  </p:stCondLst>
                                  <p:childTnLst>
                                    <p:set>
                                      <p:cBhvr>
                                        <p:cTn id="71" dur="1" fill="hold">
                                          <p:stCondLst>
                                            <p:cond delay="0"/>
                                          </p:stCondLst>
                                        </p:cTn>
                                        <p:tgtEl>
                                          <p:spTgt spid="7259"/>
                                        </p:tgtEl>
                                        <p:attrNameLst>
                                          <p:attrName>style.visibility</p:attrName>
                                        </p:attrNameLst>
                                      </p:cBhvr>
                                      <p:to>
                                        <p:strVal val="visible"/>
                                      </p:to>
                                    </p:set>
                                    <p:animEffect transition="in" filter="checkerboard(across)">
                                      <p:cBhvr>
                                        <p:cTn id="72" dur="500"/>
                                        <p:tgtEl>
                                          <p:spTgt spid="7259"/>
                                        </p:tgtEl>
                                      </p:cBhvr>
                                    </p:animEffect>
                                  </p:childTnLst>
                                </p:cTn>
                              </p:par>
                            </p:childTnLst>
                          </p:cTn>
                        </p:par>
                      </p:childTnLst>
                    </p:cTn>
                  </p:par>
                  <p:par>
                    <p:cTn id="73" fill="hold">
                      <p:stCondLst>
                        <p:cond delay="indefinite"/>
                      </p:stCondLst>
                      <p:childTnLst>
                        <p:par>
                          <p:cTn id="74" fill="hold">
                            <p:stCondLst>
                              <p:cond delay="0"/>
                            </p:stCondLst>
                            <p:childTnLst>
                              <p:par>
                                <p:cTn id="75" presetID="5" presetClass="entr" presetSubtype="10" fill="hold" grpId="0" nodeType="clickEffect">
                                  <p:stCondLst>
                                    <p:cond delay="0"/>
                                  </p:stCondLst>
                                  <p:childTnLst>
                                    <p:set>
                                      <p:cBhvr>
                                        <p:cTn id="76" dur="1" fill="hold">
                                          <p:stCondLst>
                                            <p:cond delay="0"/>
                                          </p:stCondLst>
                                        </p:cTn>
                                        <p:tgtEl>
                                          <p:spTgt spid="7188"/>
                                        </p:tgtEl>
                                        <p:attrNameLst>
                                          <p:attrName>style.visibility</p:attrName>
                                        </p:attrNameLst>
                                      </p:cBhvr>
                                      <p:to>
                                        <p:strVal val="visible"/>
                                      </p:to>
                                    </p:set>
                                    <p:animEffect transition="in" filter="checkerboard(across)">
                                      <p:cBhvr>
                                        <p:cTn id="77" dur="500"/>
                                        <p:tgtEl>
                                          <p:spTgt spid="7188"/>
                                        </p:tgtEl>
                                      </p:cBhvr>
                                    </p:animEffect>
                                  </p:childTnLst>
                                </p:cTn>
                              </p:par>
                              <p:par>
                                <p:cTn id="78" presetID="5" presetClass="entr" presetSubtype="10" fill="hold" grpId="0" nodeType="withEffect">
                                  <p:stCondLst>
                                    <p:cond delay="0"/>
                                  </p:stCondLst>
                                  <p:childTnLst>
                                    <p:set>
                                      <p:cBhvr>
                                        <p:cTn id="79" dur="1" fill="hold">
                                          <p:stCondLst>
                                            <p:cond delay="0"/>
                                          </p:stCondLst>
                                        </p:cTn>
                                        <p:tgtEl>
                                          <p:spTgt spid="7191"/>
                                        </p:tgtEl>
                                        <p:attrNameLst>
                                          <p:attrName>style.visibility</p:attrName>
                                        </p:attrNameLst>
                                      </p:cBhvr>
                                      <p:to>
                                        <p:strVal val="visible"/>
                                      </p:to>
                                    </p:set>
                                    <p:animEffect transition="in" filter="checkerboard(across)">
                                      <p:cBhvr>
                                        <p:cTn id="80" dur="500"/>
                                        <p:tgtEl>
                                          <p:spTgt spid="7191"/>
                                        </p:tgtEl>
                                      </p:cBhvr>
                                    </p:animEffect>
                                  </p:childTnLst>
                                </p:cTn>
                              </p:par>
                              <p:par>
                                <p:cTn id="81" presetID="5" presetClass="entr" presetSubtype="10" fill="hold" grpId="0" nodeType="withEffect">
                                  <p:stCondLst>
                                    <p:cond delay="0"/>
                                  </p:stCondLst>
                                  <p:childTnLst>
                                    <p:set>
                                      <p:cBhvr>
                                        <p:cTn id="82" dur="1" fill="hold">
                                          <p:stCondLst>
                                            <p:cond delay="0"/>
                                          </p:stCondLst>
                                        </p:cTn>
                                        <p:tgtEl>
                                          <p:spTgt spid="7260"/>
                                        </p:tgtEl>
                                        <p:attrNameLst>
                                          <p:attrName>style.visibility</p:attrName>
                                        </p:attrNameLst>
                                      </p:cBhvr>
                                      <p:to>
                                        <p:strVal val="visible"/>
                                      </p:to>
                                    </p:set>
                                    <p:animEffect transition="in" filter="checkerboard(across)">
                                      <p:cBhvr>
                                        <p:cTn id="83" dur="500"/>
                                        <p:tgtEl>
                                          <p:spTgt spid="7260"/>
                                        </p:tgtEl>
                                      </p:cBhvr>
                                    </p:animEffect>
                                  </p:childTnLst>
                                </p:cTn>
                              </p:par>
                            </p:childTnLst>
                          </p:cTn>
                        </p:par>
                      </p:childTnLst>
                    </p:cTn>
                  </p:par>
                  <p:par>
                    <p:cTn id="84" fill="hold">
                      <p:stCondLst>
                        <p:cond delay="indefinite"/>
                      </p:stCondLst>
                      <p:childTnLst>
                        <p:par>
                          <p:cTn id="85" fill="hold">
                            <p:stCondLst>
                              <p:cond delay="0"/>
                            </p:stCondLst>
                            <p:childTnLst>
                              <p:par>
                                <p:cTn id="86" presetID="13" presetClass="entr" presetSubtype="16" fill="hold" grpId="0" nodeType="clickEffect">
                                  <p:stCondLst>
                                    <p:cond delay="0"/>
                                  </p:stCondLst>
                                  <p:childTnLst>
                                    <p:set>
                                      <p:cBhvr>
                                        <p:cTn id="87" dur="1" fill="hold">
                                          <p:stCondLst>
                                            <p:cond delay="0"/>
                                          </p:stCondLst>
                                        </p:cTn>
                                        <p:tgtEl>
                                          <p:spTgt spid="7210"/>
                                        </p:tgtEl>
                                        <p:attrNameLst>
                                          <p:attrName>style.visibility</p:attrName>
                                        </p:attrNameLst>
                                      </p:cBhvr>
                                      <p:to>
                                        <p:strVal val="visible"/>
                                      </p:to>
                                    </p:set>
                                    <p:animEffect transition="in" filter="plus(in)">
                                      <p:cBhvr>
                                        <p:cTn id="88" dur="2000"/>
                                        <p:tgtEl>
                                          <p:spTgt spid="7210"/>
                                        </p:tgtEl>
                                      </p:cBhvr>
                                    </p:animEffect>
                                  </p:childTnLst>
                                </p:cTn>
                              </p:par>
                              <p:par>
                                <p:cTn id="89" presetID="13" presetClass="entr" presetSubtype="16" fill="hold" nodeType="withEffect">
                                  <p:stCondLst>
                                    <p:cond delay="0"/>
                                  </p:stCondLst>
                                  <p:childTnLst>
                                    <p:set>
                                      <p:cBhvr>
                                        <p:cTn id="90" dur="1" fill="hold">
                                          <p:stCondLst>
                                            <p:cond delay="0"/>
                                          </p:stCondLst>
                                        </p:cTn>
                                        <p:tgtEl>
                                          <p:spTgt spid="7209"/>
                                        </p:tgtEl>
                                        <p:attrNameLst>
                                          <p:attrName>style.visibility</p:attrName>
                                        </p:attrNameLst>
                                      </p:cBhvr>
                                      <p:to>
                                        <p:strVal val="visible"/>
                                      </p:to>
                                    </p:set>
                                    <p:animEffect transition="in" filter="plus(in)">
                                      <p:cBhvr>
                                        <p:cTn id="91" dur="2000"/>
                                        <p:tgtEl>
                                          <p:spTgt spid="7209"/>
                                        </p:tgtEl>
                                      </p:cBhvr>
                                    </p:animEffect>
                                  </p:childTnLst>
                                </p:cTn>
                              </p:par>
                              <p:par>
                                <p:cTn id="92" presetID="13" presetClass="entr" presetSubtype="16" fill="hold" nodeType="withEffect">
                                  <p:stCondLst>
                                    <p:cond delay="0"/>
                                  </p:stCondLst>
                                  <p:childTnLst>
                                    <p:set>
                                      <p:cBhvr>
                                        <p:cTn id="93" dur="1" fill="hold">
                                          <p:stCondLst>
                                            <p:cond delay="0"/>
                                          </p:stCondLst>
                                        </p:cTn>
                                        <p:tgtEl>
                                          <p:spTgt spid="7208"/>
                                        </p:tgtEl>
                                        <p:attrNameLst>
                                          <p:attrName>style.visibility</p:attrName>
                                        </p:attrNameLst>
                                      </p:cBhvr>
                                      <p:to>
                                        <p:strVal val="visible"/>
                                      </p:to>
                                    </p:set>
                                    <p:animEffect transition="in" filter="plus(in)">
                                      <p:cBhvr>
                                        <p:cTn id="94" dur="2000"/>
                                        <p:tgtEl>
                                          <p:spTgt spid="7208"/>
                                        </p:tgtEl>
                                      </p:cBhvr>
                                    </p:animEffect>
                                  </p:childTnLst>
                                </p:cTn>
                              </p:par>
                            </p:childTnLst>
                          </p:cTn>
                        </p:par>
                      </p:childTnLst>
                    </p:cTn>
                  </p:par>
                  <p:par>
                    <p:cTn id="95" fill="hold">
                      <p:stCondLst>
                        <p:cond delay="indefinite"/>
                      </p:stCondLst>
                      <p:childTnLst>
                        <p:par>
                          <p:cTn id="96" fill="hold">
                            <p:stCondLst>
                              <p:cond delay="0"/>
                            </p:stCondLst>
                            <p:childTnLst>
                              <p:par>
                                <p:cTn id="97" presetID="5" presetClass="entr" presetSubtype="10" fill="hold" grpId="0" nodeType="clickEffect">
                                  <p:stCondLst>
                                    <p:cond delay="0"/>
                                  </p:stCondLst>
                                  <p:childTnLst>
                                    <p:set>
                                      <p:cBhvr>
                                        <p:cTn id="98" dur="1" fill="hold">
                                          <p:stCondLst>
                                            <p:cond delay="0"/>
                                          </p:stCondLst>
                                        </p:cTn>
                                        <p:tgtEl>
                                          <p:spTgt spid="7207"/>
                                        </p:tgtEl>
                                        <p:attrNameLst>
                                          <p:attrName>style.visibility</p:attrName>
                                        </p:attrNameLst>
                                      </p:cBhvr>
                                      <p:to>
                                        <p:strVal val="visible"/>
                                      </p:to>
                                    </p:set>
                                    <p:animEffect transition="in" filter="checkerboard(across)">
                                      <p:cBhvr>
                                        <p:cTn id="99" dur="500"/>
                                        <p:tgtEl>
                                          <p:spTgt spid="7207"/>
                                        </p:tgtEl>
                                      </p:cBhvr>
                                    </p:animEffect>
                                  </p:childTnLst>
                                </p:cTn>
                              </p:par>
                              <p:par>
                                <p:cTn id="100" presetID="5" presetClass="entr" presetSubtype="10" fill="hold" grpId="0" nodeType="withEffect">
                                  <p:stCondLst>
                                    <p:cond delay="0"/>
                                  </p:stCondLst>
                                  <p:childTnLst>
                                    <p:set>
                                      <p:cBhvr>
                                        <p:cTn id="101" dur="1" fill="hold">
                                          <p:stCondLst>
                                            <p:cond delay="0"/>
                                          </p:stCondLst>
                                        </p:cTn>
                                        <p:tgtEl>
                                          <p:spTgt spid="7261"/>
                                        </p:tgtEl>
                                        <p:attrNameLst>
                                          <p:attrName>style.visibility</p:attrName>
                                        </p:attrNameLst>
                                      </p:cBhvr>
                                      <p:to>
                                        <p:strVal val="visible"/>
                                      </p:to>
                                    </p:set>
                                    <p:animEffect transition="in" filter="checkerboard(across)">
                                      <p:cBhvr>
                                        <p:cTn id="102" dur="500"/>
                                        <p:tgtEl>
                                          <p:spTgt spid="7261"/>
                                        </p:tgtEl>
                                      </p:cBhvr>
                                    </p:animEffect>
                                  </p:childTnLst>
                                </p:cTn>
                              </p:par>
                            </p:childTnLst>
                          </p:cTn>
                        </p:par>
                      </p:childTnLst>
                    </p:cTn>
                  </p:par>
                  <p:par>
                    <p:cTn id="103" fill="hold">
                      <p:stCondLst>
                        <p:cond delay="indefinite"/>
                      </p:stCondLst>
                      <p:childTnLst>
                        <p:par>
                          <p:cTn id="104" fill="hold">
                            <p:stCondLst>
                              <p:cond delay="0"/>
                            </p:stCondLst>
                            <p:childTnLst>
                              <p:par>
                                <p:cTn id="105" presetID="5" presetClass="entr" presetSubtype="10" fill="hold" nodeType="clickEffect">
                                  <p:stCondLst>
                                    <p:cond delay="0"/>
                                  </p:stCondLst>
                                  <p:childTnLst>
                                    <p:set>
                                      <p:cBhvr>
                                        <p:cTn id="106" dur="1" fill="hold">
                                          <p:stCondLst>
                                            <p:cond delay="0"/>
                                          </p:stCondLst>
                                        </p:cTn>
                                        <p:tgtEl>
                                          <p:spTgt spid="2"/>
                                        </p:tgtEl>
                                        <p:attrNameLst>
                                          <p:attrName>style.visibility</p:attrName>
                                        </p:attrNameLst>
                                      </p:cBhvr>
                                      <p:to>
                                        <p:strVal val="visible"/>
                                      </p:to>
                                    </p:set>
                                    <p:animEffect transition="in" filter="checkerboard(across)">
                                      <p:cBhvr>
                                        <p:cTn id="107" dur="500"/>
                                        <p:tgtEl>
                                          <p:spTgt spid="2"/>
                                        </p:tgtEl>
                                      </p:cBhvr>
                                    </p:animEffect>
                                  </p:childTnLst>
                                </p:cTn>
                              </p:par>
                              <p:par>
                                <p:cTn id="108" presetID="5" presetClass="entr" presetSubtype="10" fill="hold" grpId="0" nodeType="withEffect">
                                  <p:stCondLst>
                                    <p:cond delay="0"/>
                                  </p:stCondLst>
                                  <p:childTnLst>
                                    <p:set>
                                      <p:cBhvr>
                                        <p:cTn id="109" dur="1" fill="hold">
                                          <p:stCondLst>
                                            <p:cond delay="0"/>
                                          </p:stCondLst>
                                        </p:cTn>
                                        <p:tgtEl>
                                          <p:spTgt spid="7262"/>
                                        </p:tgtEl>
                                        <p:attrNameLst>
                                          <p:attrName>style.visibility</p:attrName>
                                        </p:attrNameLst>
                                      </p:cBhvr>
                                      <p:to>
                                        <p:strVal val="visible"/>
                                      </p:to>
                                    </p:set>
                                    <p:animEffect transition="in" filter="checkerboard(across)">
                                      <p:cBhvr>
                                        <p:cTn id="110" dur="500"/>
                                        <p:tgtEl>
                                          <p:spTgt spid="7262"/>
                                        </p:tgtEl>
                                      </p:cBhvr>
                                    </p:animEffect>
                                  </p:childTnLst>
                                </p:cTn>
                              </p:par>
                              <p:par>
                                <p:cTn id="111" presetID="5" presetClass="entr" presetSubtype="10" fill="hold" grpId="0" nodeType="withEffect">
                                  <p:stCondLst>
                                    <p:cond delay="0"/>
                                  </p:stCondLst>
                                  <p:childTnLst>
                                    <p:set>
                                      <p:cBhvr>
                                        <p:cTn id="112" dur="1" fill="hold">
                                          <p:stCondLst>
                                            <p:cond delay="0"/>
                                          </p:stCondLst>
                                        </p:cTn>
                                        <p:tgtEl>
                                          <p:spTgt spid="7264"/>
                                        </p:tgtEl>
                                        <p:attrNameLst>
                                          <p:attrName>style.visibility</p:attrName>
                                        </p:attrNameLst>
                                      </p:cBhvr>
                                      <p:to>
                                        <p:strVal val="visible"/>
                                      </p:to>
                                    </p:set>
                                    <p:animEffect transition="in" filter="checkerboard(across)">
                                      <p:cBhvr>
                                        <p:cTn id="113" dur="500"/>
                                        <p:tgtEl>
                                          <p:spTgt spid="7264"/>
                                        </p:tgtEl>
                                      </p:cBhvr>
                                    </p:animEffect>
                                  </p:childTnLst>
                                </p:cTn>
                              </p:par>
                              <p:par>
                                <p:cTn id="114" presetID="5" presetClass="entr" presetSubtype="10" fill="hold" grpId="0" nodeType="withEffect">
                                  <p:stCondLst>
                                    <p:cond delay="0"/>
                                  </p:stCondLst>
                                  <p:childTnLst>
                                    <p:set>
                                      <p:cBhvr>
                                        <p:cTn id="115" dur="1" fill="hold">
                                          <p:stCondLst>
                                            <p:cond delay="0"/>
                                          </p:stCondLst>
                                        </p:cTn>
                                        <p:tgtEl>
                                          <p:spTgt spid="7263"/>
                                        </p:tgtEl>
                                        <p:attrNameLst>
                                          <p:attrName>style.visibility</p:attrName>
                                        </p:attrNameLst>
                                      </p:cBhvr>
                                      <p:to>
                                        <p:strVal val="visible"/>
                                      </p:to>
                                    </p:set>
                                    <p:animEffect transition="in" filter="checkerboard(across)">
                                      <p:cBhvr>
                                        <p:cTn id="116" dur="500"/>
                                        <p:tgtEl>
                                          <p:spTgt spid="7263"/>
                                        </p:tgtEl>
                                      </p:cBhvr>
                                    </p:animEffect>
                                  </p:childTnLst>
                                </p:cTn>
                              </p:par>
                            </p:childTnLst>
                          </p:cTn>
                        </p:par>
                      </p:childTnLst>
                    </p:cTn>
                  </p:par>
                  <p:par>
                    <p:cTn id="117" fill="hold">
                      <p:stCondLst>
                        <p:cond delay="indefinite"/>
                      </p:stCondLst>
                      <p:childTnLst>
                        <p:par>
                          <p:cTn id="118" fill="hold">
                            <p:stCondLst>
                              <p:cond delay="0"/>
                            </p:stCondLst>
                            <p:childTnLst>
                              <p:par>
                                <p:cTn id="119" presetID="5" presetClass="entr" presetSubtype="10" fill="hold" nodeType="clickEffect">
                                  <p:stCondLst>
                                    <p:cond delay="0"/>
                                  </p:stCondLst>
                                  <p:childTnLst>
                                    <p:set>
                                      <p:cBhvr>
                                        <p:cTn id="120" dur="1" fill="hold">
                                          <p:stCondLst>
                                            <p:cond delay="0"/>
                                          </p:stCondLst>
                                        </p:cTn>
                                        <p:tgtEl>
                                          <p:spTgt spid="7"/>
                                        </p:tgtEl>
                                        <p:attrNameLst>
                                          <p:attrName>style.visibility</p:attrName>
                                        </p:attrNameLst>
                                      </p:cBhvr>
                                      <p:to>
                                        <p:strVal val="visible"/>
                                      </p:to>
                                    </p:set>
                                    <p:animEffect transition="in" filter="checkerboard(across)">
                                      <p:cBhvr>
                                        <p:cTn id="121" dur="500"/>
                                        <p:tgtEl>
                                          <p:spTgt spid="7"/>
                                        </p:tgtEl>
                                      </p:cBhvr>
                                    </p:animEffect>
                                  </p:childTnLst>
                                </p:cTn>
                              </p:par>
                              <p:par>
                                <p:cTn id="122" presetID="5" presetClass="entr" presetSubtype="10" fill="hold" grpId="0" nodeType="withEffect">
                                  <p:stCondLst>
                                    <p:cond delay="0"/>
                                  </p:stCondLst>
                                  <p:childTnLst>
                                    <p:set>
                                      <p:cBhvr>
                                        <p:cTn id="123" dur="1" fill="hold">
                                          <p:stCondLst>
                                            <p:cond delay="0"/>
                                          </p:stCondLst>
                                        </p:cTn>
                                        <p:tgtEl>
                                          <p:spTgt spid="7265"/>
                                        </p:tgtEl>
                                        <p:attrNameLst>
                                          <p:attrName>style.visibility</p:attrName>
                                        </p:attrNameLst>
                                      </p:cBhvr>
                                      <p:to>
                                        <p:strVal val="visible"/>
                                      </p:to>
                                    </p:set>
                                    <p:animEffect transition="in" filter="checkerboard(across)">
                                      <p:cBhvr>
                                        <p:cTn id="124" dur="500"/>
                                        <p:tgtEl>
                                          <p:spTgt spid="7265"/>
                                        </p:tgtEl>
                                      </p:cBhvr>
                                    </p:animEffect>
                                  </p:childTnLst>
                                </p:cTn>
                              </p:par>
                              <p:par>
                                <p:cTn id="125" presetID="5" presetClass="entr" presetSubtype="10" fill="hold" grpId="0" nodeType="withEffect">
                                  <p:stCondLst>
                                    <p:cond delay="0"/>
                                  </p:stCondLst>
                                  <p:childTnLst>
                                    <p:set>
                                      <p:cBhvr>
                                        <p:cTn id="126" dur="1" fill="hold">
                                          <p:stCondLst>
                                            <p:cond delay="0"/>
                                          </p:stCondLst>
                                        </p:cTn>
                                        <p:tgtEl>
                                          <p:spTgt spid="7266"/>
                                        </p:tgtEl>
                                        <p:attrNameLst>
                                          <p:attrName>style.visibility</p:attrName>
                                        </p:attrNameLst>
                                      </p:cBhvr>
                                      <p:to>
                                        <p:strVal val="visible"/>
                                      </p:to>
                                    </p:set>
                                    <p:animEffect transition="in" filter="checkerboard(across)">
                                      <p:cBhvr>
                                        <p:cTn id="127" dur="500"/>
                                        <p:tgtEl>
                                          <p:spTgt spid="7266"/>
                                        </p:tgtEl>
                                      </p:cBhvr>
                                    </p:animEffect>
                                  </p:childTnLst>
                                </p:cTn>
                              </p:par>
                            </p:childTnLst>
                          </p:cTn>
                        </p:par>
                      </p:childTnLst>
                    </p:cTn>
                  </p:par>
                  <p:par>
                    <p:cTn id="128" fill="hold">
                      <p:stCondLst>
                        <p:cond delay="indefinite"/>
                      </p:stCondLst>
                      <p:childTnLst>
                        <p:par>
                          <p:cTn id="129" fill="hold">
                            <p:stCondLst>
                              <p:cond delay="0"/>
                            </p:stCondLst>
                            <p:childTnLst>
                              <p:par>
                                <p:cTn id="130" presetID="5" presetClass="entr" presetSubtype="10" fill="hold" nodeType="clickEffect">
                                  <p:stCondLst>
                                    <p:cond delay="0"/>
                                  </p:stCondLst>
                                  <p:childTnLst>
                                    <p:set>
                                      <p:cBhvr>
                                        <p:cTn id="131" dur="1" fill="hold">
                                          <p:stCondLst>
                                            <p:cond delay="0"/>
                                          </p:stCondLst>
                                        </p:cTn>
                                        <p:tgtEl>
                                          <p:spTgt spid="8"/>
                                        </p:tgtEl>
                                        <p:attrNameLst>
                                          <p:attrName>style.visibility</p:attrName>
                                        </p:attrNameLst>
                                      </p:cBhvr>
                                      <p:to>
                                        <p:strVal val="visible"/>
                                      </p:to>
                                    </p:set>
                                    <p:animEffect transition="in" filter="checkerboard(across)">
                                      <p:cBhvr>
                                        <p:cTn id="132" dur="500"/>
                                        <p:tgtEl>
                                          <p:spTgt spid="8"/>
                                        </p:tgtEl>
                                      </p:cBhvr>
                                    </p:animEffect>
                                  </p:childTnLst>
                                </p:cTn>
                              </p:par>
                            </p:childTnLst>
                          </p:cTn>
                        </p:par>
                      </p:childTnLst>
                    </p:cTn>
                  </p:par>
                  <p:par>
                    <p:cTn id="133" fill="hold">
                      <p:stCondLst>
                        <p:cond delay="indefinite"/>
                      </p:stCondLst>
                      <p:childTnLst>
                        <p:par>
                          <p:cTn id="134" fill="hold">
                            <p:stCondLst>
                              <p:cond delay="0"/>
                            </p:stCondLst>
                            <p:childTnLst>
                              <p:par>
                                <p:cTn id="135" presetID="5" presetClass="entr" presetSubtype="10" fill="hold" nodeType="clickEffect">
                                  <p:stCondLst>
                                    <p:cond delay="0"/>
                                  </p:stCondLst>
                                  <p:childTnLst>
                                    <p:set>
                                      <p:cBhvr>
                                        <p:cTn id="136" dur="1" fill="hold">
                                          <p:stCondLst>
                                            <p:cond delay="0"/>
                                          </p:stCondLst>
                                        </p:cTn>
                                        <p:tgtEl>
                                          <p:spTgt spid="3"/>
                                        </p:tgtEl>
                                        <p:attrNameLst>
                                          <p:attrName>style.visibility</p:attrName>
                                        </p:attrNameLst>
                                      </p:cBhvr>
                                      <p:to>
                                        <p:strVal val="visible"/>
                                      </p:to>
                                    </p:set>
                                    <p:animEffect transition="in" filter="checkerboard(across)">
                                      <p:cBhvr>
                                        <p:cTn id="137" dur="500"/>
                                        <p:tgtEl>
                                          <p:spTgt spid="3"/>
                                        </p:tgtEl>
                                      </p:cBhvr>
                                    </p:animEffect>
                                  </p:childTnLst>
                                </p:cTn>
                              </p:par>
                            </p:childTnLst>
                          </p:cTn>
                        </p:par>
                      </p:childTnLst>
                    </p:cTn>
                  </p:par>
                  <p:par>
                    <p:cTn id="138" fill="hold">
                      <p:stCondLst>
                        <p:cond delay="indefinite"/>
                      </p:stCondLst>
                      <p:childTnLst>
                        <p:par>
                          <p:cTn id="139" fill="hold">
                            <p:stCondLst>
                              <p:cond delay="0"/>
                            </p:stCondLst>
                            <p:childTnLst>
                              <p:par>
                                <p:cTn id="140" presetID="5" presetClass="entr" presetSubtype="10" fill="hold" nodeType="clickEffect">
                                  <p:stCondLst>
                                    <p:cond delay="0"/>
                                  </p:stCondLst>
                                  <p:childTnLst>
                                    <p:set>
                                      <p:cBhvr>
                                        <p:cTn id="141" dur="1" fill="hold">
                                          <p:stCondLst>
                                            <p:cond delay="0"/>
                                          </p:stCondLst>
                                        </p:cTn>
                                        <p:tgtEl>
                                          <p:spTgt spid="5"/>
                                        </p:tgtEl>
                                        <p:attrNameLst>
                                          <p:attrName>style.visibility</p:attrName>
                                        </p:attrNameLst>
                                      </p:cBhvr>
                                      <p:to>
                                        <p:strVal val="visible"/>
                                      </p:to>
                                    </p:set>
                                    <p:animEffect transition="in" filter="checkerboard(across)">
                                      <p:cBhvr>
                                        <p:cTn id="142" dur="500"/>
                                        <p:tgtEl>
                                          <p:spTgt spid="5"/>
                                        </p:tgtEl>
                                      </p:cBhvr>
                                    </p:animEffect>
                                  </p:childTnLst>
                                </p:cTn>
                              </p:par>
                            </p:childTnLst>
                          </p:cTn>
                        </p:par>
                      </p:childTnLst>
                    </p:cTn>
                  </p:par>
                  <p:par>
                    <p:cTn id="143" fill="hold">
                      <p:stCondLst>
                        <p:cond delay="indefinite"/>
                      </p:stCondLst>
                      <p:childTnLst>
                        <p:par>
                          <p:cTn id="144" fill="hold">
                            <p:stCondLst>
                              <p:cond delay="0"/>
                            </p:stCondLst>
                            <p:childTnLst>
                              <p:par>
                                <p:cTn id="145" presetID="5" presetClass="entr" presetSubtype="10" fill="hold" grpId="0" nodeType="clickEffect">
                                  <p:stCondLst>
                                    <p:cond delay="0"/>
                                  </p:stCondLst>
                                  <p:childTnLst>
                                    <p:set>
                                      <p:cBhvr>
                                        <p:cTn id="146" dur="1" fill="hold">
                                          <p:stCondLst>
                                            <p:cond delay="0"/>
                                          </p:stCondLst>
                                        </p:cTn>
                                        <p:tgtEl>
                                          <p:spTgt spid="7278"/>
                                        </p:tgtEl>
                                        <p:attrNameLst>
                                          <p:attrName>style.visibility</p:attrName>
                                        </p:attrNameLst>
                                      </p:cBhvr>
                                      <p:to>
                                        <p:strVal val="visible"/>
                                      </p:to>
                                    </p:set>
                                    <p:animEffect transition="in" filter="checkerboard(across)">
                                      <p:cBhvr>
                                        <p:cTn id="147" dur="500"/>
                                        <p:tgtEl>
                                          <p:spTgt spid="7278"/>
                                        </p:tgtEl>
                                      </p:cBhvr>
                                    </p:animEffect>
                                  </p:childTnLst>
                                </p:cTn>
                              </p:par>
                              <p:par>
                                <p:cTn id="148" presetID="5" presetClass="entr" presetSubtype="10" fill="hold" grpId="0" nodeType="withEffect">
                                  <p:stCondLst>
                                    <p:cond delay="0"/>
                                  </p:stCondLst>
                                  <p:childTnLst>
                                    <p:set>
                                      <p:cBhvr>
                                        <p:cTn id="149" dur="1" fill="hold">
                                          <p:stCondLst>
                                            <p:cond delay="0"/>
                                          </p:stCondLst>
                                        </p:cTn>
                                        <p:tgtEl>
                                          <p:spTgt spid="7277"/>
                                        </p:tgtEl>
                                        <p:attrNameLst>
                                          <p:attrName>style.visibility</p:attrName>
                                        </p:attrNameLst>
                                      </p:cBhvr>
                                      <p:to>
                                        <p:strVal val="visible"/>
                                      </p:to>
                                    </p:set>
                                    <p:animEffect transition="in" filter="checkerboard(across)">
                                      <p:cBhvr>
                                        <p:cTn id="150" dur="500"/>
                                        <p:tgtEl>
                                          <p:spTgt spid="7277"/>
                                        </p:tgtEl>
                                      </p:cBhvr>
                                    </p:animEffect>
                                  </p:childTnLst>
                                </p:cTn>
                              </p:par>
                              <p:par>
                                <p:cTn id="151" presetID="5" presetClass="entr" presetSubtype="10" fill="hold" grpId="0" nodeType="withEffect">
                                  <p:stCondLst>
                                    <p:cond delay="0"/>
                                  </p:stCondLst>
                                  <p:childTnLst>
                                    <p:set>
                                      <p:cBhvr>
                                        <p:cTn id="152" dur="1" fill="hold">
                                          <p:stCondLst>
                                            <p:cond delay="0"/>
                                          </p:stCondLst>
                                        </p:cTn>
                                        <p:tgtEl>
                                          <p:spTgt spid="7276"/>
                                        </p:tgtEl>
                                        <p:attrNameLst>
                                          <p:attrName>style.visibility</p:attrName>
                                        </p:attrNameLst>
                                      </p:cBhvr>
                                      <p:to>
                                        <p:strVal val="visible"/>
                                      </p:to>
                                    </p:set>
                                    <p:animEffect transition="in" filter="checkerboard(across)">
                                      <p:cBhvr>
                                        <p:cTn id="153" dur="500"/>
                                        <p:tgtEl>
                                          <p:spTgt spid="7276"/>
                                        </p:tgtEl>
                                      </p:cBhvr>
                                    </p:animEffect>
                                  </p:childTnLst>
                                </p:cTn>
                              </p:par>
                              <p:par>
                                <p:cTn id="154" presetID="5" presetClass="entr" presetSubtype="10" fill="hold" grpId="0" nodeType="withEffect">
                                  <p:stCondLst>
                                    <p:cond delay="0"/>
                                  </p:stCondLst>
                                  <p:childTnLst>
                                    <p:set>
                                      <p:cBhvr>
                                        <p:cTn id="155" dur="1" fill="hold">
                                          <p:stCondLst>
                                            <p:cond delay="0"/>
                                          </p:stCondLst>
                                        </p:cTn>
                                        <p:tgtEl>
                                          <p:spTgt spid="7280"/>
                                        </p:tgtEl>
                                        <p:attrNameLst>
                                          <p:attrName>style.visibility</p:attrName>
                                        </p:attrNameLst>
                                      </p:cBhvr>
                                      <p:to>
                                        <p:strVal val="visible"/>
                                      </p:to>
                                    </p:set>
                                    <p:animEffect transition="in" filter="checkerboard(across)">
                                      <p:cBhvr>
                                        <p:cTn id="156" dur="500"/>
                                        <p:tgtEl>
                                          <p:spTgt spid="7280"/>
                                        </p:tgtEl>
                                      </p:cBhvr>
                                    </p:animEffect>
                                  </p:childTnLst>
                                </p:cTn>
                              </p:par>
                            </p:childTnLst>
                          </p:cTn>
                        </p:par>
                      </p:childTnLst>
                    </p:cTn>
                  </p:par>
                  <p:par>
                    <p:cTn id="157" fill="hold">
                      <p:stCondLst>
                        <p:cond delay="indefinite"/>
                      </p:stCondLst>
                      <p:childTnLst>
                        <p:par>
                          <p:cTn id="158" fill="hold">
                            <p:stCondLst>
                              <p:cond delay="0"/>
                            </p:stCondLst>
                            <p:childTnLst>
                              <p:par>
                                <p:cTn id="159" presetID="5" presetClass="entr" presetSubtype="10" fill="hold" nodeType="clickEffect">
                                  <p:stCondLst>
                                    <p:cond delay="0"/>
                                  </p:stCondLst>
                                  <p:childTnLst>
                                    <p:set>
                                      <p:cBhvr>
                                        <p:cTn id="160" dur="1" fill="hold">
                                          <p:stCondLst>
                                            <p:cond delay="0"/>
                                          </p:stCondLst>
                                        </p:cTn>
                                        <p:tgtEl>
                                          <p:spTgt spid="7279"/>
                                        </p:tgtEl>
                                        <p:attrNameLst>
                                          <p:attrName>style.visibility</p:attrName>
                                        </p:attrNameLst>
                                      </p:cBhvr>
                                      <p:to>
                                        <p:strVal val="visible"/>
                                      </p:to>
                                    </p:set>
                                    <p:animEffect transition="in" filter="checkerboard(across)">
                                      <p:cBhvr>
                                        <p:cTn id="161" dur="500"/>
                                        <p:tgtEl>
                                          <p:spTgt spid="7279"/>
                                        </p:tgtEl>
                                      </p:cBhvr>
                                    </p:animEffect>
                                  </p:childTnLst>
                                </p:cTn>
                              </p:par>
                            </p:childTnLst>
                          </p:cTn>
                        </p:par>
                      </p:childTnLst>
                    </p:cTn>
                  </p:par>
                  <p:par>
                    <p:cTn id="162" fill="hold">
                      <p:stCondLst>
                        <p:cond delay="indefinite"/>
                      </p:stCondLst>
                      <p:childTnLst>
                        <p:par>
                          <p:cTn id="163" fill="hold">
                            <p:stCondLst>
                              <p:cond delay="0"/>
                            </p:stCondLst>
                            <p:childTnLst>
                              <p:par>
                                <p:cTn id="164" presetID="5" presetClass="entr" presetSubtype="10" fill="hold" grpId="0" nodeType="clickEffect">
                                  <p:stCondLst>
                                    <p:cond delay="0"/>
                                  </p:stCondLst>
                                  <p:childTnLst>
                                    <p:set>
                                      <p:cBhvr>
                                        <p:cTn id="165" dur="1" fill="hold">
                                          <p:stCondLst>
                                            <p:cond delay="0"/>
                                          </p:stCondLst>
                                        </p:cTn>
                                        <p:tgtEl>
                                          <p:spTgt spid="7283"/>
                                        </p:tgtEl>
                                        <p:attrNameLst>
                                          <p:attrName>style.visibility</p:attrName>
                                        </p:attrNameLst>
                                      </p:cBhvr>
                                      <p:to>
                                        <p:strVal val="visible"/>
                                      </p:to>
                                    </p:set>
                                    <p:animEffect transition="in" filter="checkerboard(across)">
                                      <p:cBhvr>
                                        <p:cTn id="166" dur="500"/>
                                        <p:tgtEl>
                                          <p:spTgt spid="7283"/>
                                        </p:tgtEl>
                                      </p:cBhvr>
                                    </p:animEffect>
                                  </p:childTnLst>
                                </p:cTn>
                              </p:par>
                            </p:childTnLst>
                          </p:cTn>
                        </p:par>
                      </p:childTnLst>
                    </p:cTn>
                  </p:par>
                  <p:par>
                    <p:cTn id="167" fill="hold">
                      <p:stCondLst>
                        <p:cond delay="indefinite"/>
                      </p:stCondLst>
                      <p:childTnLst>
                        <p:par>
                          <p:cTn id="168" fill="hold">
                            <p:stCondLst>
                              <p:cond delay="0"/>
                            </p:stCondLst>
                            <p:childTnLst>
                              <p:par>
                                <p:cTn id="169" presetID="5" presetClass="entr" presetSubtype="10" fill="hold" nodeType="clickEffect">
                                  <p:stCondLst>
                                    <p:cond delay="0"/>
                                  </p:stCondLst>
                                  <p:childTnLst>
                                    <p:set>
                                      <p:cBhvr>
                                        <p:cTn id="170" dur="1" fill="hold">
                                          <p:stCondLst>
                                            <p:cond delay="0"/>
                                          </p:stCondLst>
                                        </p:cTn>
                                        <p:tgtEl>
                                          <p:spTgt spid="7284"/>
                                        </p:tgtEl>
                                        <p:attrNameLst>
                                          <p:attrName>style.visibility</p:attrName>
                                        </p:attrNameLst>
                                      </p:cBhvr>
                                      <p:to>
                                        <p:strVal val="visible"/>
                                      </p:to>
                                    </p:set>
                                    <p:animEffect transition="in" filter="checkerboard(across)">
                                      <p:cBhvr>
                                        <p:cTn id="171" dur="500"/>
                                        <p:tgtEl>
                                          <p:spTgt spid="7284"/>
                                        </p:tgtEl>
                                      </p:cBhvr>
                                    </p:animEffect>
                                  </p:childTnLst>
                                </p:cTn>
                              </p:par>
                            </p:childTnLst>
                          </p:cTn>
                        </p:par>
                      </p:childTnLst>
                    </p:cTn>
                  </p:par>
                  <p:par>
                    <p:cTn id="172" fill="hold">
                      <p:stCondLst>
                        <p:cond delay="indefinite"/>
                      </p:stCondLst>
                      <p:childTnLst>
                        <p:par>
                          <p:cTn id="173" fill="hold">
                            <p:stCondLst>
                              <p:cond delay="0"/>
                            </p:stCondLst>
                            <p:childTnLst>
                              <p:par>
                                <p:cTn id="174" presetID="5" presetClass="entr" presetSubtype="10" fill="hold" grpId="0" nodeType="clickEffect">
                                  <p:stCondLst>
                                    <p:cond delay="0"/>
                                  </p:stCondLst>
                                  <p:childTnLst>
                                    <p:set>
                                      <p:cBhvr>
                                        <p:cTn id="175" dur="1" fill="hold">
                                          <p:stCondLst>
                                            <p:cond delay="0"/>
                                          </p:stCondLst>
                                        </p:cTn>
                                        <p:tgtEl>
                                          <p:spTgt spid="7287"/>
                                        </p:tgtEl>
                                        <p:attrNameLst>
                                          <p:attrName>style.visibility</p:attrName>
                                        </p:attrNameLst>
                                      </p:cBhvr>
                                      <p:to>
                                        <p:strVal val="visible"/>
                                      </p:to>
                                    </p:set>
                                    <p:animEffect transition="in" filter="checkerboard(across)">
                                      <p:cBhvr>
                                        <p:cTn id="176" dur="500"/>
                                        <p:tgtEl>
                                          <p:spTgt spid="7287"/>
                                        </p:tgtEl>
                                      </p:cBhvr>
                                    </p:animEffect>
                                  </p:childTnLst>
                                </p:cTn>
                              </p:par>
                              <p:par>
                                <p:cTn id="177" presetID="5" presetClass="entr" presetSubtype="10" fill="hold" grpId="0" nodeType="withEffect">
                                  <p:stCondLst>
                                    <p:cond delay="0"/>
                                  </p:stCondLst>
                                  <p:childTnLst>
                                    <p:set>
                                      <p:cBhvr>
                                        <p:cTn id="178" dur="1" fill="hold">
                                          <p:stCondLst>
                                            <p:cond delay="0"/>
                                          </p:stCondLst>
                                        </p:cTn>
                                        <p:tgtEl>
                                          <p:spTgt spid="7285"/>
                                        </p:tgtEl>
                                        <p:attrNameLst>
                                          <p:attrName>style.visibility</p:attrName>
                                        </p:attrNameLst>
                                      </p:cBhvr>
                                      <p:to>
                                        <p:strVal val="visible"/>
                                      </p:to>
                                    </p:set>
                                    <p:animEffect transition="in" filter="checkerboard(across)">
                                      <p:cBhvr>
                                        <p:cTn id="179" dur="500"/>
                                        <p:tgtEl>
                                          <p:spTgt spid="7285"/>
                                        </p:tgtEl>
                                      </p:cBhvr>
                                    </p:animEffect>
                                  </p:childTnLst>
                                </p:cTn>
                              </p:par>
                            </p:childTnLst>
                          </p:cTn>
                        </p:par>
                      </p:childTnLst>
                    </p:cTn>
                  </p:par>
                  <p:par>
                    <p:cTn id="180" fill="hold">
                      <p:stCondLst>
                        <p:cond delay="indefinite"/>
                      </p:stCondLst>
                      <p:childTnLst>
                        <p:par>
                          <p:cTn id="181" fill="hold">
                            <p:stCondLst>
                              <p:cond delay="0"/>
                            </p:stCondLst>
                            <p:childTnLst>
                              <p:par>
                                <p:cTn id="182" presetID="5" presetClass="entr" presetSubtype="10" fill="hold" nodeType="clickEffect">
                                  <p:stCondLst>
                                    <p:cond delay="0"/>
                                  </p:stCondLst>
                                  <p:childTnLst>
                                    <p:set>
                                      <p:cBhvr>
                                        <p:cTn id="183" dur="1" fill="hold">
                                          <p:stCondLst>
                                            <p:cond delay="0"/>
                                          </p:stCondLst>
                                        </p:cTn>
                                        <p:tgtEl>
                                          <p:spTgt spid="7286"/>
                                        </p:tgtEl>
                                        <p:attrNameLst>
                                          <p:attrName>style.visibility</p:attrName>
                                        </p:attrNameLst>
                                      </p:cBhvr>
                                      <p:to>
                                        <p:strVal val="visible"/>
                                      </p:to>
                                    </p:set>
                                    <p:animEffect transition="in" filter="checkerboard(across)">
                                      <p:cBhvr>
                                        <p:cTn id="184" dur="500"/>
                                        <p:tgtEl>
                                          <p:spTgt spid="7286"/>
                                        </p:tgtEl>
                                      </p:cBhvr>
                                    </p:animEffect>
                                  </p:childTnLst>
                                </p:cTn>
                              </p:par>
                            </p:childTnLst>
                          </p:cTn>
                        </p:par>
                      </p:childTnLst>
                    </p:cTn>
                  </p:par>
                  <p:par>
                    <p:cTn id="185" fill="hold">
                      <p:stCondLst>
                        <p:cond delay="indefinite"/>
                      </p:stCondLst>
                      <p:childTnLst>
                        <p:par>
                          <p:cTn id="186" fill="hold">
                            <p:stCondLst>
                              <p:cond delay="0"/>
                            </p:stCondLst>
                            <p:childTnLst>
                              <p:par>
                                <p:cTn id="187" presetID="5" presetClass="entr" presetSubtype="10" fill="hold" nodeType="clickEffect">
                                  <p:stCondLst>
                                    <p:cond delay="0"/>
                                  </p:stCondLst>
                                  <p:childTnLst>
                                    <p:set>
                                      <p:cBhvr>
                                        <p:cTn id="188" dur="1" fill="hold">
                                          <p:stCondLst>
                                            <p:cond delay="0"/>
                                          </p:stCondLst>
                                        </p:cTn>
                                        <p:tgtEl>
                                          <p:spTgt spid="7288"/>
                                        </p:tgtEl>
                                        <p:attrNameLst>
                                          <p:attrName>style.visibility</p:attrName>
                                        </p:attrNameLst>
                                      </p:cBhvr>
                                      <p:to>
                                        <p:strVal val="visible"/>
                                      </p:to>
                                    </p:set>
                                    <p:animEffect transition="in" filter="checkerboard(across)">
                                      <p:cBhvr>
                                        <p:cTn id="189" dur="500"/>
                                        <p:tgtEl>
                                          <p:spTgt spid="72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P spid="7173" grpId="0" animBg="1"/>
      <p:bldP spid="7182" grpId="0" animBg="1"/>
      <p:bldP spid="7191" grpId="0" animBg="1"/>
      <p:bldP spid="7210" grpId="0" animBg="1"/>
      <p:bldP spid="7252" grpId="0"/>
      <p:bldP spid="7253" grpId="0"/>
      <p:bldP spid="7254" grpId="0"/>
      <p:bldP spid="7255" grpId="0"/>
      <p:bldP spid="7256" grpId="0"/>
      <p:bldP spid="7175" grpId="0" animBg="1"/>
      <p:bldP spid="7188" grpId="0" animBg="1"/>
      <p:bldP spid="7207" grpId="0" animBg="1"/>
      <p:bldP spid="7259" grpId="0"/>
      <p:bldP spid="7260" grpId="0"/>
      <p:bldP spid="7261" grpId="0"/>
      <p:bldP spid="7262" grpId="0"/>
      <p:bldP spid="7263" grpId="0" animBg="1"/>
      <p:bldP spid="7264" grpId="0" animBg="1"/>
      <p:bldP spid="7265" grpId="0"/>
      <p:bldP spid="7266" grpId="0" animBg="1"/>
      <p:bldP spid="7276" grpId="0" animBg="1"/>
      <p:bldP spid="7277" grpId="0" animBg="1"/>
      <p:bldP spid="7278" grpId="0" animBg="1"/>
      <p:bldP spid="7280" grpId="0" animBg="1"/>
      <p:bldP spid="7283" grpId="0" animBg="1"/>
      <p:bldP spid="7285" grpId="0" animBg="1"/>
      <p:bldP spid="72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dad\Student Gray\7. Upper limb\F66122-007-f052.jpg"/>
          <p:cNvPicPr>
            <a:picLocks noChangeAspect="1" noChangeArrowheads="1"/>
          </p:cNvPicPr>
          <p:nvPr/>
        </p:nvPicPr>
        <p:blipFill>
          <a:blip r:embed="rId3" cstate="print"/>
          <a:srcRect l="2412" r="35852" b="56732"/>
          <a:stretch>
            <a:fillRect/>
          </a:stretch>
        </p:blipFill>
        <p:spPr bwMode="auto">
          <a:xfrm>
            <a:off x="228600" y="152400"/>
            <a:ext cx="8686800" cy="3657600"/>
          </a:xfrm>
          <a:prstGeom prst="rect">
            <a:avLst/>
          </a:prstGeom>
          <a:noFill/>
          <a:ln w="38100">
            <a:solidFill>
              <a:schemeClr val="tx1"/>
            </a:solidFill>
            <a:miter lim="800000"/>
            <a:headEnd/>
            <a:tailEnd/>
          </a:ln>
        </p:spPr>
      </p:pic>
      <p:sp>
        <p:nvSpPr>
          <p:cNvPr id="5" name="Rectangle 4"/>
          <p:cNvSpPr/>
          <p:nvPr/>
        </p:nvSpPr>
        <p:spPr>
          <a:xfrm>
            <a:off x="1143000" y="3960926"/>
            <a:ext cx="7239000" cy="2708434"/>
          </a:xfrm>
          <a:prstGeom prst="rect">
            <a:avLst/>
          </a:prstGeom>
          <a:solidFill>
            <a:schemeClr val="accent1">
              <a:lumMod val="20000"/>
              <a:lumOff val="80000"/>
            </a:schemeClr>
          </a:solidFill>
          <a:ln>
            <a:solidFill>
              <a:schemeClr val="tx1"/>
            </a:solidFill>
          </a:ln>
        </p:spPr>
        <p:txBody>
          <a:bodyPr>
            <a:spAutoFit/>
          </a:bodyPr>
          <a:lstStyle/>
          <a:p>
            <a:pPr marL="274320" indent="-274320" algn="l" rtl="0" fontAlgn="auto">
              <a:spcBef>
                <a:spcPts val="0"/>
              </a:spcBef>
              <a:spcAft>
                <a:spcPts val="0"/>
              </a:spcAft>
              <a:defRPr/>
            </a:pPr>
            <a:r>
              <a:rPr lang="en-US" b="1" dirty="0">
                <a:solidFill>
                  <a:schemeClr val="bg2"/>
                </a:solidFill>
                <a:latin typeface="+mn-lt"/>
                <a:cs typeface="+mn-cs"/>
              </a:rPr>
              <a:t>The Plexus can be divided into 5 stages:</a:t>
            </a:r>
          </a:p>
          <a:p>
            <a:pPr marL="274320" indent="-274320" algn="l" rtl="0" fontAlgn="auto">
              <a:spcBef>
                <a:spcPts val="0"/>
              </a:spcBef>
              <a:spcAft>
                <a:spcPts val="0"/>
              </a:spcAft>
              <a:buFontTx/>
              <a:buChar char="•"/>
              <a:defRPr/>
            </a:pPr>
            <a:r>
              <a:rPr lang="en-US" sz="2400" b="1" dirty="0">
                <a:solidFill>
                  <a:srgbClr val="FF0000"/>
                </a:solidFill>
                <a:latin typeface="+mn-lt"/>
                <a:cs typeface="+mn-cs"/>
              </a:rPr>
              <a:t>Roots:</a:t>
            </a:r>
            <a:r>
              <a:rPr lang="en-US" sz="2400" dirty="0">
                <a:solidFill>
                  <a:srgbClr val="FF0000"/>
                </a:solidFill>
                <a:latin typeface="+mn-lt"/>
                <a:cs typeface="+mn-cs"/>
              </a:rPr>
              <a:t> </a:t>
            </a:r>
            <a:r>
              <a:rPr lang="en-US" sz="2400" dirty="0">
                <a:solidFill>
                  <a:schemeClr val="bg2"/>
                </a:solidFill>
                <a:latin typeface="+mn-lt"/>
                <a:cs typeface="+mn-cs"/>
              </a:rPr>
              <a:t>in the posterior∆</a:t>
            </a:r>
          </a:p>
          <a:p>
            <a:pPr marL="274320" indent="-274320" algn="l" rtl="0" fontAlgn="auto">
              <a:spcBef>
                <a:spcPts val="0"/>
              </a:spcBef>
              <a:spcAft>
                <a:spcPts val="0"/>
              </a:spcAft>
              <a:buFontTx/>
              <a:buChar char="•"/>
              <a:defRPr/>
            </a:pPr>
            <a:r>
              <a:rPr lang="en-US" sz="2400" b="1" dirty="0">
                <a:solidFill>
                  <a:srgbClr val="FF0000"/>
                </a:solidFill>
                <a:latin typeface="+mn-lt"/>
                <a:cs typeface="+mn-cs"/>
              </a:rPr>
              <a:t>Trunks</a:t>
            </a:r>
            <a:r>
              <a:rPr lang="en-US" sz="2400" dirty="0">
                <a:solidFill>
                  <a:srgbClr val="FF0000"/>
                </a:solidFill>
                <a:latin typeface="+mn-lt"/>
                <a:cs typeface="+mn-cs"/>
              </a:rPr>
              <a:t>: </a:t>
            </a:r>
            <a:r>
              <a:rPr lang="en-US" sz="2400" dirty="0">
                <a:solidFill>
                  <a:schemeClr val="bg2"/>
                </a:solidFill>
                <a:latin typeface="+mn-lt"/>
                <a:cs typeface="+mn-cs"/>
              </a:rPr>
              <a:t>in the posterior∆ </a:t>
            </a:r>
          </a:p>
          <a:p>
            <a:pPr marL="274320" indent="-274320" algn="l" rtl="0" fontAlgn="auto">
              <a:spcBef>
                <a:spcPts val="0"/>
              </a:spcBef>
              <a:spcAft>
                <a:spcPts val="0"/>
              </a:spcAft>
              <a:buFontTx/>
              <a:buChar char="•"/>
              <a:defRPr/>
            </a:pPr>
            <a:r>
              <a:rPr lang="en-US" sz="2400" b="1" dirty="0">
                <a:solidFill>
                  <a:srgbClr val="FF0000"/>
                </a:solidFill>
                <a:latin typeface="+mn-lt"/>
                <a:cs typeface="+mn-cs"/>
              </a:rPr>
              <a:t>Divisions</a:t>
            </a:r>
            <a:r>
              <a:rPr lang="en-US" sz="2400" dirty="0">
                <a:solidFill>
                  <a:srgbClr val="FF0000"/>
                </a:solidFill>
                <a:latin typeface="+mn-lt"/>
                <a:cs typeface="+mn-cs"/>
              </a:rPr>
              <a:t>: </a:t>
            </a:r>
            <a:r>
              <a:rPr lang="en-US" dirty="0">
                <a:solidFill>
                  <a:schemeClr val="bg2"/>
                </a:solidFill>
                <a:latin typeface="+mn-lt"/>
                <a:cs typeface="+mn-cs"/>
              </a:rPr>
              <a:t>behind the clavicle</a:t>
            </a:r>
          </a:p>
          <a:p>
            <a:pPr marL="274320" indent="-274320" algn="l" rtl="0" fontAlgn="auto">
              <a:spcBef>
                <a:spcPts val="0"/>
              </a:spcBef>
              <a:spcAft>
                <a:spcPts val="0"/>
              </a:spcAft>
              <a:buFontTx/>
              <a:buChar char="•"/>
              <a:defRPr/>
            </a:pPr>
            <a:r>
              <a:rPr lang="en-US" sz="2400" b="1" dirty="0">
                <a:solidFill>
                  <a:srgbClr val="FF0000"/>
                </a:solidFill>
                <a:latin typeface="+mn-lt"/>
                <a:cs typeface="+mn-cs"/>
              </a:rPr>
              <a:t>Cords:</a:t>
            </a:r>
            <a:r>
              <a:rPr lang="en-US" sz="2400" dirty="0">
                <a:solidFill>
                  <a:srgbClr val="FF0000"/>
                </a:solidFill>
                <a:latin typeface="+mn-lt"/>
                <a:cs typeface="+mn-cs"/>
              </a:rPr>
              <a:t> </a:t>
            </a:r>
            <a:r>
              <a:rPr lang="en-US" sz="2400" dirty="0">
                <a:solidFill>
                  <a:schemeClr val="bg2"/>
                </a:solidFill>
                <a:latin typeface="+mn-lt"/>
                <a:cs typeface="+mn-cs"/>
              </a:rPr>
              <a:t>in the axilla</a:t>
            </a:r>
          </a:p>
          <a:p>
            <a:pPr marL="274320" indent="-274320" algn="l" rtl="0" fontAlgn="auto">
              <a:spcBef>
                <a:spcPts val="0"/>
              </a:spcBef>
              <a:spcAft>
                <a:spcPts val="0"/>
              </a:spcAft>
              <a:buFontTx/>
              <a:buChar char="•"/>
              <a:defRPr/>
            </a:pPr>
            <a:r>
              <a:rPr lang="en-US" sz="2400" b="1" dirty="0">
                <a:solidFill>
                  <a:srgbClr val="FF0000"/>
                </a:solidFill>
                <a:latin typeface="+mn-lt"/>
                <a:cs typeface="+mn-cs"/>
              </a:rPr>
              <a:t>Branches</a:t>
            </a:r>
            <a:r>
              <a:rPr lang="en-US" sz="2400" dirty="0">
                <a:solidFill>
                  <a:srgbClr val="FF0000"/>
                </a:solidFill>
                <a:latin typeface="+mn-lt"/>
                <a:cs typeface="+mn-cs"/>
              </a:rPr>
              <a:t>: </a:t>
            </a:r>
            <a:r>
              <a:rPr lang="en-US" sz="2400" dirty="0">
                <a:solidFill>
                  <a:schemeClr val="bg2"/>
                </a:solidFill>
                <a:latin typeface="+mn-lt"/>
                <a:cs typeface="+mn-cs"/>
              </a:rPr>
              <a:t>in the axilla</a:t>
            </a:r>
          </a:p>
          <a:p>
            <a:pPr marL="274320" indent="-274320" algn="l" rtl="0" fontAlgn="auto">
              <a:spcBef>
                <a:spcPts val="0"/>
              </a:spcBef>
              <a:spcAft>
                <a:spcPts val="0"/>
              </a:spcAft>
              <a:buFontTx/>
              <a:buChar char="•"/>
              <a:defRPr/>
            </a:pPr>
            <a:r>
              <a:rPr lang="en-US" sz="1600" b="1" dirty="0">
                <a:solidFill>
                  <a:schemeClr val="bg2"/>
                </a:solidFill>
                <a:latin typeface="+mn-lt"/>
                <a:cs typeface="+mn-cs"/>
              </a:rPr>
              <a:t>The first 2 stages lie in the posterior triangle, while the last 2 sages lie in the axilla.</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Globe</Template>
  <TotalTime>1710</TotalTime>
  <Words>1250</Words>
  <Application>Microsoft Office PowerPoint</Application>
  <PresentationFormat>On-screen Show (4:3)</PresentationFormat>
  <Paragraphs>199</Paragraphs>
  <Slides>28</Slides>
  <Notes>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Globe</vt:lpstr>
      <vt:lpstr>Slide 1</vt:lpstr>
      <vt:lpstr>Objectives</vt:lpstr>
      <vt:lpstr>FORMATION OF BRACHIAL PLEXUSES </vt:lpstr>
      <vt:lpstr>DIVISIONS</vt:lpstr>
      <vt:lpstr>TRUNKS</vt:lpstr>
      <vt:lpstr>DIVISIONS &amp; CORD</vt:lpstr>
      <vt:lpstr>CORDS &amp; BRANCHES</vt:lpstr>
      <vt:lpstr>Slide 8</vt:lpstr>
      <vt:lpstr>Slide 9</vt:lpstr>
      <vt:lpstr>BRANCHES</vt:lpstr>
      <vt:lpstr>Slide 11</vt:lpstr>
      <vt:lpstr>RELATION TO AXILLARY ARTERY</vt:lpstr>
      <vt:lpstr>RELATION TO AXILLARY ARTERY</vt:lpstr>
      <vt:lpstr>Radial Nerve (C5, 6, 7, 8, &amp; T1)</vt:lpstr>
      <vt:lpstr>Radial nerve in the posterior compartment of the forearm</vt:lpstr>
      <vt:lpstr>Radial nerve in the forearm</vt:lpstr>
      <vt:lpstr>Branches of Radial Nerve</vt:lpstr>
      <vt:lpstr>Branches of Radial Nerve</vt:lpstr>
      <vt:lpstr>Superficial Terminal branch of Radial Nerve</vt:lpstr>
      <vt:lpstr>Superficial Terminal branch of Radial Nerve</vt:lpstr>
      <vt:lpstr>Deep branch of Radial nerve (posterior interosseous nerve)</vt:lpstr>
      <vt:lpstr>Cutaneous &amp; digital areas supplied by Radial </vt:lpstr>
      <vt:lpstr>Slide 23</vt:lpstr>
      <vt:lpstr>Slide 24</vt:lpstr>
      <vt:lpstr>Slide 25</vt:lpstr>
      <vt:lpstr>Slide 26</vt:lpstr>
      <vt:lpstr>Slide 27</vt:lpstr>
      <vt:lpstr>Slide 28</vt:lpstr>
    </vt:vector>
  </TitlesOfParts>
  <Company>KSU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DTK</dc:creator>
  <cp:lastModifiedBy>Vohra</cp:lastModifiedBy>
  <cp:revision>355</cp:revision>
  <dcterms:created xsi:type="dcterms:W3CDTF">2006-06-26T07:45:38Z</dcterms:created>
  <dcterms:modified xsi:type="dcterms:W3CDTF">2012-08-28T12:10:24Z</dcterms:modified>
</cp:coreProperties>
</file>