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334" r:id="rId4"/>
    <p:sldId id="333" r:id="rId5"/>
    <p:sldId id="335" r:id="rId6"/>
    <p:sldId id="336" r:id="rId7"/>
    <p:sldId id="337" r:id="rId8"/>
    <p:sldId id="339" r:id="rId9"/>
    <p:sldId id="340" r:id="rId10"/>
    <p:sldId id="341" r:id="rId11"/>
    <p:sldId id="342" r:id="rId12"/>
    <p:sldId id="343" r:id="rId13"/>
    <p:sldId id="344" r:id="rId14"/>
    <p:sldId id="338" r:id="rId15"/>
    <p:sldId id="345" r:id="rId16"/>
    <p:sldId id="346" r:id="rId17"/>
    <p:sldId id="347" r:id="rId18"/>
    <p:sldId id="348" r:id="rId19"/>
    <p:sldId id="299" r:id="rId20"/>
    <p:sldId id="300" r:id="rId21"/>
    <p:sldId id="301" r:id="rId22"/>
    <p:sldId id="261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2293" autoAdjust="0"/>
  </p:normalViewPr>
  <p:slideViewPr>
    <p:cSldViewPr>
      <p:cViewPr varScale="1">
        <p:scale>
          <a:sx n="66" d="100"/>
          <a:sy n="66" d="100"/>
        </p:scale>
        <p:origin x="-6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9/8/2012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9/8/2012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9/8/2012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9/8/2012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9/8/2012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9/8/2012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9/8/2012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9/8/2012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9/8/2012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9/8/2012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9/8/2012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77C798-3429-42D3-9514-DEBE69C4ACF3}" type="datetimeFigureOut">
              <a:rPr lang="en-US" smtClean="0"/>
              <a:pPr/>
              <a:t>9/8/2012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4724400"/>
            <a:ext cx="5715000" cy="1752600"/>
          </a:xfrm>
          <a:solidFill>
            <a:srgbClr val="FFFF00"/>
          </a:solidFill>
        </p:spPr>
        <p:txBody>
          <a:bodyPr>
            <a:normAutofit fontScale="70000" lnSpcReduction="20000"/>
          </a:bodyPr>
          <a:lstStyle/>
          <a:p>
            <a:pPr algn="l"/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Prof. Ahmed Fathalla Ibrahim</a:t>
            </a:r>
          </a:p>
          <a:p>
            <a:pPr algn="l"/>
            <a:r>
              <a:rPr lang="en-US" b="1" i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Professor 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Anatomy</a:t>
            </a:r>
          </a:p>
          <a:p>
            <a:pPr algn="l"/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College of Medicine</a:t>
            </a:r>
          </a:p>
          <a:p>
            <a:pPr algn="l"/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King </a:t>
            </a:r>
            <a:r>
              <a:rPr lang="en-US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Saud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University</a:t>
            </a:r>
          </a:p>
          <a:p>
            <a:pPr algn="l"/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E-mail: ahmedfathala@hotmail.com</a:t>
            </a:r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0" y="304800"/>
            <a:ext cx="9144000" cy="3886199"/>
          </a:xfr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>
            <a:normAutofit fontScale="90000"/>
          </a:bodyPr>
          <a:lstStyle/>
          <a:p>
            <a:pPr algn="l"/>
            <a:r>
              <a:rPr lang="en-US" sz="7300" b="1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 </a:t>
            </a:r>
            <a:r>
              <a:rPr lang="en-US" sz="8900" b="1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BRAIN STEM</a:t>
            </a:r>
            <a:br>
              <a:rPr lang="en-US" sz="8900" b="1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8900" b="1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EXTERNAL FEATURES </a:t>
            </a:r>
            <a:r>
              <a:rPr lang="en-US" sz="9600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F0066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/>
            </a:r>
            <a:br>
              <a:rPr lang="en-US" sz="9600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F0066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</a:br>
            <a:endParaRPr 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MEDULLA – VENTRAL SURFACE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524000"/>
            <a:ext cx="4495800" cy="5181600"/>
          </a:xfrm>
        </p:spPr>
        <p:txBody>
          <a:bodyPr>
            <a:normAutofit fontScale="92500" lnSpcReduction="20000"/>
          </a:bodyPr>
          <a:lstStyle/>
          <a:p>
            <a:pPr marL="609600" indent="-609600">
              <a:lnSpc>
                <a:spcPct val="9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Olive: 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It lies lateral to the pyramid.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It is an elevation produced by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inferior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olivary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nucleus </a:t>
            </a:r>
            <a:r>
              <a:rPr lang="en-US" b="1" dirty="0" smtClean="0">
                <a:solidFill>
                  <a:srgbClr val="0070C0"/>
                </a:solidFill>
              </a:rPr>
              <a:t>(important in control of movement).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Nerves emerging from Medulla (4 nerves):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Hypoglossal (12</a:t>
            </a:r>
            <a:r>
              <a:rPr lang="en-US" b="1" baseline="30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): </a:t>
            </a:r>
            <a:r>
              <a:rPr lang="en-US" b="1" dirty="0" smtClean="0">
                <a:solidFill>
                  <a:srgbClr val="0070C0"/>
                </a:solidFill>
              </a:rPr>
              <a:t>between pyramid &amp; olive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Glossopharyngeal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(9</a:t>
            </a:r>
            <a:r>
              <a:rPr lang="en-US" b="1" baseline="30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vagus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(10</a:t>
            </a:r>
            <a:r>
              <a:rPr lang="en-US" b="1" baseline="30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&amp; cranial part of accessory (11</a:t>
            </a:r>
            <a:r>
              <a:rPr lang="en-US" b="1" baseline="30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): </a:t>
            </a:r>
            <a:r>
              <a:rPr lang="en-US" b="1" dirty="0" err="1" smtClean="0">
                <a:solidFill>
                  <a:srgbClr val="0070C0"/>
                </a:solidFill>
              </a:rPr>
              <a:t>dorsolateral</a:t>
            </a:r>
            <a:r>
              <a:rPr lang="en-US" b="1" dirty="0" smtClean="0">
                <a:solidFill>
                  <a:srgbClr val="0070C0"/>
                </a:solidFill>
              </a:rPr>
              <a:t> to olive (from above downwards)</a:t>
            </a:r>
          </a:p>
          <a:p>
            <a:endParaRPr lang="en-US" dirty="0"/>
          </a:p>
        </p:txBody>
      </p:sp>
      <p:pic>
        <p:nvPicPr>
          <p:cNvPr id="5" name="Picture 8" descr="Brain stem 00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76800" y="1676400"/>
            <a:ext cx="4038600" cy="442085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7" name="Straight Arrow Connector 6"/>
          <p:cNvCxnSpPr/>
          <p:nvPr/>
        </p:nvCxnSpPr>
        <p:spPr>
          <a:xfrm>
            <a:off x="1676400" y="1752600"/>
            <a:ext cx="4724400" cy="274320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PONS – VENTRAL SURFACE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600200"/>
            <a:ext cx="4267200" cy="5029200"/>
          </a:xfrm>
        </p:spPr>
        <p:txBody>
          <a:bodyPr>
            <a:normAutofit fontScale="92500" lnSpcReduction="20000"/>
          </a:bodyPr>
          <a:lstStyle/>
          <a:p>
            <a:pPr marL="609600" indent="-609600">
              <a:lnSpc>
                <a:spcPct val="9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Basilar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sulcus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It divides the </a:t>
            </a:r>
            <a:r>
              <a:rPr lang="en-US" b="1" dirty="0" err="1" smtClean="0">
                <a:solidFill>
                  <a:srgbClr val="0070C0"/>
                </a:solidFill>
              </a:rPr>
              <a:t>pons</a:t>
            </a:r>
            <a:r>
              <a:rPr lang="en-US" b="1" dirty="0" smtClean="0">
                <a:solidFill>
                  <a:srgbClr val="0070C0"/>
                </a:solidFill>
              </a:rPr>
              <a:t> into 2 halves.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It is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occupied by basilar artery.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Transverse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pontine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pontocerebellar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fibers: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It originate from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pontine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nuclei.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It  cross midline &amp; pass through </a:t>
            </a:r>
            <a:r>
              <a:rPr lang="en-US" b="1" dirty="0" err="1" smtClean="0">
                <a:solidFill>
                  <a:srgbClr val="0070C0"/>
                </a:solidFill>
              </a:rPr>
              <a:t>contralateral</a:t>
            </a:r>
            <a:r>
              <a:rPr lang="en-US" b="1" dirty="0" smtClean="0">
                <a:solidFill>
                  <a:srgbClr val="0070C0"/>
                </a:solidFill>
              </a:rPr>
              <a:t> middle </a:t>
            </a:r>
            <a:r>
              <a:rPr lang="en-US" b="1" dirty="0" err="1" smtClean="0">
                <a:solidFill>
                  <a:srgbClr val="0070C0"/>
                </a:solidFill>
              </a:rPr>
              <a:t>cerebellar</a:t>
            </a:r>
            <a:r>
              <a:rPr lang="en-US" b="1" dirty="0" smtClean="0">
                <a:solidFill>
                  <a:srgbClr val="0070C0"/>
                </a:solidFill>
              </a:rPr>
              <a:t> peduncle to enter the opposite </a:t>
            </a:r>
            <a:r>
              <a:rPr lang="en-US" b="1" dirty="0" err="1" smtClean="0">
                <a:solidFill>
                  <a:srgbClr val="0070C0"/>
                </a:solidFill>
              </a:rPr>
              <a:t>cerebellar</a:t>
            </a:r>
            <a:r>
              <a:rPr lang="en-US" b="1" dirty="0" smtClean="0">
                <a:solidFill>
                  <a:srgbClr val="0070C0"/>
                </a:solidFill>
              </a:rPr>
              <a:t> hemisphere.</a:t>
            </a:r>
          </a:p>
          <a:p>
            <a:endParaRPr lang="en-US" dirty="0"/>
          </a:p>
        </p:txBody>
      </p:sp>
      <p:pic>
        <p:nvPicPr>
          <p:cNvPr id="5" name="Picture 8" descr="Brain stem 00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76800" y="1676400"/>
            <a:ext cx="4038600" cy="442085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7" name="Straight Arrow Connector 6"/>
          <p:cNvCxnSpPr/>
          <p:nvPr/>
        </p:nvCxnSpPr>
        <p:spPr>
          <a:xfrm>
            <a:off x="2895600" y="1828800"/>
            <a:ext cx="3886200" cy="198120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4267200" y="3657600"/>
            <a:ext cx="1752600" cy="15240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PONS – VENTRAL SURFACE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295400"/>
            <a:ext cx="4495800" cy="5334000"/>
          </a:xfrm>
        </p:spPr>
        <p:txBody>
          <a:bodyPr>
            <a:normAutofit fontScale="92500" lnSpcReduction="20000"/>
          </a:bodyPr>
          <a:lstStyle/>
          <a:p>
            <a:pPr marL="609600" indent="-609600">
              <a:lnSpc>
                <a:spcPct val="8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Nerves emerging from Pons (4 nerves):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Trigeminal (5</a:t>
            </a:r>
            <a:r>
              <a:rPr lang="en-US" b="1" baseline="30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): </a:t>
            </a:r>
            <a:r>
              <a:rPr lang="en-US" b="1" dirty="0" smtClean="0">
                <a:solidFill>
                  <a:srgbClr val="0070C0"/>
                </a:solidFill>
              </a:rPr>
              <a:t>from the middle of </a:t>
            </a:r>
            <a:r>
              <a:rPr lang="en-US" b="1" dirty="0" err="1" smtClean="0">
                <a:solidFill>
                  <a:srgbClr val="0070C0"/>
                </a:solidFill>
              </a:rPr>
              <a:t>ventrolateral</a:t>
            </a:r>
            <a:r>
              <a:rPr lang="en-US" b="1" dirty="0" smtClean="0">
                <a:solidFill>
                  <a:srgbClr val="0070C0"/>
                </a:solidFill>
              </a:rPr>
              <a:t> aspect of </a:t>
            </a:r>
            <a:r>
              <a:rPr lang="en-US" b="1" dirty="0" err="1" smtClean="0">
                <a:solidFill>
                  <a:srgbClr val="0070C0"/>
                </a:solidFill>
              </a:rPr>
              <a:t>pons</a:t>
            </a:r>
            <a:r>
              <a:rPr lang="en-US" b="1" dirty="0" smtClean="0">
                <a:solidFill>
                  <a:srgbClr val="0070C0"/>
                </a:solidFill>
              </a:rPr>
              <a:t>, as 2 roots: a small medial motor root &amp; a large lateral sensory root.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Abducent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(6</a:t>
            </a:r>
            <a:r>
              <a:rPr lang="en-US" b="1" baseline="30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): </a:t>
            </a:r>
            <a:r>
              <a:rPr lang="en-US" b="1" dirty="0" smtClean="0">
                <a:solidFill>
                  <a:srgbClr val="0070C0"/>
                </a:solidFill>
              </a:rPr>
              <a:t>at junction between </a:t>
            </a:r>
            <a:r>
              <a:rPr lang="en-US" b="1" dirty="0" err="1" smtClean="0">
                <a:solidFill>
                  <a:srgbClr val="0070C0"/>
                </a:solidFill>
              </a:rPr>
              <a:t>pons</a:t>
            </a:r>
            <a:r>
              <a:rPr lang="en-US" b="1" dirty="0" smtClean="0">
                <a:solidFill>
                  <a:srgbClr val="0070C0"/>
                </a:solidFill>
              </a:rPr>
              <a:t> &amp; pyramid.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Facial (7</a:t>
            </a:r>
            <a:r>
              <a:rPr lang="en-US" b="1" baseline="30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&amp;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vestibulocochlear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(8</a:t>
            </a:r>
            <a:r>
              <a:rPr lang="en-US" b="1" baseline="30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): </a:t>
            </a:r>
            <a:r>
              <a:rPr lang="en-US" b="1" dirty="0" smtClean="0">
                <a:solidFill>
                  <a:srgbClr val="0070C0"/>
                </a:solidFill>
              </a:rPr>
              <a:t>at </a:t>
            </a:r>
            <a:r>
              <a:rPr lang="en-US" b="1" dirty="0" err="1" smtClean="0">
                <a:solidFill>
                  <a:srgbClr val="0070C0"/>
                </a:solidFill>
              </a:rPr>
              <a:t>cerebellopontine</a:t>
            </a:r>
            <a:r>
              <a:rPr lang="en-US" b="1" dirty="0" smtClean="0">
                <a:solidFill>
                  <a:srgbClr val="0070C0"/>
                </a:solidFill>
              </a:rPr>
              <a:t> angle (</a:t>
            </a:r>
            <a:r>
              <a:rPr lang="en-US" b="1" u="sng" dirty="0" smtClean="0">
                <a:solidFill>
                  <a:srgbClr val="0070C0"/>
                </a:solidFill>
              </a:rPr>
              <a:t>junction between medulla, </a:t>
            </a:r>
            <a:r>
              <a:rPr lang="en-US" b="1" u="sng" dirty="0" err="1" smtClean="0">
                <a:solidFill>
                  <a:srgbClr val="0070C0"/>
                </a:solidFill>
              </a:rPr>
              <a:t>pons</a:t>
            </a:r>
            <a:r>
              <a:rPr lang="en-US" b="1" u="sng" dirty="0" smtClean="0">
                <a:solidFill>
                  <a:srgbClr val="0070C0"/>
                </a:solidFill>
              </a:rPr>
              <a:t> &amp; cerebellum</a:t>
            </a:r>
            <a:r>
              <a:rPr lang="en-US" b="1" dirty="0" smtClean="0">
                <a:solidFill>
                  <a:srgbClr val="0070C0"/>
                </a:solidFill>
              </a:rPr>
              <a:t>). Both nerves emerge as 2 roots: </a:t>
            </a:r>
            <a:r>
              <a:rPr lang="en-US" b="1" i="1" dirty="0" smtClean="0">
                <a:solidFill>
                  <a:srgbClr val="0070C0"/>
                </a:solidFill>
              </a:rPr>
              <a:t>from medial to lateral:</a:t>
            </a:r>
            <a:r>
              <a:rPr lang="en-US" b="1" dirty="0" smtClean="0">
                <a:solidFill>
                  <a:srgbClr val="0070C0"/>
                </a:solidFill>
              </a:rPr>
              <a:t> motor root of 7</a:t>
            </a:r>
            <a:r>
              <a:rPr lang="en-US" b="1" baseline="30000" dirty="0" smtClean="0">
                <a:solidFill>
                  <a:srgbClr val="0070C0"/>
                </a:solidFill>
              </a:rPr>
              <a:t>th</a:t>
            </a:r>
            <a:r>
              <a:rPr lang="en-US" b="1" dirty="0" smtClean="0">
                <a:solidFill>
                  <a:srgbClr val="0070C0"/>
                </a:solidFill>
              </a:rPr>
              <a:t> , sensory root of 7</a:t>
            </a:r>
            <a:r>
              <a:rPr lang="en-US" b="1" baseline="30000" dirty="0" smtClean="0">
                <a:solidFill>
                  <a:srgbClr val="0070C0"/>
                </a:solidFill>
              </a:rPr>
              <a:t>th</a:t>
            </a:r>
            <a:r>
              <a:rPr lang="en-US" b="1" dirty="0" smtClean="0">
                <a:solidFill>
                  <a:srgbClr val="0070C0"/>
                </a:solidFill>
              </a:rPr>
              <a:t> , vestibular part of 8</a:t>
            </a:r>
            <a:r>
              <a:rPr lang="en-US" b="1" baseline="30000" dirty="0" smtClean="0">
                <a:solidFill>
                  <a:srgbClr val="0070C0"/>
                </a:solidFill>
              </a:rPr>
              <a:t>th</a:t>
            </a:r>
            <a:r>
              <a:rPr lang="en-US" b="1" dirty="0" smtClean="0">
                <a:solidFill>
                  <a:srgbClr val="0070C0"/>
                </a:solidFill>
              </a:rPr>
              <a:t>  &amp; cochlear part of 8</a:t>
            </a:r>
            <a:r>
              <a:rPr lang="en-US" b="1" baseline="30000" dirty="0" smtClean="0">
                <a:solidFill>
                  <a:srgbClr val="0070C0"/>
                </a:solidFill>
              </a:rPr>
              <a:t>th</a:t>
            </a:r>
            <a:endParaRPr lang="en-US" b="1" dirty="0" smtClean="0">
              <a:solidFill>
                <a:srgbClr val="800000"/>
              </a:solidFill>
            </a:endParaRPr>
          </a:p>
          <a:p>
            <a:endParaRPr lang="en-US" dirty="0"/>
          </a:p>
        </p:txBody>
      </p:sp>
      <p:pic>
        <p:nvPicPr>
          <p:cNvPr id="5" name="Picture 8" descr="Brain stem 00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76800" y="1676400"/>
            <a:ext cx="4038600" cy="442085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 BRAIN – VENTRAL SURFACE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600200"/>
            <a:ext cx="4495800" cy="4953000"/>
          </a:xfrm>
        </p:spPr>
        <p:txBody>
          <a:bodyPr>
            <a:normAutofit fontScale="92500"/>
          </a:bodyPr>
          <a:lstStyle/>
          <a:p>
            <a:pPr marL="609600" indent="-609600">
              <a:lnSpc>
                <a:spcPct val="9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It is formed of a large column of descending fibers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crus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cerebri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or basis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pedunculi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 </a:t>
            </a:r>
            <a:r>
              <a:rPr lang="en-US" b="1" dirty="0" smtClean="0">
                <a:solidFill>
                  <a:srgbClr val="0070C0"/>
                </a:solidFill>
              </a:rPr>
              <a:t>on either side.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The 2 </a:t>
            </a:r>
            <a:r>
              <a:rPr lang="en-US" b="1" dirty="0" err="1" smtClean="0">
                <a:solidFill>
                  <a:srgbClr val="0070C0"/>
                </a:solidFill>
              </a:rPr>
              <a:t>crura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cerebri</a:t>
            </a:r>
            <a:r>
              <a:rPr lang="en-US" b="1" dirty="0" smtClean="0">
                <a:solidFill>
                  <a:srgbClr val="0070C0"/>
                </a:solidFill>
              </a:rPr>
              <a:t> are separated by a depression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interpeduncular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fossa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Nerve emerging from Midbrain (one):</a:t>
            </a:r>
          </a:p>
          <a:p>
            <a:pPr marL="609600" indent="-609600">
              <a:lnSpc>
                <a:spcPct val="90000"/>
              </a:lnSpc>
            </a:pP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Occulomotor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(3</a:t>
            </a:r>
            <a:r>
              <a:rPr lang="en-US" b="1" baseline="30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rd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): </a:t>
            </a:r>
            <a:r>
              <a:rPr lang="en-US" b="1" dirty="0" smtClean="0">
                <a:solidFill>
                  <a:srgbClr val="0070C0"/>
                </a:solidFill>
              </a:rPr>
              <a:t>from medial aspect of </a:t>
            </a:r>
            <a:r>
              <a:rPr lang="en-US" b="1" dirty="0" err="1" smtClean="0">
                <a:solidFill>
                  <a:srgbClr val="0070C0"/>
                </a:solidFill>
              </a:rPr>
              <a:t>crus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cerebri</a:t>
            </a:r>
            <a:r>
              <a:rPr lang="en-US" b="1" dirty="0" smtClean="0">
                <a:solidFill>
                  <a:srgbClr val="0070C0"/>
                </a:solidFill>
              </a:rPr>
              <a:t>.</a:t>
            </a:r>
          </a:p>
          <a:p>
            <a:endParaRPr lang="en-US" dirty="0"/>
          </a:p>
        </p:txBody>
      </p:sp>
      <p:pic>
        <p:nvPicPr>
          <p:cNvPr id="5" name="Picture 8" descr="Brain stem 00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76800" y="1676400"/>
            <a:ext cx="4038600" cy="442085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7" name="Straight Arrow Connector 6"/>
          <p:cNvCxnSpPr/>
          <p:nvPr/>
        </p:nvCxnSpPr>
        <p:spPr>
          <a:xfrm>
            <a:off x="4648200" y="2590800"/>
            <a:ext cx="1600200" cy="7620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SAGITTAL SECTION OF BRAIN</a:t>
            </a:r>
            <a:endParaRPr lang="en-US" dirty="0"/>
          </a:p>
        </p:txBody>
      </p:sp>
      <p:pic>
        <p:nvPicPr>
          <p:cNvPr id="4" name="Content Placeholder 6" descr="Brain stem 01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1676400"/>
            <a:ext cx="8229600" cy="49529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57800" y="304800"/>
            <a:ext cx="3657600" cy="12192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3300"/>
                </a:solidFill>
              </a:rPr>
              <a:t/>
            </a:r>
            <a:br>
              <a:rPr lang="en-US" b="1" dirty="0" smtClean="0">
                <a:solidFill>
                  <a:srgbClr val="003300"/>
                </a:solidFill>
              </a:rPr>
            </a:b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CLOSED MEDULLA</a:t>
            </a:r>
            <a:r>
              <a:rPr lang="en-US" b="1" dirty="0" smtClean="0">
                <a:solidFill>
                  <a:srgbClr val="003300"/>
                </a:solidFill>
              </a:rPr>
              <a:t/>
            </a:r>
            <a:br>
              <a:rPr lang="en-US" b="1" dirty="0" smtClean="0">
                <a:solidFill>
                  <a:srgbClr val="003300"/>
                </a:solidFill>
              </a:rPr>
            </a:b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152400" y="457200"/>
            <a:ext cx="4800600" cy="6172200"/>
          </a:xfrm>
        </p:spPr>
        <p:txBody>
          <a:bodyPr>
            <a:normAutofit fontScale="92500" lnSpcReduction="10000"/>
          </a:bodyPr>
          <a:lstStyle/>
          <a:p>
            <a:pPr marL="609600" indent="-609600">
              <a:lnSpc>
                <a:spcPct val="8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Cavity: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central canal.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Composed of: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Dorsal median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sulcus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b="1" dirty="0" err="1" smtClean="0">
                <a:solidFill>
                  <a:srgbClr val="0070C0"/>
                </a:solidFill>
              </a:rPr>
              <a:t>divdes</a:t>
            </a:r>
            <a:r>
              <a:rPr lang="en-US" b="1" dirty="0" smtClean="0">
                <a:solidFill>
                  <a:srgbClr val="0070C0"/>
                </a:solidFill>
              </a:rPr>
              <a:t> the closed medulla into 2 halves.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Fasciculus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gracilis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b="1" dirty="0" smtClean="0">
                <a:solidFill>
                  <a:srgbClr val="0070C0"/>
                </a:solidFill>
              </a:rPr>
              <a:t>on either side of dorsal median </a:t>
            </a:r>
            <a:r>
              <a:rPr lang="en-US" b="1" dirty="0" err="1" smtClean="0">
                <a:solidFill>
                  <a:srgbClr val="0070C0"/>
                </a:solidFill>
              </a:rPr>
              <a:t>sulcus</a:t>
            </a:r>
            <a:r>
              <a:rPr lang="en-US" b="1" dirty="0" smtClean="0">
                <a:solidFill>
                  <a:srgbClr val="0070C0"/>
                </a:solidFill>
              </a:rPr>
              <a:t>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Gracile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tubercle: </a:t>
            </a:r>
            <a:r>
              <a:rPr lang="en-US" b="1" dirty="0" smtClean="0">
                <a:solidFill>
                  <a:srgbClr val="0070C0"/>
                </a:solidFill>
              </a:rPr>
              <a:t>an elevation produced at the upper part of fasciculus </a:t>
            </a:r>
            <a:r>
              <a:rPr lang="en-US" b="1" dirty="0" err="1" smtClean="0">
                <a:solidFill>
                  <a:srgbClr val="0070C0"/>
                </a:solidFill>
              </a:rPr>
              <a:t>gracilis</a:t>
            </a:r>
            <a:r>
              <a:rPr lang="en-US" b="1" dirty="0" smtClean="0">
                <a:solidFill>
                  <a:srgbClr val="0070C0"/>
                </a:solidFill>
              </a:rPr>
              <a:t>, marks the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site of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gracile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nucleus.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Fasciculus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cuneatus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b="1" dirty="0" smtClean="0">
                <a:solidFill>
                  <a:srgbClr val="0070C0"/>
                </a:solidFill>
              </a:rPr>
              <a:t>on either side of fasciculus </a:t>
            </a:r>
            <a:r>
              <a:rPr lang="en-US" b="1" dirty="0" err="1" smtClean="0">
                <a:solidFill>
                  <a:srgbClr val="0070C0"/>
                </a:solidFill>
              </a:rPr>
              <a:t>gracilis</a:t>
            </a:r>
            <a:r>
              <a:rPr lang="en-US" b="1" dirty="0" smtClean="0">
                <a:solidFill>
                  <a:srgbClr val="0070C0"/>
                </a:solidFill>
              </a:rPr>
              <a:t>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Cuneate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tubercle: </a:t>
            </a:r>
            <a:r>
              <a:rPr lang="en-US" b="1" dirty="0" smtClean="0">
                <a:solidFill>
                  <a:srgbClr val="0070C0"/>
                </a:solidFill>
              </a:rPr>
              <a:t>an elevation produced at the upper part of fasciculus </a:t>
            </a:r>
            <a:r>
              <a:rPr lang="en-US" b="1" dirty="0" err="1" smtClean="0">
                <a:solidFill>
                  <a:srgbClr val="0070C0"/>
                </a:solidFill>
              </a:rPr>
              <a:t>cuneatus</a:t>
            </a:r>
            <a:r>
              <a:rPr lang="en-US" b="1" dirty="0" smtClean="0">
                <a:solidFill>
                  <a:srgbClr val="0070C0"/>
                </a:solidFill>
              </a:rPr>
              <a:t>, marks the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site of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cuneate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nucleus.</a:t>
            </a:r>
          </a:p>
          <a:p>
            <a:endParaRPr lang="en-US" dirty="0"/>
          </a:p>
        </p:txBody>
      </p:sp>
      <p:pic>
        <p:nvPicPr>
          <p:cNvPr id="7" name="Picture 5" descr="Brain stem 00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29200" y="1905000"/>
            <a:ext cx="3886200" cy="4038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8" name="Straight Arrow Connector 7"/>
          <p:cNvCxnSpPr/>
          <p:nvPr/>
        </p:nvCxnSpPr>
        <p:spPr>
          <a:xfrm>
            <a:off x="3581400" y="2971800"/>
            <a:ext cx="3124200" cy="198120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3810000" y="4876800"/>
            <a:ext cx="2590800" cy="38100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0" y="274638"/>
            <a:ext cx="3886200" cy="11430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OPEN MEDULLA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533400"/>
            <a:ext cx="4419600" cy="6096000"/>
          </a:xfrm>
        </p:spPr>
        <p:txBody>
          <a:bodyPr>
            <a:normAutofit/>
          </a:bodyPr>
          <a:lstStyle/>
          <a:p>
            <a:pPr marL="609600" indent="-609600">
              <a:lnSpc>
                <a:spcPct val="9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Cavity: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4</a:t>
            </a:r>
            <a:r>
              <a:rPr lang="en-US" b="1" baseline="30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ventricle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On either side, an inverted V-shaped </a:t>
            </a:r>
            <a:r>
              <a:rPr lang="en-US" b="1" dirty="0" err="1" smtClean="0">
                <a:solidFill>
                  <a:srgbClr val="0070C0"/>
                </a:solidFill>
              </a:rPr>
              <a:t>sulcus</a:t>
            </a:r>
            <a:r>
              <a:rPr lang="en-US" b="1" dirty="0" smtClean="0">
                <a:solidFill>
                  <a:srgbClr val="0070C0"/>
                </a:solidFill>
              </a:rPr>
              <a:t> divides the area into 3 parts </a:t>
            </a:r>
            <a:r>
              <a:rPr lang="en-US" b="1" i="1" dirty="0" smtClean="0">
                <a:solidFill>
                  <a:srgbClr val="0070C0"/>
                </a:solidFill>
              </a:rPr>
              <a:t>(from medial to lateral):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Hypoglossal triangle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b="1" dirty="0" smtClean="0">
                <a:solidFill>
                  <a:srgbClr val="0070C0"/>
                </a:solidFill>
              </a:rPr>
              <a:t>overlies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hypoglossal nucleus.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Vagal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triangle: </a:t>
            </a:r>
            <a:r>
              <a:rPr lang="en-US" b="1" dirty="0" smtClean="0">
                <a:solidFill>
                  <a:srgbClr val="0070C0"/>
                </a:solidFill>
              </a:rPr>
              <a:t>overlies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dorsal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vagal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nucleus.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Vestibular area: </a:t>
            </a:r>
            <a:r>
              <a:rPr lang="en-US" b="1" dirty="0" smtClean="0">
                <a:solidFill>
                  <a:srgbClr val="0070C0"/>
                </a:solidFill>
              </a:rPr>
              <a:t>overlies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vestibular nuclei.</a:t>
            </a:r>
            <a:endParaRPr lang="en-US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5" descr="Brain stem 00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53000" y="1828800"/>
            <a:ext cx="3886200" cy="403998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7" name="Straight Arrow Connector 6"/>
          <p:cNvCxnSpPr/>
          <p:nvPr/>
        </p:nvCxnSpPr>
        <p:spPr>
          <a:xfrm>
            <a:off x="4114800" y="3276600"/>
            <a:ext cx="2514600" cy="99060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4343400" y="4495800"/>
            <a:ext cx="2209800" cy="7620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4572000" y="4343400"/>
            <a:ext cx="1905000" cy="99060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PONS – DORSAL SURFACE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419600" cy="5029200"/>
          </a:xfrm>
        </p:spPr>
        <p:txBody>
          <a:bodyPr>
            <a:normAutofit lnSpcReduction="10000"/>
          </a:bodyPr>
          <a:lstStyle/>
          <a:p>
            <a:pPr marL="533400" indent="-533400">
              <a:lnSpc>
                <a:spcPct val="8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Separated from the medulla by an imaginary line passing between the caudal margins of middle </a:t>
            </a:r>
            <a:r>
              <a:rPr lang="en-US" b="1" dirty="0" err="1" smtClean="0">
                <a:solidFill>
                  <a:srgbClr val="0070C0"/>
                </a:solidFill>
              </a:rPr>
              <a:t>cerebellar</a:t>
            </a:r>
            <a:r>
              <a:rPr lang="en-US" b="1" dirty="0" smtClean="0">
                <a:solidFill>
                  <a:srgbClr val="0070C0"/>
                </a:solidFill>
              </a:rPr>
              <a:t> peduncle.</a:t>
            </a:r>
          </a:p>
          <a:p>
            <a:pPr marL="533400" indent="-533400">
              <a:lnSpc>
                <a:spcPct val="80000"/>
              </a:lnSpc>
            </a:pPr>
            <a:r>
              <a:rPr lang="en-US" b="1" dirty="0" smtClean="0">
                <a:solidFill>
                  <a:srgbClr val="0070C0"/>
                </a:solidFill>
              </a:rPr>
              <a:t>On either side, a </a:t>
            </a:r>
            <a:r>
              <a:rPr lang="en-US" b="1" dirty="0" err="1" smtClean="0">
                <a:solidFill>
                  <a:srgbClr val="0070C0"/>
                </a:solidFill>
              </a:rPr>
              <a:t>sulcus</a:t>
            </a:r>
            <a:r>
              <a:rPr lang="en-US" b="1" dirty="0" smtClean="0">
                <a:solidFill>
                  <a:srgbClr val="0070C0"/>
                </a:solidFill>
              </a:rPr>
              <a:t> divides the area into 2 parts </a:t>
            </a:r>
            <a:r>
              <a:rPr lang="en-US" b="1" i="1" dirty="0" smtClean="0">
                <a:solidFill>
                  <a:srgbClr val="0070C0"/>
                </a:solidFill>
              </a:rPr>
              <a:t>(from medial to lateral):</a:t>
            </a:r>
          </a:p>
          <a:p>
            <a:pPr marL="533400" indent="-533400">
              <a:lnSpc>
                <a:spcPct val="80000"/>
              </a:lnSpc>
              <a:buFontTx/>
              <a:buAutoNum type="arabicPeriod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Medial eminence: </a:t>
            </a:r>
            <a:r>
              <a:rPr lang="en-US" b="1" dirty="0" smtClean="0">
                <a:solidFill>
                  <a:srgbClr val="0070C0"/>
                </a:solidFill>
              </a:rPr>
              <a:t>overlies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abducent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nucleus.</a:t>
            </a:r>
          </a:p>
          <a:p>
            <a:pPr marL="533400" indent="-533400">
              <a:lnSpc>
                <a:spcPct val="80000"/>
              </a:lnSpc>
              <a:buFontTx/>
              <a:buAutoNum type="arabicPeriod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Vestibular area: </a:t>
            </a:r>
            <a:r>
              <a:rPr lang="en-US" b="1" dirty="0" smtClean="0">
                <a:solidFill>
                  <a:srgbClr val="0070C0"/>
                </a:solidFill>
              </a:rPr>
              <a:t>overlies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vestibular nuclei.</a:t>
            </a:r>
          </a:p>
          <a:p>
            <a:endParaRPr lang="en-US" dirty="0"/>
          </a:p>
        </p:txBody>
      </p:sp>
      <p:pic>
        <p:nvPicPr>
          <p:cNvPr id="5" name="Picture 5" descr="Brain stem 00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24400" y="2438400"/>
            <a:ext cx="4191000" cy="403998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7" name="Straight Arrow Connector 6"/>
          <p:cNvCxnSpPr/>
          <p:nvPr/>
        </p:nvCxnSpPr>
        <p:spPr>
          <a:xfrm flipV="1">
            <a:off x="3886200" y="4419600"/>
            <a:ext cx="2590800" cy="53340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4419600" y="4572000"/>
            <a:ext cx="1905000" cy="121920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 BRAIN – DORSAL SURFACE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419600" cy="4953000"/>
          </a:xfrm>
        </p:spPr>
        <p:txBody>
          <a:bodyPr>
            <a:normAutofit lnSpcReduction="10000"/>
          </a:bodyPr>
          <a:lstStyle/>
          <a:p>
            <a:pPr marL="609600" indent="-609600">
              <a:lnSpc>
                <a:spcPct val="8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Marked by 4 elevations: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Two superior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colliculi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b="1" dirty="0" smtClean="0">
                <a:solidFill>
                  <a:srgbClr val="0070C0"/>
                </a:solidFill>
              </a:rPr>
              <a:t>concerned with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visual reflexes.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Two inferior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colliculi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b="1" dirty="0" smtClean="0">
                <a:solidFill>
                  <a:srgbClr val="0070C0"/>
                </a:solidFill>
              </a:rPr>
              <a:t>forms part of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auditory pathway.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Nerve emerging from Midbrain (one):</a:t>
            </a:r>
          </a:p>
          <a:p>
            <a:pPr marL="609600" indent="-609600">
              <a:lnSpc>
                <a:spcPct val="80000"/>
              </a:lnSpc>
            </a:pP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Trochlear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(4</a:t>
            </a:r>
            <a:r>
              <a:rPr lang="en-US" b="1" baseline="300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): </a:t>
            </a:r>
            <a:r>
              <a:rPr lang="en-US" b="1" dirty="0" smtClean="0">
                <a:solidFill>
                  <a:srgbClr val="0070C0"/>
                </a:solidFill>
              </a:rPr>
              <a:t>just caudal to inferior </a:t>
            </a:r>
            <a:r>
              <a:rPr lang="en-US" b="1" dirty="0" err="1" smtClean="0">
                <a:solidFill>
                  <a:srgbClr val="0070C0"/>
                </a:solidFill>
              </a:rPr>
              <a:t>colliculus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(The only cranial nerve emerging from dorsal surface of brain stem).</a:t>
            </a:r>
          </a:p>
          <a:p>
            <a:endParaRPr lang="en-US" dirty="0"/>
          </a:p>
        </p:txBody>
      </p:sp>
      <p:pic>
        <p:nvPicPr>
          <p:cNvPr id="5" name="Picture 5" descr="Brain stem 00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29200" y="1752600"/>
            <a:ext cx="3886200" cy="419238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7" name="Straight Arrow Connector 6"/>
          <p:cNvCxnSpPr/>
          <p:nvPr/>
        </p:nvCxnSpPr>
        <p:spPr>
          <a:xfrm>
            <a:off x="4343400" y="2209800"/>
            <a:ext cx="2133600" cy="30480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4114800" y="2895600"/>
            <a:ext cx="2286000" cy="22860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274638"/>
            <a:ext cx="5257800" cy="1020762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33400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The brain stem is composed  </a:t>
            </a:r>
            <a:r>
              <a:rPr lang="en-US" b="1" i="1" dirty="0" smtClean="0">
                <a:solidFill>
                  <a:srgbClr val="0070C0"/>
                </a:solidFill>
              </a:rPr>
              <a:t>(from above downwards) </a:t>
            </a:r>
            <a:r>
              <a:rPr lang="en-US" b="1" dirty="0" smtClean="0">
                <a:solidFill>
                  <a:srgbClr val="0070C0"/>
                </a:solidFill>
              </a:rPr>
              <a:t>of: midbrain, </a:t>
            </a:r>
            <a:r>
              <a:rPr lang="en-US" b="1" dirty="0" err="1" smtClean="0">
                <a:solidFill>
                  <a:srgbClr val="0070C0"/>
                </a:solidFill>
              </a:rPr>
              <a:t>pons</a:t>
            </a:r>
            <a:r>
              <a:rPr lang="en-US" b="1" dirty="0" smtClean="0">
                <a:solidFill>
                  <a:srgbClr val="0070C0"/>
                </a:solidFill>
              </a:rPr>
              <a:t> &amp; medulla oblongata which are continuous with each other, with diencephalon above &amp; with spinal cord below.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The brain stem is connected with cerebellum through </a:t>
            </a:r>
            <a:r>
              <a:rPr lang="en-US" b="1" dirty="0" err="1" smtClean="0">
                <a:solidFill>
                  <a:srgbClr val="0070C0"/>
                </a:solidFill>
              </a:rPr>
              <a:t>cerebellar</a:t>
            </a:r>
            <a:r>
              <a:rPr lang="en-US" b="1" dirty="0" smtClean="0">
                <a:solidFill>
                  <a:srgbClr val="0070C0"/>
                </a:solidFill>
              </a:rPr>
              <a:t> peduncles.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The brain stem is the site of cranial nuclei, the pathway of important ascending &amp; descending tracts &amp; the site of emergence of  cranial nerves (from 3</a:t>
            </a:r>
            <a:r>
              <a:rPr lang="en-US" b="1" baseline="30000" dirty="0" smtClean="0">
                <a:solidFill>
                  <a:srgbClr val="0070C0"/>
                </a:solidFill>
              </a:rPr>
              <a:t>rd</a:t>
            </a:r>
            <a:r>
              <a:rPr lang="en-US" b="1" dirty="0" smtClean="0">
                <a:solidFill>
                  <a:srgbClr val="0070C0"/>
                </a:solidFill>
              </a:rPr>
              <a:t> to 12</a:t>
            </a:r>
            <a:r>
              <a:rPr lang="en-US" b="1" baseline="30000" dirty="0" smtClean="0">
                <a:solidFill>
                  <a:srgbClr val="0070C0"/>
                </a:solidFill>
              </a:rPr>
              <a:t>th</a:t>
            </a:r>
            <a:r>
              <a:rPr lang="en-US" b="1" dirty="0" smtClean="0">
                <a:solidFill>
                  <a:srgbClr val="0070C0"/>
                </a:solidFill>
              </a:rPr>
              <a:t>).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Cranial nerves (with the exception of 4</a:t>
            </a:r>
            <a:r>
              <a:rPr lang="en-US" b="1" baseline="30000" dirty="0" smtClean="0">
                <a:solidFill>
                  <a:srgbClr val="0070C0"/>
                </a:solidFill>
              </a:rPr>
              <a:t>th</a:t>
            </a:r>
            <a:r>
              <a:rPr lang="en-US" b="1" dirty="0" smtClean="0">
                <a:solidFill>
                  <a:srgbClr val="0070C0"/>
                </a:solidFill>
              </a:rPr>
              <a:t>) emerge from ventral surface of brain stem.</a:t>
            </a:r>
          </a:p>
          <a:p>
            <a:pPr>
              <a:buFont typeface="Wingdings" pitchFamily="2" charset="2"/>
              <a:buChar char="q"/>
            </a:pPr>
            <a:endParaRPr lang="en-US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q"/>
            </a:pPr>
            <a:endParaRPr lang="en-US" b="1" dirty="0" smtClean="0">
              <a:solidFill>
                <a:srgbClr val="0070C0"/>
              </a:solidFill>
            </a:endParaRPr>
          </a:p>
          <a:p>
            <a:pPr>
              <a:buFont typeface="Wingdings" pitchFamily="2" charset="2"/>
              <a:buChar char="q"/>
            </a:pPr>
            <a:endParaRPr lang="en-US" b="1" dirty="0" smtClean="0">
              <a:solidFill>
                <a:srgbClr val="0070C0"/>
              </a:solidFill>
            </a:endParaRPr>
          </a:p>
          <a:p>
            <a:pPr>
              <a:buFont typeface="Wingdings" pitchFamily="2" charset="2"/>
              <a:buChar char="q"/>
            </a:pPr>
            <a:endParaRPr lang="en-US" b="1" dirty="0" smtClean="0">
              <a:solidFill>
                <a:srgbClr val="0070C0"/>
              </a:solidFill>
            </a:endParaRPr>
          </a:p>
          <a:p>
            <a:pPr>
              <a:buFont typeface="Wingdings" pitchFamily="2" charset="2"/>
              <a:buChar char="q"/>
            </a:pPr>
            <a:endParaRPr lang="en-US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OBJECTIVES</a:t>
            </a:r>
            <a:endParaRPr lang="en-US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610600" cy="533400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sz="39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 the end of the lecture, students should:</a:t>
            </a:r>
          </a:p>
          <a:p>
            <a:pPr lvl="0">
              <a:buFont typeface="Wingdings" pitchFamily="2" charset="2"/>
              <a:buChar char="§"/>
            </a:pPr>
            <a:r>
              <a:rPr lang="en-US" b="1" i="1" dirty="0" smtClean="0">
                <a:solidFill>
                  <a:srgbClr val="0070C0"/>
                </a:solidFill>
              </a:rPr>
              <a:t>List the </a:t>
            </a:r>
            <a:r>
              <a:rPr lang="en-US" b="1" i="1" dirty="0" smtClean="0">
                <a:solidFill>
                  <a:schemeClr val="accent6">
                    <a:lumMod val="75000"/>
                  </a:schemeClr>
                </a:solidFill>
              </a:rPr>
              <a:t>components</a:t>
            </a:r>
            <a:r>
              <a:rPr lang="en-US" b="1" i="1" dirty="0" smtClean="0">
                <a:solidFill>
                  <a:srgbClr val="0070C0"/>
                </a:solidFill>
              </a:rPr>
              <a:t> of brain stem.</a:t>
            </a:r>
            <a:endParaRPr lang="en-US" b="1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0">
              <a:buFont typeface="Wingdings" pitchFamily="2" charset="2"/>
              <a:buChar char="§"/>
            </a:pPr>
            <a:r>
              <a:rPr lang="en-US" b="1" i="1" dirty="0" smtClean="0">
                <a:solidFill>
                  <a:srgbClr val="0070C0"/>
                </a:solidFill>
              </a:rPr>
              <a:t>Describe the </a:t>
            </a:r>
            <a:r>
              <a:rPr lang="en-US" b="1" i="1" dirty="0" smtClean="0">
                <a:solidFill>
                  <a:schemeClr val="accent6">
                    <a:lumMod val="75000"/>
                  </a:schemeClr>
                </a:solidFill>
              </a:rPr>
              <a:t>site</a:t>
            </a:r>
            <a:r>
              <a:rPr lang="en-US" b="1" i="1" dirty="0" smtClean="0">
                <a:solidFill>
                  <a:srgbClr val="0070C0"/>
                </a:solidFill>
              </a:rPr>
              <a:t> of brain stem.</a:t>
            </a:r>
          </a:p>
          <a:p>
            <a:pPr lvl="0">
              <a:buFont typeface="Wingdings" pitchFamily="2" charset="2"/>
              <a:buChar char="§"/>
            </a:pPr>
            <a:r>
              <a:rPr lang="en-US" b="1" i="1" dirty="0" smtClean="0">
                <a:solidFill>
                  <a:srgbClr val="0070C0"/>
                </a:solidFill>
              </a:rPr>
              <a:t>Describe the </a:t>
            </a:r>
            <a:r>
              <a:rPr lang="en-US" b="1" i="1" dirty="0" smtClean="0">
                <a:solidFill>
                  <a:schemeClr val="accent6">
                    <a:lumMod val="75000"/>
                  </a:schemeClr>
                </a:solidFill>
              </a:rPr>
              <a:t>relations between components </a:t>
            </a:r>
            <a:r>
              <a:rPr lang="en-US" b="1" i="1" dirty="0" smtClean="0">
                <a:solidFill>
                  <a:srgbClr val="0070C0"/>
                </a:solidFill>
              </a:rPr>
              <a:t>of brain stem &amp; their </a:t>
            </a:r>
            <a:r>
              <a:rPr lang="en-US" b="1" i="1" dirty="0" smtClean="0">
                <a:solidFill>
                  <a:schemeClr val="accent6">
                    <a:lumMod val="75000"/>
                  </a:schemeClr>
                </a:solidFill>
              </a:rPr>
              <a:t>relations to cerebellum</a:t>
            </a:r>
            <a:r>
              <a:rPr lang="en-US" b="1" i="1" dirty="0" smtClean="0">
                <a:solidFill>
                  <a:srgbClr val="0070C0"/>
                </a:solidFill>
              </a:rPr>
              <a:t>.</a:t>
            </a:r>
          </a:p>
          <a:p>
            <a:pPr lvl="0">
              <a:buFont typeface="Wingdings" pitchFamily="2" charset="2"/>
              <a:buChar char="§"/>
            </a:pPr>
            <a:r>
              <a:rPr lang="en-US" b="1" i="1" dirty="0" smtClean="0">
                <a:solidFill>
                  <a:srgbClr val="0070C0"/>
                </a:solidFill>
              </a:rPr>
              <a:t>Describe the </a:t>
            </a:r>
            <a:r>
              <a:rPr lang="en-US" b="1" i="1" dirty="0" smtClean="0">
                <a:solidFill>
                  <a:schemeClr val="accent6">
                    <a:lumMod val="75000"/>
                  </a:schemeClr>
                </a:solidFill>
              </a:rPr>
              <a:t>external features of both ventral &amp; dorsal surfaces </a:t>
            </a:r>
            <a:r>
              <a:rPr lang="en-US" b="1" i="1" dirty="0" smtClean="0">
                <a:solidFill>
                  <a:srgbClr val="0070C0"/>
                </a:solidFill>
              </a:rPr>
              <a:t>of brain stem.</a:t>
            </a:r>
          </a:p>
          <a:p>
            <a:pPr lvl="0">
              <a:buFont typeface="Wingdings" pitchFamily="2" charset="2"/>
              <a:buChar char="§"/>
            </a:pPr>
            <a:r>
              <a:rPr lang="en-US" b="1" i="1" dirty="0" smtClean="0">
                <a:solidFill>
                  <a:srgbClr val="0070C0"/>
                </a:solidFill>
              </a:rPr>
              <a:t>List </a:t>
            </a:r>
            <a:r>
              <a:rPr lang="en-US" b="1" i="1" dirty="0" smtClean="0">
                <a:solidFill>
                  <a:schemeClr val="accent6">
                    <a:lumMod val="75000"/>
                  </a:schemeClr>
                </a:solidFill>
              </a:rPr>
              <a:t>cranial nerves emerging </a:t>
            </a:r>
            <a:r>
              <a:rPr lang="en-US" b="1" i="1" dirty="0" smtClean="0">
                <a:solidFill>
                  <a:srgbClr val="0070C0"/>
                </a:solidFill>
              </a:rPr>
              <a:t>from brain stem.</a:t>
            </a:r>
          </a:p>
          <a:p>
            <a:pPr lvl="0">
              <a:buFont typeface="Wingdings" pitchFamily="2" charset="2"/>
              <a:buChar char="§"/>
            </a:pPr>
            <a:r>
              <a:rPr lang="en-US" b="1" i="1" dirty="0" smtClean="0">
                <a:solidFill>
                  <a:srgbClr val="0070C0"/>
                </a:solidFill>
              </a:rPr>
              <a:t>Describe the </a:t>
            </a:r>
            <a:r>
              <a:rPr lang="en-US" b="1" i="1" dirty="0" smtClean="0">
                <a:solidFill>
                  <a:schemeClr val="accent6">
                    <a:lumMod val="75000"/>
                  </a:schemeClr>
                </a:solidFill>
              </a:rPr>
              <a:t>site of emergence </a:t>
            </a:r>
            <a:r>
              <a:rPr lang="en-US" b="1" i="1" dirty="0" smtClean="0">
                <a:solidFill>
                  <a:srgbClr val="0070C0"/>
                </a:solidFill>
              </a:rPr>
              <a:t>of each cranial nerve.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 1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cranial nerve that emerges from dorsal surface of midbrain is:</a:t>
            </a:r>
            <a:endParaRPr lang="en-US" b="1" dirty="0" smtClean="0">
              <a:solidFill>
                <a:srgbClr val="0070C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rgbClr val="0070C0"/>
                </a:solidFill>
              </a:rPr>
              <a:t>Occulomotor</a:t>
            </a:r>
            <a:r>
              <a:rPr lang="en-US" b="1" dirty="0" smtClean="0">
                <a:solidFill>
                  <a:srgbClr val="0070C0"/>
                </a:solidFill>
              </a:rPr>
              <a:t> (3</a:t>
            </a:r>
            <a:r>
              <a:rPr lang="en-US" b="1" baseline="30000" dirty="0" smtClean="0">
                <a:solidFill>
                  <a:srgbClr val="0070C0"/>
                </a:solidFill>
              </a:rPr>
              <a:t>rd</a:t>
            </a:r>
            <a:r>
              <a:rPr lang="en-US" b="1" dirty="0" smtClean="0">
                <a:solidFill>
                  <a:srgbClr val="0070C0"/>
                </a:solidFill>
              </a:rPr>
              <a:t>).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rgbClr val="0070C0"/>
                </a:solidFill>
              </a:rPr>
              <a:t>Trochlear</a:t>
            </a:r>
            <a:r>
              <a:rPr lang="en-US" b="1" dirty="0" smtClean="0">
                <a:solidFill>
                  <a:srgbClr val="0070C0"/>
                </a:solidFill>
              </a:rPr>
              <a:t> (4</a:t>
            </a:r>
            <a:r>
              <a:rPr lang="en-US" b="1" baseline="30000" dirty="0" smtClean="0">
                <a:solidFill>
                  <a:srgbClr val="0070C0"/>
                </a:solidFill>
              </a:rPr>
              <a:t>th</a:t>
            </a:r>
            <a:r>
              <a:rPr lang="en-US" b="1" dirty="0" smtClean="0">
                <a:solidFill>
                  <a:srgbClr val="0070C0"/>
                </a:solidFill>
              </a:rPr>
              <a:t>).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rgbClr val="0070C0"/>
                </a:solidFill>
              </a:rPr>
              <a:t>Abducent</a:t>
            </a:r>
            <a:r>
              <a:rPr lang="en-US" b="1" dirty="0" smtClean="0">
                <a:solidFill>
                  <a:srgbClr val="0070C0"/>
                </a:solidFill>
              </a:rPr>
              <a:t> (6</a:t>
            </a:r>
            <a:r>
              <a:rPr lang="en-US" b="1" baseline="30000" dirty="0" smtClean="0">
                <a:solidFill>
                  <a:srgbClr val="0070C0"/>
                </a:solidFill>
              </a:rPr>
              <a:t>th</a:t>
            </a:r>
            <a:r>
              <a:rPr lang="en-US" b="1" dirty="0" smtClean="0">
                <a:solidFill>
                  <a:srgbClr val="0070C0"/>
                </a:solidFill>
              </a:rPr>
              <a:t>).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Facial (7</a:t>
            </a:r>
            <a:r>
              <a:rPr lang="en-US" b="1" baseline="30000" dirty="0" smtClean="0">
                <a:solidFill>
                  <a:srgbClr val="0070C0"/>
                </a:solidFill>
              </a:rPr>
              <a:t>th</a:t>
            </a:r>
            <a:r>
              <a:rPr lang="en-US" b="1" dirty="0" smtClean="0">
                <a:solidFill>
                  <a:srgbClr val="0070C0"/>
                </a:solidFill>
              </a:rPr>
              <a:t>).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4" name="Left Arrow 3"/>
          <p:cNvSpPr/>
          <p:nvPr/>
        </p:nvSpPr>
        <p:spPr>
          <a:xfrm>
            <a:off x="3810000" y="3429000"/>
            <a:ext cx="1143000" cy="22860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Regarding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the medulla oblongata:</a:t>
            </a:r>
            <a:endParaRPr lang="en-US" b="1" dirty="0" smtClean="0">
              <a:solidFill>
                <a:srgbClr val="0070C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The pyramid is lateral to olive.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The hypoglossal nerve is the most lateral nerve emerging from it.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The </a:t>
            </a:r>
            <a:r>
              <a:rPr lang="en-US" b="1" dirty="0" err="1" smtClean="0">
                <a:solidFill>
                  <a:srgbClr val="0070C0"/>
                </a:solidFill>
              </a:rPr>
              <a:t>cuneate</a:t>
            </a:r>
            <a:r>
              <a:rPr lang="en-US" b="1" dirty="0" smtClean="0">
                <a:solidFill>
                  <a:srgbClr val="0070C0"/>
                </a:solidFill>
              </a:rPr>
              <a:t> tubercle is lateral to </a:t>
            </a:r>
            <a:r>
              <a:rPr lang="en-US" b="1" dirty="0" err="1" smtClean="0">
                <a:solidFill>
                  <a:srgbClr val="0070C0"/>
                </a:solidFill>
              </a:rPr>
              <a:t>gracile</a:t>
            </a:r>
            <a:r>
              <a:rPr lang="en-US" b="1" dirty="0" smtClean="0">
                <a:solidFill>
                  <a:srgbClr val="0070C0"/>
                </a:solidFill>
              </a:rPr>
              <a:t> tubercle.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The cerebellum is connected to it by middle </a:t>
            </a:r>
            <a:r>
              <a:rPr lang="en-US" b="1" dirty="0" err="1" smtClean="0">
                <a:solidFill>
                  <a:srgbClr val="0070C0"/>
                </a:solidFill>
              </a:rPr>
              <a:t>cerebellar</a:t>
            </a:r>
            <a:r>
              <a:rPr lang="en-US" b="1" dirty="0" smtClean="0">
                <a:solidFill>
                  <a:srgbClr val="0070C0"/>
                </a:solidFill>
              </a:rPr>
              <a:t> peduncle.</a:t>
            </a:r>
          </a:p>
          <a:p>
            <a:pPr marL="514350" indent="-514350">
              <a:buNone/>
            </a:pP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4" name="Left Arrow 3"/>
          <p:cNvSpPr/>
          <p:nvPr/>
        </p:nvSpPr>
        <p:spPr>
          <a:xfrm>
            <a:off x="3124200" y="4572000"/>
            <a:ext cx="685800" cy="22860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" name="Picture 2" descr="C:\Program Files\Microsoft Office\MEDIA\CAGCAT10\j0281904.wm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81000"/>
            <a:ext cx="8229600" cy="6172200"/>
          </a:xfrm>
          <a:prstGeom prst="rect">
            <a:avLst/>
          </a:prstGeom>
          <a:ln w="1905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2" name="Rectangle 11"/>
          <p:cNvSpPr/>
          <p:nvPr/>
        </p:nvSpPr>
        <p:spPr>
          <a:xfrm>
            <a:off x="1447800" y="2514600"/>
            <a:ext cx="6477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  <a:cs typeface="Times New Roman" pitchFamily="18" charset="0"/>
              </a:rPr>
              <a:t>THANK YOU</a:t>
            </a:r>
            <a:endParaRPr lang="en-US" sz="80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itchFamily="82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DEVELOPMENT OF BRAIN</a:t>
            </a:r>
            <a:endParaRPr lang="en-US" dirty="0"/>
          </a:p>
        </p:txBody>
      </p:sp>
      <p:pic>
        <p:nvPicPr>
          <p:cNvPr id="4" name="Content Placeholder 3" descr="brai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742800"/>
            <a:ext cx="8229600" cy="42407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96962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DEVELOPMENT OF BRAIN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105400"/>
          </a:xfrm>
        </p:spPr>
        <p:txBody>
          <a:bodyPr>
            <a:normAutofit fontScale="85000" lnSpcReduction="20000"/>
          </a:bodyPr>
          <a:lstStyle/>
          <a:p>
            <a:pPr marL="609600" indent="-609600">
              <a:lnSpc>
                <a:spcPct val="9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The brain develops from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cranial part of neural tube.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The cranial part divides into 3 parts:</a:t>
            </a:r>
          </a:p>
          <a:p>
            <a:pPr marL="609600" indent="-609600">
              <a:lnSpc>
                <a:spcPct val="90000"/>
              </a:lnSpc>
              <a:buNone/>
            </a:pPr>
            <a:r>
              <a:rPr lang="en-US" b="1" dirty="0" smtClean="0">
                <a:solidFill>
                  <a:srgbClr val="0070C0"/>
                </a:solidFill>
              </a:rPr>
              <a:t>	*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FOREBRAIN: </a:t>
            </a:r>
            <a:r>
              <a:rPr lang="en-US" b="1" dirty="0" smtClean="0">
                <a:solidFill>
                  <a:srgbClr val="0070C0"/>
                </a:solidFill>
              </a:rPr>
              <a:t>subdivides into:</a:t>
            </a:r>
          </a:p>
          <a:p>
            <a:pPr marL="609600" indent="-609600">
              <a:lnSpc>
                <a:spcPct val="90000"/>
              </a:lnSpc>
              <a:buNone/>
            </a:pPr>
            <a:r>
              <a:rPr lang="en-US" b="1" dirty="0" smtClean="0">
                <a:solidFill>
                  <a:srgbClr val="0070C0"/>
                </a:solidFill>
              </a:rPr>
              <a:t>		</a:t>
            </a:r>
            <a:r>
              <a:rPr lang="en-US" b="1" u="sng" dirty="0" smtClean="0">
                <a:solidFill>
                  <a:srgbClr val="0070C0"/>
                </a:solidFill>
              </a:rPr>
              <a:t>1-Two cerebral hemispheres </a:t>
            </a:r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(cavities: 2 lateral 	ventricles).</a:t>
            </a:r>
          </a:p>
          <a:p>
            <a:pPr marL="609600" indent="-609600">
              <a:lnSpc>
                <a:spcPct val="90000"/>
              </a:lnSpc>
              <a:buNone/>
            </a:pPr>
            <a:r>
              <a:rPr lang="en-US" b="1" dirty="0" smtClean="0">
                <a:solidFill>
                  <a:srgbClr val="0070C0"/>
                </a:solidFill>
              </a:rPr>
              <a:t>		2-</a:t>
            </a:r>
            <a:r>
              <a:rPr lang="en-US" b="1" u="sng" dirty="0" smtClean="0">
                <a:solidFill>
                  <a:srgbClr val="0070C0"/>
                </a:solidFill>
              </a:rPr>
              <a:t>Diencephalon</a:t>
            </a:r>
            <a:r>
              <a:rPr lang="en-US" b="1" dirty="0" smtClean="0">
                <a:solidFill>
                  <a:srgbClr val="0070C0"/>
                </a:solidFill>
              </a:rPr>
              <a:t> (</a:t>
            </a:r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cavity: 3</a:t>
            </a:r>
            <a:r>
              <a:rPr lang="en-US" b="1" baseline="300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rd</a:t>
            </a:r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ventricle) </a:t>
            </a:r>
            <a:r>
              <a:rPr lang="en-US" b="1" dirty="0" smtClean="0">
                <a:solidFill>
                  <a:srgbClr val="0070C0"/>
                </a:solidFill>
              </a:rPr>
              <a:t>: </a:t>
            </a:r>
          </a:p>
          <a:p>
            <a:pPr marL="609600" indent="-609600">
              <a:lnSpc>
                <a:spcPct val="90000"/>
              </a:lnSpc>
              <a:buNone/>
            </a:pPr>
            <a:r>
              <a:rPr lang="en-US" b="1" dirty="0" smtClean="0">
                <a:solidFill>
                  <a:srgbClr val="0070C0"/>
                </a:solidFill>
              </a:rPr>
              <a:t>		</a:t>
            </a:r>
            <a:r>
              <a:rPr lang="en-US" b="1" i="1" dirty="0" smtClean="0">
                <a:solidFill>
                  <a:srgbClr val="0070C0"/>
                </a:solidFill>
              </a:rPr>
              <a:t>thalamus, hypothalamus, </a:t>
            </a:r>
            <a:r>
              <a:rPr lang="en-US" b="1" i="1" dirty="0" err="1" smtClean="0">
                <a:solidFill>
                  <a:srgbClr val="0070C0"/>
                </a:solidFill>
              </a:rPr>
              <a:t>epithalamus</a:t>
            </a:r>
            <a:r>
              <a:rPr lang="en-US" b="1" i="1" dirty="0" smtClean="0">
                <a:solidFill>
                  <a:srgbClr val="0070C0"/>
                </a:solidFill>
              </a:rPr>
              <a:t> &amp; 	</a:t>
            </a:r>
            <a:r>
              <a:rPr lang="en-US" b="1" i="1" dirty="0" err="1" smtClean="0">
                <a:solidFill>
                  <a:srgbClr val="0070C0"/>
                </a:solidFill>
              </a:rPr>
              <a:t>subthalamus</a:t>
            </a:r>
            <a:endParaRPr lang="en-US" b="1" i="1" dirty="0" smtClean="0">
              <a:solidFill>
                <a:srgbClr val="0070C0"/>
              </a:solidFill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b="1" dirty="0" smtClean="0">
                <a:solidFill>
                  <a:srgbClr val="0070C0"/>
                </a:solidFill>
              </a:rPr>
              <a:t>	*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MIDBRAIN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(cavity: cerebral aqueduct).</a:t>
            </a:r>
          </a:p>
          <a:p>
            <a:pPr marL="609600" indent="-609600">
              <a:lnSpc>
                <a:spcPct val="90000"/>
              </a:lnSpc>
              <a:buNone/>
            </a:pPr>
            <a:r>
              <a:rPr lang="en-US" b="1" dirty="0" smtClean="0">
                <a:solidFill>
                  <a:srgbClr val="0070C0"/>
                </a:solidFill>
              </a:rPr>
              <a:t>	*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HINDBRAIN </a:t>
            </a:r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(cavity: 4</a:t>
            </a:r>
            <a:r>
              <a:rPr lang="en-US" b="1" baseline="300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ventricle)</a:t>
            </a:r>
            <a:r>
              <a:rPr lang="en-US" b="1" dirty="0" smtClean="0">
                <a:solidFill>
                  <a:srgbClr val="0070C0"/>
                </a:solidFill>
              </a:rPr>
              <a:t>: subdivides into</a:t>
            </a:r>
          </a:p>
          <a:p>
            <a:pPr marL="609600" indent="-609600">
              <a:lnSpc>
                <a:spcPct val="90000"/>
              </a:lnSpc>
              <a:buNone/>
            </a:pPr>
            <a:r>
              <a:rPr lang="en-US" b="1" dirty="0" smtClean="0">
                <a:solidFill>
                  <a:srgbClr val="0070C0"/>
                </a:solidFill>
              </a:rPr>
              <a:t>		</a:t>
            </a:r>
            <a:r>
              <a:rPr lang="en-US" b="1" i="1" dirty="0" smtClean="0">
                <a:solidFill>
                  <a:srgbClr val="0070C0"/>
                </a:solidFill>
              </a:rPr>
              <a:t>1-Pons.</a:t>
            </a:r>
          </a:p>
          <a:p>
            <a:pPr marL="609600" indent="-609600">
              <a:lnSpc>
                <a:spcPct val="90000"/>
              </a:lnSpc>
              <a:buNone/>
            </a:pPr>
            <a:r>
              <a:rPr lang="en-US" b="1" i="1" dirty="0" smtClean="0">
                <a:solidFill>
                  <a:srgbClr val="0070C0"/>
                </a:solidFill>
              </a:rPr>
              <a:t>		2-Cerebellum.</a:t>
            </a:r>
          </a:p>
          <a:p>
            <a:pPr marL="609600" indent="-609600">
              <a:lnSpc>
                <a:spcPct val="90000"/>
              </a:lnSpc>
              <a:buNone/>
            </a:pPr>
            <a:r>
              <a:rPr lang="en-US" b="1" i="1" dirty="0" smtClean="0">
                <a:solidFill>
                  <a:srgbClr val="0070C0"/>
                </a:solidFill>
              </a:rPr>
              <a:t>		3- Medulla oblongata.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9624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BRAIN STEM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1600200"/>
            <a:ext cx="4343400" cy="4953000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SITE: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It lies on the basilar part of occipital bone (</a:t>
            </a:r>
            <a:r>
              <a:rPr lang="en-US" b="1" dirty="0" err="1" smtClean="0">
                <a:solidFill>
                  <a:srgbClr val="0070C0"/>
                </a:solidFill>
              </a:rPr>
              <a:t>clivus</a:t>
            </a:r>
            <a:r>
              <a:rPr lang="en-US" b="1" dirty="0" smtClean="0">
                <a:solidFill>
                  <a:srgbClr val="0070C0"/>
                </a:solidFill>
              </a:rPr>
              <a:t>).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PARTS: </a:t>
            </a:r>
            <a:r>
              <a:rPr lang="en-US" b="1" i="1" dirty="0" smtClean="0">
                <a:solidFill>
                  <a:srgbClr val="0070C0"/>
                </a:solidFill>
              </a:rPr>
              <a:t>From above downwards:</a:t>
            </a:r>
          </a:p>
          <a:p>
            <a:r>
              <a:rPr lang="en-US" b="1" i="1" dirty="0" smtClean="0">
                <a:solidFill>
                  <a:srgbClr val="0070C0"/>
                </a:solidFill>
              </a:rPr>
              <a:t>Mid brain, </a:t>
            </a:r>
            <a:r>
              <a:rPr lang="en-US" b="1" i="1" dirty="0" err="1" smtClean="0">
                <a:solidFill>
                  <a:srgbClr val="0070C0"/>
                </a:solidFill>
              </a:rPr>
              <a:t>pons</a:t>
            </a:r>
            <a:r>
              <a:rPr lang="en-US" b="1" i="1" dirty="0" smtClean="0">
                <a:solidFill>
                  <a:srgbClr val="0070C0"/>
                </a:solidFill>
              </a:rPr>
              <a:t> &amp; medulla oblongata</a:t>
            </a:r>
            <a:endParaRPr lang="en-US" b="1" dirty="0" smtClean="0">
              <a:solidFill>
                <a:srgbClr val="0070C0"/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CONNECTIONS WITH CEREBELLUM: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Each part of brain stem is connected to cerebellum by </a:t>
            </a:r>
            <a:r>
              <a:rPr lang="en-US" b="1" dirty="0" err="1" smtClean="0">
                <a:solidFill>
                  <a:srgbClr val="0070C0"/>
                </a:solidFill>
              </a:rPr>
              <a:t>cerebellar</a:t>
            </a:r>
            <a:r>
              <a:rPr lang="en-US" b="1" dirty="0" smtClean="0">
                <a:solidFill>
                  <a:srgbClr val="0070C0"/>
                </a:solidFill>
              </a:rPr>
              <a:t> peduncles (superior, middle &amp; inferior).</a:t>
            </a:r>
            <a:endParaRPr lang="en-US" b="1" dirty="0">
              <a:solidFill>
                <a:srgbClr val="0070C0"/>
              </a:solidFill>
            </a:endParaRPr>
          </a:p>
        </p:txBody>
      </p:sp>
      <p:pic>
        <p:nvPicPr>
          <p:cNvPr id="1026" name="Picture 2" descr="C:\Documents and Settings\user1\Desktop\brain\F66122-008-f02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228600"/>
            <a:ext cx="4038600" cy="2138082"/>
          </a:xfrm>
          <a:prstGeom prst="rect">
            <a:avLst/>
          </a:prstGeom>
          <a:noFill/>
        </p:spPr>
      </p:pic>
      <p:pic>
        <p:nvPicPr>
          <p:cNvPr id="7" name="Picture 6" descr="Pictureon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648200" y="2514600"/>
            <a:ext cx="4191000" cy="4191000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SAGITTAL SECTION OF BRAIN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Content Placeholder 6" descr="Brain stem 01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8600" y="1371600"/>
            <a:ext cx="8686800" cy="5181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7696200" y="3276600"/>
            <a:ext cx="11601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Cerebellum</a:t>
            </a:r>
            <a:endParaRPr lang="en-US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0" name="Straight Connector 9"/>
          <p:cNvCxnSpPr>
            <a:stCxn id="8" idx="2"/>
          </p:cNvCxnSpPr>
          <p:nvPr/>
        </p:nvCxnSpPr>
        <p:spPr>
          <a:xfrm rot="5400000">
            <a:off x="6974425" y="3117730"/>
            <a:ext cx="804446" cy="179929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62000" y="5562600"/>
            <a:ext cx="10121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 brain</a:t>
            </a:r>
            <a:endParaRPr lang="en-US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3" name="Straight Connector 12"/>
          <p:cNvCxnSpPr>
            <a:stCxn id="11" idx="3"/>
          </p:cNvCxnSpPr>
          <p:nvPr/>
        </p:nvCxnSpPr>
        <p:spPr>
          <a:xfrm flipV="1">
            <a:off x="1774137" y="4343400"/>
            <a:ext cx="3178863" cy="138847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038600" y="5715000"/>
            <a:ext cx="5933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Pons</a:t>
            </a:r>
            <a:endParaRPr lang="en-US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6" name="Straight Connector 15"/>
          <p:cNvCxnSpPr>
            <a:stCxn id="14" idx="0"/>
          </p:cNvCxnSpPr>
          <p:nvPr/>
        </p:nvCxnSpPr>
        <p:spPr>
          <a:xfrm rot="5400000" flipH="1" flipV="1">
            <a:off x="4339326" y="5177526"/>
            <a:ext cx="533400" cy="54154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038600" y="6096000"/>
            <a:ext cx="8883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Medulla</a:t>
            </a:r>
            <a:endParaRPr lang="en-US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9" name="Straight Connector 18"/>
          <p:cNvCxnSpPr>
            <a:stCxn id="17" idx="3"/>
          </p:cNvCxnSpPr>
          <p:nvPr/>
        </p:nvCxnSpPr>
        <p:spPr>
          <a:xfrm flipV="1">
            <a:off x="4926985" y="5638800"/>
            <a:ext cx="711815" cy="62647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7848600" y="3886200"/>
            <a:ext cx="103515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Superior</a:t>
            </a:r>
          </a:p>
          <a:p>
            <a:r>
              <a:rPr lang="en-US" sz="1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cerebellar</a:t>
            </a:r>
            <a:endParaRPr lang="en-US" sz="1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peduncle</a:t>
            </a:r>
            <a:endParaRPr lang="en-US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2" name="Straight Connector 21"/>
          <p:cNvCxnSpPr>
            <a:stCxn id="20" idx="1"/>
          </p:cNvCxnSpPr>
          <p:nvPr/>
        </p:nvCxnSpPr>
        <p:spPr>
          <a:xfrm rot="10800000" flipV="1">
            <a:off x="5562600" y="4301699"/>
            <a:ext cx="2286000" cy="3465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Down Arrow 22"/>
          <p:cNvSpPr/>
          <p:nvPr/>
        </p:nvSpPr>
        <p:spPr>
          <a:xfrm>
            <a:off x="8001000" y="2133600"/>
            <a:ext cx="304800" cy="3048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Up Arrow 23"/>
          <p:cNvSpPr/>
          <p:nvPr/>
        </p:nvSpPr>
        <p:spPr>
          <a:xfrm>
            <a:off x="8153400" y="5029200"/>
            <a:ext cx="304800" cy="381000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381000" y="3200400"/>
            <a:ext cx="10070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Thalamus</a:t>
            </a:r>
            <a:endParaRPr lang="en-US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7" name="Straight Connector 26"/>
          <p:cNvCxnSpPr>
            <a:stCxn id="25" idx="2"/>
          </p:cNvCxnSpPr>
          <p:nvPr/>
        </p:nvCxnSpPr>
        <p:spPr>
          <a:xfrm rot="16200000" flipH="1">
            <a:off x="2478429" y="1945029"/>
            <a:ext cx="347246" cy="353509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IMPORTANCE OF BRAIN STEM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524000"/>
            <a:ext cx="4953000" cy="5334000"/>
          </a:xfrm>
        </p:spPr>
        <p:txBody>
          <a:bodyPr>
            <a:normAutofit lnSpcReduction="10000"/>
          </a:bodyPr>
          <a:lstStyle/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Pathway of tracts </a:t>
            </a:r>
            <a:r>
              <a:rPr lang="en-US" b="1" dirty="0" smtClean="0">
                <a:solidFill>
                  <a:srgbClr val="0070C0"/>
                </a:solidFill>
              </a:rPr>
              <a:t>between cerebral cortex &amp; spinal cord.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Site of origin of nuclei of cranial nerves </a:t>
            </a:r>
            <a:r>
              <a:rPr lang="en-US" b="1" dirty="0" smtClean="0">
                <a:solidFill>
                  <a:srgbClr val="0070C0"/>
                </a:solidFill>
              </a:rPr>
              <a:t>(from 3</a:t>
            </a:r>
            <a:r>
              <a:rPr lang="en-US" b="1" baseline="30000" dirty="0" smtClean="0">
                <a:solidFill>
                  <a:srgbClr val="0070C0"/>
                </a:solidFill>
              </a:rPr>
              <a:t>rd</a:t>
            </a:r>
            <a:r>
              <a:rPr lang="en-US" b="1" dirty="0" smtClean="0">
                <a:solidFill>
                  <a:srgbClr val="0070C0"/>
                </a:solidFill>
              </a:rPr>
              <a:t> to 12</a:t>
            </a:r>
            <a:r>
              <a:rPr lang="en-US" b="1" baseline="30000" dirty="0" smtClean="0">
                <a:solidFill>
                  <a:srgbClr val="0070C0"/>
                </a:solidFill>
              </a:rPr>
              <a:t>th</a:t>
            </a:r>
            <a:r>
              <a:rPr lang="en-US" b="1" dirty="0" smtClean="0">
                <a:solidFill>
                  <a:srgbClr val="0070C0"/>
                </a:solidFill>
              </a:rPr>
              <a:t>).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Site of emergence of cranial nerves (from 3</a:t>
            </a:r>
            <a:r>
              <a:rPr lang="en-US" b="1" baseline="30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rd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to 12</a:t>
            </a:r>
            <a:r>
              <a:rPr lang="en-US" b="1" baseline="30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Contains groups of nuclei &amp; related fibers known as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reticular formation </a:t>
            </a:r>
            <a:r>
              <a:rPr lang="en-US" b="1" dirty="0" smtClean="0">
                <a:solidFill>
                  <a:srgbClr val="0070C0"/>
                </a:solidFill>
              </a:rPr>
              <a:t>responsible for: </a:t>
            </a:r>
            <a:r>
              <a:rPr lang="en-US" b="1" i="1" dirty="0" smtClean="0">
                <a:solidFill>
                  <a:srgbClr val="0070C0"/>
                </a:solidFill>
              </a:rPr>
              <a:t>control of level of consciousness, perception of pain, regulation of cardiovascular &amp; respiratory systems.</a:t>
            </a:r>
          </a:p>
          <a:p>
            <a:endParaRPr lang="en-US" dirty="0"/>
          </a:p>
        </p:txBody>
      </p:sp>
      <p:pic>
        <p:nvPicPr>
          <p:cNvPr id="5" name="Picture 10" descr="Picture two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1600201"/>
            <a:ext cx="37338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BRAIN STEM – VENTRAL SURFACE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5" descr="Brain stem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" y="1600200"/>
            <a:ext cx="4198746" cy="45259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8" descr="Brain stem 00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8200" y="1652866"/>
            <a:ext cx="4191000" cy="442063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MEDULLA – VENTRAL SURFACE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447800"/>
            <a:ext cx="4419600" cy="5181600"/>
          </a:xfrm>
        </p:spPr>
        <p:txBody>
          <a:bodyPr>
            <a:normAutofit fontScale="92500"/>
          </a:bodyPr>
          <a:lstStyle/>
          <a:p>
            <a:pPr marL="533400" indent="-533400">
              <a:lnSpc>
                <a:spcPct val="9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Ventral median fissure: </a:t>
            </a:r>
          </a:p>
          <a:p>
            <a:pPr marL="533400" indent="-533400">
              <a:lnSpc>
                <a:spcPct val="90000"/>
              </a:lnSpc>
              <a:buFontTx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It divides the medulla into 2 halves </a:t>
            </a:r>
          </a:p>
          <a:p>
            <a:pPr marL="533400" indent="-533400">
              <a:lnSpc>
                <a:spcPct val="90000"/>
              </a:lnSpc>
              <a:buFontTx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Its lower part is masked by </a:t>
            </a:r>
            <a:r>
              <a:rPr lang="en-US" b="1" dirty="0" err="1" smtClean="0">
                <a:solidFill>
                  <a:srgbClr val="0070C0"/>
                </a:solidFill>
              </a:rPr>
              <a:t>decussation</a:t>
            </a:r>
            <a:r>
              <a:rPr lang="en-US" b="1" dirty="0" smtClean="0">
                <a:solidFill>
                  <a:srgbClr val="0070C0"/>
                </a:solidFill>
              </a:rPr>
              <a:t> of most of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pyramidal (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corticospinal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r>
              <a:rPr lang="en-US" b="1" dirty="0" smtClean="0">
                <a:solidFill>
                  <a:srgbClr val="0070C0"/>
                </a:solidFill>
              </a:rPr>
              <a:t>fibers (75%-90%).</a:t>
            </a:r>
          </a:p>
          <a:p>
            <a:pPr marL="533400" indent="-533400">
              <a:lnSpc>
                <a:spcPct val="9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Pyramid</a:t>
            </a:r>
            <a:r>
              <a:rPr lang="en-US" b="1" dirty="0" smtClean="0">
                <a:solidFill>
                  <a:srgbClr val="0070C0"/>
                </a:solidFill>
              </a:rPr>
              <a:t>: </a:t>
            </a:r>
          </a:p>
          <a:p>
            <a:pPr marL="533400" indent="-533400">
              <a:lnSpc>
                <a:spcPct val="90000"/>
              </a:lnSpc>
              <a:buFontTx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It lies on either side of ventral median fissure </a:t>
            </a:r>
          </a:p>
          <a:p>
            <a:pPr marL="533400" indent="-533400">
              <a:lnSpc>
                <a:spcPct val="90000"/>
              </a:lnSpc>
              <a:buFontTx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It is an elevation produced by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corticospinal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tract.</a:t>
            </a:r>
          </a:p>
          <a:p>
            <a:endParaRPr lang="en-US" dirty="0"/>
          </a:p>
        </p:txBody>
      </p:sp>
      <p:pic>
        <p:nvPicPr>
          <p:cNvPr id="5" name="Picture 8" descr="Brain stem 00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76800" y="1524000"/>
            <a:ext cx="4038600" cy="442063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7" name="Straight Arrow Connector 6"/>
          <p:cNvCxnSpPr/>
          <p:nvPr/>
        </p:nvCxnSpPr>
        <p:spPr>
          <a:xfrm>
            <a:off x="4038600" y="1752600"/>
            <a:ext cx="2743200" cy="259080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2133600" y="4343400"/>
            <a:ext cx="4495800" cy="7620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2381</TotalTime>
  <Words>1014</Words>
  <Application>Microsoft Office PowerPoint</Application>
  <PresentationFormat>On-screen Show (4:3)</PresentationFormat>
  <Paragraphs>127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* BRAIN STEM EXTERNAL FEATURES  </vt:lpstr>
      <vt:lpstr>OBJECTIVES</vt:lpstr>
      <vt:lpstr>DEVELOPMENT OF BRAIN</vt:lpstr>
      <vt:lpstr>DEVELOPMENT OF BRAIN</vt:lpstr>
      <vt:lpstr>BRAIN STEM</vt:lpstr>
      <vt:lpstr>SAGITTAL SECTION OF BRAIN</vt:lpstr>
      <vt:lpstr>IMPORTANCE OF BRAIN STEM</vt:lpstr>
      <vt:lpstr>BRAIN STEM – VENTRAL SURFACE</vt:lpstr>
      <vt:lpstr>MEDULLA – VENTRAL SURFACE</vt:lpstr>
      <vt:lpstr>MEDULLA – VENTRAL SURFACE</vt:lpstr>
      <vt:lpstr>PONS – VENTRAL SURFACE</vt:lpstr>
      <vt:lpstr>PONS – VENTRAL SURFACE</vt:lpstr>
      <vt:lpstr>MID BRAIN – VENTRAL SURFACE</vt:lpstr>
      <vt:lpstr>SAGITTAL SECTION OF BRAIN</vt:lpstr>
      <vt:lpstr> CLOSED MEDULLA </vt:lpstr>
      <vt:lpstr>OPEN MEDULLA</vt:lpstr>
      <vt:lpstr>PONS – DORSAL SURFACE</vt:lpstr>
      <vt:lpstr>MID BRAIN – DORSAL SURFACE</vt:lpstr>
      <vt:lpstr>SUMMARY</vt:lpstr>
      <vt:lpstr>QUESTION 1</vt:lpstr>
      <vt:lpstr>QUESTION 2</vt:lpstr>
      <vt:lpstr>Slide 22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MUSCLES INVOLVED IN RESPIRATION </dc:title>
  <dc:creator>user</dc:creator>
  <cp:lastModifiedBy>431102315</cp:lastModifiedBy>
  <cp:revision>350</cp:revision>
  <dcterms:created xsi:type="dcterms:W3CDTF">2010-01-27T08:25:16Z</dcterms:created>
  <dcterms:modified xsi:type="dcterms:W3CDTF">2012-09-08T06:47:32Z</dcterms:modified>
</cp:coreProperties>
</file>