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70" r:id="rId14"/>
    <p:sldId id="271" r:id="rId15"/>
    <p:sldId id="269" r:id="rId16"/>
    <p:sldId id="273" r:id="rId17"/>
    <p:sldId id="274" r:id="rId18"/>
    <p:sldId id="275" r:id="rId19"/>
    <p:sldId id="276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9712E7A-6AB4-4053-BA79-455492A66A01}" type="datetimeFigureOut">
              <a:rPr lang="ar-SA" smtClean="0"/>
              <a:pPr/>
              <a:t>21/10/1433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B0B2B8-C55A-460B-8A94-43E73971322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334A-D0CE-4914-A507-7A49D20CF9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46A437E-F578-4368-B4F9-CBF79CC8E3F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B6D8F9-A9B5-4FD6-B28A-21F7A5D0B87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A3B8B7-61C3-4828-B207-C0231273F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DE1F0A-F391-4A8F-8610-751D8E68DA7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962399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latin typeface="Algerian" pitchFamily="82" charset="0"/>
              </a:rPr>
              <a:t>Cranial Nerves</a:t>
            </a:r>
            <a:r>
              <a:rPr lang="en-GB" sz="4800" dirty="0" smtClean="0">
                <a:latin typeface="Algerian" pitchFamily="82" charset="0"/>
              </a:rPr>
              <a:t/>
            </a:r>
            <a:br>
              <a:rPr lang="en-GB" sz="4800" dirty="0" smtClean="0">
                <a:latin typeface="Algerian" pitchFamily="82" charset="0"/>
              </a:rPr>
            </a:br>
            <a:r>
              <a:rPr lang="en-GB" sz="4800" b="1" dirty="0" smtClean="0">
                <a:latin typeface="Algerian" pitchFamily="82" charset="0"/>
              </a:rPr>
              <a:t>XI-X</a:t>
            </a:r>
            <a:r>
              <a:rPr lang="en-GB" sz="6600" dirty="0" smtClean="0">
                <a:latin typeface="Algerian" pitchFamily="82" charset="0"/>
              </a:rPr>
              <a:t/>
            </a:r>
            <a:br>
              <a:rPr lang="en-GB" sz="6600" dirty="0" smtClean="0">
                <a:latin typeface="Algerian" pitchFamily="82" charset="0"/>
              </a:rPr>
            </a:br>
            <a:r>
              <a:rPr lang="en-GB" sz="5400" dirty="0" smtClean="0">
                <a:latin typeface="Algerian" pitchFamily="82" charset="0"/>
              </a:rPr>
              <a:t>(</a:t>
            </a:r>
            <a:r>
              <a:rPr lang="en-US" sz="5400" b="1" dirty="0" err="1" smtClean="0">
                <a:latin typeface="Algerian" pitchFamily="82" charset="0"/>
              </a:rPr>
              <a:t>Glossopharyngeal</a:t>
            </a:r>
            <a:r>
              <a:rPr lang="en-US" sz="5400" dirty="0" smtClean="0">
                <a:latin typeface="Algerian" pitchFamily="82" charset="0"/>
              </a:rPr>
              <a:t> </a:t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b="1" dirty="0" smtClean="0">
                <a:latin typeface="Algerian" pitchFamily="82" charset="0"/>
              </a:rPr>
              <a:t>&amp;</a:t>
            </a:r>
            <a:r>
              <a:rPr lang="en-US" sz="5400" dirty="0" smtClean="0">
                <a:latin typeface="Algerian" pitchFamily="82" charset="0"/>
              </a:rPr>
              <a:t/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dirty="0" smtClean="0">
                <a:latin typeface="Algerian" pitchFamily="82" charset="0"/>
              </a:rPr>
              <a:t> </a:t>
            </a:r>
            <a:r>
              <a:rPr lang="en-US" sz="5400" b="1" dirty="0" err="1" smtClean="0">
                <a:latin typeface="Algerian" pitchFamily="82" charset="0"/>
              </a:rPr>
              <a:t>Vagus</a:t>
            </a:r>
            <a:r>
              <a:rPr lang="en-US" sz="5400" dirty="0" smtClean="0">
                <a:latin typeface="Algerian" pitchFamily="82" charset="0"/>
              </a:rPr>
              <a:t> </a:t>
            </a:r>
            <a:r>
              <a:rPr lang="en-US" sz="5400" b="1" dirty="0" smtClean="0">
                <a:latin typeface="Algerian" pitchFamily="82" charset="0"/>
              </a:rPr>
              <a:t>Nerves)</a:t>
            </a:r>
            <a:r>
              <a:rPr lang="en-US" sz="5400" dirty="0" smtClean="0">
                <a:latin typeface="Algerian" pitchFamily="82" charset="0"/>
              </a:rPr>
              <a:t>  </a:t>
            </a:r>
            <a:endParaRPr lang="ar-SA" sz="54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r>
              <a:rPr lang="en-GB" b="1" i="1" dirty="0" smtClean="0">
                <a:latin typeface="Algerian" pitchFamily="82" charset="0"/>
              </a:rPr>
              <a:t>By</a:t>
            </a:r>
          </a:p>
          <a:p>
            <a:r>
              <a:rPr lang="en-GB" b="1" i="1" dirty="0" smtClean="0">
                <a:latin typeface="Algerian" pitchFamily="82" charset="0"/>
              </a:rPr>
              <a:t>Dr. </a:t>
            </a:r>
            <a:r>
              <a:rPr lang="en-GB" b="1" i="1" dirty="0" err="1" smtClean="0">
                <a:latin typeface="Algerian" pitchFamily="82" charset="0"/>
              </a:rPr>
              <a:t>Jamela</a:t>
            </a:r>
            <a:r>
              <a:rPr lang="en-GB" b="1" i="1" dirty="0" smtClean="0">
                <a:latin typeface="Algerian" pitchFamily="82" charset="0"/>
              </a:rPr>
              <a:t> </a:t>
            </a:r>
            <a:r>
              <a:rPr lang="en-GB" b="1" i="1" dirty="0" err="1" smtClean="0">
                <a:latin typeface="Algerian" pitchFamily="82" charset="0"/>
              </a:rPr>
              <a:t>Elmedany</a:t>
            </a:r>
            <a:endParaRPr lang="en-GB" b="1" i="1" dirty="0" smtClean="0">
              <a:latin typeface="Algerian" pitchFamily="82" charset="0"/>
            </a:endParaRPr>
          </a:p>
          <a:p>
            <a:r>
              <a:rPr lang="en-GB" b="1" i="1" dirty="0" smtClean="0">
                <a:latin typeface="Algerian" pitchFamily="82" charset="0"/>
              </a:rPr>
              <a:t>Dr. </a:t>
            </a:r>
            <a:r>
              <a:rPr lang="en-GB" b="1" i="1" dirty="0" err="1" smtClean="0">
                <a:latin typeface="Algerian" pitchFamily="82" charset="0"/>
              </a:rPr>
              <a:t>Essam</a:t>
            </a:r>
            <a:r>
              <a:rPr lang="en-GB" b="1" i="1" dirty="0" smtClean="0">
                <a:latin typeface="Algerian" pitchFamily="82" charset="0"/>
              </a:rPr>
              <a:t> </a:t>
            </a:r>
            <a:r>
              <a:rPr lang="en-GB" b="1" i="1" dirty="0" err="1" smtClean="0">
                <a:latin typeface="Algerian" pitchFamily="82" charset="0"/>
              </a:rPr>
              <a:t>Eldin</a:t>
            </a:r>
            <a:r>
              <a:rPr lang="en-GB" b="1" i="1" dirty="0" smtClean="0">
                <a:latin typeface="Algerian" pitchFamily="82" charset="0"/>
              </a:rPr>
              <a:t> </a:t>
            </a:r>
            <a:r>
              <a:rPr lang="en-GB" b="1" i="1" dirty="0" err="1" smtClean="0">
                <a:latin typeface="Algerian" pitchFamily="82" charset="0"/>
              </a:rPr>
              <a:t>Salama</a:t>
            </a:r>
            <a:endParaRPr lang="en-US" b="1" i="1" dirty="0" smtClean="0">
              <a:latin typeface="Algerian" pitchFamily="82" charset="0"/>
            </a:endParaRPr>
          </a:p>
          <a:p>
            <a:endParaRPr lang="ar-SA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Branches.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3960118" cy="504348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b="1" dirty="0" smtClean="0"/>
              <a:t>Tympanic: </a:t>
            </a:r>
            <a:r>
              <a:rPr lang="en-US" dirty="0" smtClean="0"/>
              <a:t>relays in the </a:t>
            </a:r>
            <a:r>
              <a:rPr lang="en-US" dirty="0" err="1" smtClean="0"/>
              <a:t>otic</a:t>
            </a:r>
            <a:r>
              <a:rPr lang="en-US" dirty="0" smtClean="0"/>
              <a:t> ganglion and  gives secretomotor to the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66"/>
                </a:solidFill>
              </a:rPr>
              <a:t>parotid gland</a:t>
            </a:r>
            <a:r>
              <a:rPr lang="en-US" b="1" dirty="0" smtClean="0"/>
              <a:t> </a:t>
            </a:r>
            <a:endParaRPr lang="en-US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b="1" dirty="0" smtClean="0"/>
              <a:t>Nerve to Stylopharyngeus </a:t>
            </a:r>
            <a:r>
              <a:rPr lang="en-US" dirty="0" smtClean="0"/>
              <a:t>muscle.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b="1" dirty="0" smtClean="0"/>
              <a:t>Pharyngeal: </a:t>
            </a:r>
            <a:r>
              <a:rPr lang="en-US" dirty="0" smtClean="0"/>
              <a:t> to the mucosa of pharynx .</a:t>
            </a:r>
            <a:endParaRPr lang="en-US" b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b="1" dirty="0" smtClean="0"/>
              <a:t>Tonsillar.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b="1" dirty="0" smtClean="0"/>
              <a:t>Lingual</a:t>
            </a:r>
            <a:r>
              <a:rPr lang="en-US" dirty="0" smtClean="0"/>
              <a:t> : carries sensory branches, general and special ( taste) from the posterior third of the tongue.</a:t>
            </a:r>
            <a:endParaRPr lang="en-US" dirty="0"/>
          </a:p>
          <a:p>
            <a:pPr algn="l" rtl="0"/>
            <a:r>
              <a:rPr lang="en-US" dirty="0" smtClean="0"/>
              <a:t>Sensory branches from the carotid sinus and body              </a:t>
            </a:r>
            <a:r>
              <a:rPr lang="en-US" dirty="0" smtClean="0"/>
              <a:t>(</a:t>
            </a:r>
            <a:r>
              <a:rPr lang="en-US" b="1" dirty="0" err="1" smtClean="0"/>
              <a:t>pressoreceptors</a:t>
            </a:r>
            <a:r>
              <a:rPr lang="en-US" b="1" dirty="0" smtClean="0"/>
              <a:t> </a:t>
            </a:r>
            <a:r>
              <a:rPr lang="en-US" b="1" dirty="0" smtClean="0"/>
              <a:t>and </a:t>
            </a:r>
            <a:r>
              <a:rPr lang="en-US" b="1" dirty="0" err="1" smtClean="0"/>
              <a:t>chemoreceptors</a:t>
            </a:r>
            <a:r>
              <a:rPr lang="en-US" dirty="0" smtClean="0"/>
              <a:t>).</a:t>
            </a:r>
            <a:endParaRPr lang="en-US" sz="2800" b="1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sz="1600" dirty="0"/>
          </a:p>
        </p:txBody>
      </p:sp>
      <p:pic>
        <p:nvPicPr>
          <p:cNvPr id="7783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4887" t="708" b="11803"/>
          <a:stretch>
            <a:fillRect/>
          </a:stretch>
        </p:blipFill>
        <p:spPr>
          <a:xfrm>
            <a:off x="4572000" y="980728"/>
            <a:ext cx="4392488" cy="5184353"/>
          </a:xfr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3960440" cy="558924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 algn="l" rtl="0"/>
            <a:r>
              <a:rPr lang="en-US" sz="3200" dirty="0" smtClean="0"/>
              <a:t>It is principally a sensory nerve with preganglionic parasympathetic and few motor fibers.</a:t>
            </a:r>
          </a:p>
          <a:p>
            <a:pPr algn="l" rtl="0"/>
            <a:r>
              <a:rPr lang="en-US" sz="3200" dirty="0" smtClean="0"/>
              <a:t>It is attached to the brain stem by a linear series of small rootlets lateral to olive in rostral medulla.</a:t>
            </a:r>
          </a:p>
          <a:p>
            <a:pPr algn="l" rtl="0"/>
            <a:r>
              <a:rPr lang="en-US" sz="3200" b="1" u="sng" dirty="0" smtClean="0">
                <a:solidFill>
                  <a:srgbClr val="C00000"/>
                </a:solidFill>
              </a:rPr>
              <a:t>Its afferent fibers conveys: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3200" b="1" dirty="0" smtClean="0"/>
              <a:t>General sensation from</a:t>
            </a:r>
            <a:r>
              <a:rPr lang="en-US" sz="3200" dirty="0" smtClean="0"/>
              <a:t>: Pharynx, Post. 1/3 of the tongue, Eustachian tube, and middle ear.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3200" b="1" dirty="0" smtClean="0"/>
              <a:t>Taste sensation </a:t>
            </a:r>
            <a:r>
              <a:rPr lang="en-US" sz="3200" dirty="0" smtClean="0"/>
              <a:t>of pharynx and 1/3 of the tongue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3200" b="1" dirty="0" smtClean="0"/>
              <a:t>Chemoreseptors</a:t>
            </a:r>
            <a:r>
              <a:rPr lang="en-US" sz="3200" dirty="0" smtClean="0"/>
              <a:t> in carotid body and </a:t>
            </a:r>
            <a:r>
              <a:rPr lang="en-US" sz="3200" b="1" dirty="0" smtClean="0"/>
              <a:t>baroreseptors </a:t>
            </a:r>
            <a:r>
              <a:rPr lang="en-US" sz="3200" dirty="0" smtClean="0"/>
              <a:t>in carotid sinus.</a:t>
            </a:r>
          </a:p>
          <a:p>
            <a:pPr algn="l" rtl="0"/>
            <a:r>
              <a:rPr lang="en-US" sz="3200" b="1" dirty="0" smtClean="0">
                <a:solidFill>
                  <a:srgbClr val="0000FF"/>
                </a:solidFill>
              </a:rPr>
              <a:t>Motor to </a:t>
            </a:r>
            <a:r>
              <a:rPr lang="en-US" sz="3200" b="1" dirty="0" err="1" smtClean="0">
                <a:solidFill>
                  <a:srgbClr val="0000FF"/>
                </a:solidFill>
              </a:rPr>
              <a:t>stylopharyngeus</a:t>
            </a:r>
            <a:endParaRPr lang="en-US" sz="3200" dirty="0" smtClean="0">
              <a:solidFill>
                <a:srgbClr val="0000FF"/>
              </a:solidFill>
            </a:endParaRPr>
          </a:p>
          <a:p>
            <a:pPr algn="l" rtl="0"/>
            <a:r>
              <a:rPr lang="en-US" sz="3200" b="1" dirty="0" smtClean="0"/>
              <a:t>Preganglionic parasympathetic synapses in </a:t>
            </a:r>
            <a:r>
              <a:rPr lang="en-US" sz="3200" b="1" dirty="0" err="1" smtClean="0"/>
              <a:t>otic</a:t>
            </a:r>
            <a:r>
              <a:rPr lang="en-US" sz="3200" b="1" dirty="0" smtClean="0"/>
              <a:t> ganglion.</a:t>
            </a:r>
          </a:p>
          <a:p>
            <a:pPr algn="l" rtl="0"/>
            <a:endParaRPr lang="en-US" sz="2400" dirty="0"/>
          </a:p>
        </p:txBody>
      </p:sp>
      <p:pic>
        <p:nvPicPr>
          <p:cNvPr id="7" name="Picture 4" descr="8E2C9C8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41757"/>
          <a:stretch>
            <a:fillRect/>
          </a:stretch>
        </p:blipFill>
        <p:spPr>
          <a:xfrm>
            <a:off x="4427984" y="1268760"/>
            <a:ext cx="4536504" cy="5400600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VAGUS NERVE (Ⅹ)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Deep nucleoli ;</a:t>
            </a:r>
          </a:p>
          <a:p>
            <a:r>
              <a:rPr lang="en-US" dirty="0" smtClean="0"/>
              <a:t>Nucleus ambiguus; </a:t>
            </a:r>
          </a:p>
          <a:p>
            <a:r>
              <a:rPr lang="en-US" dirty="0" smtClean="0"/>
              <a:t>Dorsal nucleus </a:t>
            </a:r>
          </a:p>
          <a:p>
            <a:r>
              <a:rPr lang="en-US" dirty="0" smtClean="0"/>
              <a:t>Nucleus solitarius</a:t>
            </a:r>
          </a:p>
          <a:p>
            <a:r>
              <a:rPr lang="en-US" altLang="zh-CN" dirty="0" smtClean="0"/>
              <a:t>Spinal tract of trigeminal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zh-CN" b="1" dirty="0" err="1"/>
              <a:t>Vagus</a:t>
            </a:r>
            <a:r>
              <a:rPr lang="en-US" altLang="zh-CN" b="1" dirty="0"/>
              <a:t> nerve (Ⅹ)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772400" cy="5043487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b="1" dirty="0"/>
              <a:t>components of fibers</a:t>
            </a:r>
          </a:p>
          <a:p>
            <a:pPr algn="l" rtl="0">
              <a:lnSpc>
                <a:spcPct val="90000"/>
              </a:lnSpc>
            </a:pPr>
            <a:r>
              <a:rPr lang="en-US" altLang="zh-CN" sz="2600" b="1" dirty="0">
                <a:solidFill>
                  <a:srgbClr val="FF0000"/>
                </a:solidFill>
              </a:rPr>
              <a:t>GVE</a:t>
            </a:r>
            <a:r>
              <a:rPr lang="en-US" altLang="zh-CN" sz="2600" dirty="0"/>
              <a:t> fibers: originate from </a:t>
            </a:r>
            <a:r>
              <a:rPr lang="en-US" altLang="zh-CN" sz="2600" b="1" dirty="0"/>
              <a:t>dorsal nucleus of </a:t>
            </a:r>
            <a:r>
              <a:rPr lang="en-US" altLang="zh-CN" sz="2600" b="1" dirty="0" err="1"/>
              <a:t>vagus</a:t>
            </a:r>
            <a:r>
              <a:rPr lang="en-US" altLang="zh-CN" sz="2600" b="1" dirty="0"/>
              <a:t> </a:t>
            </a:r>
            <a:r>
              <a:rPr lang="en-US" altLang="zh-CN" sz="2600" dirty="0"/>
              <a:t>nerve, synapse in parasympathetic ganglion, short postganglionic fibers innervate cardiac muscles, smooth muscles and glands of </a:t>
            </a:r>
            <a:r>
              <a:rPr lang="en-US" altLang="zh-CN" sz="2600" dirty="0" smtClean="0"/>
              <a:t>viscera.</a:t>
            </a:r>
            <a:endParaRPr lang="en-US" altLang="zh-CN" sz="2600" dirty="0"/>
          </a:p>
          <a:p>
            <a:pPr>
              <a:lnSpc>
                <a:spcPct val="90000"/>
              </a:lnSpc>
            </a:pPr>
            <a:r>
              <a:rPr lang="en-US" altLang="zh-CN" sz="2600" b="1" dirty="0">
                <a:solidFill>
                  <a:srgbClr val="FF0000"/>
                </a:solidFill>
              </a:rPr>
              <a:t>SVE</a:t>
            </a:r>
            <a:r>
              <a:rPr lang="en-US" altLang="zh-CN" sz="2600" dirty="0"/>
              <a:t> fibers: originate from </a:t>
            </a:r>
            <a:r>
              <a:rPr lang="en-US" altLang="zh-CN" sz="2600" b="1" dirty="0" smtClean="0"/>
              <a:t>nucleus </a:t>
            </a:r>
            <a:r>
              <a:rPr lang="en-US" altLang="zh-CN" sz="2600" b="1" dirty="0" err="1" smtClean="0"/>
              <a:t>ambiguus</a:t>
            </a:r>
            <a:r>
              <a:rPr lang="en-US" altLang="zh-CN" sz="2600" dirty="0"/>
              <a:t>, to muscles of pharynx and </a:t>
            </a:r>
            <a:r>
              <a:rPr lang="en-US" altLang="zh-CN" sz="2600" dirty="0" smtClean="0"/>
              <a:t>larynx.</a:t>
            </a:r>
            <a:endParaRPr lang="en-US" altLang="zh-CN" sz="2600" dirty="0"/>
          </a:p>
          <a:p>
            <a:pPr algn="l" rtl="0">
              <a:lnSpc>
                <a:spcPct val="90000"/>
              </a:lnSpc>
            </a:pPr>
            <a:r>
              <a:rPr lang="en-US" altLang="zh-CN" sz="2600" b="1" dirty="0">
                <a:solidFill>
                  <a:srgbClr val="FF0000"/>
                </a:solidFill>
              </a:rPr>
              <a:t>GVA </a:t>
            </a:r>
            <a:r>
              <a:rPr lang="en-US" altLang="zh-CN" sz="2600" dirty="0"/>
              <a:t>fibers: carry impulse from viscera in neck, thoracic and abdominal cavity to </a:t>
            </a:r>
            <a:r>
              <a:rPr lang="en-US" altLang="zh-CN" sz="2600" b="1" dirty="0"/>
              <a:t>nucleus of solitary </a:t>
            </a:r>
            <a:r>
              <a:rPr lang="en-US" altLang="zh-CN" sz="2600" b="1" dirty="0" smtClean="0"/>
              <a:t>tract. </a:t>
            </a:r>
            <a:endParaRPr lang="en-US" altLang="zh-CN" sz="2600" b="1" dirty="0"/>
          </a:p>
          <a:p>
            <a:pPr algn="l" rtl="0">
              <a:lnSpc>
                <a:spcPct val="90000"/>
              </a:lnSpc>
            </a:pPr>
            <a:r>
              <a:rPr lang="en-US" altLang="zh-CN" sz="2600" b="1" dirty="0">
                <a:solidFill>
                  <a:srgbClr val="FF0000"/>
                </a:solidFill>
              </a:rPr>
              <a:t>GSA</a:t>
            </a:r>
            <a:r>
              <a:rPr lang="en-US" altLang="zh-CN" sz="2600" dirty="0"/>
              <a:t> fiber: sensation from auricle, external acoustic meatus and cerebral dura </a:t>
            </a:r>
            <a:r>
              <a:rPr lang="en-US" altLang="zh-CN" sz="2600" dirty="0" smtClean="0"/>
              <a:t>mater, </a:t>
            </a:r>
            <a:r>
              <a:rPr lang="en-US" altLang="zh-CN" sz="2600" b="1" dirty="0" smtClean="0"/>
              <a:t>spinal tract of trigeminal. </a:t>
            </a:r>
            <a:endParaRPr lang="en-US" altLang="zh-CN" sz="2600" b="1" dirty="0"/>
          </a:p>
          <a:p>
            <a:pPr algn="l" rtl="0">
              <a:lnSpc>
                <a:spcPct val="90000"/>
              </a:lnSpc>
            </a:pPr>
            <a:endParaRPr lang="en-US" altLang="zh-CN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延髓断面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908050"/>
            <a:ext cx="7200900" cy="5119688"/>
          </a:xfrm>
          <a:noFill/>
          <a:ln/>
        </p:spPr>
      </p:pic>
      <p:sp>
        <p:nvSpPr>
          <p:cNvPr id="110598" name="Oval 6"/>
          <p:cNvSpPr>
            <a:spLocks noChangeArrowheads="1"/>
          </p:cNvSpPr>
          <p:nvPr/>
        </p:nvSpPr>
        <p:spPr bwMode="auto">
          <a:xfrm>
            <a:off x="3779838" y="1341438"/>
            <a:ext cx="215900" cy="28733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4840288" y="1346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0600" name="Oval 8"/>
          <p:cNvSpPr>
            <a:spLocks noChangeArrowheads="1"/>
          </p:cNvSpPr>
          <p:nvPr/>
        </p:nvSpPr>
        <p:spPr bwMode="auto">
          <a:xfrm>
            <a:off x="5292725" y="1341438"/>
            <a:ext cx="215900" cy="28733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Freeform 9"/>
          <p:cNvSpPr>
            <a:spLocks/>
          </p:cNvSpPr>
          <p:nvPr/>
        </p:nvSpPr>
        <p:spPr bwMode="auto">
          <a:xfrm>
            <a:off x="1219200" y="1538288"/>
            <a:ext cx="2568575" cy="1916112"/>
          </a:xfrm>
          <a:custGeom>
            <a:avLst/>
            <a:gdLst/>
            <a:ahLst/>
            <a:cxnLst>
              <a:cxn ang="0">
                <a:pos x="1618" y="0"/>
              </a:cxn>
              <a:cxn ang="0">
                <a:pos x="1399" y="192"/>
              </a:cxn>
              <a:cxn ang="0">
                <a:pos x="1335" y="256"/>
              </a:cxn>
              <a:cxn ang="0">
                <a:pos x="1216" y="384"/>
              </a:cxn>
              <a:cxn ang="0">
                <a:pos x="1143" y="448"/>
              </a:cxn>
              <a:cxn ang="0">
                <a:pos x="1006" y="558"/>
              </a:cxn>
              <a:cxn ang="0">
                <a:pos x="914" y="622"/>
              </a:cxn>
              <a:cxn ang="0">
                <a:pos x="805" y="686"/>
              </a:cxn>
              <a:cxn ang="0">
                <a:pos x="759" y="713"/>
              </a:cxn>
              <a:cxn ang="0">
                <a:pos x="686" y="759"/>
              </a:cxn>
              <a:cxn ang="0">
                <a:pos x="640" y="786"/>
              </a:cxn>
              <a:cxn ang="0">
                <a:pos x="603" y="823"/>
              </a:cxn>
              <a:cxn ang="0">
                <a:pos x="576" y="832"/>
              </a:cxn>
              <a:cxn ang="0">
                <a:pos x="475" y="896"/>
              </a:cxn>
              <a:cxn ang="0">
                <a:pos x="366" y="969"/>
              </a:cxn>
              <a:cxn ang="0">
                <a:pos x="347" y="988"/>
              </a:cxn>
              <a:cxn ang="0">
                <a:pos x="320" y="997"/>
              </a:cxn>
              <a:cxn ang="0">
                <a:pos x="247" y="1052"/>
              </a:cxn>
              <a:cxn ang="0">
                <a:pos x="192" y="1097"/>
              </a:cxn>
              <a:cxn ang="0">
                <a:pos x="155" y="1134"/>
              </a:cxn>
              <a:cxn ang="0">
                <a:pos x="128" y="1143"/>
              </a:cxn>
              <a:cxn ang="0">
                <a:pos x="73" y="1180"/>
              </a:cxn>
              <a:cxn ang="0">
                <a:pos x="0" y="1207"/>
              </a:cxn>
            </a:cxnLst>
            <a:rect l="0" t="0" r="r" b="b"/>
            <a:pathLst>
              <a:path w="1618" h="1207">
                <a:moveTo>
                  <a:pt x="1618" y="0"/>
                </a:moveTo>
                <a:cubicBezTo>
                  <a:pt x="1537" y="54"/>
                  <a:pt x="1480" y="138"/>
                  <a:pt x="1399" y="192"/>
                </a:cubicBezTo>
                <a:cubicBezTo>
                  <a:pt x="1379" y="222"/>
                  <a:pt x="1365" y="236"/>
                  <a:pt x="1335" y="256"/>
                </a:cubicBezTo>
                <a:cubicBezTo>
                  <a:pt x="1302" y="308"/>
                  <a:pt x="1261" y="344"/>
                  <a:pt x="1216" y="384"/>
                </a:cubicBezTo>
                <a:cubicBezTo>
                  <a:pt x="1131" y="459"/>
                  <a:pt x="1204" y="407"/>
                  <a:pt x="1143" y="448"/>
                </a:cubicBezTo>
                <a:cubicBezTo>
                  <a:pt x="1115" y="491"/>
                  <a:pt x="1054" y="542"/>
                  <a:pt x="1006" y="558"/>
                </a:cubicBezTo>
                <a:cubicBezTo>
                  <a:pt x="979" y="584"/>
                  <a:pt x="949" y="611"/>
                  <a:pt x="914" y="622"/>
                </a:cubicBezTo>
                <a:cubicBezTo>
                  <a:pt x="877" y="647"/>
                  <a:pt x="847" y="672"/>
                  <a:pt x="805" y="686"/>
                </a:cubicBezTo>
                <a:cubicBezTo>
                  <a:pt x="750" y="738"/>
                  <a:pt x="826" y="672"/>
                  <a:pt x="759" y="713"/>
                </a:cubicBezTo>
                <a:cubicBezTo>
                  <a:pt x="730" y="731"/>
                  <a:pt x="725" y="746"/>
                  <a:pt x="686" y="759"/>
                </a:cubicBezTo>
                <a:cubicBezTo>
                  <a:pt x="631" y="811"/>
                  <a:pt x="707" y="745"/>
                  <a:pt x="640" y="786"/>
                </a:cubicBezTo>
                <a:cubicBezTo>
                  <a:pt x="580" y="823"/>
                  <a:pt x="664" y="787"/>
                  <a:pt x="603" y="823"/>
                </a:cubicBezTo>
                <a:cubicBezTo>
                  <a:pt x="595" y="828"/>
                  <a:pt x="584" y="828"/>
                  <a:pt x="576" y="832"/>
                </a:cubicBezTo>
                <a:cubicBezTo>
                  <a:pt x="538" y="851"/>
                  <a:pt x="518" y="882"/>
                  <a:pt x="475" y="896"/>
                </a:cubicBezTo>
                <a:cubicBezTo>
                  <a:pt x="443" y="929"/>
                  <a:pt x="410" y="954"/>
                  <a:pt x="366" y="969"/>
                </a:cubicBezTo>
                <a:cubicBezTo>
                  <a:pt x="360" y="975"/>
                  <a:pt x="355" y="983"/>
                  <a:pt x="347" y="988"/>
                </a:cubicBezTo>
                <a:cubicBezTo>
                  <a:pt x="339" y="993"/>
                  <a:pt x="328" y="991"/>
                  <a:pt x="320" y="997"/>
                </a:cubicBezTo>
                <a:cubicBezTo>
                  <a:pt x="233" y="1061"/>
                  <a:pt x="309" y="1029"/>
                  <a:pt x="247" y="1052"/>
                </a:cubicBezTo>
                <a:cubicBezTo>
                  <a:pt x="162" y="1134"/>
                  <a:pt x="271" y="1032"/>
                  <a:pt x="192" y="1097"/>
                </a:cubicBezTo>
                <a:cubicBezTo>
                  <a:pt x="183" y="1104"/>
                  <a:pt x="165" y="1128"/>
                  <a:pt x="155" y="1134"/>
                </a:cubicBezTo>
                <a:cubicBezTo>
                  <a:pt x="147" y="1139"/>
                  <a:pt x="136" y="1138"/>
                  <a:pt x="128" y="1143"/>
                </a:cubicBezTo>
                <a:cubicBezTo>
                  <a:pt x="109" y="1154"/>
                  <a:pt x="94" y="1173"/>
                  <a:pt x="73" y="1180"/>
                </a:cubicBezTo>
                <a:cubicBezTo>
                  <a:pt x="12" y="1200"/>
                  <a:pt x="35" y="1189"/>
                  <a:pt x="0" y="1207"/>
                </a:cubicBezTo>
              </a:path>
            </a:pathLst>
          </a:custGeom>
          <a:noFill/>
          <a:ln w="57150" cmpd="sng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04" name="Freeform 12"/>
          <p:cNvSpPr>
            <a:spLocks/>
          </p:cNvSpPr>
          <p:nvPr/>
        </p:nvSpPr>
        <p:spPr bwMode="auto">
          <a:xfrm>
            <a:off x="5443538" y="1566863"/>
            <a:ext cx="2684462" cy="1916112"/>
          </a:xfrm>
          <a:custGeom>
            <a:avLst/>
            <a:gdLst/>
            <a:ahLst/>
            <a:cxnLst>
              <a:cxn ang="0">
                <a:pos x="18" y="19"/>
              </a:cxn>
              <a:cxn ang="0">
                <a:pos x="64" y="64"/>
              </a:cxn>
              <a:cxn ang="0">
                <a:pos x="109" y="110"/>
              </a:cxn>
              <a:cxn ang="0">
                <a:pos x="164" y="174"/>
              </a:cxn>
              <a:cxn ang="0">
                <a:pos x="237" y="229"/>
              </a:cxn>
              <a:cxn ang="0">
                <a:pos x="338" y="302"/>
              </a:cxn>
              <a:cxn ang="0">
                <a:pos x="384" y="339"/>
              </a:cxn>
              <a:cxn ang="0">
                <a:pos x="411" y="348"/>
              </a:cxn>
              <a:cxn ang="0">
                <a:pos x="457" y="384"/>
              </a:cxn>
              <a:cxn ang="0">
                <a:pos x="539" y="439"/>
              </a:cxn>
              <a:cxn ang="0">
                <a:pos x="649" y="540"/>
              </a:cxn>
              <a:cxn ang="0">
                <a:pos x="704" y="576"/>
              </a:cxn>
              <a:cxn ang="0">
                <a:pos x="841" y="695"/>
              </a:cxn>
              <a:cxn ang="0">
                <a:pos x="886" y="723"/>
              </a:cxn>
              <a:cxn ang="0">
                <a:pos x="905" y="741"/>
              </a:cxn>
              <a:cxn ang="0">
                <a:pos x="932" y="750"/>
              </a:cxn>
              <a:cxn ang="0">
                <a:pos x="1042" y="805"/>
              </a:cxn>
              <a:cxn ang="0">
                <a:pos x="1097" y="842"/>
              </a:cxn>
              <a:cxn ang="0">
                <a:pos x="1152" y="860"/>
              </a:cxn>
              <a:cxn ang="0">
                <a:pos x="1307" y="960"/>
              </a:cxn>
              <a:cxn ang="0">
                <a:pos x="1417" y="1043"/>
              </a:cxn>
              <a:cxn ang="0">
                <a:pos x="1444" y="1061"/>
              </a:cxn>
              <a:cxn ang="0">
                <a:pos x="1472" y="1070"/>
              </a:cxn>
              <a:cxn ang="0">
                <a:pos x="1536" y="1107"/>
              </a:cxn>
              <a:cxn ang="0">
                <a:pos x="1590" y="1143"/>
              </a:cxn>
              <a:cxn ang="0">
                <a:pos x="1609" y="1162"/>
              </a:cxn>
              <a:cxn ang="0">
                <a:pos x="1691" y="1207"/>
              </a:cxn>
            </a:cxnLst>
            <a:rect l="0" t="0" r="r" b="b"/>
            <a:pathLst>
              <a:path w="1691" h="1207">
                <a:moveTo>
                  <a:pt x="18" y="19"/>
                </a:moveTo>
                <a:cubicBezTo>
                  <a:pt x="68" y="94"/>
                  <a:pt x="0" y="0"/>
                  <a:pt x="64" y="64"/>
                </a:cubicBezTo>
                <a:cubicBezTo>
                  <a:pt x="128" y="128"/>
                  <a:pt x="34" y="60"/>
                  <a:pt x="109" y="110"/>
                </a:cubicBezTo>
                <a:cubicBezTo>
                  <a:pt x="121" y="146"/>
                  <a:pt x="133" y="153"/>
                  <a:pt x="164" y="174"/>
                </a:cubicBezTo>
                <a:cubicBezTo>
                  <a:pt x="190" y="215"/>
                  <a:pt x="201" y="201"/>
                  <a:pt x="237" y="229"/>
                </a:cubicBezTo>
                <a:cubicBezTo>
                  <a:pt x="270" y="255"/>
                  <a:pt x="303" y="279"/>
                  <a:pt x="338" y="302"/>
                </a:cubicBezTo>
                <a:cubicBezTo>
                  <a:pt x="354" y="313"/>
                  <a:pt x="367" y="329"/>
                  <a:pt x="384" y="339"/>
                </a:cubicBezTo>
                <a:cubicBezTo>
                  <a:pt x="392" y="344"/>
                  <a:pt x="403" y="344"/>
                  <a:pt x="411" y="348"/>
                </a:cubicBezTo>
                <a:cubicBezTo>
                  <a:pt x="465" y="375"/>
                  <a:pt x="414" y="355"/>
                  <a:pt x="457" y="384"/>
                </a:cubicBezTo>
                <a:cubicBezTo>
                  <a:pt x="485" y="403"/>
                  <a:pt x="513" y="417"/>
                  <a:pt x="539" y="439"/>
                </a:cubicBezTo>
                <a:cubicBezTo>
                  <a:pt x="576" y="469"/>
                  <a:pt x="609" y="514"/>
                  <a:pt x="649" y="540"/>
                </a:cubicBezTo>
                <a:cubicBezTo>
                  <a:pt x="667" y="552"/>
                  <a:pt x="689" y="560"/>
                  <a:pt x="704" y="576"/>
                </a:cubicBezTo>
                <a:cubicBezTo>
                  <a:pt x="743" y="616"/>
                  <a:pt x="787" y="678"/>
                  <a:pt x="841" y="695"/>
                </a:cubicBezTo>
                <a:cubicBezTo>
                  <a:pt x="883" y="739"/>
                  <a:pt x="832" y="691"/>
                  <a:pt x="886" y="723"/>
                </a:cubicBezTo>
                <a:cubicBezTo>
                  <a:pt x="894" y="727"/>
                  <a:pt x="897" y="737"/>
                  <a:pt x="905" y="741"/>
                </a:cubicBezTo>
                <a:cubicBezTo>
                  <a:pt x="913" y="746"/>
                  <a:pt x="923" y="746"/>
                  <a:pt x="932" y="750"/>
                </a:cubicBezTo>
                <a:cubicBezTo>
                  <a:pt x="969" y="768"/>
                  <a:pt x="1002" y="792"/>
                  <a:pt x="1042" y="805"/>
                </a:cubicBezTo>
                <a:cubicBezTo>
                  <a:pt x="1060" y="817"/>
                  <a:pt x="1079" y="830"/>
                  <a:pt x="1097" y="842"/>
                </a:cubicBezTo>
                <a:cubicBezTo>
                  <a:pt x="1113" y="853"/>
                  <a:pt x="1152" y="860"/>
                  <a:pt x="1152" y="860"/>
                </a:cubicBezTo>
                <a:cubicBezTo>
                  <a:pt x="1201" y="893"/>
                  <a:pt x="1265" y="916"/>
                  <a:pt x="1307" y="960"/>
                </a:cubicBezTo>
                <a:cubicBezTo>
                  <a:pt x="1338" y="993"/>
                  <a:pt x="1374" y="1029"/>
                  <a:pt x="1417" y="1043"/>
                </a:cubicBezTo>
                <a:cubicBezTo>
                  <a:pt x="1426" y="1049"/>
                  <a:pt x="1434" y="1056"/>
                  <a:pt x="1444" y="1061"/>
                </a:cubicBezTo>
                <a:cubicBezTo>
                  <a:pt x="1453" y="1065"/>
                  <a:pt x="1464" y="1065"/>
                  <a:pt x="1472" y="1070"/>
                </a:cubicBezTo>
                <a:cubicBezTo>
                  <a:pt x="1550" y="1115"/>
                  <a:pt x="1472" y="1086"/>
                  <a:pt x="1536" y="1107"/>
                </a:cubicBezTo>
                <a:cubicBezTo>
                  <a:pt x="1554" y="1119"/>
                  <a:pt x="1575" y="1128"/>
                  <a:pt x="1590" y="1143"/>
                </a:cubicBezTo>
                <a:cubicBezTo>
                  <a:pt x="1596" y="1149"/>
                  <a:pt x="1602" y="1157"/>
                  <a:pt x="1609" y="1162"/>
                </a:cubicBezTo>
                <a:cubicBezTo>
                  <a:pt x="1639" y="1182"/>
                  <a:pt x="1666" y="1182"/>
                  <a:pt x="1691" y="1207"/>
                </a:cubicBezTo>
              </a:path>
            </a:pathLst>
          </a:custGeom>
          <a:noFill/>
          <a:ln w="57150" cmpd="sng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05" name="Oval 13"/>
          <p:cNvSpPr>
            <a:spLocks noChangeArrowheads="1"/>
          </p:cNvSpPr>
          <p:nvPr/>
        </p:nvSpPr>
        <p:spPr bwMode="auto">
          <a:xfrm rot="-1210099">
            <a:off x="5581650" y="1352550"/>
            <a:ext cx="360363" cy="2159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3255963" y="1201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0608" name="Oval 16"/>
          <p:cNvSpPr>
            <a:spLocks noChangeArrowheads="1"/>
          </p:cNvSpPr>
          <p:nvPr/>
        </p:nvSpPr>
        <p:spPr bwMode="auto">
          <a:xfrm rot="801644">
            <a:off x="3276600" y="1341438"/>
            <a:ext cx="360363" cy="2159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11" name="Freeform 19"/>
          <p:cNvSpPr>
            <a:spLocks/>
          </p:cNvSpPr>
          <p:nvPr/>
        </p:nvSpPr>
        <p:spPr bwMode="auto">
          <a:xfrm>
            <a:off x="1206500" y="1549400"/>
            <a:ext cx="2184400" cy="1803400"/>
          </a:xfrm>
          <a:custGeom>
            <a:avLst/>
            <a:gdLst/>
            <a:ahLst/>
            <a:cxnLst>
              <a:cxn ang="0">
                <a:pos x="1376" y="0"/>
              </a:cxn>
              <a:cxn ang="0">
                <a:pos x="1232" y="240"/>
              </a:cxn>
              <a:cxn ang="0">
                <a:pos x="1144" y="352"/>
              </a:cxn>
              <a:cxn ang="0">
                <a:pos x="1064" y="440"/>
              </a:cxn>
              <a:cxn ang="0">
                <a:pos x="984" y="512"/>
              </a:cxn>
              <a:cxn ang="0">
                <a:pos x="944" y="544"/>
              </a:cxn>
              <a:cxn ang="0">
                <a:pos x="904" y="576"/>
              </a:cxn>
              <a:cxn ang="0">
                <a:pos x="760" y="680"/>
              </a:cxn>
              <a:cxn ang="0">
                <a:pos x="712" y="712"/>
              </a:cxn>
              <a:cxn ang="0">
                <a:pos x="640" y="744"/>
              </a:cxn>
              <a:cxn ang="0">
                <a:pos x="448" y="880"/>
              </a:cxn>
              <a:cxn ang="0">
                <a:pos x="280" y="984"/>
              </a:cxn>
              <a:cxn ang="0">
                <a:pos x="232" y="1000"/>
              </a:cxn>
              <a:cxn ang="0">
                <a:pos x="184" y="1032"/>
              </a:cxn>
              <a:cxn ang="0">
                <a:pos x="160" y="1040"/>
              </a:cxn>
              <a:cxn ang="0">
                <a:pos x="88" y="1088"/>
              </a:cxn>
              <a:cxn ang="0">
                <a:pos x="0" y="1136"/>
              </a:cxn>
            </a:cxnLst>
            <a:rect l="0" t="0" r="r" b="b"/>
            <a:pathLst>
              <a:path w="1376" h="1136">
                <a:moveTo>
                  <a:pt x="1376" y="0"/>
                </a:moveTo>
                <a:cubicBezTo>
                  <a:pt x="1347" y="88"/>
                  <a:pt x="1283" y="163"/>
                  <a:pt x="1232" y="240"/>
                </a:cubicBezTo>
                <a:cubicBezTo>
                  <a:pt x="1205" y="280"/>
                  <a:pt x="1184" y="325"/>
                  <a:pt x="1144" y="352"/>
                </a:cubicBezTo>
                <a:cubicBezTo>
                  <a:pt x="1122" y="384"/>
                  <a:pt x="1096" y="418"/>
                  <a:pt x="1064" y="440"/>
                </a:cubicBezTo>
                <a:cubicBezTo>
                  <a:pt x="1047" y="466"/>
                  <a:pt x="1013" y="502"/>
                  <a:pt x="984" y="512"/>
                </a:cubicBezTo>
                <a:cubicBezTo>
                  <a:pt x="938" y="581"/>
                  <a:pt x="999" y="500"/>
                  <a:pt x="944" y="544"/>
                </a:cubicBezTo>
                <a:cubicBezTo>
                  <a:pt x="892" y="585"/>
                  <a:pt x="964" y="556"/>
                  <a:pt x="904" y="576"/>
                </a:cubicBezTo>
                <a:cubicBezTo>
                  <a:pt x="862" y="618"/>
                  <a:pt x="809" y="647"/>
                  <a:pt x="760" y="680"/>
                </a:cubicBezTo>
                <a:cubicBezTo>
                  <a:pt x="744" y="691"/>
                  <a:pt x="730" y="706"/>
                  <a:pt x="712" y="712"/>
                </a:cubicBezTo>
                <a:cubicBezTo>
                  <a:pt x="688" y="720"/>
                  <a:pt x="662" y="732"/>
                  <a:pt x="640" y="744"/>
                </a:cubicBezTo>
                <a:cubicBezTo>
                  <a:pt x="572" y="782"/>
                  <a:pt x="509" y="833"/>
                  <a:pt x="448" y="880"/>
                </a:cubicBezTo>
                <a:cubicBezTo>
                  <a:pt x="395" y="922"/>
                  <a:pt x="335" y="947"/>
                  <a:pt x="280" y="984"/>
                </a:cubicBezTo>
                <a:cubicBezTo>
                  <a:pt x="266" y="993"/>
                  <a:pt x="248" y="995"/>
                  <a:pt x="232" y="1000"/>
                </a:cubicBezTo>
                <a:cubicBezTo>
                  <a:pt x="214" y="1006"/>
                  <a:pt x="200" y="1021"/>
                  <a:pt x="184" y="1032"/>
                </a:cubicBezTo>
                <a:cubicBezTo>
                  <a:pt x="177" y="1037"/>
                  <a:pt x="167" y="1036"/>
                  <a:pt x="160" y="1040"/>
                </a:cubicBezTo>
                <a:cubicBezTo>
                  <a:pt x="135" y="1054"/>
                  <a:pt x="115" y="1079"/>
                  <a:pt x="88" y="1088"/>
                </a:cubicBezTo>
                <a:cubicBezTo>
                  <a:pt x="58" y="1098"/>
                  <a:pt x="22" y="1114"/>
                  <a:pt x="0" y="1136"/>
                </a:cubicBezTo>
              </a:path>
            </a:pathLst>
          </a:custGeom>
          <a:noFill/>
          <a:ln w="57150" cmpd="sng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12" name="Freeform 20"/>
          <p:cNvSpPr>
            <a:spLocks/>
          </p:cNvSpPr>
          <p:nvPr/>
        </p:nvSpPr>
        <p:spPr bwMode="auto">
          <a:xfrm>
            <a:off x="5816600" y="1574800"/>
            <a:ext cx="2438400" cy="1854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" y="112"/>
              </a:cxn>
              <a:cxn ang="0">
                <a:pos x="120" y="152"/>
              </a:cxn>
              <a:cxn ang="0">
                <a:pos x="152" y="192"/>
              </a:cxn>
              <a:cxn ang="0">
                <a:pos x="184" y="232"/>
              </a:cxn>
              <a:cxn ang="0">
                <a:pos x="216" y="272"/>
              </a:cxn>
              <a:cxn ang="0">
                <a:pos x="312" y="384"/>
              </a:cxn>
              <a:cxn ang="0">
                <a:pos x="400" y="472"/>
              </a:cxn>
              <a:cxn ang="0">
                <a:pos x="448" y="504"/>
              </a:cxn>
              <a:cxn ang="0">
                <a:pos x="552" y="584"/>
              </a:cxn>
              <a:cxn ang="0">
                <a:pos x="600" y="616"/>
              </a:cxn>
              <a:cxn ang="0">
                <a:pos x="624" y="640"/>
              </a:cxn>
              <a:cxn ang="0">
                <a:pos x="704" y="680"/>
              </a:cxn>
              <a:cxn ang="0">
                <a:pos x="744" y="712"/>
              </a:cxn>
              <a:cxn ang="0">
                <a:pos x="760" y="736"/>
              </a:cxn>
              <a:cxn ang="0">
                <a:pos x="856" y="784"/>
              </a:cxn>
              <a:cxn ang="0">
                <a:pos x="1000" y="880"/>
              </a:cxn>
              <a:cxn ang="0">
                <a:pos x="1072" y="928"/>
              </a:cxn>
              <a:cxn ang="0">
                <a:pos x="1096" y="952"/>
              </a:cxn>
              <a:cxn ang="0">
                <a:pos x="1160" y="976"/>
              </a:cxn>
              <a:cxn ang="0">
                <a:pos x="1208" y="992"/>
              </a:cxn>
              <a:cxn ang="0">
                <a:pos x="1352" y="1072"/>
              </a:cxn>
              <a:cxn ang="0">
                <a:pos x="1400" y="1096"/>
              </a:cxn>
              <a:cxn ang="0">
                <a:pos x="1448" y="1128"/>
              </a:cxn>
              <a:cxn ang="0">
                <a:pos x="1536" y="1168"/>
              </a:cxn>
            </a:cxnLst>
            <a:rect l="0" t="0" r="r" b="b"/>
            <a:pathLst>
              <a:path w="1536" h="1168">
                <a:moveTo>
                  <a:pt x="0" y="0"/>
                </a:moveTo>
                <a:cubicBezTo>
                  <a:pt x="30" y="44"/>
                  <a:pt x="41" y="80"/>
                  <a:pt x="88" y="112"/>
                </a:cubicBezTo>
                <a:cubicBezTo>
                  <a:pt x="108" y="172"/>
                  <a:pt x="79" y="100"/>
                  <a:pt x="120" y="152"/>
                </a:cubicBezTo>
                <a:cubicBezTo>
                  <a:pt x="164" y="207"/>
                  <a:pt x="83" y="146"/>
                  <a:pt x="152" y="192"/>
                </a:cubicBezTo>
                <a:cubicBezTo>
                  <a:pt x="172" y="252"/>
                  <a:pt x="143" y="180"/>
                  <a:pt x="184" y="232"/>
                </a:cubicBezTo>
                <a:cubicBezTo>
                  <a:pt x="228" y="287"/>
                  <a:pt x="147" y="226"/>
                  <a:pt x="216" y="272"/>
                </a:cubicBezTo>
                <a:cubicBezTo>
                  <a:pt x="229" y="310"/>
                  <a:pt x="277" y="361"/>
                  <a:pt x="312" y="384"/>
                </a:cubicBezTo>
                <a:cubicBezTo>
                  <a:pt x="324" y="421"/>
                  <a:pt x="368" y="450"/>
                  <a:pt x="400" y="472"/>
                </a:cubicBezTo>
                <a:cubicBezTo>
                  <a:pt x="416" y="483"/>
                  <a:pt x="448" y="504"/>
                  <a:pt x="448" y="504"/>
                </a:cubicBezTo>
                <a:cubicBezTo>
                  <a:pt x="474" y="543"/>
                  <a:pt x="513" y="561"/>
                  <a:pt x="552" y="584"/>
                </a:cubicBezTo>
                <a:cubicBezTo>
                  <a:pt x="568" y="594"/>
                  <a:pt x="586" y="602"/>
                  <a:pt x="600" y="616"/>
                </a:cubicBezTo>
                <a:cubicBezTo>
                  <a:pt x="608" y="624"/>
                  <a:pt x="615" y="634"/>
                  <a:pt x="624" y="640"/>
                </a:cubicBezTo>
                <a:cubicBezTo>
                  <a:pt x="646" y="655"/>
                  <a:pt x="680" y="668"/>
                  <a:pt x="704" y="680"/>
                </a:cubicBezTo>
                <a:cubicBezTo>
                  <a:pt x="750" y="749"/>
                  <a:pt x="689" y="668"/>
                  <a:pt x="744" y="712"/>
                </a:cubicBezTo>
                <a:cubicBezTo>
                  <a:pt x="752" y="718"/>
                  <a:pt x="753" y="729"/>
                  <a:pt x="760" y="736"/>
                </a:cubicBezTo>
                <a:cubicBezTo>
                  <a:pt x="777" y="753"/>
                  <a:pt x="832" y="776"/>
                  <a:pt x="856" y="784"/>
                </a:cubicBezTo>
                <a:cubicBezTo>
                  <a:pt x="899" y="827"/>
                  <a:pt x="949" y="852"/>
                  <a:pt x="1000" y="880"/>
                </a:cubicBezTo>
                <a:cubicBezTo>
                  <a:pt x="1025" y="894"/>
                  <a:pt x="1052" y="908"/>
                  <a:pt x="1072" y="928"/>
                </a:cubicBezTo>
                <a:cubicBezTo>
                  <a:pt x="1080" y="936"/>
                  <a:pt x="1086" y="946"/>
                  <a:pt x="1096" y="952"/>
                </a:cubicBezTo>
                <a:cubicBezTo>
                  <a:pt x="1116" y="963"/>
                  <a:pt x="1139" y="968"/>
                  <a:pt x="1160" y="976"/>
                </a:cubicBezTo>
                <a:cubicBezTo>
                  <a:pt x="1176" y="982"/>
                  <a:pt x="1208" y="992"/>
                  <a:pt x="1208" y="992"/>
                </a:cubicBezTo>
                <a:cubicBezTo>
                  <a:pt x="1252" y="1036"/>
                  <a:pt x="1298" y="1045"/>
                  <a:pt x="1352" y="1072"/>
                </a:cubicBezTo>
                <a:cubicBezTo>
                  <a:pt x="1414" y="1103"/>
                  <a:pt x="1340" y="1076"/>
                  <a:pt x="1400" y="1096"/>
                </a:cubicBezTo>
                <a:cubicBezTo>
                  <a:pt x="1453" y="1149"/>
                  <a:pt x="1396" y="1099"/>
                  <a:pt x="1448" y="1128"/>
                </a:cubicBezTo>
                <a:cubicBezTo>
                  <a:pt x="1486" y="1149"/>
                  <a:pt x="1494" y="1168"/>
                  <a:pt x="1536" y="1168"/>
                </a:cubicBezTo>
              </a:path>
            </a:pathLst>
          </a:custGeom>
          <a:noFill/>
          <a:ln w="57150" cmpd="sng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13" name="Oval 21"/>
          <p:cNvSpPr>
            <a:spLocks noChangeArrowheads="1"/>
          </p:cNvSpPr>
          <p:nvPr/>
        </p:nvSpPr>
        <p:spPr bwMode="auto">
          <a:xfrm>
            <a:off x="3492500" y="2636838"/>
            <a:ext cx="360363" cy="338137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14" name="Freeform 22"/>
          <p:cNvSpPr>
            <a:spLocks/>
          </p:cNvSpPr>
          <p:nvPr/>
        </p:nvSpPr>
        <p:spPr bwMode="auto">
          <a:xfrm>
            <a:off x="1262063" y="2525713"/>
            <a:ext cx="2279650" cy="987425"/>
          </a:xfrm>
          <a:custGeom>
            <a:avLst/>
            <a:gdLst/>
            <a:ahLst/>
            <a:cxnLst>
              <a:cxn ang="0">
                <a:pos x="1436" y="119"/>
              </a:cxn>
              <a:cxn ang="0">
                <a:pos x="1363" y="73"/>
              </a:cxn>
              <a:cxn ang="0">
                <a:pos x="1216" y="0"/>
              </a:cxn>
              <a:cxn ang="0">
                <a:pos x="960" y="36"/>
              </a:cxn>
              <a:cxn ang="0">
                <a:pos x="869" y="64"/>
              </a:cxn>
              <a:cxn ang="0">
                <a:pos x="842" y="73"/>
              </a:cxn>
              <a:cxn ang="0">
                <a:pos x="778" y="119"/>
              </a:cxn>
              <a:cxn ang="0">
                <a:pos x="732" y="146"/>
              </a:cxn>
              <a:cxn ang="0">
                <a:pos x="659" y="192"/>
              </a:cxn>
              <a:cxn ang="0">
                <a:pos x="567" y="256"/>
              </a:cxn>
              <a:cxn ang="0">
                <a:pos x="540" y="274"/>
              </a:cxn>
              <a:cxn ang="0">
                <a:pos x="512" y="283"/>
              </a:cxn>
              <a:cxn ang="0">
                <a:pos x="494" y="302"/>
              </a:cxn>
              <a:cxn ang="0">
                <a:pos x="311" y="430"/>
              </a:cxn>
              <a:cxn ang="0">
                <a:pos x="229" y="484"/>
              </a:cxn>
              <a:cxn ang="0">
                <a:pos x="192" y="521"/>
              </a:cxn>
              <a:cxn ang="0">
                <a:pos x="138" y="539"/>
              </a:cxn>
              <a:cxn ang="0">
                <a:pos x="119" y="558"/>
              </a:cxn>
              <a:cxn ang="0">
                <a:pos x="64" y="576"/>
              </a:cxn>
              <a:cxn ang="0">
                <a:pos x="0" y="622"/>
              </a:cxn>
            </a:cxnLst>
            <a:rect l="0" t="0" r="r" b="b"/>
            <a:pathLst>
              <a:path w="1436" h="622">
                <a:moveTo>
                  <a:pt x="1436" y="119"/>
                </a:moveTo>
                <a:cubicBezTo>
                  <a:pt x="1414" y="95"/>
                  <a:pt x="1394" y="83"/>
                  <a:pt x="1363" y="73"/>
                </a:cubicBezTo>
                <a:cubicBezTo>
                  <a:pt x="1322" y="34"/>
                  <a:pt x="1271" y="11"/>
                  <a:pt x="1216" y="0"/>
                </a:cubicBezTo>
                <a:cubicBezTo>
                  <a:pt x="1127" y="6"/>
                  <a:pt x="1046" y="18"/>
                  <a:pt x="960" y="36"/>
                </a:cubicBezTo>
                <a:cubicBezTo>
                  <a:pt x="937" y="41"/>
                  <a:pt x="886" y="58"/>
                  <a:pt x="869" y="64"/>
                </a:cubicBezTo>
                <a:cubicBezTo>
                  <a:pt x="860" y="67"/>
                  <a:pt x="842" y="73"/>
                  <a:pt x="842" y="73"/>
                </a:cubicBezTo>
                <a:cubicBezTo>
                  <a:pt x="819" y="95"/>
                  <a:pt x="809" y="109"/>
                  <a:pt x="778" y="119"/>
                </a:cubicBezTo>
                <a:cubicBezTo>
                  <a:pt x="741" y="154"/>
                  <a:pt x="779" y="123"/>
                  <a:pt x="732" y="146"/>
                </a:cubicBezTo>
                <a:cubicBezTo>
                  <a:pt x="702" y="161"/>
                  <a:pt x="691" y="181"/>
                  <a:pt x="659" y="192"/>
                </a:cubicBezTo>
                <a:cubicBezTo>
                  <a:pt x="632" y="218"/>
                  <a:pt x="602" y="245"/>
                  <a:pt x="567" y="256"/>
                </a:cubicBezTo>
                <a:cubicBezTo>
                  <a:pt x="558" y="262"/>
                  <a:pt x="550" y="269"/>
                  <a:pt x="540" y="274"/>
                </a:cubicBezTo>
                <a:cubicBezTo>
                  <a:pt x="531" y="278"/>
                  <a:pt x="520" y="278"/>
                  <a:pt x="512" y="283"/>
                </a:cubicBezTo>
                <a:cubicBezTo>
                  <a:pt x="505" y="288"/>
                  <a:pt x="501" y="297"/>
                  <a:pt x="494" y="302"/>
                </a:cubicBezTo>
                <a:cubicBezTo>
                  <a:pt x="435" y="347"/>
                  <a:pt x="370" y="386"/>
                  <a:pt x="311" y="430"/>
                </a:cubicBezTo>
                <a:cubicBezTo>
                  <a:pt x="285" y="450"/>
                  <a:pt x="256" y="466"/>
                  <a:pt x="229" y="484"/>
                </a:cubicBezTo>
                <a:cubicBezTo>
                  <a:pt x="218" y="492"/>
                  <a:pt x="205" y="515"/>
                  <a:pt x="192" y="521"/>
                </a:cubicBezTo>
                <a:cubicBezTo>
                  <a:pt x="175" y="529"/>
                  <a:pt x="138" y="539"/>
                  <a:pt x="138" y="539"/>
                </a:cubicBezTo>
                <a:cubicBezTo>
                  <a:pt x="132" y="545"/>
                  <a:pt x="127" y="554"/>
                  <a:pt x="119" y="558"/>
                </a:cubicBezTo>
                <a:cubicBezTo>
                  <a:pt x="102" y="567"/>
                  <a:pt x="64" y="576"/>
                  <a:pt x="64" y="576"/>
                </a:cubicBezTo>
                <a:cubicBezTo>
                  <a:pt x="39" y="593"/>
                  <a:pt x="14" y="595"/>
                  <a:pt x="0" y="622"/>
                </a:cubicBezTo>
              </a:path>
            </a:pathLst>
          </a:custGeom>
          <a:noFill/>
          <a:ln w="57150" cmpd="sng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15" name="Text Box 23"/>
          <p:cNvSpPr txBox="1">
            <a:spLocks noChangeArrowheads="1"/>
          </p:cNvSpPr>
          <p:nvPr/>
        </p:nvSpPr>
        <p:spPr bwMode="auto">
          <a:xfrm>
            <a:off x="5416550" y="2498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0616" name="Oval 24"/>
          <p:cNvSpPr>
            <a:spLocks noChangeArrowheads="1"/>
          </p:cNvSpPr>
          <p:nvPr/>
        </p:nvSpPr>
        <p:spPr bwMode="auto">
          <a:xfrm>
            <a:off x="5435600" y="2636838"/>
            <a:ext cx="360363" cy="338137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17" name="Freeform 25"/>
          <p:cNvSpPr>
            <a:spLocks/>
          </p:cNvSpPr>
          <p:nvPr/>
        </p:nvSpPr>
        <p:spPr bwMode="auto">
          <a:xfrm>
            <a:off x="5703888" y="2497138"/>
            <a:ext cx="2395537" cy="1058862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119" y="36"/>
              </a:cxn>
              <a:cxn ang="0">
                <a:pos x="201" y="9"/>
              </a:cxn>
              <a:cxn ang="0">
                <a:pos x="229" y="0"/>
              </a:cxn>
              <a:cxn ang="0">
                <a:pos x="466" y="36"/>
              </a:cxn>
              <a:cxn ang="0">
                <a:pos x="512" y="64"/>
              </a:cxn>
              <a:cxn ang="0">
                <a:pos x="594" y="109"/>
              </a:cxn>
              <a:cxn ang="0">
                <a:pos x="695" y="173"/>
              </a:cxn>
              <a:cxn ang="0">
                <a:pos x="814" y="246"/>
              </a:cxn>
              <a:cxn ang="0">
                <a:pos x="832" y="265"/>
              </a:cxn>
              <a:cxn ang="0">
                <a:pos x="860" y="274"/>
              </a:cxn>
              <a:cxn ang="0">
                <a:pos x="905" y="310"/>
              </a:cxn>
              <a:cxn ang="0">
                <a:pos x="1033" y="393"/>
              </a:cxn>
              <a:cxn ang="0">
                <a:pos x="1079" y="420"/>
              </a:cxn>
              <a:cxn ang="0">
                <a:pos x="1180" y="475"/>
              </a:cxn>
              <a:cxn ang="0">
                <a:pos x="1253" y="521"/>
              </a:cxn>
              <a:cxn ang="0">
                <a:pos x="1326" y="557"/>
              </a:cxn>
              <a:cxn ang="0">
                <a:pos x="1353" y="576"/>
              </a:cxn>
              <a:cxn ang="0">
                <a:pos x="1381" y="585"/>
              </a:cxn>
              <a:cxn ang="0">
                <a:pos x="1463" y="630"/>
              </a:cxn>
              <a:cxn ang="0">
                <a:pos x="1490" y="649"/>
              </a:cxn>
              <a:cxn ang="0">
                <a:pos x="1509" y="667"/>
              </a:cxn>
            </a:cxnLst>
            <a:rect l="0" t="0" r="r" b="b"/>
            <a:pathLst>
              <a:path w="1509" h="667">
                <a:moveTo>
                  <a:pt x="0" y="128"/>
                </a:moveTo>
                <a:cubicBezTo>
                  <a:pt x="12" y="115"/>
                  <a:pt x="96" y="46"/>
                  <a:pt x="119" y="36"/>
                </a:cubicBezTo>
                <a:cubicBezTo>
                  <a:pt x="145" y="24"/>
                  <a:pt x="174" y="18"/>
                  <a:pt x="201" y="9"/>
                </a:cubicBezTo>
                <a:cubicBezTo>
                  <a:pt x="210" y="6"/>
                  <a:pt x="229" y="0"/>
                  <a:pt x="229" y="0"/>
                </a:cubicBezTo>
                <a:cubicBezTo>
                  <a:pt x="316" y="6"/>
                  <a:pt x="386" y="9"/>
                  <a:pt x="466" y="36"/>
                </a:cubicBezTo>
                <a:cubicBezTo>
                  <a:pt x="508" y="76"/>
                  <a:pt x="459" y="35"/>
                  <a:pt x="512" y="64"/>
                </a:cubicBezTo>
                <a:cubicBezTo>
                  <a:pt x="601" y="114"/>
                  <a:pt x="535" y="89"/>
                  <a:pt x="594" y="109"/>
                </a:cubicBezTo>
                <a:cubicBezTo>
                  <a:pt x="622" y="137"/>
                  <a:pt x="662" y="151"/>
                  <a:pt x="695" y="173"/>
                </a:cubicBezTo>
                <a:cubicBezTo>
                  <a:pt x="733" y="199"/>
                  <a:pt x="771" y="232"/>
                  <a:pt x="814" y="246"/>
                </a:cubicBezTo>
                <a:cubicBezTo>
                  <a:pt x="820" y="252"/>
                  <a:pt x="825" y="260"/>
                  <a:pt x="832" y="265"/>
                </a:cubicBezTo>
                <a:cubicBezTo>
                  <a:pt x="840" y="270"/>
                  <a:pt x="852" y="268"/>
                  <a:pt x="860" y="274"/>
                </a:cubicBezTo>
                <a:cubicBezTo>
                  <a:pt x="920" y="321"/>
                  <a:pt x="835" y="287"/>
                  <a:pt x="905" y="310"/>
                </a:cubicBezTo>
                <a:cubicBezTo>
                  <a:pt x="928" y="333"/>
                  <a:pt x="1002" y="383"/>
                  <a:pt x="1033" y="393"/>
                </a:cubicBezTo>
                <a:cubicBezTo>
                  <a:pt x="1077" y="434"/>
                  <a:pt x="1024" y="390"/>
                  <a:pt x="1079" y="420"/>
                </a:cubicBezTo>
                <a:cubicBezTo>
                  <a:pt x="1189" y="480"/>
                  <a:pt x="1115" y="454"/>
                  <a:pt x="1180" y="475"/>
                </a:cubicBezTo>
                <a:cubicBezTo>
                  <a:pt x="1208" y="493"/>
                  <a:pt x="1221" y="511"/>
                  <a:pt x="1253" y="521"/>
                </a:cubicBezTo>
                <a:cubicBezTo>
                  <a:pt x="1306" y="574"/>
                  <a:pt x="1250" y="528"/>
                  <a:pt x="1326" y="557"/>
                </a:cubicBezTo>
                <a:cubicBezTo>
                  <a:pt x="1336" y="561"/>
                  <a:pt x="1343" y="571"/>
                  <a:pt x="1353" y="576"/>
                </a:cubicBezTo>
                <a:cubicBezTo>
                  <a:pt x="1362" y="580"/>
                  <a:pt x="1372" y="582"/>
                  <a:pt x="1381" y="585"/>
                </a:cubicBezTo>
                <a:cubicBezTo>
                  <a:pt x="1444" y="626"/>
                  <a:pt x="1415" y="614"/>
                  <a:pt x="1463" y="630"/>
                </a:cubicBezTo>
                <a:cubicBezTo>
                  <a:pt x="1472" y="636"/>
                  <a:pt x="1481" y="642"/>
                  <a:pt x="1490" y="649"/>
                </a:cubicBezTo>
                <a:cubicBezTo>
                  <a:pt x="1497" y="654"/>
                  <a:pt x="1509" y="667"/>
                  <a:pt x="1509" y="667"/>
                </a:cubicBezTo>
              </a:path>
            </a:pathLst>
          </a:custGeom>
          <a:noFill/>
          <a:ln w="57150" cmpd="sng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64" name="Freeform 0"/>
          <p:cNvSpPr>
            <a:spLocks/>
          </p:cNvSpPr>
          <p:nvPr/>
        </p:nvSpPr>
        <p:spPr bwMode="auto">
          <a:xfrm>
            <a:off x="7019925" y="2636838"/>
            <a:ext cx="1233488" cy="71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" y="119"/>
              </a:cxn>
              <a:cxn ang="0">
                <a:pos x="201" y="137"/>
              </a:cxn>
              <a:cxn ang="0">
                <a:pos x="329" y="210"/>
              </a:cxn>
              <a:cxn ang="0">
                <a:pos x="439" y="274"/>
              </a:cxn>
              <a:cxn ang="0">
                <a:pos x="494" y="293"/>
              </a:cxn>
              <a:cxn ang="0">
                <a:pos x="549" y="320"/>
              </a:cxn>
              <a:cxn ang="0">
                <a:pos x="722" y="421"/>
              </a:cxn>
              <a:cxn ang="0">
                <a:pos x="777" y="448"/>
              </a:cxn>
            </a:cxnLst>
            <a:rect l="0" t="0" r="r" b="b"/>
            <a:pathLst>
              <a:path w="777" h="448">
                <a:moveTo>
                  <a:pt x="0" y="0"/>
                </a:moveTo>
                <a:cubicBezTo>
                  <a:pt x="30" y="30"/>
                  <a:pt x="107" y="106"/>
                  <a:pt x="146" y="119"/>
                </a:cubicBezTo>
                <a:cubicBezTo>
                  <a:pt x="164" y="125"/>
                  <a:pt x="201" y="137"/>
                  <a:pt x="201" y="137"/>
                </a:cubicBezTo>
                <a:cubicBezTo>
                  <a:pt x="237" y="171"/>
                  <a:pt x="283" y="195"/>
                  <a:pt x="329" y="210"/>
                </a:cubicBezTo>
                <a:cubicBezTo>
                  <a:pt x="365" y="235"/>
                  <a:pt x="401" y="249"/>
                  <a:pt x="439" y="274"/>
                </a:cubicBezTo>
                <a:cubicBezTo>
                  <a:pt x="455" y="285"/>
                  <a:pt x="478" y="282"/>
                  <a:pt x="494" y="293"/>
                </a:cubicBezTo>
                <a:cubicBezTo>
                  <a:pt x="529" y="316"/>
                  <a:pt x="511" y="308"/>
                  <a:pt x="549" y="320"/>
                </a:cubicBezTo>
                <a:cubicBezTo>
                  <a:pt x="605" y="358"/>
                  <a:pt x="666" y="383"/>
                  <a:pt x="722" y="421"/>
                </a:cubicBezTo>
                <a:cubicBezTo>
                  <a:pt x="742" y="435"/>
                  <a:pt x="749" y="448"/>
                  <a:pt x="777" y="448"/>
                </a:cubicBezTo>
              </a:path>
            </a:pathLst>
          </a:custGeom>
          <a:noFill/>
          <a:ln w="57150" cmpd="sng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67" name="Freeform 3"/>
          <p:cNvSpPr>
            <a:spLocks/>
          </p:cNvSpPr>
          <p:nvPr/>
        </p:nvSpPr>
        <p:spPr bwMode="auto">
          <a:xfrm>
            <a:off x="1204913" y="2613025"/>
            <a:ext cx="1044575" cy="652463"/>
          </a:xfrm>
          <a:custGeom>
            <a:avLst/>
            <a:gdLst/>
            <a:ahLst/>
            <a:cxnLst>
              <a:cxn ang="0">
                <a:pos x="658" y="0"/>
              </a:cxn>
              <a:cxn ang="0">
                <a:pos x="621" y="46"/>
              </a:cxn>
              <a:cxn ang="0">
                <a:pos x="539" y="91"/>
              </a:cxn>
              <a:cxn ang="0">
                <a:pos x="493" y="119"/>
              </a:cxn>
              <a:cxn ang="0">
                <a:pos x="438" y="155"/>
              </a:cxn>
              <a:cxn ang="0">
                <a:pos x="411" y="165"/>
              </a:cxn>
              <a:cxn ang="0">
                <a:pos x="338" y="210"/>
              </a:cxn>
              <a:cxn ang="0">
                <a:pos x="265" y="256"/>
              </a:cxn>
              <a:cxn ang="0">
                <a:pos x="219" y="283"/>
              </a:cxn>
              <a:cxn ang="0">
                <a:pos x="201" y="302"/>
              </a:cxn>
              <a:cxn ang="0">
                <a:pos x="146" y="329"/>
              </a:cxn>
              <a:cxn ang="0">
                <a:pos x="91" y="366"/>
              </a:cxn>
              <a:cxn ang="0">
                <a:pos x="36" y="384"/>
              </a:cxn>
              <a:cxn ang="0">
                <a:pos x="0" y="411"/>
              </a:cxn>
            </a:cxnLst>
            <a:rect l="0" t="0" r="r" b="b"/>
            <a:pathLst>
              <a:path w="658" h="411">
                <a:moveTo>
                  <a:pt x="658" y="0"/>
                </a:moveTo>
                <a:cubicBezTo>
                  <a:pt x="649" y="13"/>
                  <a:pt x="636" y="37"/>
                  <a:pt x="621" y="46"/>
                </a:cubicBezTo>
                <a:cubicBezTo>
                  <a:pt x="568" y="78"/>
                  <a:pt x="613" y="12"/>
                  <a:pt x="539" y="91"/>
                </a:cubicBezTo>
                <a:cubicBezTo>
                  <a:pt x="514" y="117"/>
                  <a:pt x="529" y="107"/>
                  <a:pt x="493" y="119"/>
                </a:cubicBezTo>
                <a:cubicBezTo>
                  <a:pt x="475" y="131"/>
                  <a:pt x="459" y="147"/>
                  <a:pt x="438" y="155"/>
                </a:cubicBezTo>
                <a:cubicBezTo>
                  <a:pt x="429" y="158"/>
                  <a:pt x="420" y="161"/>
                  <a:pt x="411" y="165"/>
                </a:cubicBezTo>
                <a:cubicBezTo>
                  <a:pt x="382" y="180"/>
                  <a:pt x="370" y="199"/>
                  <a:pt x="338" y="210"/>
                </a:cubicBezTo>
                <a:cubicBezTo>
                  <a:pt x="316" y="234"/>
                  <a:pt x="296" y="246"/>
                  <a:pt x="265" y="256"/>
                </a:cubicBezTo>
                <a:cubicBezTo>
                  <a:pt x="210" y="308"/>
                  <a:pt x="286" y="242"/>
                  <a:pt x="219" y="283"/>
                </a:cubicBezTo>
                <a:cubicBezTo>
                  <a:pt x="212" y="288"/>
                  <a:pt x="208" y="297"/>
                  <a:pt x="201" y="302"/>
                </a:cubicBezTo>
                <a:cubicBezTo>
                  <a:pt x="148" y="345"/>
                  <a:pt x="198" y="300"/>
                  <a:pt x="146" y="329"/>
                </a:cubicBezTo>
                <a:cubicBezTo>
                  <a:pt x="127" y="340"/>
                  <a:pt x="112" y="359"/>
                  <a:pt x="91" y="366"/>
                </a:cubicBezTo>
                <a:cubicBezTo>
                  <a:pt x="73" y="372"/>
                  <a:pt x="36" y="384"/>
                  <a:pt x="36" y="384"/>
                </a:cubicBezTo>
                <a:cubicBezTo>
                  <a:pt x="5" y="404"/>
                  <a:pt x="17" y="394"/>
                  <a:pt x="0" y="411"/>
                </a:cubicBezTo>
              </a:path>
            </a:pathLst>
          </a:custGeom>
          <a:noFill/>
          <a:ln w="57150" cmpd="sng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 rot="1874466">
            <a:off x="2268538" y="2276475"/>
            <a:ext cx="215900" cy="4095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6711950" y="2138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670" name="Oval 6"/>
          <p:cNvSpPr>
            <a:spLocks noChangeArrowheads="1"/>
          </p:cNvSpPr>
          <p:nvPr/>
        </p:nvSpPr>
        <p:spPr bwMode="auto">
          <a:xfrm rot="-2062903">
            <a:off x="6804025" y="2246313"/>
            <a:ext cx="215900" cy="4095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67000" y="617220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</a:rPr>
              <a:t>Vagus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nerve (Ⅹ) deep nuclei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animBg="1"/>
      <p:bldP spid="110600" grpId="0" animBg="1"/>
      <p:bldP spid="110601" grpId="0" animBg="1"/>
      <p:bldP spid="110604" grpId="0" animBg="1"/>
      <p:bldP spid="110605" grpId="0" animBg="1"/>
      <p:bldP spid="110608" grpId="0" animBg="1"/>
      <p:bldP spid="110611" grpId="0" animBg="1"/>
      <p:bldP spid="110612" grpId="0" animBg="1"/>
      <p:bldP spid="110613" grpId="0" animBg="1"/>
      <p:bldP spid="110614" grpId="0" animBg="1"/>
      <p:bldP spid="110616" grpId="0" animBg="1"/>
      <p:bldP spid="110617" grpId="0" animBg="1"/>
      <p:bldP spid="113664" grpId="0" animBg="1"/>
      <p:bldP spid="113667" grpId="0" animBg="1"/>
      <p:bldP spid="113668" grpId="0" animBg="1"/>
      <p:bldP spid="1136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795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66"/>
                </a:solidFill>
              </a:rPr>
              <a:t>VAGUS NERVE</a:t>
            </a:r>
            <a:endParaRPr lang="en-US" sz="6000" b="1" dirty="0">
              <a:solidFill>
                <a:srgbClr val="FF0066"/>
              </a:solidFill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0"/>
            <a:ext cx="4419600" cy="5181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Its rootlets exit from </a:t>
            </a:r>
            <a:r>
              <a:rPr lang="en-US" sz="2800" u="sng" dirty="0" smtClean="0"/>
              <a:t>medulla</a:t>
            </a:r>
            <a:r>
              <a:rPr lang="en-US" sz="2800" dirty="0" smtClean="0"/>
              <a:t> </a:t>
            </a:r>
            <a:r>
              <a:rPr lang="en-US" sz="2800" u="sng" dirty="0" smtClean="0"/>
              <a:t>between olive and inferior </a:t>
            </a:r>
            <a:r>
              <a:rPr lang="en-US" sz="2800" u="sng" dirty="0" err="1" smtClean="0"/>
              <a:t>cerebellar</a:t>
            </a:r>
            <a:r>
              <a:rPr lang="en-US" sz="2800" u="sng" dirty="0" smtClean="0"/>
              <a:t> peduncle. </a:t>
            </a:r>
          </a:p>
          <a:p>
            <a:pPr algn="l" rtl="0"/>
            <a:r>
              <a:rPr lang="en-US" sz="2800" dirty="0" smtClean="0"/>
              <a:t>Leaves the skull  through </a:t>
            </a:r>
            <a:r>
              <a:rPr lang="en-US" sz="2800" u="sng" dirty="0" smtClean="0"/>
              <a:t>jugular foramen.</a:t>
            </a:r>
          </a:p>
          <a:p>
            <a:pPr algn="l" rtl="0"/>
            <a:r>
              <a:rPr lang="en-US" sz="2800" dirty="0" smtClean="0"/>
              <a:t>It </a:t>
            </a:r>
            <a:r>
              <a:rPr lang="en-US" sz="2800" dirty="0"/>
              <a:t>occupies the posterior aspect of the </a:t>
            </a:r>
            <a:r>
              <a:rPr lang="en-US" sz="2800" b="1" dirty="0"/>
              <a:t>carotid sheath </a:t>
            </a:r>
            <a:r>
              <a:rPr lang="en-US" sz="2800" dirty="0"/>
              <a:t>between the internal jugular vein laterally and the internal and common carotid arteries medially</a:t>
            </a:r>
            <a:r>
              <a:rPr lang="en-US" sz="2800" dirty="0" smtClean="0"/>
              <a:t>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It has two ganglia: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/>
              <a:t>Superior </a:t>
            </a:r>
            <a:r>
              <a:rPr lang="en-US" sz="2800" dirty="0" smtClean="0"/>
              <a:t>ganglion in the jugular foramen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/>
              <a:t>Inferior </a:t>
            </a:r>
            <a:r>
              <a:rPr lang="en-US" sz="2800" dirty="0" smtClean="0"/>
              <a:t>ganglion, just below the jugular foramen</a:t>
            </a:r>
          </a:p>
          <a:p>
            <a:pPr algn="l"/>
            <a:endParaRPr lang="en-US" sz="2800" dirty="0"/>
          </a:p>
        </p:txBody>
      </p:sp>
      <p:pic>
        <p:nvPicPr>
          <p:cNvPr id="103431" name="Picture 7" descr="3998B7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143" b="4126"/>
          <a:stretch>
            <a:fillRect/>
          </a:stretch>
        </p:blipFill>
        <p:spPr>
          <a:xfrm>
            <a:off x="179512" y="1916832"/>
            <a:ext cx="4163888" cy="3971709"/>
          </a:xfrm>
          <a:noFill/>
          <a:ln w="3810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921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Course</a:t>
            </a:r>
            <a:endParaRPr lang="en-US" b="1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816350" cy="525621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It lies </a:t>
            </a:r>
            <a:r>
              <a:rPr lang="en-US" sz="2400" u="sng" dirty="0" smtClean="0"/>
              <a:t>on the </a:t>
            </a:r>
            <a:r>
              <a:rPr lang="en-US" sz="2400" u="sng" dirty="0" err="1" smtClean="0"/>
              <a:t>prevertebral</a:t>
            </a:r>
            <a:r>
              <a:rPr lang="en-US" sz="2400" u="sng" dirty="0" smtClean="0"/>
              <a:t> </a:t>
            </a:r>
            <a:r>
              <a:rPr lang="en-US" sz="2400" dirty="0" smtClean="0"/>
              <a:t>muscles and fascia.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Enters </a:t>
            </a:r>
            <a:r>
              <a:rPr lang="en-US" sz="2400" dirty="0"/>
              <a:t>thorax through its </a:t>
            </a:r>
            <a:r>
              <a:rPr lang="en-US" sz="2400" dirty="0" smtClean="0"/>
              <a:t>inlet: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hlink"/>
                </a:solidFill>
              </a:rPr>
              <a:t>Right </a:t>
            </a:r>
            <a:r>
              <a:rPr lang="en-US" sz="2400" b="1" dirty="0" err="1" smtClean="0">
                <a:solidFill>
                  <a:schemeClr val="hlink"/>
                </a:solidFill>
              </a:rPr>
              <a:t>Vagus</a:t>
            </a:r>
            <a:r>
              <a:rPr lang="en-US" sz="2400" dirty="0" smtClean="0"/>
              <a:t> descends in </a:t>
            </a:r>
            <a:r>
              <a:rPr lang="en-US" sz="2400" u="sng" dirty="0" smtClean="0"/>
              <a:t>front of the </a:t>
            </a:r>
            <a:r>
              <a:rPr lang="en-US" sz="2400" u="sng" dirty="0" err="1" smtClean="0"/>
              <a:t>subclavian</a:t>
            </a:r>
            <a:r>
              <a:rPr lang="en-US" sz="2400" u="sng" dirty="0" smtClean="0"/>
              <a:t> artery.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CC0099"/>
                </a:solidFill>
              </a:rPr>
              <a:t>Left </a:t>
            </a:r>
            <a:r>
              <a:rPr lang="en-US" sz="2400" b="1" dirty="0" err="1" smtClean="0">
                <a:solidFill>
                  <a:srgbClr val="CC0099"/>
                </a:solidFill>
              </a:rPr>
              <a:t>Vagus</a:t>
            </a:r>
            <a:r>
              <a:rPr lang="en-US" sz="2400" dirty="0" smtClean="0"/>
              <a:t> descends </a:t>
            </a:r>
            <a:r>
              <a:rPr lang="en-US" sz="2400" u="sng" dirty="0" smtClean="0"/>
              <a:t>between the left common carotid and </a:t>
            </a:r>
            <a:r>
              <a:rPr lang="en-US" sz="2400" u="sng" dirty="0" err="1" smtClean="0"/>
              <a:t>subclavian</a:t>
            </a:r>
            <a:r>
              <a:rPr lang="en-US" sz="2400" u="sng" dirty="0" smtClean="0"/>
              <a:t> arteries.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Passes through   the </a:t>
            </a:r>
            <a:r>
              <a:rPr lang="en-US" sz="2400" b="1" dirty="0" smtClean="0"/>
              <a:t>Superior </a:t>
            </a:r>
            <a:r>
              <a:rPr lang="en-US" sz="2400" b="1" dirty="0" err="1" smtClean="0"/>
              <a:t>Mediastinum</a:t>
            </a:r>
            <a:r>
              <a:rPr lang="en-US" sz="2400" b="1" dirty="0" smtClean="0"/>
              <a:t>.</a:t>
            </a:r>
          </a:p>
        </p:txBody>
      </p:sp>
      <p:pic>
        <p:nvPicPr>
          <p:cNvPr id="79879" name="Picture 7" descr="F66122-008-f1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2001" r="7992" b="2690"/>
          <a:stretch>
            <a:fillRect/>
          </a:stretch>
        </p:blipFill>
        <p:spPr>
          <a:xfrm>
            <a:off x="6444208" y="1124744"/>
            <a:ext cx="2414366" cy="3358019"/>
          </a:xfrm>
          <a:ln w="38100">
            <a:solidFill>
              <a:schemeClr val="tx1"/>
            </a:solidFill>
          </a:ln>
        </p:spPr>
      </p:pic>
      <p:pic>
        <p:nvPicPr>
          <p:cNvPr id="5" name="Picture 9" descr="30313954"/>
          <p:cNvPicPr>
            <a:picLocks noChangeAspect="1" noChangeArrowheads="1"/>
          </p:cNvPicPr>
          <p:nvPr/>
        </p:nvPicPr>
        <p:blipFill>
          <a:blip r:embed="rId3" cstate="print"/>
          <a:srcRect l="15623" t="39742" r="15161" b="29147"/>
          <a:stretch>
            <a:fillRect/>
          </a:stretch>
        </p:blipFill>
        <p:spPr bwMode="auto">
          <a:xfrm>
            <a:off x="4067944" y="4129498"/>
            <a:ext cx="3096344" cy="272850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71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Communications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600450" cy="5399087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u="sng" dirty="0" smtClean="0">
                <a:solidFill>
                  <a:srgbClr val="FF0000"/>
                </a:solidFill>
              </a:rPr>
              <a:t>Superior ganglion with:</a:t>
            </a:r>
            <a:endParaRPr lang="en-GB" sz="2400" u="sng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GB" sz="2400" dirty="0" smtClean="0"/>
              <a:t>Inferior </a:t>
            </a:r>
            <a:r>
              <a:rPr lang="en-GB" sz="2400" dirty="0"/>
              <a:t>ganglion of </a:t>
            </a:r>
            <a:r>
              <a:rPr lang="en-GB" sz="2400" dirty="0" err="1"/>
              <a:t>glossopharyngeal</a:t>
            </a:r>
            <a:r>
              <a:rPr lang="en-GB" sz="2400" dirty="0"/>
              <a:t> 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S</a:t>
            </a:r>
            <a:r>
              <a:rPr lang="en-GB" sz="2400" dirty="0" smtClean="0"/>
              <a:t>uperior </a:t>
            </a:r>
            <a:r>
              <a:rPr lang="en-GB" sz="2400" dirty="0"/>
              <a:t>cervical sympathetic </a:t>
            </a:r>
            <a:r>
              <a:rPr lang="en-GB" sz="2400" dirty="0" smtClean="0"/>
              <a:t>ganglion&amp; </a:t>
            </a:r>
            <a:endParaRPr lang="en-GB" sz="2400" dirty="0"/>
          </a:p>
          <a:p>
            <a:pPr algn="l" rtl="0">
              <a:lnSpc>
                <a:spcPct val="90000"/>
              </a:lnSpc>
            </a:pPr>
            <a:r>
              <a:rPr lang="en-GB" sz="2400" dirty="0"/>
              <a:t>F</a:t>
            </a:r>
            <a:r>
              <a:rPr lang="en-GB" sz="2400" dirty="0" smtClean="0"/>
              <a:t>acial </a:t>
            </a:r>
            <a:r>
              <a:rPr lang="en-GB" sz="2400" dirty="0"/>
              <a:t>nerve.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u="sng" dirty="0">
                <a:solidFill>
                  <a:srgbClr val="FF0000"/>
                </a:solidFill>
              </a:rPr>
              <a:t>Inferior </a:t>
            </a:r>
            <a:r>
              <a:rPr lang="en-GB" sz="2400" b="1" u="sng" dirty="0" smtClean="0">
                <a:solidFill>
                  <a:srgbClr val="FF0000"/>
                </a:solidFill>
              </a:rPr>
              <a:t>ganglion with:</a:t>
            </a:r>
            <a:endParaRPr lang="en-GB" sz="2400" u="sng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GB" sz="2400" dirty="0"/>
              <a:t>C</a:t>
            </a:r>
            <a:r>
              <a:rPr lang="en-GB" sz="2400" dirty="0" smtClean="0"/>
              <a:t>ranial </a:t>
            </a:r>
            <a:r>
              <a:rPr lang="en-GB" sz="2400" dirty="0"/>
              <a:t>part of accessory 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H</a:t>
            </a:r>
            <a:r>
              <a:rPr lang="en-GB" sz="2400" dirty="0" smtClean="0"/>
              <a:t>ypoglossal </a:t>
            </a:r>
            <a:r>
              <a:rPr lang="en-GB" sz="2400" dirty="0"/>
              <a:t>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S</a:t>
            </a:r>
            <a:r>
              <a:rPr lang="en-GB" sz="2400" dirty="0" smtClean="0"/>
              <a:t>uperior </a:t>
            </a:r>
            <a:r>
              <a:rPr lang="en-GB" sz="2400" dirty="0"/>
              <a:t>cervical sympathetic ganglion.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1</a:t>
            </a:r>
            <a:r>
              <a:rPr lang="en-GB" sz="2400" baseline="30000" dirty="0"/>
              <a:t>st</a:t>
            </a:r>
            <a:r>
              <a:rPr lang="en-GB" sz="2400" dirty="0"/>
              <a:t> cervical nerve.  </a:t>
            </a:r>
            <a:endParaRPr lang="en-US" sz="2400" dirty="0"/>
          </a:p>
        </p:txBody>
      </p:sp>
      <p:pic>
        <p:nvPicPr>
          <p:cNvPr id="97284" name="Picture 4" descr="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1052513"/>
            <a:ext cx="3960812" cy="5616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61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 smtClean="0"/>
              <a:t>Branches</a:t>
            </a:r>
            <a:endParaRPr lang="en-US" sz="4000" b="1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4704"/>
            <a:ext cx="5148063" cy="6093295"/>
          </a:xfr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GB" sz="1800" b="1" u="sng" dirty="0" err="1" smtClean="0"/>
              <a:t>Meningeal</a:t>
            </a:r>
            <a:r>
              <a:rPr lang="en-GB" sz="1800" b="1" dirty="0" smtClean="0"/>
              <a:t> </a:t>
            </a:r>
            <a:r>
              <a:rPr lang="en-US" sz="1800" dirty="0" smtClean="0"/>
              <a:t>: to the dura </a:t>
            </a:r>
            <a:endParaRPr lang="en-GB" sz="1800" b="1" dirty="0"/>
          </a:p>
          <a:p>
            <a:pPr algn="l" rtl="0">
              <a:buFont typeface="Wingdings" pitchFamily="2" charset="2"/>
              <a:buChar char="§"/>
            </a:pPr>
            <a:r>
              <a:rPr lang="en-GB" sz="1800" b="1" u="sng" dirty="0" smtClean="0"/>
              <a:t>Auricular</a:t>
            </a:r>
            <a:r>
              <a:rPr lang="en-US" sz="1800" u="sng" dirty="0" smtClean="0"/>
              <a:t> </a:t>
            </a:r>
            <a:r>
              <a:rPr lang="en-US" sz="1800" b="1" dirty="0" smtClean="0"/>
              <a:t>nerve:</a:t>
            </a:r>
            <a:r>
              <a:rPr lang="en-US" sz="1800" dirty="0" smtClean="0"/>
              <a:t> to the external acoustic meatus and tympanic membrane.</a:t>
            </a:r>
            <a:r>
              <a:rPr lang="en-US" sz="1800" b="1" dirty="0" smtClean="0"/>
              <a:t> </a:t>
            </a:r>
            <a:endParaRPr lang="en-GB" sz="1800" b="1" dirty="0"/>
          </a:p>
          <a:p>
            <a:pPr algn="l" rtl="0">
              <a:buFont typeface="Wingdings" pitchFamily="2" charset="2"/>
              <a:buChar char="§"/>
            </a:pPr>
            <a:r>
              <a:rPr lang="en-GB" sz="1800" b="1" u="sng" dirty="0" smtClean="0"/>
              <a:t>Pharyngeal</a:t>
            </a:r>
            <a:r>
              <a:rPr lang="en-US" sz="1800" dirty="0" smtClean="0"/>
              <a:t> :to muscles and mucous membrane of the pharynx.</a:t>
            </a:r>
            <a:endParaRPr lang="en-GB" sz="1800" b="1" dirty="0"/>
          </a:p>
          <a:p>
            <a:pPr algn="l" rtl="0">
              <a:buFont typeface="Wingdings" pitchFamily="2" charset="2"/>
              <a:buChar char="§"/>
            </a:pPr>
            <a:r>
              <a:rPr lang="en-GB" sz="1800" b="1" i="1" dirty="0"/>
              <a:t>To carotid body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1800" b="1" i="1" u="sng" dirty="0"/>
              <a:t>Superior </a:t>
            </a:r>
            <a:r>
              <a:rPr lang="en-GB" sz="1800" b="1" i="1" u="sng" dirty="0" smtClean="0"/>
              <a:t>Laryngeal</a:t>
            </a:r>
            <a:r>
              <a:rPr lang="en-GB" sz="1800" b="1" dirty="0" smtClean="0"/>
              <a:t>:</a:t>
            </a:r>
            <a:r>
              <a:rPr lang="en-US" sz="1800" dirty="0" smtClean="0"/>
              <a:t> It divides into:</a:t>
            </a:r>
          </a:p>
          <a:p>
            <a:pPr algn="l" rtl="0"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(1) Internal</a:t>
            </a:r>
            <a:r>
              <a:rPr lang="en-GB" sz="1800" b="1" i="1" u="sng" dirty="0" smtClean="0">
                <a:solidFill>
                  <a:srgbClr val="FF0000"/>
                </a:solidFill>
              </a:rPr>
              <a:t> Laryngeal 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</a:p>
          <a:p>
            <a:pPr algn="l" rtl="0">
              <a:lnSpc>
                <a:spcPct val="90000"/>
              </a:lnSpc>
            </a:pPr>
            <a:r>
              <a:rPr lang="en-US" sz="1800" dirty="0" smtClean="0"/>
              <a:t>Supplies; the mucous membrane of the larynx as far as the vocal folds.</a:t>
            </a:r>
            <a:r>
              <a:rPr lang="en-US" sz="1800" b="1" dirty="0" smtClean="0">
                <a:solidFill>
                  <a:srgbClr val="0000FF"/>
                </a:solidFill>
              </a:rPr>
              <a:t> </a:t>
            </a:r>
          </a:p>
          <a:p>
            <a:pPr algn="l" rtl="0">
              <a:lnSpc>
                <a:spcPct val="90000"/>
              </a:lnSpc>
            </a:pPr>
            <a:r>
              <a:rPr lang="en-US" sz="1800" b="1" dirty="0" smtClean="0">
                <a:solidFill>
                  <a:srgbClr val="0000FF"/>
                </a:solidFill>
              </a:rPr>
              <a:t>(</a:t>
            </a:r>
            <a:r>
              <a:rPr lang="en-US" sz="1800" b="1" dirty="0" smtClean="0">
                <a:solidFill>
                  <a:srgbClr val="0000FF"/>
                </a:solidFill>
              </a:rPr>
              <a:t>2) External</a:t>
            </a:r>
            <a:r>
              <a:rPr lang="en-GB" sz="1800" b="1" i="1" u="sng" dirty="0" smtClean="0">
                <a:solidFill>
                  <a:srgbClr val="0000FF"/>
                </a:solidFill>
              </a:rPr>
              <a:t> Laryngeal </a:t>
            </a:r>
            <a:r>
              <a:rPr lang="en-US" sz="1800" b="1" dirty="0" smtClean="0">
                <a:solidFill>
                  <a:srgbClr val="0000FF"/>
                </a:solidFill>
              </a:rPr>
              <a:t>:</a:t>
            </a:r>
            <a:endParaRPr lang="en-GB" sz="1800" b="1" dirty="0" smtClean="0">
              <a:solidFill>
                <a:srgbClr val="0000FF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1800" dirty="0" smtClean="0"/>
              <a:t> supplies the </a:t>
            </a:r>
            <a:r>
              <a:rPr lang="en-US" sz="1800" dirty="0" err="1" smtClean="0"/>
              <a:t>cricothyroid</a:t>
            </a:r>
            <a:r>
              <a:rPr lang="en-US" sz="1800" dirty="0" smtClean="0"/>
              <a:t> muscle.</a:t>
            </a:r>
            <a:endParaRPr lang="en-GB" sz="1800" b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GB" sz="1800" b="1" u="sng" dirty="0" smtClean="0"/>
              <a:t>Recurrent </a:t>
            </a:r>
            <a:r>
              <a:rPr lang="en-GB" sz="1800" b="1" u="sng" dirty="0" err="1" smtClean="0"/>
              <a:t>Laryngea</a:t>
            </a:r>
            <a:r>
              <a:rPr lang="en-GB" sz="1800" b="1" u="sng" dirty="0" smtClean="0"/>
              <a:t> </a:t>
            </a:r>
            <a:r>
              <a:rPr lang="en-GB" sz="1800" b="1" dirty="0" smtClean="0"/>
              <a:t>: </a:t>
            </a:r>
            <a:r>
              <a:rPr lang="en-US" sz="1800" dirty="0" smtClean="0"/>
              <a:t>supplies all the muscles of the larynx </a:t>
            </a:r>
            <a:r>
              <a:rPr lang="en-US" sz="1800" b="1" dirty="0" smtClean="0"/>
              <a:t>(except </a:t>
            </a:r>
            <a:r>
              <a:rPr lang="en-US" sz="1800" b="1" dirty="0" err="1" smtClean="0"/>
              <a:t>cricothyroid</a:t>
            </a:r>
            <a:r>
              <a:rPr lang="en-US" sz="1800" b="1" dirty="0" smtClean="0"/>
              <a:t>).</a:t>
            </a:r>
          </a:p>
          <a:p>
            <a:pPr algn="l" rtl="0"/>
            <a:r>
              <a:rPr lang="en-US" sz="1800" dirty="0" smtClean="0"/>
              <a:t>The mucous membrane below the vocal folds.</a:t>
            </a:r>
          </a:p>
          <a:p>
            <a:pPr algn="l" rtl="0"/>
            <a:r>
              <a:rPr lang="en-US" sz="1800" dirty="0" smtClean="0"/>
              <a:t>The mucous membrane of the upper part of trachea.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1800" b="1" dirty="0" smtClean="0"/>
              <a:t>Cardiac</a:t>
            </a:r>
            <a:r>
              <a:rPr lang="en-GB" sz="1800" b="1" dirty="0"/>
              <a:t>.</a:t>
            </a:r>
            <a:endParaRPr lang="en-US" sz="1800" b="1" dirty="0"/>
          </a:p>
        </p:txBody>
      </p:sp>
      <p:pic>
        <p:nvPicPr>
          <p:cNvPr id="7" name="Picture 4" descr="17807CD6"/>
          <p:cNvPicPr>
            <a:picLocks noChangeAspect="1" noChangeArrowheads="1"/>
          </p:cNvPicPr>
          <p:nvPr/>
        </p:nvPicPr>
        <p:blipFill>
          <a:blip r:embed="rId2" cstate="print"/>
          <a:srcRect t="16890"/>
          <a:stretch>
            <a:fillRect/>
          </a:stretch>
        </p:blipFill>
        <p:spPr>
          <a:xfrm>
            <a:off x="5255568" y="1484784"/>
            <a:ext cx="3888432" cy="4698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536504" cy="532859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sz="2000" dirty="0" smtClean="0"/>
              <a:t>It is a mixed nerve. </a:t>
            </a:r>
          </a:p>
          <a:p>
            <a:pPr algn="l" rtl="0"/>
            <a:r>
              <a:rPr lang="en-US" sz="2000" dirty="0" smtClean="0"/>
              <a:t>It contains afferent, motor , and parasympatheyic fibers.</a:t>
            </a:r>
          </a:p>
          <a:p>
            <a:pPr algn="l" rtl="0"/>
            <a:r>
              <a:rPr lang="en-US" sz="2000" b="1" dirty="0" smtClean="0">
                <a:solidFill>
                  <a:srgbClr val="0000FF"/>
                </a:solidFill>
              </a:rPr>
              <a:t>The afferent fibers convey information from:</a:t>
            </a:r>
          </a:p>
          <a:p>
            <a:pPr algn="l" rtl="0"/>
            <a:r>
              <a:rPr lang="en-US" sz="2000" b="1" dirty="0" smtClean="0"/>
              <a:t>esophagus, tympanic membrane , external auditory meatus and part of chonca of the middle ear. </a:t>
            </a:r>
            <a:r>
              <a:rPr lang="en-US" sz="2000" dirty="0" smtClean="0"/>
              <a:t>Ending in trigeminal sensory nucleus . </a:t>
            </a:r>
          </a:p>
          <a:p>
            <a:pPr algn="l" rtl="0"/>
            <a:r>
              <a:rPr lang="en-US" sz="2000" dirty="0" smtClean="0"/>
              <a:t>Chemoreseptors in aortic bodies and baroreseptors in aortic arch.</a:t>
            </a:r>
          </a:p>
          <a:p>
            <a:pPr algn="l" rtl="0"/>
            <a:r>
              <a:rPr lang="en-US" sz="2000" dirty="0" smtClean="0"/>
              <a:t>Receptors from thoracic abdominal and viscera, end in nucleus solitarius.</a:t>
            </a:r>
          </a:p>
          <a:p>
            <a:pPr algn="l" rtl="0"/>
            <a:r>
              <a:rPr lang="en-US" sz="2000" b="1" dirty="0" smtClean="0">
                <a:solidFill>
                  <a:srgbClr val="C00000"/>
                </a:solidFill>
              </a:rPr>
              <a:t>The motor fibers arise from ( </a:t>
            </a:r>
            <a:r>
              <a:rPr lang="en-US" sz="2000" dirty="0" smtClean="0"/>
              <a:t>nucleus ambiguus of medulla </a:t>
            </a:r>
            <a:r>
              <a:rPr lang="en-US" sz="2000" b="1" dirty="0" smtClean="0"/>
              <a:t>to innervate muscles of soft palate, pharynx, larynx, and upper part of esophagus.</a:t>
            </a:r>
          </a:p>
          <a:p>
            <a:pPr algn="l" rtl="0"/>
            <a:r>
              <a:rPr lang="en-US" sz="2000" b="1" dirty="0" smtClean="0"/>
              <a:t>The parasympathetic fibers </a:t>
            </a:r>
            <a:r>
              <a:rPr lang="en-US" sz="2000" dirty="0" smtClean="0"/>
              <a:t>originate from dorsal motor nucleus of vagus in medulla </a:t>
            </a:r>
            <a:r>
              <a:rPr lang="en-US" sz="2000" b="1" dirty="0" smtClean="0"/>
              <a:t>distributed to cardiovascular, respiratory, and gastrointestinal systems.   </a:t>
            </a:r>
          </a:p>
          <a:p>
            <a:pPr algn="l" rtl="0"/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4860032" y="1740408"/>
            <a:ext cx="4283968" cy="4640920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en-US" b="1" dirty="0" smtClean="0"/>
              <a:t>Objectives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b="1" i="1" dirty="0" smtClean="0"/>
              <a:t>By the end of the lecture, the student will be able to:</a:t>
            </a:r>
          </a:p>
          <a:p>
            <a:pPr algn="l" rtl="0">
              <a:defRPr/>
            </a:pPr>
            <a:r>
              <a:rPr lang="en-US" b="1" i="1" dirty="0" smtClean="0"/>
              <a:t>Define the </a:t>
            </a:r>
            <a:r>
              <a:rPr lang="en-US" b="1" i="1" u="sng" dirty="0" smtClean="0"/>
              <a:t>deep origin </a:t>
            </a:r>
            <a:r>
              <a:rPr lang="en-US" b="1" i="1" dirty="0" smtClean="0"/>
              <a:t>of  both </a:t>
            </a:r>
            <a:r>
              <a:rPr lang="en-US" b="1" i="1" dirty="0" err="1" smtClean="0"/>
              <a:t>Glossopharyngeal</a:t>
            </a:r>
            <a:r>
              <a:rPr lang="en-US" b="1" i="1" dirty="0" smtClean="0"/>
              <a:t> and </a:t>
            </a:r>
            <a:r>
              <a:rPr lang="en-US" sz="2800" b="1" i="1" dirty="0" err="1" smtClean="0"/>
              <a:t>Vagus</a:t>
            </a:r>
            <a:r>
              <a:rPr lang="en-US" sz="2800" b="1" i="1" dirty="0" smtClean="0"/>
              <a:t> Nerves.</a:t>
            </a:r>
            <a:endParaRPr lang="en-US" b="1" i="1" dirty="0" smtClean="0"/>
          </a:p>
          <a:p>
            <a:pPr algn="l" rtl="0">
              <a:defRPr/>
            </a:pPr>
            <a:r>
              <a:rPr lang="en-US" b="1" i="1" dirty="0" smtClean="0"/>
              <a:t>Locate the </a:t>
            </a:r>
            <a:r>
              <a:rPr lang="en-US" b="1" i="1" u="sng" dirty="0" smtClean="0"/>
              <a:t>exit</a:t>
            </a:r>
            <a:r>
              <a:rPr lang="en-US" b="1" i="1" dirty="0" smtClean="0"/>
              <a:t> of each nerve from the brain stem.</a:t>
            </a:r>
          </a:p>
          <a:p>
            <a:pPr algn="l" rtl="0">
              <a:defRPr/>
            </a:pPr>
            <a:r>
              <a:rPr lang="en-US" b="1" i="1" dirty="0" smtClean="0"/>
              <a:t>Describe the </a:t>
            </a:r>
            <a:r>
              <a:rPr lang="en-US" b="1" i="1" u="sng" dirty="0" smtClean="0"/>
              <a:t>course and distribution </a:t>
            </a:r>
            <a:r>
              <a:rPr lang="en-US" b="1" i="1" dirty="0" smtClean="0"/>
              <a:t>of each nerve .</a:t>
            </a:r>
          </a:p>
          <a:p>
            <a:pPr algn="l" rtl="0">
              <a:defRPr/>
            </a:pPr>
            <a:r>
              <a:rPr lang="en-US" b="1" i="1" dirty="0" smtClean="0"/>
              <a:t>List the</a:t>
            </a:r>
            <a:r>
              <a:rPr lang="en-US" b="1" i="1" u="sng" dirty="0" smtClean="0"/>
              <a:t> branches </a:t>
            </a:r>
            <a:r>
              <a:rPr lang="en-US" b="1" i="1" dirty="0" smtClean="0"/>
              <a:t>of both nerves.</a:t>
            </a:r>
            <a:endParaRPr lang="en-US" dirty="0" smtClean="0"/>
          </a:p>
          <a:p>
            <a:pPr algn="l" rtl="0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Tests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Glossopharyngeal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Vagus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nerves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lnSpc>
                <a:spcPct val="80000"/>
              </a:lnSpc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person is asked to swallow.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person is asked to say ‘ah-h-h’ to check the movements of palate and uvula.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‘gag reflex’ is tested by touching the back of the throat by the tongue depressor.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person is asked to speak to check the voice for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hoarseness.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anatomy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 smtClean="0"/>
              <a:t>Moto neuron disease ; </a:t>
            </a:r>
            <a:r>
              <a:rPr lang="en-US" sz="2800" dirty="0" smtClean="0"/>
              <a:t>is a degenerative disorder seen over 50 years </a:t>
            </a:r>
          </a:p>
          <a:p>
            <a:r>
              <a:rPr lang="en-US" sz="2800" dirty="0" smtClean="0"/>
              <a:t> </a:t>
            </a:r>
            <a:r>
              <a:rPr lang="en-US" sz="2800" b="1" dirty="0" smtClean="0"/>
              <a:t>Tumors</a:t>
            </a:r>
            <a:r>
              <a:rPr lang="en-US" sz="2800" dirty="0" smtClean="0"/>
              <a:t> compressing  the cranial nerves in their exiting foramina from the cranium via the skull base.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Glossopharyngeal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nerve lesion is characterized by </a:t>
            </a:r>
            <a:r>
              <a:rPr lang="en-US" sz="2800" dirty="0" err="1" smtClean="0"/>
              <a:t>dysphonia</a:t>
            </a:r>
            <a:r>
              <a:rPr lang="en-US" sz="2800" dirty="0" smtClean="0"/>
              <a:t>, </a:t>
            </a:r>
            <a:r>
              <a:rPr lang="en-US" sz="2800" dirty="0" err="1" smtClean="0"/>
              <a:t>dysphagia</a:t>
            </a:r>
            <a:r>
              <a:rPr lang="en-US" sz="2800" dirty="0" smtClean="0"/>
              <a:t> and absence  of the gag reflex. 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Vagus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nerve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damage; causes hoarseness or loss of voice, impaired swallowing, GI dysfunction, blood pressure anomalies (with CN IX), fatal if both are  damaged.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Algerian" pitchFamily="82" charset="0"/>
              </a:rPr>
              <a:t>Thank you </a:t>
            </a:r>
            <a:endParaRPr lang="en-US" sz="80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</a:rPr>
              <a:t>GLOSSOPHARYNGEAL NERVE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is principally a sensory nerve with preganglionic parasympathetic and few motor fibers.</a:t>
            </a:r>
          </a:p>
          <a:p>
            <a:pPr>
              <a:lnSpc>
                <a:spcPct val="90000"/>
              </a:lnSpc>
              <a:tabLst>
                <a:tab pos="685800" algn="l"/>
              </a:tabLst>
            </a:pPr>
            <a:r>
              <a:rPr lang="en-US" dirty="0" smtClean="0"/>
              <a:t>It has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 real nucleus to itself</a:t>
            </a:r>
            <a:r>
              <a:rPr lang="en-US" dirty="0" smtClean="0"/>
              <a:t>. Instead it </a:t>
            </a:r>
            <a:r>
              <a:rPr lang="en-US" u="sng" dirty="0" smtClean="0"/>
              <a:t>shares nuclei with VII and X. </a:t>
            </a:r>
          </a:p>
          <a:p>
            <a:pPr>
              <a:lnSpc>
                <a:spcPct val="90000"/>
              </a:lnSpc>
              <a:tabLst>
                <a:tab pos="685800" algn="l"/>
              </a:tabLst>
            </a:pPr>
            <a:r>
              <a:rPr lang="en-US" dirty="0" smtClean="0"/>
              <a:t>The </a:t>
            </a:r>
            <a:r>
              <a:rPr lang="en-US" b="1" dirty="0" smtClean="0"/>
              <a:t>sensory information</a:t>
            </a:r>
            <a:r>
              <a:rPr lang="en-US" dirty="0" smtClean="0"/>
              <a:t> goes to the </a:t>
            </a:r>
            <a:r>
              <a:rPr lang="en-US" b="1" dirty="0" smtClean="0"/>
              <a:t>solitary nucleus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tabLst>
                <a:tab pos="685800" algn="l"/>
              </a:tabLst>
            </a:pPr>
            <a:r>
              <a:rPr lang="en-US" dirty="0" smtClean="0"/>
              <a:t>The </a:t>
            </a:r>
            <a:r>
              <a:rPr lang="en-US" b="1" dirty="0" smtClean="0"/>
              <a:t>motor fibers</a:t>
            </a:r>
            <a:r>
              <a:rPr lang="en-US" dirty="0" smtClean="0"/>
              <a:t>; innervations of the stylopharyngeus muscle, comes from the </a:t>
            </a:r>
            <a:r>
              <a:rPr lang="en-US" b="1" dirty="0" smtClean="0"/>
              <a:t>nucleus ambiguus</a:t>
            </a:r>
            <a:r>
              <a:rPr lang="en-US" dirty="0" smtClean="0"/>
              <a:t>. </a:t>
            </a:r>
          </a:p>
          <a:p>
            <a:pPr>
              <a:lnSpc>
                <a:spcPct val="90000"/>
              </a:lnSpc>
              <a:tabLst>
                <a:tab pos="685800" algn="l"/>
              </a:tabLst>
            </a:pPr>
            <a:r>
              <a:rPr lang="en-US" dirty="0" smtClean="0"/>
              <a:t>The parasympathetic fibers innervate the salivary glands, comes from the </a:t>
            </a:r>
            <a:r>
              <a:rPr lang="en-US" altLang="zh-CN" b="1" dirty="0" smtClean="0"/>
              <a:t>inferior </a:t>
            </a:r>
            <a:r>
              <a:rPr lang="en-US" altLang="zh-CN" b="1" dirty="0" err="1" smtClean="0"/>
              <a:t>salivatory</a:t>
            </a:r>
            <a:r>
              <a:rPr lang="en-US" altLang="zh-CN" b="1" dirty="0" smtClean="0"/>
              <a:t> nucleus</a:t>
            </a:r>
            <a:r>
              <a:rPr lang="en-US" dirty="0" smtClean="0"/>
              <a:t>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318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/>
              <a:t>Glossopharyngeal nerve (Ⅸ)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7772400" cy="5046662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b="1" dirty="0"/>
              <a:t>Components of fibers</a:t>
            </a:r>
          </a:p>
          <a:p>
            <a:pPr algn="l" rtl="0">
              <a:lnSpc>
                <a:spcPct val="90000"/>
              </a:lnSpc>
            </a:pPr>
            <a:r>
              <a:rPr lang="en-US" altLang="zh-CN" sz="2400" b="1" dirty="0">
                <a:solidFill>
                  <a:srgbClr val="FF0000"/>
                </a:solidFill>
              </a:rPr>
              <a:t>SVE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dirty="0"/>
              <a:t>fibers: originate from </a:t>
            </a:r>
            <a:r>
              <a:rPr lang="en-US" altLang="zh-CN" sz="2400" b="1" dirty="0"/>
              <a:t>nucleus ambiguus</a:t>
            </a:r>
            <a:r>
              <a:rPr lang="en-US" altLang="zh-CN" sz="2400" dirty="0"/>
              <a:t>, and supply </a:t>
            </a:r>
            <a:r>
              <a:rPr lang="en-US" altLang="zh-CN" sz="2400" dirty="0" err="1"/>
              <a:t>stylopharygeus</a:t>
            </a:r>
            <a:endParaRPr lang="en-US" altLang="zh-CN" sz="2400" dirty="0"/>
          </a:p>
          <a:p>
            <a:pPr algn="l" rtl="0">
              <a:lnSpc>
                <a:spcPct val="90000"/>
              </a:lnSpc>
            </a:pPr>
            <a:r>
              <a:rPr lang="en-US" altLang="zh-CN" sz="2400" b="1" dirty="0">
                <a:solidFill>
                  <a:srgbClr val="FF0000"/>
                </a:solidFill>
              </a:rPr>
              <a:t>GVE</a:t>
            </a:r>
            <a:r>
              <a:rPr lang="en-US" altLang="zh-CN" sz="2400" dirty="0"/>
              <a:t> fibers: arise from </a:t>
            </a:r>
            <a:r>
              <a:rPr lang="en-US" altLang="zh-CN" sz="2400" b="1" dirty="0"/>
              <a:t>inferior salivatory </a:t>
            </a:r>
            <a:r>
              <a:rPr lang="en-US" altLang="zh-CN" sz="2400" b="1" dirty="0" smtClean="0"/>
              <a:t>nucleus</a:t>
            </a:r>
            <a:r>
              <a:rPr lang="en-US" altLang="zh-CN" sz="2400" dirty="0" smtClean="0"/>
              <a:t>, relay </a:t>
            </a:r>
            <a:r>
              <a:rPr lang="en-US" altLang="zh-CN" sz="2400" dirty="0"/>
              <a:t>in otic ganglion, the postganglionic fibers supply parotid </a:t>
            </a:r>
            <a:r>
              <a:rPr lang="en-US" altLang="zh-CN" sz="2400" dirty="0" smtClean="0"/>
              <a:t>gland.</a:t>
            </a:r>
            <a:endParaRPr lang="en-US" altLang="zh-CN" sz="2400" dirty="0"/>
          </a:p>
          <a:p>
            <a:pPr algn="l" rtl="0">
              <a:lnSpc>
                <a:spcPct val="90000"/>
              </a:lnSpc>
            </a:pPr>
            <a:r>
              <a:rPr lang="en-US" altLang="zh-CN" sz="2400" b="1" dirty="0">
                <a:solidFill>
                  <a:srgbClr val="FF0000"/>
                </a:solidFill>
              </a:rPr>
              <a:t>SVA</a:t>
            </a:r>
            <a:r>
              <a:rPr lang="en-US" altLang="zh-CN" sz="2400" dirty="0"/>
              <a:t> fibers: arise from the cells of inferior ganglion, </a:t>
            </a:r>
            <a:r>
              <a:rPr lang="en-US" altLang="zh-CN" sz="2400" dirty="0" smtClean="0"/>
              <a:t>their </a:t>
            </a:r>
            <a:r>
              <a:rPr lang="en-US" altLang="zh-CN" sz="2400" dirty="0"/>
              <a:t>central processes </a:t>
            </a:r>
            <a:r>
              <a:rPr lang="en-US" altLang="zh-CN" sz="2400" dirty="0" smtClean="0"/>
              <a:t>terminate </a:t>
            </a:r>
            <a:r>
              <a:rPr lang="en-US" altLang="zh-CN" sz="2400" dirty="0"/>
              <a:t>in </a:t>
            </a:r>
            <a:r>
              <a:rPr lang="en-US" altLang="zh-CN" sz="2400" b="1" dirty="0"/>
              <a:t>nucleus of solitary tract</a:t>
            </a:r>
            <a:r>
              <a:rPr lang="en-US" altLang="zh-CN" sz="2400" dirty="0"/>
              <a:t>, the peripheral processes supply the taste buds on posterior third of </a:t>
            </a:r>
            <a:r>
              <a:rPr lang="en-US" altLang="zh-CN" sz="2400" dirty="0" smtClean="0"/>
              <a:t>tongue.</a:t>
            </a:r>
            <a:endParaRPr lang="en-US" altLang="zh-CN" sz="2400" dirty="0"/>
          </a:p>
          <a:p>
            <a:pPr algn="l" rtl="0">
              <a:lnSpc>
                <a:spcPct val="90000"/>
              </a:lnSpc>
            </a:pPr>
            <a:r>
              <a:rPr lang="en-US" altLang="zh-CN" sz="2400" b="1" dirty="0">
                <a:solidFill>
                  <a:srgbClr val="FF0000"/>
                </a:solidFill>
              </a:rPr>
              <a:t>GVA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dirty="0"/>
              <a:t>fibers: visceral sensation from mucosa of posterior third of tongue, pharynx, auditory tube and tympanic cavity, carotid sinus and </a:t>
            </a:r>
            <a:r>
              <a:rPr lang="en-US" altLang="zh-CN" sz="2400" dirty="0" err="1"/>
              <a:t>glomus</a:t>
            </a:r>
            <a:r>
              <a:rPr lang="en-US" altLang="zh-CN" sz="2400" dirty="0"/>
              <a:t>, </a:t>
            </a:r>
            <a:r>
              <a:rPr lang="en-US" altLang="zh-CN" sz="2400" dirty="0" smtClean="0"/>
              <a:t>end in </a:t>
            </a:r>
            <a:r>
              <a:rPr lang="en-US" altLang="zh-CN" sz="2400" b="1" dirty="0"/>
              <a:t>nucleus of solitary </a:t>
            </a:r>
            <a:r>
              <a:rPr lang="en-US" altLang="zh-CN" sz="2400" b="1" dirty="0" smtClean="0"/>
              <a:t>tract. </a:t>
            </a:r>
            <a:endParaRPr lang="en-US" altLang="zh-CN" sz="2400" b="1" dirty="0"/>
          </a:p>
          <a:p>
            <a:pPr algn="l" rtl="0">
              <a:lnSpc>
                <a:spcPct val="90000"/>
              </a:lnSpc>
            </a:pPr>
            <a:endParaRPr lang="en-US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 descr="舌咽神经纤维成分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260350"/>
            <a:ext cx="6624637" cy="5791200"/>
          </a:xfrm>
          <a:solidFill>
            <a:srgbClr val="0066FF"/>
          </a:solidFill>
          <a:ln/>
        </p:spPr>
      </p:pic>
      <p:sp>
        <p:nvSpPr>
          <p:cNvPr id="107526" name="Oval 6"/>
          <p:cNvSpPr>
            <a:spLocks noChangeArrowheads="1"/>
          </p:cNvSpPr>
          <p:nvPr/>
        </p:nvSpPr>
        <p:spPr bwMode="auto">
          <a:xfrm rot="1928645">
            <a:off x="2860675" y="1122363"/>
            <a:ext cx="260350" cy="417512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Freeform 7"/>
          <p:cNvSpPr>
            <a:spLocks/>
          </p:cNvSpPr>
          <p:nvPr/>
        </p:nvSpPr>
        <p:spPr bwMode="auto">
          <a:xfrm>
            <a:off x="3033713" y="1436688"/>
            <a:ext cx="2074862" cy="1698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101"/>
              </a:cxn>
              <a:cxn ang="0">
                <a:pos x="110" y="238"/>
              </a:cxn>
              <a:cxn ang="0">
                <a:pos x="155" y="284"/>
              </a:cxn>
              <a:cxn ang="0">
                <a:pos x="192" y="357"/>
              </a:cxn>
              <a:cxn ang="0">
                <a:pos x="238" y="430"/>
              </a:cxn>
              <a:cxn ang="0">
                <a:pos x="366" y="594"/>
              </a:cxn>
              <a:cxn ang="0">
                <a:pos x="430" y="695"/>
              </a:cxn>
              <a:cxn ang="0">
                <a:pos x="558" y="860"/>
              </a:cxn>
              <a:cxn ang="0">
                <a:pos x="612" y="878"/>
              </a:cxn>
              <a:cxn ang="0">
                <a:pos x="658" y="905"/>
              </a:cxn>
              <a:cxn ang="0">
                <a:pos x="676" y="924"/>
              </a:cxn>
              <a:cxn ang="0">
                <a:pos x="832" y="1024"/>
              </a:cxn>
              <a:cxn ang="0">
                <a:pos x="914" y="1052"/>
              </a:cxn>
              <a:cxn ang="0">
                <a:pos x="969" y="1070"/>
              </a:cxn>
              <a:cxn ang="0">
                <a:pos x="1198" y="1006"/>
              </a:cxn>
              <a:cxn ang="0">
                <a:pos x="1252" y="951"/>
              </a:cxn>
              <a:cxn ang="0">
                <a:pos x="1271" y="933"/>
              </a:cxn>
              <a:cxn ang="0">
                <a:pos x="1280" y="905"/>
              </a:cxn>
              <a:cxn ang="0">
                <a:pos x="1307" y="887"/>
              </a:cxn>
            </a:cxnLst>
            <a:rect l="0" t="0" r="r" b="b"/>
            <a:pathLst>
              <a:path w="1307" h="1070">
                <a:moveTo>
                  <a:pt x="0" y="0"/>
                </a:moveTo>
                <a:cubicBezTo>
                  <a:pt x="7" y="44"/>
                  <a:pt x="6" y="70"/>
                  <a:pt x="36" y="101"/>
                </a:cubicBezTo>
                <a:cubicBezTo>
                  <a:pt x="52" y="144"/>
                  <a:pt x="79" y="206"/>
                  <a:pt x="110" y="238"/>
                </a:cubicBezTo>
                <a:cubicBezTo>
                  <a:pt x="125" y="253"/>
                  <a:pt x="155" y="284"/>
                  <a:pt x="155" y="284"/>
                </a:cubicBezTo>
                <a:cubicBezTo>
                  <a:pt x="177" y="346"/>
                  <a:pt x="161" y="324"/>
                  <a:pt x="192" y="357"/>
                </a:cubicBezTo>
                <a:cubicBezTo>
                  <a:pt x="202" y="388"/>
                  <a:pt x="214" y="408"/>
                  <a:pt x="238" y="430"/>
                </a:cubicBezTo>
                <a:cubicBezTo>
                  <a:pt x="256" y="483"/>
                  <a:pt x="325" y="555"/>
                  <a:pt x="366" y="594"/>
                </a:cubicBezTo>
                <a:cubicBezTo>
                  <a:pt x="379" y="635"/>
                  <a:pt x="406" y="660"/>
                  <a:pt x="430" y="695"/>
                </a:cubicBezTo>
                <a:cubicBezTo>
                  <a:pt x="449" y="751"/>
                  <a:pt x="517" y="819"/>
                  <a:pt x="558" y="860"/>
                </a:cubicBezTo>
                <a:cubicBezTo>
                  <a:pt x="571" y="873"/>
                  <a:pt x="612" y="878"/>
                  <a:pt x="612" y="878"/>
                </a:cubicBezTo>
                <a:cubicBezTo>
                  <a:pt x="667" y="930"/>
                  <a:pt x="591" y="864"/>
                  <a:pt x="658" y="905"/>
                </a:cubicBezTo>
                <a:cubicBezTo>
                  <a:pt x="665" y="910"/>
                  <a:pt x="669" y="919"/>
                  <a:pt x="676" y="924"/>
                </a:cubicBezTo>
                <a:cubicBezTo>
                  <a:pt x="724" y="960"/>
                  <a:pt x="777" y="1000"/>
                  <a:pt x="832" y="1024"/>
                </a:cubicBezTo>
                <a:cubicBezTo>
                  <a:pt x="858" y="1035"/>
                  <a:pt x="887" y="1043"/>
                  <a:pt x="914" y="1052"/>
                </a:cubicBezTo>
                <a:cubicBezTo>
                  <a:pt x="932" y="1058"/>
                  <a:pt x="969" y="1070"/>
                  <a:pt x="969" y="1070"/>
                </a:cubicBezTo>
                <a:cubicBezTo>
                  <a:pt x="1090" y="1061"/>
                  <a:pt x="1108" y="1065"/>
                  <a:pt x="1198" y="1006"/>
                </a:cubicBezTo>
                <a:cubicBezTo>
                  <a:pt x="1219" y="992"/>
                  <a:pt x="1234" y="969"/>
                  <a:pt x="1252" y="951"/>
                </a:cubicBezTo>
                <a:cubicBezTo>
                  <a:pt x="1258" y="945"/>
                  <a:pt x="1271" y="933"/>
                  <a:pt x="1271" y="933"/>
                </a:cubicBezTo>
                <a:cubicBezTo>
                  <a:pt x="1274" y="924"/>
                  <a:pt x="1274" y="913"/>
                  <a:pt x="1280" y="905"/>
                </a:cubicBezTo>
                <a:cubicBezTo>
                  <a:pt x="1287" y="896"/>
                  <a:pt x="1307" y="887"/>
                  <a:pt x="1307" y="887"/>
                </a:cubicBezTo>
              </a:path>
            </a:pathLst>
          </a:custGeom>
          <a:noFill/>
          <a:ln w="38100" cmpd="sng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28" name="Oval 8"/>
          <p:cNvSpPr>
            <a:spLocks noChangeArrowheads="1"/>
          </p:cNvSpPr>
          <p:nvPr/>
        </p:nvSpPr>
        <p:spPr bwMode="auto">
          <a:xfrm rot="2521112">
            <a:off x="2843213" y="692150"/>
            <a:ext cx="288925" cy="3587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Freeform 9"/>
          <p:cNvSpPr>
            <a:spLocks/>
          </p:cNvSpPr>
          <p:nvPr/>
        </p:nvSpPr>
        <p:spPr bwMode="auto">
          <a:xfrm>
            <a:off x="3060700" y="927100"/>
            <a:ext cx="1724025" cy="1079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" y="46"/>
              </a:cxn>
              <a:cxn ang="0">
                <a:pos x="76" y="115"/>
              </a:cxn>
              <a:cxn ang="0">
                <a:pos x="123" y="491"/>
              </a:cxn>
              <a:cxn ang="0">
                <a:pos x="153" y="553"/>
              </a:cxn>
              <a:cxn ang="0">
                <a:pos x="230" y="645"/>
              </a:cxn>
              <a:cxn ang="0">
                <a:pos x="299" y="668"/>
              </a:cxn>
              <a:cxn ang="0">
                <a:pos x="345" y="606"/>
              </a:cxn>
              <a:cxn ang="0">
                <a:pos x="361" y="560"/>
              </a:cxn>
              <a:cxn ang="0">
                <a:pos x="391" y="514"/>
              </a:cxn>
              <a:cxn ang="0">
                <a:pos x="407" y="499"/>
              </a:cxn>
              <a:cxn ang="0">
                <a:pos x="445" y="437"/>
              </a:cxn>
              <a:cxn ang="0">
                <a:pos x="507" y="330"/>
              </a:cxn>
              <a:cxn ang="0">
                <a:pos x="576" y="238"/>
              </a:cxn>
              <a:cxn ang="0">
                <a:pos x="660" y="153"/>
              </a:cxn>
              <a:cxn ang="0">
                <a:pos x="798" y="115"/>
              </a:cxn>
              <a:cxn ang="0">
                <a:pos x="975" y="138"/>
              </a:cxn>
              <a:cxn ang="0">
                <a:pos x="1044" y="176"/>
              </a:cxn>
              <a:cxn ang="0">
                <a:pos x="1083" y="361"/>
              </a:cxn>
            </a:cxnLst>
            <a:rect l="0" t="0" r="r" b="b"/>
            <a:pathLst>
              <a:path w="1086" h="680">
                <a:moveTo>
                  <a:pt x="0" y="0"/>
                </a:moveTo>
                <a:cubicBezTo>
                  <a:pt x="37" y="11"/>
                  <a:pt x="20" y="20"/>
                  <a:pt x="46" y="46"/>
                </a:cubicBezTo>
                <a:cubicBezTo>
                  <a:pt x="56" y="79"/>
                  <a:pt x="68" y="78"/>
                  <a:pt x="76" y="115"/>
                </a:cubicBezTo>
                <a:cubicBezTo>
                  <a:pt x="77" y="135"/>
                  <a:pt x="42" y="415"/>
                  <a:pt x="123" y="491"/>
                </a:cubicBezTo>
                <a:cubicBezTo>
                  <a:pt x="131" y="516"/>
                  <a:pt x="135" y="534"/>
                  <a:pt x="153" y="553"/>
                </a:cubicBezTo>
                <a:cubicBezTo>
                  <a:pt x="166" y="590"/>
                  <a:pt x="193" y="632"/>
                  <a:pt x="230" y="645"/>
                </a:cubicBezTo>
                <a:cubicBezTo>
                  <a:pt x="256" y="671"/>
                  <a:pt x="264" y="680"/>
                  <a:pt x="299" y="668"/>
                </a:cubicBezTo>
                <a:cubicBezTo>
                  <a:pt x="318" y="649"/>
                  <a:pt x="335" y="634"/>
                  <a:pt x="345" y="606"/>
                </a:cubicBezTo>
                <a:cubicBezTo>
                  <a:pt x="350" y="591"/>
                  <a:pt x="352" y="574"/>
                  <a:pt x="361" y="560"/>
                </a:cubicBezTo>
                <a:cubicBezTo>
                  <a:pt x="371" y="545"/>
                  <a:pt x="378" y="527"/>
                  <a:pt x="391" y="514"/>
                </a:cubicBezTo>
                <a:cubicBezTo>
                  <a:pt x="396" y="509"/>
                  <a:pt x="402" y="505"/>
                  <a:pt x="407" y="499"/>
                </a:cubicBezTo>
                <a:cubicBezTo>
                  <a:pt x="424" y="478"/>
                  <a:pt x="427" y="457"/>
                  <a:pt x="445" y="437"/>
                </a:cubicBezTo>
                <a:cubicBezTo>
                  <a:pt x="458" y="399"/>
                  <a:pt x="477" y="358"/>
                  <a:pt x="507" y="330"/>
                </a:cubicBezTo>
                <a:cubicBezTo>
                  <a:pt x="517" y="296"/>
                  <a:pt x="551" y="263"/>
                  <a:pt x="576" y="238"/>
                </a:cubicBezTo>
                <a:cubicBezTo>
                  <a:pt x="604" y="210"/>
                  <a:pt x="625" y="174"/>
                  <a:pt x="660" y="153"/>
                </a:cubicBezTo>
                <a:cubicBezTo>
                  <a:pt x="696" y="131"/>
                  <a:pt x="757" y="122"/>
                  <a:pt x="798" y="115"/>
                </a:cubicBezTo>
                <a:cubicBezTo>
                  <a:pt x="856" y="120"/>
                  <a:pt x="918" y="121"/>
                  <a:pt x="975" y="138"/>
                </a:cubicBezTo>
                <a:cubicBezTo>
                  <a:pt x="1000" y="145"/>
                  <a:pt x="1044" y="176"/>
                  <a:pt x="1044" y="176"/>
                </a:cubicBezTo>
                <a:cubicBezTo>
                  <a:pt x="1086" y="236"/>
                  <a:pt x="1083" y="289"/>
                  <a:pt x="1083" y="361"/>
                </a:cubicBezTo>
              </a:path>
            </a:pathLst>
          </a:custGeom>
          <a:noFill/>
          <a:ln w="57150" cmpd="sng">
            <a:solidFill>
              <a:srgbClr val="FFCC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32" name="Freeform 12"/>
          <p:cNvSpPr>
            <a:spLocks/>
          </p:cNvSpPr>
          <p:nvPr/>
        </p:nvSpPr>
        <p:spPr bwMode="auto">
          <a:xfrm>
            <a:off x="3962400" y="1573213"/>
            <a:ext cx="817563" cy="1060450"/>
          </a:xfrm>
          <a:custGeom>
            <a:avLst/>
            <a:gdLst/>
            <a:ahLst/>
            <a:cxnLst>
              <a:cxn ang="0">
                <a:pos x="515" y="0"/>
              </a:cxn>
              <a:cxn ang="0">
                <a:pos x="461" y="46"/>
              </a:cxn>
              <a:cxn ang="0">
                <a:pos x="399" y="115"/>
              </a:cxn>
              <a:cxn ang="0">
                <a:pos x="307" y="192"/>
              </a:cxn>
              <a:cxn ang="0">
                <a:pos x="269" y="222"/>
              </a:cxn>
              <a:cxn ang="0">
                <a:pos x="215" y="276"/>
              </a:cxn>
              <a:cxn ang="0">
                <a:pos x="177" y="338"/>
              </a:cxn>
              <a:cxn ang="0">
                <a:pos x="92" y="461"/>
              </a:cxn>
              <a:cxn ang="0">
                <a:pos x="38" y="545"/>
              </a:cxn>
              <a:cxn ang="0">
                <a:pos x="0" y="668"/>
              </a:cxn>
            </a:cxnLst>
            <a:rect l="0" t="0" r="r" b="b"/>
            <a:pathLst>
              <a:path w="515" h="668">
                <a:moveTo>
                  <a:pt x="515" y="0"/>
                </a:moveTo>
                <a:cubicBezTo>
                  <a:pt x="494" y="14"/>
                  <a:pt x="478" y="27"/>
                  <a:pt x="461" y="46"/>
                </a:cubicBezTo>
                <a:cubicBezTo>
                  <a:pt x="450" y="79"/>
                  <a:pt x="421" y="88"/>
                  <a:pt x="399" y="115"/>
                </a:cubicBezTo>
                <a:cubicBezTo>
                  <a:pt x="374" y="145"/>
                  <a:pt x="345" y="179"/>
                  <a:pt x="307" y="192"/>
                </a:cubicBezTo>
                <a:cubicBezTo>
                  <a:pt x="277" y="239"/>
                  <a:pt x="310" y="198"/>
                  <a:pt x="269" y="222"/>
                </a:cubicBezTo>
                <a:cubicBezTo>
                  <a:pt x="247" y="235"/>
                  <a:pt x="240" y="260"/>
                  <a:pt x="215" y="276"/>
                </a:cubicBezTo>
                <a:cubicBezTo>
                  <a:pt x="206" y="302"/>
                  <a:pt x="189" y="313"/>
                  <a:pt x="177" y="338"/>
                </a:cubicBezTo>
                <a:cubicBezTo>
                  <a:pt x="155" y="382"/>
                  <a:pt x="128" y="425"/>
                  <a:pt x="92" y="461"/>
                </a:cubicBezTo>
                <a:cubicBezTo>
                  <a:pt x="80" y="494"/>
                  <a:pt x="63" y="521"/>
                  <a:pt x="38" y="545"/>
                </a:cubicBezTo>
                <a:cubicBezTo>
                  <a:pt x="25" y="589"/>
                  <a:pt x="0" y="619"/>
                  <a:pt x="0" y="668"/>
                </a:cubicBezTo>
              </a:path>
            </a:pathLst>
          </a:custGeom>
          <a:noFill/>
          <a:ln w="57150" cmpd="sng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33" name="Freeform 13"/>
          <p:cNvSpPr>
            <a:spLocks/>
          </p:cNvSpPr>
          <p:nvPr/>
        </p:nvSpPr>
        <p:spPr bwMode="auto">
          <a:xfrm>
            <a:off x="3524250" y="2951163"/>
            <a:ext cx="358775" cy="742950"/>
          </a:xfrm>
          <a:custGeom>
            <a:avLst/>
            <a:gdLst/>
            <a:ahLst/>
            <a:cxnLst>
              <a:cxn ang="0">
                <a:pos x="215" y="0"/>
              </a:cxn>
              <a:cxn ang="0">
                <a:pos x="184" y="161"/>
              </a:cxn>
              <a:cxn ang="0">
                <a:pos x="99" y="276"/>
              </a:cxn>
              <a:cxn ang="0">
                <a:pos x="53" y="345"/>
              </a:cxn>
              <a:cxn ang="0">
                <a:pos x="30" y="384"/>
              </a:cxn>
              <a:cxn ang="0">
                <a:pos x="0" y="468"/>
              </a:cxn>
            </a:cxnLst>
            <a:rect l="0" t="0" r="r" b="b"/>
            <a:pathLst>
              <a:path w="226" h="468">
                <a:moveTo>
                  <a:pt x="215" y="0"/>
                </a:moveTo>
                <a:cubicBezTo>
                  <a:pt x="211" y="64"/>
                  <a:pt x="226" y="116"/>
                  <a:pt x="184" y="161"/>
                </a:cubicBezTo>
                <a:cubicBezTo>
                  <a:pt x="168" y="207"/>
                  <a:pt x="129" y="239"/>
                  <a:pt x="99" y="276"/>
                </a:cubicBezTo>
                <a:cubicBezTo>
                  <a:pt x="79" y="301"/>
                  <a:pt x="77" y="321"/>
                  <a:pt x="53" y="345"/>
                </a:cubicBezTo>
                <a:cubicBezTo>
                  <a:pt x="34" y="408"/>
                  <a:pt x="61" y="331"/>
                  <a:pt x="30" y="384"/>
                </a:cubicBezTo>
                <a:cubicBezTo>
                  <a:pt x="15" y="409"/>
                  <a:pt x="12" y="441"/>
                  <a:pt x="0" y="468"/>
                </a:cubicBezTo>
              </a:path>
            </a:pathLst>
          </a:custGeom>
          <a:noFill/>
          <a:ln w="38100" cmpd="sng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34" name="Freeform 14"/>
          <p:cNvSpPr>
            <a:spLocks/>
          </p:cNvSpPr>
          <p:nvPr/>
        </p:nvSpPr>
        <p:spPr bwMode="auto">
          <a:xfrm>
            <a:off x="3790950" y="3292475"/>
            <a:ext cx="42863" cy="49847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6" y="115"/>
              </a:cxn>
              <a:cxn ang="0">
                <a:pos x="0" y="161"/>
              </a:cxn>
              <a:cxn ang="0">
                <a:pos x="8" y="299"/>
              </a:cxn>
              <a:cxn ang="0">
                <a:pos x="24" y="314"/>
              </a:cxn>
            </a:cxnLst>
            <a:rect l="0" t="0" r="r" b="b"/>
            <a:pathLst>
              <a:path w="27" h="314">
                <a:moveTo>
                  <a:pt x="8" y="0"/>
                </a:moveTo>
                <a:cubicBezTo>
                  <a:pt x="23" y="44"/>
                  <a:pt x="27" y="64"/>
                  <a:pt x="16" y="115"/>
                </a:cubicBezTo>
                <a:cubicBezTo>
                  <a:pt x="12" y="131"/>
                  <a:pt x="0" y="161"/>
                  <a:pt x="0" y="161"/>
                </a:cubicBezTo>
                <a:cubicBezTo>
                  <a:pt x="3" y="207"/>
                  <a:pt x="1" y="253"/>
                  <a:pt x="8" y="299"/>
                </a:cubicBezTo>
                <a:cubicBezTo>
                  <a:pt x="9" y="306"/>
                  <a:pt x="24" y="314"/>
                  <a:pt x="24" y="314"/>
                </a:cubicBezTo>
              </a:path>
            </a:pathLst>
          </a:custGeom>
          <a:noFill/>
          <a:ln w="38100" cmpd="sng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35" name="Oval 15"/>
          <p:cNvSpPr>
            <a:spLocks noChangeArrowheads="1"/>
          </p:cNvSpPr>
          <p:nvPr/>
        </p:nvSpPr>
        <p:spPr bwMode="auto">
          <a:xfrm rot="2715385">
            <a:off x="2377281" y="1064419"/>
            <a:ext cx="293688" cy="6985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37" name="Freeform 17"/>
          <p:cNvSpPr>
            <a:spLocks/>
          </p:cNvSpPr>
          <p:nvPr/>
        </p:nvSpPr>
        <p:spPr bwMode="auto">
          <a:xfrm>
            <a:off x="2609850" y="1500188"/>
            <a:ext cx="2120900" cy="35226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8" y="69"/>
              </a:cxn>
              <a:cxn ang="0">
                <a:pos x="161" y="84"/>
              </a:cxn>
              <a:cxn ang="0">
                <a:pos x="184" y="99"/>
              </a:cxn>
              <a:cxn ang="0">
                <a:pos x="245" y="184"/>
              </a:cxn>
              <a:cxn ang="0">
                <a:pos x="261" y="207"/>
              </a:cxn>
              <a:cxn ang="0">
                <a:pos x="314" y="315"/>
              </a:cxn>
              <a:cxn ang="0">
                <a:pos x="422" y="468"/>
              </a:cxn>
              <a:cxn ang="0">
                <a:pos x="483" y="553"/>
              </a:cxn>
              <a:cxn ang="0">
                <a:pos x="552" y="660"/>
              </a:cxn>
              <a:cxn ang="0">
                <a:pos x="614" y="722"/>
              </a:cxn>
              <a:cxn ang="0">
                <a:pos x="660" y="752"/>
              </a:cxn>
              <a:cxn ang="0">
                <a:pos x="806" y="867"/>
              </a:cxn>
              <a:cxn ang="0">
                <a:pos x="936" y="952"/>
              </a:cxn>
              <a:cxn ang="0">
                <a:pos x="1036" y="1013"/>
              </a:cxn>
              <a:cxn ang="0">
                <a:pos x="1136" y="1090"/>
              </a:cxn>
              <a:cxn ang="0">
                <a:pos x="1175" y="1152"/>
              </a:cxn>
              <a:cxn ang="0">
                <a:pos x="1205" y="1198"/>
              </a:cxn>
              <a:cxn ang="0">
                <a:pos x="1236" y="1267"/>
              </a:cxn>
              <a:cxn ang="0">
                <a:pos x="1267" y="1336"/>
              </a:cxn>
              <a:cxn ang="0">
                <a:pos x="1336" y="1597"/>
              </a:cxn>
              <a:cxn ang="0">
                <a:pos x="1328" y="1781"/>
              </a:cxn>
              <a:cxn ang="0">
                <a:pos x="1336" y="2219"/>
              </a:cxn>
            </a:cxnLst>
            <a:rect l="0" t="0" r="r" b="b"/>
            <a:pathLst>
              <a:path w="1336" h="2219">
                <a:moveTo>
                  <a:pt x="0" y="0"/>
                </a:moveTo>
                <a:cubicBezTo>
                  <a:pt x="51" y="15"/>
                  <a:pt x="94" y="40"/>
                  <a:pt x="138" y="69"/>
                </a:cubicBezTo>
                <a:cubicBezTo>
                  <a:pt x="146" y="74"/>
                  <a:pt x="153" y="79"/>
                  <a:pt x="161" y="84"/>
                </a:cubicBezTo>
                <a:cubicBezTo>
                  <a:pt x="169" y="89"/>
                  <a:pt x="184" y="99"/>
                  <a:pt x="184" y="99"/>
                </a:cubicBezTo>
                <a:cubicBezTo>
                  <a:pt x="203" y="129"/>
                  <a:pt x="225" y="154"/>
                  <a:pt x="245" y="184"/>
                </a:cubicBezTo>
                <a:cubicBezTo>
                  <a:pt x="250" y="192"/>
                  <a:pt x="261" y="207"/>
                  <a:pt x="261" y="207"/>
                </a:cubicBezTo>
                <a:cubicBezTo>
                  <a:pt x="272" y="245"/>
                  <a:pt x="287" y="286"/>
                  <a:pt x="314" y="315"/>
                </a:cubicBezTo>
                <a:cubicBezTo>
                  <a:pt x="330" y="360"/>
                  <a:pt x="379" y="440"/>
                  <a:pt x="422" y="468"/>
                </a:cubicBezTo>
                <a:cubicBezTo>
                  <a:pt x="440" y="496"/>
                  <a:pt x="472" y="522"/>
                  <a:pt x="483" y="553"/>
                </a:cubicBezTo>
                <a:cubicBezTo>
                  <a:pt x="493" y="581"/>
                  <a:pt x="533" y="642"/>
                  <a:pt x="552" y="660"/>
                </a:cubicBezTo>
                <a:cubicBezTo>
                  <a:pt x="573" y="679"/>
                  <a:pt x="591" y="705"/>
                  <a:pt x="614" y="722"/>
                </a:cubicBezTo>
                <a:cubicBezTo>
                  <a:pt x="629" y="733"/>
                  <a:pt x="647" y="739"/>
                  <a:pt x="660" y="752"/>
                </a:cubicBezTo>
                <a:cubicBezTo>
                  <a:pt x="706" y="801"/>
                  <a:pt x="742" y="842"/>
                  <a:pt x="806" y="867"/>
                </a:cubicBezTo>
                <a:cubicBezTo>
                  <a:pt x="839" y="903"/>
                  <a:pt x="889" y="936"/>
                  <a:pt x="936" y="952"/>
                </a:cubicBezTo>
                <a:cubicBezTo>
                  <a:pt x="953" y="968"/>
                  <a:pt x="1014" y="1006"/>
                  <a:pt x="1036" y="1013"/>
                </a:cubicBezTo>
                <a:cubicBezTo>
                  <a:pt x="1063" y="1040"/>
                  <a:pt x="1103" y="1068"/>
                  <a:pt x="1136" y="1090"/>
                </a:cubicBezTo>
                <a:cubicBezTo>
                  <a:pt x="1152" y="1112"/>
                  <a:pt x="1162" y="1129"/>
                  <a:pt x="1175" y="1152"/>
                </a:cubicBezTo>
                <a:cubicBezTo>
                  <a:pt x="1184" y="1168"/>
                  <a:pt x="1205" y="1198"/>
                  <a:pt x="1205" y="1198"/>
                </a:cubicBezTo>
                <a:cubicBezTo>
                  <a:pt x="1194" y="1233"/>
                  <a:pt x="1211" y="1242"/>
                  <a:pt x="1236" y="1267"/>
                </a:cubicBezTo>
                <a:cubicBezTo>
                  <a:pt x="1245" y="1293"/>
                  <a:pt x="1251" y="1313"/>
                  <a:pt x="1267" y="1336"/>
                </a:cubicBezTo>
                <a:cubicBezTo>
                  <a:pt x="1294" y="1424"/>
                  <a:pt x="1322" y="1506"/>
                  <a:pt x="1336" y="1597"/>
                </a:cubicBezTo>
                <a:cubicBezTo>
                  <a:pt x="1333" y="1658"/>
                  <a:pt x="1328" y="1720"/>
                  <a:pt x="1328" y="1781"/>
                </a:cubicBezTo>
                <a:cubicBezTo>
                  <a:pt x="1328" y="1927"/>
                  <a:pt x="1336" y="2219"/>
                  <a:pt x="1336" y="2219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38" name="Freeform 18"/>
          <p:cNvSpPr>
            <a:spLocks/>
          </p:cNvSpPr>
          <p:nvPr/>
        </p:nvSpPr>
        <p:spPr bwMode="auto">
          <a:xfrm>
            <a:off x="4572000" y="4352925"/>
            <a:ext cx="133350" cy="987425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31" y="307"/>
              </a:cxn>
              <a:cxn ang="0">
                <a:pos x="0" y="484"/>
              </a:cxn>
              <a:cxn ang="0">
                <a:pos x="0" y="622"/>
              </a:cxn>
            </a:cxnLst>
            <a:rect l="0" t="0" r="r" b="b"/>
            <a:pathLst>
              <a:path w="84" h="622">
                <a:moveTo>
                  <a:pt x="84" y="0"/>
                </a:moveTo>
                <a:cubicBezTo>
                  <a:pt x="53" y="102"/>
                  <a:pt x="43" y="201"/>
                  <a:pt x="31" y="307"/>
                </a:cubicBezTo>
                <a:cubicBezTo>
                  <a:pt x="25" y="363"/>
                  <a:pt x="0" y="428"/>
                  <a:pt x="0" y="484"/>
                </a:cubicBezTo>
                <a:cubicBezTo>
                  <a:pt x="0" y="530"/>
                  <a:pt x="0" y="576"/>
                  <a:pt x="0" y="622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39" name="Freeform 19"/>
          <p:cNvSpPr>
            <a:spLocks/>
          </p:cNvSpPr>
          <p:nvPr/>
        </p:nvSpPr>
        <p:spPr bwMode="auto">
          <a:xfrm>
            <a:off x="4438650" y="2998788"/>
            <a:ext cx="2120900" cy="592137"/>
          </a:xfrm>
          <a:custGeom>
            <a:avLst/>
            <a:gdLst/>
            <a:ahLst/>
            <a:cxnLst>
              <a:cxn ang="0">
                <a:pos x="1336" y="0"/>
              </a:cxn>
              <a:cxn ang="0">
                <a:pos x="1259" y="39"/>
              </a:cxn>
              <a:cxn ang="0">
                <a:pos x="1213" y="69"/>
              </a:cxn>
              <a:cxn ang="0">
                <a:pos x="1182" y="100"/>
              </a:cxn>
              <a:cxn ang="0">
                <a:pos x="1136" y="123"/>
              </a:cxn>
              <a:cxn ang="0">
                <a:pos x="1098" y="146"/>
              </a:cxn>
              <a:cxn ang="0">
                <a:pos x="1029" y="185"/>
              </a:cxn>
              <a:cxn ang="0">
                <a:pos x="806" y="307"/>
              </a:cxn>
              <a:cxn ang="0">
                <a:pos x="629" y="369"/>
              </a:cxn>
              <a:cxn ang="0">
                <a:pos x="268" y="323"/>
              </a:cxn>
              <a:cxn ang="0">
                <a:pos x="222" y="284"/>
              </a:cxn>
              <a:cxn ang="0">
                <a:pos x="130" y="254"/>
              </a:cxn>
              <a:cxn ang="0">
                <a:pos x="53" y="208"/>
              </a:cxn>
              <a:cxn ang="0">
                <a:pos x="0" y="169"/>
              </a:cxn>
            </a:cxnLst>
            <a:rect l="0" t="0" r="r" b="b"/>
            <a:pathLst>
              <a:path w="1336" h="373">
                <a:moveTo>
                  <a:pt x="1336" y="0"/>
                </a:moveTo>
                <a:cubicBezTo>
                  <a:pt x="1294" y="9"/>
                  <a:pt x="1290" y="16"/>
                  <a:pt x="1259" y="39"/>
                </a:cubicBezTo>
                <a:cubicBezTo>
                  <a:pt x="1244" y="50"/>
                  <a:pt x="1226" y="56"/>
                  <a:pt x="1213" y="69"/>
                </a:cubicBezTo>
                <a:cubicBezTo>
                  <a:pt x="1209" y="74"/>
                  <a:pt x="1188" y="97"/>
                  <a:pt x="1182" y="100"/>
                </a:cubicBezTo>
                <a:cubicBezTo>
                  <a:pt x="1136" y="127"/>
                  <a:pt x="1182" y="85"/>
                  <a:pt x="1136" y="123"/>
                </a:cubicBezTo>
                <a:cubicBezTo>
                  <a:pt x="1105" y="148"/>
                  <a:pt x="1139" y="134"/>
                  <a:pt x="1098" y="146"/>
                </a:cubicBezTo>
                <a:cubicBezTo>
                  <a:pt x="1045" y="182"/>
                  <a:pt x="1069" y="171"/>
                  <a:pt x="1029" y="185"/>
                </a:cubicBezTo>
                <a:cubicBezTo>
                  <a:pt x="973" y="237"/>
                  <a:pt x="879" y="285"/>
                  <a:pt x="806" y="307"/>
                </a:cubicBezTo>
                <a:cubicBezTo>
                  <a:pt x="770" y="345"/>
                  <a:pt x="681" y="358"/>
                  <a:pt x="629" y="369"/>
                </a:cubicBezTo>
                <a:cubicBezTo>
                  <a:pt x="542" y="366"/>
                  <a:pt x="365" y="373"/>
                  <a:pt x="268" y="323"/>
                </a:cubicBezTo>
                <a:cubicBezTo>
                  <a:pt x="211" y="293"/>
                  <a:pt x="281" y="323"/>
                  <a:pt x="222" y="284"/>
                </a:cubicBezTo>
                <a:cubicBezTo>
                  <a:pt x="197" y="268"/>
                  <a:pt x="159" y="263"/>
                  <a:pt x="130" y="254"/>
                </a:cubicBezTo>
                <a:cubicBezTo>
                  <a:pt x="114" y="237"/>
                  <a:pt x="76" y="215"/>
                  <a:pt x="53" y="208"/>
                </a:cubicBezTo>
                <a:cubicBezTo>
                  <a:pt x="37" y="191"/>
                  <a:pt x="21" y="180"/>
                  <a:pt x="0" y="169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41" name="Freeform 21"/>
          <p:cNvSpPr>
            <a:spLocks/>
          </p:cNvSpPr>
          <p:nvPr/>
        </p:nvSpPr>
        <p:spPr bwMode="auto">
          <a:xfrm>
            <a:off x="4743450" y="2755900"/>
            <a:ext cx="1255713" cy="673100"/>
          </a:xfrm>
          <a:custGeom>
            <a:avLst/>
            <a:gdLst/>
            <a:ahLst/>
            <a:cxnLst>
              <a:cxn ang="0">
                <a:pos x="791" y="0"/>
              </a:cxn>
              <a:cxn ang="0">
                <a:pos x="768" y="100"/>
              </a:cxn>
              <a:cxn ang="0">
                <a:pos x="576" y="284"/>
              </a:cxn>
              <a:cxn ang="0">
                <a:pos x="506" y="315"/>
              </a:cxn>
              <a:cxn ang="0">
                <a:pos x="460" y="345"/>
              </a:cxn>
              <a:cxn ang="0">
                <a:pos x="445" y="361"/>
              </a:cxn>
              <a:cxn ang="0">
                <a:pos x="322" y="407"/>
              </a:cxn>
              <a:cxn ang="0">
                <a:pos x="0" y="422"/>
              </a:cxn>
            </a:cxnLst>
            <a:rect l="0" t="0" r="r" b="b"/>
            <a:pathLst>
              <a:path w="791" h="424">
                <a:moveTo>
                  <a:pt x="791" y="0"/>
                </a:moveTo>
                <a:cubicBezTo>
                  <a:pt x="787" y="26"/>
                  <a:pt x="783" y="74"/>
                  <a:pt x="768" y="100"/>
                </a:cubicBezTo>
                <a:cubicBezTo>
                  <a:pt x="731" y="163"/>
                  <a:pt x="637" y="246"/>
                  <a:pt x="576" y="284"/>
                </a:cubicBezTo>
                <a:cubicBezTo>
                  <a:pt x="555" y="297"/>
                  <a:pt x="528" y="303"/>
                  <a:pt x="506" y="315"/>
                </a:cubicBezTo>
                <a:cubicBezTo>
                  <a:pt x="490" y="324"/>
                  <a:pt x="473" y="332"/>
                  <a:pt x="460" y="345"/>
                </a:cubicBezTo>
                <a:cubicBezTo>
                  <a:pt x="455" y="350"/>
                  <a:pt x="451" y="357"/>
                  <a:pt x="445" y="361"/>
                </a:cubicBezTo>
                <a:cubicBezTo>
                  <a:pt x="422" y="375"/>
                  <a:pt x="348" y="403"/>
                  <a:pt x="322" y="407"/>
                </a:cubicBezTo>
                <a:cubicBezTo>
                  <a:pt x="217" y="424"/>
                  <a:pt x="104" y="422"/>
                  <a:pt x="0" y="422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42" name="Freeform 22"/>
          <p:cNvSpPr>
            <a:spLocks/>
          </p:cNvSpPr>
          <p:nvPr/>
        </p:nvSpPr>
        <p:spPr bwMode="auto">
          <a:xfrm>
            <a:off x="5410200" y="2462213"/>
            <a:ext cx="466725" cy="879475"/>
          </a:xfrm>
          <a:custGeom>
            <a:avLst/>
            <a:gdLst/>
            <a:ahLst/>
            <a:cxnLst>
              <a:cxn ang="0">
                <a:pos x="294" y="0"/>
              </a:cxn>
              <a:cxn ang="0">
                <a:pos x="255" y="85"/>
              </a:cxn>
              <a:cxn ang="0">
                <a:pos x="225" y="131"/>
              </a:cxn>
              <a:cxn ang="0">
                <a:pos x="209" y="154"/>
              </a:cxn>
              <a:cxn ang="0">
                <a:pos x="148" y="308"/>
              </a:cxn>
              <a:cxn ang="0">
                <a:pos x="102" y="400"/>
              </a:cxn>
              <a:cxn ang="0">
                <a:pos x="86" y="423"/>
              </a:cxn>
              <a:cxn ang="0">
                <a:pos x="48" y="477"/>
              </a:cxn>
              <a:cxn ang="0">
                <a:pos x="25" y="523"/>
              </a:cxn>
              <a:cxn ang="0">
                <a:pos x="2" y="546"/>
              </a:cxn>
            </a:cxnLst>
            <a:rect l="0" t="0" r="r" b="b"/>
            <a:pathLst>
              <a:path w="294" h="554">
                <a:moveTo>
                  <a:pt x="294" y="0"/>
                </a:moveTo>
                <a:cubicBezTo>
                  <a:pt x="281" y="37"/>
                  <a:pt x="277" y="56"/>
                  <a:pt x="255" y="85"/>
                </a:cubicBezTo>
                <a:cubicBezTo>
                  <a:pt x="244" y="100"/>
                  <a:pt x="235" y="116"/>
                  <a:pt x="225" y="131"/>
                </a:cubicBezTo>
                <a:cubicBezTo>
                  <a:pt x="220" y="139"/>
                  <a:pt x="209" y="154"/>
                  <a:pt x="209" y="154"/>
                </a:cubicBezTo>
                <a:cubicBezTo>
                  <a:pt x="195" y="201"/>
                  <a:pt x="182" y="272"/>
                  <a:pt x="148" y="308"/>
                </a:cubicBezTo>
                <a:cubicBezTo>
                  <a:pt x="127" y="369"/>
                  <a:pt x="140" y="343"/>
                  <a:pt x="102" y="400"/>
                </a:cubicBezTo>
                <a:cubicBezTo>
                  <a:pt x="97" y="408"/>
                  <a:pt x="86" y="423"/>
                  <a:pt x="86" y="423"/>
                </a:cubicBezTo>
                <a:cubicBezTo>
                  <a:pt x="78" y="451"/>
                  <a:pt x="65" y="455"/>
                  <a:pt x="48" y="477"/>
                </a:cubicBezTo>
                <a:cubicBezTo>
                  <a:pt x="38" y="491"/>
                  <a:pt x="36" y="510"/>
                  <a:pt x="25" y="523"/>
                </a:cubicBezTo>
                <a:cubicBezTo>
                  <a:pt x="0" y="554"/>
                  <a:pt x="2" y="525"/>
                  <a:pt x="2" y="546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0" y="1295400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Otic</a:t>
            </a:r>
            <a:r>
              <a:rPr lang="en-US" b="1" dirty="0" smtClean="0"/>
              <a:t> 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nimBg="1"/>
      <p:bldP spid="107527" grpId="0" animBg="1"/>
      <p:bldP spid="107528" grpId="0" animBg="1"/>
      <p:bldP spid="107529" grpId="0" animBg="1"/>
      <p:bldP spid="107532" grpId="0" animBg="1"/>
      <p:bldP spid="107533" grpId="0" animBg="1"/>
      <p:bldP spid="107534" grpId="0" animBg="1"/>
      <p:bldP spid="107535" grpId="0" animBg="1"/>
      <p:bldP spid="107537" grpId="0" animBg="1"/>
      <p:bldP spid="107538" grpId="0" animBg="1"/>
      <p:bldP spid="107539" grpId="0" animBg="1"/>
      <p:bldP spid="107541" grpId="0" animBg="1"/>
      <p:bldP spid="1075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0066"/>
                </a:solidFill>
              </a:rPr>
              <a:t>GLOSSOPHARYNGEAL NERVE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447800"/>
            <a:ext cx="4648200" cy="5257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It </a:t>
            </a:r>
            <a:r>
              <a:rPr lang="en-US" sz="2800" dirty="0"/>
              <a:t>arises from the </a:t>
            </a:r>
            <a:r>
              <a:rPr lang="en-US" sz="2800" u="sng" dirty="0" smtClean="0"/>
              <a:t>ventral aspect </a:t>
            </a:r>
            <a:r>
              <a:rPr lang="en-US" sz="2800" u="sng" dirty="0"/>
              <a:t>of the </a:t>
            </a:r>
            <a:r>
              <a:rPr lang="en-US" sz="2800" u="sng" dirty="0" smtClean="0"/>
              <a:t>medulla </a:t>
            </a:r>
            <a:r>
              <a:rPr lang="en-US" sz="2800" dirty="0" smtClean="0"/>
              <a:t>by a linear series of small rootlets, in groove </a:t>
            </a:r>
            <a:r>
              <a:rPr lang="en-US" sz="2800" u="sng" dirty="0" smtClean="0"/>
              <a:t>between olive and inferior </a:t>
            </a:r>
            <a:r>
              <a:rPr lang="en-US" sz="2800" u="sng" dirty="0" err="1" smtClean="0"/>
              <a:t>cerebellar</a:t>
            </a:r>
            <a:r>
              <a:rPr lang="en-US" sz="2800" u="sng" dirty="0" smtClean="0"/>
              <a:t> peduncle. </a:t>
            </a:r>
            <a:endParaRPr lang="en-US" sz="2800" u="sng" dirty="0"/>
          </a:p>
          <a:p>
            <a:pPr algn="l" rtl="0"/>
            <a:r>
              <a:rPr lang="en-US" sz="2800" dirty="0"/>
              <a:t>It leaves the cranial cavity by passing through the </a:t>
            </a:r>
            <a:r>
              <a:rPr lang="en-US" sz="2800" b="1" dirty="0"/>
              <a:t>jugular foramen </a:t>
            </a:r>
            <a:r>
              <a:rPr lang="en-US" sz="2800" dirty="0"/>
              <a:t>in company with the </a:t>
            </a:r>
            <a:r>
              <a:rPr lang="en-US" sz="2800" b="1" dirty="0" err="1" smtClean="0"/>
              <a:t>Vagus</a:t>
            </a:r>
            <a:r>
              <a:rPr lang="en-US" sz="2800" b="1" dirty="0" smtClean="0"/>
              <a:t> , </a:t>
            </a:r>
            <a:r>
              <a:rPr lang="en-US" sz="2800" b="1" dirty="0" err="1" smtClean="0"/>
              <a:t>Acessory</a:t>
            </a:r>
            <a:r>
              <a:rPr lang="en-US" sz="2800" b="1" dirty="0" smtClean="0"/>
              <a:t> </a:t>
            </a:r>
            <a:r>
              <a:rPr lang="en-US" sz="2800" b="1" dirty="0"/>
              <a:t>nerves </a:t>
            </a:r>
            <a:r>
              <a:rPr lang="en-US" sz="2800" dirty="0"/>
              <a:t>and the </a:t>
            </a:r>
            <a:r>
              <a:rPr lang="en-US" sz="2800" b="1" dirty="0" smtClean="0"/>
              <a:t>Internal </a:t>
            </a:r>
            <a:r>
              <a:rPr lang="en-US" sz="2800" b="1" dirty="0"/>
              <a:t>jugular vein</a:t>
            </a:r>
            <a:r>
              <a:rPr lang="en-US" sz="2800" dirty="0"/>
              <a:t>. </a:t>
            </a:r>
          </a:p>
        </p:txBody>
      </p:sp>
      <p:pic>
        <p:nvPicPr>
          <p:cNvPr id="59396" name="Picture 4" descr="8E2C9C8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1006" r="73837" b="84184"/>
          <a:stretch>
            <a:fillRect/>
          </a:stretch>
        </p:blipFill>
        <p:spPr>
          <a:xfrm>
            <a:off x="914399" y="1295400"/>
            <a:ext cx="2314575" cy="2057400"/>
          </a:xfrm>
          <a:noFill/>
          <a:ln/>
        </p:spPr>
      </p:pic>
      <p:pic>
        <p:nvPicPr>
          <p:cNvPr id="7" name="Picture 1" descr="舌咽神经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3580940" cy="3113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00806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COURSE</a:t>
            </a:r>
            <a:endParaRPr lang="en-US" b="1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244975" cy="511291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dirty="0" smtClean="0"/>
              <a:t>It Passes </a:t>
            </a:r>
            <a:r>
              <a:rPr lang="en-US" sz="2400" dirty="0"/>
              <a:t>forwards between </a:t>
            </a:r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nternal </a:t>
            </a:r>
            <a:r>
              <a:rPr lang="en-US" sz="2400" b="1" dirty="0">
                <a:solidFill>
                  <a:srgbClr val="FF0000"/>
                </a:solidFill>
              </a:rPr>
              <a:t>jugular vein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</a:rPr>
              <a:t>xternal </a:t>
            </a:r>
            <a:r>
              <a:rPr lang="en-US" sz="2400" b="1" dirty="0">
                <a:solidFill>
                  <a:srgbClr val="FF0000"/>
                </a:solidFill>
              </a:rPr>
              <a:t>carotid artery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Lies Deep </a:t>
            </a:r>
            <a:r>
              <a:rPr lang="en-US" sz="2400" dirty="0"/>
              <a:t>to </a:t>
            </a:r>
            <a:r>
              <a:rPr lang="en-US" sz="2400" b="1" dirty="0" err="1"/>
              <a:t>S</a:t>
            </a:r>
            <a:r>
              <a:rPr lang="en-US" sz="2400" b="1" dirty="0" err="1" smtClean="0"/>
              <a:t>tyloid</a:t>
            </a:r>
            <a:r>
              <a:rPr lang="en-US" sz="2400" b="1" dirty="0" smtClean="0"/>
              <a:t> </a:t>
            </a:r>
            <a:r>
              <a:rPr lang="en-US" sz="2400" b="1" dirty="0"/>
              <a:t>process</a:t>
            </a:r>
            <a:r>
              <a:rPr lang="en-US" sz="2400" dirty="0"/>
              <a:t>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Passes between </a:t>
            </a:r>
            <a:r>
              <a:rPr lang="en-US" sz="2400" dirty="0"/>
              <a:t>external and internal carotid arteries at </a:t>
            </a:r>
            <a:r>
              <a:rPr lang="en-US" sz="2400" dirty="0" smtClean="0"/>
              <a:t>the posterior </a:t>
            </a:r>
            <a:r>
              <a:rPr lang="en-US" sz="2400" dirty="0"/>
              <a:t>border of </a:t>
            </a:r>
            <a:r>
              <a:rPr lang="en-US" sz="2400" b="1" dirty="0">
                <a:solidFill>
                  <a:srgbClr val="0070C0"/>
                </a:solidFill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</a:rPr>
              <a:t>tylopharyngeus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/>
              <a:t>then lateral to it. </a:t>
            </a:r>
            <a:endParaRPr lang="en-US" sz="2400" dirty="0" smtClean="0"/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It Reaches the pharynx by passing between middle and inferior constrictor, deep to </a:t>
            </a:r>
            <a:r>
              <a:rPr lang="en-US" sz="2400" b="1" dirty="0" err="1" smtClean="0">
                <a:solidFill>
                  <a:srgbClr val="00B050"/>
                </a:solidFill>
              </a:rPr>
              <a:t>Hyoglossus</a:t>
            </a:r>
            <a:r>
              <a:rPr lang="en-US" sz="2400" dirty="0" smtClean="0"/>
              <a:t>, where it breaks into terminal branches.</a:t>
            </a:r>
          </a:p>
          <a:p>
            <a:pPr algn="l" rtl="0">
              <a:lnSpc>
                <a:spcPct val="80000"/>
              </a:lnSpc>
            </a:pPr>
            <a:endParaRPr lang="en-US" sz="2400" dirty="0"/>
          </a:p>
          <a:p>
            <a:pPr algn="l" rtl="0">
              <a:lnSpc>
                <a:spcPct val="80000"/>
              </a:lnSpc>
            </a:pPr>
            <a:endParaRPr lang="en-US" sz="2400" dirty="0"/>
          </a:p>
          <a:p>
            <a:pPr algn="l" rtl="0">
              <a:lnSpc>
                <a:spcPct val="80000"/>
              </a:lnSpc>
            </a:pPr>
            <a:r>
              <a:rPr lang="en-US" sz="2400" dirty="0"/>
              <a:t>     </a:t>
            </a:r>
          </a:p>
        </p:txBody>
      </p:sp>
      <p:pic>
        <p:nvPicPr>
          <p:cNvPr id="76805" name="Picture 5" descr="F66122-008-f1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944" r="10069" b="4233"/>
          <a:stretch>
            <a:fillRect/>
          </a:stretch>
        </p:blipFill>
        <p:spPr>
          <a:xfrm>
            <a:off x="5220072" y="1484784"/>
            <a:ext cx="3528392" cy="4968552"/>
          </a:xfrm>
          <a:ln w="38100">
            <a:solidFill>
              <a:srgbClr val="00206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020272" y="1484784"/>
            <a:ext cx="1440160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GANGLIA</a:t>
            </a:r>
            <a:endParaRPr lang="en-US" sz="4000" b="1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3889375" cy="4970462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l" rtl="0">
              <a:buFont typeface="Wingdings" pitchFamily="2" charset="2"/>
              <a:buChar char="§"/>
            </a:pPr>
            <a:r>
              <a:rPr lang="en-US" sz="2800" dirty="0" smtClean="0"/>
              <a:t>It has two ganglia: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u="sng" dirty="0" smtClean="0">
                <a:solidFill>
                  <a:srgbClr val="FF0000"/>
                </a:solidFill>
              </a:rPr>
              <a:t>Superior ganglion: </a:t>
            </a:r>
            <a:r>
              <a:rPr lang="en-US" sz="2800" dirty="0"/>
              <a:t>S</a:t>
            </a:r>
            <a:r>
              <a:rPr lang="en-US" sz="2800" dirty="0" smtClean="0"/>
              <a:t>mall</a:t>
            </a:r>
            <a:r>
              <a:rPr lang="en-US" sz="2800" dirty="0"/>
              <a:t>, with no branches.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u="sng" dirty="0">
                <a:solidFill>
                  <a:srgbClr val="FF0000"/>
                </a:solidFill>
              </a:rPr>
              <a:t>Inferior </a:t>
            </a:r>
            <a:r>
              <a:rPr lang="en-US" sz="2800" b="1" u="sng" dirty="0" smtClean="0">
                <a:solidFill>
                  <a:srgbClr val="FF0000"/>
                </a:solidFill>
              </a:rPr>
              <a:t>ganglion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/>
              <a:t>Large and </a:t>
            </a:r>
            <a:r>
              <a:rPr lang="en-US" sz="2800" dirty="0"/>
              <a:t>carries general sensations from pharynx, soft palate and fauces.</a:t>
            </a:r>
            <a:endParaRPr lang="en-US" sz="2800" b="1" dirty="0"/>
          </a:p>
          <a:p>
            <a:pPr algn="l" rtl="0">
              <a:buFontTx/>
              <a:buNone/>
            </a:pPr>
            <a:endParaRPr lang="en-US" sz="2800" dirty="0"/>
          </a:p>
        </p:txBody>
      </p:sp>
      <p:pic>
        <p:nvPicPr>
          <p:cNvPr id="89093" name="Picture 5" descr="I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6100" y="1052513"/>
            <a:ext cx="4392613" cy="5616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800" b="1" dirty="0" smtClean="0"/>
              <a:t>Communications</a:t>
            </a:r>
            <a:endParaRPr lang="en-US" sz="4800" b="1" dirty="0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81200"/>
            <a:ext cx="4105275" cy="41148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Inferior </a:t>
            </a:r>
            <a:r>
              <a:rPr lang="en-US" sz="2800" b="1" dirty="0">
                <a:solidFill>
                  <a:srgbClr val="FF0000"/>
                </a:solidFill>
              </a:rPr>
              <a:t>ganglion </a:t>
            </a:r>
            <a:r>
              <a:rPr lang="en-US" sz="2800" b="1" dirty="0" smtClean="0"/>
              <a:t>with the </a:t>
            </a:r>
            <a:r>
              <a:rPr lang="en-US" sz="2800" dirty="0" smtClean="0"/>
              <a:t>Superior </a:t>
            </a:r>
            <a:r>
              <a:rPr lang="en-US" sz="2800" dirty="0"/>
              <a:t>C</a:t>
            </a:r>
            <a:r>
              <a:rPr lang="en-US" sz="2800" dirty="0" smtClean="0"/>
              <a:t>ervical </a:t>
            </a:r>
            <a:r>
              <a:rPr lang="en-US" sz="2800" dirty="0"/>
              <a:t>sympathetic </a:t>
            </a:r>
            <a:r>
              <a:rPr lang="en-US" sz="2800" dirty="0" smtClean="0"/>
              <a:t>ganglion.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/>
              <a:t>The </a:t>
            </a:r>
            <a:r>
              <a:rPr lang="en-US" sz="2800" b="1" dirty="0" smtClean="0">
                <a:solidFill>
                  <a:srgbClr val="0000FF"/>
                </a:solidFill>
              </a:rPr>
              <a:t>Superior </a:t>
            </a:r>
            <a:r>
              <a:rPr lang="en-US" sz="2800" b="1" dirty="0">
                <a:solidFill>
                  <a:srgbClr val="0000FF"/>
                </a:solidFill>
              </a:rPr>
              <a:t>ganglion </a:t>
            </a:r>
            <a:r>
              <a:rPr lang="en-US" sz="2800" b="1" dirty="0" smtClean="0"/>
              <a:t>with the </a:t>
            </a:r>
            <a:r>
              <a:rPr lang="en-US" sz="2800" dirty="0" smtClean="0"/>
              <a:t>Auricular </a:t>
            </a:r>
            <a:r>
              <a:rPr lang="en-US" sz="2800" dirty="0"/>
              <a:t>B</a:t>
            </a:r>
            <a:r>
              <a:rPr lang="en-US" sz="2800" dirty="0" smtClean="0"/>
              <a:t>ranch </a:t>
            </a:r>
            <a:r>
              <a:rPr lang="en-US" sz="2800" dirty="0"/>
              <a:t>of </a:t>
            </a:r>
            <a:r>
              <a:rPr lang="en-US" sz="2800" dirty="0" err="1" smtClean="0"/>
              <a:t>Vagus</a:t>
            </a:r>
            <a:r>
              <a:rPr lang="en-US" sz="2800" dirty="0" smtClean="0"/>
              <a:t>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/>
              <a:t>The </a:t>
            </a:r>
            <a:r>
              <a:rPr lang="en-US" sz="2800" b="1" dirty="0" smtClean="0">
                <a:solidFill>
                  <a:srgbClr val="00B050"/>
                </a:solidFill>
              </a:rPr>
              <a:t>Trunk</a:t>
            </a:r>
            <a:r>
              <a:rPr lang="en-US" sz="2800" b="1" dirty="0" smtClean="0"/>
              <a:t> with the </a:t>
            </a:r>
            <a:r>
              <a:rPr lang="en-US" sz="2800" dirty="0" smtClean="0"/>
              <a:t>Facial </a:t>
            </a:r>
            <a:r>
              <a:rPr lang="en-US" sz="2800" dirty="0"/>
              <a:t>nerve at </a:t>
            </a:r>
            <a:r>
              <a:rPr lang="en-US" sz="2800" dirty="0" smtClean="0"/>
              <a:t>the </a:t>
            </a:r>
            <a:r>
              <a:rPr lang="en-US" sz="2800" dirty="0" err="1" smtClean="0"/>
              <a:t>stylomastoid</a:t>
            </a:r>
            <a:r>
              <a:rPr lang="en-US" sz="2800" dirty="0" smtClean="0"/>
              <a:t> </a:t>
            </a:r>
            <a:r>
              <a:rPr lang="en-US" sz="2800" dirty="0"/>
              <a:t>foramen</a:t>
            </a:r>
          </a:p>
        </p:txBody>
      </p:sp>
      <p:pic>
        <p:nvPicPr>
          <p:cNvPr id="136199" name="Picture 7" descr="I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6100" y="1628775"/>
            <a:ext cx="4319588" cy="4824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1216</Words>
  <Application>Microsoft Office PowerPoint</Application>
  <PresentationFormat>On-screen Show (4:3)</PresentationFormat>
  <Paragraphs>132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Cranial Nerves XI-X (Glossopharyngeal  &amp;  Vagus Nerves)  </vt:lpstr>
      <vt:lpstr>Objectives </vt:lpstr>
      <vt:lpstr>GLOSSOPHARYNGEAL NERVE</vt:lpstr>
      <vt:lpstr>Glossopharyngeal nerve (Ⅸ)</vt:lpstr>
      <vt:lpstr>Slide 5</vt:lpstr>
      <vt:lpstr>GLOSSOPHARYNGEAL NERVE</vt:lpstr>
      <vt:lpstr>COURSE</vt:lpstr>
      <vt:lpstr>GANGLIA</vt:lpstr>
      <vt:lpstr>Communications</vt:lpstr>
      <vt:lpstr>Branches.</vt:lpstr>
      <vt:lpstr>Summary</vt:lpstr>
      <vt:lpstr>VAGUS NERVE (Ⅹ)</vt:lpstr>
      <vt:lpstr>Vagus nerve (Ⅹ)</vt:lpstr>
      <vt:lpstr>Slide 14</vt:lpstr>
      <vt:lpstr>VAGUS NERVE</vt:lpstr>
      <vt:lpstr>Course</vt:lpstr>
      <vt:lpstr>Communications</vt:lpstr>
      <vt:lpstr>Branches</vt:lpstr>
      <vt:lpstr>Summary</vt:lpstr>
      <vt:lpstr>Clinical Tests Glossopharyngeal &amp; Vagus nerves</vt:lpstr>
      <vt:lpstr>Clinical anatomy </vt:lpstr>
      <vt:lpstr>Thank you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Cranial Nerves XI-X (Glossopharyngeal &amp;  Vagus Nerves)  </dc:title>
  <dc:creator>user</dc:creator>
  <cp:lastModifiedBy>ramy</cp:lastModifiedBy>
  <cp:revision>51</cp:revision>
  <dcterms:created xsi:type="dcterms:W3CDTF">2006-08-16T00:00:00Z</dcterms:created>
  <dcterms:modified xsi:type="dcterms:W3CDTF">2012-09-07T17:29:09Z</dcterms:modified>
</cp:coreProperties>
</file>