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75" r:id="rId12"/>
    <p:sldId id="269" r:id="rId13"/>
    <p:sldId id="276" r:id="rId14"/>
    <p:sldId id="270" r:id="rId15"/>
    <p:sldId id="271" r:id="rId16"/>
    <p:sldId id="272" r:id="rId17"/>
    <p:sldId id="274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D82DC7-A7D1-4F28-8436-7DA099734991}" type="datetimeFigureOut">
              <a:rPr lang="en-US" smtClean="0"/>
              <a:pPr/>
              <a:t>9/9/2012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18290F-1557-4870-B5BA-76B50AAE988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Algerian" pitchFamily="82" charset="0"/>
              </a:rPr>
              <a:t>The Cranial Nerves</a:t>
            </a:r>
            <a:br>
              <a:rPr lang="en-US" dirty="0" smtClean="0">
                <a:latin typeface="Algerian" pitchFamily="82" charset="0"/>
              </a:rPr>
            </a:br>
            <a:r>
              <a:rPr lang="en-US" dirty="0" smtClean="0">
                <a:latin typeface="Algerian" pitchFamily="82" charset="0"/>
              </a:rPr>
              <a:t>XI-XII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i="1" dirty="0" smtClean="0"/>
              <a:t>Dr. </a:t>
            </a:r>
            <a:r>
              <a:rPr lang="en-GB" i="1" dirty="0" err="1" smtClean="0"/>
              <a:t>Zeenat</a:t>
            </a:r>
            <a:r>
              <a:rPr lang="en-GB" i="1" dirty="0" smtClean="0"/>
              <a:t>  </a:t>
            </a:r>
            <a:r>
              <a:rPr lang="en-GB" i="1" dirty="0" err="1" smtClean="0"/>
              <a:t>Zaidi</a:t>
            </a:r>
            <a:r>
              <a:rPr lang="en-GB" i="1" dirty="0" smtClean="0"/>
              <a:t> </a:t>
            </a:r>
          </a:p>
          <a:p>
            <a:r>
              <a:rPr lang="en-GB" i="1" dirty="0" err="1" smtClean="0"/>
              <a:t>Dr.Essam</a:t>
            </a:r>
            <a:r>
              <a:rPr lang="en-GB" i="1" dirty="0" smtClean="0"/>
              <a:t> </a:t>
            </a:r>
            <a:r>
              <a:rPr lang="en-GB" i="1" dirty="0" err="1" smtClean="0"/>
              <a:t>Eldin</a:t>
            </a:r>
            <a:r>
              <a:rPr lang="en-GB" i="1" dirty="0" smtClean="0"/>
              <a:t> </a:t>
            </a:r>
            <a:r>
              <a:rPr lang="en-GB" i="1" dirty="0" err="1" smtClean="0"/>
              <a:t>Salama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4267200" cy="71755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Accessory Nerve</a:t>
            </a:r>
            <a:endParaRPr lang="en-US" sz="36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4572000" cy="4889500"/>
          </a:xfrm>
        </p:spPr>
        <p:txBody>
          <a:bodyPr>
            <a:noAutofit/>
          </a:bodyPr>
          <a:lstStyle/>
          <a:p>
            <a:pPr marL="342900" indent="-342900">
              <a:buClr>
                <a:schemeClr val="hlink"/>
              </a:buClr>
              <a:buSzPct val="75000"/>
              <a:defRPr/>
            </a:pPr>
            <a:r>
              <a:rPr lang="en-US" sz="2400" b="1" kern="0" dirty="0" smtClean="0">
                <a:latin typeface="Times New Roman" pitchFamily="18" charset="0"/>
                <a:cs typeface="Times New Roman" pitchFamily="18" charset="0"/>
              </a:rPr>
              <a:t>Function: </a:t>
            </a:r>
          </a:p>
          <a:p>
            <a:pPr marL="342900" indent="-342900">
              <a:buClr>
                <a:schemeClr val="hlink"/>
              </a:buClr>
              <a:buSzPct val="75000"/>
              <a:buFont typeface="Wingdings" pitchFamily="2" charset="2"/>
              <a:buChar char="Ø"/>
              <a:defRPr/>
            </a:pPr>
            <a:r>
              <a:rPr lang="en-US" sz="2400" kern="0" dirty="0" smtClean="0">
                <a:latin typeface="Times New Roman" pitchFamily="18" charset="0"/>
                <a:cs typeface="Times New Roman" pitchFamily="18" charset="0"/>
              </a:rPr>
              <a:t>Movements of the soft palate, larynx, pharynx.</a:t>
            </a:r>
          </a:p>
          <a:p>
            <a:pPr marL="342900" indent="-342900">
              <a:buClr>
                <a:schemeClr val="hlink"/>
              </a:buClr>
              <a:buSzPct val="75000"/>
              <a:buFont typeface="Wingdings" pitchFamily="2" charset="2"/>
              <a:buChar char="Ø"/>
              <a:defRPr/>
            </a:pPr>
            <a:r>
              <a:rPr lang="en-US" sz="2400" kern="0" dirty="0" smtClean="0">
                <a:latin typeface="Times New Roman" pitchFamily="18" charset="0"/>
                <a:cs typeface="Times New Roman" pitchFamily="18" charset="0"/>
              </a:rPr>
              <a:t>Controls the movements of neck </a:t>
            </a:r>
          </a:p>
          <a:p>
            <a:pPr>
              <a:lnSpc>
                <a:spcPct val="90000"/>
              </a:lnSpc>
              <a:defRPr/>
            </a:pPr>
            <a:endParaRPr lang="en-US" sz="2400" dirty="0" smtClean="0">
              <a:solidFill>
                <a:srgbClr val="FF66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defRPr/>
            </a:pPr>
            <a:endParaRPr lang="en-US" sz="2400" dirty="0" smtClean="0">
              <a:solidFill>
                <a:srgbClr val="FF66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defRPr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Lesion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results into: </a:t>
            </a:r>
          </a:p>
          <a:p>
            <a:pPr lvl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Difficulty in swallowing and speech</a:t>
            </a:r>
          </a:p>
          <a:p>
            <a:pPr lvl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Inability to turn the head and raise the shoulder</a:t>
            </a:r>
          </a:p>
          <a:p>
            <a:pPr lvl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Winging of scapula 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5" descr="C:\Documents and Settings\user\My Documents\My Pictures\p63_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8400" y="3581399"/>
            <a:ext cx="2514600" cy="2769537"/>
          </a:xfrm>
          <a:prstGeom prst="rect">
            <a:avLst/>
          </a:prstGeom>
          <a:noFill/>
          <a:ln w="9525">
            <a:solidFill>
              <a:schemeClr val="tx2">
                <a:lumMod val="9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924800" cy="641350"/>
          </a:xfrm>
        </p:spPr>
        <p:txBody>
          <a:bodyPr>
            <a:noAutofit/>
          </a:bodyPr>
          <a:lstStyle/>
          <a:p>
            <a:r>
              <a:rPr lang="en-US" sz="4400" b="0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en-US" sz="4400" b="0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sz="4400" b="0" dirty="0" smtClean="0">
                <a:latin typeface="Times New Roman" pitchFamily="18" charset="0"/>
                <a:cs typeface="Times New Roman" pitchFamily="18" charset="0"/>
              </a:rPr>
              <a:t> CN: Hypoglossal Nerve</a:t>
            </a:r>
            <a:endParaRPr lang="en-US" sz="4400" b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4038600" cy="469106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Type: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Motor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Origin: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GB" sz="2400" b="1" dirty="0" smtClean="0">
                <a:latin typeface="Times New Roman" pitchFamily="18" charset="0"/>
                <a:cs typeface="Times New Roman" pitchFamily="18" charset="0"/>
              </a:rPr>
              <a:t>hypoglossal nucleus 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of the medulla (in the floor of 4</a:t>
            </a:r>
            <a:r>
              <a:rPr lang="en-GB" sz="2400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 ventricle)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Type of fibers: </a:t>
            </a:r>
            <a:r>
              <a:rPr lang="en-GB" sz="2400" b="1" dirty="0" smtClean="0">
                <a:latin typeface="Times New Roman" pitchFamily="18" charset="0"/>
                <a:cs typeface="Times New Roman" pitchFamily="18" charset="0"/>
              </a:rPr>
              <a:t>GSE.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Fibers emerge between pyramid and olive from ventral aspect of medulla. </a:t>
            </a:r>
          </a:p>
          <a:p>
            <a:pPr>
              <a:lnSpc>
                <a:spcPct val="90000"/>
              </a:lnSpc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/>
          </a:p>
        </p:txBody>
      </p:sp>
      <p:pic>
        <p:nvPicPr>
          <p:cNvPr id="5" name="Picture 5" descr="延髓断面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10818" y="2057400"/>
            <a:ext cx="4433182" cy="3151981"/>
          </a:xfrm>
          <a:noFill/>
          <a:ln/>
        </p:spPr>
      </p:pic>
      <p:sp>
        <p:nvSpPr>
          <p:cNvPr id="6" name="Oval 5"/>
          <p:cNvSpPr/>
          <p:nvPr/>
        </p:nvSpPr>
        <p:spPr>
          <a:xfrm>
            <a:off x="6553200" y="2362200"/>
            <a:ext cx="228600" cy="2286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7010400" y="2362200"/>
            <a:ext cx="228600" cy="2286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>
            <a:endCxn id="6" idx="0"/>
          </p:cNvCxnSpPr>
          <p:nvPr/>
        </p:nvCxnSpPr>
        <p:spPr>
          <a:xfrm rot="5400000">
            <a:off x="6381750" y="1504950"/>
            <a:ext cx="1143000" cy="5715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rot="5400000">
            <a:off x="6591300" y="1714500"/>
            <a:ext cx="1143000" cy="1524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924800" y="5257800"/>
            <a:ext cx="12192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olive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7162800" y="914400"/>
            <a:ext cx="12192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XII nucleus 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6553200" y="5867400"/>
            <a:ext cx="12192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pyramid</a:t>
            </a:r>
            <a:endParaRPr lang="en-US" dirty="0"/>
          </a:p>
        </p:txBody>
      </p:sp>
      <p:cxnSp>
        <p:nvCxnSpPr>
          <p:cNvPr id="19" name="Straight Arrow Connector 18"/>
          <p:cNvCxnSpPr/>
          <p:nvPr/>
        </p:nvCxnSpPr>
        <p:spPr>
          <a:xfrm rot="5400000" flipH="1" flipV="1">
            <a:off x="6515100" y="5067300"/>
            <a:ext cx="1066800" cy="5334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16200000" flipV="1">
            <a:off x="8153400" y="4572000"/>
            <a:ext cx="762000" cy="6096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4267200" cy="64135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Hypoglossal Nerve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4267200" cy="4691063"/>
          </a:xfrm>
        </p:spPr>
        <p:txBody>
          <a:bodyPr>
            <a:normAutofit/>
          </a:bodyPr>
          <a:lstStyle/>
          <a:p>
            <a:pPr lvl="1"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Site of emergence: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The fibers emerge from the anterior surface of the medulla oblongata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between the pyramid and the olive.</a:t>
            </a:r>
          </a:p>
          <a:p>
            <a:pPr lvl="1">
              <a:buFont typeface="Wingdings" pitchFamily="2" charset="2"/>
              <a:buChar char="Ø"/>
              <a:defRPr/>
            </a:pPr>
            <a:r>
              <a:rPr lang="en-GB" sz="2800" dirty="0" smtClean="0">
                <a:latin typeface="Times New Roman" pitchFamily="18" charset="0"/>
                <a:cs typeface="Times New Roman" pitchFamily="18" charset="0"/>
              </a:rPr>
              <a:t>Foramen of exit from skull: </a:t>
            </a:r>
            <a:r>
              <a:rPr lang="en-GB" sz="2800" b="1" dirty="0" smtClean="0">
                <a:latin typeface="Times New Roman" pitchFamily="18" charset="0"/>
                <a:cs typeface="Times New Roman" pitchFamily="18" charset="0"/>
              </a:rPr>
              <a:t>Hypoglossal canal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Documents and Settings\Free User\My Documents\My Pictures\Picture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20673" b="5817"/>
          <a:stretch>
            <a:fillRect/>
          </a:stretch>
        </p:blipFill>
        <p:spPr>
          <a:xfrm>
            <a:off x="4915359" y="852487"/>
            <a:ext cx="4076241" cy="5853113"/>
          </a:xfrm>
          <a:noFill/>
          <a:ln>
            <a:solidFill>
              <a:schemeClr val="accent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5257800" y="5105400"/>
            <a:ext cx="457200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sz="1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Hypoglossal Nerve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hypoglossal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nucleus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receives; </a:t>
            </a:r>
          </a:p>
          <a:p>
            <a:pPr>
              <a:buFont typeface="Wingdings" pitchFamily="2" charset="2"/>
              <a:buChar char="§"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Corticonuclear fibers (afferent)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from both cerebral hemispheres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EXCEPT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the region that supplies genioglossus muscle (it receives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contralateral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supply only). </a:t>
            </a:r>
          </a:p>
          <a:p>
            <a:pPr>
              <a:buFont typeface="Wingdings" pitchFamily="2" charset="2"/>
              <a:buChar char="§"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Afferent fibers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from nucleus solitarius and trigeminal sensory nucleus.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4343400" cy="641350"/>
          </a:xfrm>
        </p:spPr>
        <p:txBody>
          <a:bodyPr>
            <a:no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Hypoglossal Nerve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352800" cy="46910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Course:</a:t>
            </a:r>
          </a:p>
          <a:p>
            <a:pPr>
              <a:defRPr/>
            </a:pPr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en-GB" sz="2000" dirty="0" smtClean="0">
                <a:latin typeface="Times New Roman" pitchFamily="18" charset="0"/>
                <a:cs typeface="Times New Roman" pitchFamily="18" charset="0"/>
              </a:rPr>
              <a:t>Descends </a:t>
            </a:r>
            <a:r>
              <a:rPr lang="en-GB" sz="2000" b="1" dirty="0" smtClean="0">
                <a:latin typeface="Times New Roman" pitchFamily="18" charset="0"/>
                <a:cs typeface="Times New Roman" pitchFamily="18" charset="0"/>
              </a:rPr>
              <a:t>downward</a:t>
            </a:r>
            <a:r>
              <a:rPr lang="en-GB" sz="2000" dirty="0" smtClean="0">
                <a:latin typeface="Times New Roman" pitchFamily="18" charset="0"/>
                <a:cs typeface="Times New Roman" pitchFamily="18" charset="0"/>
              </a:rPr>
              <a:t> with cervical neurovascular bundle (internal carotid artery, internal Jugular vein, vagus nerve)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en-GB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b="1" dirty="0" smtClean="0">
                <a:latin typeface="Times New Roman" pitchFamily="18" charset="0"/>
                <a:cs typeface="Times New Roman" pitchFamily="18" charset="0"/>
              </a:rPr>
              <a:t>Curves forward </a:t>
            </a:r>
            <a:r>
              <a:rPr lang="en-GB" sz="2000" dirty="0" smtClean="0">
                <a:latin typeface="Times New Roman" pitchFamily="18" charset="0"/>
                <a:cs typeface="Times New Roman" pitchFamily="18" charset="0"/>
              </a:rPr>
              <a:t>behind mandible to supply  the tongue.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During its initial course, it carries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C1 fibers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which leave in a branch to take part in the formation of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ansa cervicalis.</a:t>
            </a:r>
          </a:p>
          <a:p>
            <a:pPr>
              <a:defRPr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ClipArt Placeholder 9" descr="1427AccessHypogloNer_L.jpg                                     00201B48FAP7_JPEGS_ch12-18Labeled      BE4B5C3E: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476" t="12526" r="3310" b="8331"/>
          <a:stretch>
            <a:fillRect/>
          </a:stretch>
        </p:blipFill>
        <p:spPr>
          <a:xfrm>
            <a:off x="3956050" y="1830542"/>
            <a:ext cx="5111750" cy="3427258"/>
          </a:xfrm>
          <a:noFill/>
          <a:ln>
            <a:solidFill>
              <a:srgbClr val="FFFF00"/>
            </a:soli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4495800" cy="641350"/>
          </a:xfrm>
        </p:spPr>
        <p:txBody>
          <a:bodyPr>
            <a:no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Hypoglossal Nerve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435100"/>
            <a:ext cx="3581400" cy="46910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Distribution:</a:t>
            </a:r>
          </a:p>
          <a:p>
            <a:pPr marL="342900" lvl="1" indent="-342900">
              <a:buClr>
                <a:schemeClr val="hlink"/>
              </a:buClr>
              <a:buFont typeface="Wingdings" pitchFamily="2" charset="2"/>
              <a:buChar char="Ø"/>
              <a:defRPr/>
            </a:pP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Supplies </a:t>
            </a:r>
            <a:r>
              <a:rPr lang="en-GB" sz="2400" b="1" dirty="0" smtClean="0">
                <a:latin typeface="Times New Roman" pitchFamily="18" charset="0"/>
                <a:cs typeface="Times New Roman" pitchFamily="18" charset="0"/>
              </a:rPr>
              <a:t>motor innervations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 to all of the muscles of the tongue except the palatoglossus (which is supplied by the vagus). </a:t>
            </a:r>
          </a:p>
          <a:p>
            <a:pPr marL="342900" lvl="1" indent="-342900">
              <a:buClr>
                <a:schemeClr val="hlink"/>
              </a:buClr>
              <a:buFont typeface="Wingdings" pitchFamily="2" charset="2"/>
              <a:buChar char="Ø"/>
              <a:defRPr/>
            </a:pP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Carries </a:t>
            </a:r>
            <a:r>
              <a:rPr lang="en-GB" sz="2400" b="1" dirty="0" smtClean="0">
                <a:latin typeface="Times New Roman" pitchFamily="18" charset="0"/>
                <a:cs typeface="Times New Roman" pitchFamily="18" charset="0"/>
              </a:rPr>
              <a:t>proprioceptive afferents 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from the tongue muscles.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lvl="1" indent="-342900">
              <a:buClr>
                <a:schemeClr val="hlink"/>
              </a:buClr>
              <a:defRPr/>
            </a:pPr>
            <a:endParaRPr lang="en-GB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1" indent="-342900">
              <a:buClr>
                <a:schemeClr val="hlink"/>
              </a:buClr>
              <a:defRPr/>
            </a:pPr>
            <a:endParaRPr lang="en-GB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ClipArt Placeholder 9" descr="1427AccessHypogloNer_L.jpg                                     00201B48FAP7_JPEGS_ch12-18Labeled      BE4B5C3E: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476" t="12526" r="3310" b="8331"/>
          <a:stretch>
            <a:fillRect/>
          </a:stretch>
        </p:blipFill>
        <p:spPr>
          <a:xfrm>
            <a:off x="3956050" y="2059142"/>
            <a:ext cx="5111750" cy="3427258"/>
          </a:xfrm>
          <a:noFill/>
          <a:ln>
            <a:solidFill>
              <a:srgbClr val="FFFF00"/>
            </a:soli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4419600" cy="64135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Hypoglossal Nerve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4800600" cy="469106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Function: 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Controls the movements and shape of the tongue during speech and swallowing.</a:t>
            </a:r>
          </a:p>
          <a:p>
            <a:pPr>
              <a:lnSpc>
                <a:spcPct val="90000"/>
              </a:lnSpc>
              <a:defRPr/>
            </a:pPr>
            <a:endParaRPr lang="en-US" sz="2000" dirty="0" smtClean="0">
              <a:solidFill>
                <a:srgbClr val="FF66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defRPr/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Lesion; (LMN paralysis)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results into:</a:t>
            </a:r>
          </a:p>
          <a:p>
            <a:pPr lvl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Loss of tongue movements</a:t>
            </a:r>
          </a:p>
          <a:p>
            <a:pPr lvl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Difficulty in chewing and speech</a:t>
            </a:r>
          </a:p>
          <a:p>
            <a:pPr lvl="1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paralyzed tongue, atrophies, becomes shrunken and furrowed on the affected side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1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Unilateral lesion; the protruded tongue deviates to the affected side.</a:t>
            </a:r>
          </a:p>
          <a:p>
            <a:pPr lvl="1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Bilateral lesion; the person can’t protrude the tongue. </a:t>
            </a:r>
          </a:p>
          <a:p>
            <a:pPr lvl="1">
              <a:lnSpc>
                <a:spcPct val="90000"/>
              </a:lnSpc>
              <a:defRPr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5" descr="C:\Documents and Settings\user\My Documents\My Pictures\14f1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878" t="3545" r="4878" b="2547"/>
          <a:stretch>
            <a:fillRect/>
          </a:stretch>
        </p:blipFill>
        <p:spPr>
          <a:xfrm>
            <a:off x="6049428" y="2940569"/>
            <a:ext cx="2256372" cy="3231631"/>
          </a:xfr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895600"/>
            <a:ext cx="8229600" cy="1143000"/>
          </a:xfrm>
        </p:spPr>
        <p:txBody>
          <a:bodyPr>
            <a:noAutofit/>
          </a:bodyPr>
          <a:lstStyle/>
          <a:p>
            <a:r>
              <a:rPr lang="en-US" sz="7200" kern="10" dirty="0" smtClean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Freestyle Script" pitchFamily="66" charset="0"/>
              </a:rPr>
              <a:t>Thank you&amp; Good Luck</a:t>
            </a:r>
            <a:endParaRPr lang="en-US" sz="72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1"/>
            <a:ext cx="7772400" cy="838200"/>
          </a:xfrm>
        </p:spPr>
        <p:txBody>
          <a:bodyPr/>
          <a:lstStyle/>
          <a:p>
            <a:r>
              <a:rPr lang="en-GB" dirty="0" smtClean="0"/>
              <a:t>Objectives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1219200"/>
            <a:ext cx="7315200" cy="5029200"/>
          </a:xfrm>
        </p:spPr>
        <p:txBody>
          <a:bodyPr>
            <a:noAutofit/>
          </a:bodyPr>
          <a:lstStyle/>
          <a:p>
            <a:pPr algn="l">
              <a:buFont typeface="Wingdings" pitchFamily="2" charset="2"/>
              <a:buChar char="q"/>
            </a:pPr>
            <a:r>
              <a:rPr lang="en-GB" sz="2400" b="1" i="1" dirty="0" smtClean="0">
                <a:latin typeface="Times New Roman" pitchFamily="18" charset="0"/>
                <a:cs typeface="Times New Roman" pitchFamily="18" charset="0"/>
              </a:rPr>
              <a:t>At the end of the lecture, the students should be able to:</a:t>
            </a:r>
          </a:p>
          <a:p>
            <a:pPr algn="l">
              <a:buFont typeface="Wingdings" pitchFamily="2" charset="2"/>
              <a:buChar char="Ø"/>
            </a:pP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List the nuclei related to accessory and hypoglossal nerves in the brain stem.</a:t>
            </a:r>
          </a:p>
          <a:p>
            <a:pPr algn="l">
              <a:buFont typeface="Wingdings" pitchFamily="2" charset="2"/>
              <a:buChar char="Ø"/>
            </a:pP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Describe the type and site of each nucleus.</a:t>
            </a:r>
          </a:p>
          <a:p>
            <a:pPr algn="l">
              <a:buFont typeface="Wingdings" pitchFamily="2" charset="2"/>
              <a:buChar char="Ø"/>
            </a:pP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Describe site of emergence and course of accessory and hypoglossal nerves.</a:t>
            </a:r>
          </a:p>
          <a:p>
            <a:pPr algn="l">
              <a:buFont typeface="Wingdings" pitchFamily="2" charset="2"/>
              <a:buChar char="Ø"/>
            </a:pP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Describe important relations of accessory and hypoglossal nerves in the neck.</a:t>
            </a:r>
          </a:p>
          <a:p>
            <a:pPr algn="l">
              <a:buFont typeface="Wingdings" pitchFamily="2" charset="2"/>
              <a:buChar char="Ø"/>
            </a:pP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List the branches of accessory and hypoglossal nerves.</a:t>
            </a:r>
          </a:p>
          <a:p>
            <a:pPr algn="l">
              <a:buFont typeface="Wingdings" pitchFamily="2" charset="2"/>
              <a:buChar char="Ø"/>
            </a:pP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Describe the main motor effect in case of lesion of  accessory and hypoglossal nerves.</a:t>
            </a:r>
          </a:p>
          <a:p>
            <a:pPr algn="l">
              <a:buFont typeface="Wingdings" pitchFamily="2" charset="2"/>
              <a:buChar char="Ø"/>
            </a:pPr>
            <a:endParaRPr lang="en-GB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304800"/>
            <a:ext cx="7772400" cy="1470025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en-US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CN: Accessory Nerve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371600" y="1905000"/>
            <a:ext cx="6400800" cy="3733800"/>
          </a:xfrm>
        </p:spPr>
        <p:txBody>
          <a:bodyPr>
            <a:normAutofit/>
          </a:bodyPr>
          <a:lstStyle/>
          <a:p>
            <a:pPr algn="l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Type: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Motor</a:t>
            </a:r>
          </a:p>
          <a:p>
            <a:pPr algn="l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Has two parts: </a:t>
            </a:r>
          </a:p>
          <a:p>
            <a:pPr lvl="1" algn="l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Cranial</a:t>
            </a:r>
          </a:p>
          <a:p>
            <a:pPr lvl="1" algn="l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Spinal</a:t>
            </a:r>
          </a:p>
          <a:p>
            <a:pPr algn="l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GB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Foramen of exit from skull: </a:t>
            </a:r>
            <a:r>
              <a:rPr lang="en-GB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Jugular foramen</a:t>
            </a:r>
            <a:endParaRPr lang="en-US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algn="l">
              <a:lnSpc>
                <a:spcPct val="90000"/>
              </a:lnSpc>
              <a:defRPr/>
            </a:pPr>
            <a:endParaRPr lang="en-US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algn="l">
              <a:lnSpc>
                <a:spcPct val="90000"/>
              </a:lnSpc>
              <a:defRPr/>
            </a:pPr>
            <a:endParaRPr lang="en-US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90000"/>
              </a:lnSpc>
              <a:defRPr/>
            </a:pP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717550"/>
          </a:xfrm>
        </p:spPr>
        <p:txBody>
          <a:bodyPr>
            <a:norm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Cranial Part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810000" cy="4691063"/>
          </a:xfrm>
        </p:spPr>
        <p:txBody>
          <a:bodyPr>
            <a:normAutofit/>
          </a:bodyPr>
          <a:lstStyle/>
          <a:p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Origin: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Nucleus ambiguus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in the medulla oblongata.</a:t>
            </a:r>
          </a:p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Type of fibers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SVE </a:t>
            </a:r>
            <a:endParaRPr lang="en-GB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Site of emergence: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fibers emerge from the anterior surface of the medulla oblongata between the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olive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and the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inferior cerebellar peduncle (ICP).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Content Placeholder 4" descr="P2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14462"/>
          <a:stretch>
            <a:fillRect/>
          </a:stretch>
        </p:blipFill>
        <p:spPr>
          <a:xfrm>
            <a:off x="4487783" y="0"/>
            <a:ext cx="2979817" cy="3438642"/>
          </a:xfrm>
          <a:noFill/>
          <a:ln>
            <a:solidFill>
              <a:schemeClr val="accent1"/>
            </a:solidFill>
          </a:ln>
        </p:spPr>
      </p:pic>
      <p:pic>
        <p:nvPicPr>
          <p:cNvPr id="6" name="Picture 2" descr="C:\Documents and Settings\Free User\My Documents\My Pictures\Picture2.jpg"/>
          <p:cNvPicPr>
            <a:picLocks noChangeAspect="1" noChangeArrowheads="1"/>
          </p:cNvPicPr>
          <p:nvPr/>
        </p:nvPicPr>
        <p:blipFill>
          <a:blip r:embed="rId3" cstate="print"/>
          <a:srcRect r="20673" b="5817"/>
          <a:stretch>
            <a:fillRect/>
          </a:stretch>
        </p:blipFill>
        <p:spPr bwMode="auto">
          <a:xfrm>
            <a:off x="5715000" y="3581400"/>
            <a:ext cx="2859578" cy="32766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6400800" y="2590800"/>
            <a:ext cx="762000" cy="2308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sz="900" dirty="0"/>
          </a:p>
        </p:txBody>
      </p:sp>
      <p:sp>
        <p:nvSpPr>
          <p:cNvPr id="11" name="TextBox 10"/>
          <p:cNvSpPr txBox="1"/>
          <p:nvPr/>
        </p:nvSpPr>
        <p:spPr>
          <a:xfrm>
            <a:off x="6019800" y="6096000"/>
            <a:ext cx="228600" cy="24622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sz="1000" dirty="0"/>
          </a:p>
        </p:txBody>
      </p:sp>
      <p:sp>
        <p:nvSpPr>
          <p:cNvPr id="12" name="TextBox 11"/>
          <p:cNvSpPr txBox="1"/>
          <p:nvPr/>
        </p:nvSpPr>
        <p:spPr>
          <a:xfrm>
            <a:off x="5105400" y="2971800"/>
            <a:ext cx="609600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641350"/>
          </a:xfrm>
        </p:spPr>
        <p:txBody>
          <a:bodyPr>
            <a:no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Spinal Part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886200" cy="469106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Origin:</a:t>
            </a:r>
          </a:p>
          <a:p>
            <a:pPr lvl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It is formed by the axons of the nerve cells in the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spinal nucleus.</a:t>
            </a:r>
          </a:p>
          <a:p>
            <a:pPr lvl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It carries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SVE fibers, (embryology)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It is located in the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ventral grey horn in the upper 5 cervical segments.</a:t>
            </a:r>
          </a:p>
          <a:p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Content Placeholder 4" descr="P2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14462"/>
          <a:stretch>
            <a:fillRect/>
          </a:stretch>
        </p:blipFill>
        <p:spPr>
          <a:xfrm>
            <a:off x="4572000" y="1288949"/>
            <a:ext cx="4495800" cy="5188051"/>
          </a:xfrm>
          <a:noFill/>
          <a:ln>
            <a:solidFill>
              <a:srgbClr val="00000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5486400" y="5791200"/>
            <a:ext cx="914400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467600" y="5181600"/>
            <a:ext cx="1066800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86200" cy="71755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Accessory Nerve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657600" cy="4691063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The nucleus ambiguus and the spinal nucleus receive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bilateral corticonuclear fibers (afferent)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from both cerebral hemispheres. </a:t>
            </a:r>
          </a:p>
          <a:p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 descr="C:\Users\user\Pictures\aws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1371600"/>
            <a:ext cx="4572000" cy="5015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7315200" y="2133600"/>
            <a:ext cx="1219200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553200" y="6096000"/>
            <a:ext cx="1676400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733800" cy="64135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Accessory Nerve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733800" cy="46910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Course: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Cranial part: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runs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laterally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and joins the spinal part.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Spinal part: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fibers emerge from the spinal cord, form a nerve trunk that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ascends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into the skull through the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foramen magnum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passes laterally and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joins the cranial root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14_3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724" t="3877" r="2904" b="6924"/>
          <a:stretch>
            <a:fillRect/>
          </a:stretch>
        </p:blipFill>
        <p:spPr bwMode="auto">
          <a:xfrm>
            <a:off x="4465466" y="1571054"/>
            <a:ext cx="4602334" cy="3257105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10000" cy="64135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Accessory Nerve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810000" cy="46910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two roots unite and exit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through the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jugular foramen. 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cranial part separates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from the spinal part and joins the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vagus nerve.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spinal part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runs downwards to supply muscles of neck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sternomastoid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&amp; trapezius)</a:t>
            </a:r>
          </a:p>
          <a:p>
            <a:pPr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14_3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724" t="3877" r="2904" b="6924"/>
          <a:stretch>
            <a:fillRect/>
          </a:stretch>
        </p:blipFill>
        <p:spPr bwMode="auto">
          <a:xfrm>
            <a:off x="4465466" y="1571054"/>
            <a:ext cx="4602334" cy="3257105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86200" cy="64135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Accessory Nerve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581400" cy="4691063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Distribution: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Cranial part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distributed through vagus nerve, to muscles of larynx, pharynx, soft palate &amp; esophagus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Spinal part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enters deep surface of sterno-cleidomastoid muscle, supplies this muscle and then crosses the posterior triangle of the neck and supplies the trapezius muscle. </a:t>
            </a:r>
          </a:p>
          <a:p>
            <a:pPr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GB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Clr>
                <a:schemeClr val="hlink"/>
              </a:buClr>
              <a:buSzPct val="75000"/>
              <a:buFont typeface="Wingdings" pitchFamily="2" charset="2"/>
              <a:buChar char="l"/>
              <a:defRPr/>
            </a:pPr>
            <a:endParaRPr lang="en-US" sz="2400" kern="0" dirty="0" smtClean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 descr="C:\Users\user\Pictures\sss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56548" y="1371600"/>
            <a:ext cx="4911252" cy="381161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689</Words>
  <Application>Microsoft Office PowerPoint</Application>
  <PresentationFormat>On-screen Show (4:3)</PresentationFormat>
  <Paragraphs>100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The Cranial Nerves XI-XII</vt:lpstr>
      <vt:lpstr>Objectives </vt:lpstr>
      <vt:lpstr>11th CN: Accessory Nerve</vt:lpstr>
      <vt:lpstr>Cranial Part</vt:lpstr>
      <vt:lpstr>Spinal Part</vt:lpstr>
      <vt:lpstr>Accessory Nerve</vt:lpstr>
      <vt:lpstr>Accessory Nerve</vt:lpstr>
      <vt:lpstr>Accessory Nerve</vt:lpstr>
      <vt:lpstr>Accessory Nerve</vt:lpstr>
      <vt:lpstr>Accessory Nerve</vt:lpstr>
      <vt:lpstr>12th CN: Hypoglossal Nerve</vt:lpstr>
      <vt:lpstr>Hypoglossal Nerve</vt:lpstr>
      <vt:lpstr>Hypoglossal Nerve</vt:lpstr>
      <vt:lpstr>Hypoglossal Nerve</vt:lpstr>
      <vt:lpstr>Hypoglossal Nerve</vt:lpstr>
      <vt:lpstr>Hypoglossal Nerve</vt:lpstr>
      <vt:lpstr>Thank you&amp; Good Luck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Cranial Nerves 11 &amp; 12</dc:title>
  <dc:creator/>
  <cp:lastModifiedBy>ramy</cp:lastModifiedBy>
  <cp:revision>24</cp:revision>
  <dcterms:created xsi:type="dcterms:W3CDTF">2006-08-16T00:00:00Z</dcterms:created>
  <dcterms:modified xsi:type="dcterms:W3CDTF">2012-09-09T21:08:39Z</dcterms:modified>
</cp:coreProperties>
</file>