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7" r:id="rId2"/>
    <p:sldId id="269" r:id="rId3"/>
    <p:sldId id="270" r:id="rId4"/>
    <p:sldId id="283" r:id="rId5"/>
    <p:sldId id="259" r:id="rId6"/>
    <p:sldId id="271" r:id="rId7"/>
    <p:sldId id="272" r:id="rId8"/>
    <p:sldId id="263" r:id="rId9"/>
    <p:sldId id="273" r:id="rId10"/>
    <p:sldId id="274" r:id="rId11"/>
    <p:sldId id="275" r:id="rId12"/>
    <p:sldId id="284" r:id="rId13"/>
    <p:sldId id="266" r:id="rId14"/>
    <p:sldId id="265" r:id="rId15"/>
    <p:sldId id="276" r:id="rId16"/>
    <p:sldId id="277" r:id="rId17"/>
    <p:sldId id="267" r:id="rId18"/>
    <p:sldId id="268" r:id="rId19"/>
    <p:sldId id="280" r:id="rId20"/>
    <p:sldId id="281" r:id="rId21"/>
    <p:sldId id="278" r:id="rId22"/>
    <p:sldId id="279" r:id="rId23"/>
    <p:sldId id="282" r:id="rId2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0000CC"/>
    <a:srgbClr val="CC0066"/>
    <a:srgbClr val="FF0000"/>
    <a:srgbClr val="FF9900"/>
    <a:srgbClr val="006600"/>
    <a:srgbClr val="800000"/>
    <a:srgbClr val="990000"/>
    <a:srgbClr val="993300"/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103" autoAdjust="0"/>
    <p:restoredTop sz="91424" autoAdjust="0"/>
  </p:normalViewPr>
  <p:slideViewPr>
    <p:cSldViewPr>
      <p:cViewPr varScale="1">
        <p:scale>
          <a:sx n="68" d="100"/>
          <a:sy n="68" d="100"/>
        </p:scale>
        <p:origin x="-1128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87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87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587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87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12D3997E-247D-47F3-B4C2-89A1F5B86C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40882B7-A498-403F-BD6C-4EBCE131DB68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F6175B-E0FE-4C03-935A-2B15C9D164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DE3A9E-D5A7-4653-83C7-14A1B74A9F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4C033E-561F-439B-82FE-22152FF40C8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456CA9-AB47-4F8E-8A53-5AA94C7C9D9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B7A7AA-3755-458C-B2DC-444271751D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783DB1-60A9-4620-B5A9-E42984B7F0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6A85BA-EDE3-4974-A486-78FAC86833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DBC125-996A-4D28-A144-57AF59DC49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2144E3-647D-4BD2-8125-2AADB2386C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64BBCE-3758-46DF-A91D-F1A87F8576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7849D4-2650-4431-B5D0-D8DCDE1DD8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4A786D8F-3893-4DEA-9336-30AD32BE3B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  <p:bldP spid="1027" grpId="0" build="p">
        <p:tmplLst>
          <p:tmpl lvl="1">
            <p:tnLst>
              <p:par>
                <p:cTn presetID="23" presetClass="entr" presetSubtype="16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2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2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2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2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0000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0000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0000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0000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0000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rgbClr val="FF0000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rgbClr val="FF0000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rgbClr val="FF0000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rgbClr val="FF0000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b="1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b="1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b="1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b="1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WordArt 4"/>
          <p:cNvSpPr>
            <a:spLocks noChangeArrowheads="1" noChangeShapeType="1" noTextEdit="1"/>
          </p:cNvSpPr>
          <p:nvPr/>
        </p:nvSpPr>
        <p:spPr bwMode="auto">
          <a:xfrm>
            <a:off x="323528" y="1071562"/>
            <a:ext cx="8640960" cy="3365549"/>
          </a:xfrm>
          <a:prstGeom prst="rect">
            <a:avLst/>
          </a:prstGeom>
          <a:solidFill>
            <a:schemeClr val="accent5"/>
          </a:solidFill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FF0066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ANATOMY OF 8</a:t>
            </a:r>
            <a:r>
              <a:rPr lang="en-US" sz="3600" b="1" kern="10" baseline="3000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FF0066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TH</a:t>
            </a:r>
            <a:r>
              <a:rPr lang="en-US" sz="3600" b="1" kern="1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FF0066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 CRANIAL NERVES </a:t>
            </a:r>
          </a:p>
          <a:p>
            <a:pPr algn="ctr"/>
            <a:r>
              <a:rPr lang="en-US" sz="3600" b="1" i="1" kern="1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FF0066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VESTIBULOCOCHLEAR </a:t>
            </a:r>
            <a:endParaRPr lang="en-US" sz="3600" b="1" i="1" kern="10" dirty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FF0066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/>
            </a:endParaRPr>
          </a:p>
          <a:p>
            <a:pPr algn="ctr"/>
            <a:r>
              <a:rPr lang="en-US" sz="3600" b="1" i="1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FF0066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PATHWAYS</a:t>
            </a:r>
          </a:p>
        </p:txBody>
      </p:sp>
      <p:sp>
        <p:nvSpPr>
          <p:cNvPr id="32773" name="Text Box 5"/>
          <p:cNvSpPr txBox="1">
            <a:spLocks noChangeArrowheads="1"/>
          </p:cNvSpPr>
          <p:nvPr/>
        </p:nvSpPr>
        <p:spPr bwMode="auto">
          <a:xfrm>
            <a:off x="755576" y="4797152"/>
            <a:ext cx="7488832" cy="1569660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3200" b="1" i="1" dirty="0" smtClean="0">
                <a:solidFill>
                  <a:srgbClr val="000066"/>
                </a:solidFill>
              </a:rPr>
              <a:t>Prof</a:t>
            </a:r>
            <a:r>
              <a:rPr lang="en-US" sz="3200" b="1" i="1" dirty="0" smtClean="0">
                <a:solidFill>
                  <a:srgbClr val="000066"/>
                </a:solidFill>
              </a:rPr>
              <a:t>. </a:t>
            </a:r>
            <a:r>
              <a:rPr lang="en-US" sz="3200" b="1" i="1" dirty="0">
                <a:solidFill>
                  <a:srgbClr val="000066"/>
                </a:solidFill>
              </a:rPr>
              <a:t>Ahmed Fathalla </a:t>
            </a:r>
            <a:r>
              <a:rPr lang="en-US" sz="3200" b="1" i="1" dirty="0" smtClean="0">
                <a:solidFill>
                  <a:srgbClr val="000066"/>
                </a:solidFill>
              </a:rPr>
              <a:t>Ibrahim</a:t>
            </a:r>
          </a:p>
          <a:p>
            <a:r>
              <a:rPr lang="en-US" sz="3200" b="1" i="1" dirty="0" smtClean="0">
                <a:solidFill>
                  <a:srgbClr val="000066"/>
                </a:solidFill>
              </a:rPr>
              <a:t>Professor </a:t>
            </a:r>
            <a:r>
              <a:rPr lang="en-US" sz="3200" b="1" i="1" dirty="0" smtClean="0">
                <a:solidFill>
                  <a:srgbClr val="000066"/>
                </a:solidFill>
              </a:rPr>
              <a:t>of Anatomy</a:t>
            </a:r>
          </a:p>
          <a:p>
            <a:r>
              <a:rPr lang="en-US" sz="3200" b="1" i="1" dirty="0" smtClean="0">
                <a:solidFill>
                  <a:srgbClr val="000066"/>
                </a:solidFill>
              </a:rPr>
              <a:t>E-mail: ahmedfathala@hotmail.com</a:t>
            </a:r>
            <a:endParaRPr lang="en-US" sz="3200" b="1" i="1" dirty="0">
              <a:solidFill>
                <a:srgbClr val="00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2" grpId="0" animBg="1"/>
      <p:bldP spid="3277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349079"/>
          </a:xfrm>
          <a:solidFill>
            <a:schemeClr val="accent3"/>
          </a:solidFill>
        </p:spPr>
        <p:txBody>
          <a:bodyPr/>
          <a:lstStyle/>
          <a:p>
            <a:pPr>
              <a:buFont typeface="Wingdings" pitchFamily="2" charset="2"/>
              <a:buChar char="q"/>
            </a:pPr>
            <a:r>
              <a:rPr lang="en-US" dirty="0" smtClean="0">
                <a:solidFill>
                  <a:srgbClr val="0000CC"/>
                </a:solidFill>
                <a:effectLst/>
              </a:rPr>
              <a:t>Auditory radiation ends in </a:t>
            </a:r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primary auditory cortex (superior temporal </a:t>
            </a:r>
            <a:r>
              <a:rPr lang="en-US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gyrus</a:t>
            </a:r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r>
              <a:rPr lang="en-US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smtClean="0">
                <a:solidFill>
                  <a:srgbClr val="0000CC"/>
                </a:solidFill>
                <a:effectLst/>
              </a:rPr>
              <a:t>which is connected to </a:t>
            </a:r>
            <a:r>
              <a:rPr lang="en-US" i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auditory association cortex. </a:t>
            </a:r>
          </a:p>
          <a:p>
            <a:pPr>
              <a:buFont typeface="Wingdings" pitchFamily="2" charset="2"/>
              <a:buChar char="q"/>
            </a:pPr>
            <a:r>
              <a:rPr lang="en-US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N.B.: </a:t>
            </a:r>
            <a:r>
              <a:rPr lang="en-US" dirty="0" smtClean="0">
                <a:solidFill>
                  <a:srgbClr val="0000CC"/>
                </a:solidFill>
                <a:effectLst/>
              </a:rPr>
              <a:t>Representation of cochlea is </a:t>
            </a:r>
            <a:r>
              <a:rPr lang="en-US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bilateral</a:t>
            </a:r>
            <a:r>
              <a:rPr lang="en-US" dirty="0" smtClean="0">
                <a:solidFill>
                  <a:srgbClr val="0000CC"/>
                </a:solidFill>
                <a:effectLst/>
              </a:rPr>
              <a:t> at all levels above cochlear nuclei.</a:t>
            </a:r>
          </a:p>
          <a:p>
            <a:pPr>
              <a:buFont typeface="Wingdings" pitchFamily="2" charset="2"/>
              <a:buChar char="q"/>
            </a:pPr>
            <a:endParaRPr lang="en-US" i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dirty="0" smtClean="0">
                <a:solidFill>
                  <a:srgbClr val="CC0066"/>
                </a:solidFill>
              </a:rPr>
              <a:t>AUDITORY PATHWAY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9552" y="2996952"/>
            <a:ext cx="8097666" cy="92333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5400" b="1" dirty="0" smtClean="0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VESTIBULAR PATHWAY</a:t>
            </a:r>
            <a:endParaRPr lang="en-US" sz="5400" b="1" dirty="0">
              <a:solidFill>
                <a:srgbClr val="CC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dirty="0" smtClean="0">
                <a:solidFill>
                  <a:srgbClr val="CC0066"/>
                </a:solidFill>
              </a:rPr>
              <a:t>VESTIBULAR PATHWAY</a:t>
            </a:r>
            <a:endParaRPr lang="en-US" dirty="0"/>
          </a:p>
        </p:txBody>
      </p:sp>
      <p:pic>
        <p:nvPicPr>
          <p:cNvPr id="5" name="Content Placeholder 4" descr="5th &amp; 7th 01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434513"/>
            <a:ext cx="4038600" cy="28573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Content Placeholder 5" descr="5th &amp; 7th 010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2233334"/>
            <a:ext cx="4244280" cy="393197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owchart: Connector 4"/>
          <p:cNvSpPr/>
          <p:nvPr/>
        </p:nvSpPr>
        <p:spPr>
          <a:xfrm>
            <a:off x="1714500" y="5715000"/>
            <a:ext cx="357188" cy="385763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2" name="Straight Connector 11"/>
          <p:cNvCxnSpPr>
            <a:stCxn id="5" idx="6"/>
          </p:cNvCxnSpPr>
          <p:nvPr/>
        </p:nvCxnSpPr>
        <p:spPr>
          <a:xfrm flipV="1">
            <a:off x="2071688" y="5857875"/>
            <a:ext cx="1143000" cy="50800"/>
          </a:xfrm>
          <a:prstGeom prst="line">
            <a:avLst/>
          </a:prstGeom>
          <a:ln w="5715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V="1">
            <a:off x="2286000" y="6000750"/>
            <a:ext cx="1000125" cy="71438"/>
          </a:xfrm>
          <a:prstGeom prst="line">
            <a:avLst/>
          </a:prstGeom>
          <a:ln w="28575">
            <a:solidFill>
              <a:srgbClr val="8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rot="5400000" flipH="1" flipV="1">
            <a:off x="2893220" y="5107781"/>
            <a:ext cx="1071562" cy="428625"/>
          </a:xfrm>
          <a:prstGeom prst="line">
            <a:avLst/>
          </a:prstGeom>
          <a:ln w="5715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rot="16200000" flipV="1">
            <a:off x="3536156" y="4679157"/>
            <a:ext cx="142875" cy="71438"/>
          </a:xfrm>
          <a:prstGeom prst="line">
            <a:avLst/>
          </a:prstGeom>
          <a:ln w="5715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V="1">
            <a:off x="3643313" y="4643438"/>
            <a:ext cx="214312" cy="142875"/>
          </a:xfrm>
          <a:prstGeom prst="line">
            <a:avLst/>
          </a:prstGeom>
          <a:ln w="5715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Flowchart: Connector 29"/>
          <p:cNvSpPr/>
          <p:nvPr/>
        </p:nvSpPr>
        <p:spPr>
          <a:xfrm>
            <a:off x="3500438" y="3857625"/>
            <a:ext cx="714375" cy="600075"/>
          </a:xfrm>
          <a:prstGeom prst="flowChartConnector">
            <a:avLst/>
          </a:prstGeom>
          <a:solidFill>
            <a:srgbClr val="FFC000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32" name="Straight Connector 31"/>
          <p:cNvCxnSpPr>
            <a:stCxn id="30" idx="2"/>
            <a:endCxn id="30" idx="6"/>
          </p:cNvCxnSpPr>
          <p:nvPr/>
        </p:nvCxnSpPr>
        <p:spPr>
          <a:xfrm rot="10800000" flipH="1">
            <a:off x="3500438" y="4157663"/>
            <a:ext cx="714375" cy="1587"/>
          </a:xfrm>
          <a:prstGeom prst="line">
            <a:avLst/>
          </a:prstGeom>
          <a:ln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>
            <a:stCxn id="30" idx="0"/>
            <a:endCxn id="30" idx="4"/>
          </p:cNvCxnSpPr>
          <p:nvPr/>
        </p:nvCxnSpPr>
        <p:spPr>
          <a:xfrm rot="16200000" flipH="1">
            <a:off x="3556794" y="4158457"/>
            <a:ext cx="600075" cy="1587"/>
          </a:xfrm>
          <a:prstGeom prst="line">
            <a:avLst/>
          </a:prstGeom>
          <a:ln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3571875" y="3857625"/>
            <a:ext cx="285750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6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3571875" y="4143375"/>
            <a:ext cx="309563" cy="3381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6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</a:t>
            </a:r>
          </a:p>
        </p:txBody>
      </p:sp>
      <p:cxnSp>
        <p:nvCxnSpPr>
          <p:cNvPr id="51" name="Straight Connector 50"/>
          <p:cNvCxnSpPr/>
          <p:nvPr/>
        </p:nvCxnSpPr>
        <p:spPr>
          <a:xfrm>
            <a:off x="4000500" y="4429125"/>
            <a:ext cx="642938" cy="285750"/>
          </a:xfrm>
          <a:prstGeom prst="line">
            <a:avLst/>
          </a:prstGeom>
          <a:ln w="5715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 rot="5400000">
            <a:off x="3965576" y="5394325"/>
            <a:ext cx="1357312" cy="1587"/>
          </a:xfrm>
          <a:prstGeom prst="line">
            <a:avLst/>
          </a:prstGeom>
          <a:ln w="5715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 rot="10800000" flipV="1">
            <a:off x="4429125" y="6072188"/>
            <a:ext cx="214313" cy="142875"/>
          </a:xfrm>
          <a:prstGeom prst="line">
            <a:avLst/>
          </a:prstGeom>
          <a:ln w="5715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 rot="16200000" flipH="1">
            <a:off x="4643438" y="6072188"/>
            <a:ext cx="142875" cy="142875"/>
          </a:xfrm>
          <a:prstGeom prst="line">
            <a:avLst/>
          </a:prstGeom>
          <a:ln w="5715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3857625" y="5000625"/>
            <a:ext cx="1495425" cy="7381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Late </a:t>
            </a:r>
            <a:r>
              <a:rPr lang="en-US" sz="1400" b="1" dirty="0" err="1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ral</a:t>
            </a:r>
            <a:r>
              <a:rPr lang="en-US" sz="1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algn="ctr">
              <a:defRPr/>
            </a:pPr>
            <a:r>
              <a:rPr lang="en-US" sz="1400" b="1" dirty="0" err="1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Vestibulospinal</a:t>
            </a:r>
            <a:endParaRPr lang="en-US" sz="1400" b="1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r>
              <a:rPr lang="en-US" sz="1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tract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4214813" y="6215063"/>
            <a:ext cx="673100" cy="307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400" b="1" dirty="0" err="1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AHCs</a:t>
            </a:r>
            <a:endParaRPr lang="en-US" sz="1400" b="1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65" name="Straight Connector 64"/>
          <p:cNvCxnSpPr>
            <a:stCxn id="30" idx="6"/>
          </p:cNvCxnSpPr>
          <p:nvPr/>
        </p:nvCxnSpPr>
        <p:spPr>
          <a:xfrm flipV="1">
            <a:off x="4214813" y="4143375"/>
            <a:ext cx="1357312" cy="14288"/>
          </a:xfrm>
          <a:prstGeom prst="line">
            <a:avLst/>
          </a:prstGeom>
          <a:ln w="57150"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 rot="5400000">
            <a:off x="4394994" y="5036344"/>
            <a:ext cx="2070100" cy="287338"/>
          </a:xfrm>
          <a:prstGeom prst="line">
            <a:avLst/>
          </a:prstGeom>
          <a:ln w="57150"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 rot="10800000" flipV="1">
            <a:off x="5072063" y="6215063"/>
            <a:ext cx="214312" cy="71437"/>
          </a:xfrm>
          <a:prstGeom prst="line">
            <a:avLst/>
          </a:prstGeom>
          <a:ln w="57150"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 rot="16200000" flipH="1">
            <a:off x="5250656" y="6250782"/>
            <a:ext cx="142875" cy="71438"/>
          </a:xfrm>
          <a:prstGeom prst="line">
            <a:avLst/>
          </a:prstGeom>
          <a:ln w="57150"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Box 72"/>
          <p:cNvSpPr txBox="1"/>
          <p:nvPr/>
        </p:nvSpPr>
        <p:spPr>
          <a:xfrm>
            <a:off x="4786313" y="4357688"/>
            <a:ext cx="1495425" cy="7381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Medial</a:t>
            </a:r>
          </a:p>
          <a:p>
            <a:pPr algn="ctr">
              <a:defRPr/>
            </a:pPr>
            <a:r>
              <a:rPr lang="en-US" sz="1400" b="1" dirty="0" err="1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Vestibulospinal</a:t>
            </a:r>
            <a:endParaRPr lang="en-US" sz="1400" b="1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r>
              <a:rPr lang="en-US" sz="1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tract</a:t>
            </a:r>
          </a:p>
        </p:txBody>
      </p:sp>
      <p:cxnSp>
        <p:nvCxnSpPr>
          <p:cNvPr id="80" name="Straight Connector 79"/>
          <p:cNvCxnSpPr/>
          <p:nvPr/>
        </p:nvCxnSpPr>
        <p:spPr>
          <a:xfrm rot="5400000" flipH="1" flipV="1">
            <a:off x="4607719" y="3178969"/>
            <a:ext cx="1930400" cy="1588"/>
          </a:xfrm>
          <a:prstGeom prst="line">
            <a:avLst/>
          </a:prstGeom>
          <a:ln w="57150"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/>
          <p:nvPr/>
        </p:nvCxnSpPr>
        <p:spPr>
          <a:xfrm>
            <a:off x="4000500" y="3857625"/>
            <a:ext cx="3929063" cy="1588"/>
          </a:xfrm>
          <a:prstGeom prst="line">
            <a:avLst/>
          </a:prstGeom>
          <a:ln w="57150">
            <a:solidFill>
              <a:srgbClr val="8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/>
          <p:nvPr/>
        </p:nvCxnSpPr>
        <p:spPr>
          <a:xfrm rot="5400000">
            <a:off x="4250532" y="3679031"/>
            <a:ext cx="4787900" cy="1587"/>
          </a:xfrm>
          <a:prstGeom prst="line">
            <a:avLst/>
          </a:prstGeom>
          <a:ln w="57150">
            <a:solidFill>
              <a:srgbClr val="000066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/>
          <p:nvPr/>
        </p:nvCxnSpPr>
        <p:spPr>
          <a:xfrm rot="5400000" flipH="1" flipV="1">
            <a:off x="6822282" y="2750344"/>
            <a:ext cx="2216150" cy="1587"/>
          </a:xfrm>
          <a:prstGeom prst="line">
            <a:avLst/>
          </a:prstGeom>
          <a:ln w="57150">
            <a:solidFill>
              <a:srgbClr val="8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/>
          <p:cNvCxnSpPr/>
          <p:nvPr/>
        </p:nvCxnSpPr>
        <p:spPr>
          <a:xfrm rot="10800000">
            <a:off x="7715250" y="1500188"/>
            <a:ext cx="214313" cy="142875"/>
          </a:xfrm>
          <a:prstGeom prst="line">
            <a:avLst/>
          </a:prstGeom>
          <a:ln w="57150">
            <a:solidFill>
              <a:srgbClr val="8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/>
          <p:cNvCxnSpPr/>
          <p:nvPr/>
        </p:nvCxnSpPr>
        <p:spPr>
          <a:xfrm rot="5400000" flipH="1" flipV="1">
            <a:off x="7929563" y="1500188"/>
            <a:ext cx="142875" cy="142875"/>
          </a:xfrm>
          <a:prstGeom prst="line">
            <a:avLst/>
          </a:prstGeom>
          <a:ln w="57150">
            <a:solidFill>
              <a:srgbClr val="8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TextBox 96"/>
          <p:cNvSpPr txBox="1"/>
          <p:nvPr/>
        </p:nvSpPr>
        <p:spPr>
          <a:xfrm>
            <a:off x="7429500" y="1000125"/>
            <a:ext cx="1138238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NVP</a:t>
            </a:r>
          </a:p>
          <a:p>
            <a:pPr algn="ctr">
              <a:defRPr/>
            </a:pPr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(Thalamus)</a:t>
            </a:r>
          </a:p>
        </p:txBody>
      </p:sp>
      <p:cxnSp>
        <p:nvCxnSpPr>
          <p:cNvPr id="101" name="Straight Connector 100"/>
          <p:cNvCxnSpPr>
            <a:stCxn id="97" idx="0"/>
          </p:cNvCxnSpPr>
          <p:nvPr/>
        </p:nvCxnSpPr>
        <p:spPr>
          <a:xfrm rot="16200000" flipV="1">
            <a:off x="7857332" y="858044"/>
            <a:ext cx="214312" cy="69850"/>
          </a:xfrm>
          <a:prstGeom prst="line">
            <a:avLst/>
          </a:prstGeom>
          <a:ln w="57150">
            <a:solidFill>
              <a:srgbClr val="8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Connector 102"/>
          <p:cNvCxnSpPr/>
          <p:nvPr/>
        </p:nvCxnSpPr>
        <p:spPr>
          <a:xfrm rot="10800000">
            <a:off x="7786688" y="714375"/>
            <a:ext cx="142875" cy="71438"/>
          </a:xfrm>
          <a:prstGeom prst="line">
            <a:avLst/>
          </a:prstGeom>
          <a:ln w="57150">
            <a:solidFill>
              <a:srgbClr val="8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Connector 104"/>
          <p:cNvCxnSpPr/>
          <p:nvPr/>
        </p:nvCxnSpPr>
        <p:spPr>
          <a:xfrm flipV="1">
            <a:off x="7929563" y="714375"/>
            <a:ext cx="142875" cy="71438"/>
          </a:xfrm>
          <a:prstGeom prst="line">
            <a:avLst/>
          </a:prstGeom>
          <a:ln w="57150">
            <a:solidFill>
              <a:srgbClr val="8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TextBox 106"/>
          <p:cNvSpPr txBox="1"/>
          <p:nvPr/>
        </p:nvSpPr>
        <p:spPr>
          <a:xfrm>
            <a:off x="7215188" y="285750"/>
            <a:ext cx="1482725" cy="307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Vestibular Area</a:t>
            </a:r>
          </a:p>
        </p:txBody>
      </p:sp>
      <p:cxnSp>
        <p:nvCxnSpPr>
          <p:cNvPr id="109" name="Straight Connector 108"/>
          <p:cNvCxnSpPr/>
          <p:nvPr/>
        </p:nvCxnSpPr>
        <p:spPr>
          <a:xfrm rot="10800000">
            <a:off x="4929188" y="3286125"/>
            <a:ext cx="571500" cy="1588"/>
          </a:xfrm>
          <a:prstGeom prst="line">
            <a:avLst/>
          </a:prstGeom>
          <a:ln w="57150"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Connector 110"/>
          <p:cNvCxnSpPr/>
          <p:nvPr/>
        </p:nvCxnSpPr>
        <p:spPr>
          <a:xfrm rot="10800000">
            <a:off x="5000625" y="2786063"/>
            <a:ext cx="500063" cy="1587"/>
          </a:xfrm>
          <a:prstGeom prst="line">
            <a:avLst/>
          </a:prstGeom>
          <a:ln w="57150"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/>
          <p:cNvCxnSpPr/>
          <p:nvPr/>
        </p:nvCxnSpPr>
        <p:spPr>
          <a:xfrm rot="10800000">
            <a:off x="5000625" y="2214563"/>
            <a:ext cx="571500" cy="1587"/>
          </a:xfrm>
          <a:prstGeom prst="line">
            <a:avLst/>
          </a:prstGeom>
          <a:ln w="57150"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/>
          <p:cNvCxnSpPr/>
          <p:nvPr/>
        </p:nvCxnSpPr>
        <p:spPr>
          <a:xfrm rot="16200000" flipV="1">
            <a:off x="4786313" y="3143250"/>
            <a:ext cx="142875" cy="142875"/>
          </a:xfrm>
          <a:prstGeom prst="line">
            <a:avLst/>
          </a:prstGeom>
          <a:ln w="57150"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/>
          <p:cNvCxnSpPr/>
          <p:nvPr/>
        </p:nvCxnSpPr>
        <p:spPr>
          <a:xfrm rot="10800000" flipV="1">
            <a:off x="4786313" y="3286125"/>
            <a:ext cx="142875" cy="71438"/>
          </a:xfrm>
          <a:prstGeom prst="line">
            <a:avLst/>
          </a:prstGeom>
          <a:ln w="57150"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/>
          <p:cNvCxnSpPr/>
          <p:nvPr/>
        </p:nvCxnSpPr>
        <p:spPr>
          <a:xfrm rot="16200000" flipV="1">
            <a:off x="4893469" y="2678907"/>
            <a:ext cx="142875" cy="71437"/>
          </a:xfrm>
          <a:prstGeom prst="line">
            <a:avLst/>
          </a:prstGeom>
          <a:ln w="57150"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Connector 123"/>
          <p:cNvCxnSpPr/>
          <p:nvPr/>
        </p:nvCxnSpPr>
        <p:spPr>
          <a:xfrm rot="5400000">
            <a:off x="4893469" y="2821782"/>
            <a:ext cx="142875" cy="71437"/>
          </a:xfrm>
          <a:prstGeom prst="line">
            <a:avLst/>
          </a:prstGeom>
          <a:ln w="57150"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Connector 127"/>
          <p:cNvCxnSpPr/>
          <p:nvPr/>
        </p:nvCxnSpPr>
        <p:spPr>
          <a:xfrm rot="16200000" flipV="1">
            <a:off x="4893469" y="2107407"/>
            <a:ext cx="142875" cy="71437"/>
          </a:xfrm>
          <a:prstGeom prst="line">
            <a:avLst/>
          </a:prstGeom>
          <a:ln w="57150"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Connector 129"/>
          <p:cNvCxnSpPr/>
          <p:nvPr/>
        </p:nvCxnSpPr>
        <p:spPr>
          <a:xfrm rot="5400000">
            <a:off x="4893469" y="2250282"/>
            <a:ext cx="142875" cy="71437"/>
          </a:xfrm>
          <a:prstGeom prst="line">
            <a:avLst/>
          </a:prstGeom>
          <a:ln w="57150"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TextBox 131"/>
          <p:cNvSpPr txBox="1"/>
          <p:nvPr/>
        </p:nvSpPr>
        <p:spPr>
          <a:xfrm>
            <a:off x="2928938" y="3071813"/>
            <a:ext cx="1754187" cy="307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400" b="1" dirty="0" err="1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Abducent</a:t>
            </a:r>
            <a:r>
              <a:rPr lang="en-US" sz="1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Nucleus</a:t>
            </a:r>
          </a:p>
        </p:txBody>
      </p:sp>
      <p:sp>
        <p:nvSpPr>
          <p:cNvPr id="134" name="TextBox 133"/>
          <p:cNvSpPr txBox="1"/>
          <p:nvPr/>
        </p:nvSpPr>
        <p:spPr>
          <a:xfrm>
            <a:off x="3000375" y="2571750"/>
            <a:ext cx="173672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400" b="1" dirty="0" err="1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Trochlear</a:t>
            </a:r>
            <a:r>
              <a:rPr lang="en-US" sz="1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Nucleus</a:t>
            </a:r>
          </a:p>
          <a:p>
            <a:pPr>
              <a:defRPr/>
            </a:pPr>
            <a:endParaRPr lang="en-US" dirty="0"/>
          </a:p>
        </p:txBody>
      </p:sp>
      <p:sp>
        <p:nvSpPr>
          <p:cNvPr id="135" name="TextBox 134"/>
          <p:cNvSpPr txBox="1"/>
          <p:nvPr/>
        </p:nvSpPr>
        <p:spPr>
          <a:xfrm>
            <a:off x="2714625" y="2000250"/>
            <a:ext cx="2044700" cy="307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400" b="1" dirty="0" err="1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Occulomotor</a:t>
            </a:r>
            <a:r>
              <a:rPr lang="en-US" sz="1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Nucleus</a:t>
            </a:r>
          </a:p>
        </p:txBody>
      </p:sp>
      <p:sp>
        <p:nvSpPr>
          <p:cNvPr id="136" name="TextBox 135"/>
          <p:cNvSpPr txBox="1"/>
          <p:nvPr/>
        </p:nvSpPr>
        <p:spPr>
          <a:xfrm>
            <a:off x="1357313" y="5143500"/>
            <a:ext cx="1039812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Vestibular</a:t>
            </a:r>
          </a:p>
          <a:p>
            <a:pPr algn="ctr">
              <a:defRPr/>
            </a:pPr>
            <a:r>
              <a:rPr lang="en-US" sz="1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Ganglion</a:t>
            </a:r>
          </a:p>
        </p:txBody>
      </p:sp>
      <p:sp>
        <p:nvSpPr>
          <p:cNvPr id="137" name="TextBox 136"/>
          <p:cNvSpPr txBox="1"/>
          <p:nvPr/>
        </p:nvSpPr>
        <p:spPr>
          <a:xfrm>
            <a:off x="2500313" y="4929188"/>
            <a:ext cx="1617662" cy="307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Vestibular  nerve</a:t>
            </a:r>
          </a:p>
        </p:txBody>
      </p:sp>
      <p:cxnSp>
        <p:nvCxnSpPr>
          <p:cNvPr id="139" name="Straight Connector 138"/>
          <p:cNvCxnSpPr>
            <a:stCxn id="5" idx="2"/>
          </p:cNvCxnSpPr>
          <p:nvPr/>
        </p:nvCxnSpPr>
        <p:spPr>
          <a:xfrm rot="10800000">
            <a:off x="1428750" y="5857875"/>
            <a:ext cx="285750" cy="50800"/>
          </a:xfrm>
          <a:prstGeom prst="line">
            <a:avLst/>
          </a:prstGeom>
          <a:ln w="5715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Straight Connector 140"/>
          <p:cNvCxnSpPr>
            <a:stCxn id="5" idx="2"/>
          </p:cNvCxnSpPr>
          <p:nvPr/>
        </p:nvCxnSpPr>
        <p:spPr>
          <a:xfrm rot="10800000" flipV="1">
            <a:off x="1428750" y="5908675"/>
            <a:ext cx="285750" cy="163513"/>
          </a:xfrm>
          <a:prstGeom prst="line">
            <a:avLst/>
          </a:prstGeom>
          <a:ln w="5715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Straight Connector 146"/>
          <p:cNvCxnSpPr>
            <a:stCxn id="5" idx="2"/>
          </p:cNvCxnSpPr>
          <p:nvPr/>
        </p:nvCxnSpPr>
        <p:spPr>
          <a:xfrm rot="10800000" flipV="1">
            <a:off x="1571625" y="5908675"/>
            <a:ext cx="142875" cy="234950"/>
          </a:xfrm>
          <a:prstGeom prst="line">
            <a:avLst/>
          </a:prstGeom>
          <a:ln w="5715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8" name="TextBox 147"/>
          <p:cNvSpPr txBox="1"/>
          <p:nvPr/>
        </p:nvSpPr>
        <p:spPr>
          <a:xfrm>
            <a:off x="0" y="5500688"/>
            <a:ext cx="1490663" cy="9540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Hair Cells</a:t>
            </a:r>
          </a:p>
          <a:p>
            <a:pPr algn="ctr">
              <a:defRPr/>
            </a:pPr>
            <a:r>
              <a:rPr lang="en-US" sz="1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Vestibule </a:t>
            </a:r>
          </a:p>
          <a:p>
            <a:pPr algn="ctr">
              <a:defRPr/>
            </a:pPr>
            <a:r>
              <a:rPr lang="en-US" sz="1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&amp; Semicircular </a:t>
            </a:r>
          </a:p>
          <a:p>
            <a:pPr algn="ctr">
              <a:defRPr/>
            </a:pPr>
            <a:r>
              <a:rPr lang="en-US" sz="1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Canals</a:t>
            </a:r>
          </a:p>
        </p:txBody>
      </p:sp>
      <p:sp>
        <p:nvSpPr>
          <p:cNvPr id="149" name="TextBox 148"/>
          <p:cNvSpPr txBox="1"/>
          <p:nvPr/>
        </p:nvSpPr>
        <p:spPr>
          <a:xfrm>
            <a:off x="5643563" y="3071813"/>
            <a:ext cx="444500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28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</a:p>
        </p:txBody>
      </p:sp>
      <p:sp>
        <p:nvSpPr>
          <p:cNvPr id="150" name="TextBox 149"/>
          <p:cNvSpPr txBox="1"/>
          <p:nvPr/>
        </p:nvSpPr>
        <p:spPr>
          <a:xfrm>
            <a:off x="5643563" y="5429250"/>
            <a:ext cx="444500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28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</a:p>
        </p:txBody>
      </p:sp>
      <p:cxnSp>
        <p:nvCxnSpPr>
          <p:cNvPr id="152" name="Straight Arrow Connector 151"/>
          <p:cNvCxnSpPr>
            <a:stCxn id="149" idx="0"/>
          </p:cNvCxnSpPr>
          <p:nvPr/>
        </p:nvCxnSpPr>
        <p:spPr>
          <a:xfrm rot="16200000" flipV="1">
            <a:off x="5718969" y="2924969"/>
            <a:ext cx="71438" cy="222250"/>
          </a:xfrm>
          <a:prstGeom prst="straightConnector1">
            <a:avLst/>
          </a:prstGeom>
          <a:ln w="38100">
            <a:solidFill>
              <a:srgbClr val="00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Straight Arrow Connector 155"/>
          <p:cNvCxnSpPr/>
          <p:nvPr/>
        </p:nvCxnSpPr>
        <p:spPr>
          <a:xfrm rot="10800000">
            <a:off x="5429250" y="5857875"/>
            <a:ext cx="214313" cy="1588"/>
          </a:xfrm>
          <a:prstGeom prst="straightConnector1">
            <a:avLst/>
          </a:prstGeom>
          <a:ln w="38100">
            <a:solidFill>
              <a:srgbClr val="00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7" name="TextBox 156"/>
          <p:cNvSpPr txBox="1"/>
          <p:nvPr/>
        </p:nvSpPr>
        <p:spPr>
          <a:xfrm>
            <a:off x="214313" y="1357313"/>
            <a:ext cx="4395787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+ B = Medial Longitudinal </a:t>
            </a:r>
            <a:r>
              <a:rPr lang="en-US" b="1" dirty="0" err="1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fasciculus</a:t>
            </a:r>
            <a:endParaRPr lang="en-US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8" name="TextBox 157"/>
          <p:cNvSpPr txBox="1"/>
          <p:nvPr/>
        </p:nvSpPr>
        <p:spPr>
          <a:xfrm>
            <a:off x="1928813" y="214313"/>
            <a:ext cx="4875212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VESTIBULAR PATHWAY</a:t>
            </a:r>
          </a:p>
        </p:txBody>
      </p:sp>
      <p:sp>
        <p:nvSpPr>
          <p:cNvPr id="159" name="TextBox 158"/>
          <p:cNvSpPr txBox="1"/>
          <p:nvPr/>
        </p:nvSpPr>
        <p:spPr>
          <a:xfrm>
            <a:off x="2143125" y="6072188"/>
            <a:ext cx="1477963" cy="307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Cochlear nerve</a:t>
            </a:r>
          </a:p>
        </p:txBody>
      </p:sp>
      <p:sp>
        <p:nvSpPr>
          <p:cNvPr id="160" name="TextBox 159"/>
          <p:cNvSpPr txBox="1"/>
          <p:nvPr/>
        </p:nvSpPr>
        <p:spPr>
          <a:xfrm>
            <a:off x="3857625" y="3857625"/>
            <a:ext cx="333375" cy="307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</a:t>
            </a:r>
          </a:p>
        </p:txBody>
      </p:sp>
      <p:sp>
        <p:nvSpPr>
          <p:cNvPr id="161" name="TextBox 160"/>
          <p:cNvSpPr txBox="1"/>
          <p:nvPr/>
        </p:nvSpPr>
        <p:spPr>
          <a:xfrm>
            <a:off x="3857625" y="4143375"/>
            <a:ext cx="234950" cy="307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</a:p>
        </p:txBody>
      </p:sp>
      <p:sp>
        <p:nvSpPr>
          <p:cNvPr id="162" name="TextBox 161"/>
          <p:cNvSpPr txBox="1"/>
          <p:nvPr/>
        </p:nvSpPr>
        <p:spPr>
          <a:xfrm>
            <a:off x="5929313" y="1785938"/>
            <a:ext cx="1327150" cy="307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Median Plane</a:t>
            </a:r>
          </a:p>
        </p:txBody>
      </p:sp>
      <p:sp>
        <p:nvSpPr>
          <p:cNvPr id="163" name="TextBox 162"/>
          <p:cNvSpPr txBox="1"/>
          <p:nvPr/>
        </p:nvSpPr>
        <p:spPr>
          <a:xfrm>
            <a:off x="4929188" y="6286500"/>
            <a:ext cx="673100" cy="307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AHCs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4" name="TextBox 163"/>
          <p:cNvSpPr txBox="1"/>
          <p:nvPr/>
        </p:nvSpPr>
        <p:spPr>
          <a:xfrm>
            <a:off x="1714500" y="4071938"/>
            <a:ext cx="1714500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Vestibular </a:t>
            </a:r>
            <a:r>
              <a:rPr lang="en-US" sz="14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Nuclei</a:t>
            </a:r>
          </a:p>
        </p:txBody>
      </p:sp>
      <p:cxnSp>
        <p:nvCxnSpPr>
          <p:cNvPr id="166" name="Straight Connector 165"/>
          <p:cNvCxnSpPr>
            <a:stCxn id="47" idx="0"/>
          </p:cNvCxnSpPr>
          <p:nvPr/>
        </p:nvCxnSpPr>
        <p:spPr>
          <a:xfrm rot="16200000" flipV="1">
            <a:off x="2463800" y="2608263"/>
            <a:ext cx="1588" cy="2500312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Straight Connector 167"/>
          <p:cNvCxnSpPr/>
          <p:nvPr/>
        </p:nvCxnSpPr>
        <p:spPr>
          <a:xfrm rot="16200000" flipV="1">
            <a:off x="1071563" y="3714750"/>
            <a:ext cx="142875" cy="142875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0" name="Straight Connector 169"/>
          <p:cNvCxnSpPr/>
          <p:nvPr/>
        </p:nvCxnSpPr>
        <p:spPr>
          <a:xfrm rot="5400000">
            <a:off x="1071563" y="3857625"/>
            <a:ext cx="142875" cy="142875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1" name="TextBox 170"/>
          <p:cNvSpPr txBox="1"/>
          <p:nvPr/>
        </p:nvSpPr>
        <p:spPr>
          <a:xfrm>
            <a:off x="2000250" y="3500438"/>
            <a:ext cx="569913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ICP</a:t>
            </a:r>
          </a:p>
        </p:txBody>
      </p:sp>
      <p:sp>
        <p:nvSpPr>
          <p:cNvPr id="172" name="TextBox 171"/>
          <p:cNvSpPr txBox="1"/>
          <p:nvPr/>
        </p:nvSpPr>
        <p:spPr>
          <a:xfrm>
            <a:off x="0" y="3357563"/>
            <a:ext cx="1624013" cy="7381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dirty="0" err="1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Flocculonodular</a:t>
            </a:r>
            <a:r>
              <a:rPr lang="en-US" sz="1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>
              <a:defRPr/>
            </a:pPr>
            <a:r>
              <a:rPr lang="en-US" sz="1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Lobe</a:t>
            </a:r>
          </a:p>
          <a:p>
            <a:pPr>
              <a:defRPr/>
            </a:pPr>
            <a:r>
              <a:rPr lang="en-US" sz="1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(Cerebellum)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1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1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4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9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9" dur="8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0" dur="8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8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3" dur="80"/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4" dur="80"/>
                                        <p:tgtEl>
                                          <p:spTgt spid="1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80"/>
                                        <p:tgtEl>
                                          <p:spTgt spid="1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0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5" dur="80"/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6" dur="80"/>
                                        <p:tgtEl>
                                          <p:spTgt spid="16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80"/>
                                        <p:tgtEl>
                                          <p:spTgt spid="16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2" dur="80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3" dur="80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80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9" dur="80"/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0" dur="80"/>
                                        <p:tgtEl>
                                          <p:spTgt spid="1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" dur="80"/>
                                        <p:tgtEl>
                                          <p:spTgt spid="1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6" dur="80"/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7" dur="80"/>
                                        <p:tgtEl>
                                          <p:spTgt spid="1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80"/>
                                        <p:tgtEl>
                                          <p:spTgt spid="1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3" dur="80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4" dur="80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5" dur="80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0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2" dur="80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3" dur="80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4" dur="80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9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4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9" dur="80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0" dur="80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1" dur="80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6" dur="2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1" dur="80"/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2" dur="80"/>
                                        <p:tgtEl>
                                          <p:spTgt spid="1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3" dur="80"/>
                                        <p:tgtEl>
                                          <p:spTgt spid="1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8" dur="20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3" dur="20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8" dur="80"/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9" dur="80"/>
                                        <p:tgtEl>
                                          <p:spTgt spid="1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0" dur="80"/>
                                        <p:tgtEl>
                                          <p:spTgt spid="1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5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7" dur="80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8" dur="80"/>
                                        <p:tgtEl>
                                          <p:spTgt spid="7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9" dur="80"/>
                                        <p:tgtEl>
                                          <p:spTgt spid="7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4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9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4" dur="80"/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5" dur="80"/>
                                        <p:tgtEl>
                                          <p:spTgt spid="16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6" dur="80"/>
                                        <p:tgtEl>
                                          <p:spTgt spid="16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8" dur="2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3" dur="2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4" fill="hold">
                      <p:stCondLst>
                        <p:cond delay="indefinite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8" dur="2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3" dur="8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4" dur="8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5" dur="8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6" fill="hold">
                      <p:stCondLst>
                        <p:cond delay="indefinite"/>
                      </p:stCondLst>
                      <p:childTnLst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0" dur="2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5" dur="2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6" fill="hold">
                      <p:stCondLst>
                        <p:cond delay="indefinite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0" dur="2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5" dur="8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6" dur="8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7" dur="8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8" fill="hold">
                      <p:stCondLst>
                        <p:cond delay="indefinite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2" dur="2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7" dur="2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8" fill="hold">
                      <p:stCondLst>
                        <p:cond delay="indefinite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2" dur="2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3" fill="hold">
                      <p:stCondLst>
                        <p:cond delay="indefinite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7" dur="8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8" dur="8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9" dur="8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0" fill="hold">
                      <p:stCondLst>
                        <p:cond delay="indefinite"/>
                      </p:stCondLst>
                      <p:childTnLst>
                        <p:par>
                          <p:cTn id="301" fill="hold">
                            <p:stCondLst>
                              <p:cond delay="0"/>
                            </p:stCondLst>
                            <p:childTnLst>
                              <p:par>
                                <p:cTn id="30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4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5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7" fill="hold">
                      <p:stCondLst>
                        <p:cond delay="indefinite"/>
                      </p:stCondLst>
                      <p:childTnLst>
                        <p:par>
                          <p:cTn id="308" fill="hold">
                            <p:stCondLst>
                              <p:cond delay="0"/>
                            </p:stCondLst>
                            <p:childTnLst>
                              <p:par>
                                <p:cTn id="30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1"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2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4" fill="hold">
                      <p:stCondLst>
                        <p:cond delay="indefinite"/>
                      </p:stCondLst>
                      <p:childTnLst>
                        <p:par>
                          <p:cTn id="315" fill="hold">
                            <p:stCondLst>
                              <p:cond delay="0"/>
                            </p:stCondLst>
                            <p:childTnLst>
                              <p:par>
                                <p:cTn id="31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8" dur="10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9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1" fill="hold">
                      <p:stCondLst>
                        <p:cond delay="indefinite"/>
                      </p:stCondLst>
                      <p:childTnLst>
                        <p:par>
                          <p:cTn id="322" fill="hold">
                            <p:stCondLst>
                              <p:cond delay="0"/>
                            </p:stCondLst>
                            <p:childTnLst>
                              <p:par>
                                <p:cTn id="32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5"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6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8" fill="hold">
                      <p:stCondLst>
                        <p:cond delay="indefinite"/>
                      </p:stCondLst>
                      <p:childTnLst>
                        <p:par>
                          <p:cTn id="329" fill="hold">
                            <p:stCondLst>
                              <p:cond delay="0"/>
                            </p:stCondLst>
                            <p:childTnLst>
                              <p:par>
                                <p:cTn id="33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2" dur="80"/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3" dur="80"/>
                                        <p:tgtEl>
                                          <p:spTgt spid="1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4" dur="80"/>
                                        <p:tgtEl>
                                          <p:spTgt spid="1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5" fill="hold">
                      <p:stCondLst>
                        <p:cond delay="indefinite"/>
                      </p:stCondLst>
                      <p:childTnLst>
                        <p:par>
                          <p:cTn id="336" fill="hold">
                            <p:stCondLst>
                              <p:cond delay="0"/>
                            </p:stCondLst>
                            <p:childTnLst>
                              <p:par>
                                <p:cTn id="33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9" dur="2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0" fill="hold">
                      <p:stCondLst>
                        <p:cond delay="indefinite"/>
                      </p:stCondLst>
                      <p:childTnLst>
                        <p:par>
                          <p:cTn id="341" fill="hold">
                            <p:stCondLst>
                              <p:cond delay="0"/>
                            </p:stCondLst>
                            <p:childTnLst>
                              <p:par>
                                <p:cTn id="34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4" dur="80"/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5" dur="80"/>
                                        <p:tgtEl>
                                          <p:spTgt spid="1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6" dur="80"/>
                                        <p:tgtEl>
                                          <p:spTgt spid="1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7" fill="hold">
                      <p:stCondLst>
                        <p:cond delay="indefinite"/>
                      </p:stCondLst>
                      <p:childTnLst>
                        <p:par>
                          <p:cTn id="348" fill="hold">
                            <p:stCondLst>
                              <p:cond delay="0"/>
                            </p:stCondLst>
                            <p:childTnLst>
                              <p:par>
                                <p:cTn id="34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1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2" fill="hold">
                      <p:stCondLst>
                        <p:cond delay="indefinite"/>
                      </p:stCondLst>
                      <p:childTnLst>
                        <p:par>
                          <p:cTn id="353" fill="hold">
                            <p:stCondLst>
                              <p:cond delay="0"/>
                            </p:stCondLst>
                            <p:childTnLst>
                              <p:par>
                                <p:cTn id="3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6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7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9" fill="hold">
                      <p:stCondLst>
                        <p:cond delay="indefinite"/>
                      </p:stCondLst>
                      <p:childTnLst>
                        <p:par>
                          <p:cTn id="360" fill="hold">
                            <p:stCondLst>
                              <p:cond delay="0"/>
                            </p:stCondLst>
                            <p:childTnLst>
                              <p:par>
                                <p:cTn id="36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63" dur="2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4" fill="hold">
                      <p:stCondLst>
                        <p:cond delay="indefinite"/>
                      </p:stCondLst>
                      <p:childTnLst>
                        <p:par>
                          <p:cTn id="365" fill="hold">
                            <p:stCondLst>
                              <p:cond delay="0"/>
                            </p:stCondLst>
                            <p:childTnLst>
                              <p:par>
                                <p:cTn id="36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68" dur="2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9" fill="hold">
                      <p:stCondLst>
                        <p:cond delay="indefinite"/>
                      </p:stCondLst>
                      <p:childTnLst>
                        <p:par>
                          <p:cTn id="370" fill="hold">
                            <p:stCondLst>
                              <p:cond delay="0"/>
                            </p:stCondLst>
                            <p:childTnLst>
                              <p:par>
                                <p:cTn id="37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3" dur="80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4" dur="80"/>
                                        <p:tgtEl>
                                          <p:spTgt spid="9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5" dur="80"/>
                                        <p:tgtEl>
                                          <p:spTgt spid="9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6" fill="hold">
                      <p:stCondLst>
                        <p:cond delay="indefinite"/>
                      </p:stCondLst>
                      <p:childTnLst>
                        <p:par>
                          <p:cTn id="377" fill="hold">
                            <p:stCondLst>
                              <p:cond delay="0"/>
                            </p:stCondLst>
                            <p:childTnLst>
                              <p:par>
                                <p:cTn id="37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80" dur="2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1" fill="hold">
                      <p:stCondLst>
                        <p:cond delay="indefinite"/>
                      </p:stCondLst>
                      <p:childTnLst>
                        <p:par>
                          <p:cTn id="382" fill="hold">
                            <p:stCondLst>
                              <p:cond delay="0"/>
                            </p:stCondLst>
                            <p:childTnLst>
                              <p:par>
                                <p:cTn id="38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85" dur="2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6" fill="hold">
                      <p:stCondLst>
                        <p:cond delay="indefinite"/>
                      </p:stCondLst>
                      <p:childTnLst>
                        <p:par>
                          <p:cTn id="387" fill="hold">
                            <p:stCondLst>
                              <p:cond delay="0"/>
                            </p:stCondLst>
                            <p:childTnLst>
                              <p:par>
                                <p:cTn id="38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90" dur="2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1" fill="hold">
                      <p:stCondLst>
                        <p:cond delay="indefinite"/>
                      </p:stCondLst>
                      <p:childTnLst>
                        <p:par>
                          <p:cTn id="392" fill="hold">
                            <p:stCondLst>
                              <p:cond delay="0"/>
                            </p:stCondLst>
                            <p:childTnLst>
                              <p:par>
                                <p:cTn id="39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5" dur="8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96" dur="8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7" dur="8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0" grpId="0" animBg="1"/>
      <p:bldP spid="47" grpId="0"/>
      <p:bldP spid="48" grpId="0"/>
      <p:bldP spid="62" grpId="0"/>
      <p:bldP spid="63" grpId="0"/>
      <p:bldP spid="73" grpId="0"/>
      <p:bldP spid="97" grpId="0"/>
      <p:bldP spid="107" grpId="0"/>
      <p:bldP spid="132" grpId="0"/>
      <p:bldP spid="134" grpId="0"/>
      <p:bldP spid="135" grpId="0"/>
      <p:bldP spid="136" grpId="0"/>
      <p:bldP spid="137" grpId="0"/>
      <p:bldP spid="148" grpId="0"/>
      <p:bldP spid="149" grpId="0"/>
      <p:bldP spid="150" grpId="0"/>
      <p:bldP spid="157" grpId="0"/>
      <p:bldP spid="158" grpId="0"/>
      <p:bldP spid="159" grpId="0"/>
      <p:bldP spid="160" grpId="0"/>
      <p:bldP spid="161" grpId="0"/>
      <p:bldP spid="162" grpId="0"/>
      <p:bldP spid="163" grpId="0"/>
      <p:bldP spid="164" grpId="0"/>
      <p:bldP spid="171" grpId="0"/>
      <p:bldP spid="17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CC0066"/>
                </a:solidFill>
              </a:rPr>
              <a:t>VESTIBULAR PATHWAY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600200"/>
            <a:ext cx="8640960" cy="4637112"/>
          </a:xfrm>
          <a:solidFill>
            <a:schemeClr val="accent3"/>
          </a:solidFill>
        </p:spPr>
        <p:txBody>
          <a:bodyPr/>
          <a:lstStyle/>
          <a:p>
            <a:pPr>
              <a:buFont typeface="Wingdings" pitchFamily="2" charset="2"/>
              <a:buChar char="q"/>
              <a:defRPr/>
            </a:pPr>
            <a:r>
              <a:rPr lang="en-US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FIRST ORDER NEURONES:</a:t>
            </a:r>
            <a:r>
              <a:rPr lang="en-US" sz="28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i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Cells of Vestibular ganglion</a:t>
            </a:r>
            <a:r>
              <a:rPr lang="en-US" sz="2800" dirty="0" smtClean="0">
                <a:solidFill>
                  <a:srgbClr val="0000CC"/>
                </a:solidFill>
              </a:rPr>
              <a:t> located in Internal Auditory </a:t>
            </a:r>
            <a:r>
              <a:rPr lang="en-US" sz="2800" dirty="0" err="1" smtClean="0">
                <a:solidFill>
                  <a:srgbClr val="0000CC"/>
                </a:solidFill>
              </a:rPr>
              <a:t>Meatus</a:t>
            </a:r>
            <a:r>
              <a:rPr lang="en-US" sz="2800" dirty="0" smtClean="0">
                <a:solidFill>
                  <a:srgbClr val="0000CC"/>
                </a:solidFill>
              </a:rPr>
              <a:t>.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sz="2800" dirty="0" smtClean="0">
                <a:solidFill>
                  <a:srgbClr val="0000CC"/>
                </a:solidFill>
                <a:effectLst/>
              </a:rPr>
              <a:t>Axons make </a:t>
            </a:r>
            <a:r>
              <a:rPr lang="en-US" sz="2800" dirty="0" err="1" smtClean="0">
                <a:solidFill>
                  <a:srgbClr val="0000CC"/>
                </a:solidFill>
                <a:effectLst/>
              </a:rPr>
              <a:t>dendritic</a:t>
            </a:r>
            <a:r>
              <a:rPr lang="en-US" sz="2800" dirty="0" smtClean="0">
                <a:solidFill>
                  <a:srgbClr val="0000CC"/>
                </a:solidFill>
                <a:effectLst/>
              </a:rPr>
              <a:t> contacts with hair cells in vestibule &amp; semicircular canals</a:t>
            </a:r>
            <a:r>
              <a:rPr lang="en-US" sz="28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>
              <a:defRPr/>
            </a:pPr>
            <a:r>
              <a:rPr lang="en-US" sz="2800" dirty="0" smtClean="0">
                <a:solidFill>
                  <a:srgbClr val="0000CC"/>
                </a:solidFill>
                <a:effectLst/>
              </a:rPr>
              <a:t>Both cochlear &amp; vestibular nerves meet &amp; emerge through </a:t>
            </a:r>
            <a:r>
              <a:rPr lang="en-US" sz="2800" i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internal auditory (acoustic) </a:t>
            </a:r>
            <a:r>
              <a:rPr lang="en-US" sz="2800" i="1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meatus</a:t>
            </a:r>
            <a:r>
              <a:rPr lang="en-US" sz="2800" dirty="0" smtClean="0">
                <a:solidFill>
                  <a:srgbClr val="0000CC"/>
                </a:solidFill>
                <a:effectLst/>
              </a:rPr>
              <a:t> to cranial cavity.</a:t>
            </a:r>
          </a:p>
          <a:p>
            <a:pPr>
              <a:defRPr/>
            </a:pPr>
            <a:r>
              <a:rPr lang="en-US" sz="2800" dirty="0" smtClean="0">
                <a:solidFill>
                  <a:srgbClr val="0000CC"/>
                </a:solidFill>
                <a:effectLst/>
              </a:rPr>
              <a:t>Vestibular &amp; cochlear parts enter </a:t>
            </a:r>
            <a:r>
              <a:rPr lang="en-US" sz="2800" i="1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pons</a:t>
            </a:r>
            <a:r>
              <a:rPr lang="en-US" sz="2800" i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dirty="0" smtClean="0">
                <a:solidFill>
                  <a:srgbClr val="0000CC"/>
                </a:solidFill>
                <a:effectLst/>
              </a:rPr>
              <a:t>through </a:t>
            </a:r>
            <a:r>
              <a:rPr lang="en-US" sz="2800" i="1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pontocerebellar</a:t>
            </a:r>
            <a:r>
              <a:rPr lang="en-US" sz="2800" i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en-US" sz="2800" i="1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cerebellopontine</a:t>
            </a:r>
            <a:r>
              <a:rPr lang="en-US" sz="2800" i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angle </a:t>
            </a:r>
            <a:r>
              <a:rPr lang="en-US" sz="2800" i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(lateral to facial nerve).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701008"/>
          </a:xfrm>
          <a:solidFill>
            <a:schemeClr val="accent3"/>
          </a:solidFill>
        </p:spPr>
        <p:txBody>
          <a:bodyPr/>
          <a:lstStyle/>
          <a:p>
            <a:pPr>
              <a:buFont typeface="Wingdings" pitchFamily="2" charset="2"/>
              <a:buChar char="q"/>
            </a:pPr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SECOND ORDER NEURONES:</a:t>
            </a:r>
            <a:r>
              <a:rPr lang="en-US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i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Cells of Superior, Lateral, Medial &amp; Inferior Vestibular Nuclei</a:t>
            </a:r>
            <a:r>
              <a:rPr lang="en-US" i="1" dirty="0" smtClean="0">
                <a:solidFill>
                  <a:srgbClr val="0000CC"/>
                </a:solidFill>
              </a:rPr>
              <a:t> </a:t>
            </a:r>
            <a:r>
              <a:rPr lang="en-US" dirty="0" smtClean="0">
                <a:solidFill>
                  <a:srgbClr val="0000CC"/>
                </a:solidFill>
              </a:rPr>
              <a:t>in </a:t>
            </a:r>
            <a:r>
              <a:rPr lang="en-US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medulla &amp; </a:t>
            </a:r>
            <a:r>
              <a:rPr lang="en-US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pons</a:t>
            </a:r>
            <a:r>
              <a:rPr lang="en-US" dirty="0" smtClean="0">
                <a:solidFill>
                  <a:srgbClr val="0000CC"/>
                </a:solidFill>
              </a:rPr>
              <a:t>.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>
                <a:solidFill>
                  <a:srgbClr val="0000CC"/>
                </a:solidFill>
                <a:effectLst/>
              </a:rPr>
              <a:t>Vestibular nuclei belong to </a:t>
            </a:r>
            <a:r>
              <a:rPr lang="en-US" i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special somatic afferent column </a:t>
            </a:r>
            <a:r>
              <a:rPr lang="en-US" i="1" dirty="0" smtClean="0">
                <a:solidFill>
                  <a:srgbClr val="0000CC"/>
                </a:solidFill>
                <a:effectLst/>
              </a:rPr>
              <a:t>in brain stem.</a:t>
            </a:r>
            <a:endParaRPr lang="en-US" dirty="0" smtClean="0">
              <a:solidFill>
                <a:srgbClr val="0000CC"/>
              </a:solidFill>
              <a:effectLst/>
            </a:endParaRPr>
          </a:p>
          <a:p>
            <a:pPr marL="514350" indent="-514350">
              <a:buFont typeface="+mj-lt"/>
              <a:buAutoNum type="arabicPeriod"/>
            </a:pPr>
            <a:endParaRPr lang="en-US" dirty="0" smtClean="0">
              <a:solidFill>
                <a:srgbClr val="0000CC"/>
              </a:solidFill>
              <a:effectLst/>
            </a:endParaRPr>
          </a:p>
          <a:p>
            <a:pPr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dirty="0" smtClean="0">
                <a:solidFill>
                  <a:srgbClr val="CC0066"/>
                </a:solidFill>
              </a:rPr>
              <a:t>VESTIBULAR PATHWAY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5184576"/>
          </a:xfrm>
          <a:solidFill>
            <a:schemeClr val="accent3"/>
          </a:solidFill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sz="2800" dirty="0" smtClean="0">
                <a:solidFill>
                  <a:srgbClr val="0000CC"/>
                </a:solidFill>
                <a:effectLst/>
              </a:rPr>
              <a:t>Axons of vestibular nuclei may: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>
                <a:solidFill>
                  <a:srgbClr val="0000CC"/>
                </a:solidFill>
                <a:effectLst/>
              </a:rPr>
              <a:t>Descend as </a:t>
            </a:r>
            <a:r>
              <a:rPr lang="en-US" sz="28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lateral </a:t>
            </a:r>
            <a:r>
              <a:rPr lang="en-US" sz="2800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vestibulospinal</a:t>
            </a:r>
            <a:r>
              <a:rPr lang="en-US" sz="28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tract </a:t>
            </a:r>
            <a:r>
              <a:rPr lang="en-US" sz="2800" dirty="0" smtClean="0">
                <a:solidFill>
                  <a:srgbClr val="0000CC"/>
                </a:solidFill>
                <a:effectLst/>
              </a:rPr>
              <a:t>to </a:t>
            </a:r>
            <a:r>
              <a:rPr lang="en-US" sz="28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anterior horn cells of spinal cord</a:t>
            </a:r>
            <a:r>
              <a:rPr lang="en-US" sz="2800" dirty="0" smtClean="0">
                <a:solidFill>
                  <a:srgbClr val="0000CC"/>
                </a:solidFill>
                <a:effectLst/>
              </a:rPr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>
                <a:solidFill>
                  <a:srgbClr val="0000CC"/>
                </a:solidFill>
                <a:effectLst/>
              </a:rPr>
              <a:t>Join </a:t>
            </a:r>
            <a:r>
              <a:rPr lang="en-US" sz="28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medial longitudinal fasciculus </a:t>
            </a:r>
            <a:r>
              <a:rPr lang="en-US" sz="2800" dirty="0" smtClean="0">
                <a:solidFill>
                  <a:srgbClr val="0000CC"/>
                </a:solidFill>
                <a:effectLst/>
              </a:rPr>
              <a:t>&amp; descend as medial </a:t>
            </a:r>
            <a:r>
              <a:rPr lang="en-US" sz="2800" dirty="0" err="1" smtClean="0">
                <a:solidFill>
                  <a:srgbClr val="0000CC"/>
                </a:solidFill>
                <a:effectLst/>
              </a:rPr>
              <a:t>vestibulospinal</a:t>
            </a:r>
            <a:r>
              <a:rPr lang="en-US" sz="2800" dirty="0" smtClean="0">
                <a:solidFill>
                  <a:srgbClr val="0000CC"/>
                </a:solidFill>
                <a:effectLst/>
              </a:rPr>
              <a:t> tract to </a:t>
            </a:r>
            <a:r>
              <a:rPr lang="en-US" sz="28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anterior horn cells of spinal cord.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>
                <a:solidFill>
                  <a:srgbClr val="0000CC"/>
                </a:solidFill>
                <a:effectLst/>
              </a:rPr>
              <a:t>Pass through inferior </a:t>
            </a:r>
            <a:r>
              <a:rPr lang="en-US" sz="2800" dirty="0" err="1" smtClean="0">
                <a:solidFill>
                  <a:srgbClr val="0000CC"/>
                </a:solidFill>
                <a:effectLst/>
              </a:rPr>
              <a:t>cerebellar</a:t>
            </a:r>
            <a:r>
              <a:rPr lang="en-US" sz="2800" dirty="0" smtClean="0">
                <a:solidFill>
                  <a:srgbClr val="0000CC"/>
                </a:solidFill>
                <a:effectLst/>
              </a:rPr>
              <a:t> peduncle to </a:t>
            </a:r>
            <a:r>
              <a:rPr lang="en-US" sz="2800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flocculonodular</a:t>
            </a:r>
            <a:r>
              <a:rPr lang="en-US" sz="28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lobe of cerebellum</a:t>
            </a:r>
            <a:r>
              <a:rPr lang="en-US" sz="2800" dirty="0" smtClean="0">
                <a:solidFill>
                  <a:srgbClr val="0000CC"/>
                </a:solidFill>
                <a:effectLst/>
              </a:rPr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>
                <a:solidFill>
                  <a:srgbClr val="0000CC"/>
                </a:solidFill>
                <a:effectLst/>
              </a:rPr>
              <a:t>Cross midline &amp; ascend to </a:t>
            </a:r>
            <a:r>
              <a:rPr lang="en-US" sz="28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ventral posterior nucleus of  thalamus</a:t>
            </a:r>
            <a:r>
              <a:rPr lang="en-US" sz="2800" dirty="0" smtClean="0">
                <a:solidFill>
                  <a:srgbClr val="0000CC"/>
                </a:solidFill>
                <a:effectLst/>
              </a:rPr>
              <a:t> then to </a:t>
            </a:r>
            <a:r>
              <a:rPr lang="en-US" sz="28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vestibular area in cerebral cortex.</a:t>
            </a:r>
          </a:p>
          <a:p>
            <a:pPr marL="514350" indent="-514350">
              <a:buFont typeface="+mj-lt"/>
              <a:buAutoNum type="arabicPeriod"/>
            </a:pPr>
            <a:endParaRPr lang="en-US" dirty="0" smtClean="0">
              <a:solidFill>
                <a:srgbClr val="0000CC"/>
              </a:solidFill>
              <a:effectLst/>
            </a:endParaRPr>
          </a:p>
          <a:p>
            <a:pPr marL="514350" indent="-514350">
              <a:buFont typeface="+mj-lt"/>
              <a:buAutoNum type="arabicPeriod"/>
            </a:pPr>
            <a:endParaRPr lang="en-US" dirty="0" smtClean="0">
              <a:solidFill>
                <a:srgbClr val="0000CC"/>
              </a:solidFill>
              <a:effectLst/>
            </a:endParaRP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dirty="0" smtClean="0">
                <a:solidFill>
                  <a:srgbClr val="CC0066"/>
                </a:solidFill>
              </a:rPr>
              <a:t>CONNECTIONS OF VESTIBULAR PATHWAY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CC0066"/>
                </a:solidFill>
              </a:rPr>
              <a:t>VESTIBULAR PATHWAY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29175"/>
          </a:xfrm>
          <a:solidFill>
            <a:schemeClr val="accent3"/>
          </a:solidFill>
        </p:spPr>
        <p:txBody>
          <a:bodyPr/>
          <a:lstStyle/>
          <a:p>
            <a:pPr>
              <a:buFont typeface="Wingdings" pitchFamily="2" charset="2"/>
              <a:buChar char="q"/>
              <a:defRPr/>
            </a:pPr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Medial Longitudinal </a:t>
            </a:r>
            <a:r>
              <a:rPr lang="en-US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fasciculus</a:t>
            </a:r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:</a:t>
            </a:r>
            <a:r>
              <a:rPr lang="en-US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dirty="0" smtClean="0">
                <a:solidFill>
                  <a:srgbClr val="0000CC"/>
                </a:solidFill>
                <a:effectLst/>
              </a:rPr>
              <a:t>formed of </a:t>
            </a:r>
            <a:r>
              <a:rPr lang="en-US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both descending &amp; ascending fibers</a:t>
            </a:r>
            <a:r>
              <a:rPr lang="en-US" dirty="0" smtClean="0">
                <a:solidFill>
                  <a:srgbClr val="0000CC"/>
                </a:solidFill>
                <a:effectLst/>
              </a:rPr>
              <a:t>:</a:t>
            </a:r>
          </a:p>
          <a:p>
            <a:pPr>
              <a:buFontTx/>
              <a:buAutoNum type="arabicPeriod"/>
              <a:defRPr/>
            </a:pPr>
            <a:r>
              <a:rPr lang="en-US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Descending</a:t>
            </a:r>
            <a:r>
              <a:rPr lang="en-US" dirty="0" smtClean="0">
                <a:solidFill>
                  <a:srgbClr val="0000CC"/>
                </a:solidFill>
                <a:effectLst/>
              </a:rPr>
              <a:t> (medial </a:t>
            </a:r>
            <a:r>
              <a:rPr lang="en-US" dirty="0" err="1" smtClean="0">
                <a:solidFill>
                  <a:srgbClr val="0000CC"/>
                </a:solidFill>
                <a:effectLst/>
              </a:rPr>
              <a:t>vestibulospinal</a:t>
            </a:r>
            <a:r>
              <a:rPr lang="en-US" dirty="0" smtClean="0">
                <a:solidFill>
                  <a:srgbClr val="0000CC"/>
                </a:solidFill>
                <a:effectLst/>
              </a:rPr>
              <a:t> tract) to anterior horns cells for control of body posture &amp; balance.</a:t>
            </a:r>
          </a:p>
          <a:p>
            <a:pPr>
              <a:buFontTx/>
              <a:buAutoNum type="arabicPeriod"/>
              <a:defRPr/>
            </a:pPr>
            <a:r>
              <a:rPr lang="en-US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Ascending</a:t>
            </a:r>
            <a:r>
              <a:rPr lang="en-US" dirty="0" smtClean="0">
                <a:solidFill>
                  <a:srgbClr val="0000CC"/>
                </a:solidFill>
                <a:effectLst/>
              </a:rPr>
              <a:t> to </a:t>
            </a:r>
            <a:r>
              <a:rPr lang="en-US" dirty="0" err="1" smtClean="0">
                <a:solidFill>
                  <a:srgbClr val="0000CC"/>
                </a:solidFill>
                <a:effectLst/>
              </a:rPr>
              <a:t>Occulomotor</a:t>
            </a:r>
            <a:r>
              <a:rPr lang="en-US" dirty="0" smtClean="0">
                <a:solidFill>
                  <a:srgbClr val="0000CC"/>
                </a:solidFill>
                <a:effectLst/>
              </a:rPr>
              <a:t>, </a:t>
            </a:r>
            <a:r>
              <a:rPr lang="en-US" dirty="0" err="1" smtClean="0">
                <a:solidFill>
                  <a:srgbClr val="0000CC"/>
                </a:solidFill>
                <a:effectLst/>
              </a:rPr>
              <a:t>Trochlear</a:t>
            </a:r>
            <a:r>
              <a:rPr lang="en-US" dirty="0" smtClean="0">
                <a:solidFill>
                  <a:srgbClr val="0000CC"/>
                </a:solidFill>
                <a:effectLst/>
              </a:rPr>
              <a:t> &amp; </a:t>
            </a:r>
            <a:r>
              <a:rPr lang="en-US" dirty="0" err="1" smtClean="0">
                <a:solidFill>
                  <a:srgbClr val="0000CC"/>
                </a:solidFill>
                <a:effectLst/>
              </a:rPr>
              <a:t>Abducent</a:t>
            </a:r>
            <a:r>
              <a:rPr lang="en-US" dirty="0" smtClean="0">
                <a:solidFill>
                  <a:srgbClr val="0000CC"/>
                </a:solidFill>
                <a:effectLst/>
              </a:rPr>
              <a:t> Nuclei (Motor Nuclei for </a:t>
            </a:r>
            <a:r>
              <a:rPr lang="en-US" dirty="0" err="1" smtClean="0">
                <a:solidFill>
                  <a:srgbClr val="0000CC"/>
                </a:solidFill>
                <a:effectLst/>
              </a:rPr>
              <a:t>extraoccular</a:t>
            </a:r>
            <a:r>
              <a:rPr lang="en-US" dirty="0" smtClean="0">
                <a:solidFill>
                  <a:srgbClr val="0000CC"/>
                </a:solidFill>
                <a:effectLst/>
              </a:rPr>
              <a:t> muscles) for coordination of head &amp; eye movements.</a:t>
            </a:r>
          </a:p>
          <a:p>
            <a:pPr>
              <a:buFontTx/>
              <a:buNone/>
              <a:defRPr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CC0066"/>
                </a:solidFill>
              </a:rPr>
              <a:t>VESTIBULAR PATHWAY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629000"/>
          </a:xfrm>
          <a:solidFill>
            <a:schemeClr val="accent3"/>
          </a:solidFill>
        </p:spPr>
        <p:txBody>
          <a:bodyPr/>
          <a:lstStyle/>
          <a:p>
            <a:pPr>
              <a:buFont typeface="Wingdings" pitchFamily="2" charset="2"/>
              <a:buChar char="q"/>
              <a:defRPr/>
            </a:pPr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Vestibular area: </a:t>
            </a:r>
          </a:p>
          <a:p>
            <a:pPr>
              <a:buFontTx/>
              <a:buAutoNum type="arabicPeriod"/>
              <a:defRPr/>
            </a:pPr>
            <a:r>
              <a:rPr lang="en-US" dirty="0" smtClean="0">
                <a:solidFill>
                  <a:srgbClr val="0000CC"/>
                </a:solidFill>
                <a:effectLst/>
              </a:rPr>
              <a:t>Located in </a:t>
            </a:r>
            <a:r>
              <a:rPr lang="en-US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the lower part of </a:t>
            </a:r>
            <a:r>
              <a:rPr lang="en-US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postcentral</a:t>
            </a:r>
            <a:r>
              <a:rPr lang="en-US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gyrus</a:t>
            </a:r>
            <a:r>
              <a:rPr lang="en-US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(head area). </a:t>
            </a:r>
          </a:p>
          <a:p>
            <a:pPr>
              <a:buFontTx/>
              <a:buAutoNum type="arabicPeriod"/>
              <a:defRPr/>
            </a:pPr>
            <a:r>
              <a:rPr lang="en-US" dirty="0" smtClean="0">
                <a:solidFill>
                  <a:srgbClr val="0000CC"/>
                </a:solidFill>
                <a:effectLst/>
              </a:rPr>
              <a:t>Responsible for </a:t>
            </a:r>
            <a:r>
              <a:rPr lang="en-US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conscious awareness of vestibular sensation.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79512" y="1412776"/>
            <a:ext cx="8712968" cy="5184576"/>
          </a:xfrm>
          <a:solidFill>
            <a:schemeClr val="accent3"/>
          </a:solidFill>
        </p:spPr>
        <p:txBody>
          <a:bodyPr/>
          <a:lstStyle/>
          <a:p>
            <a:pPr>
              <a:buFont typeface="Wingdings" pitchFamily="2" charset="2"/>
              <a:buChar char="q"/>
            </a:pPr>
            <a:r>
              <a:rPr lang="en-US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Ganglia related to </a:t>
            </a:r>
            <a:r>
              <a:rPr lang="en-US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vestibulocochlear</a:t>
            </a:r>
            <a:r>
              <a:rPr lang="en-US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nerve </a:t>
            </a:r>
            <a:r>
              <a:rPr lang="en-US" dirty="0" smtClean="0">
                <a:solidFill>
                  <a:srgbClr val="0000CC"/>
                </a:solidFill>
              </a:rPr>
              <a:t>are located in </a:t>
            </a:r>
            <a:r>
              <a:rPr lang="en-US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inner ear</a:t>
            </a:r>
            <a:r>
              <a:rPr lang="en-US" dirty="0" smtClean="0">
                <a:solidFill>
                  <a:srgbClr val="0000CC"/>
                </a:solidFill>
              </a:rPr>
              <a:t>.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Vestibular &amp; cochlear nerves </a:t>
            </a:r>
            <a:r>
              <a:rPr lang="en-US" dirty="0" smtClean="0">
                <a:solidFill>
                  <a:srgbClr val="0000CC"/>
                </a:solidFill>
              </a:rPr>
              <a:t>pass through </a:t>
            </a:r>
            <a:r>
              <a:rPr lang="en-US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internal auditory </a:t>
            </a:r>
            <a:r>
              <a:rPr lang="en-US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meatus</a:t>
            </a:r>
            <a:r>
              <a:rPr lang="en-US" dirty="0" smtClean="0">
                <a:solidFill>
                  <a:srgbClr val="0000CC"/>
                </a:solidFill>
              </a:rPr>
              <a:t> to cranial cavity, then enter </a:t>
            </a:r>
            <a:r>
              <a:rPr lang="en-US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pons</a:t>
            </a:r>
            <a:r>
              <a:rPr lang="en-US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at </a:t>
            </a:r>
            <a:r>
              <a:rPr lang="en-US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pontocerebellar</a:t>
            </a:r>
            <a:r>
              <a:rPr lang="en-US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angle, lateral to facial nerve.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Cochlear &amp; vestibular nuclei </a:t>
            </a:r>
            <a:r>
              <a:rPr lang="en-US" dirty="0" smtClean="0">
                <a:solidFill>
                  <a:srgbClr val="0000CC"/>
                </a:solidFill>
              </a:rPr>
              <a:t>are of the </a:t>
            </a:r>
            <a:r>
              <a:rPr lang="en-US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special somatic afferent type</a:t>
            </a:r>
            <a:r>
              <a:rPr lang="en-US" dirty="0" smtClean="0">
                <a:solidFill>
                  <a:srgbClr val="0000CC"/>
                </a:solidFill>
              </a:rPr>
              <a:t>, and are located in </a:t>
            </a:r>
            <a:r>
              <a:rPr lang="en-US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pons</a:t>
            </a:r>
            <a:r>
              <a:rPr lang="en-US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&amp; medulla</a:t>
            </a:r>
            <a:r>
              <a:rPr lang="en-US" dirty="0" smtClean="0">
                <a:solidFill>
                  <a:srgbClr val="0000CC"/>
                </a:solidFill>
              </a:rPr>
              <a:t>.</a:t>
            </a:r>
            <a:endParaRPr lang="en-US" dirty="0">
              <a:solidFill>
                <a:srgbClr val="0000CC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dirty="0" smtClean="0">
                <a:solidFill>
                  <a:srgbClr val="CC0066"/>
                </a:solidFill>
              </a:rPr>
              <a:t>SUMMARY</a:t>
            </a:r>
            <a:endParaRPr lang="en-US" dirty="0">
              <a:solidFill>
                <a:srgbClr val="CC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dirty="0" smtClean="0">
                <a:solidFill>
                  <a:srgbClr val="CC0066"/>
                </a:solidFill>
              </a:rPr>
              <a:t>OBJECTIVES</a:t>
            </a:r>
            <a:endParaRPr lang="en-US" dirty="0">
              <a:solidFill>
                <a:srgbClr val="CC006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  <a:solidFill>
            <a:schemeClr val="accent3"/>
          </a:solidFill>
        </p:spPr>
        <p:txBody>
          <a:bodyPr/>
          <a:lstStyle/>
          <a:p>
            <a:pPr>
              <a:buNone/>
            </a:pPr>
            <a:r>
              <a:rPr lang="en-US" i="1" dirty="0" smtClean="0">
                <a:solidFill>
                  <a:srgbClr val="0000CC"/>
                </a:solidFill>
              </a:rPr>
              <a:t>	</a:t>
            </a:r>
            <a:r>
              <a:rPr lang="en-US" i="1" dirty="0" smtClean="0">
                <a:solidFill>
                  <a:srgbClr val="006600"/>
                </a:solidFill>
              </a:rPr>
              <a:t>At the end of the lecture, the students should be able to:</a:t>
            </a:r>
            <a:endParaRPr lang="en-US" dirty="0" smtClean="0">
              <a:solidFill>
                <a:srgbClr val="006600"/>
              </a:solidFill>
            </a:endParaRPr>
          </a:p>
          <a:p>
            <a:pPr lvl="0">
              <a:buFont typeface="Wingdings" pitchFamily="2" charset="2"/>
              <a:buChar char="q"/>
            </a:pPr>
            <a:r>
              <a:rPr lang="en-US" dirty="0" smtClean="0">
                <a:solidFill>
                  <a:srgbClr val="0000CC"/>
                </a:solidFill>
              </a:rPr>
              <a:t>List </a:t>
            </a:r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nuclei </a:t>
            </a:r>
            <a:r>
              <a:rPr lang="en-US" dirty="0" smtClean="0">
                <a:solidFill>
                  <a:srgbClr val="0000CC"/>
                </a:solidFill>
              </a:rPr>
              <a:t>related to vestibular and cochlear nerves in the brain stem.</a:t>
            </a:r>
          </a:p>
          <a:p>
            <a:pPr lvl="0">
              <a:buFont typeface="Wingdings" pitchFamily="2" charset="2"/>
              <a:buChar char="q"/>
            </a:pPr>
            <a:r>
              <a:rPr lang="en-US" dirty="0" smtClean="0">
                <a:solidFill>
                  <a:srgbClr val="0000CC"/>
                </a:solidFill>
              </a:rPr>
              <a:t>Describe </a:t>
            </a:r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type </a:t>
            </a:r>
            <a:r>
              <a:rPr lang="en-US" dirty="0" smtClean="0">
                <a:solidFill>
                  <a:srgbClr val="0000CC"/>
                </a:solidFill>
              </a:rPr>
              <a:t>and </a:t>
            </a:r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site</a:t>
            </a:r>
            <a:r>
              <a:rPr lang="en-US" dirty="0" smtClean="0">
                <a:solidFill>
                  <a:srgbClr val="0000CC"/>
                </a:solidFill>
              </a:rPr>
              <a:t> of each nucleus.</a:t>
            </a:r>
          </a:p>
          <a:p>
            <a:pPr lvl="0">
              <a:buFont typeface="Wingdings" pitchFamily="2" charset="2"/>
              <a:buChar char="q"/>
            </a:pPr>
            <a:r>
              <a:rPr lang="en-US" dirty="0" smtClean="0">
                <a:solidFill>
                  <a:srgbClr val="0000CC"/>
                </a:solidFill>
              </a:rPr>
              <a:t>Describe </a:t>
            </a:r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vestibular pathways </a:t>
            </a:r>
            <a:r>
              <a:rPr lang="en-US" dirty="0" smtClean="0">
                <a:solidFill>
                  <a:srgbClr val="0000CC"/>
                </a:solidFill>
              </a:rPr>
              <a:t>and </a:t>
            </a:r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its main connections</a:t>
            </a:r>
            <a:r>
              <a:rPr lang="en-US" dirty="0" smtClean="0">
                <a:solidFill>
                  <a:srgbClr val="0000CC"/>
                </a:solidFill>
              </a:rPr>
              <a:t>.</a:t>
            </a:r>
          </a:p>
          <a:p>
            <a:pPr lvl="0">
              <a:buFont typeface="Wingdings" pitchFamily="2" charset="2"/>
              <a:buChar char="q"/>
            </a:pPr>
            <a:r>
              <a:rPr lang="en-US" dirty="0" smtClean="0">
                <a:solidFill>
                  <a:srgbClr val="0000CC"/>
                </a:solidFill>
              </a:rPr>
              <a:t>Describe </a:t>
            </a:r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auditory pathway</a:t>
            </a:r>
            <a:r>
              <a:rPr lang="en-US" dirty="0" smtClean="0">
                <a:solidFill>
                  <a:srgbClr val="0000CC"/>
                </a:solidFill>
              </a:rPr>
              <a:t>.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  <a:solidFill>
            <a:schemeClr val="accent3"/>
          </a:solidFill>
        </p:spPr>
        <p:txBody>
          <a:bodyPr/>
          <a:lstStyle/>
          <a:p>
            <a:pPr>
              <a:buFont typeface="Wingdings" pitchFamily="2" charset="2"/>
              <a:buChar char="q"/>
            </a:pPr>
            <a:r>
              <a:rPr lang="en-US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Inferior </a:t>
            </a:r>
            <a:r>
              <a:rPr lang="en-US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colliculi</a:t>
            </a:r>
            <a:r>
              <a:rPr lang="en-US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medial </a:t>
            </a:r>
            <a:r>
              <a:rPr lang="en-US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geniculate</a:t>
            </a:r>
            <a:r>
              <a:rPr lang="en-US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nucleus</a:t>
            </a:r>
            <a:r>
              <a:rPr lang="en-US" dirty="0" smtClean="0">
                <a:solidFill>
                  <a:srgbClr val="0000CC"/>
                </a:solidFill>
              </a:rPr>
              <a:t> and finally </a:t>
            </a:r>
            <a:r>
              <a:rPr lang="en-US" dirty="0" smtClean="0">
                <a:solidFill>
                  <a:srgbClr val="0000CC"/>
                </a:solidFill>
                <a:effectLst/>
              </a:rPr>
              <a:t>auditory cortex </a:t>
            </a:r>
            <a:r>
              <a:rPr lang="en-US" dirty="0" smtClean="0">
                <a:solidFill>
                  <a:srgbClr val="0000CC"/>
                </a:solidFill>
              </a:rPr>
              <a:t>are stations in cochlear pathway.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>
                <a:solidFill>
                  <a:srgbClr val="0000CC"/>
                </a:solidFill>
                <a:effectLst/>
              </a:rPr>
              <a:t>Hearing is bilaterally represented.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Vestibular nuclei </a:t>
            </a:r>
            <a:r>
              <a:rPr lang="en-US" dirty="0" smtClean="0">
                <a:solidFill>
                  <a:srgbClr val="0000CC"/>
                </a:solidFill>
              </a:rPr>
              <a:t>are connected to: </a:t>
            </a:r>
            <a:r>
              <a:rPr lang="en-US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spinal cord </a:t>
            </a:r>
            <a:r>
              <a:rPr lang="en-US" dirty="0" smtClean="0">
                <a:solidFill>
                  <a:srgbClr val="0000CC"/>
                </a:solidFill>
              </a:rPr>
              <a:t>(directly or through medial longitudinal fasciculus, </a:t>
            </a:r>
            <a:r>
              <a:rPr lang="en-US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flocculonodular</a:t>
            </a:r>
            <a:r>
              <a:rPr lang="en-US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lobe of cerebellum </a:t>
            </a:r>
            <a:r>
              <a:rPr lang="en-US" dirty="0" smtClean="0">
                <a:solidFill>
                  <a:srgbClr val="0000CC"/>
                </a:solidFill>
              </a:rPr>
              <a:t>and to </a:t>
            </a:r>
            <a:r>
              <a:rPr lang="en-US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vestibular area </a:t>
            </a:r>
            <a:r>
              <a:rPr lang="en-US" dirty="0" smtClean="0">
                <a:solidFill>
                  <a:srgbClr val="0000CC"/>
                </a:solidFill>
              </a:rPr>
              <a:t>of cerebral cortex.</a:t>
            </a:r>
            <a:endParaRPr lang="en-US" dirty="0">
              <a:solidFill>
                <a:srgbClr val="0000CC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dirty="0" smtClean="0">
                <a:solidFill>
                  <a:srgbClr val="CC0066"/>
                </a:solidFill>
              </a:rPr>
              <a:t>SUMMARY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solidFill>
            <a:schemeClr val="accent3"/>
          </a:solidFill>
        </p:spPr>
        <p:txBody>
          <a:bodyPr/>
          <a:lstStyle/>
          <a:p>
            <a:pPr>
              <a:buFont typeface="Wingdings" pitchFamily="2" charset="2"/>
              <a:buChar char="q"/>
            </a:pPr>
            <a:r>
              <a:rPr lang="en-US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third order </a:t>
            </a:r>
            <a:r>
              <a:rPr lang="en-US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neurones</a:t>
            </a:r>
            <a:r>
              <a:rPr lang="en-US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of auditory pathway </a:t>
            </a:r>
            <a:r>
              <a:rPr lang="en-US" dirty="0" smtClean="0">
                <a:solidFill>
                  <a:srgbClr val="0000CC"/>
                </a:solidFill>
              </a:rPr>
              <a:t>are found in: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rgbClr val="0000CC"/>
                </a:solidFill>
              </a:rPr>
              <a:t>Mid brain.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rgbClr val="0000CC"/>
                </a:solidFill>
              </a:rPr>
              <a:t>Thalamus.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rgbClr val="0000CC"/>
                </a:solidFill>
              </a:rPr>
              <a:t>Pons.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rgbClr val="0000CC"/>
                </a:solidFill>
              </a:rPr>
              <a:t>Cerebral cortex.</a:t>
            </a:r>
            <a:endParaRPr lang="en-US" dirty="0">
              <a:solidFill>
                <a:srgbClr val="0000CC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dirty="0" smtClean="0">
                <a:solidFill>
                  <a:srgbClr val="CC0066"/>
                </a:solidFill>
              </a:rPr>
              <a:t>QUESTION 1</a:t>
            </a:r>
            <a:endParaRPr lang="en-US" dirty="0">
              <a:solidFill>
                <a:srgbClr val="CC0066"/>
              </a:solidFill>
            </a:endParaRPr>
          </a:p>
        </p:txBody>
      </p:sp>
      <p:sp>
        <p:nvSpPr>
          <p:cNvPr id="4" name="Left Arrow 3"/>
          <p:cNvSpPr/>
          <p:nvPr/>
        </p:nvSpPr>
        <p:spPr>
          <a:xfrm>
            <a:off x="3779912" y="2852936"/>
            <a:ext cx="1224136" cy="28803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51520" y="1600200"/>
            <a:ext cx="8712968" cy="4997152"/>
          </a:xfrm>
          <a:solidFill>
            <a:schemeClr val="accent3"/>
          </a:solidFill>
        </p:spPr>
        <p:txBody>
          <a:bodyPr/>
          <a:lstStyle/>
          <a:p>
            <a:pPr>
              <a:buFont typeface="Wingdings" pitchFamily="2" charset="2"/>
              <a:buChar char="q"/>
            </a:pPr>
            <a:r>
              <a:rPr lang="en-US" dirty="0" smtClean="0">
                <a:solidFill>
                  <a:srgbClr val="0000CC"/>
                </a:solidFill>
              </a:rPr>
              <a:t>T</a:t>
            </a:r>
            <a:r>
              <a:rPr lang="en-US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 </a:t>
            </a:r>
            <a:r>
              <a:rPr lang="en-US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vestibular </a:t>
            </a:r>
            <a:r>
              <a:rPr lang="en-US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nuclei </a:t>
            </a:r>
            <a:r>
              <a:rPr lang="en-US" b="0" dirty="0" smtClean="0">
                <a:solidFill>
                  <a:srgbClr val="0000CC"/>
                </a:solidFill>
                <a:effectLst/>
              </a:rPr>
              <a:t>are connected to </a:t>
            </a:r>
            <a:r>
              <a:rPr lang="en-US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</a:t>
            </a:r>
            <a:r>
              <a:rPr lang="en-US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occulomotor</a:t>
            </a:r>
            <a:r>
              <a:rPr lang="en-US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nuclei </a:t>
            </a:r>
            <a:r>
              <a:rPr lang="en-US" b="0" dirty="0" smtClean="0">
                <a:solidFill>
                  <a:srgbClr val="0000CC"/>
                </a:solidFill>
                <a:effectLst/>
              </a:rPr>
              <a:t>through:</a:t>
            </a:r>
            <a:endParaRPr lang="en-US" b="0" dirty="0" smtClean="0">
              <a:solidFill>
                <a:srgbClr val="0000CC"/>
              </a:solidFill>
              <a:effectLst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rgbClr val="0000CC"/>
                </a:solidFill>
              </a:rPr>
              <a:t>The </a:t>
            </a:r>
            <a:r>
              <a:rPr lang="en-US" dirty="0" smtClean="0">
                <a:solidFill>
                  <a:srgbClr val="0000CC"/>
                </a:solidFill>
              </a:rPr>
              <a:t>lateral </a:t>
            </a:r>
            <a:r>
              <a:rPr lang="en-US" dirty="0" err="1" smtClean="0">
                <a:solidFill>
                  <a:srgbClr val="0000CC"/>
                </a:solidFill>
              </a:rPr>
              <a:t>leminiscus</a:t>
            </a:r>
            <a:endParaRPr lang="en-US" dirty="0" smtClean="0">
              <a:solidFill>
                <a:srgbClr val="0000CC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rgbClr val="0000CC"/>
                </a:solidFill>
              </a:rPr>
              <a:t>The </a:t>
            </a:r>
            <a:r>
              <a:rPr lang="en-US" dirty="0" smtClean="0">
                <a:solidFill>
                  <a:srgbClr val="0000CC"/>
                </a:solidFill>
              </a:rPr>
              <a:t>lateral </a:t>
            </a:r>
            <a:r>
              <a:rPr lang="en-US" dirty="0" err="1" smtClean="0">
                <a:solidFill>
                  <a:srgbClr val="0000CC"/>
                </a:solidFill>
              </a:rPr>
              <a:t>vestibulospinal</a:t>
            </a:r>
            <a:r>
              <a:rPr lang="en-US" dirty="0" smtClean="0">
                <a:solidFill>
                  <a:srgbClr val="0000CC"/>
                </a:solidFill>
              </a:rPr>
              <a:t> tract</a:t>
            </a:r>
            <a:endParaRPr lang="en-US" dirty="0" smtClean="0">
              <a:solidFill>
                <a:srgbClr val="0000CC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rgbClr val="0000CC"/>
                </a:solidFill>
              </a:rPr>
              <a:t>The </a:t>
            </a:r>
            <a:r>
              <a:rPr lang="en-US" dirty="0" smtClean="0">
                <a:solidFill>
                  <a:srgbClr val="0000CC"/>
                </a:solidFill>
              </a:rPr>
              <a:t>medial longitudinal fasciculus</a:t>
            </a:r>
            <a:endParaRPr lang="en-US" dirty="0" smtClean="0">
              <a:solidFill>
                <a:srgbClr val="0000CC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rgbClr val="0000CC"/>
                </a:solidFill>
              </a:rPr>
              <a:t>The </a:t>
            </a:r>
            <a:r>
              <a:rPr lang="en-US" dirty="0" smtClean="0">
                <a:solidFill>
                  <a:srgbClr val="0000CC"/>
                </a:solidFill>
              </a:rPr>
              <a:t>vestibular nerve</a:t>
            </a:r>
            <a:endParaRPr lang="en-US" dirty="0" smtClean="0">
              <a:solidFill>
                <a:srgbClr val="0000CC"/>
              </a:solidFill>
            </a:endParaRPr>
          </a:p>
          <a:p>
            <a:pPr marL="514350" indent="-514350">
              <a:buFont typeface="+mj-lt"/>
              <a:buAutoNum type="arabicPeriod"/>
            </a:pPr>
            <a:endParaRPr lang="en-US" dirty="0" smtClean="0">
              <a:solidFill>
                <a:srgbClr val="0000CC"/>
              </a:solidFill>
            </a:endParaRPr>
          </a:p>
          <a:p>
            <a:pPr marL="514350" indent="-514350">
              <a:buNone/>
            </a:pPr>
            <a:endParaRPr lang="en-US" dirty="0" smtClean="0">
              <a:solidFill>
                <a:srgbClr val="0000CC"/>
              </a:solidFill>
            </a:endParaRPr>
          </a:p>
          <a:p>
            <a:pPr marL="514350" indent="-514350">
              <a:buFont typeface="+mj-lt"/>
              <a:buAutoNum type="arabicPeriod"/>
            </a:pPr>
            <a:endParaRPr lang="en-US" dirty="0">
              <a:solidFill>
                <a:srgbClr val="0000CC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smtClean="0">
                <a:solidFill>
                  <a:srgbClr val="CC0066"/>
                </a:solidFill>
              </a:rPr>
              <a:t>QUESTION 2</a:t>
            </a:r>
            <a:endParaRPr lang="en-US" dirty="0"/>
          </a:p>
        </p:txBody>
      </p:sp>
      <p:sp>
        <p:nvSpPr>
          <p:cNvPr id="4" name="Left Arrow 3"/>
          <p:cNvSpPr/>
          <p:nvPr/>
        </p:nvSpPr>
        <p:spPr>
          <a:xfrm>
            <a:off x="7596336" y="4077072"/>
            <a:ext cx="1080120" cy="28803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 descr="C:\Program Files\Microsoft Office\MEDIA\CAGCAT10\j0281904.wm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32656"/>
            <a:ext cx="8640960" cy="6192687"/>
          </a:xfrm>
          <a:prstGeom prst="rect">
            <a:avLst/>
          </a:prstGeom>
          <a:ln w="190500" cap="sq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TextBox 4"/>
          <p:cNvSpPr txBox="1"/>
          <p:nvPr/>
        </p:nvSpPr>
        <p:spPr>
          <a:xfrm>
            <a:off x="1115616" y="2492896"/>
            <a:ext cx="70567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itchFamily="82" charset="0"/>
                <a:cs typeface="Times New Roman" pitchFamily="18" charset="0"/>
              </a:rPr>
              <a:t>THANK YOU</a:t>
            </a:r>
            <a:endParaRPr lang="en-US" sz="80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gerian" pitchFamily="82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0620" y="2420888"/>
            <a:ext cx="8023350" cy="10156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6000" b="1" dirty="0" smtClean="0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AUDITORY PATHWAY</a:t>
            </a:r>
            <a:endParaRPr lang="en-US" sz="6000" b="1" dirty="0">
              <a:solidFill>
                <a:srgbClr val="CC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dirty="0" smtClean="0">
                <a:solidFill>
                  <a:srgbClr val="C00000"/>
                </a:solidFill>
              </a:rPr>
              <a:t>AUDITORY PATHWAY</a:t>
            </a:r>
            <a:endParaRPr lang="en-US" dirty="0">
              <a:solidFill>
                <a:srgbClr val="C00000"/>
              </a:solidFill>
            </a:endParaRPr>
          </a:p>
        </p:txBody>
      </p:sp>
      <p:pic>
        <p:nvPicPr>
          <p:cNvPr id="10" name="Content Placeholder 9" descr="5th &amp; 7th 01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1628800"/>
            <a:ext cx="4316288" cy="388843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Content Placeholder 10" descr="5th &amp; 7th 009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1605237"/>
            <a:ext cx="4038600" cy="451588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6215063"/>
            <a:ext cx="4637088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Cells of Spiral Ganglion (in cochlea</a:t>
            </a:r>
            <a:r>
              <a:rPr lang="en-US" sz="2000" b="1" dirty="0"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5429250"/>
            <a:ext cx="3846513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Dorsal &amp; Ventral Cochlear Nuclei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071813" y="4572000"/>
            <a:ext cx="2095500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Trapezoid Body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571750" y="3500438"/>
            <a:ext cx="3441700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Lateral </a:t>
            </a:r>
            <a:r>
              <a:rPr lang="en-US" sz="2800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Leminiscus</a:t>
            </a:r>
            <a:endParaRPr lang="en-US" sz="28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786688" y="3643313"/>
            <a:ext cx="1000125" cy="7381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Superior </a:t>
            </a:r>
            <a:r>
              <a:rPr lang="en-US" sz="1400" b="1" dirty="0" err="1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Olivary</a:t>
            </a:r>
            <a:r>
              <a:rPr lang="en-US" sz="1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algn="ctr">
              <a:defRPr/>
            </a:pPr>
            <a:r>
              <a:rPr lang="en-US" sz="1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Nucleus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0" y="3286125"/>
            <a:ext cx="1173163" cy="738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Nucleus of </a:t>
            </a:r>
          </a:p>
          <a:p>
            <a:pPr algn="ctr">
              <a:defRPr/>
            </a:pPr>
            <a:r>
              <a:rPr lang="en-US" sz="1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Lateral </a:t>
            </a:r>
          </a:p>
          <a:p>
            <a:pPr algn="ctr">
              <a:defRPr/>
            </a:pPr>
            <a:r>
              <a:rPr lang="en-US" sz="1400" b="1" dirty="0" err="1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Leminiscus</a:t>
            </a:r>
            <a:endParaRPr lang="en-US" sz="14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2286000"/>
            <a:ext cx="2501900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en-US" sz="20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Inferior </a:t>
            </a:r>
            <a:r>
              <a:rPr lang="en-US" sz="2000" b="1" dirty="0" err="1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Colliculus</a:t>
            </a:r>
            <a:endParaRPr lang="en-US" sz="20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1643063"/>
            <a:ext cx="3502025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Medial </a:t>
            </a:r>
            <a:r>
              <a:rPr lang="en-US" sz="2000" b="1" dirty="0" err="1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Geniculate</a:t>
            </a:r>
            <a:r>
              <a:rPr lang="en-US" sz="20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Nucleus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0" y="642938"/>
            <a:ext cx="3208338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Primary Auditory Cortex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0" y="0"/>
            <a:ext cx="3698875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Auditory Association Cortex</a:t>
            </a:r>
          </a:p>
        </p:txBody>
      </p:sp>
      <p:cxnSp>
        <p:nvCxnSpPr>
          <p:cNvPr id="24" name="Straight Connector 23"/>
          <p:cNvCxnSpPr/>
          <p:nvPr/>
        </p:nvCxnSpPr>
        <p:spPr>
          <a:xfrm rot="5400000" flipH="1" flipV="1">
            <a:off x="999331" y="5144294"/>
            <a:ext cx="428625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1214438" y="4929188"/>
            <a:ext cx="6072187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rot="5400000" flipH="1" flipV="1">
            <a:off x="7680325" y="4965700"/>
            <a:ext cx="642938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rot="10800000">
            <a:off x="1214438" y="4643438"/>
            <a:ext cx="6786562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/>
          <p:nvPr/>
        </p:nvCxnSpPr>
        <p:spPr>
          <a:xfrm rot="5400000" flipH="1" flipV="1">
            <a:off x="-1035050" y="4106863"/>
            <a:ext cx="2500313" cy="1587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/>
          <p:nvPr/>
        </p:nvCxnSpPr>
        <p:spPr>
          <a:xfrm rot="5400000" flipH="1" flipV="1">
            <a:off x="319881" y="3750469"/>
            <a:ext cx="1787525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/>
          <p:nvPr/>
        </p:nvCxnSpPr>
        <p:spPr>
          <a:xfrm rot="16200000" flipV="1">
            <a:off x="7358063" y="3929063"/>
            <a:ext cx="2643187" cy="71437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/>
          <p:nvPr/>
        </p:nvCxnSpPr>
        <p:spPr>
          <a:xfrm rot="5400000" flipH="1" flipV="1">
            <a:off x="6179344" y="3821906"/>
            <a:ext cx="2216150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>
            <a:off x="6429375" y="2214563"/>
            <a:ext cx="2362200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Inferior </a:t>
            </a:r>
            <a:r>
              <a:rPr lang="en-US" sz="2000" b="1" dirty="0" err="1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Colliculus</a:t>
            </a:r>
            <a:endParaRPr lang="en-US" sz="20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61" name="Straight Arrow Connector 60"/>
          <p:cNvCxnSpPr/>
          <p:nvPr/>
        </p:nvCxnSpPr>
        <p:spPr>
          <a:xfrm rot="5400000" flipH="1" flipV="1">
            <a:off x="7894638" y="4822825"/>
            <a:ext cx="928688" cy="1587"/>
          </a:xfrm>
          <a:prstGeom prst="straightConnector1">
            <a:avLst/>
          </a:prstGeom>
          <a:ln>
            <a:solidFill>
              <a:srgbClr val="00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68"/>
          <p:cNvCxnSpPr/>
          <p:nvPr/>
        </p:nvCxnSpPr>
        <p:spPr>
          <a:xfrm rot="5400000" flipH="1" flipV="1">
            <a:off x="70644" y="4787107"/>
            <a:ext cx="1285875" cy="1587"/>
          </a:xfrm>
          <a:prstGeom prst="straightConnector1">
            <a:avLst/>
          </a:prstGeom>
          <a:ln>
            <a:solidFill>
              <a:srgbClr val="00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Right Arrow 73"/>
          <p:cNvSpPr/>
          <p:nvPr/>
        </p:nvSpPr>
        <p:spPr>
          <a:xfrm>
            <a:off x="6215063" y="3786188"/>
            <a:ext cx="642937" cy="71437"/>
          </a:xfrm>
          <a:prstGeom prst="rightArrow">
            <a:avLst/>
          </a:prstGeom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6" name="Left Arrow 75"/>
          <p:cNvSpPr/>
          <p:nvPr/>
        </p:nvSpPr>
        <p:spPr>
          <a:xfrm>
            <a:off x="1785938" y="3786188"/>
            <a:ext cx="642937" cy="71437"/>
          </a:xfrm>
          <a:prstGeom prst="leftArrow">
            <a:avLst/>
          </a:prstGeom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78" name="Straight Arrow Connector 77"/>
          <p:cNvCxnSpPr/>
          <p:nvPr/>
        </p:nvCxnSpPr>
        <p:spPr>
          <a:xfrm rot="5400000" flipH="1" flipV="1">
            <a:off x="142081" y="6072982"/>
            <a:ext cx="428625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Arrow Connector 79"/>
          <p:cNvCxnSpPr/>
          <p:nvPr/>
        </p:nvCxnSpPr>
        <p:spPr>
          <a:xfrm rot="5400000" flipH="1" flipV="1">
            <a:off x="499269" y="6072982"/>
            <a:ext cx="428625" cy="1587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Arrow Connector 83"/>
          <p:cNvCxnSpPr/>
          <p:nvPr/>
        </p:nvCxnSpPr>
        <p:spPr>
          <a:xfrm rot="5400000" flipH="1" flipV="1">
            <a:off x="1070769" y="6001544"/>
            <a:ext cx="428625" cy="1587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/>
          <p:cNvCxnSpPr/>
          <p:nvPr/>
        </p:nvCxnSpPr>
        <p:spPr>
          <a:xfrm>
            <a:off x="2643188" y="2500313"/>
            <a:ext cx="3571875" cy="1587"/>
          </a:xfrm>
          <a:prstGeom prst="straightConnector1">
            <a:avLst/>
          </a:prstGeom>
          <a:ln>
            <a:solidFill>
              <a:srgbClr val="80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Arrow Connector 87"/>
          <p:cNvCxnSpPr/>
          <p:nvPr/>
        </p:nvCxnSpPr>
        <p:spPr>
          <a:xfrm rot="5400000" flipH="1" flipV="1">
            <a:off x="713582" y="2142331"/>
            <a:ext cx="285750" cy="1587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Arrow Connector 89"/>
          <p:cNvCxnSpPr/>
          <p:nvPr/>
        </p:nvCxnSpPr>
        <p:spPr>
          <a:xfrm rot="5400000" flipH="1" flipV="1">
            <a:off x="677862" y="1392238"/>
            <a:ext cx="500063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TextBox 94"/>
          <p:cNvSpPr txBox="1"/>
          <p:nvPr/>
        </p:nvSpPr>
        <p:spPr>
          <a:xfrm>
            <a:off x="1000125" y="1000125"/>
            <a:ext cx="2903538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Auditory Radiation</a:t>
            </a:r>
          </a:p>
          <a:p>
            <a:pPr>
              <a:defRPr/>
            </a:pPr>
            <a:r>
              <a:rPr lang="en-US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Retrolenticular</a:t>
            </a:r>
            <a:r>
              <a:rPr lang="en-US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Part of IC</a:t>
            </a:r>
          </a:p>
        </p:txBody>
      </p:sp>
      <p:cxnSp>
        <p:nvCxnSpPr>
          <p:cNvPr id="99" name="Straight Arrow Connector 98"/>
          <p:cNvCxnSpPr/>
          <p:nvPr/>
        </p:nvCxnSpPr>
        <p:spPr>
          <a:xfrm rot="5400000" flipH="1" flipV="1">
            <a:off x="856456" y="570707"/>
            <a:ext cx="428625" cy="1588"/>
          </a:xfrm>
          <a:prstGeom prst="straightConnector1">
            <a:avLst/>
          </a:prstGeom>
          <a:ln>
            <a:solidFill>
              <a:srgbClr val="9933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Arrow Connector 100"/>
          <p:cNvCxnSpPr/>
          <p:nvPr/>
        </p:nvCxnSpPr>
        <p:spPr>
          <a:xfrm rot="5400000" flipH="1" flipV="1">
            <a:off x="2106613" y="534988"/>
            <a:ext cx="357187" cy="1587"/>
          </a:xfrm>
          <a:prstGeom prst="straightConnector1">
            <a:avLst/>
          </a:prstGeom>
          <a:ln>
            <a:solidFill>
              <a:srgbClr val="9933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Arrow Connector 102"/>
          <p:cNvCxnSpPr/>
          <p:nvPr/>
        </p:nvCxnSpPr>
        <p:spPr>
          <a:xfrm rot="5400000" flipH="1" flipV="1">
            <a:off x="7251700" y="2035175"/>
            <a:ext cx="357188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TextBox 104"/>
          <p:cNvSpPr txBox="1"/>
          <p:nvPr/>
        </p:nvSpPr>
        <p:spPr>
          <a:xfrm>
            <a:off x="5368925" y="5429250"/>
            <a:ext cx="3775075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Dorsal &amp; Ventral Cochlear Nuclei</a:t>
            </a:r>
            <a:endParaRPr lang="en-US" dirty="0"/>
          </a:p>
        </p:txBody>
      </p:sp>
      <p:sp>
        <p:nvSpPr>
          <p:cNvPr id="106" name="TextBox 105"/>
          <p:cNvSpPr txBox="1"/>
          <p:nvPr/>
        </p:nvSpPr>
        <p:spPr>
          <a:xfrm>
            <a:off x="6000750" y="6215063"/>
            <a:ext cx="2852738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Cells of Spiral Ganglion</a:t>
            </a:r>
            <a:endParaRPr lang="en-US" dirty="0"/>
          </a:p>
        </p:txBody>
      </p:sp>
      <p:cxnSp>
        <p:nvCxnSpPr>
          <p:cNvPr id="108" name="Straight Arrow Connector 107"/>
          <p:cNvCxnSpPr/>
          <p:nvPr/>
        </p:nvCxnSpPr>
        <p:spPr>
          <a:xfrm rot="5400000" flipH="1" flipV="1">
            <a:off x="7787481" y="6001544"/>
            <a:ext cx="428625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Arrow Connector 109"/>
          <p:cNvCxnSpPr/>
          <p:nvPr/>
        </p:nvCxnSpPr>
        <p:spPr>
          <a:xfrm rot="5400000" flipH="1" flipV="1">
            <a:off x="8144669" y="6001544"/>
            <a:ext cx="428625" cy="1587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Arrow Connector 111"/>
          <p:cNvCxnSpPr/>
          <p:nvPr/>
        </p:nvCxnSpPr>
        <p:spPr>
          <a:xfrm rot="5400000" flipH="1" flipV="1">
            <a:off x="8501856" y="6001544"/>
            <a:ext cx="428625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Connector 113"/>
          <p:cNvCxnSpPr/>
          <p:nvPr/>
        </p:nvCxnSpPr>
        <p:spPr>
          <a:xfrm rot="10800000">
            <a:off x="7572375" y="4000500"/>
            <a:ext cx="357188" cy="1588"/>
          </a:xfrm>
          <a:prstGeom prst="line">
            <a:avLst/>
          </a:prstGeom>
          <a:ln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Arrow Connector 117"/>
          <p:cNvCxnSpPr/>
          <p:nvPr/>
        </p:nvCxnSpPr>
        <p:spPr>
          <a:xfrm rot="5400000">
            <a:off x="6465888" y="5108575"/>
            <a:ext cx="2214562" cy="1588"/>
          </a:xfrm>
          <a:prstGeom prst="straightConnector1">
            <a:avLst/>
          </a:prstGeom>
          <a:ln>
            <a:solidFill>
              <a:srgbClr val="00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/>
          <p:cNvCxnSpPr/>
          <p:nvPr/>
        </p:nvCxnSpPr>
        <p:spPr>
          <a:xfrm>
            <a:off x="928688" y="3643313"/>
            <a:ext cx="571500" cy="1587"/>
          </a:xfrm>
          <a:prstGeom prst="line">
            <a:avLst/>
          </a:prstGeom>
          <a:ln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Arrow Connector 121"/>
          <p:cNvCxnSpPr/>
          <p:nvPr/>
        </p:nvCxnSpPr>
        <p:spPr>
          <a:xfrm rot="5400000">
            <a:off x="213519" y="4929981"/>
            <a:ext cx="2571750" cy="1588"/>
          </a:xfrm>
          <a:prstGeom prst="straightConnector1">
            <a:avLst/>
          </a:prstGeom>
          <a:ln>
            <a:solidFill>
              <a:srgbClr val="00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6035675" y="1500188"/>
            <a:ext cx="3108325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Medial </a:t>
            </a:r>
            <a:r>
              <a:rPr lang="en-US" b="1" dirty="0" err="1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Geniculate</a:t>
            </a:r>
            <a:r>
              <a:rPr lang="en-US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Nucleus</a:t>
            </a:r>
            <a:endParaRPr lang="en-US" dirty="0"/>
          </a:p>
        </p:txBody>
      </p:sp>
      <p:sp>
        <p:nvSpPr>
          <p:cNvPr id="46" name="TextBox 45"/>
          <p:cNvSpPr txBox="1"/>
          <p:nvPr/>
        </p:nvSpPr>
        <p:spPr>
          <a:xfrm>
            <a:off x="6072188" y="785813"/>
            <a:ext cx="2843212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Primary Auditory Cortex</a:t>
            </a:r>
            <a:endParaRPr lang="en-US" dirty="0"/>
          </a:p>
        </p:txBody>
      </p:sp>
      <p:sp>
        <p:nvSpPr>
          <p:cNvPr id="47" name="TextBox 46"/>
          <p:cNvSpPr txBox="1"/>
          <p:nvPr/>
        </p:nvSpPr>
        <p:spPr>
          <a:xfrm>
            <a:off x="5851525" y="0"/>
            <a:ext cx="3292475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Auditory Association Cortex</a:t>
            </a:r>
            <a:endParaRPr lang="en-US" dirty="0"/>
          </a:p>
        </p:txBody>
      </p:sp>
      <p:cxnSp>
        <p:nvCxnSpPr>
          <p:cNvPr id="50" name="Straight Arrow Connector 49"/>
          <p:cNvCxnSpPr/>
          <p:nvPr/>
        </p:nvCxnSpPr>
        <p:spPr>
          <a:xfrm rot="5400000" flipH="1" flipV="1">
            <a:off x="7215982" y="1285081"/>
            <a:ext cx="285750" cy="1587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/>
          <p:cNvCxnSpPr/>
          <p:nvPr/>
        </p:nvCxnSpPr>
        <p:spPr>
          <a:xfrm rot="5400000" flipH="1" flipV="1">
            <a:off x="6715919" y="570707"/>
            <a:ext cx="428625" cy="1587"/>
          </a:xfrm>
          <a:prstGeom prst="straightConnector1">
            <a:avLst/>
          </a:prstGeom>
          <a:ln>
            <a:solidFill>
              <a:srgbClr val="80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/>
          <p:cNvCxnSpPr/>
          <p:nvPr/>
        </p:nvCxnSpPr>
        <p:spPr>
          <a:xfrm rot="5400000" flipH="1" flipV="1">
            <a:off x="7573169" y="570707"/>
            <a:ext cx="428625" cy="1587"/>
          </a:xfrm>
          <a:prstGeom prst="straightConnector1">
            <a:avLst/>
          </a:prstGeom>
          <a:ln>
            <a:solidFill>
              <a:srgbClr val="80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3357563" y="2500313"/>
            <a:ext cx="2101850" cy="3381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Commissural fibers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0" y="5857875"/>
            <a:ext cx="1665288" cy="3381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Cochlear nerve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7072313" y="5786438"/>
            <a:ext cx="1724025" cy="6159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Cochlear nerve</a:t>
            </a:r>
          </a:p>
          <a:p>
            <a:pPr>
              <a:defRPr/>
            </a:pP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3" dur="80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4" dur="80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80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0" dur="80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1" dur="80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80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4" dur="8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5" dur="8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8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8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9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0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5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6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7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2" dur="80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3" dur="80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4" dur="80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6" dur="80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7" dur="80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8" dur="80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0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1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2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8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9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0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6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3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0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6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7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3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4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5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0" dur="80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1" dur="80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2" dur="80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8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0" fill="hold">
                      <p:stCondLst>
                        <p:cond delay="indefinite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4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7" fill="hold">
                      <p:stCondLst>
                        <p:cond delay="indefinite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1" dur="80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2" dur="80"/>
                                        <p:tgtEl>
                                          <p:spTgt spid="9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3" dur="80"/>
                                        <p:tgtEl>
                                          <p:spTgt spid="9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4" fill="hold">
                      <p:stCondLst>
                        <p:cond delay="indefinite"/>
                      </p:stCondLst>
                      <p:childTnLst>
                        <p:par>
                          <p:cTn id="305" fill="hold">
                            <p:stCondLst>
                              <p:cond delay="0"/>
                            </p:stCondLst>
                            <p:childTnLst>
                              <p:par>
                                <p:cTn id="30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8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9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0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1" fill="hold">
                      <p:stCondLst>
                        <p:cond delay="indefinite"/>
                      </p:stCondLst>
                      <p:childTnLst>
                        <p:par>
                          <p:cTn id="312" fill="hold">
                            <p:stCondLst>
                              <p:cond delay="0"/>
                            </p:stCondLst>
                            <p:childTnLst>
                              <p:par>
                                <p:cTn id="3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5" dur="80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6" dur="80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7" dur="80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8" fill="hold">
                      <p:stCondLst>
                        <p:cond delay="indefinite"/>
                      </p:stCondLst>
                      <p:childTnLst>
                        <p:par>
                          <p:cTn id="319" fill="hold">
                            <p:stCondLst>
                              <p:cond delay="0"/>
                            </p:stCondLst>
                            <p:childTnLst>
                              <p:par>
                                <p:cTn id="3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2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3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5" fill="hold">
                      <p:stCondLst>
                        <p:cond delay="indefinite"/>
                      </p:stCondLst>
                      <p:childTnLst>
                        <p:par>
                          <p:cTn id="326" fill="hold">
                            <p:stCondLst>
                              <p:cond delay="0"/>
                            </p:stCondLst>
                            <p:childTnLst>
                              <p:par>
                                <p:cTn id="32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9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0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2" fill="hold">
                      <p:stCondLst>
                        <p:cond delay="indefinite"/>
                      </p:stCondLst>
                      <p:childTnLst>
                        <p:par>
                          <p:cTn id="333" fill="hold">
                            <p:stCondLst>
                              <p:cond delay="0"/>
                            </p:stCondLst>
                            <p:childTnLst>
                              <p:par>
                                <p:cTn id="3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9" fill="hold">
                      <p:stCondLst>
                        <p:cond delay="indefinite"/>
                      </p:stCondLst>
                      <p:childTnLst>
                        <p:par>
                          <p:cTn id="340" fill="hold">
                            <p:stCondLst>
                              <p:cond delay="0"/>
                            </p:stCondLst>
                            <p:childTnLst>
                              <p:par>
                                <p:cTn id="34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3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6" fill="hold">
                      <p:stCondLst>
                        <p:cond delay="indefinite"/>
                      </p:stCondLst>
                      <p:childTnLst>
                        <p:par>
                          <p:cTn id="347" fill="hold">
                            <p:stCondLst>
                              <p:cond delay="0"/>
                            </p:stCondLst>
                            <p:childTnLst>
                              <p:par>
                                <p:cTn id="34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0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1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2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3" fill="hold">
                      <p:stCondLst>
                        <p:cond delay="indefinite"/>
                      </p:stCondLst>
                      <p:childTnLst>
                        <p:par>
                          <p:cTn id="354" fill="hold">
                            <p:stCondLst>
                              <p:cond delay="0"/>
                            </p:stCondLst>
                            <p:childTnLst>
                              <p:par>
                                <p:cTn id="35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7" dur="80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8" dur="80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9" dur="80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59" grpId="0"/>
      <p:bldP spid="74" grpId="0" animBg="1"/>
      <p:bldP spid="76" grpId="0" animBg="1"/>
      <p:bldP spid="95" grpId="0"/>
      <p:bldP spid="105" grpId="0"/>
      <p:bldP spid="45" grpId="0"/>
      <p:bldP spid="46" grpId="0"/>
      <p:bldP spid="47" grpId="0"/>
      <p:bldP spid="62" grpId="0"/>
      <p:bldP spid="63" grpId="0"/>
      <p:bldP spid="6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dirty="0" smtClean="0">
                <a:solidFill>
                  <a:srgbClr val="CC0066"/>
                </a:solidFill>
              </a:rPr>
              <a:t>AUDITORY PATHWAY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484784"/>
            <a:ext cx="8496944" cy="5112568"/>
          </a:xfrm>
          <a:solidFill>
            <a:schemeClr val="accent3"/>
          </a:solidFill>
        </p:spPr>
        <p:txBody>
          <a:bodyPr/>
          <a:lstStyle/>
          <a:p>
            <a:pPr>
              <a:buFont typeface="Wingdings" pitchFamily="2" charset="2"/>
              <a:buChar char="q"/>
              <a:defRPr/>
            </a:pPr>
            <a:r>
              <a:rPr lang="en-US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FIRST ORDER NEURONES: </a:t>
            </a:r>
            <a:r>
              <a:rPr lang="en-US" sz="2800" i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Cells of spiral ganglion in the cochlea</a:t>
            </a:r>
            <a:r>
              <a:rPr lang="en-US" sz="2800" i="1" dirty="0" smtClean="0">
                <a:solidFill>
                  <a:srgbClr val="0000CC"/>
                </a:solidFill>
                <a:effectLst/>
              </a:rPr>
              <a:t>. </a:t>
            </a:r>
            <a:r>
              <a:rPr lang="en-US" sz="2800" dirty="0" smtClean="0">
                <a:solidFill>
                  <a:srgbClr val="0000CC"/>
                </a:solidFill>
                <a:effectLst/>
              </a:rPr>
              <a:t>Axons form cochlear nerve.</a:t>
            </a:r>
          </a:p>
          <a:p>
            <a:pPr>
              <a:defRPr/>
            </a:pPr>
            <a:r>
              <a:rPr lang="en-US" sz="2800" dirty="0" smtClean="0">
                <a:solidFill>
                  <a:srgbClr val="0000CC"/>
                </a:solidFill>
                <a:effectLst/>
              </a:rPr>
              <a:t>Cochlear nerve makes </a:t>
            </a:r>
            <a:r>
              <a:rPr lang="en-US" sz="2800" dirty="0" err="1" smtClean="0">
                <a:solidFill>
                  <a:srgbClr val="0000CC"/>
                </a:solidFill>
                <a:effectLst/>
              </a:rPr>
              <a:t>dendritic</a:t>
            </a:r>
            <a:r>
              <a:rPr lang="en-US" sz="2800" dirty="0" smtClean="0">
                <a:solidFill>
                  <a:srgbClr val="0000CC"/>
                </a:solidFill>
                <a:effectLst/>
              </a:rPr>
              <a:t> contact with hair cells of </a:t>
            </a:r>
            <a:r>
              <a:rPr lang="en-US" sz="2800" i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Organ of </a:t>
            </a:r>
            <a:r>
              <a:rPr lang="en-US" sz="2800" i="1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Corti</a:t>
            </a:r>
            <a:r>
              <a:rPr lang="en-US" sz="2800" i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dirty="0" smtClean="0">
                <a:solidFill>
                  <a:srgbClr val="0000CC"/>
                </a:solidFill>
                <a:effectLst/>
              </a:rPr>
              <a:t>(in Cochlear Duct).</a:t>
            </a:r>
          </a:p>
          <a:p>
            <a:pPr>
              <a:defRPr/>
            </a:pPr>
            <a:r>
              <a:rPr lang="en-US" sz="2800" dirty="0" smtClean="0">
                <a:solidFill>
                  <a:srgbClr val="0000CC"/>
                </a:solidFill>
                <a:effectLst/>
              </a:rPr>
              <a:t>Both cochlear &amp; vestibular nerves meet &amp; emerge through </a:t>
            </a:r>
            <a:r>
              <a:rPr lang="en-US" sz="2800" i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internal auditory (acoustic) </a:t>
            </a:r>
            <a:r>
              <a:rPr lang="en-US" sz="2800" i="1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meatus</a:t>
            </a:r>
            <a:r>
              <a:rPr lang="en-US" sz="2800" dirty="0" smtClean="0">
                <a:solidFill>
                  <a:srgbClr val="0000CC"/>
                </a:solidFill>
                <a:effectLst/>
              </a:rPr>
              <a:t> to cranial cavity.</a:t>
            </a:r>
          </a:p>
          <a:p>
            <a:pPr>
              <a:defRPr/>
            </a:pPr>
            <a:r>
              <a:rPr lang="en-US" sz="2800" dirty="0" smtClean="0">
                <a:solidFill>
                  <a:srgbClr val="0000CC"/>
                </a:solidFill>
                <a:effectLst/>
              </a:rPr>
              <a:t>Vestibular &amp; cochlear parts enter </a:t>
            </a:r>
            <a:r>
              <a:rPr lang="en-US" sz="2800" i="1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pons</a:t>
            </a:r>
            <a:r>
              <a:rPr lang="en-US" sz="2800" i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dirty="0" smtClean="0">
                <a:solidFill>
                  <a:srgbClr val="0000CC"/>
                </a:solidFill>
                <a:effectLst/>
              </a:rPr>
              <a:t>through </a:t>
            </a:r>
            <a:r>
              <a:rPr lang="en-US" sz="2800" i="1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pontocerebellar</a:t>
            </a:r>
            <a:r>
              <a:rPr lang="en-US" sz="2800" i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en-US" sz="2800" i="1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cerebellopontine</a:t>
            </a:r>
            <a:r>
              <a:rPr lang="en-US" sz="2800" i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angle (lateral to facial nerve).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51520" y="1600200"/>
            <a:ext cx="8640960" cy="4853136"/>
          </a:xfrm>
          <a:solidFill>
            <a:schemeClr val="accent3"/>
          </a:solidFill>
        </p:spPr>
        <p:txBody>
          <a:bodyPr/>
          <a:lstStyle/>
          <a:p>
            <a:pPr>
              <a:buFont typeface="Wingdings" pitchFamily="2" charset="2"/>
              <a:buChar char="q"/>
            </a:pPr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SECOND ORDER NEURONES: </a:t>
            </a:r>
            <a:r>
              <a:rPr lang="en-US" i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Cells of dorsal &amp; ventral cochlear nuclei in </a:t>
            </a:r>
            <a:r>
              <a:rPr lang="en-US" i="1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pons</a:t>
            </a:r>
            <a:r>
              <a:rPr lang="en-US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>
                <a:solidFill>
                  <a:srgbClr val="0000CC"/>
                </a:solidFill>
                <a:effectLst/>
              </a:rPr>
              <a:t>Cochlear nuclei belong </a:t>
            </a:r>
            <a:r>
              <a:rPr lang="en-US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</a:t>
            </a:r>
            <a:r>
              <a:rPr lang="en-US" i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special somatic afferent column </a:t>
            </a:r>
            <a:r>
              <a:rPr lang="en-US" i="1" dirty="0" smtClean="0">
                <a:solidFill>
                  <a:srgbClr val="0000CC"/>
                </a:solidFill>
                <a:effectLst/>
              </a:rPr>
              <a:t>in brain stem.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>
                <a:solidFill>
                  <a:srgbClr val="0000CC"/>
                </a:solidFill>
                <a:effectLst/>
              </a:rPr>
              <a:t>On ascending, most of axons decussate in the </a:t>
            </a:r>
            <a:r>
              <a:rPr lang="en-US" i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trapezoid body </a:t>
            </a:r>
            <a:r>
              <a:rPr lang="en-US" dirty="0" smtClean="0">
                <a:solidFill>
                  <a:srgbClr val="0000CC"/>
                </a:solidFill>
                <a:effectLst/>
              </a:rPr>
              <a:t> &amp; form </a:t>
            </a:r>
            <a:r>
              <a:rPr lang="en-US" i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lateral </a:t>
            </a:r>
            <a:r>
              <a:rPr lang="en-US" i="1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leminiscus</a:t>
            </a:r>
            <a:r>
              <a:rPr lang="en-US" i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>
                <a:solidFill>
                  <a:srgbClr val="0000CC"/>
                </a:solidFill>
                <a:effectLst/>
              </a:rPr>
              <a:t>Some fibers end in </a:t>
            </a:r>
            <a:r>
              <a:rPr lang="en-US" i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Superior </a:t>
            </a:r>
            <a:r>
              <a:rPr lang="en-US" i="1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Olivary</a:t>
            </a:r>
            <a:r>
              <a:rPr lang="en-US" i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Nucleus &amp; Nucleus of Lateral </a:t>
            </a:r>
            <a:r>
              <a:rPr lang="en-US" i="1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Leminiscus</a:t>
            </a:r>
            <a:r>
              <a:rPr lang="en-US" dirty="0" smtClean="0">
                <a:solidFill>
                  <a:srgbClr val="0000CC"/>
                </a:solidFill>
                <a:effectLst/>
              </a:rPr>
              <a:t>. </a:t>
            </a:r>
            <a:endParaRPr lang="en-US" dirty="0">
              <a:solidFill>
                <a:srgbClr val="0000CC"/>
              </a:solidFill>
              <a:effectLst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dirty="0" smtClean="0">
                <a:solidFill>
                  <a:srgbClr val="CC0066"/>
                </a:solidFill>
              </a:rPr>
              <a:t>AUDITORY PATHWAY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CC0066"/>
                </a:solidFill>
              </a:rPr>
              <a:t>AUDITORY PATHWAY</a:t>
            </a:r>
            <a:endParaRPr lang="en-US" dirty="0">
              <a:solidFill>
                <a:srgbClr val="CC006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" y="1412776"/>
            <a:ext cx="8229600" cy="5256584"/>
          </a:xfrm>
          <a:solidFill>
            <a:schemeClr val="accent3"/>
          </a:solidFill>
        </p:spPr>
        <p:txBody>
          <a:bodyPr/>
          <a:lstStyle/>
          <a:p>
            <a:pPr>
              <a:defRPr/>
            </a:pPr>
            <a:r>
              <a:rPr lang="en-US" i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Superior </a:t>
            </a:r>
            <a:r>
              <a:rPr lang="en-US" i="1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Olivary</a:t>
            </a:r>
            <a:r>
              <a:rPr lang="en-US" i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Nucleus &amp; Nucleus of Lateral </a:t>
            </a:r>
            <a:r>
              <a:rPr lang="en-US" i="1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Leminiscus</a:t>
            </a:r>
            <a:r>
              <a:rPr lang="en-US" i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en-US" dirty="0" smtClean="0">
                <a:solidFill>
                  <a:srgbClr val="0000CC"/>
                </a:solidFill>
                <a:effectLst/>
              </a:rPr>
              <a:t>modulate transmission of auditory information to cochlear nerve by:</a:t>
            </a:r>
          </a:p>
          <a:p>
            <a:pPr>
              <a:buFontTx/>
              <a:buAutoNum type="arabicPeriod"/>
              <a:defRPr/>
            </a:pPr>
            <a:r>
              <a:rPr lang="en-US" dirty="0" smtClean="0">
                <a:solidFill>
                  <a:srgbClr val="0000CC"/>
                </a:solidFill>
                <a:effectLst/>
              </a:rPr>
              <a:t>Sending inhibitory fibers through </a:t>
            </a:r>
            <a:r>
              <a:rPr lang="en-US" dirty="0" err="1" smtClean="0">
                <a:solidFill>
                  <a:srgbClr val="0000CC"/>
                </a:solidFill>
                <a:effectLst/>
              </a:rPr>
              <a:t>vestibulocochlear</a:t>
            </a:r>
            <a:r>
              <a:rPr lang="en-US" dirty="0" smtClean="0">
                <a:solidFill>
                  <a:srgbClr val="0000CC"/>
                </a:solidFill>
                <a:effectLst/>
              </a:rPr>
              <a:t> nerve ending  in Organ of </a:t>
            </a:r>
            <a:r>
              <a:rPr lang="en-US" dirty="0" err="1" smtClean="0">
                <a:solidFill>
                  <a:srgbClr val="0000CC"/>
                </a:solidFill>
                <a:effectLst/>
              </a:rPr>
              <a:t>Corti</a:t>
            </a:r>
            <a:r>
              <a:rPr lang="en-US" dirty="0" smtClean="0">
                <a:solidFill>
                  <a:srgbClr val="0000CC"/>
                </a:solidFill>
                <a:effectLst/>
              </a:rPr>
              <a:t>.</a:t>
            </a:r>
          </a:p>
          <a:p>
            <a:pPr>
              <a:buFontTx/>
              <a:buAutoNum type="arabicPeriod"/>
              <a:defRPr/>
            </a:pPr>
            <a:r>
              <a:rPr lang="en-US" dirty="0" smtClean="0">
                <a:solidFill>
                  <a:srgbClr val="0000CC"/>
                </a:solidFill>
                <a:effectLst/>
              </a:rPr>
              <a:t>Establishing connection with motor </a:t>
            </a:r>
            <a:r>
              <a:rPr lang="en-US" dirty="0" err="1" smtClean="0">
                <a:solidFill>
                  <a:srgbClr val="0000CC"/>
                </a:solidFill>
                <a:effectLst/>
              </a:rPr>
              <a:t>neurones</a:t>
            </a:r>
            <a:r>
              <a:rPr lang="en-US" dirty="0" smtClean="0">
                <a:solidFill>
                  <a:srgbClr val="0000CC"/>
                </a:solidFill>
                <a:effectLst/>
              </a:rPr>
              <a:t> supplying tensor tympani &amp; </a:t>
            </a:r>
            <a:r>
              <a:rPr lang="en-US" dirty="0" err="1" smtClean="0">
                <a:solidFill>
                  <a:srgbClr val="0000CC"/>
                </a:solidFill>
                <a:effectLst/>
              </a:rPr>
              <a:t>stapedius</a:t>
            </a:r>
            <a:r>
              <a:rPr lang="en-US" dirty="0" smtClean="0">
                <a:solidFill>
                  <a:srgbClr val="0000CC"/>
                </a:solidFill>
                <a:effectLst/>
              </a:rPr>
              <a:t> muscles. 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  <a:solidFill>
            <a:schemeClr val="accent3"/>
          </a:solidFill>
        </p:spPr>
        <p:txBody>
          <a:bodyPr/>
          <a:lstStyle/>
          <a:p>
            <a:pPr>
              <a:buFont typeface="Wingdings" pitchFamily="2" charset="2"/>
              <a:buChar char="q"/>
            </a:pPr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THIRD ORDER NEURONES: </a:t>
            </a:r>
            <a:r>
              <a:rPr lang="en-US" i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Cells of inferior </a:t>
            </a:r>
            <a:r>
              <a:rPr lang="en-US" i="1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colliculus</a:t>
            </a:r>
            <a:r>
              <a:rPr lang="en-US" i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(midbrain). </a:t>
            </a:r>
            <a:r>
              <a:rPr lang="en-US" dirty="0" smtClean="0">
                <a:solidFill>
                  <a:srgbClr val="0000CC"/>
                </a:solidFill>
                <a:effectLst/>
              </a:rPr>
              <a:t>Both </a:t>
            </a:r>
            <a:r>
              <a:rPr lang="en-US" dirty="0" err="1" smtClean="0">
                <a:solidFill>
                  <a:srgbClr val="0000CC"/>
                </a:solidFill>
                <a:effectLst/>
              </a:rPr>
              <a:t>colliculi</a:t>
            </a:r>
            <a:r>
              <a:rPr lang="en-US" dirty="0" smtClean="0">
                <a:solidFill>
                  <a:srgbClr val="0000CC"/>
                </a:solidFill>
                <a:effectLst/>
              </a:rPr>
              <a:t> are interconnected by </a:t>
            </a:r>
            <a:r>
              <a:rPr lang="en-US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commissural fibers</a:t>
            </a:r>
            <a:r>
              <a:rPr lang="en-US" dirty="0" smtClean="0">
                <a:solidFill>
                  <a:srgbClr val="0000CC"/>
                </a:solidFill>
                <a:effectLst/>
              </a:rPr>
              <a:t>.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FOURTH ORDER NEURONES: </a:t>
            </a:r>
            <a:r>
              <a:rPr lang="en-US" i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Cells of medial </a:t>
            </a:r>
            <a:r>
              <a:rPr lang="en-US" i="1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geniculate</a:t>
            </a:r>
            <a:r>
              <a:rPr lang="en-US" i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nucleus (thalamus). 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>
                <a:solidFill>
                  <a:srgbClr val="0000CC"/>
                </a:solidFill>
                <a:effectLst/>
              </a:rPr>
              <a:t>Axons form </a:t>
            </a:r>
            <a:r>
              <a:rPr lang="en-US" i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auditory radiation </a:t>
            </a:r>
            <a:r>
              <a:rPr lang="en-US" dirty="0" smtClean="0">
                <a:solidFill>
                  <a:srgbClr val="0000CC"/>
                </a:solidFill>
                <a:effectLst/>
              </a:rPr>
              <a:t>that pass through </a:t>
            </a:r>
            <a:r>
              <a:rPr lang="en-US" dirty="0" err="1" smtClean="0">
                <a:solidFill>
                  <a:srgbClr val="0000CC"/>
                </a:solidFill>
                <a:effectLst/>
              </a:rPr>
              <a:t>retrolenticular</a:t>
            </a:r>
            <a:r>
              <a:rPr lang="en-US" dirty="0" smtClean="0">
                <a:solidFill>
                  <a:srgbClr val="0000CC"/>
                </a:solidFill>
                <a:effectLst/>
              </a:rPr>
              <a:t> part of internal capsule.</a:t>
            </a:r>
            <a:endParaRPr lang="en-US" dirty="0">
              <a:effectLst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dirty="0" smtClean="0">
                <a:solidFill>
                  <a:srgbClr val="CC0066"/>
                </a:solidFill>
              </a:rPr>
              <a:t>AUDITORY PATHWAY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2484</TotalTime>
  <Words>829</Words>
  <Application>Microsoft Office PowerPoint</Application>
  <PresentationFormat>On-screen Show (4:3)</PresentationFormat>
  <Paragraphs>143</Paragraphs>
  <Slides>23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Default Design</vt:lpstr>
      <vt:lpstr>Slide 1</vt:lpstr>
      <vt:lpstr>OBJECTIVES</vt:lpstr>
      <vt:lpstr>Slide 3</vt:lpstr>
      <vt:lpstr>AUDITORY PATHWAY</vt:lpstr>
      <vt:lpstr>Slide 5</vt:lpstr>
      <vt:lpstr>AUDITORY PATHWAY</vt:lpstr>
      <vt:lpstr>AUDITORY PATHWAY</vt:lpstr>
      <vt:lpstr>AUDITORY PATHWAY</vt:lpstr>
      <vt:lpstr>AUDITORY PATHWAY</vt:lpstr>
      <vt:lpstr>AUDITORY PATHWAY</vt:lpstr>
      <vt:lpstr>Slide 11</vt:lpstr>
      <vt:lpstr>VESTIBULAR PATHWAY</vt:lpstr>
      <vt:lpstr>Slide 13</vt:lpstr>
      <vt:lpstr>VESTIBULAR PATHWAY</vt:lpstr>
      <vt:lpstr>VESTIBULAR PATHWAY</vt:lpstr>
      <vt:lpstr>CONNECTIONS OF VESTIBULAR PATHWAY</vt:lpstr>
      <vt:lpstr>VESTIBULAR PATHWAY</vt:lpstr>
      <vt:lpstr>VESTIBULAR PATHWAY</vt:lpstr>
      <vt:lpstr>SUMMARY</vt:lpstr>
      <vt:lpstr>SUMMARY</vt:lpstr>
      <vt:lpstr>QUESTION 1</vt:lpstr>
      <vt:lpstr>QUESTION 2</vt:lpstr>
      <vt:lpstr>Slide 23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Dr. Ahmad</dc:creator>
  <cp:lastModifiedBy>user1</cp:lastModifiedBy>
  <cp:revision>295</cp:revision>
  <dcterms:created xsi:type="dcterms:W3CDTF">2005-12-20T08:24:00Z</dcterms:created>
  <dcterms:modified xsi:type="dcterms:W3CDTF">2012-08-26T11:28:02Z</dcterms:modified>
</cp:coreProperties>
</file>