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4FF"/>
    <a:srgbClr val="CC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35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0BEFC20-EC56-4F0F-9B92-7FBEA616AF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A7FD5F5-39ED-4B24-987E-EDFD95F495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291-6F5E-4640-8965-451A9DDBD2F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8C3FF-5E43-43B8-9A93-F8377EAEBA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C490C-A776-44BC-BCE7-2B6CDEF4998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128DA9-6997-43D3-B92B-2F1359483E38}" type="slidenum">
              <a:rPr/>
              <a:pPr>
                <a:defRPr/>
              </a:pPr>
              <a:t>‹#›</a:t>
            </a:fld>
            <a:endParaRPr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96AB21-47BC-4543-983E-3537E89ED45F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A9FC192-ADA8-4823-8805-A91BEEF18419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56D5-9A88-4C5F-8B16-B73303E462C9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1CED-8317-4D19-ACDC-72DEE6CF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7AA6-13A9-429E-AF57-05E3223D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93FB5C-F695-4DC6-91C0-A828BB5ECAF2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89895-7E07-46FE-93A5-3C52505F94B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C4A260-7032-4CA8-A557-F96C15EE814D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1E1AB-B992-4918-9485-BE326F423EB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EC0E88-3634-48CE-B8D7-9054BF21959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919548-5D98-46E9-B478-FEBC443C5BCC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39B1B1-6862-4122-BD79-9D08EAF1E953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092928-300F-4D3C-9699-F7ACF3B66F7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16402270-6F0B-436F-8349-9C0BC92AB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14" r:id="rId13"/>
    <p:sldLayoutId id="214748412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1B1FD-5171-441B-8AB9-07D603AE1143}" type="slidenum">
              <a:rPr lang="en-US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  <p:pic>
        <p:nvPicPr>
          <p:cNvPr id="7" name="Picture 7" descr="99204F60"/>
          <p:cNvPicPr>
            <a:picLocks noChangeAspect="1" noChangeArrowheads="1"/>
          </p:cNvPicPr>
          <p:nvPr/>
        </p:nvPicPr>
        <p:blipFill>
          <a:blip r:embed="rId2" cstate="print"/>
          <a:srcRect l="6750" t="9740" r="3419" b="8595"/>
          <a:stretch>
            <a:fillRect/>
          </a:stretch>
        </p:blipFill>
        <p:spPr bwMode="auto">
          <a:xfrm>
            <a:off x="1258888" y="1773238"/>
            <a:ext cx="6199187" cy="50847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EEB93-4EB2-4C94-A8C7-C3861CFAA02F}" type="slidenum">
              <a:rPr lang="en-US" smtClean="0"/>
              <a:pPr>
                <a:defRPr/>
              </a:pPr>
              <a:t>10</a:t>
            </a:fld>
            <a:endParaRPr lang="en-US">
              <a:cs typeface="+mn-cs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/>
              <a:t>The mucosal lining of these sinuses </a:t>
            </a:r>
            <a:r>
              <a:rPr lang="en-US" sz="2400"/>
              <a:t>is continuous with that in the nose  and the throat.</a:t>
            </a:r>
          </a:p>
          <a:p>
            <a:r>
              <a:rPr lang="en-US" sz="2400" u="sng"/>
              <a:t>So infection in these area </a:t>
            </a:r>
            <a:r>
              <a:rPr lang="en-US" sz="2400"/>
              <a:t>tends to </a:t>
            </a:r>
            <a:r>
              <a:rPr lang="en-US" sz="2400" u="sng"/>
              <a:t>migrate into the sinuses causing sinusitis.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latin typeface="+mn-lt"/>
                <a:cs typeface="+mn-cs"/>
              </a:rPr>
              <a:t>EXCEPT:</a:t>
            </a:r>
            <a:endParaRPr lang="en-US" sz="2000" u="sng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/>
          <p:cNvPicPr>
            <a:picLocks noChangeAspect="1" noChangeArrowheads="1"/>
          </p:cNvPicPr>
          <p:nvPr/>
        </p:nvPicPr>
        <p:blipFill>
          <a:blip r:embed="rId2" cstate="print"/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816424" cy="648072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Nasal mucosa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5" y="1000125"/>
            <a:ext cx="4143375" cy="55975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Olfactory </a:t>
            </a:r>
            <a:r>
              <a:rPr lang="en-US" sz="2400" b="1" dirty="0" smtClean="0">
                <a:solidFill>
                  <a:srgbClr val="CC00CC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 smtClean="0"/>
              <a:t>It is </a:t>
            </a:r>
            <a:r>
              <a:rPr lang="en-US" sz="2400" b="1" u="sng" dirty="0" smtClean="0"/>
              <a:t>delicate</a:t>
            </a:r>
            <a:r>
              <a:rPr lang="en-US" sz="2400" b="1" dirty="0" smtClean="0"/>
              <a:t> and contains olfactory nerve cells.</a:t>
            </a:r>
          </a:p>
          <a:p>
            <a:pPr eaLnBrk="1" hangingPunct="1">
              <a:defRPr/>
            </a:pPr>
            <a:r>
              <a:rPr lang="en-US" sz="2400" b="1" dirty="0" smtClean="0"/>
              <a:t>It is present in </a:t>
            </a:r>
            <a:r>
              <a:rPr lang="en-US" sz="2400" b="1" u="sng" dirty="0" smtClean="0"/>
              <a:t>the </a:t>
            </a:r>
            <a:r>
              <a:rPr lang="en-US" sz="2400" b="1" u="sng" dirty="0" smtClean="0"/>
              <a:t>roof,</a:t>
            </a:r>
            <a:r>
              <a:rPr lang="en-US" sz="2400" b="1" dirty="0" smtClean="0"/>
              <a:t> </a:t>
            </a:r>
            <a:r>
              <a:rPr lang="en-US" sz="2400" b="1" dirty="0" smtClean="0"/>
              <a:t>lateral wall and </a:t>
            </a:r>
            <a:r>
              <a:rPr lang="en-US" sz="2400" b="1" u="sng" dirty="0" smtClean="0"/>
              <a:t>upper part of nasal cavity</a:t>
            </a:r>
            <a:r>
              <a:rPr lang="en-US" sz="2400" b="1" dirty="0" smtClean="0"/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/>
              <a:t>On the </a:t>
            </a:r>
            <a:r>
              <a:rPr lang="en-US" sz="2400" b="1" dirty="0" smtClean="0">
                <a:solidFill>
                  <a:srgbClr val="FF0066"/>
                </a:solidFill>
              </a:rPr>
              <a:t>lateral wall</a:t>
            </a:r>
            <a:r>
              <a:rPr lang="en-US" sz="2400" b="1" dirty="0" smtClean="0"/>
              <a:t>, it lines the upper surface of the </a:t>
            </a:r>
            <a:r>
              <a:rPr lang="en-US" sz="2400" b="1" u="sng" dirty="0" smtClean="0"/>
              <a:t>superior </a:t>
            </a:r>
            <a:r>
              <a:rPr lang="en-US" sz="2400" b="1" u="sng" dirty="0" err="1" smtClean="0"/>
              <a:t>concha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and the </a:t>
            </a:r>
            <a:r>
              <a:rPr lang="en-US" sz="2400" b="1" u="sng" dirty="0" err="1" smtClean="0"/>
              <a:t>sphenoethmoidal</a:t>
            </a:r>
            <a:r>
              <a:rPr lang="en-US" sz="2400" b="1" u="sng" dirty="0" smtClean="0"/>
              <a:t> recess.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/>
              <a:t>On the </a:t>
            </a:r>
            <a:r>
              <a:rPr lang="en-US" sz="2400" b="1" dirty="0" smtClean="0">
                <a:solidFill>
                  <a:srgbClr val="FF0066"/>
                </a:solidFill>
              </a:rPr>
              <a:t>medial wall</a:t>
            </a:r>
            <a:r>
              <a:rPr lang="en-US" sz="2400" b="1" dirty="0" smtClean="0"/>
              <a:t>, it lines the </a:t>
            </a:r>
            <a:r>
              <a:rPr lang="en-US" sz="2400" b="1" u="sng" dirty="0" smtClean="0"/>
              <a:t>superior part </a:t>
            </a:r>
            <a:r>
              <a:rPr lang="en-US" sz="2400" b="1" dirty="0" smtClean="0"/>
              <a:t>of the nasal septum.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800" b="1" dirty="0" smtClean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B131D-9E5B-4571-8DF1-E98A21766AFD}" type="slidenum">
              <a:rPr lang="en-US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  <p:pic>
        <p:nvPicPr>
          <p:cNvPr id="25605" name="Picture 4" descr="F0929065"/>
          <p:cNvPicPr>
            <a:picLocks noChangeAspect="1" noChangeArrowheads="1"/>
          </p:cNvPicPr>
          <p:nvPr/>
        </p:nvPicPr>
        <p:blipFill>
          <a:blip r:embed="rId2" cstate="print"/>
          <a:srcRect l="58176" t="4539" r="2654" b="5450"/>
          <a:stretch>
            <a:fillRect/>
          </a:stretch>
        </p:blipFill>
        <p:spPr bwMode="auto">
          <a:xfrm>
            <a:off x="4284663" y="188913"/>
            <a:ext cx="460851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6" name="Picture 4" descr="F0929065"/>
          <p:cNvPicPr>
            <a:picLocks noChangeAspect="1" noChangeArrowheads="1"/>
          </p:cNvPicPr>
          <p:nvPr/>
        </p:nvPicPr>
        <p:blipFill>
          <a:blip r:embed="rId2" cstate="print"/>
          <a:srcRect l="1761" t="4539" r="44954" b="5450"/>
          <a:stretch>
            <a:fillRect/>
          </a:stretch>
        </p:blipFill>
        <p:spPr bwMode="auto">
          <a:xfrm>
            <a:off x="4211638" y="3500438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6905"/>
            <a:ext cx="6551612" cy="575791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437112"/>
            <a:ext cx="8424863" cy="23495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It is </a:t>
            </a:r>
            <a:r>
              <a:rPr lang="en-US" b="1" u="sng" dirty="0" smtClean="0"/>
              <a:t>thick,</a:t>
            </a:r>
            <a:r>
              <a:rPr lang="en-US" b="1" dirty="0" smtClean="0"/>
              <a:t> ciliated highly vascular and contains mucous glands &amp; goblet cells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lines the </a:t>
            </a:r>
            <a:r>
              <a:rPr lang="en-US" b="1" dirty="0" smtClean="0">
                <a:solidFill>
                  <a:srgbClr val="FF0000"/>
                </a:solidFill>
              </a:rPr>
              <a:t>lower part </a:t>
            </a:r>
            <a:r>
              <a:rPr lang="en-US" dirty="0" smtClean="0"/>
              <a:t>of the nasal cavity </a:t>
            </a:r>
            <a:r>
              <a:rPr lang="en-US" b="1" dirty="0" smtClean="0"/>
              <a:t>(from skin of vestibule to the superior </a:t>
            </a:r>
            <a:r>
              <a:rPr lang="en-US" b="1" dirty="0" err="1" smtClean="0"/>
              <a:t>concha</a:t>
            </a:r>
            <a:r>
              <a:rPr lang="en-US" b="1" dirty="0" smtClean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functions to </a:t>
            </a:r>
            <a:r>
              <a:rPr lang="en-US" u="sng" dirty="0" smtClean="0"/>
              <a:t>moisten</a:t>
            </a:r>
            <a:r>
              <a:rPr lang="en-US" dirty="0" smtClean="0"/>
              <a:t>, </a:t>
            </a:r>
            <a:r>
              <a:rPr lang="en-US" u="sng" dirty="0" smtClean="0"/>
              <a:t>clean</a:t>
            </a:r>
            <a:r>
              <a:rPr lang="en-US" dirty="0" smtClean="0"/>
              <a:t> and </a:t>
            </a:r>
            <a:r>
              <a:rPr lang="en-US" u="sng" dirty="0" smtClean="0"/>
              <a:t>warm</a:t>
            </a:r>
            <a:r>
              <a:rPr lang="en-US" dirty="0" smtClean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a </a:t>
            </a:r>
            <a:r>
              <a:rPr lang="en-US" b="1" i="1" dirty="0" smtClean="0">
                <a:solidFill>
                  <a:srgbClr val="0070C0"/>
                </a:solidFill>
              </a:rPr>
              <a:t>submucous venous plexus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03E45-6A6B-4EE4-9C73-D4132129F69A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6" name="Picture 7" descr="9347834A"/>
          <p:cNvPicPr>
            <a:picLocks noChangeAspect="1" noChangeArrowheads="1"/>
          </p:cNvPicPr>
          <p:nvPr/>
        </p:nvPicPr>
        <p:blipFill>
          <a:blip r:embed="rId3" cstate="print"/>
          <a:srcRect l="2019" t="6818" r="3040" b="4546"/>
          <a:stretch>
            <a:fillRect/>
          </a:stretch>
        </p:blipFill>
        <p:spPr bwMode="auto">
          <a:xfrm>
            <a:off x="395288" y="692696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3707904" y="116632"/>
            <a:ext cx="3960440" cy="648742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Nerve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79512" y="116632"/>
            <a:ext cx="3168650" cy="659765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dirty="0" smtClean="0">
                <a:solidFill>
                  <a:srgbClr val="0070C0"/>
                </a:solidFill>
              </a:rPr>
              <a:t>The nerves of General Sensation </a:t>
            </a:r>
            <a:r>
              <a:rPr lang="en-US" sz="2300" dirty="0" smtClean="0"/>
              <a:t>are derived from the </a:t>
            </a:r>
            <a:r>
              <a:rPr lang="en-US" sz="2300" b="1" dirty="0" smtClean="0">
                <a:solidFill>
                  <a:srgbClr val="7030A0"/>
                </a:solidFill>
              </a:rPr>
              <a:t>Ophthalmic</a:t>
            </a:r>
            <a:r>
              <a:rPr lang="en-US" sz="2300" dirty="0" smtClean="0">
                <a:solidFill>
                  <a:srgbClr val="7030A0"/>
                </a:solidFill>
              </a:rPr>
              <a:t> &amp; </a:t>
            </a:r>
            <a:r>
              <a:rPr lang="en-US" sz="2300" b="1" dirty="0" smtClean="0">
                <a:solidFill>
                  <a:srgbClr val="7030A0"/>
                </a:solidFill>
              </a:rPr>
              <a:t>Maxillary</a:t>
            </a:r>
            <a:r>
              <a:rPr lang="en-US" sz="2300" dirty="0" smtClean="0">
                <a:solidFill>
                  <a:srgbClr val="7030A0"/>
                </a:solidFill>
              </a:rPr>
              <a:t> </a:t>
            </a:r>
            <a:r>
              <a:rPr lang="en-US" sz="2300" dirty="0" smtClean="0"/>
              <a:t>divisions of </a:t>
            </a:r>
            <a:r>
              <a:rPr lang="en-US" sz="2300" b="1" i="1" dirty="0" smtClean="0"/>
              <a:t>trigeminal </a:t>
            </a:r>
            <a:r>
              <a:rPr lang="en-US" sz="2300" b="1" i="1" dirty="0" smtClean="0"/>
              <a:t>nerve</a:t>
            </a:r>
            <a:r>
              <a:rPr lang="en-US" sz="2300" dirty="0" smtClean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FF0000"/>
                </a:solidFill>
              </a:rPr>
              <a:t>The </a:t>
            </a:r>
            <a:r>
              <a:rPr lang="en-US" sz="2300" b="1" i="1" dirty="0" smtClean="0">
                <a:solidFill>
                  <a:srgbClr val="FF0000"/>
                </a:solidFill>
              </a:rPr>
              <a:t>anterior part is supplied by:</a:t>
            </a:r>
            <a:r>
              <a:rPr lang="en-US" sz="2300" dirty="0" smtClean="0">
                <a:solidFill>
                  <a:srgbClr val="FF0000"/>
                </a:solidFill>
              </a:rPr>
              <a:t>  </a:t>
            </a:r>
            <a:r>
              <a:rPr lang="en-US" sz="2300" b="1" dirty="0" smtClean="0">
                <a:solidFill>
                  <a:srgbClr val="00B050"/>
                </a:solidFill>
              </a:rPr>
              <a:t>Anterior </a:t>
            </a:r>
            <a:r>
              <a:rPr lang="en-US" sz="2300" b="1" dirty="0" err="1" smtClean="0">
                <a:solidFill>
                  <a:srgbClr val="00B050"/>
                </a:solidFill>
              </a:rPr>
              <a:t>Ethmoidal</a:t>
            </a:r>
            <a:r>
              <a:rPr lang="en-US" sz="2300" b="1" dirty="0" smtClean="0">
                <a:solidFill>
                  <a:srgbClr val="00B050"/>
                </a:solidFill>
              </a:rPr>
              <a:t> nerve</a:t>
            </a:r>
            <a:r>
              <a:rPr lang="en-US" sz="2300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FF0000"/>
                </a:solidFill>
              </a:rPr>
              <a:t>The </a:t>
            </a:r>
            <a:r>
              <a:rPr lang="en-US" sz="2300" b="1" i="1" dirty="0" smtClean="0">
                <a:solidFill>
                  <a:srgbClr val="FF0000"/>
                </a:solidFill>
              </a:rPr>
              <a:t>posterior part is supplied by: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endParaRPr lang="en-US" sz="23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00B050"/>
                </a:solidFill>
              </a:rPr>
              <a:t>1-</a:t>
            </a:r>
            <a:r>
              <a:rPr lang="en-US" sz="2300" b="1" i="1" dirty="0" smtClean="0">
                <a:solidFill>
                  <a:srgbClr val="00B050"/>
                </a:solidFill>
              </a:rPr>
              <a:t>Nasopalatine,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rgbClr val="00B050"/>
                </a:solidFill>
              </a:rPr>
              <a:t> 2- Nasal, and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rgbClr val="00B050"/>
                </a:solidFill>
              </a:rPr>
              <a:t> 3- Palatine </a:t>
            </a:r>
            <a:r>
              <a:rPr lang="en-US" sz="2300" b="1" i="1" dirty="0" smtClean="0"/>
              <a:t>branches</a:t>
            </a:r>
            <a:r>
              <a:rPr lang="en-US" sz="2300" dirty="0" smtClean="0"/>
              <a:t> of the </a:t>
            </a:r>
            <a:r>
              <a:rPr lang="en-US" sz="2300" b="1" dirty="0" smtClean="0">
                <a:solidFill>
                  <a:srgbClr val="C00000"/>
                </a:solidFill>
              </a:rPr>
              <a:t>pterygopalatine ganglion</a:t>
            </a:r>
            <a:r>
              <a:rPr lang="en-US" sz="23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7652" name="Picture 10" descr="F66122-008-f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143" b="4807"/>
          <a:stretch>
            <a:fillRect/>
          </a:stretch>
        </p:blipFill>
        <p:spPr>
          <a:xfrm>
            <a:off x="3419872" y="1124744"/>
            <a:ext cx="5472113" cy="3887788"/>
          </a:xfrm>
          <a:ln w="28575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0342-C661-442E-8443-A2A6E87BE6F9}" type="slidenum">
              <a:rPr lang="en-US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08112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Olfactory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671887" cy="525621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st</a:t>
            </a:r>
            <a:r>
              <a:rPr lang="en-US" sz="2400" b="1" u="sng" dirty="0" smtClean="0">
                <a:solidFill>
                  <a:srgbClr val="FF3300"/>
                </a:solidFill>
              </a:rPr>
              <a:t> neurone: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Olfactory receptors are specialized, </a:t>
            </a:r>
            <a:r>
              <a:rPr lang="en-US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C00CC"/>
                </a:solidFill>
              </a:rPr>
              <a:t>nerve cells </a:t>
            </a:r>
            <a:r>
              <a:rPr lang="en-US" sz="2400" dirty="0" smtClean="0"/>
              <a:t>that lie in the olfactory epithelium.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 axons </a:t>
            </a:r>
            <a:r>
              <a:rPr lang="en-US" sz="2400" dirty="0" smtClean="0"/>
              <a:t>of these bipolar cells 12-20 fibers form </a:t>
            </a:r>
            <a:r>
              <a:rPr lang="en-US" sz="2400" u="sng" dirty="0" smtClean="0"/>
              <a:t>the true olfactory nerves fibers.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Which </a:t>
            </a:r>
            <a:r>
              <a:rPr lang="en-US" sz="2400" dirty="0" err="1" smtClean="0">
                <a:solidFill>
                  <a:srgbClr val="0070C0"/>
                </a:solidFill>
              </a:rPr>
              <a:t>passe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through the </a:t>
            </a:r>
            <a:r>
              <a:rPr lang="en-US" sz="2400" u="sng" dirty="0" smtClean="0"/>
              <a:t>cribriform plate</a:t>
            </a:r>
            <a:r>
              <a:rPr lang="en-US" sz="2400" dirty="0" smtClean="0"/>
              <a:t> </a:t>
            </a:r>
            <a:r>
              <a:rPr lang="en-US" sz="2400" u="sng" dirty="0" smtClean="0"/>
              <a:t>of ethmoid.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They join the </a:t>
            </a:r>
            <a:r>
              <a:rPr lang="en-US" sz="2400" b="1" u="sng" dirty="0" smtClean="0">
                <a:solidFill>
                  <a:srgbClr val="C00000"/>
                </a:solidFill>
              </a:rPr>
              <a:t>olfactory bulb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ACDCE-7620-4EAF-AC5A-D596C7DD21E8}" type="slidenum">
              <a:rPr lang="en-US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17841-B558-4E8D-B16E-352687572AB5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9452" name="Picture 12" descr="6"/>
          <p:cNvPicPr>
            <a:picLocks noChangeAspect="1" noChangeArrowheads="1"/>
          </p:cNvPicPr>
          <p:nvPr/>
        </p:nvPicPr>
        <p:blipFill>
          <a:blip r:embed="rId3" cstate="print"/>
          <a:srcRect l="9556" t="4701" r="6851" b="38532"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850" y="26035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dirty="0"/>
              <a:t>within the olfactory bulb, 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cells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en-US" sz="2400" b="1" dirty="0"/>
              <a:t> </a:t>
            </a:r>
            <a:r>
              <a:rPr lang="en-US" sz="2400" dirty="0"/>
              <a:t>axons from the latter leave the bulb in the olfactory tract.</a:t>
            </a:r>
          </a:p>
        </p:txBody>
      </p:sp>
      <p:pic>
        <p:nvPicPr>
          <p:cNvPr id="8" name="Content Placeholder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43826"/>
          <a:stretch>
            <a:fillRect/>
          </a:stretch>
        </p:blipFill>
        <p:spPr>
          <a:xfrm>
            <a:off x="539750" y="3357563"/>
            <a:ext cx="3600450" cy="3311525"/>
          </a:xfr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464496" cy="864096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3384550" cy="56889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b="1" u="sng" dirty="0" smtClean="0">
                <a:solidFill>
                  <a:srgbClr val="FF3300"/>
                </a:solidFill>
              </a:rPr>
              <a:t>  neurone:</a:t>
            </a:r>
            <a:r>
              <a:rPr 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It is formed by the </a:t>
            </a:r>
            <a:r>
              <a:rPr lang="en-US" sz="2400" b="1" dirty="0" smtClean="0">
                <a:solidFill>
                  <a:srgbClr val="00B0F0"/>
                </a:solidFill>
              </a:rPr>
              <a:t>Mitral cells of olfactory bulb.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axons of these cells form the </a:t>
            </a:r>
            <a:r>
              <a:rPr lang="en-US" sz="2400" u="sng" dirty="0" smtClean="0"/>
              <a:t>olfactory tract.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0070C0"/>
                </a:solidFill>
              </a:rPr>
              <a:t>Each tract divides </a:t>
            </a:r>
            <a:r>
              <a:rPr lang="en-US" sz="2400" dirty="0" smtClean="0"/>
              <a:t>into 2 roots at the </a:t>
            </a:r>
            <a:r>
              <a:rPr lang="en-US" sz="2400" u="sng" dirty="0" smtClean="0"/>
              <a:t>anterior perforated substance: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Lateral root:</a:t>
            </a:r>
          </a:p>
          <a:p>
            <a:pPr eaLnBrk="1" hangingPunct="1">
              <a:defRPr/>
            </a:pPr>
            <a:r>
              <a:rPr lang="en-US" sz="2000" dirty="0" smtClean="0"/>
              <a:t>Carries olfactory fibers to </a:t>
            </a:r>
            <a:r>
              <a:rPr lang="en-US" sz="2000" u="sng" dirty="0" smtClean="0"/>
              <a:t>end in </a:t>
            </a:r>
            <a:r>
              <a:rPr lang="en-US" sz="2000" dirty="0" smtClean="0"/>
              <a:t>cortex of the </a:t>
            </a:r>
            <a:r>
              <a:rPr lang="en-US" sz="2000" b="1" dirty="0" smtClean="0">
                <a:solidFill>
                  <a:srgbClr val="00B050"/>
                </a:solidFill>
              </a:rPr>
              <a:t>Uncus </a:t>
            </a:r>
            <a:r>
              <a:rPr lang="en-US" sz="2000" dirty="0" smtClean="0"/>
              <a:t>&amp; adjacent part of </a:t>
            </a:r>
            <a:r>
              <a:rPr lang="en-US" sz="2000" b="1" dirty="0" err="1" smtClean="0">
                <a:solidFill>
                  <a:srgbClr val="00B050"/>
                </a:solidFill>
              </a:rPr>
              <a:t>Hippocampal</a:t>
            </a: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err="1" smtClean="0">
                <a:solidFill>
                  <a:srgbClr val="00B050"/>
                </a:solidFill>
              </a:rPr>
              <a:t>gyrus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(center of smell</a:t>
            </a:r>
            <a:r>
              <a:rPr lang="en-US" sz="2000" b="1" dirty="0" smtClean="0">
                <a:solidFill>
                  <a:srgbClr val="FF0000"/>
                </a:solidFill>
              </a:rPr>
              <a:t>).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3D784-1E26-43E7-AC72-725805B6AA67}" type="slidenum">
              <a:rPr lang="en-US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  <p:pic>
        <p:nvPicPr>
          <p:cNvPr id="30725" name="Picture 4" descr="DFA198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88913"/>
            <a:ext cx="3798887" cy="62642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C00CC"/>
                </a:solidFill>
              </a:rPr>
              <a:t>Medial root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crosses midline through </a:t>
            </a:r>
            <a:r>
              <a:rPr lang="en-US" sz="2400" dirty="0" smtClean="0">
                <a:solidFill>
                  <a:srgbClr val="2F74FF"/>
                </a:solidFill>
              </a:rPr>
              <a:t>anterior </a:t>
            </a:r>
            <a:r>
              <a:rPr lang="en-US" sz="2400" dirty="0" err="1" smtClean="0">
                <a:solidFill>
                  <a:srgbClr val="2F74FF"/>
                </a:solidFill>
              </a:rPr>
              <a:t>commissure</a:t>
            </a:r>
            <a:r>
              <a:rPr lang="en-US" sz="2400" dirty="0" smtClean="0"/>
              <a:t> and joins the uncrossed lateral root of opposite side.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It connects olfactory centers of 2 cerebral hemispheres.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So each olfactory centre receives smell sensation from both halves of nasal cavity.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NB.</a:t>
            </a:r>
            <a:r>
              <a:rPr lang="en-US" sz="2400" b="1" dirty="0" smtClean="0">
                <a:solidFill>
                  <a:srgbClr val="FF3300"/>
                </a:solidFill>
              </a:rPr>
              <a:t> Olfactory pathway is the only sensory pathway which reaches the cerebral cortex without passing through the </a:t>
            </a:r>
            <a:r>
              <a:rPr lang="en-US" b="1" dirty="0" smtClean="0">
                <a:solidFill>
                  <a:srgbClr val="2F74FF"/>
                </a:solidFill>
              </a:rPr>
              <a:t>Thalamus</a:t>
            </a:r>
            <a:r>
              <a:rPr lang="en-US" b="1" dirty="0" smtClean="0">
                <a:solidFill>
                  <a:srgbClr val="FF3300"/>
                </a:solidFill>
              </a:rPr>
              <a:t>.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F3C1-92CD-4A47-90FE-DF06C203EB3A}" type="slidenum">
              <a:rPr lang="en-US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3001" t="2087" r="881"/>
          <a:stretch>
            <a:fillRect/>
          </a:stretch>
        </p:blipFill>
        <p:spPr>
          <a:xfrm>
            <a:off x="4211638" y="333375"/>
            <a:ext cx="4681537" cy="6191250"/>
          </a:xfr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9" y="332656"/>
            <a:ext cx="3744416" cy="648072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404813"/>
            <a:ext cx="3492500" cy="61928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Sphenopalatine</a:t>
            </a:r>
            <a:r>
              <a:rPr lang="en-US" sz="2400" b="1" dirty="0" smtClean="0">
                <a:solidFill>
                  <a:srgbClr val="FF0000"/>
                </a:solidFill>
              </a:rPr>
              <a:t> artery </a:t>
            </a:r>
            <a:r>
              <a:rPr lang="en-US" sz="2400" b="1" dirty="0" smtClean="0"/>
              <a:t>(maxillary) 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Ethmoidal anterior and posterior </a:t>
            </a:r>
            <a:r>
              <a:rPr lang="en-US" sz="2400" b="1" dirty="0" smtClean="0"/>
              <a:t>(ophthalmic).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Superior labial </a:t>
            </a:r>
            <a:r>
              <a:rPr lang="en-US" sz="2400" b="1" dirty="0" smtClean="0"/>
              <a:t>(facial).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/>
              <a:t>Applied anatomy :</a:t>
            </a:r>
            <a:r>
              <a:rPr lang="en-US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Rich arterial anastomosis on </a:t>
            </a:r>
            <a:r>
              <a:rPr lang="en-US" sz="2400" b="1" dirty="0" smtClean="0">
                <a:solidFill>
                  <a:srgbClr val="0070C0"/>
                </a:solidFill>
              </a:rPr>
              <a:t>anterior &amp; inferior part of nasal septum </a:t>
            </a:r>
            <a:r>
              <a:rPr lang="en-US" sz="2400" b="1" dirty="0" smtClean="0">
                <a:solidFill>
                  <a:srgbClr val="C00000"/>
                </a:solidFill>
              </a:rPr>
              <a:t>(Little’s area) </a:t>
            </a:r>
            <a:r>
              <a:rPr lang="en-US" sz="2400" dirty="0" smtClean="0"/>
              <a:t>is the most common site for </a:t>
            </a:r>
            <a:r>
              <a:rPr lang="en-US" sz="2400" b="1" dirty="0" err="1" smtClean="0"/>
              <a:t>epistaxis</a:t>
            </a:r>
            <a:r>
              <a:rPr lang="en-US" sz="2400" b="1" dirty="0" smtClean="0"/>
              <a:t>.</a:t>
            </a:r>
          </a:p>
        </p:txBody>
      </p:sp>
      <p:pic>
        <p:nvPicPr>
          <p:cNvPr id="32772" name="Picture 6" descr="F66122-008-f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55" t="1350" r="807" b="3020"/>
          <a:stretch>
            <a:fillRect/>
          </a:stretch>
        </p:blipFill>
        <p:spPr>
          <a:xfrm>
            <a:off x="3635896" y="1484313"/>
            <a:ext cx="5329238" cy="4321175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59079" y="6556375"/>
            <a:ext cx="588963" cy="228600"/>
          </a:xfrm>
        </p:spPr>
        <p:txBody>
          <a:bodyPr/>
          <a:lstStyle/>
          <a:p>
            <a:pPr>
              <a:defRPr/>
            </a:pPr>
            <a:fld id="{2C845FAE-36C1-4702-A8F9-E18D3DBF9155}" type="slidenum">
              <a:rPr lang="en-US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9367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9867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344" y="5373688"/>
            <a:ext cx="133233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635080" cy="876712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 smtClean="0"/>
              <a:t>Venous drainage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Plexus in sub mucosa  by veins accompanying the arteries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9800-E3A3-42E9-8522-9D3AE8F58E00}" type="slidenum">
              <a:rPr lang="en-US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  <p:pic>
        <p:nvPicPr>
          <p:cNvPr id="33797" name="Picture 2" descr="C:\Documents and Settings\User\My Documents\Student Gray\8. Head and neck\F66122-008-f231.jpg"/>
          <p:cNvPicPr>
            <a:picLocks noChangeAspect="1" noChangeArrowheads="1"/>
          </p:cNvPicPr>
          <p:nvPr/>
        </p:nvPicPr>
        <p:blipFill>
          <a:blip r:embed="rId2" cstate="print"/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263525"/>
            <a:ext cx="6986537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40763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structures forming </a:t>
            </a:r>
            <a:r>
              <a:rPr lang="en-US" sz="2800" u="sng" dirty="0" smtClean="0"/>
              <a:t>the walls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structures </a:t>
            </a:r>
            <a:r>
              <a:rPr lang="en-US" sz="2800" u="sng" dirty="0" smtClean="0"/>
              <a:t>draining into the lateral wall</a:t>
            </a:r>
            <a:r>
              <a:rPr lang="en-US" sz="2800" dirty="0" smtClean="0"/>
              <a:t>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Differentiate between the </a:t>
            </a:r>
            <a:r>
              <a:rPr lang="en-US" sz="2800" u="sng" dirty="0" smtClean="0"/>
              <a:t>respiratory and olfactory</a:t>
            </a:r>
            <a:r>
              <a:rPr lang="en-US" sz="2800" dirty="0" smtClean="0"/>
              <a:t> regions of the nasal cavity.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</a:t>
            </a:r>
            <a:r>
              <a:rPr lang="en-US" sz="2800" u="sng" dirty="0" smtClean="0">
                <a:solidFill>
                  <a:srgbClr val="002060"/>
                </a:solidFill>
              </a:rPr>
              <a:t>sensory</a:t>
            </a:r>
            <a:r>
              <a:rPr lang="en-US" sz="2800" u="sng" dirty="0" smtClean="0"/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blood</a:t>
            </a:r>
            <a:r>
              <a:rPr lang="en-US" sz="2800" u="sng" dirty="0" smtClean="0"/>
              <a:t> supply</a:t>
            </a:r>
            <a:r>
              <a:rPr lang="en-US" sz="2800" dirty="0" smtClean="0"/>
              <a:t> of the nose.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olfactory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32367-E172-478D-AB11-87A775D65CAF}" type="slidenum">
              <a:rPr lang="en-US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Lymph drainage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Submandibular</a:t>
            </a:r>
            <a:r>
              <a:rPr lang="en-US" sz="2800" dirty="0" smtClean="0"/>
              <a:t>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Upper deep cervical</a:t>
            </a:r>
            <a:r>
              <a:rPr lang="en-US" sz="2800" dirty="0" smtClean="0"/>
              <a:t> nodes.</a:t>
            </a:r>
          </a:p>
        </p:txBody>
      </p:sp>
      <p:pic>
        <p:nvPicPr>
          <p:cNvPr id="34820" name="Picture 6" descr="F66122-008-f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ACA50-5FF5-4734-A0DE-4C0A32970A00}" type="slidenum">
              <a:rPr lang="en-US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45224"/>
            <a:ext cx="3672408" cy="7397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ACA50-5FF5-4734-A0DE-4C0A32970A00}" type="slidenum">
              <a:rPr lang="en-US" smtClean="0"/>
              <a:pPr>
                <a:defRPr/>
              </a:pPr>
              <a:t>21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3313113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FFFF00"/>
                </a:solidFill>
              </a:rPr>
              <a:t>Nasal cavity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It extends from </a:t>
            </a:r>
            <a:r>
              <a:rPr lang="en-GB" sz="2000" u="sng" dirty="0" smtClean="0"/>
              <a:t>nostrils </a:t>
            </a:r>
            <a:r>
              <a:rPr lang="en-GB" sz="2000" dirty="0" smtClean="0"/>
              <a:t>anteriorly to the </a:t>
            </a:r>
            <a:r>
              <a:rPr lang="en-GB" sz="2000" u="sng" dirty="0" err="1" smtClean="0"/>
              <a:t>choanae</a:t>
            </a:r>
            <a:r>
              <a:rPr lang="en-GB" sz="2000" dirty="0" smtClean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Divided into right and left parts by the </a:t>
            </a:r>
            <a:r>
              <a:rPr lang="en-GB" sz="2000" b="1" u="sng" dirty="0" smtClean="0">
                <a:solidFill>
                  <a:srgbClr val="2F74FF"/>
                </a:solidFill>
              </a:rPr>
              <a:t>nasal septum</a:t>
            </a:r>
            <a:r>
              <a:rPr lang="en-GB" sz="2000" u="sng" dirty="0" smtClean="0">
                <a:solidFill>
                  <a:srgbClr val="2F74FF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Medial walls.  </a:t>
            </a:r>
            <a:endParaRPr lang="en-US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83482-6FC6-4669-AA2B-16ABD3108A53}" type="slidenum">
              <a:rPr lang="en-US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  <p:pic>
        <p:nvPicPr>
          <p:cNvPr id="17415" name="Picture 8" descr="nose 001"/>
          <p:cNvPicPr>
            <a:picLocks noChangeAspect="1" noChangeArrowheads="1"/>
          </p:cNvPicPr>
          <p:nvPr/>
        </p:nvPicPr>
        <p:blipFill>
          <a:blip r:embed="rId2" cstate="print"/>
          <a:srcRect l="6168" t="9531" b="41205"/>
          <a:stretch>
            <a:fillRect/>
          </a:stretch>
        </p:blipFill>
        <p:spPr bwMode="auto">
          <a:xfrm>
            <a:off x="3059113" y="1844675"/>
            <a:ext cx="511333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Floor 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u="sng" dirty="0" smtClean="0"/>
              <a:t>Formed by: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2F74FF"/>
                </a:solidFill>
              </a:rPr>
              <a:t>Nasal (upper)surface of the hard (bony) palate:</a:t>
            </a:r>
          </a:p>
          <a:p>
            <a:pPr eaLnBrk="1" hangingPunct="1">
              <a:defRPr/>
            </a:pPr>
            <a:r>
              <a:rPr lang="en-GB" sz="2400" dirty="0" smtClean="0"/>
              <a:t>Palatine process of maxilla, </a:t>
            </a:r>
            <a:r>
              <a:rPr lang="en-GB" sz="2400" b="1" dirty="0" err="1" smtClean="0">
                <a:solidFill>
                  <a:srgbClr val="FF0000"/>
                </a:solidFill>
              </a:rPr>
              <a:t>anteriorly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GB" sz="2400" dirty="0" smtClean="0"/>
              <a:t>Horizontal plate of the palatine bone, </a:t>
            </a:r>
            <a:r>
              <a:rPr lang="en-GB" sz="2400" b="1" dirty="0" err="1" smtClean="0">
                <a:solidFill>
                  <a:srgbClr val="FF0000"/>
                </a:solidFill>
              </a:rPr>
              <a:t>posteriorly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1EB59-34D3-4AE4-8458-E80959206396}" type="slidenum">
              <a:rPr lang="en-US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Roof </a:t>
            </a:r>
            <a:endParaRPr lang="en-US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 smtClean="0"/>
              <a:t>Formed by: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Body of sphenoid, </a:t>
            </a:r>
            <a:r>
              <a:rPr lang="en-GB" sz="2400" dirty="0" smtClean="0">
                <a:solidFill>
                  <a:srgbClr val="FF0000"/>
                </a:solidFill>
              </a:rPr>
              <a:t>posteriorly.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Cribriform plate of ethmoid, in the </a:t>
            </a:r>
            <a:r>
              <a:rPr lang="en-GB" sz="2400" dirty="0" smtClean="0">
                <a:solidFill>
                  <a:srgbClr val="FF0000"/>
                </a:solidFill>
              </a:rPr>
              <a:t>middle.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Frontal, and nasal bones. </a:t>
            </a:r>
            <a:r>
              <a:rPr lang="en-GB" sz="2400" dirty="0" smtClean="0">
                <a:solidFill>
                  <a:srgbClr val="FF0000"/>
                </a:solidFill>
              </a:rPr>
              <a:t>Anteriorly.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4682A-6A6D-428D-B0D2-A0F4B3D38CB3}" type="slidenum">
              <a:rPr lang="en-US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Medial wall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The nasal septum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Vertical plate of ethmoid.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Septal cartilage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CC00CC"/>
                </a:solidFill>
              </a:rPr>
              <a:t>Vomer.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20484" name="Picture 7" descr="F66122-008-f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9FB0E-6CBF-4C91-A6C7-A1163D3DA530}" type="slidenum">
              <a:rPr lang="en-US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4663" y="476671"/>
            <a:ext cx="4535487" cy="720303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Lateral wall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600450" cy="58324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002060"/>
                </a:solidFill>
              </a:rPr>
              <a:t>3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u="sng" dirty="0" smtClean="0">
                <a:solidFill>
                  <a:srgbClr val="002060"/>
                </a:solidFill>
              </a:rPr>
              <a:t>projections;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Nasal </a:t>
            </a:r>
            <a:r>
              <a:rPr lang="en-GB" sz="2400" b="1" dirty="0" err="1" smtClean="0">
                <a:solidFill>
                  <a:srgbClr val="002060"/>
                </a:solidFill>
              </a:rPr>
              <a:t>Conchae</a:t>
            </a:r>
            <a:r>
              <a:rPr lang="en-GB" sz="2400" b="1" dirty="0" smtClean="0">
                <a:solidFill>
                  <a:srgbClr val="00206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Nasal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Conchae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 smtClean="0">
                <a:solidFill>
                  <a:srgbClr val="00B050"/>
                </a:solidFill>
              </a:rPr>
              <a:t>Meatus</a:t>
            </a:r>
            <a:r>
              <a:rPr lang="en-GB" sz="2400" b="1" u="sng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u="sng" dirty="0" err="1" smtClean="0">
                <a:solidFill>
                  <a:srgbClr val="002060"/>
                </a:solidFill>
              </a:rPr>
              <a:t>meatus</a:t>
            </a:r>
            <a:r>
              <a:rPr lang="en-GB" sz="2400" u="sng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(</a:t>
            </a:r>
            <a:r>
              <a:rPr lang="en-GB" sz="2400" dirty="0" err="1" smtClean="0">
                <a:solidFill>
                  <a:srgbClr val="002060"/>
                </a:solidFill>
              </a:rPr>
              <a:t>fossa</a:t>
            </a:r>
            <a:r>
              <a:rPr lang="en-GB" sz="2400" dirty="0" smtClean="0">
                <a:solidFill>
                  <a:srgbClr val="002060"/>
                </a:solidFill>
              </a:rPr>
              <a:t>) above the superior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the </a:t>
            </a:r>
            <a:r>
              <a:rPr lang="en-GB" sz="2400" b="1" dirty="0" err="1" smtClean="0">
                <a:solidFill>
                  <a:srgbClr val="0070C0"/>
                </a:solidFill>
              </a:rPr>
              <a:t>Sphenoethmoidal</a:t>
            </a:r>
            <a:r>
              <a:rPr lang="en-GB" sz="2400" b="1" dirty="0" smtClean="0">
                <a:solidFill>
                  <a:srgbClr val="0070C0"/>
                </a:solidFill>
              </a:rPr>
              <a:t> recess.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</a:endParaRPr>
          </a:p>
        </p:txBody>
      </p:sp>
      <p:pic>
        <p:nvPicPr>
          <p:cNvPr id="21508" name="Picture 9" descr="F66122-008-f2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1B2E-2ED6-4C43-9639-235F9329A2D7}" type="slidenum">
              <a:rPr lang="en-US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7FF62E-4E5A-42AE-8066-5984A598B02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 </a:t>
            </a:r>
            <a:r>
              <a:rPr lang="en-US" sz="2400" b="1" u="sng" dirty="0" smtClean="0">
                <a:solidFill>
                  <a:srgbClr val="FFFF00"/>
                </a:solidFill>
              </a:rPr>
              <a:t>cavities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smtClean="0"/>
              <a:t>inside the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Sphenoid </a:t>
            </a:r>
            <a:r>
              <a:rPr lang="en-US" sz="2000" dirty="0" smtClean="0">
                <a:solidFill>
                  <a:schemeClr val="tx1"/>
                </a:solidFill>
              </a:rPr>
              <a:t>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Ethmoid</a:t>
            </a:r>
            <a:r>
              <a:rPr lang="en-US" sz="2000" dirty="0" smtClean="0">
                <a:solidFill>
                  <a:schemeClr val="tx1"/>
                </a:solidFill>
              </a:rPr>
              <a:t>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Maxilla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</a:t>
            </a:r>
            <a:r>
              <a:rPr lang="en-US" sz="2400" u="sng" dirty="0" smtClean="0"/>
              <a:t>are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Lined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u="sng" dirty="0" err="1" smtClean="0">
                <a:solidFill>
                  <a:schemeClr val="tx1"/>
                </a:solidFill>
              </a:rPr>
              <a:t>mucoperiosteum</a:t>
            </a:r>
            <a:r>
              <a:rPr lang="en-US" sz="2000" u="sng" dirty="0" smtClean="0">
                <a:solidFill>
                  <a:schemeClr val="tx1"/>
                </a:solidFill>
              </a:rPr>
              <a:t>;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Filled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with air</a:t>
            </a:r>
            <a:r>
              <a:rPr lang="en-US" sz="2000" u="sng" dirty="0" smtClean="0">
                <a:solidFill>
                  <a:schemeClr val="tx1"/>
                </a:solidFill>
              </a:rPr>
              <a:t>;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rgbClr val="2F74FF"/>
                </a:solidFill>
              </a:rPr>
              <a:t>Communicate</a:t>
            </a:r>
            <a:r>
              <a:rPr lang="en-US" sz="2000" dirty="0" smtClean="0">
                <a:solidFill>
                  <a:schemeClr val="tx1"/>
                </a:solidFill>
              </a:rPr>
              <a:t> with the nasal cavity.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Lighten he skull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Amplify the sound as we speak.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8313" y="333375"/>
            <a:ext cx="554355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PARANASAL SINUSES</a:t>
            </a:r>
          </a:p>
        </p:txBody>
      </p:sp>
      <p:pic>
        <p:nvPicPr>
          <p:cNvPr id="8" name="Content Placeholder 7" descr="8B0B9D9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04053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Sphenoethmoidal</a:t>
            </a:r>
            <a:r>
              <a:rPr lang="en-GB" sz="2400" b="1" u="sng" dirty="0" smtClean="0">
                <a:solidFill>
                  <a:srgbClr val="FF0000"/>
                </a:solidFill>
              </a:rPr>
              <a:t> recess</a:t>
            </a:r>
            <a:r>
              <a:rPr lang="en-GB" sz="2200" u="sng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50"/>
                </a:solidFill>
              </a:rPr>
              <a:t>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sphenoidal</a:t>
            </a:r>
            <a:r>
              <a:rPr lang="en-GB" sz="2200" b="1" dirty="0" smtClean="0">
                <a:solidFill>
                  <a:srgbClr val="00B050"/>
                </a:solidFill>
              </a:rPr>
              <a:t> air sinus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0000"/>
                </a:solidFill>
              </a:rPr>
              <a:t>;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F0"/>
                </a:solidFill>
              </a:rPr>
              <a:t>opening of </a:t>
            </a:r>
            <a:r>
              <a:rPr lang="en-GB" sz="2200" b="1" dirty="0" smtClean="0">
                <a:solidFill>
                  <a:srgbClr val="00B0F0"/>
                </a:solidFill>
              </a:rPr>
              <a:t>posterior </a:t>
            </a:r>
            <a:r>
              <a:rPr lang="en-GB" sz="2200" b="1" dirty="0" err="1" smtClean="0">
                <a:solidFill>
                  <a:srgbClr val="00B0F0"/>
                </a:solidFill>
              </a:rPr>
              <a:t>ethmoidal</a:t>
            </a:r>
            <a:r>
              <a:rPr lang="en-GB" sz="2200" b="1" dirty="0" smtClean="0">
                <a:solidFill>
                  <a:srgbClr val="00B0F0"/>
                </a:solidFill>
              </a:rPr>
              <a:t> sinus</a:t>
            </a:r>
            <a:r>
              <a:rPr lang="en-GB" sz="2200" b="1" dirty="0" smtClean="0"/>
              <a:t>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Middle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3300"/>
                </a:solidFill>
              </a:rPr>
              <a:t>;</a:t>
            </a:r>
            <a:r>
              <a:rPr lang="en-GB" sz="2200" dirty="0" smtClean="0"/>
              <a:t> contains </a:t>
            </a:r>
            <a:r>
              <a:rPr lang="en-GB" sz="2200" b="1" dirty="0" smtClean="0">
                <a:solidFill>
                  <a:srgbClr val="2F74FF"/>
                </a:solidFill>
              </a:rPr>
              <a:t>bulla </a:t>
            </a:r>
            <a:r>
              <a:rPr lang="en-GB" sz="2200" b="1" dirty="0" err="1" smtClean="0">
                <a:solidFill>
                  <a:srgbClr val="2F74FF"/>
                </a:solidFill>
              </a:rPr>
              <a:t>ethmoidalis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hiatus </a:t>
            </a:r>
            <a:r>
              <a:rPr lang="en-GB" sz="2200" dirty="0" err="1" smtClean="0">
                <a:solidFill>
                  <a:srgbClr val="002060"/>
                </a:solidFill>
              </a:rPr>
              <a:t>semilunaris</a:t>
            </a:r>
            <a:r>
              <a:rPr lang="en-GB" sz="2200" dirty="0" smtClean="0"/>
              <a:t>,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200" dirty="0" smtClean="0"/>
              <a:t>Receives the openings of </a:t>
            </a:r>
            <a:r>
              <a:rPr lang="en-GB" sz="2200" b="1" u="sng" dirty="0" smtClean="0">
                <a:solidFill>
                  <a:srgbClr val="CC00CC"/>
                </a:solidFill>
              </a:rPr>
              <a:t>maxillary,</a:t>
            </a:r>
            <a:r>
              <a:rPr lang="en-GB" sz="2200" b="1" dirty="0" smtClean="0">
                <a:solidFill>
                  <a:srgbClr val="CC00CC"/>
                </a:solidFill>
              </a:rPr>
              <a:t> </a:t>
            </a:r>
            <a:r>
              <a:rPr lang="en-GB" sz="2200" b="1" u="sng" dirty="0" smtClean="0">
                <a:solidFill>
                  <a:srgbClr val="CC00CC"/>
                </a:solidFill>
              </a:rPr>
              <a:t>frontal, &amp; </a:t>
            </a:r>
            <a:r>
              <a:rPr lang="en-GB" sz="2200" b="1" u="sng" dirty="0" smtClean="0">
                <a:solidFill>
                  <a:srgbClr val="CC00CC"/>
                </a:solidFill>
              </a:rPr>
              <a:t>anterior, </a:t>
            </a:r>
            <a:r>
              <a:rPr lang="en-GB" sz="2200" b="1" u="sng" dirty="0" smtClean="0">
                <a:solidFill>
                  <a:srgbClr val="CC00CC"/>
                </a:solidFill>
              </a:rPr>
              <a:t>middle </a:t>
            </a:r>
            <a:r>
              <a:rPr lang="en-GB" sz="2200" b="1" u="sng" dirty="0" err="1" smtClean="0">
                <a:solidFill>
                  <a:srgbClr val="CC00CC"/>
                </a:solidFill>
              </a:rPr>
              <a:t>ethmoidal</a:t>
            </a:r>
            <a:r>
              <a:rPr lang="en-GB" sz="2200" b="1" u="sng" dirty="0" smtClean="0">
                <a:solidFill>
                  <a:srgbClr val="CC00CC"/>
                </a:solidFill>
              </a:rPr>
              <a:t> sinuses.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Inferior meatus</a:t>
            </a:r>
            <a:r>
              <a:rPr lang="en-GB" sz="2200" dirty="0" smtClean="0"/>
              <a:t>; receives </a:t>
            </a:r>
            <a:r>
              <a:rPr lang="en-GB" sz="2200" dirty="0" smtClean="0">
                <a:solidFill>
                  <a:srgbClr val="00B050"/>
                </a:solidFill>
              </a:rPr>
              <a:t>the 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nasolacrimal</a:t>
            </a:r>
            <a:r>
              <a:rPr lang="en-GB" sz="2200" b="1" dirty="0" smtClean="0">
                <a:solidFill>
                  <a:srgbClr val="00B050"/>
                </a:solidFill>
              </a:rPr>
              <a:t> </a:t>
            </a:r>
            <a:r>
              <a:rPr lang="en-GB" sz="2200" b="1" dirty="0" smtClean="0">
                <a:solidFill>
                  <a:srgbClr val="00B050"/>
                </a:solidFill>
              </a:rPr>
              <a:t>duct</a:t>
            </a:r>
            <a:r>
              <a:rPr lang="en-GB" sz="2200" dirty="0" smtClean="0">
                <a:solidFill>
                  <a:srgbClr val="00B050"/>
                </a:solidFill>
              </a:rPr>
              <a:t>.</a:t>
            </a:r>
            <a:endParaRPr lang="en-US" sz="2200" dirty="0" smtClean="0">
              <a:solidFill>
                <a:srgbClr val="00B050"/>
              </a:solidFill>
            </a:endParaRPr>
          </a:p>
        </p:txBody>
      </p:sp>
      <p:pic>
        <p:nvPicPr>
          <p:cNvPr id="23555" name="Picture 7" descr="F66122-008-f2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35246-8483-44EB-BF42-24A40A9A1363}" type="slidenum">
              <a:rPr lang="en-US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1920" y="0"/>
            <a:ext cx="4948039" cy="980728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SINUSES opening in lateral wall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908</Words>
  <Application>Microsoft Office PowerPoint</Application>
  <PresentationFormat>On-screen Show (4:3)</PresentationFormat>
  <Paragraphs>139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Slide 8</vt:lpstr>
      <vt:lpstr>SINUSES opening in lateral wall</vt:lpstr>
      <vt:lpstr>Slide 10</vt:lpstr>
      <vt:lpstr>Nasal mucosa</vt:lpstr>
      <vt:lpstr>RESPIRATORY MUCOSA</vt:lpstr>
      <vt:lpstr>Nerve supply</vt:lpstr>
      <vt:lpstr>Olfactory pathway</vt:lpstr>
      <vt:lpstr>Slide 15</vt:lpstr>
      <vt:lpstr>Olfactory pathway</vt:lpstr>
      <vt:lpstr>Slide 17</vt:lpstr>
      <vt:lpstr>Arterial supply</vt:lpstr>
      <vt:lpstr>Venous drainage</vt:lpstr>
      <vt:lpstr>Lymph drainage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2012-09-17T10:28:04Z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