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removePersonalInfoOnSave="1" saveSubsetFonts="1">
  <p:sldMasterIdLst>
    <p:sldMasterId id="2147483763" r:id="rId1"/>
  </p:sldMasterIdLst>
  <p:notesMasterIdLst>
    <p:notesMasterId r:id="rId23"/>
  </p:notesMasterIdLst>
  <p:handoutMasterIdLst>
    <p:handoutMasterId r:id="rId24"/>
  </p:handoutMasterIdLst>
  <p:sldIdLst>
    <p:sldId id="346" r:id="rId2"/>
    <p:sldId id="287" r:id="rId3"/>
    <p:sldId id="258" r:id="rId4"/>
    <p:sldId id="260" r:id="rId5"/>
    <p:sldId id="261" r:id="rId6"/>
    <p:sldId id="264" r:id="rId7"/>
    <p:sldId id="262" r:id="rId8"/>
    <p:sldId id="363" r:id="rId9"/>
    <p:sldId id="366" r:id="rId10"/>
    <p:sldId id="365" r:id="rId11"/>
    <p:sldId id="357" r:id="rId12"/>
    <p:sldId id="368" r:id="rId13"/>
    <p:sldId id="265" r:id="rId14"/>
    <p:sldId id="352" r:id="rId15"/>
    <p:sldId id="355" r:id="rId16"/>
    <p:sldId id="351" r:id="rId17"/>
    <p:sldId id="358" r:id="rId18"/>
    <p:sldId id="370" r:id="rId19"/>
    <p:sldId id="372" r:id="rId20"/>
    <p:sldId id="371" r:id="rId21"/>
    <p:sldId id="373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74FF"/>
    <a:srgbClr val="CC00CC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0" d="100"/>
          <a:sy n="60" d="100"/>
        </p:scale>
        <p:origin x="-1350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D0BEFC20-EC56-4F0F-9B92-7FBEA616AF4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noProof="0" smtClean="0"/>
              <a:t>انقر لتحرير أنماط النص الرئيسي</a:t>
            </a:r>
            <a:endParaRPr lang="en-US" noProof="0" smtClean="0"/>
          </a:p>
          <a:p>
            <a:pPr lvl="1"/>
            <a:r>
              <a:rPr lang="ar-SA" noProof="0" smtClean="0"/>
              <a:t>المستوى الثاني</a:t>
            </a:r>
            <a:endParaRPr lang="en-US" noProof="0" smtClean="0"/>
          </a:p>
          <a:p>
            <a:pPr lvl="2"/>
            <a:r>
              <a:rPr lang="ar-SA" noProof="0" smtClean="0"/>
              <a:t>المستوى الثالث</a:t>
            </a:r>
            <a:endParaRPr lang="en-US" noProof="0" smtClean="0"/>
          </a:p>
          <a:p>
            <a:pPr lvl="3"/>
            <a:r>
              <a:rPr lang="ar-SA" noProof="0" smtClean="0"/>
              <a:t>المستوى الرابع</a:t>
            </a:r>
            <a:endParaRPr lang="en-US" noProof="0" smtClean="0"/>
          </a:p>
          <a:p>
            <a:pPr lvl="4"/>
            <a:r>
              <a:rPr lang="ar-SA" noProof="0" smtClean="0"/>
              <a:t>المستوى الخامس</a:t>
            </a:r>
            <a:endParaRPr lang="en-US" noProof="0" smtClean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EA7FD5F5-39ED-4B24-987E-EDFD95F4959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E04291-6F5E-4640-8965-451A9DDBD2F6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38C3FF-5E43-43B8-9A93-F8377EAEBA5A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3C490C-A776-44BC-BCE7-2B6CDEF4998C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r>
              <a:t>Prof. Saeed Makarem</a:t>
            </a:r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9128DA9-6997-43D3-B92B-2F1359483E38}" type="slidenum">
              <a:rPr/>
              <a:pPr>
                <a:defRPr/>
              </a:pPr>
              <a:t>‹#›</a:t>
            </a:fld>
            <a:endParaRPr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96AB21-47BC-4543-983E-3537E89ED45F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A9FC192-ADA8-4823-8805-A91BEEF18419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856D5-9A88-4C5F-8B16-B73303E462C9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21CED-8317-4D19-ACDC-72DEE6CF7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9275"/>
            <a:ext cx="8229600" cy="8683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188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75188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L. Tchakarov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87AA6-13A9-429E-AF57-05E3223D44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93FB5C-F695-4DC6-91C0-A828BB5ECAF2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C89895-7E07-46FE-93A5-3C52505F94BB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2C4A260-7032-4CA8-A557-F96C15EE814D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11E1AB-B992-4918-9485-BE326F423EBB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EC0E88-3634-48CE-B8D7-9054BF219598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919548-5D98-46E9-B478-FEBC443C5BCC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39B1B1-6862-4122-BD79-9D08EAF1E953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8092928-300F-4D3C-9699-F7ACF3B66F78}" type="slidenum">
              <a:rPr lang="en-US"/>
              <a:pPr>
                <a:defRPr/>
              </a:pPr>
              <a:t>‹#›</a:t>
            </a:fld>
            <a:endParaRPr lang="en-US"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6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r>
              <a:rPr lang="en-US"/>
              <a:t>Prof. Saeed Makarem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fld id="{16402270-6F0B-436F-8349-9C0BC92AB9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  <p:sldLayoutId id="2147484126" r:id="rId12"/>
    <p:sldLayoutId id="2147484114" r:id="rId13"/>
    <p:sldLayoutId id="2147484127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331640" y="188913"/>
            <a:ext cx="6480719" cy="1439887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3200" dirty="0">
                <a:solidFill>
                  <a:srgbClr val="2F74FF"/>
                </a:solidFill>
                <a:latin typeface="Baskerville Old Face" pitchFamily="18" charset="0"/>
              </a:rPr>
              <a:t>ANATOMY OF THE NOSE</a:t>
            </a:r>
            <a:br>
              <a:rPr sz="3200" dirty="0">
                <a:solidFill>
                  <a:srgbClr val="2F74FF"/>
                </a:solidFill>
                <a:latin typeface="Baskerville Old Face" pitchFamily="18" charset="0"/>
              </a:rPr>
            </a:br>
            <a:r>
              <a:rPr sz="3200" dirty="0">
                <a:solidFill>
                  <a:srgbClr val="2F74FF"/>
                </a:solidFill>
                <a:latin typeface="Baskerville Old Face" pitchFamily="18" charset="0"/>
              </a:rPr>
              <a:t> AND </a:t>
            </a:r>
            <a:br>
              <a:rPr sz="3200" dirty="0">
                <a:solidFill>
                  <a:srgbClr val="2F74FF"/>
                </a:solidFill>
                <a:latin typeface="Baskerville Old Face" pitchFamily="18" charset="0"/>
              </a:rPr>
            </a:br>
            <a:r>
              <a:rPr sz="3200" dirty="0">
                <a:solidFill>
                  <a:srgbClr val="2F74FF"/>
                </a:solidFill>
                <a:latin typeface="Baskerville Old Face" pitchFamily="18" charset="0"/>
              </a:rPr>
              <a:t>OLFACTORY NERVE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41B1FD-5171-441B-8AB9-07D603AE1143}" type="slidenum">
              <a:rPr lang="en-US"/>
              <a:pPr>
                <a:defRPr/>
              </a:pPr>
              <a:t>1</a:t>
            </a:fld>
            <a:endParaRPr lang="en-US">
              <a:cs typeface="+mn-cs"/>
            </a:endParaRPr>
          </a:p>
        </p:txBody>
      </p:sp>
      <p:pic>
        <p:nvPicPr>
          <p:cNvPr id="7" name="Picture 7" descr="99204F60"/>
          <p:cNvPicPr>
            <a:picLocks noChangeAspect="1" noChangeArrowheads="1"/>
          </p:cNvPicPr>
          <p:nvPr/>
        </p:nvPicPr>
        <p:blipFill>
          <a:blip r:embed="rId2" cstate="print"/>
          <a:srcRect l="6750" t="9740" r="3419" b="8595"/>
          <a:stretch>
            <a:fillRect/>
          </a:stretch>
        </p:blipFill>
        <p:spPr bwMode="auto">
          <a:xfrm>
            <a:off x="1258888" y="1773238"/>
            <a:ext cx="6199187" cy="5084762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FEEB93-4EB2-4C94-A8C7-C3861CFAA02F}" type="slidenum">
              <a:rPr lang="en-US" smtClean="0"/>
              <a:pPr>
                <a:defRPr/>
              </a:pPr>
              <a:t>10</a:t>
            </a:fld>
            <a:endParaRPr lang="en-US">
              <a:cs typeface="+mn-cs"/>
            </a:endParaRP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4427538" y="620713"/>
            <a:ext cx="3744912" cy="3786187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u="sng"/>
              <a:t>The mucosal lining of these sinuses </a:t>
            </a:r>
            <a:r>
              <a:rPr lang="en-US" sz="2400"/>
              <a:t>is continuous with that in the nose  and the throat.</a:t>
            </a:r>
          </a:p>
          <a:p>
            <a:r>
              <a:rPr lang="en-US" sz="2400" u="sng"/>
              <a:t>So infection in these area </a:t>
            </a:r>
            <a:r>
              <a:rPr lang="en-US" sz="2400"/>
              <a:t>tends to </a:t>
            </a:r>
            <a:r>
              <a:rPr lang="en-US" sz="2400" u="sng"/>
              <a:t>migrate into the sinuses causing sinusitis.</a:t>
            </a:r>
          </a:p>
          <a:p>
            <a:endParaRPr lang="en-US" sz="2400"/>
          </a:p>
          <a:p>
            <a:endParaRPr lang="en-US" sz="2400"/>
          </a:p>
          <a:p>
            <a:endParaRPr lang="en-US" sz="240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427538" y="3789363"/>
            <a:ext cx="3744912" cy="2376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defRPr/>
            </a:pPr>
            <a:r>
              <a:rPr lang="en-US" sz="2000" b="1" u="sng" dirty="0">
                <a:solidFill>
                  <a:srgbClr val="FF0000"/>
                </a:solidFill>
                <a:latin typeface="+mn-lt"/>
                <a:cs typeface="+mn-cs"/>
              </a:rPr>
              <a:t>Note</a:t>
            </a:r>
            <a:r>
              <a:rPr lang="en-US" sz="2000" dirty="0">
                <a:latin typeface="+mn-lt"/>
                <a:cs typeface="+mn-cs"/>
              </a:rPr>
              <a:t> : all sinuses open into the middle </a:t>
            </a:r>
            <a:r>
              <a:rPr lang="en-US" sz="2000" dirty="0" err="1">
                <a:latin typeface="+mn-lt"/>
                <a:cs typeface="+mn-cs"/>
              </a:rPr>
              <a:t>meatus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u="sng" dirty="0">
                <a:latin typeface="+mn-lt"/>
                <a:cs typeface="+mn-cs"/>
              </a:rPr>
              <a:t>EXCEPT:</a:t>
            </a:r>
            <a:endParaRPr lang="en-US" sz="2000" u="sng" dirty="0">
              <a:latin typeface="+mn-lt"/>
              <a:cs typeface="+mn-cs"/>
            </a:endParaRP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defRPr/>
            </a:pPr>
            <a:r>
              <a:rPr lang="en-US" sz="2000" b="1" u="sng" dirty="0" err="1">
                <a:solidFill>
                  <a:srgbClr val="0070C0"/>
                </a:solidFill>
                <a:latin typeface="+mn-lt"/>
                <a:cs typeface="+mn-cs"/>
              </a:rPr>
              <a:t>Sphenoidal</a:t>
            </a:r>
            <a:r>
              <a:rPr lang="en-US" sz="2000" b="1" u="sng" dirty="0">
                <a:solidFill>
                  <a:srgbClr val="0070C0"/>
                </a:solidFill>
                <a:latin typeface="+mn-lt"/>
                <a:cs typeface="+mn-cs"/>
              </a:rPr>
              <a:t> sinus : </a:t>
            </a:r>
            <a:r>
              <a:rPr lang="en-US" sz="2000" dirty="0">
                <a:latin typeface="+mn-lt"/>
                <a:cs typeface="+mn-cs"/>
              </a:rPr>
              <a:t>in </a:t>
            </a:r>
            <a:r>
              <a:rPr lang="en-US" sz="2000" dirty="0" err="1">
                <a:latin typeface="+mn-lt"/>
                <a:cs typeface="+mn-cs"/>
              </a:rPr>
              <a:t>sphenoethmoidal</a:t>
            </a:r>
            <a:r>
              <a:rPr lang="en-US" sz="2000" dirty="0">
                <a:latin typeface="+mn-lt"/>
                <a:cs typeface="+mn-cs"/>
              </a:rPr>
              <a:t> recess.</a:t>
            </a:r>
          </a:p>
          <a:p>
            <a:pPr marL="274320" indent="-274320" fontAlgn="auto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defRPr/>
            </a:pPr>
            <a:r>
              <a:rPr lang="en-US" sz="2000" b="1" u="sng" dirty="0">
                <a:solidFill>
                  <a:srgbClr val="2F74FF"/>
                </a:solidFill>
                <a:latin typeface="+mn-lt"/>
                <a:cs typeface="+mn-cs"/>
              </a:rPr>
              <a:t>Posterior </a:t>
            </a:r>
            <a:r>
              <a:rPr lang="en-US" sz="2000" b="1" u="sng" dirty="0" err="1">
                <a:solidFill>
                  <a:srgbClr val="2F74FF"/>
                </a:solidFill>
                <a:latin typeface="+mn-lt"/>
                <a:cs typeface="+mn-cs"/>
              </a:rPr>
              <a:t>ethmoidal</a:t>
            </a:r>
            <a:r>
              <a:rPr lang="en-US" sz="2000" b="1" u="sng" dirty="0">
                <a:solidFill>
                  <a:srgbClr val="2F74FF"/>
                </a:solidFill>
                <a:latin typeface="+mn-lt"/>
                <a:cs typeface="+mn-cs"/>
              </a:rPr>
              <a:t> sinus : </a:t>
            </a:r>
            <a:r>
              <a:rPr lang="en-US" sz="2000" dirty="0">
                <a:latin typeface="+mn-lt"/>
                <a:cs typeface="+mn-cs"/>
              </a:rPr>
              <a:t>in superior </a:t>
            </a:r>
            <a:r>
              <a:rPr lang="en-US" sz="2000" dirty="0" err="1">
                <a:latin typeface="+mn-lt"/>
                <a:cs typeface="+mn-cs"/>
              </a:rPr>
              <a:t>meatus</a:t>
            </a:r>
            <a:r>
              <a:rPr lang="en-US" sz="2000" dirty="0">
                <a:latin typeface="+mn-lt"/>
                <a:cs typeface="+mn-cs"/>
              </a:rPr>
              <a:t>. </a:t>
            </a:r>
          </a:p>
        </p:txBody>
      </p:sp>
      <p:pic>
        <p:nvPicPr>
          <p:cNvPr id="7" name="Picture 7" descr="File0277"/>
          <p:cNvPicPr>
            <a:picLocks noChangeAspect="1" noChangeArrowheads="1"/>
          </p:cNvPicPr>
          <p:nvPr/>
        </p:nvPicPr>
        <p:blipFill>
          <a:blip r:embed="rId2" cstate="print"/>
          <a:srcRect t="2496" r="5885" b="3758"/>
          <a:stretch>
            <a:fillRect/>
          </a:stretch>
        </p:blipFill>
        <p:spPr bwMode="auto">
          <a:xfrm>
            <a:off x="250825" y="1196975"/>
            <a:ext cx="40338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88640"/>
            <a:ext cx="3816424" cy="648072"/>
          </a:xfrm>
          <a:solidFill>
            <a:schemeClr val="accent2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Nasal mucosa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68585" y="1000125"/>
            <a:ext cx="4143375" cy="5597525"/>
          </a:xfrm>
          <a:ln w="28575">
            <a:solidFill>
              <a:schemeClr val="tx1"/>
            </a:solidFill>
          </a:ln>
        </p:spPr>
        <p:txBody>
          <a:bodyPr/>
          <a:lstStyle/>
          <a:p>
            <a:pPr lvl="1" eaLnBrk="1" hangingPunct="1">
              <a:defRPr/>
            </a:pPr>
            <a:r>
              <a:rPr lang="en-US" sz="2400" b="1" u="sng" dirty="0" smtClean="0">
                <a:solidFill>
                  <a:srgbClr val="CC00CC"/>
                </a:solidFill>
              </a:rPr>
              <a:t>Olfactory </a:t>
            </a:r>
            <a:r>
              <a:rPr lang="en-US" sz="2400" b="1" dirty="0" smtClean="0">
                <a:solidFill>
                  <a:srgbClr val="CC00CC"/>
                </a:solidFill>
              </a:rPr>
              <a:t>: </a:t>
            </a:r>
          </a:p>
          <a:p>
            <a:pPr lvl="1" eaLnBrk="1" hangingPunct="1">
              <a:defRPr/>
            </a:pPr>
            <a:r>
              <a:rPr lang="en-US" sz="2400" b="1" dirty="0" smtClean="0"/>
              <a:t>It is </a:t>
            </a:r>
            <a:r>
              <a:rPr lang="en-US" sz="2400" b="1" u="sng" dirty="0" smtClean="0"/>
              <a:t>delicate</a:t>
            </a:r>
            <a:r>
              <a:rPr lang="en-US" sz="2400" b="1" dirty="0" smtClean="0"/>
              <a:t> and contains olfactory nerve cells.</a:t>
            </a:r>
          </a:p>
          <a:p>
            <a:pPr eaLnBrk="1" hangingPunct="1">
              <a:defRPr/>
            </a:pPr>
            <a:r>
              <a:rPr lang="en-US" sz="2400" b="1" dirty="0" smtClean="0"/>
              <a:t>It is present in </a:t>
            </a:r>
            <a:r>
              <a:rPr lang="en-US" sz="2400" b="1" u="sng" dirty="0" smtClean="0"/>
              <a:t>the </a:t>
            </a:r>
            <a:r>
              <a:rPr lang="en-US" sz="2400" b="1" u="sng" dirty="0" smtClean="0"/>
              <a:t>roof,</a:t>
            </a:r>
            <a:r>
              <a:rPr lang="en-US" sz="2400" b="1" dirty="0" smtClean="0"/>
              <a:t> </a:t>
            </a:r>
            <a:r>
              <a:rPr lang="en-US" sz="2400" b="1" dirty="0" smtClean="0"/>
              <a:t>lateral wall and </a:t>
            </a:r>
            <a:r>
              <a:rPr lang="en-US" sz="2400" b="1" u="sng" dirty="0" smtClean="0"/>
              <a:t>upper part of nasal cavity</a:t>
            </a:r>
            <a:r>
              <a:rPr lang="en-US" sz="2400" b="1" dirty="0" smtClean="0"/>
              <a:t>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/>
              <a:t>On the </a:t>
            </a:r>
            <a:r>
              <a:rPr lang="en-US" sz="2400" b="1" dirty="0" smtClean="0">
                <a:solidFill>
                  <a:srgbClr val="FF0066"/>
                </a:solidFill>
              </a:rPr>
              <a:t>lateral wall</a:t>
            </a:r>
            <a:r>
              <a:rPr lang="en-US" sz="2400" b="1" dirty="0" smtClean="0"/>
              <a:t>, it lines the upper surface of the </a:t>
            </a:r>
            <a:r>
              <a:rPr lang="en-US" sz="2400" b="1" u="sng" dirty="0" smtClean="0"/>
              <a:t>superior </a:t>
            </a:r>
            <a:r>
              <a:rPr lang="en-US" sz="2400" b="1" u="sng" dirty="0" err="1" smtClean="0"/>
              <a:t>concha</a:t>
            </a:r>
            <a:r>
              <a:rPr lang="en-US" sz="2400" b="1" u="sng" dirty="0" smtClean="0"/>
              <a:t> </a:t>
            </a:r>
            <a:r>
              <a:rPr lang="en-US" sz="2400" b="1" dirty="0" smtClean="0"/>
              <a:t>and the </a:t>
            </a:r>
            <a:r>
              <a:rPr lang="en-US" sz="2400" b="1" u="sng" dirty="0" err="1" smtClean="0"/>
              <a:t>sphenoethmoidal</a:t>
            </a:r>
            <a:r>
              <a:rPr lang="en-US" sz="2400" b="1" u="sng" dirty="0" smtClean="0"/>
              <a:t> recess.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/>
              <a:t>On the </a:t>
            </a:r>
            <a:r>
              <a:rPr lang="en-US" sz="2400" b="1" dirty="0" smtClean="0">
                <a:solidFill>
                  <a:srgbClr val="FF0066"/>
                </a:solidFill>
              </a:rPr>
              <a:t>medial wall</a:t>
            </a:r>
            <a:r>
              <a:rPr lang="en-US" sz="2400" b="1" dirty="0" smtClean="0"/>
              <a:t>, it lines the </a:t>
            </a:r>
            <a:r>
              <a:rPr lang="en-US" sz="2400" b="1" u="sng" dirty="0" smtClean="0"/>
              <a:t>superior part </a:t>
            </a:r>
            <a:r>
              <a:rPr lang="en-US" sz="2400" b="1" dirty="0" smtClean="0"/>
              <a:t>of the nasal septum.</a:t>
            </a:r>
          </a:p>
          <a:p>
            <a:pPr eaLnBrk="1" hangingPunct="1">
              <a:defRPr/>
            </a:pPr>
            <a:endParaRPr lang="en-US" sz="2000" b="1" dirty="0" smtClean="0"/>
          </a:p>
          <a:p>
            <a:pPr eaLnBrk="1" hangingPunct="1">
              <a:defRPr/>
            </a:pPr>
            <a:endParaRPr lang="en-US" sz="2800" b="1" dirty="0" smtClean="0">
              <a:solidFill>
                <a:srgbClr val="FF33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CB131D-9E5B-4571-8DF1-E98A21766AFD}" type="slidenum">
              <a:rPr lang="en-US"/>
              <a:pPr>
                <a:defRPr/>
              </a:pPr>
              <a:t>11</a:t>
            </a:fld>
            <a:endParaRPr lang="en-US">
              <a:cs typeface="+mn-cs"/>
            </a:endParaRPr>
          </a:p>
        </p:txBody>
      </p:sp>
      <p:pic>
        <p:nvPicPr>
          <p:cNvPr id="25605" name="Picture 4" descr="F0929065"/>
          <p:cNvPicPr>
            <a:picLocks noChangeAspect="1" noChangeArrowheads="1"/>
          </p:cNvPicPr>
          <p:nvPr/>
        </p:nvPicPr>
        <p:blipFill>
          <a:blip r:embed="rId2" cstate="print"/>
          <a:srcRect l="58176" t="4539" r="2654" b="5450"/>
          <a:stretch>
            <a:fillRect/>
          </a:stretch>
        </p:blipFill>
        <p:spPr bwMode="auto">
          <a:xfrm>
            <a:off x="4284663" y="188913"/>
            <a:ext cx="4608512" cy="32400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5606" name="Picture 4" descr="F0929065"/>
          <p:cNvPicPr>
            <a:picLocks noChangeAspect="1" noChangeArrowheads="1"/>
          </p:cNvPicPr>
          <p:nvPr/>
        </p:nvPicPr>
        <p:blipFill>
          <a:blip r:embed="rId2" cstate="print"/>
          <a:srcRect l="1761" t="4539" r="44954" b="5450"/>
          <a:stretch>
            <a:fillRect/>
          </a:stretch>
        </p:blipFill>
        <p:spPr bwMode="auto">
          <a:xfrm>
            <a:off x="4211638" y="3500438"/>
            <a:ext cx="4681537" cy="3168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16905"/>
            <a:ext cx="6551612" cy="575791"/>
          </a:xfrm>
          <a:solidFill>
            <a:schemeClr val="accent2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rgbClr val="FFC000"/>
                </a:solidFill>
                <a:cs typeface="Aharoni" pitchFamily="2" charset="-79"/>
              </a:rPr>
              <a:t>RESPIRATORY MUCOSA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4437112"/>
            <a:ext cx="8424863" cy="23495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 eaLnBrk="1" hangingPunct="1">
              <a:defRPr/>
            </a:pPr>
            <a:r>
              <a:rPr lang="en-US" b="1" dirty="0" smtClean="0"/>
              <a:t>It is </a:t>
            </a:r>
            <a:r>
              <a:rPr lang="en-US" b="1" u="sng" dirty="0" smtClean="0"/>
              <a:t>thick,</a:t>
            </a:r>
            <a:r>
              <a:rPr lang="en-US" b="1" dirty="0" smtClean="0"/>
              <a:t> ciliated highly vascular and contains mucous glands &amp; goblet cells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It lines the </a:t>
            </a:r>
            <a:r>
              <a:rPr lang="en-US" b="1" dirty="0" smtClean="0">
                <a:solidFill>
                  <a:srgbClr val="FF0000"/>
                </a:solidFill>
              </a:rPr>
              <a:t>lower part </a:t>
            </a:r>
            <a:r>
              <a:rPr lang="en-US" dirty="0" smtClean="0"/>
              <a:t>of the nasal cavity </a:t>
            </a:r>
            <a:r>
              <a:rPr lang="en-US" b="1" dirty="0" smtClean="0"/>
              <a:t>(from skin of vestibule to the superior </a:t>
            </a:r>
            <a:r>
              <a:rPr lang="en-US" b="1" dirty="0" err="1" smtClean="0"/>
              <a:t>concha</a:t>
            </a:r>
            <a:r>
              <a:rPr lang="en-US" b="1" dirty="0" smtClean="0"/>
              <a:t>).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It functions to </a:t>
            </a:r>
            <a:r>
              <a:rPr lang="en-US" u="sng" dirty="0" smtClean="0"/>
              <a:t>moisten</a:t>
            </a:r>
            <a:r>
              <a:rPr lang="en-US" dirty="0" smtClean="0"/>
              <a:t>, </a:t>
            </a:r>
            <a:r>
              <a:rPr lang="en-US" u="sng" dirty="0" smtClean="0"/>
              <a:t>clean</a:t>
            </a:r>
            <a:r>
              <a:rPr lang="en-US" dirty="0" smtClean="0"/>
              <a:t> and </a:t>
            </a:r>
            <a:r>
              <a:rPr lang="en-US" u="sng" dirty="0" smtClean="0"/>
              <a:t>warm</a:t>
            </a:r>
            <a:r>
              <a:rPr lang="en-US" dirty="0" smtClean="0"/>
              <a:t> the inspired air.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The air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is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moistened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smtClean="0"/>
              <a:t>by the secretion of numerous serous glands.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It is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cleaned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smtClean="0"/>
              <a:t>by the removal of the dust particles by the ciliary action of the columnar ciliated epithelium that covers the mucosa.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The air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is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warmed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dirty="0" smtClean="0"/>
              <a:t>by a </a:t>
            </a:r>
            <a:r>
              <a:rPr lang="en-US" b="1" i="1" dirty="0" smtClean="0">
                <a:solidFill>
                  <a:srgbClr val="0070C0"/>
                </a:solidFill>
              </a:rPr>
              <a:t>submucous venous plexus</a:t>
            </a:r>
            <a:r>
              <a:rPr lang="en-US" dirty="0" smtClean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26628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4F03E45-6A6B-4EE4-9C73-D4132129F69A}" type="slidenum">
              <a:rPr lang="en-US" smtClean="0"/>
              <a:pPr/>
              <a:t>12</a:t>
            </a:fld>
            <a:endParaRPr lang="en-US" smtClean="0"/>
          </a:p>
        </p:txBody>
      </p:sp>
      <p:pic>
        <p:nvPicPr>
          <p:cNvPr id="6" name="Picture 7" descr="9347834A"/>
          <p:cNvPicPr>
            <a:picLocks noChangeAspect="1" noChangeArrowheads="1"/>
          </p:cNvPicPr>
          <p:nvPr/>
        </p:nvPicPr>
        <p:blipFill>
          <a:blip r:embed="rId3" cstate="print"/>
          <a:srcRect l="2019" t="6818" r="3040" b="4546"/>
          <a:stretch>
            <a:fillRect/>
          </a:stretch>
        </p:blipFill>
        <p:spPr bwMode="auto">
          <a:xfrm>
            <a:off x="395288" y="692696"/>
            <a:ext cx="7632700" cy="3600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title"/>
          </p:nvPr>
        </p:nvSpPr>
        <p:spPr>
          <a:xfrm>
            <a:off x="3707904" y="116632"/>
            <a:ext cx="3960440" cy="648742"/>
          </a:xfrm>
          <a:solidFill>
            <a:schemeClr val="accent2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bg2"/>
                </a:solidFill>
              </a:rPr>
              <a:t>Nerve supply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1"/>
          </p:nvPr>
        </p:nvSpPr>
        <p:spPr>
          <a:xfrm>
            <a:off x="179512" y="116632"/>
            <a:ext cx="3168650" cy="6597650"/>
          </a:xfr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b="1" dirty="0" smtClean="0">
                <a:solidFill>
                  <a:srgbClr val="0070C0"/>
                </a:solidFill>
              </a:rPr>
              <a:t>The nerves of General Sensation </a:t>
            </a:r>
            <a:r>
              <a:rPr lang="en-US" sz="2300" dirty="0" smtClean="0"/>
              <a:t>are derived from the </a:t>
            </a:r>
            <a:r>
              <a:rPr lang="en-US" sz="2300" b="1" dirty="0" smtClean="0">
                <a:solidFill>
                  <a:srgbClr val="7030A0"/>
                </a:solidFill>
              </a:rPr>
              <a:t>Ophthalmic</a:t>
            </a:r>
            <a:r>
              <a:rPr lang="en-US" sz="2300" dirty="0" smtClean="0">
                <a:solidFill>
                  <a:srgbClr val="7030A0"/>
                </a:solidFill>
              </a:rPr>
              <a:t> &amp; </a:t>
            </a:r>
            <a:r>
              <a:rPr lang="en-US" sz="2300" b="1" dirty="0" smtClean="0">
                <a:solidFill>
                  <a:srgbClr val="7030A0"/>
                </a:solidFill>
              </a:rPr>
              <a:t>Maxillary</a:t>
            </a:r>
            <a:r>
              <a:rPr lang="en-US" sz="2300" dirty="0" smtClean="0">
                <a:solidFill>
                  <a:srgbClr val="7030A0"/>
                </a:solidFill>
              </a:rPr>
              <a:t> </a:t>
            </a:r>
            <a:r>
              <a:rPr lang="en-US" sz="2300" dirty="0" smtClean="0"/>
              <a:t>divisions of </a:t>
            </a:r>
            <a:r>
              <a:rPr lang="en-US" sz="2300" b="1" i="1" dirty="0" smtClean="0"/>
              <a:t>trigeminal </a:t>
            </a:r>
            <a:r>
              <a:rPr lang="en-US" sz="2300" b="1" i="1" dirty="0" smtClean="0"/>
              <a:t>nerve</a:t>
            </a:r>
            <a:r>
              <a:rPr lang="en-US" sz="2300" dirty="0" smtClean="0"/>
              <a:t>.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dirty="0" smtClean="0">
                <a:solidFill>
                  <a:srgbClr val="FF0000"/>
                </a:solidFill>
              </a:rPr>
              <a:t>The </a:t>
            </a:r>
            <a:r>
              <a:rPr lang="en-US" sz="2300" b="1" i="1" dirty="0" smtClean="0">
                <a:solidFill>
                  <a:srgbClr val="FF0000"/>
                </a:solidFill>
              </a:rPr>
              <a:t>anterior part is supplied by:</a:t>
            </a:r>
            <a:r>
              <a:rPr lang="en-US" sz="2300" dirty="0" smtClean="0">
                <a:solidFill>
                  <a:srgbClr val="FF0000"/>
                </a:solidFill>
              </a:rPr>
              <a:t>  </a:t>
            </a:r>
            <a:r>
              <a:rPr lang="en-US" sz="2300" b="1" dirty="0" smtClean="0">
                <a:solidFill>
                  <a:srgbClr val="00B050"/>
                </a:solidFill>
              </a:rPr>
              <a:t>Anterior </a:t>
            </a:r>
            <a:r>
              <a:rPr lang="en-US" sz="2300" b="1" dirty="0" err="1" smtClean="0">
                <a:solidFill>
                  <a:srgbClr val="00B050"/>
                </a:solidFill>
              </a:rPr>
              <a:t>Ethmoidal</a:t>
            </a:r>
            <a:r>
              <a:rPr lang="en-US" sz="2300" b="1" dirty="0" smtClean="0">
                <a:solidFill>
                  <a:srgbClr val="00B050"/>
                </a:solidFill>
              </a:rPr>
              <a:t> nerve</a:t>
            </a:r>
            <a:r>
              <a:rPr lang="en-US" sz="2300" dirty="0" smtClean="0">
                <a:solidFill>
                  <a:srgbClr val="00B050"/>
                </a:solidFill>
              </a:rPr>
              <a:t>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dirty="0" smtClean="0">
                <a:solidFill>
                  <a:srgbClr val="FF0000"/>
                </a:solidFill>
              </a:rPr>
              <a:t>The </a:t>
            </a:r>
            <a:r>
              <a:rPr lang="en-US" sz="2300" b="1" i="1" dirty="0" smtClean="0">
                <a:solidFill>
                  <a:srgbClr val="FF0000"/>
                </a:solidFill>
              </a:rPr>
              <a:t>posterior part is supplied by:</a:t>
            </a:r>
            <a:r>
              <a:rPr lang="en-US" sz="2300" dirty="0" smtClean="0">
                <a:solidFill>
                  <a:srgbClr val="FF0000"/>
                </a:solidFill>
              </a:rPr>
              <a:t> </a:t>
            </a:r>
            <a:endParaRPr lang="en-US" sz="2300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dirty="0" smtClean="0"/>
              <a:t> </a:t>
            </a:r>
            <a:r>
              <a:rPr lang="en-US" sz="2300" dirty="0" smtClean="0">
                <a:solidFill>
                  <a:srgbClr val="00B050"/>
                </a:solidFill>
              </a:rPr>
              <a:t>1-</a:t>
            </a:r>
            <a:r>
              <a:rPr lang="en-US" sz="2300" b="1" i="1" dirty="0" smtClean="0">
                <a:solidFill>
                  <a:srgbClr val="00B050"/>
                </a:solidFill>
              </a:rPr>
              <a:t>Nasopalatine,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b="1" i="1" dirty="0" smtClean="0">
                <a:solidFill>
                  <a:srgbClr val="00B050"/>
                </a:solidFill>
              </a:rPr>
              <a:t> 2- Nasal, and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300" b="1" i="1" dirty="0" smtClean="0">
                <a:solidFill>
                  <a:srgbClr val="00B050"/>
                </a:solidFill>
              </a:rPr>
              <a:t> 3- Palatine </a:t>
            </a:r>
            <a:r>
              <a:rPr lang="en-US" sz="2300" b="1" i="1" dirty="0" smtClean="0"/>
              <a:t>branches</a:t>
            </a:r>
            <a:r>
              <a:rPr lang="en-US" sz="2300" dirty="0" smtClean="0"/>
              <a:t> of the </a:t>
            </a:r>
            <a:r>
              <a:rPr lang="en-US" sz="2300" b="1" dirty="0" smtClean="0">
                <a:solidFill>
                  <a:srgbClr val="C00000"/>
                </a:solidFill>
              </a:rPr>
              <a:t>pterygopalatine ganglion</a:t>
            </a:r>
            <a:r>
              <a:rPr lang="en-US" sz="2300" dirty="0" smtClean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27652" name="Picture 10" descr="F66122-008-f23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4143" b="4807"/>
          <a:stretch>
            <a:fillRect/>
          </a:stretch>
        </p:blipFill>
        <p:spPr>
          <a:xfrm>
            <a:off x="3419872" y="1124744"/>
            <a:ext cx="5472113" cy="3887788"/>
          </a:xfrm>
          <a:ln w="28575">
            <a:solidFill>
              <a:schemeClr val="tx1"/>
            </a:solidFill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D60342-C661-442E-8443-A2A6E87BE6F9}" type="slidenum">
              <a:rPr lang="en-US" smtClean="0"/>
              <a:pPr>
                <a:defRPr/>
              </a:pPr>
              <a:t>13</a:t>
            </a:fld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3456384" cy="1008112"/>
          </a:xfrm>
          <a:solidFill>
            <a:schemeClr val="accent2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Olfactory pathway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1412875"/>
            <a:ext cx="3671887" cy="525621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400" b="1" u="sng" dirty="0" smtClean="0">
                <a:solidFill>
                  <a:srgbClr val="FF3300"/>
                </a:solidFill>
              </a:rPr>
              <a:t>1</a:t>
            </a:r>
            <a:r>
              <a:rPr lang="en-US" sz="2400" b="1" u="sng" baseline="30000" dirty="0" smtClean="0">
                <a:solidFill>
                  <a:srgbClr val="FF3300"/>
                </a:solidFill>
              </a:rPr>
              <a:t>st</a:t>
            </a:r>
            <a:r>
              <a:rPr lang="en-US" sz="2400" b="1" u="sng" dirty="0" smtClean="0">
                <a:solidFill>
                  <a:srgbClr val="FF3300"/>
                </a:solidFill>
              </a:rPr>
              <a:t> neurone: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Olfactory receptors are specialized, </a:t>
            </a:r>
            <a:r>
              <a:rPr lang="en-US" sz="24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ciliated</a:t>
            </a:r>
            <a:r>
              <a:rPr lang="en-US" sz="24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400" b="1" dirty="0" smtClean="0">
                <a:solidFill>
                  <a:srgbClr val="CC00CC"/>
                </a:solidFill>
              </a:rPr>
              <a:t>nerve cells </a:t>
            </a:r>
            <a:r>
              <a:rPr lang="en-US" sz="2400" dirty="0" smtClean="0"/>
              <a:t>that lie in the olfactory epithelium.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 smtClean="0"/>
              <a:t>The axons </a:t>
            </a:r>
            <a:r>
              <a:rPr lang="en-US" sz="2400" dirty="0" smtClean="0"/>
              <a:t>of these bipolar cells 12-20 fibers form </a:t>
            </a:r>
            <a:r>
              <a:rPr lang="en-US" sz="2400" u="sng" dirty="0" smtClean="0"/>
              <a:t>the true olfactory nerves fibers.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Which </a:t>
            </a:r>
            <a:r>
              <a:rPr lang="en-US" sz="2400" dirty="0" err="1" smtClean="0">
                <a:solidFill>
                  <a:srgbClr val="0070C0"/>
                </a:solidFill>
              </a:rPr>
              <a:t>passe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smtClean="0"/>
              <a:t>through the </a:t>
            </a:r>
            <a:r>
              <a:rPr lang="en-US" sz="2400" u="sng" dirty="0" smtClean="0"/>
              <a:t>cribriform plate</a:t>
            </a:r>
            <a:r>
              <a:rPr lang="en-US" sz="2400" dirty="0" smtClean="0"/>
              <a:t> </a:t>
            </a:r>
            <a:r>
              <a:rPr lang="en-US" sz="2400" u="sng" dirty="0" smtClean="0"/>
              <a:t>of ethmoid.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 smtClean="0"/>
              <a:t>They join the </a:t>
            </a:r>
            <a:r>
              <a:rPr lang="en-US" sz="2400" b="1" u="sng" dirty="0" smtClean="0">
                <a:solidFill>
                  <a:srgbClr val="C00000"/>
                </a:solidFill>
              </a:rPr>
              <a:t>olfactory bulb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CDCE-7620-4EAF-AC5A-D596C7DD21E8}" type="slidenum">
              <a:rPr lang="en-US" smtClean="0"/>
              <a:pPr>
                <a:defRPr/>
              </a:pPr>
              <a:t>14</a:t>
            </a:fld>
            <a:endParaRPr lang="en-US">
              <a:cs typeface="+mn-cs"/>
            </a:endParaRPr>
          </a:p>
        </p:txBody>
      </p:sp>
      <p:pic>
        <p:nvPicPr>
          <p:cNvPr id="6" name="Content Placeholder 5" descr="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188913"/>
            <a:ext cx="4968875" cy="6192837"/>
          </a:xfrm>
          <a:ln w="38100">
            <a:solidFill>
              <a:schemeClr val="tx1"/>
            </a:solidFill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8617841-B558-4E8D-B16E-352687572AB5}" type="slidenum">
              <a:rPr lang="en-US" smtClean="0"/>
              <a:pPr/>
              <a:t>15</a:t>
            </a:fld>
            <a:endParaRPr lang="en-US" smtClean="0"/>
          </a:p>
        </p:txBody>
      </p:sp>
      <p:pic>
        <p:nvPicPr>
          <p:cNvPr id="189452" name="Picture 12" descr="6"/>
          <p:cNvPicPr>
            <a:picLocks noChangeAspect="1" noChangeArrowheads="1"/>
          </p:cNvPicPr>
          <p:nvPr/>
        </p:nvPicPr>
        <p:blipFill>
          <a:blip r:embed="rId3" cstate="print"/>
          <a:srcRect l="9556" t="4701" r="6851" b="38532"/>
          <a:stretch>
            <a:fillRect/>
          </a:stretch>
        </p:blipFill>
        <p:spPr bwMode="auto">
          <a:xfrm>
            <a:off x="4643438" y="260350"/>
            <a:ext cx="4176712" cy="63373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323850" y="260350"/>
            <a:ext cx="4103688" cy="30464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i="1" dirty="0">
                <a:solidFill>
                  <a:srgbClr val="0070C0"/>
                </a:solidFill>
              </a:rPr>
              <a:t>Preliminary processing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i="1" dirty="0">
                <a:solidFill>
                  <a:srgbClr val="0070C0"/>
                </a:solidFill>
              </a:rPr>
              <a:t>of olfactory information</a:t>
            </a:r>
            <a:r>
              <a:rPr lang="en-US" sz="2400" dirty="0">
                <a:solidFill>
                  <a:srgbClr val="0070C0"/>
                </a:solidFill>
              </a:rPr>
              <a:t> is </a:t>
            </a:r>
            <a:r>
              <a:rPr lang="en-US" sz="2400" dirty="0"/>
              <a:t>within the olfactory bulb, which contains interneurones and large </a:t>
            </a:r>
            <a:r>
              <a:rPr lang="en-US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Mitral cells</a:t>
            </a:r>
            <a:r>
              <a:rPr lang="en-US" sz="2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;</a:t>
            </a:r>
            <a:r>
              <a:rPr lang="en-US" sz="2400" b="1" dirty="0"/>
              <a:t> </a:t>
            </a:r>
            <a:r>
              <a:rPr lang="en-US" sz="2400" dirty="0"/>
              <a:t>axons from the latter leave the bulb in the olfactory tract.</a:t>
            </a:r>
          </a:p>
        </p:txBody>
      </p:sp>
      <p:pic>
        <p:nvPicPr>
          <p:cNvPr id="8" name="Content Placeholder 7" descr="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r="43826"/>
          <a:stretch>
            <a:fillRect/>
          </a:stretch>
        </p:blipFill>
        <p:spPr>
          <a:xfrm>
            <a:off x="539750" y="3357563"/>
            <a:ext cx="3600450" cy="3311525"/>
          </a:xfr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20" y="188640"/>
            <a:ext cx="4464496" cy="864096"/>
          </a:xfrm>
          <a:solidFill>
            <a:schemeClr val="accent2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algn="r" eaLnBrk="1" hangingPunct="1">
              <a:defRPr/>
            </a:pPr>
            <a:r>
              <a:rPr lang="en-US" sz="3200" dirty="0" smtClean="0">
                <a:solidFill>
                  <a:schemeClr val="bg1"/>
                </a:solidFill>
              </a:rPr>
              <a:t>Olfactory pathway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692696"/>
            <a:ext cx="3384550" cy="568893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b="1" u="sng" dirty="0" smtClean="0">
                <a:solidFill>
                  <a:srgbClr val="FF3300"/>
                </a:solidFill>
              </a:rPr>
              <a:t>2</a:t>
            </a:r>
            <a:r>
              <a:rPr lang="en-US" sz="2400" b="1" u="sng" baseline="30000" dirty="0" smtClean="0">
                <a:solidFill>
                  <a:srgbClr val="FF3300"/>
                </a:solidFill>
              </a:rPr>
              <a:t>nd</a:t>
            </a:r>
            <a:r>
              <a:rPr lang="en-US" sz="2400" b="1" u="sng" dirty="0" smtClean="0">
                <a:solidFill>
                  <a:srgbClr val="FF3300"/>
                </a:solidFill>
              </a:rPr>
              <a:t>  neurone:</a:t>
            </a:r>
            <a:r>
              <a:rPr lang="en-US" sz="2400" u="sng" dirty="0" smtClean="0"/>
              <a:t>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/>
              <a:t>It is formed by the </a:t>
            </a:r>
            <a:r>
              <a:rPr lang="en-US" sz="2400" b="1" dirty="0" smtClean="0">
                <a:solidFill>
                  <a:srgbClr val="00B0F0"/>
                </a:solidFill>
              </a:rPr>
              <a:t>Mitral cells of olfactory bulb.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/>
              <a:t>The axons of these cells form the </a:t>
            </a:r>
            <a:r>
              <a:rPr lang="en-US" sz="2400" u="sng" dirty="0" smtClean="0"/>
              <a:t>olfactory tract.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u="sng" dirty="0" smtClean="0">
                <a:solidFill>
                  <a:srgbClr val="0070C0"/>
                </a:solidFill>
              </a:rPr>
              <a:t>Each tract divides </a:t>
            </a:r>
            <a:r>
              <a:rPr lang="en-US" sz="2400" dirty="0" smtClean="0"/>
              <a:t>into 2 roots at the </a:t>
            </a:r>
            <a:r>
              <a:rPr lang="en-US" sz="2400" u="sng" dirty="0" smtClean="0"/>
              <a:t>anterior perforated substance:</a:t>
            </a:r>
          </a:p>
          <a:p>
            <a:pPr eaLnBrk="1" hangingPunct="1">
              <a:defRPr/>
            </a:pPr>
            <a:r>
              <a:rPr lang="en-US" sz="2400" b="1" u="sng" dirty="0" smtClean="0">
                <a:solidFill>
                  <a:srgbClr val="CC00CC"/>
                </a:solidFill>
              </a:rPr>
              <a:t>Lateral root:</a:t>
            </a:r>
          </a:p>
          <a:p>
            <a:pPr eaLnBrk="1" hangingPunct="1">
              <a:defRPr/>
            </a:pPr>
            <a:r>
              <a:rPr lang="en-US" sz="2000" dirty="0" smtClean="0"/>
              <a:t>Carries olfactory fibers to </a:t>
            </a:r>
            <a:r>
              <a:rPr lang="en-US" sz="2000" u="sng" dirty="0" smtClean="0"/>
              <a:t>end in </a:t>
            </a:r>
            <a:r>
              <a:rPr lang="en-US" sz="2000" dirty="0" smtClean="0"/>
              <a:t>cortex of the </a:t>
            </a:r>
            <a:r>
              <a:rPr lang="en-US" sz="2000" b="1" dirty="0" smtClean="0">
                <a:solidFill>
                  <a:srgbClr val="00B050"/>
                </a:solidFill>
              </a:rPr>
              <a:t>Uncus </a:t>
            </a:r>
            <a:r>
              <a:rPr lang="en-US" sz="2000" dirty="0" smtClean="0"/>
              <a:t>&amp; adjacent part of </a:t>
            </a:r>
            <a:r>
              <a:rPr lang="en-US" sz="2000" b="1" dirty="0" err="1" smtClean="0">
                <a:solidFill>
                  <a:srgbClr val="00B050"/>
                </a:solidFill>
              </a:rPr>
              <a:t>Hippocampal</a:t>
            </a:r>
            <a:r>
              <a:rPr lang="en-US" sz="2000" b="1" dirty="0" smtClean="0">
                <a:solidFill>
                  <a:srgbClr val="00B050"/>
                </a:solidFill>
              </a:rPr>
              <a:t>  </a:t>
            </a:r>
            <a:r>
              <a:rPr lang="en-US" sz="2000" b="1" dirty="0" err="1" smtClean="0">
                <a:solidFill>
                  <a:srgbClr val="00B050"/>
                </a:solidFill>
              </a:rPr>
              <a:t>gyrus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(center of smell</a:t>
            </a:r>
            <a:r>
              <a:rPr lang="en-US" sz="2000" b="1" dirty="0" smtClean="0">
                <a:solidFill>
                  <a:srgbClr val="FF0000"/>
                </a:solidFill>
              </a:rPr>
              <a:t>).</a:t>
            </a:r>
            <a:endParaRPr lang="en-US" sz="2000" b="1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93D784-1E26-43E7-AC72-725805B6AA67}" type="slidenum">
              <a:rPr lang="en-US" smtClean="0"/>
              <a:pPr>
                <a:defRPr/>
              </a:pPr>
              <a:t>16</a:t>
            </a:fld>
            <a:endParaRPr lang="en-US">
              <a:cs typeface="+mn-cs"/>
            </a:endParaRPr>
          </a:p>
        </p:txBody>
      </p:sp>
      <p:pic>
        <p:nvPicPr>
          <p:cNvPr id="30725" name="Picture 4" descr="DFA198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6625" t="10063" r="14937" b="25896"/>
          <a:stretch>
            <a:fillRect/>
          </a:stretch>
        </p:blipFill>
        <p:spPr>
          <a:xfrm>
            <a:off x="3708400" y="1268413"/>
            <a:ext cx="5184775" cy="5184775"/>
          </a:xfrm>
          <a:noFill/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388" y="188913"/>
            <a:ext cx="3798887" cy="626427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CC00CC"/>
                </a:solidFill>
              </a:rPr>
              <a:t>Medial root 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/>
              <a:t> crosses midline through </a:t>
            </a:r>
            <a:r>
              <a:rPr lang="en-US" sz="2400" dirty="0" smtClean="0">
                <a:solidFill>
                  <a:srgbClr val="2F74FF"/>
                </a:solidFill>
              </a:rPr>
              <a:t>anterior </a:t>
            </a:r>
            <a:r>
              <a:rPr lang="en-US" sz="2400" dirty="0" err="1" smtClean="0">
                <a:solidFill>
                  <a:srgbClr val="2F74FF"/>
                </a:solidFill>
              </a:rPr>
              <a:t>commissure</a:t>
            </a:r>
            <a:r>
              <a:rPr lang="en-US" sz="2400" dirty="0" smtClean="0"/>
              <a:t> and joins the uncrossed lateral root of opposite side.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/>
              <a:t> It connects olfactory centers of 2 cerebral hemispheres.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 smtClean="0"/>
              <a:t>So each olfactory centre receives smell sensation from both halves of nasal cavity.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/>
              <a:t>NB.</a:t>
            </a:r>
            <a:r>
              <a:rPr lang="en-US" sz="2400" b="1" dirty="0" smtClean="0">
                <a:solidFill>
                  <a:srgbClr val="FF3300"/>
                </a:solidFill>
              </a:rPr>
              <a:t> Olfactory pathway is the only sensory pathway which reaches the cerebral cortex without passing through the </a:t>
            </a:r>
            <a:r>
              <a:rPr lang="en-US" b="1" dirty="0" smtClean="0">
                <a:solidFill>
                  <a:srgbClr val="2F74FF"/>
                </a:solidFill>
              </a:rPr>
              <a:t>Thalamus</a:t>
            </a:r>
            <a:r>
              <a:rPr lang="en-US" b="1" dirty="0" smtClean="0">
                <a:solidFill>
                  <a:srgbClr val="FF3300"/>
                </a:solidFill>
              </a:rPr>
              <a:t>.</a:t>
            </a:r>
          </a:p>
          <a:p>
            <a:pPr eaLnBrk="1" hangingPunct="1">
              <a:defRPr/>
            </a:pPr>
            <a:endParaRPr lang="en-US" sz="1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4DF3C1-92CD-4A47-90FE-DF06C203EB3A}" type="slidenum">
              <a:rPr lang="en-US" smtClean="0"/>
              <a:pPr>
                <a:defRPr/>
              </a:pPr>
              <a:t>17</a:t>
            </a:fld>
            <a:endParaRPr lang="en-US">
              <a:cs typeface="+mn-cs"/>
            </a:endParaRPr>
          </a:p>
        </p:txBody>
      </p:sp>
      <p:pic>
        <p:nvPicPr>
          <p:cNvPr id="6" name="Content Placeholder 5" descr="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5F6F8"/>
              </a:clrFrom>
              <a:clrTo>
                <a:srgbClr val="F5F6F8">
                  <a:alpha val="0"/>
                </a:srgbClr>
              </a:clrTo>
            </a:clrChange>
          </a:blip>
          <a:srcRect l="3001" t="2087" r="881"/>
          <a:stretch>
            <a:fillRect/>
          </a:stretch>
        </p:blipFill>
        <p:spPr>
          <a:xfrm>
            <a:off x="4211638" y="333375"/>
            <a:ext cx="4681537" cy="6191250"/>
          </a:xfrm>
          <a:solidFill>
            <a:schemeClr val="accent1">
              <a:lumMod val="20000"/>
              <a:lumOff val="8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3969" y="332656"/>
            <a:ext cx="3744416" cy="648072"/>
          </a:xfr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anchor="ctr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0000"/>
                </a:solidFill>
              </a:rPr>
              <a:t>Arterial supply</a:t>
            </a:r>
          </a:p>
        </p:txBody>
      </p:sp>
      <p:sp>
        <p:nvSpPr>
          <p:cNvPr id="3072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7504" y="404813"/>
            <a:ext cx="3492500" cy="6192837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err="1" smtClean="0">
                <a:solidFill>
                  <a:srgbClr val="FF0000"/>
                </a:solidFill>
              </a:rPr>
              <a:t>Sphenopalatine</a:t>
            </a:r>
            <a:r>
              <a:rPr lang="en-US" sz="2400" b="1" dirty="0" smtClean="0">
                <a:solidFill>
                  <a:srgbClr val="FF0000"/>
                </a:solidFill>
              </a:rPr>
              <a:t> artery </a:t>
            </a:r>
            <a:r>
              <a:rPr lang="en-US" sz="2400" b="1" dirty="0" smtClean="0"/>
              <a:t>(maxillary) 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>
                <a:solidFill>
                  <a:srgbClr val="FF3300"/>
                </a:solidFill>
              </a:rPr>
              <a:t>Ethmoidal anterior and posterior </a:t>
            </a:r>
            <a:r>
              <a:rPr lang="en-US" sz="2400" b="1" dirty="0" smtClean="0"/>
              <a:t>(ophthalmic).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Superior labial </a:t>
            </a:r>
            <a:r>
              <a:rPr lang="en-US" sz="2400" b="1" dirty="0" smtClean="0"/>
              <a:t>(facial).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u="sng" dirty="0" smtClean="0"/>
              <a:t>Applied anatomy :</a:t>
            </a:r>
            <a:r>
              <a:rPr lang="en-US" sz="2400" dirty="0" smtClean="0"/>
              <a:t>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dirty="0" smtClean="0"/>
              <a:t>Rich arterial anastomosis on </a:t>
            </a:r>
            <a:r>
              <a:rPr lang="en-US" sz="2400" b="1" dirty="0" smtClean="0">
                <a:solidFill>
                  <a:srgbClr val="0070C0"/>
                </a:solidFill>
              </a:rPr>
              <a:t>anterior &amp; inferior part of nasal septum </a:t>
            </a:r>
            <a:r>
              <a:rPr lang="en-US" sz="2400" b="1" dirty="0" smtClean="0">
                <a:solidFill>
                  <a:srgbClr val="C00000"/>
                </a:solidFill>
              </a:rPr>
              <a:t>(Little’s area) </a:t>
            </a:r>
            <a:r>
              <a:rPr lang="en-US" sz="2400" dirty="0" smtClean="0"/>
              <a:t>is the most common site for </a:t>
            </a:r>
            <a:r>
              <a:rPr lang="en-US" sz="2400" b="1" dirty="0" err="1" smtClean="0"/>
              <a:t>epistaxis</a:t>
            </a:r>
            <a:r>
              <a:rPr lang="en-US" sz="2400" b="1" dirty="0" smtClean="0"/>
              <a:t>.</a:t>
            </a:r>
          </a:p>
        </p:txBody>
      </p:sp>
      <p:pic>
        <p:nvPicPr>
          <p:cNvPr id="32772" name="Picture 6" descr="F66122-008-f23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755" t="1350" r="807" b="3020"/>
          <a:stretch>
            <a:fillRect/>
          </a:stretch>
        </p:blipFill>
        <p:spPr>
          <a:xfrm>
            <a:off x="3635896" y="1484313"/>
            <a:ext cx="5329238" cy="4321175"/>
          </a:xfrm>
          <a:ln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359079" y="6556375"/>
            <a:ext cx="588963" cy="228600"/>
          </a:xfrm>
        </p:spPr>
        <p:txBody>
          <a:bodyPr/>
          <a:lstStyle/>
          <a:p>
            <a:pPr>
              <a:defRPr/>
            </a:pPr>
            <a:fld id="{2C845FAE-36C1-4702-A8F9-E18D3DBF9155}" type="slidenum">
              <a:rPr lang="en-US" smtClean="0"/>
              <a:pPr>
                <a:defRPr/>
              </a:pPr>
              <a:t>18</a:t>
            </a:fld>
            <a:endParaRPr lang="en-US"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19367" y="2636838"/>
            <a:ext cx="936625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039867" y="1557338"/>
            <a:ext cx="1079500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68344" y="5373688"/>
            <a:ext cx="1332335" cy="431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6635080" cy="876712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en-US" sz="4400" dirty="0" smtClean="0"/>
              <a:t>Venous drainage</a:t>
            </a:r>
            <a:endParaRPr lang="en-US" sz="4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300" y="1600200"/>
            <a:ext cx="3521075" cy="4525963"/>
          </a:xfrm>
        </p:spPr>
        <p:txBody>
          <a:bodyPr/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Plexus in sub mucosa  by veins accompanying the arteries  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CF9800-E3A3-42E9-8522-9D3AE8F58E00}" type="slidenum">
              <a:rPr lang="en-US" smtClean="0"/>
              <a:pPr>
                <a:defRPr/>
              </a:pPr>
              <a:t>19</a:t>
            </a:fld>
            <a:endParaRPr lang="en-US">
              <a:cs typeface="+mn-cs"/>
            </a:endParaRPr>
          </a:p>
        </p:txBody>
      </p:sp>
      <p:pic>
        <p:nvPicPr>
          <p:cNvPr id="33797" name="Picture 2" descr="C:\Documents and Settings\User\My Documents\Student Gray\8. Head and neck\F66122-008-f231.jpg"/>
          <p:cNvPicPr>
            <a:picLocks noChangeAspect="1" noChangeArrowheads="1"/>
          </p:cNvPicPr>
          <p:nvPr/>
        </p:nvPicPr>
        <p:blipFill>
          <a:blip r:embed="rId2" cstate="print"/>
          <a:srcRect l="13020" r="14435" b="3236"/>
          <a:stretch>
            <a:fillRect/>
          </a:stretch>
        </p:blipFill>
        <p:spPr bwMode="auto">
          <a:xfrm>
            <a:off x="250825" y="1773238"/>
            <a:ext cx="3960813" cy="46799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5863" y="263525"/>
            <a:ext cx="6986537" cy="1004888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OBJECTIVES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1484313"/>
            <a:ext cx="8640763" cy="4897437"/>
          </a:xfr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b="1" u="sng" dirty="0" smtClean="0">
                <a:solidFill>
                  <a:srgbClr val="2F74FF"/>
                </a:solidFill>
              </a:rPr>
              <a:t>By the end of this lecture the students should be able to: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Describe the structures forming </a:t>
            </a:r>
            <a:r>
              <a:rPr lang="en-US" sz="2800" u="sng" dirty="0" smtClean="0"/>
              <a:t>the walls of the nasal cavity.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List the main structures </a:t>
            </a:r>
            <a:r>
              <a:rPr lang="en-US" sz="2800" u="sng" dirty="0" smtClean="0"/>
              <a:t>draining into the lateral wall</a:t>
            </a:r>
            <a:r>
              <a:rPr lang="en-US" sz="2800" dirty="0" smtClean="0"/>
              <a:t> of the nasal cavity.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Differentiate between the </a:t>
            </a:r>
            <a:r>
              <a:rPr lang="en-US" sz="2800" u="sng" dirty="0" smtClean="0"/>
              <a:t>respiratory and olfactory</a:t>
            </a:r>
            <a:r>
              <a:rPr lang="en-US" sz="2800" dirty="0" smtClean="0"/>
              <a:t> regions of the nasal cavity.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List the main </a:t>
            </a:r>
            <a:r>
              <a:rPr lang="en-US" sz="2800" u="sng" dirty="0" smtClean="0">
                <a:solidFill>
                  <a:srgbClr val="002060"/>
                </a:solidFill>
              </a:rPr>
              <a:t>sensory</a:t>
            </a:r>
            <a:r>
              <a:rPr lang="en-US" sz="2800" u="sng" dirty="0" smtClean="0"/>
              <a:t> and </a:t>
            </a:r>
            <a:r>
              <a:rPr lang="en-US" sz="2800" u="sng" dirty="0" smtClean="0">
                <a:solidFill>
                  <a:srgbClr val="FF0000"/>
                </a:solidFill>
              </a:rPr>
              <a:t>blood</a:t>
            </a:r>
            <a:r>
              <a:rPr lang="en-US" sz="2800" u="sng" dirty="0" smtClean="0"/>
              <a:t> supply</a:t>
            </a:r>
            <a:r>
              <a:rPr lang="en-US" sz="2800" dirty="0" smtClean="0"/>
              <a:t> of the nose.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Describe the </a:t>
            </a:r>
            <a:r>
              <a:rPr lang="en-US" sz="2800" u="sng" dirty="0" smtClean="0"/>
              <a:t>olfactory pathway.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B32367-E172-478D-AB11-87A775D65CAF}" type="slidenum">
              <a:rPr lang="en-US"/>
              <a:pPr>
                <a:defRPr/>
              </a:pPr>
              <a:t>2</a:t>
            </a:fld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27013"/>
            <a:ext cx="3672408" cy="73977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</a:rPr>
              <a:t>Lymph drainage </a:t>
            </a: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981200"/>
            <a:ext cx="2952750" cy="2239963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b="1" dirty="0" smtClean="0"/>
              <a:t>Submandibular</a:t>
            </a:r>
            <a:r>
              <a:rPr lang="en-US" sz="2800" dirty="0" smtClean="0"/>
              <a:t> nodes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b="1" dirty="0" smtClean="0"/>
              <a:t>Upper deep cervical</a:t>
            </a:r>
            <a:r>
              <a:rPr lang="en-US" sz="2800" dirty="0" smtClean="0"/>
              <a:t> nodes.</a:t>
            </a:r>
          </a:p>
        </p:txBody>
      </p:sp>
      <p:pic>
        <p:nvPicPr>
          <p:cNvPr id="34820" name="Picture 6" descr="F66122-008-f23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5633" r="20306" b="5325"/>
          <a:stretch>
            <a:fillRect/>
          </a:stretch>
        </p:blipFill>
        <p:spPr>
          <a:xfrm>
            <a:off x="4067175" y="620713"/>
            <a:ext cx="4681538" cy="5759450"/>
          </a:xfrm>
          <a:ln>
            <a:solidFill>
              <a:schemeClr val="accent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BACA50-5FF5-4734-A0DE-4C0A32970A00}" type="slidenum">
              <a:rPr lang="en-US" smtClean="0"/>
              <a:pPr>
                <a:defRPr/>
              </a:pPr>
              <a:t>20</a:t>
            </a:fld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445224"/>
            <a:ext cx="3672408" cy="739775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accent5">
                    <a:lumMod val="75000"/>
                  </a:schemeClr>
                </a:solidFill>
              </a:rPr>
              <a:t>Thank you</a:t>
            </a:r>
            <a:endParaRPr lang="en-US" sz="48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BACA50-5FF5-4734-A0DE-4C0A32970A00}" type="slidenum">
              <a:rPr lang="en-US" smtClean="0"/>
              <a:pPr>
                <a:defRPr/>
              </a:pPr>
              <a:t>21</a:t>
            </a:fld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620688"/>
            <a:ext cx="3313113" cy="648072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3600" dirty="0" smtClean="0">
                <a:solidFill>
                  <a:srgbClr val="FFFF00"/>
                </a:solidFill>
              </a:rPr>
              <a:t>Nasal cavity</a:t>
            </a:r>
            <a:endParaRPr lang="en-US" sz="3600" dirty="0" smtClean="0">
              <a:solidFill>
                <a:srgbClr val="FFFF00"/>
              </a:solidFill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773238"/>
            <a:ext cx="2592387" cy="4535487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dirty="0" smtClean="0"/>
              <a:t>It extends from </a:t>
            </a:r>
            <a:r>
              <a:rPr lang="en-GB" sz="2000" u="sng" dirty="0" smtClean="0"/>
              <a:t>nostrils </a:t>
            </a:r>
            <a:r>
              <a:rPr lang="en-GB" sz="2000" dirty="0" smtClean="0"/>
              <a:t>anteriorly to the </a:t>
            </a:r>
            <a:r>
              <a:rPr lang="en-GB" sz="2000" u="sng" dirty="0" err="1" smtClean="0"/>
              <a:t>choanae</a:t>
            </a:r>
            <a:r>
              <a:rPr lang="en-GB" sz="2000" dirty="0" smtClean="0"/>
              <a:t> posteriorly.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dirty="0" smtClean="0"/>
              <a:t>Divided into right and left parts by the </a:t>
            </a:r>
            <a:r>
              <a:rPr lang="en-GB" sz="2000" b="1" u="sng" dirty="0" smtClean="0">
                <a:solidFill>
                  <a:srgbClr val="2F74FF"/>
                </a:solidFill>
              </a:rPr>
              <a:t>nasal septum</a:t>
            </a:r>
            <a:r>
              <a:rPr lang="en-GB" sz="2000" u="sng" dirty="0" smtClean="0">
                <a:solidFill>
                  <a:srgbClr val="2F74FF"/>
                </a:solidFill>
              </a:rPr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part has</a:t>
            </a:r>
            <a:r>
              <a:rPr lang="en-GB" sz="2000" dirty="0" smtClean="0"/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b="1" dirty="0" smtClean="0"/>
              <a:t>Roof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b="1" dirty="0" smtClean="0"/>
              <a:t>Floor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b="1" dirty="0" smtClean="0"/>
              <a:t>Lateral and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000" b="1" dirty="0" smtClean="0"/>
              <a:t>Medial walls.  </a:t>
            </a:r>
            <a:endParaRPr lang="en-US" sz="2000" b="1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F83482-6FC6-4669-AA2B-16ABD3108A53}" type="slidenum">
              <a:rPr lang="en-US" smtClean="0"/>
              <a:pPr>
                <a:defRPr/>
              </a:pPr>
              <a:t>3</a:t>
            </a:fld>
            <a:endParaRPr lang="en-US">
              <a:cs typeface="+mn-cs"/>
            </a:endParaRPr>
          </a:p>
        </p:txBody>
      </p:sp>
      <p:pic>
        <p:nvPicPr>
          <p:cNvPr id="17415" name="Picture 8" descr="nose 001"/>
          <p:cNvPicPr>
            <a:picLocks noChangeAspect="1" noChangeArrowheads="1"/>
          </p:cNvPicPr>
          <p:nvPr/>
        </p:nvPicPr>
        <p:blipFill>
          <a:blip r:embed="rId2" cstate="print"/>
          <a:srcRect l="6168" t="9531" b="41205"/>
          <a:stretch>
            <a:fillRect/>
          </a:stretch>
        </p:blipFill>
        <p:spPr bwMode="auto">
          <a:xfrm>
            <a:off x="3059113" y="1844675"/>
            <a:ext cx="5113337" cy="43211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764704"/>
            <a:ext cx="2736850" cy="720080"/>
          </a:xfr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8100000" scaled="1"/>
            <a:tileRect/>
          </a:gra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dirty="0" smtClean="0"/>
              <a:t>Floor </a:t>
            </a:r>
            <a:endParaRPr lang="en-US" dirty="0" smtClean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349500"/>
            <a:ext cx="3960812" cy="3382963"/>
          </a:xfr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2400" b="1" u="sng" dirty="0" smtClean="0"/>
              <a:t>Formed by:</a:t>
            </a:r>
          </a:p>
          <a:p>
            <a:pPr eaLnBrk="1" hangingPunct="1">
              <a:defRPr/>
            </a:pPr>
            <a:r>
              <a:rPr lang="en-GB" sz="2400" b="1" dirty="0" smtClean="0">
                <a:solidFill>
                  <a:srgbClr val="2F74FF"/>
                </a:solidFill>
              </a:rPr>
              <a:t>Nasal (upper)surface of the hard (bony) palate:</a:t>
            </a:r>
          </a:p>
          <a:p>
            <a:pPr eaLnBrk="1" hangingPunct="1">
              <a:defRPr/>
            </a:pPr>
            <a:r>
              <a:rPr lang="en-GB" sz="2400" dirty="0" smtClean="0"/>
              <a:t>Palatine process of maxilla, </a:t>
            </a:r>
            <a:r>
              <a:rPr lang="en-GB" sz="2400" b="1" dirty="0" err="1" smtClean="0">
                <a:solidFill>
                  <a:srgbClr val="FF0000"/>
                </a:solidFill>
              </a:rPr>
              <a:t>anteriorly</a:t>
            </a:r>
            <a:r>
              <a:rPr lang="en-GB" sz="2400" b="1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en-GB" sz="2400" dirty="0" smtClean="0"/>
              <a:t>Horizontal plate of the palatine bone, </a:t>
            </a:r>
            <a:r>
              <a:rPr lang="en-GB" sz="2400" b="1" dirty="0" err="1" smtClean="0">
                <a:solidFill>
                  <a:srgbClr val="FF0000"/>
                </a:solidFill>
              </a:rPr>
              <a:t>posteriorly</a:t>
            </a:r>
            <a:r>
              <a:rPr lang="en-GB" sz="2400" b="1" dirty="0" smtClean="0">
                <a:solidFill>
                  <a:srgbClr val="FF0000"/>
                </a:solidFill>
              </a:rPr>
              <a:t>.</a:t>
            </a:r>
            <a:endParaRPr lang="en-US" sz="2400" b="1" dirty="0" smtClean="0">
              <a:solidFill>
                <a:srgbClr val="FF0000"/>
              </a:solidFill>
            </a:endParaRPr>
          </a:p>
        </p:txBody>
      </p:sp>
      <p:pic>
        <p:nvPicPr>
          <p:cNvPr id="18436" name="Picture 6" descr="F66122-008-f2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7525" r="15205" b="5605"/>
          <a:stretch>
            <a:fillRect/>
          </a:stretch>
        </p:blipFill>
        <p:spPr>
          <a:xfrm>
            <a:off x="4211638" y="908050"/>
            <a:ext cx="4752975" cy="5329238"/>
          </a:xfrm>
          <a:ln w="28575"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F1EB59-34D3-4AE4-8458-E80959206396}" type="slidenum">
              <a:rPr lang="en-US" smtClean="0"/>
              <a:pPr>
                <a:defRPr/>
              </a:pPr>
              <a:t>4</a:t>
            </a:fld>
            <a:endParaRPr lang="en-US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663"/>
            <a:ext cx="2374900" cy="647849"/>
          </a:xfrm>
          <a:solidFill>
            <a:schemeClr val="accent2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dirty="0" smtClean="0"/>
              <a:t>Roof </a:t>
            </a:r>
            <a:endParaRPr lang="en-US" dirty="0" smtClean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017713"/>
            <a:ext cx="3168650" cy="349885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800" b="1" u="sng" dirty="0" smtClean="0"/>
              <a:t>Formed by: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 smtClean="0"/>
              <a:t>Body of sphenoid, </a:t>
            </a:r>
            <a:r>
              <a:rPr lang="en-GB" sz="2400" dirty="0" smtClean="0">
                <a:solidFill>
                  <a:srgbClr val="FF0000"/>
                </a:solidFill>
              </a:rPr>
              <a:t>posteriorly.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 smtClean="0"/>
              <a:t>Cribriform plate of ethmoid, in the </a:t>
            </a:r>
            <a:r>
              <a:rPr lang="en-GB" sz="2400" dirty="0" smtClean="0">
                <a:solidFill>
                  <a:srgbClr val="FF0000"/>
                </a:solidFill>
              </a:rPr>
              <a:t>middle.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GB" sz="2400" dirty="0" smtClean="0"/>
              <a:t>Frontal, and nasal bones. </a:t>
            </a:r>
            <a:r>
              <a:rPr lang="en-GB" sz="2400" dirty="0" smtClean="0">
                <a:solidFill>
                  <a:srgbClr val="FF0000"/>
                </a:solidFill>
              </a:rPr>
              <a:t>Anteriorly. 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pic>
        <p:nvPicPr>
          <p:cNvPr id="19460" name="Picture 6" descr="F66122-008-f22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3232" r="13248" b="5444"/>
          <a:stretch>
            <a:fillRect/>
          </a:stretch>
        </p:blipFill>
        <p:spPr>
          <a:xfrm>
            <a:off x="3708400" y="836613"/>
            <a:ext cx="5256213" cy="5256212"/>
          </a:xfrm>
          <a:ln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24682A-6A6D-428D-B0D2-A0F4B3D38CB3}" type="slidenum">
              <a:rPr lang="en-US" smtClean="0"/>
              <a:pPr>
                <a:defRPr/>
              </a:pPr>
              <a:t>5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250825" y="476671"/>
            <a:ext cx="3600450" cy="720303"/>
          </a:xfrm>
          <a:solidFill>
            <a:schemeClr val="accent2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C000"/>
                </a:solidFill>
              </a:rPr>
              <a:t>Medial wall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2276475"/>
            <a:ext cx="2808288" cy="2665413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b="1" dirty="0" smtClean="0"/>
              <a:t>The nasal septum 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Vertical plate of ethmoid.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dirty="0" smtClean="0">
                <a:solidFill>
                  <a:srgbClr val="0070C0"/>
                </a:solidFill>
              </a:rPr>
              <a:t>Septal cartilage</a:t>
            </a:r>
            <a:r>
              <a:rPr lang="en-US" sz="2400" dirty="0" smtClean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>
                <a:solidFill>
                  <a:srgbClr val="CC00CC"/>
                </a:solidFill>
              </a:rPr>
              <a:t>Vomer.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sz="2800" dirty="0" smtClean="0"/>
          </a:p>
        </p:txBody>
      </p:sp>
      <p:pic>
        <p:nvPicPr>
          <p:cNvPr id="20484" name="Picture 7" descr="F66122-008-f22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3472" t="-1956" r="13586" b="5907"/>
          <a:stretch>
            <a:fillRect/>
          </a:stretch>
        </p:blipFill>
        <p:spPr>
          <a:xfrm>
            <a:off x="3203575" y="1268413"/>
            <a:ext cx="5689600" cy="5329237"/>
          </a:xfrm>
          <a:ln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19FB0E-6CBF-4C91-A6C7-A1163D3DA530}" type="slidenum">
              <a:rPr lang="en-US" smtClean="0"/>
              <a:pPr>
                <a:defRPr/>
              </a:pPr>
              <a:t>6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>
          <a:xfrm>
            <a:off x="4284663" y="476671"/>
            <a:ext cx="4535487" cy="720303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dirty="0" smtClean="0">
                <a:solidFill>
                  <a:srgbClr val="FFFF00"/>
                </a:solidFill>
              </a:rPr>
              <a:t>Lateral wall 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2253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404813"/>
            <a:ext cx="3600450" cy="583247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400" u="sng" dirty="0" smtClean="0">
                <a:solidFill>
                  <a:srgbClr val="002060"/>
                </a:solidFill>
              </a:rPr>
              <a:t>Marked by: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dirty="0" smtClean="0">
                <a:solidFill>
                  <a:srgbClr val="002060"/>
                </a:solidFill>
              </a:rPr>
              <a:t>3</a:t>
            </a:r>
            <a:r>
              <a:rPr lang="en-GB" sz="2400" dirty="0" smtClean="0">
                <a:solidFill>
                  <a:srgbClr val="002060"/>
                </a:solidFill>
              </a:rPr>
              <a:t> </a:t>
            </a:r>
            <a:r>
              <a:rPr lang="en-GB" sz="2400" u="sng" dirty="0" smtClean="0">
                <a:solidFill>
                  <a:srgbClr val="002060"/>
                </a:solidFill>
              </a:rPr>
              <a:t>projections;</a:t>
            </a:r>
            <a:r>
              <a:rPr lang="en-GB" sz="2400" dirty="0" smtClean="0">
                <a:solidFill>
                  <a:srgbClr val="002060"/>
                </a:solidFill>
              </a:rPr>
              <a:t> (</a:t>
            </a:r>
            <a:r>
              <a:rPr lang="en-GB" sz="2400" b="1" dirty="0" smtClean="0">
                <a:solidFill>
                  <a:srgbClr val="002060"/>
                </a:solidFill>
              </a:rPr>
              <a:t>Nasal </a:t>
            </a:r>
            <a:r>
              <a:rPr lang="en-GB" sz="2400" b="1" dirty="0" err="1" smtClean="0">
                <a:solidFill>
                  <a:srgbClr val="002060"/>
                </a:solidFill>
              </a:rPr>
              <a:t>Conchae</a:t>
            </a:r>
            <a:r>
              <a:rPr lang="en-GB" sz="2400" b="1" dirty="0" smtClean="0">
                <a:solidFill>
                  <a:srgbClr val="002060"/>
                </a:solidFill>
              </a:rPr>
              <a:t>).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solidFill>
                  <a:srgbClr val="002060"/>
                </a:solidFill>
              </a:rPr>
              <a:t>Superior, middle, and inferior </a:t>
            </a:r>
            <a:r>
              <a:rPr lang="en-GB" sz="2400" b="1" u="sng" dirty="0" smtClean="0">
                <a:solidFill>
                  <a:srgbClr val="FF0000"/>
                </a:solidFill>
              </a:rPr>
              <a:t>Nasal </a:t>
            </a:r>
            <a:r>
              <a:rPr lang="en-GB" sz="2400" b="1" u="sng" dirty="0" err="1" smtClean="0">
                <a:solidFill>
                  <a:srgbClr val="FF0000"/>
                </a:solidFill>
              </a:rPr>
              <a:t>Conchae</a:t>
            </a:r>
            <a:endParaRPr lang="en-GB" sz="2400" b="1" u="sng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solidFill>
                  <a:srgbClr val="002060"/>
                </a:solidFill>
              </a:rPr>
              <a:t>The space below each  </a:t>
            </a:r>
            <a:r>
              <a:rPr lang="en-GB" sz="2400" dirty="0" err="1" smtClean="0">
                <a:solidFill>
                  <a:srgbClr val="002060"/>
                </a:solidFill>
              </a:rPr>
              <a:t>concha</a:t>
            </a:r>
            <a:r>
              <a:rPr lang="en-GB" sz="2400" dirty="0" smtClean="0">
                <a:solidFill>
                  <a:srgbClr val="002060"/>
                </a:solidFill>
              </a:rPr>
              <a:t> is called </a:t>
            </a:r>
            <a:r>
              <a:rPr lang="en-GB" sz="2400" b="1" u="sng" dirty="0" err="1" smtClean="0">
                <a:solidFill>
                  <a:srgbClr val="00B050"/>
                </a:solidFill>
              </a:rPr>
              <a:t>Meatus</a:t>
            </a:r>
            <a:r>
              <a:rPr lang="en-GB" sz="2400" b="1" u="sng" dirty="0" smtClean="0">
                <a:solidFill>
                  <a:srgbClr val="00B05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solidFill>
                  <a:srgbClr val="002060"/>
                </a:solidFill>
              </a:rPr>
              <a:t>Superior, middle, and inferior </a:t>
            </a:r>
            <a:r>
              <a:rPr lang="en-GB" sz="2400" u="sng" dirty="0" err="1" smtClean="0">
                <a:solidFill>
                  <a:srgbClr val="002060"/>
                </a:solidFill>
              </a:rPr>
              <a:t>meatus</a:t>
            </a:r>
            <a:r>
              <a:rPr lang="en-GB" sz="2400" u="sng" dirty="0" smtClean="0">
                <a:solidFill>
                  <a:srgbClr val="002060"/>
                </a:solidFill>
              </a:rPr>
              <a:t>.</a:t>
            </a:r>
            <a:r>
              <a:rPr lang="en-GB" sz="2400" dirty="0" smtClean="0">
                <a:solidFill>
                  <a:srgbClr val="00206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 smtClean="0">
                <a:solidFill>
                  <a:srgbClr val="002060"/>
                </a:solidFill>
              </a:rPr>
              <a:t>The space (</a:t>
            </a:r>
            <a:r>
              <a:rPr lang="en-GB" sz="2400" dirty="0" err="1" smtClean="0">
                <a:solidFill>
                  <a:srgbClr val="002060"/>
                </a:solidFill>
              </a:rPr>
              <a:t>fossa</a:t>
            </a:r>
            <a:r>
              <a:rPr lang="en-GB" sz="2400" dirty="0" smtClean="0">
                <a:solidFill>
                  <a:srgbClr val="002060"/>
                </a:solidFill>
              </a:rPr>
              <a:t>) above the superior </a:t>
            </a:r>
            <a:r>
              <a:rPr lang="en-GB" sz="2400" dirty="0" err="1" smtClean="0">
                <a:solidFill>
                  <a:srgbClr val="002060"/>
                </a:solidFill>
              </a:rPr>
              <a:t>concha</a:t>
            </a:r>
            <a:r>
              <a:rPr lang="en-GB" sz="2400" dirty="0" smtClean="0">
                <a:solidFill>
                  <a:srgbClr val="002060"/>
                </a:solidFill>
              </a:rPr>
              <a:t> is the </a:t>
            </a:r>
            <a:r>
              <a:rPr lang="en-GB" sz="2400" b="1" dirty="0" err="1" smtClean="0">
                <a:solidFill>
                  <a:srgbClr val="0070C0"/>
                </a:solidFill>
              </a:rPr>
              <a:t>Sphenoethmoidal</a:t>
            </a:r>
            <a:r>
              <a:rPr lang="en-GB" sz="2400" b="1" dirty="0" smtClean="0">
                <a:solidFill>
                  <a:srgbClr val="0070C0"/>
                </a:solidFill>
              </a:rPr>
              <a:t> recess.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sz="2800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>
              <a:solidFill>
                <a:srgbClr val="002060"/>
              </a:solidFill>
            </a:endParaRPr>
          </a:p>
        </p:txBody>
      </p:sp>
      <p:pic>
        <p:nvPicPr>
          <p:cNvPr id="21508" name="Picture 9" descr="F66122-008-f226b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3461" t="16258" b="4073"/>
          <a:stretch>
            <a:fillRect/>
          </a:stretch>
        </p:blipFill>
        <p:spPr>
          <a:xfrm>
            <a:off x="3924300" y="1700213"/>
            <a:ext cx="4968875" cy="4752975"/>
          </a:xfrm>
          <a:ln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B51B2E-2ED6-4C43-9639-235F9329A2D7}" type="slidenum">
              <a:rPr lang="en-US" smtClean="0"/>
              <a:pPr>
                <a:defRPr/>
              </a:pPr>
              <a:t>7</a:t>
            </a:fld>
            <a:endParaRPr lang="en-US"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7FF62E-4E5A-42AE-8066-5984A598B023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125538"/>
            <a:ext cx="4392613" cy="5472112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400" u="sng" dirty="0" smtClean="0"/>
              <a:t>They are </a:t>
            </a:r>
            <a:r>
              <a:rPr lang="en-US" sz="2400" b="1" u="sng" dirty="0" smtClean="0">
                <a:solidFill>
                  <a:srgbClr val="FFFF00"/>
                </a:solidFill>
              </a:rPr>
              <a:t>cavities</a:t>
            </a:r>
            <a:r>
              <a:rPr lang="en-US" sz="2400" u="sng" dirty="0" smtClean="0">
                <a:solidFill>
                  <a:srgbClr val="FF0000"/>
                </a:solidFill>
              </a:rPr>
              <a:t> </a:t>
            </a:r>
            <a:r>
              <a:rPr lang="en-US" sz="2400" u="sng" dirty="0" smtClean="0"/>
              <a:t>inside the</a:t>
            </a:r>
            <a:r>
              <a:rPr lang="en-US" sz="2400" dirty="0" smtClean="0"/>
              <a:t>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Frontal bone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Sphenoid </a:t>
            </a:r>
            <a:r>
              <a:rPr lang="en-US" sz="2000" dirty="0" smtClean="0">
                <a:solidFill>
                  <a:schemeClr val="tx1"/>
                </a:solidFill>
              </a:rPr>
              <a:t>bone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 err="1" smtClean="0">
                <a:solidFill>
                  <a:schemeClr val="tx1"/>
                </a:solidFill>
              </a:rPr>
              <a:t>Ethmoid</a:t>
            </a:r>
            <a:r>
              <a:rPr lang="en-US" sz="2000" dirty="0" smtClean="0">
                <a:solidFill>
                  <a:schemeClr val="tx1"/>
                </a:solidFill>
              </a:rPr>
              <a:t> bone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Maxilla</a:t>
            </a:r>
            <a:endParaRPr lang="en-US" sz="20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400" u="sng" dirty="0" smtClean="0"/>
              <a:t>They </a:t>
            </a:r>
            <a:r>
              <a:rPr lang="en-US" sz="2400" u="sng" dirty="0" smtClean="0"/>
              <a:t>are</a:t>
            </a:r>
            <a:r>
              <a:rPr lang="en-US" sz="2400" dirty="0" smtClean="0"/>
              <a:t>: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b="1" dirty="0" smtClean="0">
                <a:solidFill>
                  <a:schemeClr val="tx1"/>
                </a:solidFill>
              </a:rPr>
              <a:t>Lined</a:t>
            </a:r>
            <a:r>
              <a:rPr lang="en-US" sz="2000" dirty="0" smtClean="0">
                <a:solidFill>
                  <a:schemeClr val="tx1"/>
                </a:solidFill>
              </a:rPr>
              <a:t> with </a:t>
            </a:r>
            <a:r>
              <a:rPr lang="en-US" sz="2000" u="sng" dirty="0" err="1" smtClean="0">
                <a:solidFill>
                  <a:schemeClr val="tx1"/>
                </a:solidFill>
              </a:rPr>
              <a:t>mucoperiosteum</a:t>
            </a:r>
            <a:r>
              <a:rPr lang="en-US" sz="2000" u="sng" dirty="0" smtClean="0">
                <a:solidFill>
                  <a:schemeClr val="tx1"/>
                </a:solidFill>
              </a:rPr>
              <a:t>;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b="1" dirty="0" smtClean="0">
                <a:solidFill>
                  <a:srgbClr val="FF0000"/>
                </a:solidFill>
              </a:rPr>
              <a:t>Filled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u="sng" dirty="0" smtClean="0">
                <a:solidFill>
                  <a:schemeClr val="tx1"/>
                </a:solidFill>
              </a:rPr>
              <a:t>with air</a:t>
            </a:r>
            <a:r>
              <a:rPr lang="en-US" sz="2000" u="sng" dirty="0" smtClean="0">
                <a:solidFill>
                  <a:schemeClr val="tx1"/>
                </a:solidFill>
              </a:rPr>
              <a:t>;</a:t>
            </a:r>
            <a:endParaRPr lang="en-US" sz="2000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b="1" u="sng" dirty="0" smtClean="0">
                <a:solidFill>
                  <a:srgbClr val="2F74FF"/>
                </a:solidFill>
              </a:rPr>
              <a:t>Communicate</a:t>
            </a:r>
            <a:r>
              <a:rPr lang="en-US" sz="2000" dirty="0" smtClean="0">
                <a:solidFill>
                  <a:schemeClr val="tx1"/>
                </a:solidFill>
              </a:rPr>
              <a:t> with the nasal cavity.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Open in the lateral wall of the nasal cavity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v"/>
              <a:defRPr/>
            </a:pPr>
            <a:r>
              <a:rPr lang="en-US" sz="2400" b="1" u="sng" dirty="0" smtClean="0">
                <a:solidFill>
                  <a:schemeClr val="tx1"/>
                </a:solidFill>
              </a:rPr>
              <a:t>Function: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Lighten he skull weight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</a:rPr>
              <a:t>Amplify the sound as we speak.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en-US" sz="20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68313" y="333375"/>
            <a:ext cx="5543550" cy="584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/>
              <a:t>PARANASAL SINUSES</a:t>
            </a:r>
          </a:p>
        </p:txBody>
      </p:sp>
      <p:pic>
        <p:nvPicPr>
          <p:cNvPr id="8" name="Content Placeholder 7" descr="8B0B9D9E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268413"/>
            <a:ext cx="4522788" cy="5329237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620713"/>
            <a:ext cx="3671887" cy="504053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GB" sz="2400" b="1" u="sng" dirty="0" err="1" smtClean="0">
                <a:solidFill>
                  <a:srgbClr val="FF0000"/>
                </a:solidFill>
              </a:rPr>
              <a:t>Sphenoethmoidal</a:t>
            </a:r>
            <a:r>
              <a:rPr lang="en-GB" sz="2400" b="1" u="sng" dirty="0" smtClean="0">
                <a:solidFill>
                  <a:srgbClr val="FF0000"/>
                </a:solidFill>
              </a:rPr>
              <a:t> recess</a:t>
            </a:r>
            <a:r>
              <a:rPr lang="en-GB" sz="2200" u="sng" dirty="0" smtClean="0">
                <a:solidFill>
                  <a:srgbClr val="FF0000"/>
                </a:solidFill>
              </a:rPr>
              <a:t> </a:t>
            </a:r>
            <a:r>
              <a:rPr lang="en-GB" sz="2200" dirty="0" smtClean="0"/>
              <a:t>receives the </a:t>
            </a:r>
            <a:r>
              <a:rPr lang="en-GB" sz="2200" dirty="0" smtClean="0">
                <a:solidFill>
                  <a:srgbClr val="00B050"/>
                </a:solidFill>
              </a:rPr>
              <a:t>opening of </a:t>
            </a:r>
            <a:r>
              <a:rPr lang="en-GB" sz="2200" b="1" dirty="0" err="1" smtClean="0">
                <a:solidFill>
                  <a:srgbClr val="00B050"/>
                </a:solidFill>
              </a:rPr>
              <a:t>sphenoidal</a:t>
            </a:r>
            <a:r>
              <a:rPr lang="en-GB" sz="2200" b="1" dirty="0" smtClean="0">
                <a:solidFill>
                  <a:srgbClr val="00B050"/>
                </a:solidFill>
              </a:rPr>
              <a:t> air sinus 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GB" sz="2400" b="1" u="sng" dirty="0" smtClean="0">
                <a:solidFill>
                  <a:srgbClr val="FF0000"/>
                </a:solidFill>
              </a:rPr>
              <a:t>Superior </a:t>
            </a:r>
            <a:r>
              <a:rPr lang="en-GB" sz="2400" b="1" u="sng" dirty="0" err="1" smtClean="0">
                <a:solidFill>
                  <a:srgbClr val="FF0000"/>
                </a:solidFill>
              </a:rPr>
              <a:t>meatus</a:t>
            </a:r>
            <a:r>
              <a:rPr lang="en-GB" sz="2400" b="1" dirty="0" smtClean="0">
                <a:solidFill>
                  <a:srgbClr val="FF0000"/>
                </a:solidFill>
              </a:rPr>
              <a:t>;</a:t>
            </a:r>
            <a:r>
              <a:rPr lang="en-GB" sz="2200" dirty="0" smtClean="0">
                <a:solidFill>
                  <a:srgbClr val="FF0000"/>
                </a:solidFill>
              </a:rPr>
              <a:t> </a:t>
            </a:r>
            <a:r>
              <a:rPr lang="en-GB" sz="2200" dirty="0" smtClean="0"/>
              <a:t>receives the </a:t>
            </a:r>
            <a:r>
              <a:rPr lang="en-GB" sz="2200" dirty="0" smtClean="0">
                <a:solidFill>
                  <a:srgbClr val="00B0F0"/>
                </a:solidFill>
              </a:rPr>
              <a:t>opening of </a:t>
            </a:r>
            <a:r>
              <a:rPr lang="en-GB" sz="2200" b="1" dirty="0" smtClean="0">
                <a:solidFill>
                  <a:srgbClr val="00B0F0"/>
                </a:solidFill>
              </a:rPr>
              <a:t>posterior </a:t>
            </a:r>
            <a:r>
              <a:rPr lang="en-GB" sz="2200" b="1" dirty="0" err="1" smtClean="0">
                <a:solidFill>
                  <a:srgbClr val="00B0F0"/>
                </a:solidFill>
              </a:rPr>
              <a:t>ethmoidal</a:t>
            </a:r>
            <a:r>
              <a:rPr lang="en-GB" sz="2200" b="1" dirty="0" smtClean="0">
                <a:solidFill>
                  <a:srgbClr val="00B0F0"/>
                </a:solidFill>
              </a:rPr>
              <a:t> sinus</a:t>
            </a:r>
            <a:r>
              <a:rPr lang="en-GB" sz="2200" b="1" dirty="0" smtClean="0"/>
              <a:t>.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GB" sz="2400" b="1" u="sng" dirty="0" smtClean="0">
                <a:solidFill>
                  <a:srgbClr val="FF0000"/>
                </a:solidFill>
              </a:rPr>
              <a:t>Middle </a:t>
            </a:r>
            <a:r>
              <a:rPr lang="en-GB" sz="2400" b="1" u="sng" dirty="0" err="1" smtClean="0">
                <a:solidFill>
                  <a:srgbClr val="FF0000"/>
                </a:solidFill>
              </a:rPr>
              <a:t>meatus</a:t>
            </a:r>
            <a:r>
              <a:rPr lang="en-GB" sz="2400" b="1" dirty="0" smtClean="0">
                <a:solidFill>
                  <a:srgbClr val="FF3300"/>
                </a:solidFill>
              </a:rPr>
              <a:t>;</a:t>
            </a:r>
            <a:r>
              <a:rPr lang="en-GB" sz="2200" dirty="0" smtClean="0"/>
              <a:t> contains </a:t>
            </a:r>
            <a:r>
              <a:rPr lang="en-GB" sz="2200" b="1" dirty="0" smtClean="0">
                <a:solidFill>
                  <a:srgbClr val="2F74FF"/>
                </a:solidFill>
              </a:rPr>
              <a:t>bulla </a:t>
            </a:r>
            <a:r>
              <a:rPr lang="en-GB" sz="2200" b="1" dirty="0" err="1" smtClean="0">
                <a:solidFill>
                  <a:srgbClr val="2F74FF"/>
                </a:solidFill>
              </a:rPr>
              <a:t>ethmoidalis</a:t>
            </a:r>
            <a:r>
              <a:rPr lang="en-GB" sz="2200" b="1" dirty="0" smtClean="0">
                <a:solidFill>
                  <a:srgbClr val="FF0000"/>
                </a:solidFill>
              </a:rPr>
              <a:t> </a:t>
            </a:r>
            <a:r>
              <a:rPr lang="en-GB" sz="2200" dirty="0" smtClean="0"/>
              <a:t>and </a:t>
            </a:r>
            <a:r>
              <a:rPr lang="en-GB" sz="2200" dirty="0" smtClean="0">
                <a:solidFill>
                  <a:srgbClr val="002060"/>
                </a:solidFill>
              </a:rPr>
              <a:t>hiatus </a:t>
            </a:r>
            <a:r>
              <a:rPr lang="en-GB" sz="2200" dirty="0" err="1" smtClean="0">
                <a:solidFill>
                  <a:srgbClr val="002060"/>
                </a:solidFill>
              </a:rPr>
              <a:t>semilunaris</a:t>
            </a:r>
            <a:r>
              <a:rPr lang="en-GB" sz="2200" dirty="0" smtClean="0"/>
              <a:t>,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GB" sz="2200" dirty="0" smtClean="0"/>
              <a:t>Receives the openings of </a:t>
            </a:r>
            <a:r>
              <a:rPr lang="en-GB" sz="2200" b="1" u="sng" dirty="0" smtClean="0">
                <a:solidFill>
                  <a:srgbClr val="CC00CC"/>
                </a:solidFill>
              </a:rPr>
              <a:t>maxillary,</a:t>
            </a:r>
            <a:r>
              <a:rPr lang="en-GB" sz="2200" b="1" dirty="0" smtClean="0">
                <a:solidFill>
                  <a:srgbClr val="CC00CC"/>
                </a:solidFill>
              </a:rPr>
              <a:t> </a:t>
            </a:r>
            <a:r>
              <a:rPr lang="en-GB" sz="2200" b="1" u="sng" dirty="0" smtClean="0">
                <a:solidFill>
                  <a:srgbClr val="CC00CC"/>
                </a:solidFill>
              </a:rPr>
              <a:t>frontal, &amp; </a:t>
            </a:r>
            <a:r>
              <a:rPr lang="en-GB" sz="2200" b="1" u="sng" dirty="0" smtClean="0">
                <a:solidFill>
                  <a:srgbClr val="CC00CC"/>
                </a:solidFill>
              </a:rPr>
              <a:t>anterior, </a:t>
            </a:r>
            <a:r>
              <a:rPr lang="en-GB" sz="2200" b="1" u="sng" dirty="0" smtClean="0">
                <a:solidFill>
                  <a:srgbClr val="CC00CC"/>
                </a:solidFill>
              </a:rPr>
              <a:t>middle </a:t>
            </a:r>
            <a:r>
              <a:rPr lang="en-GB" sz="2200" b="1" u="sng" dirty="0" err="1" smtClean="0">
                <a:solidFill>
                  <a:srgbClr val="CC00CC"/>
                </a:solidFill>
              </a:rPr>
              <a:t>ethmoidal</a:t>
            </a:r>
            <a:r>
              <a:rPr lang="en-GB" sz="2200" b="1" u="sng" dirty="0" smtClean="0">
                <a:solidFill>
                  <a:srgbClr val="CC00CC"/>
                </a:solidFill>
              </a:rPr>
              <a:t> sinuses.</a:t>
            </a:r>
          </a:p>
          <a:p>
            <a:pPr eaLnBrk="1" hangingPunct="1">
              <a:lnSpc>
                <a:spcPct val="70000"/>
              </a:lnSpc>
              <a:defRPr/>
            </a:pPr>
            <a:r>
              <a:rPr lang="en-GB" sz="2400" b="1" u="sng" dirty="0" smtClean="0">
                <a:solidFill>
                  <a:srgbClr val="FF0000"/>
                </a:solidFill>
              </a:rPr>
              <a:t>Inferior meatus</a:t>
            </a:r>
            <a:r>
              <a:rPr lang="en-GB" sz="2200" dirty="0" smtClean="0"/>
              <a:t>; receives </a:t>
            </a:r>
            <a:r>
              <a:rPr lang="en-GB" sz="2200" dirty="0" smtClean="0">
                <a:solidFill>
                  <a:srgbClr val="00B050"/>
                </a:solidFill>
              </a:rPr>
              <a:t>the opening of </a:t>
            </a:r>
            <a:r>
              <a:rPr lang="en-GB" sz="2200" b="1" dirty="0" err="1" smtClean="0">
                <a:solidFill>
                  <a:srgbClr val="00B050"/>
                </a:solidFill>
              </a:rPr>
              <a:t>nasolacrimal</a:t>
            </a:r>
            <a:r>
              <a:rPr lang="en-GB" sz="2200" b="1" dirty="0" smtClean="0">
                <a:solidFill>
                  <a:srgbClr val="00B050"/>
                </a:solidFill>
              </a:rPr>
              <a:t> </a:t>
            </a:r>
            <a:r>
              <a:rPr lang="en-GB" sz="2200" b="1" dirty="0" smtClean="0">
                <a:solidFill>
                  <a:srgbClr val="00B050"/>
                </a:solidFill>
              </a:rPr>
              <a:t>duct</a:t>
            </a:r>
            <a:r>
              <a:rPr lang="en-GB" sz="2200" dirty="0" smtClean="0">
                <a:solidFill>
                  <a:srgbClr val="00B050"/>
                </a:solidFill>
              </a:rPr>
              <a:t>.</a:t>
            </a:r>
            <a:endParaRPr lang="en-US" sz="2200" dirty="0" smtClean="0">
              <a:solidFill>
                <a:srgbClr val="00B050"/>
              </a:solidFill>
            </a:endParaRPr>
          </a:p>
        </p:txBody>
      </p:sp>
      <p:pic>
        <p:nvPicPr>
          <p:cNvPr id="23555" name="Picture 7" descr="F66122-008-f226c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3316" b="4999"/>
          <a:stretch>
            <a:fillRect/>
          </a:stretch>
        </p:blipFill>
        <p:spPr>
          <a:xfrm>
            <a:off x="3924300" y="1341438"/>
            <a:ext cx="5040313" cy="4608512"/>
          </a:xfrm>
          <a:ln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35246-8483-44EB-BF42-24A40A9A1363}" type="slidenum">
              <a:rPr lang="en-US" smtClean="0"/>
              <a:pPr>
                <a:defRPr/>
              </a:pPr>
              <a:t>9</a:t>
            </a:fld>
            <a:endParaRPr lang="en-US">
              <a:cs typeface="+mn-cs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51920" y="0"/>
            <a:ext cx="4948039" cy="980728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200" dirty="0" smtClean="0">
                <a:solidFill>
                  <a:srgbClr val="FFFF00"/>
                </a:solidFill>
              </a:rPr>
              <a:t>SINUSES opening in lateral wall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908</Words>
  <Application>Microsoft Office PowerPoint</Application>
  <PresentationFormat>On-screen Show (4:3)</PresentationFormat>
  <Paragraphs>139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Opulent</vt:lpstr>
      <vt:lpstr>ANATOMY OF THE NOSE  AND  OLFACTORY NERVE</vt:lpstr>
      <vt:lpstr>OBJECTIVES</vt:lpstr>
      <vt:lpstr>Nasal cavity</vt:lpstr>
      <vt:lpstr>Floor </vt:lpstr>
      <vt:lpstr>Roof </vt:lpstr>
      <vt:lpstr>Medial wall</vt:lpstr>
      <vt:lpstr>Lateral wall </vt:lpstr>
      <vt:lpstr>Slide 8</vt:lpstr>
      <vt:lpstr>SINUSES opening in lateral wall</vt:lpstr>
      <vt:lpstr>Slide 10</vt:lpstr>
      <vt:lpstr>Nasal mucosa</vt:lpstr>
      <vt:lpstr>RESPIRATORY MUCOSA</vt:lpstr>
      <vt:lpstr>Nerve supply</vt:lpstr>
      <vt:lpstr>Olfactory pathway</vt:lpstr>
      <vt:lpstr>Slide 15</vt:lpstr>
      <vt:lpstr>Olfactory pathway</vt:lpstr>
      <vt:lpstr>Slide 17</vt:lpstr>
      <vt:lpstr>Arterial supply</vt:lpstr>
      <vt:lpstr>Venous drainage</vt:lpstr>
      <vt:lpstr>Lymph drainage </vt:lpstr>
      <vt:lpstr>Thank you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dc:creator/>
  <cp:lastModifiedBy/>
  <cp:revision>112</cp:revision>
  <cp:lastPrinted>1601-01-01T00:00:00Z</cp:lastPrinted>
  <dcterms:created xsi:type="dcterms:W3CDTF">1601-01-01T00:00:00Z</dcterms:created>
  <dcterms:modified xsi:type="dcterms:W3CDTF">2012-09-17T10:28:04Z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LCID">
    <vt:i4>1025</vt:i4>
  </property>
</Properties>
</file>