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52" d="100"/>
          <a:sy n="52" d="100"/>
        </p:scale>
        <p:origin x="-3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7AFFD-63DA-47FB-985E-16D99BCB076F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6239AA-6A0B-40E4-9D6E-31B399B99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13AB0F-02E7-4FF6-8451-5B3F01B5547F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6239AA-6A0B-40E4-9D6E-31B399B9990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D3D277-AD91-409D-9FBA-CB8B4A7AA54E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2BAFC-F0C7-499B-AEFF-B8CEA771E9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BE139-9E43-4C46-A22C-EE06984AF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E2D56-3541-4E31-BAF3-8FEC9B1030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14/11/1433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tellar" pitchFamily="18" charset="0"/>
              </a:rPr>
              <a:t>CEREBRUM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cs typeface="Aharoni" pitchFamily="2" charset="-79"/>
              </a:rPr>
              <a:t>Dr. </a:t>
            </a:r>
            <a:r>
              <a:rPr lang="en-US" dirty="0" err="1" smtClean="0">
                <a:cs typeface="Aharoni" pitchFamily="2" charset="-79"/>
              </a:rPr>
              <a:t>Zeenat</a:t>
            </a:r>
            <a:r>
              <a:rPr lang="en-US" dirty="0" smtClean="0">
                <a:cs typeface="Aharoni" pitchFamily="2" charset="-79"/>
              </a:rPr>
              <a:t> </a:t>
            </a:r>
            <a:r>
              <a:rPr lang="en-US" dirty="0" err="1" smtClean="0">
                <a:cs typeface="Aharoni" pitchFamily="2" charset="-79"/>
              </a:rPr>
              <a:t>Zaidi</a:t>
            </a:r>
            <a:endParaRPr lang="en-US" dirty="0" smtClean="0">
              <a:cs typeface="Aharoni" pitchFamily="2" charset="-79"/>
            </a:endParaRPr>
          </a:p>
          <a:p>
            <a:r>
              <a:rPr lang="en-US" dirty="0" smtClean="0"/>
              <a:t>Dr. </a:t>
            </a:r>
            <a:r>
              <a:rPr lang="en-US" dirty="0" err="1" smtClean="0"/>
              <a:t>Essam</a:t>
            </a:r>
            <a:r>
              <a:rPr lang="en-US" dirty="0" smtClean="0"/>
              <a:t> </a:t>
            </a:r>
            <a:r>
              <a:rPr lang="en-US" dirty="0" err="1" smtClean="0"/>
              <a:t>Eldin</a:t>
            </a:r>
            <a:r>
              <a:rPr lang="en-US" dirty="0" smtClean="0"/>
              <a:t> </a:t>
            </a:r>
            <a:r>
              <a:rPr lang="en-US" dirty="0" err="1" smtClean="0"/>
              <a:t>Salama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772400" cy="6477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Medial Surface</a:t>
            </a:r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1000125"/>
            <a:ext cx="8572500" cy="1071563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Sulci: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Parietooccipital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Calcarine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Cingulate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Gyri: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Cingulate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Parahippocampal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5" descr="G:\pic.new\xcc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63" y="2214563"/>
            <a:ext cx="7072312" cy="3914775"/>
          </a:xfrm>
          <a:noFill/>
        </p:spPr>
      </p:pic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5357813" y="3429000"/>
            <a:ext cx="774700" cy="1428750"/>
          </a:xfrm>
          <a:custGeom>
            <a:avLst/>
            <a:gdLst>
              <a:gd name="T0" fmla="*/ 2396041 w 633248"/>
              <a:gd name="T1" fmla="*/ 0 h 1421611"/>
              <a:gd name="T2" fmla="*/ 2284594 w 633248"/>
              <a:gd name="T3" fmla="*/ 48581 h 1421611"/>
              <a:gd name="T4" fmla="*/ 2396041 w 633248"/>
              <a:gd name="T5" fmla="*/ 161937 h 1421611"/>
              <a:gd name="T6" fmla="*/ 2451766 w 633248"/>
              <a:gd name="T7" fmla="*/ 291487 h 1421611"/>
              <a:gd name="T8" fmla="*/ 2563203 w 633248"/>
              <a:gd name="T9" fmla="*/ 340070 h 1421611"/>
              <a:gd name="T10" fmla="*/ 2396041 w 633248"/>
              <a:gd name="T11" fmla="*/ 550587 h 1421611"/>
              <a:gd name="T12" fmla="*/ 2340320 w 633248"/>
              <a:gd name="T13" fmla="*/ 599169 h 1421611"/>
              <a:gd name="T14" fmla="*/ 2284594 w 633248"/>
              <a:gd name="T15" fmla="*/ 647748 h 1421611"/>
              <a:gd name="T16" fmla="*/ 2117434 w 633248"/>
              <a:gd name="T17" fmla="*/ 663942 h 1421611"/>
              <a:gd name="T18" fmla="*/ 1894547 w 633248"/>
              <a:gd name="T19" fmla="*/ 761105 h 1421611"/>
              <a:gd name="T20" fmla="*/ 1838821 w 633248"/>
              <a:gd name="T21" fmla="*/ 874460 h 1421611"/>
              <a:gd name="T22" fmla="*/ 1727378 w 633248"/>
              <a:gd name="T23" fmla="*/ 987817 h 1421611"/>
              <a:gd name="T24" fmla="*/ 1560209 w 633248"/>
              <a:gd name="T25" fmla="*/ 1117367 h 1421611"/>
              <a:gd name="T26" fmla="*/ 1504496 w 633248"/>
              <a:gd name="T27" fmla="*/ 1165949 h 1421611"/>
              <a:gd name="T28" fmla="*/ 1393047 w 633248"/>
              <a:gd name="T29" fmla="*/ 1214529 h 1421611"/>
              <a:gd name="T30" fmla="*/ 1337329 w 633248"/>
              <a:gd name="T31" fmla="*/ 1506016 h 1421611"/>
              <a:gd name="T32" fmla="*/ 1170158 w 633248"/>
              <a:gd name="T33" fmla="*/ 1522211 h 1421611"/>
              <a:gd name="T34" fmla="*/ 612943 w 633248"/>
              <a:gd name="T35" fmla="*/ 1570791 h 1421611"/>
              <a:gd name="T36" fmla="*/ 334331 w 633248"/>
              <a:gd name="T37" fmla="*/ 1667953 h 1421611"/>
              <a:gd name="T38" fmla="*/ 167163 w 633248"/>
              <a:gd name="T39" fmla="*/ 1684147 h 1421611"/>
              <a:gd name="T40" fmla="*/ 0 w 633248"/>
              <a:gd name="T41" fmla="*/ 1684147 h 142161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33248"/>
              <a:gd name="T64" fmla="*/ 0 h 1421611"/>
              <a:gd name="T65" fmla="*/ 633248 w 633248"/>
              <a:gd name="T66" fmla="*/ 1421611 h 142161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33248" h="1421611">
                <a:moveTo>
                  <a:pt x="586854" y="0"/>
                </a:moveTo>
                <a:cubicBezTo>
                  <a:pt x="577755" y="13648"/>
                  <a:pt x="561878" y="24705"/>
                  <a:pt x="559558" y="40943"/>
                </a:cubicBezTo>
                <a:cubicBezTo>
                  <a:pt x="557844" y="52938"/>
                  <a:pt x="581733" y="121114"/>
                  <a:pt x="586854" y="136478"/>
                </a:cubicBezTo>
                <a:cubicBezTo>
                  <a:pt x="591403" y="172872"/>
                  <a:pt x="590852" y="210275"/>
                  <a:pt x="600502" y="245660"/>
                </a:cubicBezTo>
                <a:cubicBezTo>
                  <a:pt x="604818" y="261484"/>
                  <a:pt x="626165" y="270282"/>
                  <a:pt x="627797" y="286603"/>
                </a:cubicBezTo>
                <a:cubicBezTo>
                  <a:pt x="633248" y="341114"/>
                  <a:pt x="603599" y="413788"/>
                  <a:pt x="586854" y="464024"/>
                </a:cubicBezTo>
                <a:lnTo>
                  <a:pt x="573206" y="504967"/>
                </a:lnTo>
                <a:cubicBezTo>
                  <a:pt x="568657" y="518615"/>
                  <a:pt x="573206" y="541361"/>
                  <a:pt x="559558" y="545910"/>
                </a:cubicBezTo>
                <a:lnTo>
                  <a:pt x="518615" y="559558"/>
                </a:lnTo>
                <a:cubicBezTo>
                  <a:pt x="500418" y="586854"/>
                  <a:pt x="468663" y="608969"/>
                  <a:pt x="464024" y="641445"/>
                </a:cubicBezTo>
                <a:cubicBezTo>
                  <a:pt x="459475" y="673290"/>
                  <a:pt x="456130" y="705330"/>
                  <a:pt x="450376" y="736979"/>
                </a:cubicBezTo>
                <a:cubicBezTo>
                  <a:pt x="433355" y="830594"/>
                  <a:pt x="442572" y="754550"/>
                  <a:pt x="423081" y="832513"/>
                </a:cubicBezTo>
                <a:cubicBezTo>
                  <a:pt x="399470" y="926956"/>
                  <a:pt x="427071" y="874296"/>
                  <a:pt x="382137" y="941696"/>
                </a:cubicBezTo>
                <a:cubicBezTo>
                  <a:pt x="377588" y="955344"/>
                  <a:pt x="374924" y="969772"/>
                  <a:pt x="368490" y="982639"/>
                </a:cubicBezTo>
                <a:cubicBezTo>
                  <a:pt x="361155" y="997310"/>
                  <a:pt x="343514" y="1007344"/>
                  <a:pt x="341194" y="1023582"/>
                </a:cubicBezTo>
                <a:cubicBezTo>
                  <a:pt x="329595" y="1104771"/>
                  <a:pt x="344441" y="1188988"/>
                  <a:pt x="327546" y="1269242"/>
                </a:cubicBezTo>
                <a:cubicBezTo>
                  <a:pt x="324582" y="1283319"/>
                  <a:pt x="299470" y="1276456"/>
                  <a:pt x="286603" y="1282890"/>
                </a:cubicBezTo>
                <a:cubicBezTo>
                  <a:pt x="187299" y="1332542"/>
                  <a:pt x="323863" y="1299013"/>
                  <a:pt x="150126" y="1323833"/>
                </a:cubicBezTo>
                <a:cubicBezTo>
                  <a:pt x="129985" y="1354043"/>
                  <a:pt x="113411" y="1384703"/>
                  <a:pt x="81887" y="1405719"/>
                </a:cubicBezTo>
                <a:cubicBezTo>
                  <a:pt x="69917" y="1413699"/>
                  <a:pt x="55134" y="1417002"/>
                  <a:pt x="40943" y="1419367"/>
                </a:cubicBezTo>
                <a:cubicBezTo>
                  <a:pt x="27481" y="1421611"/>
                  <a:pt x="13648" y="1419367"/>
                  <a:pt x="0" y="1419367"/>
                </a:cubicBezTo>
              </a:path>
            </a:pathLst>
          </a:custGeom>
          <a:noFill/>
          <a:ln w="38100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786438" y="4500563"/>
            <a:ext cx="1071562" cy="285750"/>
          </a:xfrm>
          <a:custGeom>
            <a:avLst/>
            <a:gdLst>
              <a:gd name="T0" fmla="*/ 0 w 836829"/>
              <a:gd name="T1" fmla="*/ 304233 h 277916"/>
              <a:gd name="T2" fmla="*/ 462020 w 836829"/>
              <a:gd name="T3" fmla="*/ 254532 h 277916"/>
              <a:gd name="T4" fmla="*/ 539011 w 836829"/>
              <a:gd name="T5" fmla="*/ 204829 h 277916"/>
              <a:gd name="T6" fmla="*/ 847022 w 836829"/>
              <a:gd name="T7" fmla="*/ 105425 h 277916"/>
              <a:gd name="T8" fmla="*/ 847022 w 836829"/>
              <a:gd name="T9" fmla="*/ 105425 h 277916"/>
              <a:gd name="T10" fmla="*/ 1309043 w 836829"/>
              <a:gd name="T11" fmla="*/ 22589 h 277916"/>
              <a:gd name="T12" fmla="*/ 1540044 w 836829"/>
              <a:gd name="T13" fmla="*/ 6023 h 277916"/>
              <a:gd name="T14" fmla="*/ 2002063 w 836829"/>
              <a:gd name="T15" fmla="*/ 72292 h 277916"/>
              <a:gd name="T16" fmla="*/ 2233061 w 836829"/>
              <a:gd name="T17" fmla="*/ 171697 h 277916"/>
              <a:gd name="T18" fmla="*/ 2464072 w 836829"/>
              <a:gd name="T19" fmla="*/ 155128 h 277916"/>
              <a:gd name="T20" fmla="*/ 2541067 w 836829"/>
              <a:gd name="T21" fmla="*/ 105425 h 277916"/>
              <a:gd name="T22" fmla="*/ 2695080 w 836829"/>
              <a:gd name="T23" fmla="*/ 55723 h 277916"/>
              <a:gd name="T24" fmla="*/ 3234090 w 836829"/>
              <a:gd name="T25" fmla="*/ 22589 h 277916"/>
              <a:gd name="T26" fmla="*/ 3388098 w 836829"/>
              <a:gd name="T27" fmla="*/ 237963 h 277916"/>
              <a:gd name="T28" fmla="*/ 3465100 w 836829"/>
              <a:gd name="T29" fmla="*/ 287666 h 277916"/>
              <a:gd name="T30" fmla="*/ 3773115 w 836829"/>
              <a:gd name="T31" fmla="*/ 304233 h 277916"/>
              <a:gd name="T32" fmla="*/ 4235120 w 836829"/>
              <a:gd name="T33" fmla="*/ 337368 h 277916"/>
              <a:gd name="T34" fmla="*/ 4466133 w 836829"/>
              <a:gd name="T35" fmla="*/ 320800 h 277916"/>
              <a:gd name="T36" fmla="*/ 4620142 w 836829"/>
              <a:gd name="T37" fmla="*/ 271097 h 27791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36829"/>
              <a:gd name="T58" fmla="*/ 0 h 277916"/>
              <a:gd name="T59" fmla="*/ 836829 w 836829"/>
              <a:gd name="T60" fmla="*/ 277916 h 27791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36829" h="277916">
                <a:moveTo>
                  <a:pt x="0" y="250621"/>
                </a:moveTo>
                <a:cubicBezTo>
                  <a:pt x="26972" y="241630"/>
                  <a:pt x="62646" y="233728"/>
                  <a:pt x="81887" y="209677"/>
                </a:cubicBezTo>
                <a:cubicBezTo>
                  <a:pt x="90874" y="198444"/>
                  <a:pt x="88548" y="181310"/>
                  <a:pt x="95534" y="168734"/>
                </a:cubicBezTo>
                <a:cubicBezTo>
                  <a:pt x="111465" y="140057"/>
                  <a:pt x="131928" y="114143"/>
                  <a:pt x="150125" y="86847"/>
                </a:cubicBezTo>
                <a:cubicBezTo>
                  <a:pt x="180309" y="56664"/>
                  <a:pt x="194010" y="37610"/>
                  <a:pt x="232012" y="18609"/>
                </a:cubicBezTo>
                <a:cubicBezTo>
                  <a:pt x="244879" y="12175"/>
                  <a:pt x="259307" y="9510"/>
                  <a:pt x="272955" y="4961"/>
                </a:cubicBezTo>
                <a:cubicBezTo>
                  <a:pt x="300251" y="23158"/>
                  <a:pt x="344468" y="28430"/>
                  <a:pt x="354842" y="59552"/>
                </a:cubicBezTo>
                <a:cubicBezTo>
                  <a:pt x="373677" y="116056"/>
                  <a:pt x="360510" y="88525"/>
                  <a:pt x="395785" y="141439"/>
                </a:cubicBezTo>
                <a:cubicBezTo>
                  <a:pt x="409433" y="136890"/>
                  <a:pt x="426556" y="137963"/>
                  <a:pt x="436728" y="127791"/>
                </a:cubicBezTo>
                <a:cubicBezTo>
                  <a:pt x="446901" y="117618"/>
                  <a:pt x="443942" y="99714"/>
                  <a:pt x="450376" y="86847"/>
                </a:cubicBezTo>
                <a:cubicBezTo>
                  <a:pt x="457712" y="72176"/>
                  <a:pt x="464864" y="56151"/>
                  <a:pt x="477672" y="45904"/>
                </a:cubicBezTo>
                <a:cubicBezTo>
                  <a:pt x="486574" y="38783"/>
                  <a:pt x="569636" y="19501"/>
                  <a:pt x="573206" y="18609"/>
                </a:cubicBezTo>
                <a:cubicBezTo>
                  <a:pt x="606057" y="117159"/>
                  <a:pt x="570343" y="0"/>
                  <a:pt x="600501" y="196030"/>
                </a:cubicBezTo>
                <a:cubicBezTo>
                  <a:pt x="602688" y="210249"/>
                  <a:pt x="602915" y="227986"/>
                  <a:pt x="614149" y="236973"/>
                </a:cubicBezTo>
                <a:cubicBezTo>
                  <a:pt x="628796" y="248690"/>
                  <a:pt x="650774" y="245231"/>
                  <a:pt x="668740" y="250621"/>
                </a:cubicBezTo>
                <a:cubicBezTo>
                  <a:pt x="696299" y="258889"/>
                  <a:pt x="750627" y="277916"/>
                  <a:pt x="750627" y="277916"/>
                </a:cubicBezTo>
                <a:cubicBezTo>
                  <a:pt x="764275" y="273367"/>
                  <a:pt x="781398" y="274440"/>
                  <a:pt x="791570" y="264268"/>
                </a:cubicBezTo>
                <a:cubicBezTo>
                  <a:pt x="836829" y="219009"/>
                  <a:pt x="781291" y="223325"/>
                  <a:pt x="818866" y="223325"/>
                </a:cubicBezTo>
              </a:path>
            </a:pathLst>
          </a:custGeom>
          <a:noFill/>
          <a:ln w="38100" algn="ctr">
            <a:solidFill>
              <a:srgbClr val="66FF33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 bwMode="auto">
          <a:xfrm rot="10800000" flipV="1">
            <a:off x="4857752" y="3933056"/>
            <a:ext cx="1874489" cy="6744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V="1">
            <a:off x="3203848" y="5430838"/>
            <a:ext cx="1439590" cy="1438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2838450" y="3302000"/>
            <a:ext cx="2279650" cy="1528763"/>
          </a:xfrm>
          <a:custGeom>
            <a:avLst/>
            <a:gdLst>
              <a:gd name="T0" fmla="*/ 300624 w 2279176"/>
              <a:gd name="T1" fmla="*/ 1529833 h 1528549"/>
              <a:gd name="T2" fmla="*/ 259632 w 2279176"/>
              <a:gd name="T3" fmla="*/ 1502514 h 1528549"/>
              <a:gd name="T4" fmla="*/ 191309 w 2279176"/>
              <a:gd name="T5" fmla="*/ 1434221 h 1528549"/>
              <a:gd name="T6" fmla="*/ 95655 w 2279176"/>
              <a:gd name="T7" fmla="*/ 1324945 h 1528549"/>
              <a:gd name="T8" fmla="*/ 68323 w 2279176"/>
              <a:gd name="T9" fmla="*/ 1283970 h 1528549"/>
              <a:gd name="T10" fmla="*/ 27332 w 2279176"/>
              <a:gd name="T11" fmla="*/ 1256650 h 1528549"/>
              <a:gd name="T12" fmla="*/ 0 w 2279176"/>
              <a:gd name="T13" fmla="*/ 1174695 h 1528549"/>
              <a:gd name="T14" fmla="*/ 13666 w 2279176"/>
              <a:gd name="T15" fmla="*/ 1079079 h 1528549"/>
              <a:gd name="T16" fmla="*/ 27332 w 2279176"/>
              <a:gd name="T17" fmla="*/ 928828 h 1528549"/>
              <a:gd name="T18" fmla="*/ 95655 w 2279176"/>
              <a:gd name="T19" fmla="*/ 860529 h 1528549"/>
              <a:gd name="T20" fmla="*/ 122986 w 2279176"/>
              <a:gd name="T21" fmla="*/ 819556 h 1528549"/>
              <a:gd name="T22" fmla="*/ 163977 w 2279176"/>
              <a:gd name="T23" fmla="*/ 737597 h 1528549"/>
              <a:gd name="T24" fmla="*/ 204975 w 2279176"/>
              <a:gd name="T25" fmla="*/ 710278 h 1528549"/>
              <a:gd name="T26" fmla="*/ 273298 w 2279176"/>
              <a:gd name="T27" fmla="*/ 641985 h 1528549"/>
              <a:gd name="T28" fmla="*/ 355286 w 2279176"/>
              <a:gd name="T29" fmla="*/ 614665 h 1528549"/>
              <a:gd name="T30" fmla="*/ 478266 w 2279176"/>
              <a:gd name="T31" fmla="*/ 546373 h 1528549"/>
              <a:gd name="T32" fmla="*/ 601252 w 2279176"/>
              <a:gd name="T33" fmla="*/ 491734 h 1528549"/>
              <a:gd name="T34" fmla="*/ 642244 w 2279176"/>
              <a:gd name="T35" fmla="*/ 478074 h 1528549"/>
              <a:gd name="T36" fmla="*/ 710572 w 2279176"/>
              <a:gd name="T37" fmla="*/ 409775 h 1528549"/>
              <a:gd name="T38" fmla="*/ 778895 w 2279176"/>
              <a:gd name="T39" fmla="*/ 355142 h 1528549"/>
              <a:gd name="T40" fmla="*/ 819886 w 2279176"/>
              <a:gd name="T41" fmla="*/ 327822 h 1528549"/>
              <a:gd name="T42" fmla="*/ 860883 w 2279176"/>
              <a:gd name="T43" fmla="*/ 314163 h 1528549"/>
              <a:gd name="T44" fmla="*/ 929206 w 2279176"/>
              <a:gd name="T45" fmla="*/ 259524 h 1528549"/>
              <a:gd name="T46" fmla="*/ 970199 w 2279176"/>
              <a:gd name="T47" fmla="*/ 273183 h 1528549"/>
              <a:gd name="T48" fmla="*/ 1052192 w 2279176"/>
              <a:gd name="T49" fmla="*/ 286843 h 1528549"/>
              <a:gd name="T50" fmla="*/ 1093183 w 2279176"/>
              <a:gd name="T51" fmla="*/ 314163 h 1528549"/>
              <a:gd name="T52" fmla="*/ 1175172 w 2279176"/>
              <a:gd name="T53" fmla="*/ 341482 h 1528549"/>
              <a:gd name="T54" fmla="*/ 1216169 w 2279176"/>
              <a:gd name="T55" fmla="*/ 355142 h 1528549"/>
              <a:gd name="T56" fmla="*/ 1311821 w 2279176"/>
              <a:gd name="T57" fmla="*/ 382462 h 1528549"/>
              <a:gd name="T58" fmla="*/ 1516792 w 2279176"/>
              <a:gd name="T59" fmla="*/ 368802 h 1528549"/>
              <a:gd name="T60" fmla="*/ 1598780 w 2279176"/>
              <a:gd name="T61" fmla="*/ 341482 h 1528549"/>
              <a:gd name="T62" fmla="*/ 1721764 w 2279176"/>
              <a:gd name="T63" fmla="*/ 327822 h 1528549"/>
              <a:gd name="T64" fmla="*/ 1776423 w 2279176"/>
              <a:gd name="T65" fmla="*/ 314163 h 1528549"/>
              <a:gd name="T66" fmla="*/ 1940400 w 2279176"/>
              <a:gd name="T67" fmla="*/ 300503 h 1528549"/>
              <a:gd name="T68" fmla="*/ 1981394 w 2279176"/>
              <a:gd name="T69" fmla="*/ 273183 h 1528549"/>
              <a:gd name="T70" fmla="*/ 1995057 w 2279176"/>
              <a:gd name="T71" fmla="*/ 232204 h 1528549"/>
              <a:gd name="T72" fmla="*/ 2077046 w 2279176"/>
              <a:gd name="T73" fmla="*/ 204891 h 1528549"/>
              <a:gd name="T74" fmla="*/ 2186367 w 2279176"/>
              <a:gd name="T75" fmla="*/ 177571 h 1528549"/>
              <a:gd name="T76" fmla="*/ 2241028 w 2279176"/>
              <a:gd name="T77" fmla="*/ 95613 h 1528549"/>
              <a:gd name="T78" fmla="*/ 2268352 w 2279176"/>
              <a:gd name="T79" fmla="*/ 54639 h 1528549"/>
              <a:gd name="T80" fmla="*/ 2282020 w 2279176"/>
              <a:gd name="T81" fmla="*/ 0 h 152854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79176"/>
              <a:gd name="T124" fmla="*/ 0 h 1528549"/>
              <a:gd name="T125" fmla="*/ 2279176 w 2279176"/>
              <a:gd name="T126" fmla="*/ 1528549 h 152854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79176" h="1528549">
                <a:moveTo>
                  <a:pt x="300251" y="1528549"/>
                </a:moveTo>
                <a:cubicBezTo>
                  <a:pt x="286603" y="1519451"/>
                  <a:pt x="270906" y="1512852"/>
                  <a:pt x="259308" y="1501254"/>
                </a:cubicBezTo>
                <a:cubicBezTo>
                  <a:pt x="168319" y="1410266"/>
                  <a:pt x="300254" y="1505807"/>
                  <a:pt x="191069" y="1433015"/>
                </a:cubicBezTo>
                <a:cubicBezTo>
                  <a:pt x="127379" y="1337481"/>
                  <a:pt x="163773" y="1369326"/>
                  <a:pt x="95535" y="1323833"/>
                </a:cubicBezTo>
                <a:cubicBezTo>
                  <a:pt x="86436" y="1310185"/>
                  <a:pt x="79837" y="1294488"/>
                  <a:pt x="68239" y="1282890"/>
                </a:cubicBezTo>
                <a:cubicBezTo>
                  <a:pt x="56641" y="1271292"/>
                  <a:pt x="35989" y="1269503"/>
                  <a:pt x="27296" y="1255594"/>
                </a:cubicBezTo>
                <a:cubicBezTo>
                  <a:pt x="12047" y="1231196"/>
                  <a:pt x="0" y="1173708"/>
                  <a:pt x="0" y="1173708"/>
                </a:cubicBezTo>
                <a:cubicBezTo>
                  <a:pt x="4549" y="1141863"/>
                  <a:pt x="10096" y="1110145"/>
                  <a:pt x="13648" y="1078173"/>
                </a:cubicBezTo>
                <a:cubicBezTo>
                  <a:pt x="19197" y="1028232"/>
                  <a:pt x="16768" y="977181"/>
                  <a:pt x="27296" y="928048"/>
                </a:cubicBezTo>
                <a:cubicBezTo>
                  <a:pt x="34878" y="892665"/>
                  <a:pt x="69756" y="876995"/>
                  <a:pt x="95535" y="859809"/>
                </a:cubicBezTo>
                <a:cubicBezTo>
                  <a:pt x="104633" y="846161"/>
                  <a:pt x="115495" y="833537"/>
                  <a:pt x="122830" y="818866"/>
                </a:cubicBezTo>
                <a:cubicBezTo>
                  <a:pt x="145028" y="774469"/>
                  <a:pt x="124664" y="776088"/>
                  <a:pt x="163773" y="736979"/>
                </a:cubicBezTo>
                <a:cubicBezTo>
                  <a:pt x="175371" y="725381"/>
                  <a:pt x="191069" y="718782"/>
                  <a:pt x="204717" y="709684"/>
                </a:cubicBezTo>
                <a:cubicBezTo>
                  <a:pt x="229618" y="672331"/>
                  <a:pt x="229857" y="660600"/>
                  <a:pt x="272956" y="641445"/>
                </a:cubicBezTo>
                <a:cubicBezTo>
                  <a:pt x="299248" y="629759"/>
                  <a:pt x="330902" y="630109"/>
                  <a:pt x="354842" y="614149"/>
                </a:cubicBezTo>
                <a:cubicBezTo>
                  <a:pt x="448699" y="551578"/>
                  <a:pt x="405607" y="569931"/>
                  <a:pt x="477672" y="545911"/>
                </a:cubicBezTo>
                <a:cubicBezTo>
                  <a:pt x="542556" y="502654"/>
                  <a:pt x="503053" y="523803"/>
                  <a:pt x="600502" y="491320"/>
                </a:cubicBezTo>
                <a:lnTo>
                  <a:pt x="641445" y="477672"/>
                </a:lnTo>
                <a:cubicBezTo>
                  <a:pt x="714237" y="368487"/>
                  <a:pt x="618696" y="500422"/>
                  <a:pt x="709684" y="409433"/>
                </a:cubicBezTo>
                <a:cubicBezTo>
                  <a:pt x="771415" y="347701"/>
                  <a:pt x="698214" y="381412"/>
                  <a:pt x="777923" y="354842"/>
                </a:cubicBezTo>
                <a:cubicBezTo>
                  <a:pt x="791571" y="345743"/>
                  <a:pt x="804195" y="334881"/>
                  <a:pt x="818866" y="327546"/>
                </a:cubicBezTo>
                <a:cubicBezTo>
                  <a:pt x="831733" y="321112"/>
                  <a:pt x="848576" y="322886"/>
                  <a:pt x="859809" y="313899"/>
                </a:cubicBezTo>
                <a:cubicBezTo>
                  <a:pt x="947997" y="243349"/>
                  <a:pt x="825138" y="293610"/>
                  <a:pt x="928048" y="259308"/>
                </a:cubicBezTo>
                <a:cubicBezTo>
                  <a:pt x="941696" y="263857"/>
                  <a:pt x="954948" y="269834"/>
                  <a:pt x="968991" y="272955"/>
                </a:cubicBezTo>
                <a:cubicBezTo>
                  <a:pt x="996004" y="278958"/>
                  <a:pt x="1024626" y="277852"/>
                  <a:pt x="1050878" y="286603"/>
                </a:cubicBezTo>
                <a:cubicBezTo>
                  <a:pt x="1066439" y="291790"/>
                  <a:pt x="1076832" y="307237"/>
                  <a:pt x="1091821" y="313899"/>
                </a:cubicBezTo>
                <a:cubicBezTo>
                  <a:pt x="1118113" y="325584"/>
                  <a:pt x="1146412" y="332096"/>
                  <a:pt x="1173708" y="341194"/>
                </a:cubicBezTo>
                <a:cubicBezTo>
                  <a:pt x="1187356" y="345743"/>
                  <a:pt x="1200695" y="351353"/>
                  <a:pt x="1214651" y="354842"/>
                </a:cubicBezTo>
                <a:cubicBezTo>
                  <a:pt x="1283198" y="371979"/>
                  <a:pt x="1251448" y="362558"/>
                  <a:pt x="1310185" y="382138"/>
                </a:cubicBezTo>
                <a:cubicBezTo>
                  <a:pt x="1378424" y="377589"/>
                  <a:pt x="1447199" y="378162"/>
                  <a:pt x="1514902" y="368490"/>
                </a:cubicBezTo>
                <a:cubicBezTo>
                  <a:pt x="1543385" y="364421"/>
                  <a:pt x="1568192" y="344371"/>
                  <a:pt x="1596788" y="341194"/>
                </a:cubicBezTo>
                <a:lnTo>
                  <a:pt x="1719618" y="327546"/>
                </a:lnTo>
                <a:cubicBezTo>
                  <a:pt x="1737815" y="322997"/>
                  <a:pt x="1755597" y="316225"/>
                  <a:pt x="1774209" y="313899"/>
                </a:cubicBezTo>
                <a:cubicBezTo>
                  <a:pt x="1828566" y="307104"/>
                  <a:pt x="1884266" y="310994"/>
                  <a:pt x="1937982" y="300251"/>
                </a:cubicBezTo>
                <a:cubicBezTo>
                  <a:pt x="1954066" y="297034"/>
                  <a:pt x="1965278" y="282054"/>
                  <a:pt x="1978926" y="272955"/>
                </a:cubicBezTo>
                <a:cubicBezTo>
                  <a:pt x="1983475" y="259307"/>
                  <a:pt x="1980867" y="240374"/>
                  <a:pt x="1992573" y="232012"/>
                </a:cubicBezTo>
                <a:cubicBezTo>
                  <a:pt x="2015986" y="215289"/>
                  <a:pt x="2046247" y="210360"/>
                  <a:pt x="2074460" y="204717"/>
                </a:cubicBezTo>
                <a:cubicBezTo>
                  <a:pt x="2156806" y="188248"/>
                  <a:pt x="2120693" y="198405"/>
                  <a:pt x="2183642" y="177421"/>
                </a:cubicBezTo>
                <a:lnTo>
                  <a:pt x="2238233" y="95535"/>
                </a:lnTo>
                <a:lnTo>
                  <a:pt x="2265529" y="54591"/>
                </a:lnTo>
                <a:lnTo>
                  <a:pt x="2279176" y="0"/>
                </a:lnTo>
              </a:path>
            </a:pathLst>
          </a:custGeom>
          <a:noFill/>
          <a:ln w="38100" algn="ctr">
            <a:solidFill>
              <a:srgbClr val="00B0F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516216" y="3140968"/>
            <a:ext cx="165618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020272" y="4437112"/>
            <a:ext cx="936104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804248" y="3789040"/>
            <a:ext cx="936104" cy="504056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259632" y="3573016"/>
            <a:ext cx="1008112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187624" y="5373216"/>
            <a:ext cx="1872208" cy="504056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13210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Content Placeholder 3" descr="brain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11961" y="1857375"/>
            <a:ext cx="4717728" cy="3817938"/>
          </a:xfrm>
        </p:spPr>
      </p:pic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250825" y="4076700"/>
            <a:ext cx="3857625" cy="1323439"/>
          </a:xfrm>
          <a:prstGeom prst="rect">
            <a:avLst/>
          </a:prstGeom>
          <a:noFill/>
          <a:ln w="28575">
            <a:solidFill>
              <a:srgbClr val="CC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Brodmann's numbering of these cortical locations has become one of the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standard ways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 which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clinicians identify brain areas. </a:t>
            </a:r>
          </a:p>
        </p:txBody>
      </p:sp>
      <p:sp>
        <p:nvSpPr>
          <p:cNvPr id="32772" name="Rectangle 3"/>
          <p:cNvSpPr>
            <a:spLocks noChangeArrowheads="1"/>
          </p:cNvSpPr>
          <p:nvPr/>
        </p:nvSpPr>
        <p:spPr bwMode="auto">
          <a:xfrm>
            <a:off x="323850" y="1989138"/>
            <a:ext cx="3714750" cy="1323439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The basis of Brodmann's cortical localization is its subdivision into </a:t>
            </a:r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'areas'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with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similar cellular and laminar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structure.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Rectangle 4"/>
          <p:cNvSpPr>
            <a:spLocks noChangeArrowheads="1"/>
          </p:cNvSpPr>
          <p:nvPr/>
        </p:nvSpPr>
        <p:spPr bwMode="auto">
          <a:xfrm>
            <a:off x="285750" y="333375"/>
            <a:ext cx="8429625" cy="1384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Brodmann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produced a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numbered, cytological map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of cerebral cortex based upon its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regional histological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characteristics.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32772" grpId="0" animBg="1"/>
      <p:bldP spid="3277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643063"/>
            <a:ext cx="7962900" cy="2286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Functional Areas </a:t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the  </a:t>
            </a:r>
            <a:b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Cerebral Cortex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5762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Frontal Lobe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3276600" y="1844675"/>
          <a:ext cx="5111750" cy="3911600"/>
        </p:xfrm>
        <a:graphic>
          <a:graphicData uri="http://schemas.openxmlformats.org/presentationml/2006/ole">
            <p:oleObj spid="_x0000_s2050" name="Photo Editor Photo" r:id="rId3" imgW="3809524" imgH="2914286" progId="">
              <p:embed/>
            </p:oleObj>
          </a:graphicData>
        </a:graphic>
      </p:graphicFrame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4932363" y="981075"/>
            <a:ext cx="3889375" cy="6461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Primary motor cortex:</a:t>
            </a:r>
            <a:r>
              <a:rPr lang="en-US" sz="20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in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precentral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gyrus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(Brodmann area 4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79388" y="765175"/>
            <a:ext cx="4248150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u="sng" dirty="0" err="1">
                <a:latin typeface="Times New Roman" pitchFamily="18" charset="0"/>
                <a:cs typeface="Times New Roman" pitchFamily="18" charset="0"/>
              </a:rPr>
              <a:t>Premotor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 cortex</a:t>
            </a:r>
            <a:r>
              <a:rPr lang="en-US" sz="2000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in the region immediately anterior to the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precentral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gyrus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(Brodmann’s area 6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Rectangle 7"/>
          <p:cNvSpPr>
            <a:spLocks noChangeArrowheads="1"/>
          </p:cNvSpPr>
          <p:nvPr/>
        </p:nvSpPr>
        <p:spPr bwMode="auto">
          <a:xfrm>
            <a:off x="1763713" y="5876925"/>
            <a:ext cx="7129462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Frontal eye field: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in the middle frontal gyrus immediately in front of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premotor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cortex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(Brodmann’s area 8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Rectangle 8"/>
          <p:cNvSpPr>
            <a:spLocks noChangeArrowheads="1"/>
          </p:cNvSpPr>
          <p:nvPr/>
        </p:nvSpPr>
        <p:spPr bwMode="auto">
          <a:xfrm>
            <a:off x="179388" y="3284538"/>
            <a:ext cx="2663825" cy="2032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000" b="1" u="sng" dirty="0" err="1">
                <a:latin typeface="Times New Roman" pitchFamily="18" charset="0"/>
                <a:cs typeface="Times New Roman" pitchFamily="18" charset="0"/>
              </a:rPr>
              <a:t>Broca’s</a:t>
            </a:r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 (motor speech) area: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in the inferior frontal gyrus of the dominant hemisphere, usually left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(Brodmann’s area 44 &amp;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45).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Rectangle 9"/>
          <p:cNvSpPr>
            <a:spLocks noChangeArrowheads="1"/>
          </p:cNvSpPr>
          <p:nvPr/>
        </p:nvSpPr>
        <p:spPr bwMode="auto">
          <a:xfrm>
            <a:off x="179388" y="1844675"/>
            <a:ext cx="2663825" cy="1323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u="sng" dirty="0">
                <a:latin typeface="Times New Roman" pitchFamily="18" charset="0"/>
                <a:cs typeface="Times New Roman" pitchFamily="18" charset="0"/>
              </a:rPr>
              <a:t>Prefrontal cortex: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Extensive region of the  frontal lobe anterior to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premotor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area.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57" name="Straight Connector 9"/>
          <p:cNvCxnSpPr>
            <a:cxnSpLocks noChangeShapeType="1"/>
          </p:cNvCxnSpPr>
          <p:nvPr/>
        </p:nvCxnSpPr>
        <p:spPr bwMode="auto">
          <a:xfrm rot="5400000" flipH="1" flipV="1">
            <a:off x="5183187" y="1952626"/>
            <a:ext cx="504825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2058" name="Straight Arrow Connector 13"/>
          <p:cNvCxnSpPr>
            <a:cxnSpLocks noChangeShapeType="1"/>
          </p:cNvCxnSpPr>
          <p:nvPr/>
        </p:nvCxnSpPr>
        <p:spPr bwMode="auto">
          <a:xfrm rot="16200000" flipH="1">
            <a:off x="5219700" y="2420938"/>
            <a:ext cx="863600" cy="4318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059" name="Straight Arrow Connector 15"/>
          <p:cNvCxnSpPr>
            <a:cxnSpLocks noChangeShapeType="1"/>
          </p:cNvCxnSpPr>
          <p:nvPr/>
        </p:nvCxnSpPr>
        <p:spPr bwMode="auto">
          <a:xfrm rot="16200000" flipH="1">
            <a:off x="3924300" y="1844675"/>
            <a:ext cx="1152525" cy="115252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060" name="Straight Arrow Connector 20"/>
          <p:cNvCxnSpPr>
            <a:cxnSpLocks noChangeShapeType="1"/>
          </p:cNvCxnSpPr>
          <p:nvPr/>
        </p:nvCxnSpPr>
        <p:spPr bwMode="auto">
          <a:xfrm flipV="1">
            <a:off x="3851275" y="4076700"/>
            <a:ext cx="1152525" cy="360363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061" name="Straight Arrow Connector 21"/>
          <p:cNvCxnSpPr>
            <a:cxnSpLocks noChangeShapeType="1"/>
          </p:cNvCxnSpPr>
          <p:nvPr/>
        </p:nvCxnSpPr>
        <p:spPr bwMode="auto">
          <a:xfrm>
            <a:off x="3635375" y="3573463"/>
            <a:ext cx="504825" cy="1587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062" name="Straight Connector 25"/>
          <p:cNvCxnSpPr>
            <a:cxnSpLocks noChangeShapeType="1"/>
          </p:cNvCxnSpPr>
          <p:nvPr/>
        </p:nvCxnSpPr>
        <p:spPr bwMode="auto">
          <a:xfrm rot="16200000" flipV="1">
            <a:off x="2806700" y="2744788"/>
            <a:ext cx="865188" cy="792162"/>
          </a:xfrm>
          <a:prstGeom prst="line">
            <a:avLst/>
          </a:prstGeom>
          <a:noFill/>
          <a:ln w="28575" algn="ctr">
            <a:solidFill>
              <a:srgbClr val="FF3300"/>
            </a:solidFill>
            <a:round/>
            <a:headEnd/>
            <a:tailEnd/>
          </a:ln>
        </p:spPr>
      </p:cxnSp>
      <p:cxnSp>
        <p:nvCxnSpPr>
          <p:cNvPr id="2063" name="Straight Connector 36"/>
          <p:cNvCxnSpPr>
            <a:cxnSpLocks noChangeShapeType="1"/>
          </p:cNvCxnSpPr>
          <p:nvPr/>
        </p:nvCxnSpPr>
        <p:spPr bwMode="auto">
          <a:xfrm rot="10800000">
            <a:off x="2843213" y="4149725"/>
            <a:ext cx="1008062" cy="287338"/>
          </a:xfrm>
          <a:prstGeom prst="line">
            <a:avLst/>
          </a:prstGeom>
          <a:noFill/>
          <a:ln w="28575" algn="ctr">
            <a:solidFill>
              <a:srgbClr val="FF3300"/>
            </a:solidFill>
            <a:round/>
            <a:headEnd/>
            <a:tailEnd/>
          </a:ln>
        </p:spPr>
      </p:cxnSp>
      <p:sp>
        <p:nvSpPr>
          <p:cNvPr id="2064" name="Oval 38"/>
          <p:cNvSpPr>
            <a:spLocks noChangeArrowheads="1"/>
          </p:cNvSpPr>
          <p:nvPr/>
        </p:nvSpPr>
        <p:spPr bwMode="auto">
          <a:xfrm>
            <a:off x="5364163" y="2852738"/>
            <a:ext cx="287337" cy="288925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cxnSp>
        <p:nvCxnSpPr>
          <p:cNvPr id="2065" name="Straight Arrow Connector 19"/>
          <p:cNvCxnSpPr>
            <a:cxnSpLocks noChangeShapeType="1"/>
            <a:stCxn id="2054" idx="0"/>
          </p:cNvCxnSpPr>
          <p:nvPr/>
        </p:nvCxnSpPr>
        <p:spPr bwMode="auto">
          <a:xfrm rot="5400000" flipH="1" flipV="1">
            <a:off x="3978275" y="4346575"/>
            <a:ext cx="2879725" cy="18097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  <p:bldP spid="2052" grpId="0" animBg="1"/>
      <p:bldP spid="2053" grpId="0" animBg="1"/>
      <p:bldP spid="2054" grpId="0" animBg="1"/>
      <p:bldP spid="2055" grpId="0" animBg="1"/>
      <p:bldP spid="20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580063" y="188913"/>
            <a:ext cx="2232025" cy="6477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Parietal lobe</a:t>
            </a:r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00563" y="692150"/>
            <a:ext cx="4464050" cy="2376488"/>
          </a:xfrm>
          <a:ln>
            <a:solidFill>
              <a:schemeClr val="accent1"/>
            </a:solidFill>
          </a:ln>
        </p:spPr>
        <p:txBody>
          <a:bodyPr/>
          <a:lstStyle/>
          <a:p>
            <a:pPr algn="l" eaLnBrk="1" hangingPunct="1">
              <a:buFont typeface="Wingdings" pitchFamily="2" charset="2"/>
              <a:buNone/>
              <a:defRPr/>
            </a:pP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Primary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somatosensory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cortex: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located in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gyrus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(Brodmann’s area 1, 2, 3).</a:t>
            </a:r>
          </a:p>
          <a:p>
            <a:pPr algn="l" eaLnBrk="1" hangingPunct="1">
              <a:buFont typeface="Wingdings" pitchFamily="2" charset="2"/>
              <a:buNone/>
              <a:defRPr/>
            </a:pP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Parietal association cortex: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located posterior to primary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somatosensory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cortex.</a:t>
            </a:r>
          </a:p>
          <a:p>
            <a:pPr algn="l" eaLnBrk="1" hangingPunct="1"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buFont typeface="Wingdings" pitchFamily="2" charset="2"/>
              <a:buNone/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8" descr="b5"/>
          <p:cNvPicPr>
            <a:picLocks noChangeAspect="1" noChangeArrowheads="1"/>
          </p:cNvPicPr>
          <p:nvPr/>
        </p:nvPicPr>
        <p:blipFill>
          <a:blip r:embed="rId4" cstate="print"/>
          <a:srcRect l="28975" t="50000" r="2689" b="4462"/>
          <a:stretch>
            <a:fillRect/>
          </a:stretch>
        </p:blipFill>
        <p:spPr bwMode="auto">
          <a:xfrm>
            <a:off x="395288" y="3933825"/>
            <a:ext cx="38100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250825" y="404813"/>
          <a:ext cx="4048125" cy="3095625"/>
        </p:xfrm>
        <a:graphic>
          <a:graphicData uri="http://schemas.openxmlformats.org/presentationml/2006/ole">
            <p:oleObj spid="_x0000_s3074" name="Photo Editor Photo" r:id="rId5" imgW="3809524" imgH="2914286" progId="">
              <p:embed/>
            </p:oleObj>
          </a:graphicData>
        </a:graphic>
      </p:graphicFrame>
      <p:sp>
        <p:nvSpPr>
          <p:cNvPr id="11" name="Rectangle 16"/>
          <p:cNvSpPr txBox="1">
            <a:spLocks noChangeArrowheads="1"/>
          </p:cNvSpPr>
          <p:nvPr/>
        </p:nvSpPr>
        <p:spPr>
          <a:xfrm>
            <a:off x="4500563" y="3933825"/>
            <a:ext cx="4464050" cy="24479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defRPr/>
            </a:pPr>
            <a:r>
              <a:rPr lang="en-US" sz="2400" u="sng" kern="0" dirty="0">
                <a:latin typeface="Times New Roman" pitchFamily="18" charset="0"/>
                <a:cs typeface="Times New Roman" pitchFamily="18" charset="0"/>
              </a:rPr>
              <a:t>Primary visual cortex: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located on the medial surface of the hemisphere, in the gyri surrounding the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calcarine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sulcus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(Brodmann’s area 17</a:t>
            </a:r>
            <a:r>
              <a:rPr lang="en-US" sz="2400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400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defRPr/>
            </a:pP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kern="0" dirty="0">
                <a:latin typeface="Times New Roman" pitchFamily="18" charset="0"/>
                <a:cs typeface="Times New Roman" pitchFamily="18" charset="0"/>
              </a:rPr>
              <a:t>Visual association cortex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: l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ocated around the primary visual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cortex. </a:t>
            </a:r>
            <a:endParaRPr lang="en-US" sz="2400" u="sng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4"/>
          <p:cNvSpPr txBox="1">
            <a:spLocks noChangeArrowheads="1"/>
          </p:cNvSpPr>
          <p:nvPr/>
        </p:nvSpPr>
        <p:spPr bwMode="auto">
          <a:xfrm>
            <a:off x="5364163" y="3357563"/>
            <a:ext cx="25923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en-US" sz="3200" kern="0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Occipital lobe</a:t>
            </a:r>
          </a:p>
        </p:txBody>
      </p:sp>
      <p:cxnSp>
        <p:nvCxnSpPr>
          <p:cNvPr id="3080" name="Straight Arrow Connector 14"/>
          <p:cNvCxnSpPr>
            <a:cxnSpLocks noChangeShapeType="1"/>
          </p:cNvCxnSpPr>
          <p:nvPr/>
        </p:nvCxnSpPr>
        <p:spPr bwMode="auto">
          <a:xfrm rot="10800000" flipV="1">
            <a:off x="2484438" y="982663"/>
            <a:ext cx="2016125" cy="14287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1" name="Straight Arrow Connector 15"/>
          <p:cNvCxnSpPr>
            <a:cxnSpLocks noChangeShapeType="1"/>
          </p:cNvCxnSpPr>
          <p:nvPr/>
        </p:nvCxnSpPr>
        <p:spPr bwMode="auto">
          <a:xfrm rot="10800000">
            <a:off x="3203575" y="1412875"/>
            <a:ext cx="1296988" cy="6477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2" name="Straight Arrow Connector 17"/>
          <p:cNvCxnSpPr>
            <a:cxnSpLocks noChangeShapeType="1"/>
          </p:cNvCxnSpPr>
          <p:nvPr/>
        </p:nvCxnSpPr>
        <p:spPr bwMode="auto">
          <a:xfrm rot="5400000" flipH="1" flipV="1">
            <a:off x="2519363" y="5842000"/>
            <a:ext cx="936625" cy="14287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3" name="Straight Arrow Connector 18"/>
          <p:cNvCxnSpPr>
            <a:cxnSpLocks noChangeShapeType="1"/>
          </p:cNvCxnSpPr>
          <p:nvPr/>
        </p:nvCxnSpPr>
        <p:spPr bwMode="auto">
          <a:xfrm rot="5400000" flipH="1" flipV="1">
            <a:off x="2807495" y="6130131"/>
            <a:ext cx="360362" cy="14287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4" name="Straight Arrow Connector 21"/>
          <p:cNvCxnSpPr>
            <a:cxnSpLocks noChangeShapeType="1"/>
          </p:cNvCxnSpPr>
          <p:nvPr/>
        </p:nvCxnSpPr>
        <p:spPr bwMode="auto">
          <a:xfrm rot="5400000">
            <a:off x="3039269" y="4387056"/>
            <a:ext cx="1698625" cy="1223963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3085" name="Straight Connector 31"/>
          <p:cNvCxnSpPr>
            <a:cxnSpLocks noChangeShapeType="1"/>
          </p:cNvCxnSpPr>
          <p:nvPr/>
        </p:nvCxnSpPr>
        <p:spPr bwMode="auto">
          <a:xfrm rot="10800000" flipV="1">
            <a:off x="2916238" y="5661025"/>
            <a:ext cx="1800225" cy="720725"/>
          </a:xfrm>
          <a:prstGeom prst="line">
            <a:avLst/>
          </a:prstGeom>
          <a:noFill/>
          <a:ln w="28575" algn="ctr">
            <a:solidFill>
              <a:srgbClr val="FF33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79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7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7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167941" grpId="0" build="p" animBg="1"/>
      <p:bldP spid="11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716463" y="188913"/>
          <a:ext cx="4048125" cy="3095625"/>
        </p:xfrm>
        <a:graphic>
          <a:graphicData uri="http://schemas.openxmlformats.org/presentationml/2006/ole">
            <p:oleObj spid="_x0000_s4098" name="Photo Editor Photo" r:id="rId3" imgW="3809524" imgH="2914286" progId="">
              <p:embed/>
            </p:oleObj>
          </a:graphicData>
        </a:graphic>
      </p:graphicFrame>
      <p:sp>
        <p:nvSpPr>
          <p:cNvPr id="4099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42938" y="260350"/>
            <a:ext cx="3281362" cy="587375"/>
          </a:xfrm>
        </p:spPr>
        <p:txBody>
          <a:bodyPr/>
          <a:lstStyle/>
          <a:p>
            <a:pPr algn="ctr" eaLnBrk="1" hangingPunct="1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Temporal Lobe</a:t>
            </a:r>
          </a:p>
        </p:txBody>
      </p:sp>
      <p:sp>
        <p:nvSpPr>
          <p:cNvPr id="64522" name="Rectangle 1034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928688"/>
            <a:ext cx="4286250" cy="149225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l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Primary auditory cortex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located in the superior surface of the superior temporal gyrus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(Brodmann’s area 41, 42)</a:t>
            </a: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251520" y="2636912"/>
            <a:ext cx="4249738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</a:pPr>
            <a:r>
              <a:rPr lang="en-US" sz="2000" u="sng" dirty="0">
                <a:latin typeface="Times New Roman" pitchFamily="18" charset="0"/>
                <a:cs typeface="Times New Roman" pitchFamily="18" charset="0"/>
              </a:rPr>
              <a:t>Auditory association cortex: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located immediately around the primary auditory cortex (also includes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Wernick’s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area)</a:t>
            </a: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250825" y="4077071"/>
            <a:ext cx="4248150" cy="230467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n-US" sz="2000" u="sng" kern="0" dirty="0" err="1">
                <a:latin typeface="Times New Roman" pitchFamily="18" charset="0"/>
                <a:cs typeface="Times New Roman" pitchFamily="18" charset="0"/>
              </a:rPr>
              <a:t>Parahippocampal</a:t>
            </a:r>
            <a:r>
              <a:rPr lang="en-US" sz="2000" u="sng" kern="0" dirty="0">
                <a:latin typeface="Times New Roman" pitchFamily="18" charset="0"/>
                <a:cs typeface="Times New Roman" pitchFamily="18" charset="0"/>
              </a:rPr>
              <a:t> gyrus: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located in the </a:t>
            </a:r>
            <a:r>
              <a:rPr lang="en-US" sz="2000" kern="0" dirty="0" err="1">
                <a:latin typeface="Times New Roman" pitchFamily="18" charset="0"/>
                <a:cs typeface="Times New Roman" pitchFamily="18" charset="0"/>
              </a:rPr>
              <a:t>inferomedial</a:t>
            </a:r>
            <a:r>
              <a:rPr lang="en-US" sz="2000" kern="0" dirty="0">
                <a:latin typeface="Times New Roman" pitchFamily="18" charset="0"/>
                <a:cs typeface="Times New Roman" pitchFamily="18" charset="0"/>
              </a:rPr>
              <a:t> part of temporal lobe. Deep to this gyrus lies the hippocampus and the amygdala, which are parts of limbic system</a:t>
            </a:r>
          </a:p>
        </p:txBody>
      </p:sp>
      <p:pic>
        <p:nvPicPr>
          <p:cNvPr id="4103" name="Picture 6" descr="b5"/>
          <p:cNvPicPr>
            <a:picLocks noChangeAspect="1" noChangeArrowheads="1"/>
          </p:cNvPicPr>
          <p:nvPr/>
        </p:nvPicPr>
        <p:blipFill>
          <a:blip r:embed="rId4" cstate="print"/>
          <a:srcRect l="28975" t="50000" r="2689" b="4462"/>
          <a:stretch>
            <a:fillRect/>
          </a:stretch>
        </p:blipFill>
        <p:spPr bwMode="auto">
          <a:xfrm>
            <a:off x="4788024" y="3429000"/>
            <a:ext cx="40179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4" name="Straight Arrow Connector 12"/>
          <p:cNvCxnSpPr>
            <a:cxnSpLocks noChangeShapeType="1"/>
          </p:cNvCxnSpPr>
          <p:nvPr/>
        </p:nvCxnSpPr>
        <p:spPr bwMode="auto">
          <a:xfrm>
            <a:off x="4500563" y="1412875"/>
            <a:ext cx="2374900" cy="360363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4105" name="Straight Arrow Connector 13"/>
          <p:cNvCxnSpPr>
            <a:cxnSpLocks noChangeShapeType="1"/>
          </p:cNvCxnSpPr>
          <p:nvPr/>
        </p:nvCxnSpPr>
        <p:spPr bwMode="auto">
          <a:xfrm>
            <a:off x="4500563" y="5373688"/>
            <a:ext cx="2159000" cy="287337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4106" name="Straight Arrow Connector 14"/>
          <p:cNvCxnSpPr>
            <a:cxnSpLocks noChangeShapeType="1"/>
          </p:cNvCxnSpPr>
          <p:nvPr/>
        </p:nvCxnSpPr>
        <p:spPr bwMode="auto">
          <a:xfrm flipV="1">
            <a:off x="4500563" y="1700213"/>
            <a:ext cx="2951162" cy="165735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4107" name="Straight Arrow Connector 30"/>
          <p:cNvCxnSpPr>
            <a:cxnSpLocks noChangeShapeType="1"/>
          </p:cNvCxnSpPr>
          <p:nvPr/>
        </p:nvCxnSpPr>
        <p:spPr bwMode="auto">
          <a:xfrm flipV="1">
            <a:off x="4500563" y="2060575"/>
            <a:ext cx="2016125" cy="1296988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45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4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64522" grpId="0" build="p" animBg="1"/>
      <p:bldP spid="4101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b="4631"/>
          <a:stretch>
            <a:fillRect/>
          </a:stretch>
        </p:blipFill>
        <p:spPr>
          <a:xfrm>
            <a:off x="395288" y="549275"/>
            <a:ext cx="8382000" cy="56880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772400" cy="4286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Language Area</a:t>
            </a: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836613"/>
            <a:ext cx="4392613" cy="5832475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Organized around the lateral fissure.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Broca’s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area: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concerned with expressive aspects of language.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Wernick’s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area: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responsible for comprehension of the spoken words.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Nearby regions of temporal lobe and parietal lobe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(angular gyrus &amp;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supramarginal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gyrus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of the inferior parietal lobule) are important in naming, reading, writing, and calculation. </a:t>
            </a:r>
          </a:p>
        </p:txBody>
      </p:sp>
      <p:graphicFrame>
        <p:nvGraphicFramePr>
          <p:cNvPr id="5122" name="Object 8"/>
          <p:cNvGraphicFramePr>
            <a:graphicFrameLocks noChangeAspect="1"/>
          </p:cNvGraphicFramePr>
          <p:nvPr>
            <p:ph sz="half" idx="2"/>
          </p:nvPr>
        </p:nvGraphicFramePr>
        <p:xfrm>
          <a:off x="4572000" y="1773238"/>
          <a:ext cx="4397375" cy="3527425"/>
        </p:xfrm>
        <a:graphic>
          <a:graphicData uri="http://schemas.openxmlformats.org/presentationml/2006/ole">
            <p:oleObj spid="_x0000_s5122" name="Photo Editor Photo" r:id="rId4" imgW="6400000" imgH="5133333" progId="">
              <p:embed/>
            </p:oleObj>
          </a:graphicData>
        </a:graphic>
      </p:graphicFrame>
      <p:sp>
        <p:nvSpPr>
          <p:cNvPr id="5125" name="Oval 4"/>
          <p:cNvSpPr>
            <a:spLocks noChangeArrowheads="1"/>
          </p:cNvSpPr>
          <p:nvPr/>
        </p:nvSpPr>
        <p:spPr bwMode="auto">
          <a:xfrm>
            <a:off x="5724525" y="3357563"/>
            <a:ext cx="214313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26" name="Oval 5"/>
          <p:cNvSpPr>
            <a:spLocks noChangeArrowheads="1"/>
          </p:cNvSpPr>
          <p:nvPr/>
        </p:nvSpPr>
        <p:spPr bwMode="auto">
          <a:xfrm>
            <a:off x="6804025" y="3357563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27" name="Oval 6"/>
          <p:cNvSpPr>
            <a:spLocks noChangeArrowheads="1"/>
          </p:cNvSpPr>
          <p:nvPr/>
        </p:nvSpPr>
        <p:spPr bwMode="auto">
          <a:xfrm>
            <a:off x="6659563" y="2997200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28" name="Oval 7"/>
          <p:cNvSpPr>
            <a:spLocks noChangeArrowheads="1"/>
          </p:cNvSpPr>
          <p:nvPr/>
        </p:nvSpPr>
        <p:spPr bwMode="auto">
          <a:xfrm>
            <a:off x="7164388" y="3141663"/>
            <a:ext cx="215900" cy="285750"/>
          </a:xfrm>
          <a:prstGeom prst="ellipse">
            <a:avLst/>
          </a:prstGeom>
          <a:solidFill>
            <a:srgbClr val="FFFF00"/>
          </a:solidFill>
          <a:ln w="952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9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9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9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9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10957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0350"/>
            <a:ext cx="4752975" cy="792163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Hemispheric Dominance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9388" y="1125538"/>
            <a:ext cx="4679950" cy="5111750"/>
          </a:xfrm>
          <a:ln>
            <a:solidFill>
              <a:srgbClr val="FF0000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localization of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speech centers &amp; mathematical ability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is the criterion for defining the dominant cerebral hemisphere.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96% of normal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right-handed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individuals and 70% of normal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left-handed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individuals, the left hemisphere contains the language centers. These are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left hemisphere dominant.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Cerebral dominance becomes established during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first few years after birth.</a:t>
            </a:r>
          </a:p>
        </p:txBody>
      </p:sp>
      <p:pic>
        <p:nvPicPr>
          <p:cNvPr id="276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76825" y="1125538"/>
            <a:ext cx="3810000" cy="3311525"/>
          </a:xfrm>
          <a:noFill/>
        </p:spPr>
      </p:pic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5003800" y="3716338"/>
            <a:ext cx="10715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</a:rPr>
              <a:t>Verbal Memory</a:t>
            </a:r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7885113" y="3716338"/>
            <a:ext cx="9969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</a:rPr>
              <a:t>Shape Memory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5508625" y="4581525"/>
            <a:ext cx="28543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b="1" dirty="0">
                <a:solidFill>
                  <a:srgbClr val="FF3300"/>
                </a:solidFill>
              </a:rPr>
              <a:t>Hemispheres communicate via the corpus </a:t>
            </a:r>
            <a:r>
              <a:rPr lang="en-US" b="1" dirty="0">
                <a:solidFill>
                  <a:srgbClr val="FF0000"/>
                </a:solidFill>
              </a:rPr>
              <a:t>callosum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46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15462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6096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White Matter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3663950" cy="4824412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Underlies the cortex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Contains:</a:t>
            </a:r>
          </a:p>
          <a:p>
            <a:pPr lvl="2" algn="l" rtl="0" eaLnBrk="1" hangingPunct="1">
              <a:lnSpc>
                <a:spcPct val="90000"/>
              </a:lnSpc>
              <a:buClr>
                <a:srgbClr val="FFFF66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Nerve fibers.</a:t>
            </a:r>
          </a:p>
          <a:p>
            <a:pPr lvl="2" algn="l" rtl="0" eaLnBrk="1" hangingPunct="1">
              <a:lnSpc>
                <a:spcPct val="90000"/>
              </a:lnSpc>
              <a:buClr>
                <a:srgbClr val="FFFF66"/>
              </a:buClr>
              <a:buFont typeface="Wingdings" pitchFamily="2" charset="2"/>
              <a:buChar char="§"/>
              <a:defRPr/>
            </a:pPr>
            <a:r>
              <a:rPr lang="en-US" sz="2800" dirty="0" err="1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Neuroglia</a:t>
            </a: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cells.</a:t>
            </a:r>
          </a:p>
          <a:p>
            <a:pPr lvl="2" algn="l" rtl="0" eaLnBrk="1" hangingPunct="1">
              <a:lnSpc>
                <a:spcPct val="90000"/>
              </a:lnSpc>
              <a:buClr>
                <a:srgbClr val="FFFF66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Blood vessels.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The nerve fibers originate, terminate or sometimes both, within the cortex.</a:t>
            </a:r>
          </a:p>
          <a:p>
            <a:pPr algn="l" rtl="0" eaLnBrk="1" hangingPunct="1">
              <a:lnSpc>
                <a:spcPct val="90000"/>
              </a:lnSpc>
              <a:buFontTx/>
              <a:buNone/>
              <a:defRPr/>
            </a:pPr>
            <a:endParaRPr lang="en-US" sz="2400" dirty="0" smtClean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000" dirty="0" smtClean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179763" y="2060575"/>
          <a:ext cx="4784725" cy="3097213"/>
        </p:xfrm>
        <a:graphic>
          <a:graphicData uri="http://schemas.openxmlformats.org/presentationml/2006/ole">
            <p:oleObj spid="_x0000_s6146" name="Photo Editor Photo" r:id="rId3" imgW="4361905" imgH="4191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102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179388" y="609600"/>
            <a:ext cx="8736012" cy="7318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484313"/>
            <a:ext cx="8569325" cy="3816350"/>
          </a:xfrm>
        </p:spPr>
        <p:txBody>
          <a:bodyPr/>
          <a:lstStyle/>
          <a:p>
            <a:pPr algn="l" rtl="0">
              <a:buFont typeface="Wingdings" pitchFamily="2" charset="2"/>
              <a:buNone/>
              <a:defRPr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At the end of the lecture, the student should be able to:</a:t>
            </a:r>
          </a:p>
          <a:p>
            <a:pPr algn="l" rtl="0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List the parts of the cerebral hemisphere (cortex, medulla, basal nuclei, lateral ventricle).</a:t>
            </a:r>
          </a:p>
          <a:p>
            <a:pPr algn="l" rtl="0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Describe the subdivision of a cerebral hemisphere into lobes.</a:t>
            </a:r>
          </a:p>
          <a:p>
            <a:pPr algn="l" rtl="0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List the important sulci and gyri of each lobe.</a:t>
            </a:r>
          </a:p>
          <a:p>
            <a:pPr algn="l" rtl="0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Describe different types of fibers in cerebral medulla (association, projection and commissural) and give example of each type.</a:t>
            </a:r>
          </a:p>
          <a:p>
            <a:pPr algn="l" rtl="0"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3"/>
          <p:cNvGraphicFramePr>
            <a:graphicFrameLocks noChangeAspect="1"/>
          </p:cNvGraphicFramePr>
          <p:nvPr>
            <p:ph sz="half" idx="4294967295"/>
          </p:nvPr>
        </p:nvGraphicFramePr>
        <p:xfrm>
          <a:off x="4140200" y="1268413"/>
          <a:ext cx="4662488" cy="3357562"/>
        </p:xfrm>
        <a:graphic>
          <a:graphicData uri="http://schemas.openxmlformats.org/presentationml/2006/ole">
            <p:oleObj spid="_x0000_s7170" name="Photo Editor Photo" r:id="rId3" imgW="10790476" imgH="7314286" progId="">
              <p:embed/>
            </p:oleObj>
          </a:graphicData>
        </a:graphic>
      </p:graphicFrame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79388" y="260350"/>
            <a:ext cx="87137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Depending on their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origin &amp; termination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, these nerve fibers are classified into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three types</a:t>
            </a:r>
            <a:r>
              <a:rPr lang="en-US" sz="2000" dirty="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: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250825" y="1412875"/>
            <a:ext cx="3816350" cy="70788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Association fibers: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Unite different parts of the same hemisphere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50825" y="2924175"/>
            <a:ext cx="3816350" cy="101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Commissural fibers: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Connect the corresponding regions of the two hemispheres</a:t>
            </a:r>
          </a:p>
        </p:txBody>
      </p:sp>
      <p:sp>
        <p:nvSpPr>
          <p:cNvPr id="7174" name="Rectangle 7"/>
          <p:cNvSpPr>
            <a:spLocks noChangeArrowheads="1"/>
          </p:cNvSpPr>
          <p:nvPr/>
        </p:nvSpPr>
        <p:spPr bwMode="auto">
          <a:xfrm>
            <a:off x="1763688" y="4941888"/>
            <a:ext cx="5976664" cy="132343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lnSpc>
                <a:spcPct val="80000"/>
              </a:lnSpc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Projection fibers: </a:t>
            </a:r>
            <a:r>
              <a:rPr lang="en-US" sz="2000" dirty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onsisting of </a:t>
            </a:r>
          </a:p>
          <a:p>
            <a:pPr algn="l" rtl="0">
              <a:lnSpc>
                <a:spcPct val="80000"/>
              </a:lnSpc>
              <a:buFont typeface="Arial" charset="0"/>
              <a:buChar char="•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Afferent fibers conveying impulses to the cerebral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cortex.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lnSpc>
                <a:spcPct val="80000"/>
              </a:lnSpc>
              <a:buFont typeface="Arial" charset="0"/>
              <a:buChar char="•"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Efferent fibers conveying impulses away from the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cortex.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175" name="Straight Arrow Connector 9"/>
          <p:cNvCxnSpPr>
            <a:cxnSpLocks noChangeShapeType="1"/>
          </p:cNvCxnSpPr>
          <p:nvPr/>
        </p:nvCxnSpPr>
        <p:spPr bwMode="auto">
          <a:xfrm flipV="1">
            <a:off x="4067175" y="2636838"/>
            <a:ext cx="1944688" cy="93662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6" name="Straight Arrow Connector 10"/>
          <p:cNvCxnSpPr>
            <a:cxnSpLocks noChangeShapeType="1"/>
          </p:cNvCxnSpPr>
          <p:nvPr/>
        </p:nvCxnSpPr>
        <p:spPr bwMode="auto">
          <a:xfrm>
            <a:off x="4067175" y="3573463"/>
            <a:ext cx="1944688" cy="71437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7" name="Straight Arrow Connector 13"/>
          <p:cNvCxnSpPr>
            <a:cxnSpLocks noChangeShapeType="1"/>
          </p:cNvCxnSpPr>
          <p:nvPr/>
        </p:nvCxnSpPr>
        <p:spPr bwMode="auto">
          <a:xfrm>
            <a:off x="3851275" y="1628775"/>
            <a:ext cx="1944688" cy="50482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8" name="Straight Arrow Connector 15"/>
          <p:cNvCxnSpPr>
            <a:cxnSpLocks noChangeShapeType="1"/>
          </p:cNvCxnSpPr>
          <p:nvPr/>
        </p:nvCxnSpPr>
        <p:spPr bwMode="auto">
          <a:xfrm>
            <a:off x="3924300" y="1700213"/>
            <a:ext cx="1584325" cy="93662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7179" name="Straight Arrow Connector 10"/>
          <p:cNvCxnSpPr>
            <a:cxnSpLocks noChangeShapeType="1"/>
          </p:cNvCxnSpPr>
          <p:nvPr/>
        </p:nvCxnSpPr>
        <p:spPr bwMode="auto">
          <a:xfrm rot="5400000" flipH="1" flipV="1">
            <a:off x="5436394" y="3285331"/>
            <a:ext cx="1944688" cy="136842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 animBg="1"/>
      <p:bldP spid="7173" grpId="0" animBg="1"/>
      <p:bldP spid="717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4572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Association Fibers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052513"/>
            <a:ext cx="4392612" cy="5457825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Unite different parts of the same hemisphere.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Are of two kinds: </a:t>
            </a:r>
          </a:p>
          <a:p>
            <a:pPr lvl="1" algn="l" rtl="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Those connecting adjacent gyri,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short association fibers</a:t>
            </a:r>
          </a:p>
          <a:p>
            <a:pPr lvl="1" algn="l" rtl="0" eaLnBrk="1" hangingPunct="1">
              <a:buClr>
                <a:srgbClr val="FFFF00"/>
              </a:buClr>
              <a:buFont typeface="Wingdings" pitchFamily="2" charset="2"/>
              <a:buChar char="§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Those connecting more distant parts,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long association fibers.</a:t>
            </a:r>
          </a:p>
        </p:txBody>
      </p:sp>
      <p:graphicFrame>
        <p:nvGraphicFramePr>
          <p:cNvPr id="8194" name="Object 5"/>
          <p:cNvGraphicFramePr>
            <a:graphicFrameLocks noChangeAspect="1"/>
          </p:cNvGraphicFramePr>
          <p:nvPr/>
        </p:nvGraphicFramePr>
        <p:xfrm>
          <a:off x="4428554" y="1773238"/>
          <a:ext cx="4679950" cy="3311525"/>
        </p:xfrm>
        <a:graphic>
          <a:graphicData uri="http://schemas.openxmlformats.org/presentationml/2006/ole">
            <p:oleObj spid="_x0000_s8194" name="Photo Editor Photo" r:id="rId3" imgW="2371429" imgH="1457143" progId="">
              <p:embed/>
            </p:oleObj>
          </a:graphicData>
        </a:graphic>
      </p:graphicFrame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5076825" y="908050"/>
            <a:ext cx="32400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Short association fibers</a:t>
            </a:r>
          </a:p>
        </p:txBody>
      </p:sp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4932363" y="5589588"/>
            <a:ext cx="324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Long association fibers</a:t>
            </a:r>
          </a:p>
        </p:txBody>
      </p:sp>
      <p:cxnSp>
        <p:nvCxnSpPr>
          <p:cNvPr id="8199" name="Straight Arrow Connector 8"/>
          <p:cNvCxnSpPr>
            <a:cxnSpLocks noChangeShapeType="1"/>
          </p:cNvCxnSpPr>
          <p:nvPr/>
        </p:nvCxnSpPr>
        <p:spPr bwMode="auto">
          <a:xfrm rot="5400000">
            <a:off x="5904473" y="1664481"/>
            <a:ext cx="720079" cy="216671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200" name="Straight Arrow Connector 9"/>
          <p:cNvCxnSpPr>
            <a:cxnSpLocks noChangeShapeType="1"/>
          </p:cNvCxnSpPr>
          <p:nvPr/>
        </p:nvCxnSpPr>
        <p:spPr bwMode="auto">
          <a:xfrm rot="16200000" flipH="1">
            <a:off x="6048226" y="1736873"/>
            <a:ext cx="936007" cy="288009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201" name="Straight Arrow Connector 10"/>
          <p:cNvCxnSpPr>
            <a:cxnSpLocks noChangeShapeType="1"/>
          </p:cNvCxnSpPr>
          <p:nvPr/>
        </p:nvCxnSpPr>
        <p:spPr bwMode="auto">
          <a:xfrm rot="16200000" flipV="1">
            <a:off x="5003006" y="3572669"/>
            <a:ext cx="2665413" cy="1368425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8202" name="Straight Arrow Connector 11"/>
          <p:cNvCxnSpPr>
            <a:cxnSpLocks noChangeShapeType="1"/>
          </p:cNvCxnSpPr>
          <p:nvPr/>
        </p:nvCxnSpPr>
        <p:spPr bwMode="auto">
          <a:xfrm rot="16200000" flipV="1">
            <a:off x="6407150" y="4976813"/>
            <a:ext cx="1081088" cy="144462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3076" grpId="0" build="p"/>
      <p:bldP spid="8197" grpId="0"/>
      <p:bldP spid="81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1125538"/>
            <a:ext cx="3960812" cy="5399087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 eaLnBrk="1" hangingPunct="1">
              <a:lnSpc>
                <a:spcPct val="90000"/>
              </a:lnSpc>
              <a:buClr>
                <a:srgbClr val="FFFF00"/>
              </a:buClr>
              <a:buBlip>
                <a:blip r:embed="rId3"/>
              </a:buBlip>
              <a:defRPr/>
            </a:pPr>
            <a:endParaRPr lang="en-US" sz="2400" dirty="0" smtClean="0">
              <a:solidFill>
                <a:srgbClr val="FF00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Uncinate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fasciculus:</a:t>
            </a: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connects frontal to temporal lobe.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Superior longitudinal fasciculus: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connects the frontal, occipital, parietal, and temporal lobes.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Arcuate fasciculus:</a:t>
            </a: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connect gyri in frontal to temporal lobes. 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Inferior longitudinal fasciculus:</a:t>
            </a: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connects occipital to temporal pole.</a:t>
            </a:r>
          </a:p>
          <a:p>
            <a:pPr marL="457200" indent="-457200" algn="l" rtl="0" eaLnBrk="1" hangingPunct="1">
              <a:lnSpc>
                <a:spcPct val="90000"/>
              </a:lnSpc>
              <a:buClr>
                <a:srgbClr val="FF0000"/>
              </a:buClr>
              <a:buFont typeface="+mj-lt"/>
              <a:buAutoNum type="arabicPeriod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Cingulum:</a:t>
            </a: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connects frontal &amp; parietal lobes to the para-hippocampal gyrus and adjacent temporal gyri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8" name="Object 6"/>
          <p:cNvGraphicFramePr>
            <a:graphicFrameLocks noChangeAspect="1"/>
          </p:cNvGraphicFramePr>
          <p:nvPr/>
        </p:nvGraphicFramePr>
        <p:xfrm>
          <a:off x="4355976" y="1340768"/>
          <a:ext cx="4643437" cy="3003550"/>
        </p:xfrm>
        <a:graphic>
          <a:graphicData uri="http://schemas.openxmlformats.org/presentationml/2006/ole">
            <p:oleObj spid="_x0000_s9218" name="Photo Editor Photo" r:id="rId4" imgW="2371429" imgH="1457143" progId="">
              <p:embed/>
            </p:oleObj>
          </a:graphicData>
        </a:graphic>
      </p:graphicFrame>
      <p:sp>
        <p:nvSpPr>
          <p:cNvPr id="9220" name="TextBox 6"/>
          <p:cNvSpPr txBox="1">
            <a:spLocks noChangeArrowheads="1"/>
          </p:cNvSpPr>
          <p:nvPr/>
        </p:nvSpPr>
        <p:spPr bwMode="auto">
          <a:xfrm>
            <a:off x="5364163" y="3284538"/>
            <a:ext cx="3603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9221" name="TextBox 7"/>
          <p:cNvSpPr txBox="1">
            <a:spLocks noChangeArrowheads="1"/>
          </p:cNvSpPr>
          <p:nvPr/>
        </p:nvSpPr>
        <p:spPr bwMode="auto">
          <a:xfrm>
            <a:off x="7524750" y="2708275"/>
            <a:ext cx="3603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9222" name="TextBox 8"/>
          <p:cNvSpPr txBox="1">
            <a:spLocks noChangeArrowheads="1"/>
          </p:cNvSpPr>
          <p:nvPr/>
        </p:nvSpPr>
        <p:spPr bwMode="auto">
          <a:xfrm>
            <a:off x="6156325" y="2060575"/>
            <a:ext cx="3603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9223" name="TextBox 9"/>
          <p:cNvSpPr txBox="1">
            <a:spLocks noChangeArrowheads="1"/>
          </p:cNvSpPr>
          <p:nvPr/>
        </p:nvSpPr>
        <p:spPr bwMode="auto">
          <a:xfrm>
            <a:off x="6875463" y="3573463"/>
            <a:ext cx="3603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4</a:t>
            </a:r>
          </a:p>
        </p:txBody>
      </p:sp>
      <p:sp>
        <p:nvSpPr>
          <p:cNvPr id="9224" name="TextBox 10"/>
          <p:cNvSpPr txBox="1">
            <a:spLocks noChangeArrowheads="1"/>
          </p:cNvSpPr>
          <p:nvPr/>
        </p:nvSpPr>
        <p:spPr bwMode="auto">
          <a:xfrm>
            <a:off x="5651500" y="2349500"/>
            <a:ext cx="3603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5</a:t>
            </a:r>
          </a:p>
        </p:txBody>
      </p:sp>
      <p:sp>
        <p:nvSpPr>
          <p:cNvPr id="9226" name="Rectangle 9"/>
          <p:cNvSpPr>
            <a:spLocks noChangeArrowheads="1"/>
          </p:cNvSpPr>
          <p:nvPr/>
        </p:nvSpPr>
        <p:spPr bwMode="auto">
          <a:xfrm>
            <a:off x="1979613" y="260350"/>
            <a:ext cx="51085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Long Association Fibers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92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838200"/>
          </a:xfrm>
        </p:spPr>
        <p:txBody>
          <a:bodyPr/>
          <a:lstStyle/>
          <a:p>
            <a:pPr algn="ctr" eaLnBrk="1" hangingPunct="1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Commissural Fibers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268413"/>
            <a:ext cx="4464050" cy="4897437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Connect the corresponding regions of the two hemispheres.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Include:</a:t>
            </a:r>
          </a:p>
          <a:p>
            <a:pPr lvl="1" algn="l" rtl="0" eaLnBrk="1" hangingPunct="1"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Corpus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callosum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l" rtl="0" eaLnBrk="1" hangingPunct="1"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commissure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algn="l" rtl="0" eaLnBrk="1" hangingPunct="1"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Hippocampal commissure (commissure of fornix).</a:t>
            </a:r>
          </a:p>
          <a:p>
            <a:pPr lvl="1" algn="l" rtl="0" eaLnBrk="1" hangingPunct="1"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commissure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 eaLnBrk="1" hangingPunct="1"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4932363" y="1341438"/>
          <a:ext cx="3736975" cy="4464050"/>
        </p:xfrm>
        <a:graphic>
          <a:graphicData uri="http://schemas.openxmlformats.org/presentationml/2006/ole">
            <p:oleObj spid="_x0000_s10242" name="Photo Editor Photo" r:id="rId3" imgW="2933333" imgH="3505689" progId="">
              <p:embed/>
            </p:oleObj>
          </a:graphicData>
        </a:graphic>
      </p:graphicFrame>
      <p:sp>
        <p:nvSpPr>
          <p:cNvPr id="10245" name="Line 5"/>
          <p:cNvSpPr>
            <a:spLocks noChangeShapeType="1"/>
          </p:cNvSpPr>
          <p:nvPr/>
        </p:nvSpPr>
        <p:spPr bwMode="auto">
          <a:xfrm flipH="1">
            <a:off x="7596188" y="1844675"/>
            <a:ext cx="71437" cy="115252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V="1">
            <a:off x="6588125" y="3429000"/>
            <a:ext cx="71438" cy="287338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 flipH="1" flipV="1">
            <a:off x="7308850" y="3429000"/>
            <a:ext cx="287338" cy="2159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1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819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772400" cy="65881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Corpus Callosum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08050"/>
            <a:ext cx="4859338" cy="594995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Connects the corresponding regions of the two hemispheres except the temporal lobes, that are connected by anterior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commissure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It is shorter craniocaudally than is the hemisphere.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callosal fibers linking the frontal poles, curve forward forming anterior forceps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(forceps minor). 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callosal fibers linking the occipital poles, curve backward forming posterior forceps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(forceps major). </a:t>
            </a:r>
          </a:p>
          <a:p>
            <a:pPr algn="l" rtl="0" eaLnBrk="1" hangingPunct="1">
              <a:lnSpc>
                <a:spcPct val="90000"/>
              </a:lnSpc>
              <a:defRPr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 flipV="1">
            <a:off x="5148263" y="4292600"/>
            <a:ext cx="287337" cy="9366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8677" name="Picture 4" descr="G:\1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 r="1889" b="2899"/>
          <a:stretch>
            <a:fillRect/>
          </a:stretch>
        </p:blipFill>
        <p:spPr>
          <a:xfrm>
            <a:off x="5084763" y="1746250"/>
            <a:ext cx="3216275" cy="3986213"/>
          </a:xfrm>
          <a:noFill/>
        </p:spPr>
      </p:pic>
      <p:sp>
        <p:nvSpPr>
          <p:cNvPr id="28678" name="TextBox 47"/>
          <p:cNvSpPr txBox="1">
            <a:spLocks noChangeArrowheads="1"/>
          </p:cNvSpPr>
          <p:nvPr/>
        </p:nvSpPr>
        <p:spPr bwMode="auto">
          <a:xfrm>
            <a:off x="5940425" y="4941888"/>
            <a:ext cx="3603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28679" name="TextBox 47"/>
          <p:cNvSpPr txBox="1">
            <a:spLocks noChangeArrowheads="1"/>
          </p:cNvSpPr>
          <p:nvPr/>
        </p:nvSpPr>
        <p:spPr bwMode="auto">
          <a:xfrm>
            <a:off x="5867400" y="2205038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28680" name="TextBox 47"/>
          <p:cNvSpPr txBox="1">
            <a:spLocks noChangeArrowheads="1"/>
          </p:cNvSpPr>
          <p:nvPr/>
        </p:nvSpPr>
        <p:spPr bwMode="auto">
          <a:xfrm>
            <a:off x="5651500" y="3573463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6688" y="3141663"/>
            <a:ext cx="358775" cy="10144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C</a:t>
            </a:r>
          </a:p>
          <a:p>
            <a:pPr>
              <a:defRPr/>
            </a:pPr>
            <a:endParaRPr 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2000" b="1" dirty="0">
                <a:solidFill>
                  <a:schemeClr val="bg1">
                    <a:lumMod val="50000"/>
                  </a:schemeClr>
                </a:solidFill>
              </a:rPr>
              <a:t>C</a:t>
            </a:r>
          </a:p>
        </p:txBody>
      </p:sp>
      <p:sp>
        <p:nvSpPr>
          <p:cNvPr id="28682" name="TextBox 50"/>
          <p:cNvSpPr txBox="1">
            <a:spLocks noChangeArrowheads="1"/>
          </p:cNvSpPr>
          <p:nvPr/>
        </p:nvSpPr>
        <p:spPr bwMode="auto">
          <a:xfrm>
            <a:off x="7308850" y="1125538"/>
            <a:ext cx="890588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</a:rPr>
              <a:t>Anterior forceps</a:t>
            </a:r>
          </a:p>
        </p:txBody>
      </p:sp>
      <p:sp>
        <p:nvSpPr>
          <p:cNvPr id="28683" name="TextBox 50"/>
          <p:cNvSpPr txBox="1">
            <a:spLocks noChangeArrowheads="1"/>
          </p:cNvSpPr>
          <p:nvPr/>
        </p:nvSpPr>
        <p:spPr bwMode="auto">
          <a:xfrm>
            <a:off x="7380288" y="5805488"/>
            <a:ext cx="1008062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600" dirty="0">
                <a:solidFill>
                  <a:srgbClr val="FF0000"/>
                </a:solidFill>
              </a:rPr>
              <a:t>Posterior forceps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6773070" y="1802606"/>
            <a:ext cx="925512" cy="7207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V="1">
            <a:off x="6654800" y="4864100"/>
            <a:ext cx="1306513" cy="5762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82" grpId="0" animBg="1"/>
      <p:bldP spid="2868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188913"/>
            <a:ext cx="7772400" cy="5873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Parts of Corpus Callosum</a:t>
            </a:r>
          </a:p>
        </p:txBody>
      </p:sp>
      <p:graphicFrame>
        <p:nvGraphicFramePr>
          <p:cNvPr id="11266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2627313" y="1196975"/>
          <a:ext cx="4157662" cy="4967288"/>
        </p:xfrm>
        <a:graphic>
          <a:graphicData uri="http://schemas.openxmlformats.org/presentationml/2006/ole">
            <p:oleObj spid="_x0000_s11266" name="Photo Editor Photo" r:id="rId3" imgW="2933333" imgH="3505689" progId="">
              <p:embed/>
            </p:oleObj>
          </a:graphicData>
        </a:graphic>
      </p:graphicFrame>
      <p:sp>
        <p:nvSpPr>
          <p:cNvPr id="11268" name="Line 13"/>
          <p:cNvSpPr>
            <a:spLocks noChangeShapeType="1"/>
          </p:cNvSpPr>
          <p:nvPr/>
        </p:nvSpPr>
        <p:spPr bwMode="auto">
          <a:xfrm flipV="1">
            <a:off x="2268538" y="3284538"/>
            <a:ext cx="2016125" cy="28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69" name="Rectangle 9"/>
          <p:cNvSpPr>
            <a:spLocks noChangeArrowheads="1"/>
          </p:cNvSpPr>
          <p:nvPr/>
        </p:nvSpPr>
        <p:spPr bwMode="auto">
          <a:xfrm>
            <a:off x="6875463" y="3789363"/>
            <a:ext cx="1349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</a:rPr>
              <a:t>Rostrum</a:t>
            </a:r>
          </a:p>
        </p:txBody>
      </p:sp>
      <p:sp>
        <p:nvSpPr>
          <p:cNvPr id="11270" name="Rectangle 10"/>
          <p:cNvSpPr>
            <a:spLocks noChangeArrowheads="1"/>
          </p:cNvSpPr>
          <p:nvPr/>
        </p:nvSpPr>
        <p:spPr bwMode="auto">
          <a:xfrm>
            <a:off x="6948488" y="2781300"/>
            <a:ext cx="9382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</a:rPr>
              <a:t>Genu</a:t>
            </a:r>
          </a:p>
        </p:txBody>
      </p:sp>
      <p:sp>
        <p:nvSpPr>
          <p:cNvPr id="11271" name="Rectangle 11"/>
          <p:cNvSpPr>
            <a:spLocks noChangeArrowheads="1"/>
          </p:cNvSpPr>
          <p:nvPr/>
        </p:nvSpPr>
        <p:spPr bwMode="auto">
          <a:xfrm>
            <a:off x="1547813" y="1628775"/>
            <a:ext cx="887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Arial Unicode MS" pitchFamily="34" charset="-128"/>
              </a:rPr>
              <a:t>Body</a:t>
            </a:r>
          </a:p>
        </p:txBody>
      </p: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900113" y="3284538"/>
            <a:ext cx="1470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Arial Unicode MS" pitchFamily="34" charset="-128"/>
              </a:rPr>
              <a:t>Splenium</a:t>
            </a:r>
          </a:p>
        </p:txBody>
      </p:sp>
      <p:sp>
        <p:nvSpPr>
          <p:cNvPr id="11273" name="Line 13"/>
          <p:cNvSpPr>
            <a:spLocks noChangeShapeType="1"/>
          </p:cNvSpPr>
          <p:nvPr/>
        </p:nvSpPr>
        <p:spPr bwMode="auto">
          <a:xfrm flipH="1">
            <a:off x="5868988" y="2997200"/>
            <a:ext cx="1150937" cy="2873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4" name="Line 13"/>
          <p:cNvSpPr>
            <a:spLocks noChangeShapeType="1"/>
          </p:cNvSpPr>
          <p:nvPr/>
        </p:nvSpPr>
        <p:spPr bwMode="auto">
          <a:xfrm flipH="1" flipV="1">
            <a:off x="5508625" y="3429000"/>
            <a:ext cx="1366838" cy="5048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Line 13"/>
          <p:cNvSpPr>
            <a:spLocks noChangeShapeType="1"/>
          </p:cNvSpPr>
          <p:nvPr/>
        </p:nvSpPr>
        <p:spPr bwMode="auto">
          <a:xfrm>
            <a:off x="2411413" y="1916113"/>
            <a:ext cx="2592387" cy="11525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73" grpId="0" animBg="1"/>
      <p:bldP spid="11274" grpId="0" animBg="1"/>
      <p:bldP spid="1127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88913"/>
            <a:ext cx="2376487" cy="424815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Anterior commissure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connects the inferior and middle temporal gyri &amp; the olfactory regions of the two hemispheres</a:t>
            </a:r>
          </a:p>
        </p:txBody>
      </p:sp>
      <p:pic>
        <p:nvPicPr>
          <p:cNvPr id="29699" name="Picture 13" descr="Picture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r="1712"/>
          <a:stretch>
            <a:fillRect/>
          </a:stretch>
        </p:blipFill>
        <p:spPr>
          <a:xfrm>
            <a:off x="2627313" y="188913"/>
            <a:ext cx="3240087" cy="2952750"/>
          </a:xfrm>
          <a:noFill/>
        </p:spPr>
      </p:pic>
      <p:sp>
        <p:nvSpPr>
          <p:cNvPr id="29700" name="Line 17"/>
          <p:cNvSpPr>
            <a:spLocks noChangeShapeType="1"/>
          </p:cNvSpPr>
          <p:nvPr/>
        </p:nvSpPr>
        <p:spPr bwMode="auto">
          <a:xfrm flipH="1" flipV="1">
            <a:off x="5724525" y="1989138"/>
            <a:ext cx="144463" cy="287337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2915816" y="3501008"/>
            <a:ext cx="2376909" cy="302361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400" b="1" kern="0" dirty="0">
                <a:latin typeface="Times New Roman" pitchFamily="18" charset="0"/>
                <a:cs typeface="Times New Roman" pitchFamily="18" charset="0"/>
              </a:rPr>
              <a:t>Hippocampal Commissure: c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onnect the two hippocampi with each other</a:t>
            </a:r>
          </a:p>
        </p:txBody>
      </p:sp>
      <p:pic>
        <p:nvPicPr>
          <p:cNvPr id="29702" name="Picture 6" descr="Insert13"/>
          <p:cNvPicPr>
            <a:picLocks noChangeAspect="1" noChangeArrowheads="1"/>
          </p:cNvPicPr>
          <p:nvPr/>
        </p:nvPicPr>
        <p:blipFill>
          <a:blip r:embed="rId3" cstate="print"/>
          <a:srcRect l="11879" r="11879"/>
          <a:stretch>
            <a:fillRect/>
          </a:stretch>
        </p:blipFill>
        <p:spPr bwMode="auto">
          <a:xfrm>
            <a:off x="5364163" y="3429000"/>
            <a:ext cx="32194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867400" y="188913"/>
            <a:ext cx="3097213" cy="28797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q"/>
              <a:defRPr/>
            </a:pPr>
            <a:r>
              <a:rPr lang="en-US" sz="2400" b="1" kern="0" dirty="0">
                <a:latin typeface="Times New Roman" pitchFamily="18" charset="0"/>
                <a:cs typeface="Times New Roman" pitchFamily="18" charset="0"/>
              </a:rPr>
              <a:t>Posterior Commissure: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connects the left and right midbrain Important in the bilateral pupillary reflex</a:t>
            </a:r>
          </a:p>
        </p:txBody>
      </p:sp>
      <p:cxnSp>
        <p:nvCxnSpPr>
          <p:cNvPr id="29704" name="Straight Arrow Connector 13"/>
          <p:cNvCxnSpPr>
            <a:cxnSpLocks noChangeShapeType="1"/>
          </p:cNvCxnSpPr>
          <p:nvPr/>
        </p:nvCxnSpPr>
        <p:spPr bwMode="auto">
          <a:xfrm>
            <a:off x="6732588" y="5949950"/>
            <a:ext cx="360362" cy="1588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9705" name="Straight Arrow Connector 14"/>
          <p:cNvCxnSpPr>
            <a:cxnSpLocks noChangeShapeType="1"/>
          </p:cNvCxnSpPr>
          <p:nvPr/>
        </p:nvCxnSpPr>
        <p:spPr bwMode="auto">
          <a:xfrm flipV="1">
            <a:off x="7380288" y="4941888"/>
            <a:ext cx="287337" cy="14287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9706" name="Straight Arrow Connector 15"/>
          <p:cNvCxnSpPr>
            <a:cxnSpLocks noChangeShapeType="1"/>
          </p:cNvCxnSpPr>
          <p:nvPr/>
        </p:nvCxnSpPr>
        <p:spPr bwMode="auto">
          <a:xfrm rot="5400000" flipH="1" flipV="1">
            <a:off x="7236619" y="5301457"/>
            <a:ext cx="288925" cy="1587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9707" name="Straight Arrow Connector 16"/>
          <p:cNvCxnSpPr>
            <a:cxnSpLocks noChangeShapeType="1"/>
          </p:cNvCxnSpPr>
          <p:nvPr/>
        </p:nvCxnSpPr>
        <p:spPr bwMode="auto">
          <a:xfrm rot="5400000" flipH="1" flipV="1">
            <a:off x="7200106" y="5625307"/>
            <a:ext cx="287337" cy="2159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9708" name="Straight Arrow Connector 20"/>
          <p:cNvCxnSpPr>
            <a:cxnSpLocks noChangeShapeType="1"/>
          </p:cNvCxnSpPr>
          <p:nvPr/>
        </p:nvCxnSpPr>
        <p:spPr bwMode="auto">
          <a:xfrm rot="16200000" flipH="1">
            <a:off x="7633494" y="5049044"/>
            <a:ext cx="358775" cy="144463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9709" name="Straight Arrow Connector 24"/>
          <p:cNvCxnSpPr>
            <a:cxnSpLocks noChangeShapeType="1"/>
          </p:cNvCxnSpPr>
          <p:nvPr/>
        </p:nvCxnSpPr>
        <p:spPr bwMode="auto">
          <a:xfrm rot="10800000" flipV="1">
            <a:off x="7596188" y="5445125"/>
            <a:ext cx="288925" cy="215900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9710" name="Straight Arrow Connector 25"/>
          <p:cNvCxnSpPr>
            <a:cxnSpLocks noChangeShapeType="1"/>
          </p:cNvCxnSpPr>
          <p:nvPr/>
        </p:nvCxnSpPr>
        <p:spPr bwMode="auto">
          <a:xfrm rot="10800000">
            <a:off x="7092950" y="5516563"/>
            <a:ext cx="215900" cy="73025"/>
          </a:xfrm>
          <a:prstGeom prst="straightConnector1">
            <a:avLst/>
          </a:prstGeom>
          <a:noFill/>
          <a:ln w="28575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29711" name="Straight Arrow Connector 15"/>
          <p:cNvCxnSpPr>
            <a:cxnSpLocks noChangeShapeType="1"/>
            <a:stCxn id="10244" idx="3"/>
          </p:cNvCxnSpPr>
          <p:nvPr/>
        </p:nvCxnSpPr>
        <p:spPr bwMode="auto">
          <a:xfrm flipV="1">
            <a:off x="2555875" y="1844675"/>
            <a:ext cx="1079500" cy="468313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9712" name="Straight Arrow Connector 16"/>
          <p:cNvCxnSpPr>
            <a:cxnSpLocks noChangeShapeType="1"/>
          </p:cNvCxnSpPr>
          <p:nvPr/>
        </p:nvCxnSpPr>
        <p:spPr bwMode="auto">
          <a:xfrm rot="5400000">
            <a:off x="4895056" y="1016794"/>
            <a:ext cx="1081088" cy="86360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nimBg="1"/>
      <p:bldP spid="9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57626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Projection Fibers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765175"/>
            <a:ext cx="4392612" cy="5688013"/>
          </a:xfrm>
        </p:spPr>
        <p:txBody>
          <a:bodyPr>
            <a:noAutofit/>
          </a:bodyPr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Consist of:</a:t>
            </a:r>
          </a:p>
          <a:p>
            <a:pPr lvl="1" algn="l" rtl="0"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Afferent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fibers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conveying impulses to the cerebral cortex.</a:t>
            </a:r>
          </a:p>
          <a:p>
            <a:pPr lvl="1" algn="l" rtl="0" eaLnBrk="1" hangingPunct="1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Efferent fibers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conveying impulses away from the cortex.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Deeper to the cortex, these fibers are arranged radially as the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corona radiata.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Then the fibers converge downward, form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internal capsule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between thalamus and basal ganglia.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Continue in the crus cerebri of the midbrain, basilar part of pons, &amp; pyramid of medulla oblongata. </a:t>
            </a:r>
          </a:p>
        </p:txBody>
      </p:sp>
      <p:sp>
        <p:nvSpPr>
          <p:cNvPr id="30724" name="Line 8"/>
          <p:cNvSpPr>
            <a:spLocks noChangeShapeType="1"/>
          </p:cNvSpPr>
          <p:nvPr/>
        </p:nvSpPr>
        <p:spPr bwMode="auto">
          <a:xfrm flipH="1" flipV="1">
            <a:off x="6443663" y="4581525"/>
            <a:ext cx="649287" cy="714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0725" name="Picture 11" descr="Picture1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17441" b="11739"/>
          <a:stretch>
            <a:fillRect/>
          </a:stretch>
        </p:blipFill>
        <p:spPr>
          <a:xfrm>
            <a:off x="4932363" y="1341438"/>
            <a:ext cx="3235325" cy="5111750"/>
          </a:xfrm>
          <a:noFill/>
        </p:spPr>
      </p:pic>
      <p:sp>
        <p:nvSpPr>
          <p:cNvPr id="30726" name="Line 12"/>
          <p:cNvSpPr>
            <a:spLocks noChangeShapeType="1"/>
          </p:cNvSpPr>
          <p:nvPr/>
        </p:nvSpPr>
        <p:spPr bwMode="auto">
          <a:xfrm flipH="1" flipV="1">
            <a:off x="7235825" y="1989138"/>
            <a:ext cx="1081088" cy="358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27" name="Line 15"/>
          <p:cNvSpPr>
            <a:spLocks noChangeShapeType="1"/>
          </p:cNvSpPr>
          <p:nvPr/>
        </p:nvSpPr>
        <p:spPr bwMode="auto">
          <a:xfrm>
            <a:off x="6588125" y="4941888"/>
            <a:ext cx="360363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28" name="Text Box 16"/>
          <p:cNvSpPr txBox="1">
            <a:spLocks noChangeArrowheads="1"/>
          </p:cNvSpPr>
          <p:nvPr/>
        </p:nvSpPr>
        <p:spPr bwMode="auto">
          <a:xfrm>
            <a:off x="8180388" y="3716338"/>
            <a:ext cx="963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crus cerebri</a:t>
            </a:r>
          </a:p>
        </p:txBody>
      </p:sp>
      <p:sp>
        <p:nvSpPr>
          <p:cNvPr id="30729" name="Text Box 17"/>
          <p:cNvSpPr txBox="1">
            <a:spLocks noChangeArrowheads="1"/>
          </p:cNvSpPr>
          <p:nvPr/>
        </p:nvSpPr>
        <p:spPr bwMode="auto">
          <a:xfrm>
            <a:off x="8208963" y="2997200"/>
            <a:ext cx="935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Internal capsule</a:t>
            </a:r>
          </a:p>
        </p:txBody>
      </p:sp>
      <p:sp>
        <p:nvSpPr>
          <p:cNvPr id="30730" name="Text Box 18"/>
          <p:cNvSpPr txBox="1">
            <a:spLocks noChangeArrowheads="1"/>
          </p:cNvSpPr>
          <p:nvPr/>
        </p:nvSpPr>
        <p:spPr bwMode="auto">
          <a:xfrm>
            <a:off x="8243888" y="2205038"/>
            <a:ext cx="106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corona radiata</a:t>
            </a:r>
          </a:p>
        </p:txBody>
      </p:sp>
      <p:sp>
        <p:nvSpPr>
          <p:cNvPr id="30731" name="Text Box 19"/>
          <p:cNvSpPr txBox="1">
            <a:spLocks noChangeArrowheads="1"/>
          </p:cNvSpPr>
          <p:nvPr/>
        </p:nvSpPr>
        <p:spPr bwMode="auto">
          <a:xfrm>
            <a:off x="6877050" y="4724400"/>
            <a:ext cx="15113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bg1"/>
                </a:solidFill>
              </a:rPr>
              <a:t>pyramidal </a:t>
            </a:r>
            <a:r>
              <a:rPr lang="en-US" sz="1400" dirty="0" err="1">
                <a:solidFill>
                  <a:schemeClr val="bg1"/>
                </a:solidFill>
              </a:rPr>
              <a:t>decussation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0732" name="Line 20"/>
          <p:cNvSpPr>
            <a:spLocks noChangeShapeType="1"/>
          </p:cNvSpPr>
          <p:nvPr/>
        </p:nvSpPr>
        <p:spPr bwMode="auto">
          <a:xfrm flipH="1" flipV="1">
            <a:off x="7092950" y="2636838"/>
            <a:ext cx="1150938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733" name="Line 21"/>
          <p:cNvSpPr>
            <a:spLocks noChangeShapeType="1"/>
          </p:cNvSpPr>
          <p:nvPr/>
        </p:nvSpPr>
        <p:spPr bwMode="auto">
          <a:xfrm flipH="1" flipV="1">
            <a:off x="6732588" y="3213100"/>
            <a:ext cx="1295400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1747" grpId="0" build="p"/>
      <p:bldP spid="30728" grpId="0"/>
      <p:bldP spid="30729" grpId="0"/>
      <p:bldP spid="307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0" descr="C:\Documents and Settings\Free User\My Documents\My Pictures\1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0"/>
            <a:ext cx="3021013" cy="6858000"/>
          </a:xfr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3886200" cy="5556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Internal Capsule</a:t>
            </a:r>
            <a:endParaRPr lang="en-US" sz="40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Freeform 21"/>
          <p:cNvSpPr>
            <a:spLocks/>
          </p:cNvSpPr>
          <p:nvPr/>
        </p:nvSpPr>
        <p:spPr bwMode="auto">
          <a:xfrm rot="-228579">
            <a:off x="5002213" y="1731963"/>
            <a:ext cx="1008062" cy="2146300"/>
          </a:xfrm>
          <a:custGeom>
            <a:avLst/>
            <a:gdLst>
              <a:gd name="T0" fmla="*/ 0 w 412"/>
              <a:gd name="T1" fmla="*/ 2147483647 h 1016"/>
              <a:gd name="T2" fmla="*/ 2147483647 w 412"/>
              <a:gd name="T3" fmla="*/ 2147483647 h 1016"/>
              <a:gd name="T4" fmla="*/ 2147483647 w 412"/>
              <a:gd name="T5" fmla="*/ 2147483647 h 1016"/>
              <a:gd name="T6" fmla="*/ 2147483647 w 412"/>
              <a:gd name="T7" fmla="*/ 2147483647 h 1016"/>
              <a:gd name="T8" fmla="*/ 2147483647 w 412"/>
              <a:gd name="T9" fmla="*/ 2147483647 h 1016"/>
              <a:gd name="T10" fmla="*/ 2147483647 w 412"/>
              <a:gd name="T11" fmla="*/ 2147483647 h 1016"/>
              <a:gd name="T12" fmla="*/ 2147483647 w 412"/>
              <a:gd name="T13" fmla="*/ 2147483647 h 1016"/>
              <a:gd name="T14" fmla="*/ 0 w 412"/>
              <a:gd name="T15" fmla="*/ 2147483647 h 10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2"/>
              <a:gd name="T25" fmla="*/ 0 h 1016"/>
              <a:gd name="T26" fmla="*/ 412 w 412"/>
              <a:gd name="T27" fmla="*/ 1016 h 10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2" h="1016">
                <a:moveTo>
                  <a:pt x="0" y="440"/>
                </a:moveTo>
                <a:cubicBezTo>
                  <a:pt x="152" y="728"/>
                  <a:pt x="192" y="1016"/>
                  <a:pt x="192" y="1016"/>
                </a:cubicBezTo>
                <a:lnTo>
                  <a:pt x="288" y="968"/>
                </a:lnTo>
                <a:cubicBezTo>
                  <a:pt x="301" y="937"/>
                  <a:pt x="296" y="912"/>
                  <a:pt x="272" y="832"/>
                </a:cubicBezTo>
                <a:cubicBezTo>
                  <a:pt x="248" y="752"/>
                  <a:pt x="125" y="593"/>
                  <a:pt x="144" y="488"/>
                </a:cubicBezTo>
                <a:lnTo>
                  <a:pt x="384" y="200"/>
                </a:lnTo>
                <a:cubicBezTo>
                  <a:pt x="412" y="125"/>
                  <a:pt x="376" y="0"/>
                  <a:pt x="312" y="40"/>
                </a:cubicBezTo>
                <a:cubicBezTo>
                  <a:pt x="248" y="80"/>
                  <a:pt x="208" y="232"/>
                  <a:pt x="0" y="440"/>
                </a:cubicBezTo>
                <a:close/>
              </a:path>
            </a:pathLst>
          </a:custGeom>
          <a:solidFill>
            <a:srgbClr val="07FF07"/>
          </a:solidFill>
          <a:ln w="38100">
            <a:solidFill>
              <a:srgbClr val="07FF07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686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857250" y="1285875"/>
            <a:ext cx="3643313" cy="4806950"/>
          </a:xfrm>
          <a:ln>
            <a:solidFill>
              <a:srgbClr val="FF0000"/>
            </a:solidFill>
          </a:ln>
        </p:spPr>
        <p:txBody>
          <a:bodyPr/>
          <a:lstStyle/>
          <a:p>
            <a:pPr algn="l" rtl="0" eaLnBrk="1" hangingPunct="1"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Bundle of projection fibers, passes through the interval between the thalamus and the basal ganglia (caudate &amp;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lentiform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nuclei)</a:t>
            </a:r>
          </a:p>
        </p:txBody>
      </p:sp>
      <p:sp>
        <p:nvSpPr>
          <p:cNvPr id="31750" name="TextBox 7"/>
          <p:cNvSpPr txBox="1">
            <a:spLocks noChangeArrowheads="1"/>
          </p:cNvSpPr>
          <p:nvPr/>
        </p:nvSpPr>
        <p:spPr bwMode="auto">
          <a:xfrm>
            <a:off x="7596188" y="571500"/>
            <a:ext cx="1547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Caudate n.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5724525" y="2565400"/>
            <a:ext cx="1943100" cy="2873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>
            <a:off x="5292725" y="1628775"/>
            <a:ext cx="431800" cy="431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3" name="TextBox 10"/>
          <p:cNvSpPr txBox="1">
            <a:spLocks noChangeArrowheads="1"/>
          </p:cNvSpPr>
          <p:nvPr/>
        </p:nvSpPr>
        <p:spPr bwMode="auto">
          <a:xfrm>
            <a:off x="7524750" y="4437063"/>
            <a:ext cx="1439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Thalamus</a:t>
            </a:r>
          </a:p>
        </p:txBody>
      </p:sp>
      <p:cxnSp>
        <p:nvCxnSpPr>
          <p:cNvPr id="11" name="Straight Arrow Connector 10"/>
          <p:cNvCxnSpPr>
            <a:stCxn id="31753" idx="1"/>
          </p:cNvCxnSpPr>
          <p:nvPr/>
        </p:nvCxnSpPr>
        <p:spPr>
          <a:xfrm rot="10800000">
            <a:off x="5148263" y="3789363"/>
            <a:ext cx="2376487" cy="8477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5" name="TextBox 7"/>
          <p:cNvSpPr txBox="1">
            <a:spLocks noChangeArrowheads="1"/>
          </p:cNvSpPr>
          <p:nvPr/>
        </p:nvSpPr>
        <p:spPr bwMode="auto">
          <a:xfrm>
            <a:off x="7667625" y="2420938"/>
            <a:ext cx="1692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Lentiform</a:t>
            </a:r>
            <a:r>
              <a:rPr lang="en-US" sz="20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n.</a:t>
            </a:r>
          </a:p>
        </p:txBody>
      </p:sp>
      <p:cxnSp>
        <p:nvCxnSpPr>
          <p:cNvPr id="31756" name="Straight Connector 22"/>
          <p:cNvCxnSpPr>
            <a:cxnSpLocks noChangeShapeType="1"/>
            <a:endCxn id="31750" idx="1"/>
          </p:cNvCxnSpPr>
          <p:nvPr/>
        </p:nvCxnSpPr>
        <p:spPr bwMode="auto">
          <a:xfrm flipV="1">
            <a:off x="5724525" y="771525"/>
            <a:ext cx="1871663" cy="85725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68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3686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0" descr="C:\Documents and Settings\Free User\My Documents\My Pictures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0"/>
            <a:ext cx="271462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Freeform 21"/>
          <p:cNvSpPr>
            <a:spLocks/>
          </p:cNvSpPr>
          <p:nvPr/>
        </p:nvSpPr>
        <p:spPr bwMode="auto">
          <a:xfrm>
            <a:off x="6286500" y="1857375"/>
            <a:ext cx="857250" cy="1714500"/>
          </a:xfrm>
          <a:custGeom>
            <a:avLst/>
            <a:gdLst>
              <a:gd name="T0" fmla="*/ 0 w 412"/>
              <a:gd name="T1" fmla="*/ 2147483647 h 1016"/>
              <a:gd name="T2" fmla="*/ 2147483647 w 412"/>
              <a:gd name="T3" fmla="*/ 2147483647 h 1016"/>
              <a:gd name="T4" fmla="*/ 2147483647 w 412"/>
              <a:gd name="T5" fmla="*/ 2147483647 h 1016"/>
              <a:gd name="T6" fmla="*/ 2147483647 w 412"/>
              <a:gd name="T7" fmla="*/ 2147483647 h 1016"/>
              <a:gd name="T8" fmla="*/ 2147483647 w 412"/>
              <a:gd name="T9" fmla="*/ 2147483647 h 1016"/>
              <a:gd name="T10" fmla="*/ 2147483647 w 412"/>
              <a:gd name="T11" fmla="*/ 2147483647 h 1016"/>
              <a:gd name="T12" fmla="*/ 2147483647 w 412"/>
              <a:gd name="T13" fmla="*/ 2147483647 h 1016"/>
              <a:gd name="T14" fmla="*/ 0 w 412"/>
              <a:gd name="T15" fmla="*/ 2147483647 h 10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12"/>
              <a:gd name="T25" fmla="*/ 0 h 1016"/>
              <a:gd name="T26" fmla="*/ 412 w 412"/>
              <a:gd name="T27" fmla="*/ 1016 h 10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12" h="1016">
                <a:moveTo>
                  <a:pt x="0" y="440"/>
                </a:moveTo>
                <a:cubicBezTo>
                  <a:pt x="152" y="728"/>
                  <a:pt x="192" y="1016"/>
                  <a:pt x="192" y="1016"/>
                </a:cubicBezTo>
                <a:lnTo>
                  <a:pt x="288" y="968"/>
                </a:lnTo>
                <a:cubicBezTo>
                  <a:pt x="301" y="937"/>
                  <a:pt x="296" y="912"/>
                  <a:pt x="272" y="832"/>
                </a:cubicBezTo>
                <a:cubicBezTo>
                  <a:pt x="248" y="752"/>
                  <a:pt x="125" y="593"/>
                  <a:pt x="144" y="488"/>
                </a:cubicBezTo>
                <a:lnTo>
                  <a:pt x="384" y="200"/>
                </a:lnTo>
                <a:cubicBezTo>
                  <a:pt x="412" y="125"/>
                  <a:pt x="376" y="0"/>
                  <a:pt x="312" y="40"/>
                </a:cubicBezTo>
                <a:cubicBezTo>
                  <a:pt x="248" y="80"/>
                  <a:pt x="208" y="232"/>
                  <a:pt x="0" y="440"/>
                </a:cubicBezTo>
                <a:close/>
              </a:path>
            </a:pathLst>
          </a:custGeom>
          <a:solidFill>
            <a:srgbClr val="07FF07"/>
          </a:solidFill>
          <a:ln w="38100">
            <a:solidFill>
              <a:srgbClr val="07FF07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300788" y="2492375"/>
            <a:ext cx="271462" cy="2936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715125" y="3571875"/>
            <a:ext cx="357188" cy="2857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895" name="TextBox 44"/>
          <p:cNvSpPr txBox="1">
            <a:spLocks noChangeArrowheads="1"/>
          </p:cNvSpPr>
          <p:nvPr/>
        </p:nvSpPr>
        <p:spPr bwMode="auto">
          <a:xfrm>
            <a:off x="6443663" y="1773238"/>
            <a:ext cx="357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</a:p>
        </p:txBody>
      </p:sp>
      <p:sp>
        <p:nvSpPr>
          <p:cNvPr id="37896" name="TextBox 45"/>
          <p:cNvSpPr txBox="1">
            <a:spLocks noChangeArrowheads="1"/>
          </p:cNvSpPr>
          <p:nvPr/>
        </p:nvSpPr>
        <p:spPr bwMode="auto">
          <a:xfrm>
            <a:off x="6084888" y="306863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</a:p>
        </p:txBody>
      </p:sp>
      <p:sp>
        <p:nvSpPr>
          <p:cNvPr id="37897" name="TextBox 46"/>
          <p:cNvSpPr txBox="1">
            <a:spLocks noChangeArrowheads="1"/>
          </p:cNvSpPr>
          <p:nvPr/>
        </p:nvSpPr>
        <p:spPr bwMode="auto">
          <a:xfrm>
            <a:off x="6858000" y="2571750"/>
            <a:ext cx="357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</a:p>
        </p:txBody>
      </p:sp>
      <p:sp>
        <p:nvSpPr>
          <p:cNvPr id="32777" name="TextBox 13"/>
          <p:cNvSpPr txBox="1">
            <a:spLocks noChangeArrowheads="1"/>
          </p:cNvSpPr>
          <p:nvPr/>
        </p:nvSpPr>
        <p:spPr bwMode="auto">
          <a:xfrm>
            <a:off x="6643688" y="207168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2778" name="TextBox 14"/>
          <p:cNvSpPr txBox="1">
            <a:spLocks noChangeArrowheads="1"/>
          </p:cNvSpPr>
          <p:nvPr/>
        </p:nvSpPr>
        <p:spPr bwMode="auto">
          <a:xfrm>
            <a:off x="6300788" y="242093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2779" name="TextBox 18"/>
          <p:cNvSpPr txBox="1">
            <a:spLocks noChangeArrowheads="1"/>
          </p:cNvSpPr>
          <p:nvPr/>
        </p:nvSpPr>
        <p:spPr bwMode="auto">
          <a:xfrm>
            <a:off x="6500813" y="292893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32780" name="TextBox 19"/>
          <p:cNvSpPr txBox="1">
            <a:spLocks noChangeArrowheads="1"/>
          </p:cNvSpPr>
          <p:nvPr/>
        </p:nvSpPr>
        <p:spPr bwMode="auto">
          <a:xfrm>
            <a:off x="6715125" y="3500438"/>
            <a:ext cx="285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55650" y="404813"/>
            <a:ext cx="5040313" cy="5976937"/>
          </a:xfrm>
          <a:prstGeom prst="rect">
            <a:avLst/>
          </a:prstGeom>
        </p:spPr>
        <p:txBody>
          <a:bodyPr/>
          <a:lstStyle/>
          <a:p>
            <a:pPr marL="342900" indent="-342900" algn="l" rtl="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400" kern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Has 5 parts:</a:t>
            </a:r>
          </a:p>
          <a:p>
            <a:pPr marL="914400" lvl="1" indent="-457200" algn="l" rtl="0">
              <a:spcBef>
                <a:spcPct val="20000"/>
              </a:spcBef>
              <a:buClr>
                <a:srgbClr val="FF0000"/>
              </a:buClr>
              <a:buSzPct val="60000"/>
              <a:buFont typeface="+mj-lt"/>
              <a:buAutoNum type="arabicPeriod"/>
              <a:defRPr/>
            </a:pPr>
            <a:r>
              <a:rPr lang="en-US" sz="2400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Anterior limb: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Thalamocortical &amp; </a:t>
            </a:r>
            <a:r>
              <a:rPr lang="en-US" sz="2400" kern="0" dirty="0" err="1">
                <a:latin typeface="Times New Roman" pitchFamily="18" charset="0"/>
                <a:cs typeface="Times New Roman" pitchFamily="18" charset="0"/>
              </a:rPr>
              <a:t>Frontopontine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 fibers</a:t>
            </a:r>
          </a:p>
          <a:p>
            <a:pPr marL="914400" lvl="1" indent="-457200" algn="l" rtl="0">
              <a:spcBef>
                <a:spcPct val="20000"/>
              </a:spcBef>
              <a:buClr>
                <a:srgbClr val="FF0000"/>
              </a:buClr>
              <a:buSzPct val="60000"/>
              <a:buFont typeface="+mj-lt"/>
              <a:buAutoNum type="arabicPeriod"/>
              <a:defRPr/>
            </a:pPr>
            <a:r>
              <a:rPr lang="en-US" sz="2400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Genu:</a:t>
            </a:r>
            <a:r>
              <a:rPr lang="en-US" sz="2400" kern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orticobulbar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fibers </a:t>
            </a:r>
          </a:p>
          <a:p>
            <a:pPr marL="914400" lvl="1" indent="-457200" algn="l" rtl="0">
              <a:spcBef>
                <a:spcPct val="20000"/>
              </a:spcBef>
              <a:buClr>
                <a:srgbClr val="FF0000"/>
              </a:buClr>
              <a:buSzPct val="60000"/>
              <a:buFont typeface="+mj-lt"/>
              <a:buAutoNum type="arabicPeriod"/>
              <a:defRPr/>
            </a:pPr>
            <a:r>
              <a:rPr lang="en-US" sz="2400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Posterior limb: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Corticospinal, Corticobulbar &amp; Thalamocortical 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fibers. </a:t>
            </a: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algn="l" rtl="0">
              <a:spcBef>
                <a:spcPct val="20000"/>
              </a:spcBef>
              <a:buClr>
                <a:srgbClr val="FF0000"/>
              </a:buClr>
              <a:buSzPct val="60000"/>
              <a:buFont typeface="+mj-lt"/>
              <a:buAutoNum type="arabicPeriod"/>
              <a:defRPr/>
            </a:pPr>
            <a:r>
              <a:rPr lang="en-US" sz="2400" u="sng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Retrolenticular</a:t>
            </a:r>
            <a:r>
              <a:rPr lang="en-US" sz="2400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part: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Geniculocalcarine fibers </a:t>
            </a:r>
          </a:p>
          <a:p>
            <a:pPr marL="914400" lvl="1" indent="-457200" algn="l" rtl="0">
              <a:spcBef>
                <a:spcPct val="20000"/>
              </a:spcBef>
              <a:buClr>
                <a:srgbClr val="FF0000"/>
              </a:buClr>
              <a:buSzPct val="60000"/>
              <a:buFont typeface="+mj-lt"/>
              <a:buAutoNum type="arabicPeriod"/>
              <a:defRPr/>
            </a:pPr>
            <a:r>
              <a:rPr lang="en-US" sz="2400" u="sng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Sublenticular part:</a:t>
            </a:r>
            <a:r>
              <a:rPr lang="en-US" sz="2400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kern="0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400" kern="0" dirty="0" smtClean="0">
                <a:latin typeface="Times New Roman" pitchFamily="18" charset="0"/>
                <a:cs typeface="Times New Roman" pitchFamily="18" charset="0"/>
              </a:rPr>
              <a:t>eniculo-temporal fibers. </a:t>
            </a:r>
            <a:endParaRPr lang="en-US" sz="2400" kern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59690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Cerebrum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052513"/>
            <a:ext cx="4752975" cy="4803775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Largest part of the forebrain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Divided into two halves, the 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cerebral hemipheres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which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are separated by a deep 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median longitudinal fissure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which lodges the falx cerebri.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 the depth of the fissure, the hemispheres are connected by a bundle of fibers called the 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corpus </a:t>
            </a:r>
            <a:r>
              <a:rPr lang="en-US" sz="2800" u="sng" dirty="0" err="1" smtClean="0">
                <a:latin typeface="Times New Roman" pitchFamily="18" charset="0"/>
                <a:cs typeface="Times New Roman" pitchFamily="18" charset="0"/>
              </a:rPr>
              <a:t>callosum</a:t>
            </a: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412" name="Picture 8" descr="C:\Documents and Settings\user\My Documents\My Pictures\corpus c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5" y="1252538"/>
            <a:ext cx="35718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9"/>
          <p:cNvSpPr txBox="1">
            <a:spLocks noChangeArrowheads="1"/>
          </p:cNvSpPr>
          <p:nvPr/>
        </p:nvSpPr>
        <p:spPr bwMode="auto">
          <a:xfrm>
            <a:off x="5572125" y="6000750"/>
            <a:ext cx="3214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Median longitudinal fissure</a:t>
            </a:r>
          </a:p>
        </p:txBody>
      </p:sp>
      <p:sp>
        <p:nvSpPr>
          <p:cNvPr id="17414" name="TextBox 10"/>
          <p:cNvSpPr txBox="1">
            <a:spLocks noChangeArrowheads="1"/>
          </p:cNvSpPr>
          <p:nvPr/>
        </p:nvSpPr>
        <p:spPr bwMode="auto">
          <a:xfrm>
            <a:off x="6143625" y="642938"/>
            <a:ext cx="1928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Corpus callosum</a:t>
            </a:r>
          </a:p>
        </p:txBody>
      </p:sp>
      <p:cxnSp>
        <p:nvCxnSpPr>
          <p:cNvPr id="17415" name="Straight Arrow Connector 12"/>
          <p:cNvCxnSpPr>
            <a:cxnSpLocks noChangeShapeType="1"/>
          </p:cNvCxnSpPr>
          <p:nvPr/>
        </p:nvCxnSpPr>
        <p:spPr bwMode="auto">
          <a:xfrm rot="16200000" flipV="1">
            <a:off x="6572251" y="5715000"/>
            <a:ext cx="571500" cy="14287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7416" name="Straight Arrow Connector 15"/>
          <p:cNvCxnSpPr>
            <a:cxnSpLocks noChangeShapeType="1"/>
          </p:cNvCxnSpPr>
          <p:nvPr/>
        </p:nvCxnSpPr>
        <p:spPr bwMode="auto">
          <a:xfrm rot="5400000">
            <a:off x="6143625" y="1643063"/>
            <a:ext cx="1928813" cy="6429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7417" name="TextBox 19"/>
          <p:cNvSpPr txBox="1">
            <a:spLocks noChangeArrowheads="1"/>
          </p:cNvSpPr>
          <p:nvPr/>
        </p:nvSpPr>
        <p:spPr bwMode="auto">
          <a:xfrm>
            <a:off x="6875463" y="2924175"/>
            <a:ext cx="1785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   Right hemisphere</a:t>
            </a:r>
          </a:p>
        </p:txBody>
      </p:sp>
      <p:sp>
        <p:nvSpPr>
          <p:cNvPr id="17418" name="TextBox 20"/>
          <p:cNvSpPr txBox="1">
            <a:spLocks noChangeArrowheads="1"/>
          </p:cNvSpPr>
          <p:nvPr/>
        </p:nvSpPr>
        <p:spPr bwMode="auto">
          <a:xfrm>
            <a:off x="5000625" y="2928938"/>
            <a:ext cx="1785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        Left hemisphere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1878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6"/>
          <p:cNvSpPr>
            <a:spLocks noChangeArrowheads="1" noChangeShapeType="1" noTextEdit="1"/>
          </p:cNvSpPr>
          <p:nvPr/>
        </p:nvSpPr>
        <p:spPr bwMode="auto">
          <a:xfrm>
            <a:off x="1835696" y="1988840"/>
            <a:ext cx="5544616" cy="187220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4400" kern="10" spc="-44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Rockwell Condensed"/>
              </a:rPr>
              <a:t>Thank U &amp; Good Luck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C:\Documents and Settings\user\Desktop\wm.gm.jpg"/>
          <p:cNvPicPr>
            <a:picLocks noChangeAspect="1" noChangeArrowheads="1"/>
          </p:cNvPicPr>
          <p:nvPr/>
        </p:nvPicPr>
        <p:blipFill>
          <a:blip r:embed="rId2" cstate="print"/>
          <a:srcRect l="9285" t="7585" r="7146" b="6448"/>
          <a:stretch>
            <a:fillRect/>
          </a:stretch>
        </p:blipFill>
        <p:spPr bwMode="auto">
          <a:xfrm>
            <a:off x="4788669" y="1052513"/>
            <a:ext cx="3887787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88913"/>
            <a:ext cx="4787900" cy="6480175"/>
          </a:xfrm>
        </p:spPr>
        <p:txBody>
          <a:bodyPr/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structure of cerebral hemipheres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includes:</a:t>
            </a:r>
          </a:p>
          <a:p>
            <a:pPr lvl="1"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Superficial layer of grey matter, the 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cerebral cortex.</a:t>
            </a:r>
          </a:p>
          <a:p>
            <a:pPr lvl="1"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Deeper to the cortex, axons running to and from the cells of the cortex form an extensive mass of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white matter (WM).</a:t>
            </a:r>
          </a:p>
          <a:p>
            <a:pPr lvl="1"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Burried within the white matter lie a number of nuclear masses (caudate, putamen, globus pallidus) collectively known as the </a:t>
            </a:r>
            <a:r>
              <a:rPr lang="en-US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basal ganglia.</a:t>
            </a:r>
          </a:p>
          <a:p>
            <a:pPr lvl="1"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cavity of hemisphere is called the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lateral ventricle. </a:t>
            </a:r>
          </a:p>
          <a:p>
            <a:pPr lvl="1" algn="l" rtl="0" eaLnBrk="1" hangingPunct="1">
              <a:buFont typeface="Wingdings" pitchFamily="2" charset="2"/>
              <a:buNone/>
              <a:defRPr/>
            </a:pPr>
            <a:endParaRPr lang="en-US" sz="2000" b="1" u="sng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Text Box 11"/>
          <p:cNvSpPr txBox="1">
            <a:spLocks noChangeArrowheads="1"/>
          </p:cNvSpPr>
          <p:nvPr/>
        </p:nvSpPr>
        <p:spPr bwMode="auto">
          <a:xfrm>
            <a:off x="4714875" y="785813"/>
            <a:ext cx="1071563" cy="39687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</a:rPr>
              <a:t>Cortex</a:t>
            </a:r>
          </a:p>
        </p:txBody>
      </p:sp>
      <p:sp>
        <p:nvSpPr>
          <p:cNvPr id="18437" name="Line 14"/>
          <p:cNvSpPr>
            <a:spLocks noChangeShapeType="1"/>
          </p:cNvSpPr>
          <p:nvPr/>
        </p:nvSpPr>
        <p:spPr bwMode="auto">
          <a:xfrm>
            <a:off x="5286375" y="1143000"/>
            <a:ext cx="571500" cy="2857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8438" name="Text Box 11"/>
          <p:cNvSpPr txBox="1">
            <a:spLocks noChangeArrowheads="1"/>
          </p:cNvSpPr>
          <p:nvPr/>
        </p:nvSpPr>
        <p:spPr bwMode="auto">
          <a:xfrm>
            <a:off x="7786688" y="928688"/>
            <a:ext cx="1071562" cy="70802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</a:rPr>
              <a:t>Basal ganglia</a:t>
            </a:r>
          </a:p>
        </p:txBody>
      </p:sp>
      <p:sp>
        <p:nvSpPr>
          <p:cNvPr id="18439" name="Line 14"/>
          <p:cNvSpPr>
            <a:spLocks noChangeShapeType="1"/>
          </p:cNvSpPr>
          <p:nvPr/>
        </p:nvSpPr>
        <p:spPr bwMode="auto">
          <a:xfrm flipH="1">
            <a:off x="7286625" y="1643063"/>
            <a:ext cx="928688" cy="10715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8440" name="Line 14"/>
          <p:cNvSpPr>
            <a:spLocks noChangeShapeType="1"/>
          </p:cNvSpPr>
          <p:nvPr/>
        </p:nvSpPr>
        <p:spPr bwMode="auto">
          <a:xfrm flipH="1">
            <a:off x="7072313" y="1643063"/>
            <a:ext cx="1143000" cy="7143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8441" name="Line 14"/>
          <p:cNvSpPr>
            <a:spLocks noChangeShapeType="1"/>
          </p:cNvSpPr>
          <p:nvPr/>
        </p:nvSpPr>
        <p:spPr bwMode="auto">
          <a:xfrm>
            <a:off x="5311775" y="1143000"/>
            <a:ext cx="46038" cy="8572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5429250" y="2214563"/>
            <a:ext cx="857250" cy="369887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WM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715000" y="4857750"/>
            <a:ext cx="642938" cy="369888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WM</a:t>
            </a:r>
          </a:p>
        </p:txBody>
      </p:sp>
      <p:sp>
        <p:nvSpPr>
          <p:cNvPr id="18444" name="Text Box 11"/>
          <p:cNvSpPr txBox="1">
            <a:spLocks noChangeArrowheads="1"/>
          </p:cNvSpPr>
          <p:nvPr/>
        </p:nvSpPr>
        <p:spPr bwMode="auto">
          <a:xfrm>
            <a:off x="7956550" y="5084763"/>
            <a:ext cx="1187450" cy="70802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</a:rPr>
              <a:t>Lateral ventricle</a:t>
            </a:r>
          </a:p>
        </p:txBody>
      </p:sp>
      <p:cxnSp>
        <p:nvCxnSpPr>
          <p:cNvPr id="18445" name="Straight Arrow Connector 14"/>
          <p:cNvCxnSpPr>
            <a:cxnSpLocks noChangeShapeType="1"/>
          </p:cNvCxnSpPr>
          <p:nvPr/>
        </p:nvCxnSpPr>
        <p:spPr bwMode="auto">
          <a:xfrm rot="16200000" flipV="1">
            <a:off x="7272338" y="4113213"/>
            <a:ext cx="1079500" cy="86360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8446" name="Straight Arrow Connector 15"/>
          <p:cNvCxnSpPr>
            <a:cxnSpLocks noChangeShapeType="1"/>
          </p:cNvCxnSpPr>
          <p:nvPr/>
        </p:nvCxnSpPr>
        <p:spPr bwMode="auto">
          <a:xfrm rot="16200000" flipV="1">
            <a:off x="6264275" y="3105151"/>
            <a:ext cx="2447925" cy="1511300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18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3357563"/>
            <a:ext cx="4536182" cy="3240087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superficial layer of grey matter is highly convoluted to form a complex pattern of ridges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(gyri)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and grooves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(sulci).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This arrangement maximize the surface area of the cerebral cortex (about 70% is hidden within the depths of sulci).</a:t>
            </a:r>
          </a:p>
        </p:txBody>
      </p:sp>
      <p:pic>
        <p:nvPicPr>
          <p:cNvPr id="1028" name="Picture 9" descr="f15-1ap-443_the_human_b_cb"/>
          <p:cNvPicPr>
            <a:picLocks noChangeAspect="1" noChangeArrowheads="1"/>
          </p:cNvPicPr>
          <p:nvPr/>
        </p:nvPicPr>
        <p:blipFill>
          <a:blip r:embed="rId3" cstate="print"/>
          <a:srcRect t="2264" b="10600"/>
          <a:stretch>
            <a:fillRect/>
          </a:stretch>
        </p:blipFill>
        <p:spPr bwMode="auto">
          <a:xfrm>
            <a:off x="5003800" y="3500438"/>
            <a:ext cx="3865563" cy="30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extBox 8"/>
          <p:cNvSpPr txBox="1">
            <a:spLocks noChangeArrowheads="1"/>
          </p:cNvSpPr>
          <p:nvPr/>
        </p:nvSpPr>
        <p:spPr bwMode="auto">
          <a:xfrm>
            <a:off x="6300788" y="5157788"/>
            <a:ext cx="285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1030" name="TextBox 9"/>
          <p:cNvSpPr txBox="1">
            <a:spLocks noChangeArrowheads="1"/>
          </p:cNvSpPr>
          <p:nvPr/>
        </p:nvSpPr>
        <p:spPr bwMode="auto">
          <a:xfrm>
            <a:off x="6732588" y="4149725"/>
            <a:ext cx="285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1031" name="TextBox 12"/>
          <p:cNvSpPr txBox="1">
            <a:spLocks noChangeArrowheads="1"/>
          </p:cNvSpPr>
          <p:nvPr/>
        </p:nvSpPr>
        <p:spPr bwMode="auto">
          <a:xfrm>
            <a:off x="5795963" y="4365625"/>
            <a:ext cx="285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</a:t>
            </a:r>
          </a:p>
        </p:txBody>
      </p:sp>
      <p:cxnSp>
        <p:nvCxnSpPr>
          <p:cNvPr id="1032" name="Straight Arrow Connector 8"/>
          <p:cNvCxnSpPr>
            <a:cxnSpLocks noChangeShapeType="1"/>
          </p:cNvCxnSpPr>
          <p:nvPr/>
        </p:nvCxnSpPr>
        <p:spPr bwMode="auto">
          <a:xfrm rot="5400000">
            <a:off x="6624638" y="4687887"/>
            <a:ext cx="433388" cy="74613"/>
          </a:xfrm>
          <a:prstGeom prst="straightConnector1">
            <a:avLst/>
          </a:prstGeom>
          <a:noFill/>
          <a:ln w="38100" algn="ctr">
            <a:solidFill>
              <a:schemeClr val="accent6"/>
            </a:solidFill>
            <a:round/>
            <a:headEnd/>
            <a:tailEnd type="arrow" w="med" len="med"/>
          </a:ln>
        </p:spPr>
      </p:cxnSp>
      <p:cxnSp>
        <p:nvCxnSpPr>
          <p:cNvPr id="1033" name="Straight Arrow Connector 9"/>
          <p:cNvCxnSpPr>
            <a:cxnSpLocks noChangeShapeType="1"/>
            <a:stCxn id="1030" idx="3"/>
          </p:cNvCxnSpPr>
          <p:nvPr/>
        </p:nvCxnSpPr>
        <p:spPr bwMode="auto">
          <a:xfrm flipV="1">
            <a:off x="7018338" y="4078289"/>
            <a:ext cx="357187" cy="256102"/>
          </a:xfrm>
          <a:prstGeom prst="straightConnector1">
            <a:avLst/>
          </a:prstGeom>
          <a:noFill/>
          <a:ln w="38100" algn="ctr">
            <a:solidFill>
              <a:schemeClr val="accent6"/>
            </a:solidFill>
            <a:round/>
            <a:headEnd/>
            <a:tailEnd type="arrow" w="med" len="med"/>
          </a:ln>
        </p:spPr>
      </p:cxnSp>
      <p:cxnSp>
        <p:nvCxnSpPr>
          <p:cNvPr id="1034" name="Straight Arrow Connector 10"/>
          <p:cNvCxnSpPr>
            <a:cxnSpLocks noChangeShapeType="1"/>
            <a:stCxn id="1030" idx="1"/>
          </p:cNvCxnSpPr>
          <p:nvPr/>
        </p:nvCxnSpPr>
        <p:spPr bwMode="auto">
          <a:xfrm rot="10800000">
            <a:off x="6372226" y="4221163"/>
            <a:ext cx="360362" cy="113228"/>
          </a:xfrm>
          <a:prstGeom prst="straightConnector1">
            <a:avLst/>
          </a:prstGeom>
          <a:noFill/>
          <a:ln w="38100" algn="ctr">
            <a:solidFill>
              <a:schemeClr val="accent6"/>
            </a:solidFill>
            <a:round/>
            <a:headEnd/>
            <a:tailEnd type="arrow" w="med" len="med"/>
          </a:ln>
        </p:spPr>
      </p:cxnSp>
      <p:sp>
        <p:nvSpPr>
          <p:cNvPr id="1035" name="TextBox 8"/>
          <p:cNvSpPr txBox="1">
            <a:spLocks noChangeArrowheads="1"/>
          </p:cNvSpPr>
          <p:nvPr/>
        </p:nvSpPr>
        <p:spPr bwMode="auto">
          <a:xfrm>
            <a:off x="7740650" y="4292600"/>
            <a:ext cx="285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g</a:t>
            </a:r>
          </a:p>
        </p:txBody>
      </p:sp>
      <p:graphicFrame>
        <p:nvGraphicFramePr>
          <p:cNvPr id="1026" name="Object 12"/>
          <p:cNvGraphicFramePr>
            <a:graphicFrameLocks noChangeAspect="1"/>
          </p:cNvGraphicFramePr>
          <p:nvPr/>
        </p:nvGraphicFramePr>
        <p:xfrm>
          <a:off x="611188" y="333375"/>
          <a:ext cx="3133725" cy="2605088"/>
        </p:xfrm>
        <a:graphic>
          <a:graphicData uri="http://schemas.openxmlformats.org/presentationml/2006/ole">
            <p:oleObj spid="_x0000_s1026" name="Photo Editor Photo" r:id="rId4" imgW="4923810" imgH="4095238" progId="">
              <p:embed/>
            </p:oleObj>
          </a:graphicData>
        </a:graphic>
      </p:graphicFrame>
      <p:pic>
        <p:nvPicPr>
          <p:cNvPr id="1036" name="Picture 13" descr="C:\Documents and Settings\user\My Documents\My Pictures\Picture1c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476250"/>
            <a:ext cx="3529013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TextBox 14"/>
          <p:cNvSpPr txBox="1">
            <a:spLocks noChangeArrowheads="1"/>
          </p:cNvSpPr>
          <p:nvPr/>
        </p:nvSpPr>
        <p:spPr bwMode="auto">
          <a:xfrm>
            <a:off x="4211638" y="188913"/>
            <a:ext cx="360362" cy="30469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SURFACES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55650" y="1196975"/>
            <a:ext cx="2428875" cy="954107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Superiolateral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endParaRPr 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56325" y="981075"/>
            <a:ext cx="1285875" cy="523875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804025" y="1989138"/>
            <a:ext cx="1428750" cy="52387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Inferior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493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493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4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4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49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 build="p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7" descr="C:\Documents and Settings\user\My Documents\My Pictures\figure5-2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b="5853"/>
          <a:stretch>
            <a:fillRect/>
          </a:stretch>
        </p:blipFill>
        <p:spPr>
          <a:xfrm>
            <a:off x="2571750" y="1785938"/>
            <a:ext cx="4286250" cy="3929062"/>
          </a:xfrm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23850" y="188913"/>
            <a:ext cx="8640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Three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sulci, consistent in their position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(central, lateral &amp; parieto-occipital)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are used to divide each hemisphere into lobes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Each hemisphere is divide into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FOUR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lobes (named after overlying bones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Freeform 4"/>
          <p:cNvSpPr>
            <a:spLocks noChangeArrowheads="1"/>
          </p:cNvSpPr>
          <p:nvPr/>
        </p:nvSpPr>
        <p:spPr bwMode="auto">
          <a:xfrm>
            <a:off x="4214813" y="2214563"/>
            <a:ext cx="858837" cy="1408112"/>
          </a:xfrm>
          <a:custGeom>
            <a:avLst/>
            <a:gdLst>
              <a:gd name="T0" fmla="*/ 23838 w 716380"/>
              <a:gd name="T1" fmla="*/ 2311375 h 1296537"/>
              <a:gd name="T2" fmla="*/ 72415 w 716380"/>
              <a:gd name="T3" fmla="*/ 2116735 h 1296537"/>
              <a:gd name="T4" fmla="*/ 315304 w 716380"/>
              <a:gd name="T5" fmla="*/ 2092404 h 1296537"/>
              <a:gd name="T6" fmla="*/ 412462 w 716380"/>
              <a:gd name="T7" fmla="*/ 1946425 h 1296537"/>
              <a:gd name="T8" fmla="*/ 461037 w 716380"/>
              <a:gd name="T9" fmla="*/ 1873433 h 1296537"/>
              <a:gd name="T10" fmla="*/ 606769 w 716380"/>
              <a:gd name="T11" fmla="*/ 1824771 h 1296537"/>
              <a:gd name="T12" fmla="*/ 655349 w 716380"/>
              <a:gd name="T13" fmla="*/ 1216514 h 1296537"/>
              <a:gd name="T14" fmla="*/ 801078 w 716380"/>
              <a:gd name="T15" fmla="*/ 1167853 h 1296537"/>
              <a:gd name="T16" fmla="*/ 849660 w 716380"/>
              <a:gd name="T17" fmla="*/ 1094862 h 1296537"/>
              <a:gd name="T18" fmla="*/ 946810 w 716380"/>
              <a:gd name="T19" fmla="*/ 1021872 h 1296537"/>
              <a:gd name="T20" fmla="*/ 1092548 w 716380"/>
              <a:gd name="T21" fmla="*/ 875889 h 1296537"/>
              <a:gd name="T22" fmla="*/ 1238279 w 716380"/>
              <a:gd name="T23" fmla="*/ 827229 h 1296537"/>
              <a:gd name="T24" fmla="*/ 1335437 w 716380"/>
              <a:gd name="T25" fmla="*/ 754238 h 1296537"/>
              <a:gd name="T26" fmla="*/ 1578323 w 716380"/>
              <a:gd name="T27" fmla="*/ 632588 h 1296537"/>
              <a:gd name="T28" fmla="*/ 1675483 w 716380"/>
              <a:gd name="T29" fmla="*/ 486605 h 1296537"/>
              <a:gd name="T30" fmla="*/ 1724059 w 716380"/>
              <a:gd name="T31" fmla="*/ 291962 h 1296537"/>
              <a:gd name="T32" fmla="*/ 1772637 w 716380"/>
              <a:gd name="T33" fmla="*/ 218972 h 1296537"/>
              <a:gd name="T34" fmla="*/ 2064104 w 716380"/>
              <a:gd name="T35" fmla="*/ 121653 h 1296537"/>
              <a:gd name="T36" fmla="*/ 2501303 w 716380"/>
              <a:gd name="T37" fmla="*/ 24332 h 1296537"/>
              <a:gd name="T38" fmla="*/ 2549878 w 716380"/>
              <a:gd name="T39" fmla="*/ 0 h 12965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16380"/>
              <a:gd name="T61" fmla="*/ 0 h 1296537"/>
              <a:gd name="T62" fmla="*/ 716380 w 716380"/>
              <a:gd name="T63" fmla="*/ 1296537 h 129653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16380" h="1296537">
                <a:moveTo>
                  <a:pt x="6697" y="1296537"/>
                </a:moveTo>
                <a:cubicBezTo>
                  <a:pt x="11246" y="1260143"/>
                  <a:pt x="0" y="1217872"/>
                  <a:pt x="20345" y="1187355"/>
                </a:cubicBezTo>
                <a:cubicBezTo>
                  <a:pt x="33212" y="1168054"/>
                  <a:pt x="72181" y="1190109"/>
                  <a:pt x="88583" y="1173707"/>
                </a:cubicBezTo>
                <a:cubicBezTo>
                  <a:pt x="108928" y="1153362"/>
                  <a:pt x="106780" y="1119116"/>
                  <a:pt x="115879" y="1091821"/>
                </a:cubicBezTo>
                <a:cubicBezTo>
                  <a:pt x="120428" y="1078173"/>
                  <a:pt x="117557" y="1058857"/>
                  <a:pt x="129527" y="1050877"/>
                </a:cubicBezTo>
                <a:lnTo>
                  <a:pt x="170470" y="1023582"/>
                </a:lnTo>
                <a:cubicBezTo>
                  <a:pt x="175019" y="909851"/>
                  <a:pt x="167438" y="794981"/>
                  <a:pt x="184118" y="682388"/>
                </a:cubicBezTo>
                <a:cubicBezTo>
                  <a:pt x="186522" y="666163"/>
                  <a:pt x="214814" y="667900"/>
                  <a:pt x="225061" y="655092"/>
                </a:cubicBezTo>
                <a:cubicBezTo>
                  <a:pt x="234048" y="643858"/>
                  <a:pt x="232275" y="627016"/>
                  <a:pt x="238709" y="614149"/>
                </a:cubicBezTo>
                <a:cubicBezTo>
                  <a:pt x="246044" y="599478"/>
                  <a:pt x="258669" y="587877"/>
                  <a:pt x="266004" y="573206"/>
                </a:cubicBezTo>
                <a:cubicBezTo>
                  <a:pt x="288204" y="528805"/>
                  <a:pt x="267835" y="530431"/>
                  <a:pt x="306948" y="491319"/>
                </a:cubicBezTo>
                <a:cubicBezTo>
                  <a:pt x="318546" y="479721"/>
                  <a:pt x="334243" y="473122"/>
                  <a:pt x="347891" y="464024"/>
                </a:cubicBezTo>
                <a:cubicBezTo>
                  <a:pt x="356989" y="450376"/>
                  <a:pt x="363588" y="434678"/>
                  <a:pt x="375186" y="423080"/>
                </a:cubicBezTo>
                <a:cubicBezTo>
                  <a:pt x="422501" y="375765"/>
                  <a:pt x="414309" y="420354"/>
                  <a:pt x="443425" y="354842"/>
                </a:cubicBezTo>
                <a:cubicBezTo>
                  <a:pt x="455110" y="328550"/>
                  <a:pt x="470721" y="272955"/>
                  <a:pt x="470721" y="272955"/>
                </a:cubicBezTo>
                <a:cubicBezTo>
                  <a:pt x="475270" y="236561"/>
                  <a:pt x="477808" y="199859"/>
                  <a:pt x="484369" y="163773"/>
                </a:cubicBezTo>
                <a:cubicBezTo>
                  <a:pt x="486942" y="149619"/>
                  <a:pt x="487844" y="133002"/>
                  <a:pt x="498016" y="122830"/>
                </a:cubicBezTo>
                <a:cubicBezTo>
                  <a:pt x="521213" y="99633"/>
                  <a:pt x="548781" y="78613"/>
                  <a:pt x="579903" y="68239"/>
                </a:cubicBezTo>
                <a:cubicBezTo>
                  <a:pt x="654581" y="43346"/>
                  <a:pt x="650829" y="52575"/>
                  <a:pt x="702733" y="13648"/>
                </a:cubicBezTo>
                <a:cubicBezTo>
                  <a:pt x="707880" y="9788"/>
                  <a:pt x="711831" y="4549"/>
                  <a:pt x="716380" y="0"/>
                </a:cubicBezTo>
              </a:path>
            </a:pathLst>
          </a:custGeom>
          <a:noFill/>
          <a:ln w="28575" algn="ctr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9461" name="Freeform 5"/>
          <p:cNvSpPr>
            <a:spLocks noChangeArrowheads="1"/>
          </p:cNvSpPr>
          <p:nvPr/>
        </p:nvSpPr>
        <p:spPr bwMode="auto">
          <a:xfrm>
            <a:off x="3500438" y="3286125"/>
            <a:ext cx="1416050" cy="920750"/>
          </a:xfrm>
          <a:custGeom>
            <a:avLst/>
            <a:gdLst>
              <a:gd name="T0" fmla="*/ 0 w 1269241"/>
              <a:gd name="T1" fmla="*/ 1860535 h 818866"/>
              <a:gd name="T2" fmla="*/ 58713 w 1269241"/>
              <a:gd name="T3" fmla="*/ 1767508 h 818866"/>
              <a:gd name="T4" fmla="*/ 234859 w 1269241"/>
              <a:gd name="T5" fmla="*/ 1643473 h 818866"/>
              <a:gd name="T6" fmla="*/ 352286 w 1269241"/>
              <a:gd name="T7" fmla="*/ 1457420 h 818866"/>
              <a:gd name="T8" fmla="*/ 410998 w 1269241"/>
              <a:gd name="T9" fmla="*/ 1364392 h 818866"/>
              <a:gd name="T10" fmla="*/ 499070 w 1269241"/>
              <a:gd name="T11" fmla="*/ 1302374 h 818866"/>
              <a:gd name="T12" fmla="*/ 587141 w 1269241"/>
              <a:gd name="T13" fmla="*/ 1116319 h 818866"/>
              <a:gd name="T14" fmla="*/ 763283 w 1269241"/>
              <a:gd name="T15" fmla="*/ 1054302 h 818866"/>
              <a:gd name="T16" fmla="*/ 939427 w 1269241"/>
              <a:gd name="T17" fmla="*/ 930268 h 818866"/>
              <a:gd name="T18" fmla="*/ 998138 w 1269241"/>
              <a:gd name="T19" fmla="*/ 837240 h 818866"/>
              <a:gd name="T20" fmla="*/ 1174283 w 1269241"/>
              <a:gd name="T21" fmla="*/ 775222 h 818866"/>
              <a:gd name="T22" fmla="*/ 1614640 w 1269241"/>
              <a:gd name="T23" fmla="*/ 713206 h 818866"/>
              <a:gd name="T24" fmla="*/ 1732068 w 1269241"/>
              <a:gd name="T25" fmla="*/ 682195 h 818866"/>
              <a:gd name="T26" fmla="*/ 1908209 w 1269241"/>
              <a:gd name="T27" fmla="*/ 620178 h 818866"/>
              <a:gd name="T28" fmla="*/ 2054995 w 1269241"/>
              <a:gd name="T29" fmla="*/ 496141 h 818866"/>
              <a:gd name="T30" fmla="*/ 2231138 w 1269241"/>
              <a:gd name="T31" fmla="*/ 372107 h 818866"/>
              <a:gd name="T32" fmla="*/ 2260497 w 1269241"/>
              <a:gd name="T33" fmla="*/ 279080 h 818866"/>
              <a:gd name="T34" fmla="*/ 2348566 w 1269241"/>
              <a:gd name="T35" fmla="*/ 217062 h 818866"/>
              <a:gd name="T36" fmla="*/ 2465994 w 1269241"/>
              <a:gd name="T37" fmla="*/ 124034 h 818866"/>
              <a:gd name="T38" fmla="*/ 2671495 w 1269241"/>
              <a:gd name="T39" fmla="*/ 31010 h 818866"/>
              <a:gd name="T40" fmla="*/ 2730206 w 1269241"/>
              <a:gd name="T41" fmla="*/ 0 h 81886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269241"/>
              <a:gd name="T64" fmla="*/ 0 h 818866"/>
              <a:gd name="T65" fmla="*/ 1269241 w 1269241"/>
              <a:gd name="T66" fmla="*/ 818866 h 81886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269241" h="818866">
                <a:moveTo>
                  <a:pt x="0" y="818866"/>
                </a:moveTo>
                <a:cubicBezTo>
                  <a:pt x="9098" y="805218"/>
                  <a:pt x="14951" y="788723"/>
                  <a:pt x="27295" y="777922"/>
                </a:cubicBezTo>
                <a:cubicBezTo>
                  <a:pt x="51983" y="756319"/>
                  <a:pt x="109182" y="723331"/>
                  <a:pt x="109182" y="723331"/>
                </a:cubicBezTo>
                <a:lnTo>
                  <a:pt x="163773" y="641445"/>
                </a:lnTo>
                <a:cubicBezTo>
                  <a:pt x="172872" y="627797"/>
                  <a:pt x="177420" y="609599"/>
                  <a:pt x="191068" y="600501"/>
                </a:cubicBezTo>
                <a:lnTo>
                  <a:pt x="232011" y="573206"/>
                </a:lnTo>
                <a:cubicBezTo>
                  <a:pt x="239447" y="550897"/>
                  <a:pt x="250676" y="505244"/>
                  <a:pt x="272955" y="491319"/>
                </a:cubicBezTo>
                <a:cubicBezTo>
                  <a:pt x="297353" y="476070"/>
                  <a:pt x="330901" y="479984"/>
                  <a:pt x="354841" y="464024"/>
                </a:cubicBezTo>
                <a:lnTo>
                  <a:pt x="436728" y="409433"/>
                </a:lnTo>
                <a:cubicBezTo>
                  <a:pt x="445826" y="395785"/>
                  <a:pt x="450114" y="377183"/>
                  <a:pt x="464023" y="368490"/>
                </a:cubicBezTo>
                <a:cubicBezTo>
                  <a:pt x="488422" y="353241"/>
                  <a:pt x="518614" y="350293"/>
                  <a:pt x="545910" y="341194"/>
                </a:cubicBezTo>
                <a:cubicBezTo>
                  <a:pt x="638823" y="310223"/>
                  <a:pt x="572513" y="328741"/>
                  <a:pt x="750626" y="313898"/>
                </a:cubicBezTo>
                <a:cubicBezTo>
                  <a:pt x="768823" y="309349"/>
                  <a:pt x="787251" y="305641"/>
                  <a:pt x="805217" y="300251"/>
                </a:cubicBezTo>
                <a:cubicBezTo>
                  <a:pt x="832776" y="291983"/>
                  <a:pt x="887104" y="272955"/>
                  <a:pt x="887104" y="272955"/>
                </a:cubicBezTo>
                <a:cubicBezTo>
                  <a:pt x="948151" y="181387"/>
                  <a:pt x="876237" y="271102"/>
                  <a:pt x="955343" y="218364"/>
                </a:cubicBezTo>
                <a:cubicBezTo>
                  <a:pt x="1057574" y="150210"/>
                  <a:pt x="939877" y="196225"/>
                  <a:pt x="1037229" y="163773"/>
                </a:cubicBezTo>
                <a:cubicBezTo>
                  <a:pt x="1041778" y="150125"/>
                  <a:pt x="1041890" y="134064"/>
                  <a:pt x="1050877" y="122830"/>
                </a:cubicBezTo>
                <a:cubicBezTo>
                  <a:pt x="1061124" y="110022"/>
                  <a:pt x="1078473" y="105068"/>
                  <a:pt x="1091820" y="95534"/>
                </a:cubicBezTo>
                <a:cubicBezTo>
                  <a:pt x="1110329" y="82313"/>
                  <a:pt x="1127122" y="66646"/>
                  <a:pt x="1146411" y="54591"/>
                </a:cubicBezTo>
                <a:cubicBezTo>
                  <a:pt x="1201644" y="20071"/>
                  <a:pt x="1190347" y="34287"/>
                  <a:pt x="1241946" y="13648"/>
                </a:cubicBezTo>
                <a:cubicBezTo>
                  <a:pt x="1251391" y="9870"/>
                  <a:pt x="1260143" y="4549"/>
                  <a:pt x="1269241" y="0"/>
                </a:cubicBezTo>
              </a:path>
            </a:pathLst>
          </a:custGeom>
          <a:noFill/>
          <a:ln w="28575" algn="ctr">
            <a:solidFill>
              <a:srgbClr val="66FF33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5929313" y="3071813"/>
            <a:ext cx="577850" cy="1104900"/>
          </a:xfrm>
          <a:custGeom>
            <a:avLst/>
            <a:gdLst>
              <a:gd name="connsiteX0" fmla="*/ 0 w 577522"/>
              <a:gd name="connsiteY0" fmla="*/ 1105469 h 1105469"/>
              <a:gd name="connsiteX1" fmla="*/ 13648 w 577522"/>
              <a:gd name="connsiteY1" fmla="*/ 1064526 h 1105469"/>
              <a:gd name="connsiteX2" fmla="*/ 40943 w 577522"/>
              <a:gd name="connsiteY2" fmla="*/ 1023582 h 1105469"/>
              <a:gd name="connsiteX3" fmla="*/ 68239 w 577522"/>
              <a:gd name="connsiteY3" fmla="*/ 900753 h 1105469"/>
              <a:gd name="connsiteX4" fmla="*/ 109182 w 577522"/>
              <a:gd name="connsiteY4" fmla="*/ 873457 h 1105469"/>
              <a:gd name="connsiteX5" fmla="*/ 163773 w 577522"/>
              <a:gd name="connsiteY5" fmla="*/ 805218 h 1105469"/>
              <a:gd name="connsiteX6" fmla="*/ 259307 w 577522"/>
              <a:gd name="connsiteY6" fmla="*/ 696036 h 1105469"/>
              <a:gd name="connsiteX7" fmla="*/ 272955 w 577522"/>
              <a:gd name="connsiteY7" fmla="*/ 423081 h 1105469"/>
              <a:gd name="connsiteX8" fmla="*/ 327546 w 577522"/>
              <a:gd name="connsiteY8" fmla="*/ 341194 h 1105469"/>
              <a:gd name="connsiteX9" fmla="*/ 368490 w 577522"/>
              <a:gd name="connsiteY9" fmla="*/ 259308 h 1105469"/>
              <a:gd name="connsiteX10" fmla="*/ 409433 w 577522"/>
              <a:gd name="connsiteY10" fmla="*/ 245660 h 1105469"/>
              <a:gd name="connsiteX11" fmla="*/ 436728 w 577522"/>
              <a:gd name="connsiteY11" fmla="*/ 204717 h 1105469"/>
              <a:gd name="connsiteX12" fmla="*/ 477672 w 577522"/>
              <a:gd name="connsiteY12" fmla="*/ 191069 h 1105469"/>
              <a:gd name="connsiteX13" fmla="*/ 504967 w 577522"/>
              <a:gd name="connsiteY13" fmla="*/ 109182 h 1105469"/>
              <a:gd name="connsiteX14" fmla="*/ 518615 w 577522"/>
              <a:gd name="connsiteY14" fmla="*/ 68239 h 1105469"/>
              <a:gd name="connsiteX15" fmla="*/ 532263 w 577522"/>
              <a:gd name="connsiteY15" fmla="*/ 27296 h 1105469"/>
              <a:gd name="connsiteX16" fmla="*/ 573206 w 577522"/>
              <a:gd name="connsiteY16" fmla="*/ 0 h 1105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7522" h="1105469">
                <a:moveTo>
                  <a:pt x="0" y="1105469"/>
                </a:moveTo>
                <a:cubicBezTo>
                  <a:pt x="4549" y="1091821"/>
                  <a:pt x="7214" y="1077393"/>
                  <a:pt x="13648" y="1064526"/>
                </a:cubicBezTo>
                <a:cubicBezTo>
                  <a:pt x="20983" y="1049855"/>
                  <a:pt x="35756" y="1039143"/>
                  <a:pt x="40943" y="1023582"/>
                </a:cubicBezTo>
                <a:cubicBezTo>
                  <a:pt x="41323" y="1022443"/>
                  <a:pt x="53968" y="918592"/>
                  <a:pt x="68239" y="900753"/>
                </a:cubicBezTo>
                <a:cubicBezTo>
                  <a:pt x="78486" y="887945"/>
                  <a:pt x="95534" y="882556"/>
                  <a:pt x="109182" y="873457"/>
                </a:cubicBezTo>
                <a:cubicBezTo>
                  <a:pt x="139917" y="781256"/>
                  <a:pt x="97293" y="881196"/>
                  <a:pt x="163773" y="805218"/>
                </a:cubicBezTo>
                <a:cubicBezTo>
                  <a:pt x="275229" y="677839"/>
                  <a:pt x="167185" y="757452"/>
                  <a:pt x="259307" y="696036"/>
                </a:cubicBezTo>
                <a:cubicBezTo>
                  <a:pt x="263856" y="605051"/>
                  <a:pt x="255751" y="512540"/>
                  <a:pt x="272955" y="423081"/>
                </a:cubicBezTo>
                <a:cubicBezTo>
                  <a:pt x="279150" y="390866"/>
                  <a:pt x="317172" y="372316"/>
                  <a:pt x="327546" y="341194"/>
                </a:cubicBezTo>
                <a:cubicBezTo>
                  <a:pt x="336537" y="314222"/>
                  <a:pt x="344438" y="278550"/>
                  <a:pt x="368490" y="259308"/>
                </a:cubicBezTo>
                <a:cubicBezTo>
                  <a:pt x="379724" y="250321"/>
                  <a:pt x="395785" y="250209"/>
                  <a:pt x="409433" y="245660"/>
                </a:cubicBezTo>
                <a:cubicBezTo>
                  <a:pt x="418531" y="232012"/>
                  <a:pt x="423920" y="214963"/>
                  <a:pt x="436728" y="204717"/>
                </a:cubicBezTo>
                <a:cubicBezTo>
                  <a:pt x="447962" y="195730"/>
                  <a:pt x="469310" y="202776"/>
                  <a:pt x="477672" y="191069"/>
                </a:cubicBezTo>
                <a:cubicBezTo>
                  <a:pt x="494395" y="167656"/>
                  <a:pt x="495869" y="136478"/>
                  <a:pt x="504967" y="109182"/>
                </a:cubicBezTo>
                <a:lnTo>
                  <a:pt x="518615" y="68239"/>
                </a:lnTo>
                <a:cubicBezTo>
                  <a:pt x="523164" y="54591"/>
                  <a:pt x="518615" y="31845"/>
                  <a:pt x="532263" y="27296"/>
                </a:cubicBezTo>
                <a:cubicBezTo>
                  <a:pt x="577522" y="12209"/>
                  <a:pt x="573206" y="28034"/>
                  <a:pt x="573206" y="0"/>
                </a:cubicBezTo>
              </a:path>
            </a:pathLst>
          </a:custGeom>
          <a:noFill/>
          <a:ln w="2857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14313" y="2000250"/>
            <a:ext cx="2214562" cy="1200329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motor function, motivation, aggression, smell and mood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858000" y="2000250"/>
            <a:ext cx="2000250" cy="1200329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reception and evaluation of sensory information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285750" y="5143500"/>
            <a:ext cx="2214563" cy="92333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smell, hearing, memory and abstract thought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7377684" y="4500563"/>
            <a:ext cx="1766316" cy="369332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visual processing</a:t>
            </a:r>
          </a:p>
        </p:txBody>
      </p:sp>
      <p:cxnSp>
        <p:nvCxnSpPr>
          <p:cNvPr id="19467" name="Straight Arrow Connector 12"/>
          <p:cNvCxnSpPr>
            <a:cxnSpLocks noChangeShapeType="1"/>
          </p:cNvCxnSpPr>
          <p:nvPr/>
        </p:nvCxnSpPr>
        <p:spPr bwMode="auto">
          <a:xfrm rot="10800000">
            <a:off x="2000250" y="2857500"/>
            <a:ext cx="714375" cy="142875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19468" name="Straight Arrow Connector 13"/>
          <p:cNvCxnSpPr>
            <a:cxnSpLocks noChangeShapeType="1"/>
          </p:cNvCxnSpPr>
          <p:nvPr/>
        </p:nvCxnSpPr>
        <p:spPr bwMode="auto">
          <a:xfrm flipV="1">
            <a:off x="6072188" y="2786063"/>
            <a:ext cx="928687" cy="71437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19469" name="Straight Arrow Connector 14"/>
          <p:cNvCxnSpPr>
            <a:cxnSpLocks noChangeShapeType="1"/>
          </p:cNvCxnSpPr>
          <p:nvPr/>
        </p:nvCxnSpPr>
        <p:spPr bwMode="auto">
          <a:xfrm>
            <a:off x="6500813" y="4286250"/>
            <a:ext cx="428625" cy="357188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</p:spPr>
      </p:cxnSp>
      <p:cxnSp>
        <p:nvCxnSpPr>
          <p:cNvPr id="19470" name="Straight Arrow Connector 15"/>
          <p:cNvCxnSpPr>
            <a:cxnSpLocks noChangeShapeType="1"/>
          </p:cNvCxnSpPr>
          <p:nvPr/>
        </p:nvCxnSpPr>
        <p:spPr bwMode="auto">
          <a:xfrm rot="10800000" flipV="1">
            <a:off x="2357438" y="4429125"/>
            <a:ext cx="1571625" cy="857250"/>
          </a:xfrm>
          <a:prstGeom prst="straightConnector1">
            <a:avLst/>
          </a:prstGeom>
          <a:noFill/>
          <a:ln w="38100" algn="ctr">
            <a:solidFill>
              <a:srgbClr val="FF3300"/>
            </a:solidFill>
            <a:round/>
            <a:headEnd/>
            <a:tailEnd type="arrow" w="med" len="med"/>
          </a:ln>
        </p:spPr>
      </p:cxnSp>
      <p:sp>
        <p:nvSpPr>
          <p:cNvPr id="15" name="Rectangle 14"/>
          <p:cNvSpPr/>
          <p:nvPr/>
        </p:nvSpPr>
        <p:spPr>
          <a:xfrm>
            <a:off x="3143240" y="2928934"/>
            <a:ext cx="714380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072066" y="2857496"/>
            <a:ext cx="785818" cy="214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429124" y="3857628"/>
            <a:ext cx="857256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929322" y="4000504"/>
            <a:ext cx="857256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3" grpId="0" animBg="1"/>
      <p:bldP spid="19464" grpId="0" animBg="1"/>
      <p:bldP spid="19465" grpId="0" animBg="1"/>
      <p:bldP spid="19466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500063" y="3643313"/>
            <a:ext cx="8143875" cy="2306637"/>
          </a:xfrm>
          <a:ln>
            <a:solidFill>
              <a:schemeClr val="accent1"/>
            </a:solidFill>
          </a:ln>
        </p:spPr>
        <p:txBody>
          <a:bodyPr/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 is responsible for:</a:t>
            </a:r>
          </a:p>
          <a:p>
            <a:pPr lvl="1" algn="l" rtl="0"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Establishing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emotional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states</a:t>
            </a:r>
          </a:p>
          <a:p>
            <a:pPr lvl="1" algn="l" rtl="0">
              <a:buFont typeface="Wingdings" pitchFamily="2" charset="2"/>
              <a:buChar char="§"/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Linking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conscious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intellectual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functions with the unconscious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autonomic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functions </a:t>
            </a:r>
          </a:p>
          <a:p>
            <a:pPr lvl="1" algn="l" rtl="0">
              <a:buFont typeface="Wingdings" pitchFamily="2" charset="2"/>
              <a:buChar char="§"/>
              <a:defRPr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Facilitating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memory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storage.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7" descr="C:\Documents and Settings\user\My Documents\My Pictures\Picture1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500063"/>
            <a:ext cx="50292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85750" y="928688"/>
            <a:ext cx="3286125" cy="1815882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algn="l" rtl="0">
              <a:buFont typeface="Wingdings" pitchFamily="2" charset="2"/>
              <a:buChar char="q"/>
              <a:defRPr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Functionally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each hemisphere contains a ‘</a:t>
            </a:r>
            <a:r>
              <a:rPr lang="en-US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limbic lobe’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on the medial surface. </a:t>
            </a:r>
          </a:p>
        </p:txBody>
      </p:sp>
      <p:sp>
        <p:nvSpPr>
          <p:cNvPr id="20485" name="Freeform 5"/>
          <p:cNvSpPr>
            <a:spLocks/>
          </p:cNvSpPr>
          <p:nvPr/>
        </p:nvSpPr>
        <p:spPr bwMode="auto">
          <a:xfrm>
            <a:off x="4791075" y="1373188"/>
            <a:ext cx="2355850" cy="1549400"/>
          </a:xfrm>
          <a:custGeom>
            <a:avLst/>
            <a:gdLst>
              <a:gd name="T0" fmla="*/ 532263 w 2356514"/>
              <a:gd name="T1" fmla="*/ 1246495 h 1549020"/>
              <a:gd name="T2" fmla="*/ 518615 w 2356514"/>
              <a:gd name="T3" fmla="*/ 1041779 h 1549020"/>
              <a:gd name="T4" fmla="*/ 245660 w 2356514"/>
              <a:gd name="T5" fmla="*/ 891653 h 1549020"/>
              <a:gd name="T6" fmla="*/ 13648 w 2356514"/>
              <a:gd name="T7" fmla="*/ 686937 h 1549020"/>
              <a:gd name="T8" fmla="*/ 163773 w 2356514"/>
              <a:gd name="T9" fmla="*/ 345743 h 1549020"/>
              <a:gd name="T10" fmla="*/ 450376 w 2356514"/>
              <a:gd name="T11" fmla="*/ 72788 h 1549020"/>
              <a:gd name="T12" fmla="*/ 859809 w 2356514"/>
              <a:gd name="T13" fmla="*/ 59140 h 1549020"/>
              <a:gd name="T14" fmla="*/ 1173708 w 2356514"/>
              <a:gd name="T15" fmla="*/ 4549 h 1549020"/>
              <a:gd name="T16" fmla="*/ 1610436 w 2356514"/>
              <a:gd name="T17" fmla="*/ 86435 h 1549020"/>
              <a:gd name="T18" fmla="*/ 1978926 w 2356514"/>
              <a:gd name="T19" fmla="*/ 195618 h 1549020"/>
              <a:gd name="T20" fmla="*/ 2210936 w 2356514"/>
              <a:gd name="T21" fmla="*/ 373038 h 1549020"/>
              <a:gd name="T22" fmla="*/ 2292824 w 2356514"/>
              <a:gd name="T23" fmla="*/ 809767 h 1549020"/>
              <a:gd name="T24" fmla="*/ 1828800 w 2356514"/>
              <a:gd name="T25" fmla="*/ 1164609 h 1549020"/>
              <a:gd name="T26" fmla="*/ 1583140 w 2356514"/>
              <a:gd name="T27" fmla="*/ 1355677 h 1549020"/>
              <a:gd name="T28" fmla="*/ 1337481 w 2356514"/>
              <a:gd name="T29" fmla="*/ 1505803 h 1549020"/>
              <a:gd name="T30" fmla="*/ 1009935 w 2356514"/>
              <a:gd name="T31" fmla="*/ 1546746 h 1549020"/>
              <a:gd name="T32" fmla="*/ 818866 w 2356514"/>
              <a:gd name="T33" fmla="*/ 1519450 h 1549020"/>
              <a:gd name="T34" fmla="*/ 614149 w 2356514"/>
              <a:gd name="T35" fmla="*/ 1437564 h 1549020"/>
              <a:gd name="T36" fmla="*/ 627797 w 2356514"/>
              <a:gd name="T37" fmla="*/ 1205552 h 1549020"/>
              <a:gd name="T38" fmla="*/ 873457 w 2356514"/>
              <a:gd name="T39" fmla="*/ 1164609 h 1549020"/>
              <a:gd name="T40" fmla="*/ 1091821 w 2356514"/>
              <a:gd name="T41" fmla="*/ 1082722 h 1549020"/>
              <a:gd name="T42" fmla="*/ 1323833 w 2356514"/>
              <a:gd name="T43" fmla="*/ 1055426 h 1549020"/>
              <a:gd name="T44" fmla="*/ 1378424 w 2356514"/>
              <a:gd name="T45" fmla="*/ 1069074 h 1549020"/>
              <a:gd name="T46" fmla="*/ 1419367 w 2356514"/>
              <a:gd name="T47" fmla="*/ 1096370 h 1549020"/>
              <a:gd name="T48" fmla="*/ 1473958 w 2356514"/>
              <a:gd name="T49" fmla="*/ 1110018 h 1549020"/>
              <a:gd name="T50" fmla="*/ 1856096 w 2356514"/>
              <a:gd name="T51" fmla="*/ 905301 h 1549020"/>
              <a:gd name="T52" fmla="*/ 2129050 w 2356514"/>
              <a:gd name="T53" fmla="*/ 755176 h 1549020"/>
              <a:gd name="T54" fmla="*/ 2033517 w 2356514"/>
              <a:gd name="T55" fmla="*/ 454925 h 1549020"/>
              <a:gd name="T56" fmla="*/ 1651379 w 2356514"/>
              <a:gd name="T57" fmla="*/ 263856 h 1549020"/>
              <a:gd name="T58" fmla="*/ 1310185 w 2356514"/>
              <a:gd name="T59" fmla="*/ 209265 h 1549020"/>
              <a:gd name="T60" fmla="*/ 614149 w 2356514"/>
              <a:gd name="T61" fmla="*/ 236561 h 1549020"/>
              <a:gd name="T62" fmla="*/ 313899 w 2356514"/>
              <a:gd name="T63" fmla="*/ 386686 h 1549020"/>
              <a:gd name="T64" fmla="*/ 232012 w 2356514"/>
              <a:gd name="T65" fmla="*/ 591403 h 1549020"/>
              <a:gd name="T66" fmla="*/ 177421 w 2356514"/>
              <a:gd name="T67" fmla="*/ 686937 h 1549020"/>
              <a:gd name="T68" fmla="*/ 286603 w 2356514"/>
              <a:gd name="T69" fmla="*/ 796119 h 1549020"/>
              <a:gd name="T70" fmla="*/ 491320 w 2356514"/>
              <a:gd name="T71" fmla="*/ 809767 h 1549020"/>
              <a:gd name="T72" fmla="*/ 614149 w 2356514"/>
              <a:gd name="T73" fmla="*/ 768824 h 1549020"/>
              <a:gd name="T74" fmla="*/ 764275 w 2356514"/>
              <a:gd name="T75" fmla="*/ 878006 h 1549020"/>
              <a:gd name="T76" fmla="*/ 791570 w 2356514"/>
              <a:gd name="T77" fmla="*/ 973540 h 1549020"/>
              <a:gd name="T78" fmla="*/ 791570 w 2356514"/>
              <a:gd name="T79" fmla="*/ 1082722 h 1549020"/>
              <a:gd name="T80" fmla="*/ 723332 w 2356514"/>
              <a:gd name="T81" fmla="*/ 1164609 h 1549020"/>
              <a:gd name="T82" fmla="*/ 532263 w 2356514"/>
              <a:gd name="T83" fmla="*/ 1246495 h 154902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356514" h="1549020">
                <a:moveTo>
                  <a:pt x="532263" y="1246495"/>
                </a:moveTo>
                <a:cubicBezTo>
                  <a:pt x="498144" y="1226023"/>
                  <a:pt x="566382" y="1100919"/>
                  <a:pt x="518615" y="1041779"/>
                </a:cubicBezTo>
                <a:cubicBezTo>
                  <a:pt x="470848" y="982639"/>
                  <a:pt x="329821" y="950793"/>
                  <a:pt x="245660" y="891653"/>
                </a:cubicBezTo>
                <a:cubicBezTo>
                  <a:pt x="161499" y="832513"/>
                  <a:pt x="27296" y="777922"/>
                  <a:pt x="13648" y="686937"/>
                </a:cubicBezTo>
                <a:cubicBezTo>
                  <a:pt x="0" y="595952"/>
                  <a:pt x="90985" y="448101"/>
                  <a:pt x="163773" y="345743"/>
                </a:cubicBezTo>
                <a:cubicBezTo>
                  <a:pt x="236561" y="243385"/>
                  <a:pt x="334370" y="120555"/>
                  <a:pt x="450376" y="72788"/>
                </a:cubicBezTo>
                <a:cubicBezTo>
                  <a:pt x="566382" y="25021"/>
                  <a:pt x="739254" y="70513"/>
                  <a:pt x="859809" y="59140"/>
                </a:cubicBezTo>
                <a:cubicBezTo>
                  <a:pt x="980364" y="47767"/>
                  <a:pt x="1048604" y="0"/>
                  <a:pt x="1173708" y="4549"/>
                </a:cubicBezTo>
                <a:cubicBezTo>
                  <a:pt x="1298812" y="9098"/>
                  <a:pt x="1476233" y="54590"/>
                  <a:pt x="1610436" y="86435"/>
                </a:cubicBezTo>
                <a:cubicBezTo>
                  <a:pt x="1744639" y="118280"/>
                  <a:pt x="1878843" y="147851"/>
                  <a:pt x="1978926" y="195618"/>
                </a:cubicBezTo>
                <a:cubicBezTo>
                  <a:pt x="2079010" y="243385"/>
                  <a:pt x="2158621" y="270680"/>
                  <a:pt x="2210937" y="373038"/>
                </a:cubicBezTo>
                <a:cubicBezTo>
                  <a:pt x="2263253" y="475396"/>
                  <a:pt x="2356514" y="677839"/>
                  <a:pt x="2292824" y="809767"/>
                </a:cubicBezTo>
                <a:cubicBezTo>
                  <a:pt x="2229135" y="941696"/>
                  <a:pt x="1828800" y="1164609"/>
                  <a:pt x="1828800" y="1164609"/>
                </a:cubicBezTo>
                <a:cubicBezTo>
                  <a:pt x="1710519" y="1255594"/>
                  <a:pt x="1665027" y="1298811"/>
                  <a:pt x="1583140" y="1355677"/>
                </a:cubicBezTo>
                <a:cubicBezTo>
                  <a:pt x="1501253" y="1412543"/>
                  <a:pt x="1433015" y="1473958"/>
                  <a:pt x="1337481" y="1505803"/>
                </a:cubicBezTo>
                <a:cubicBezTo>
                  <a:pt x="1241947" y="1537648"/>
                  <a:pt x="1096371" y="1544472"/>
                  <a:pt x="1009935" y="1546746"/>
                </a:cubicBezTo>
                <a:cubicBezTo>
                  <a:pt x="923499" y="1549020"/>
                  <a:pt x="884830" y="1537647"/>
                  <a:pt x="818866" y="1519450"/>
                </a:cubicBezTo>
                <a:cubicBezTo>
                  <a:pt x="752902" y="1501253"/>
                  <a:pt x="645994" y="1489880"/>
                  <a:pt x="614149" y="1437564"/>
                </a:cubicBezTo>
                <a:cubicBezTo>
                  <a:pt x="582304" y="1385248"/>
                  <a:pt x="584579" y="1251044"/>
                  <a:pt x="627797" y="1205552"/>
                </a:cubicBezTo>
                <a:cubicBezTo>
                  <a:pt x="671015" y="1160060"/>
                  <a:pt x="796120" y="1185081"/>
                  <a:pt x="873457" y="1164609"/>
                </a:cubicBezTo>
                <a:cubicBezTo>
                  <a:pt x="950794" y="1144137"/>
                  <a:pt x="1016758" y="1100919"/>
                  <a:pt x="1091821" y="1082722"/>
                </a:cubicBezTo>
                <a:cubicBezTo>
                  <a:pt x="1166884" y="1064525"/>
                  <a:pt x="1276066" y="1057701"/>
                  <a:pt x="1323833" y="1055426"/>
                </a:cubicBezTo>
                <a:cubicBezTo>
                  <a:pt x="1371600" y="1053151"/>
                  <a:pt x="1362502" y="1062250"/>
                  <a:pt x="1378424" y="1069074"/>
                </a:cubicBezTo>
                <a:cubicBezTo>
                  <a:pt x="1394346" y="1075898"/>
                  <a:pt x="1403445" y="1089546"/>
                  <a:pt x="1419367" y="1096370"/>
                </a:cubicBezTo>
                <a:cubicBezTo>
                  <a:pt x="1435289" y="1103194"/>
                  <a:pt x="1401170" y="1141863"/>
                  <a:pt x="1473958" y="1110018"/>
                </a:cubicBezTo>
                <a:cubicBezTo>
                  <a:pt x="1546746" y="1078173"/>
                  <a:pt x="1856096" y="905301"/>
                  <a:pt x="1856096" y="905301"/>
                </a:cubicBezTo>
                <a:cubicBezTo>
                  <a:pt x="1965278" y="846161"/>
                  <a:pt x="2099481" y="830239"/>
                  <a:pt x="2129051" y="755176"/>
                </a:cubicBezTo>
                <a:cubicBezTo>
                  <a:pt x="2158621" y="680113"/>
                  <a:pt x="2113129" y="536812"/>
                  <a:pt x="2033517" y="454925"/>
                </a:cubicBezTo>
                <a:cubicBezTo>
                  <a:pt x="1953905" y="373038"/>
                  <a:pt x="1771934" y="304799"/>
                  <a:pt x="1651379" y="263856"/>
                </a:cubicBezTo>
                <a:cubicBezTo>
                  <a:pt x="1530824" y="222913"/>
                  <a:pt x="1483057" y="213814"/>
                  <a:pt x="1310185" y="209265"/>
                </a:cubicBezTo>
                <a:cubicBezTo>
                  <a:pt x="1137313" y="204716"/>
                  <a:pt x="780197" y="206991"/>
                  <a:pt x="614149" y="236561"/>
                </a:cubicBezTo>
                <a:cubicBezTo>
                  <a:pt x="448101" y="266131"/>
                  <a:pt x="377588" y="327546"/>
                  <a:pt x="313899" y="386686"/>
                </a:cubicBezTo>
                <a:cubicBezTo>
                  <a:pt x="250210" y="445826"/>
                  <a:pt x="254758" y="541361"/>
                  <a:pt x="232012" y="591403"/>
                </a:cubicBezTo>
                <a:cubicBezTo>
                  <a:pt x="209266" y="641445"/>
                  <a:pt x="168323" y="652818"/>
                  <a:pt x="177421" y="686937"/>
                </a:cubicBezTo>
                <a:cubicBezTo>
                  <a:pt x="186519" y="721056"/>
                  <a:pt x="234287" y="775647"/>
                  <a:pt x="286603" y="796119"/>
                </a:cubicBezTo>
                <a:cubicBezTo>
                  <a:pt x="338919" y="816591"/>
                  <a:pt x="436729" y="814316"/>
                  <a:pt x="491320" y="809767"/>
                </a:cubicBezTo>
                <a:cubicBezTo>
                  <a:pt x="545911" y="805218"/>
                  <a:pt x="568657" y="757451"/>
                  <a:pt x="614149" y="768824"/>
                </a:cubicBezTo>
                <a:cubicBezTo>
                  <a:pt x="659641" y="780197"/>
                  <a:pt x="734705" y="843887"/>
                  <a:pt x="764275" y="878006"/>
                </a:cubicBezTo>
                <a:cubicBezTo>
                  <a:pt x="793845" y="912125"/>
                  <a:pt x="787021" y="939421"/>
                  <a:pt x="791570" y="973540"/>
                </a:cubicBezTo>
                <a:cubicBezTo>
                  <a:pt x="796119" y="1007659"/>
                  <a:pt x="802943" y="1050877"/>
                  <a:pt x="791570" y="1082722"/>
                </a:cubicBezTo>
                <a:cubicBezTo>
                  <a:pt x="780197" y="1114567"/>
                  <a:pt x="771099" y="1144137"/>
                  <a:pt x="723332" y="1164609"/>
                </a:cubicBezTo>
                <a:cubicBezTo>
                  <a:pt x="675565" y="1185081"/>
                  <a:pt x="566382" y="1266967"/>
                  <a:pt x="532263" y="1246495"/>
                </a:cubicBezTo>
                <a:close/>
              </a:path>
            </a:pathLst>
          </a:cu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/>
          <a:lstStyle/>
          <a:p>
            <a:endParaRPr lang="en-US"/>
          </a:p>
        </p:txBody>
      </p:sp>
      <p:cxnSp>
        <p:nvCxnSpPr>
          <p:cNvPr id="20486" name="Straight Arrow Connector 8"/>
          <p:cNvCxnSpPr>
            <a:cxnSpLocks noChangeShapeType="1"/>
            <a:endCxn id="20485" idx="2"/>
          </p:cNvCxnSpPr>
          <p:nvPr/>
        </p:nvCxnSpPr>
        <p:spPr bwMode="auto">
          <a:xfrm flipV="1">
            <a:off x="4356100" y="2265363"/>
            <a:ext cx="679450" cy="15557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0063" y="428625"/>
            <a:ext cx="4000500" cy="600075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Frontal lobe: 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Precentral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gyrus.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Superior &amp; inferior frontal sulci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divide the lobe into superior, middle &amp; inferior frontal gyri.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Parietal lobe: 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gyrus.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Intraparietal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sulcus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dividing the lobe into superior &amp; inferior parietal lobules.</a:t>
            </a:r>
          </a:p>
          <a:p>
            <a:pPr algn="l" rtl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Oval 7"/>
          <p:cNvSpPr>
            <a:spLocks noChangeArrowheads="1"/>
          </p:cNvSpPr>
          <p:nvPr/>
        </p:nvSpPr>
        <p:spPr bwMode="auto">
          <a:xfrm>
            <a:off x="7924800" y="2743200"/>
            <a:ext cx="533400" cy="381000"/>
          </a:xfrm>
          <a:prstGeom prst="ellips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Line 8"/>
          <p:cNvSpPr>
            <a:spLocks noChangeShapeType="1"/>
          </p:cNvSpPr>
          <p:nvPr/>
        </p:nvSpPr>
        <p:spPr bwMode="auto">
          <a:xfrm>
            <a:off x="5105400" y="3124200"/>
            <a:ext cx="4572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09" name="Line 9"/>
          <p:cNvSpPr>
            <a:spLocks noChangeShapeType="1"/>
          </p:cNvSpPr>
          <p:nvPr/>
        </p:nvSpPr>
        <p:spPr bwMode="auto">
          <a:xfrm>
            <a:off x="5105400" y="3505200"/>
            <a:ext cx="381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0" name="Line 10"/>
          <p:cNvSpPr>
            <a:spLocks noChangeShapeType="1"/>
          </p:cNvSpPr>
          <p:nvPr/>
        </p:nvSpPr>
        <p:spPr bwMode="auto">
          <a:xfrm>
            <a:off x="5105400" y="3886200"/>
            <a:ext cx="3810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1" name="Line 11"/>
          <p:cNvSpPr>
            <a:spLocks noChangeShapeType="1"/>
          </p:cNvSpPr>
          <p:nvPr/>
        </p:nvSpPr>
        <p:spPr bwMode="auto">
          <a:xfrm>
            <a:off x="7924800" y="3657600"/>
            <a:ext cx="4572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2" name="Line 12"/>
          <p:cNvSpPr>
            <a:spLocks noChangeShapeType="1"/>
          </p:cNvSpPr>
          <p:nvPr/>
        </p:nvSpPr>
        <p:spPr bwMode="auto">
          <a:xfrm flipH="1">
            <a:off x="7086600" y="3048000"/>
            <a:ext cx="381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3" name="Line 13"/>
          <p:cNvSpPr>
            <a:spLocks noChangeShapeType="1"/>
          </p:cNvSpPr>
          <p:nvPr/>
        </p:nvSpPr>
        <p:spPr bwMode="auto">
          <a:xfrm flipH="1" flipV="1">
            <a:off x="7086600" y="3581400"/>
            <a:ext cx="381000" cy="152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pic>
        <p:nvPicPr>
          <p:cNvPr id="21514" name="Picture 9" descr="f15-1ap-443_the_human_b_cb"/>
          <p:cNvPicPr>
            <a:picLocks noChangeAspect="1" noChangeArrowheads="1"/>
          </p:cNvPicPr>
          <p:nvPr/>
        </p:nvPicPr>
        <p:blipFill>
          <a:blip r:embed="rId2" cstate="print"/>
          <a:srcRect t="2264" b="10600"/>
          <a:stretch>
            <a:fillRect/>
          </a:stretch>
        </p:blipFill>
        <p:spPr bwMode="auto">
          <a:xfrm>
            <a:off x="4714875" y="1785938"/>
            <a:ext cx="4214813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Freeform 15"/>
          <p:cNvSpPr>
            <a:spLocks noChangeArrowheads="1"/>
          </p:cNvSpPr>
          <p:nvPr/>
        </p:nvSpPr>
        <p:spPr bwMode="auto">
          <a:xfrm>
            <a:off x="6443663" y="1901825"/>
            <a:ext cx="644525" cy="1527175"/>
          </a:xfrm>
          <a:custGeom>
            <a:avLst/>
            <a:gdLst>
              <a:gd name="T0" fmla="*/ 786780 w 612022"/>
              <a:gd name="T1" fmla="*/ 0 h 1436800"/>
              <a:gd name="T2" fmla="*/ 729115 w 612022"/>
              <a:gd name="T3" fmla="*/ 261444 h 1436800"/>
              <a:gd name="T4" fmla="*/ 671450 w 612022"/>
              <a:gd name="T5" fmla="*/ 281554 h 1436800"/>
              <a:gd name="T6" fmla="*/ 613787 w 612022"/>
              <a:gd name="T7" fmla="*/ 321775 h 1436800"/>
              <a:gd name="T8" fmla="*/ 556125 w 612022"/>
              <a:gd name="T9" fmla="*/ 341889 h 1436800"/>
              <a:gd name="T10" fmla="*/ 536902 w 612022"/>
              <a:gd name="T11" fmla="*/ 402222 h 1436800"/>
              <a:gd name="T12" fmla="*/ 460017 w 612022"/>
              <a:gd name="T13" fmla="*/ 522887 h 1436800"/>
              <a:gd name="T14" fmla="*/ 517681 w 612022"/>
              <a:gd name="T15" fmla="*/ 643551 h 1436800"/>
              <a:gd name="T16" fmla="*/ 536902 w 612022"/>
              <a:gd name="T17" fmla="*/ 703884 h 1436800"/>
              <a:gd name="T18" fmla="*/ 440798 w 612022"/>
              <a:gd name="T19" fmla="*/ 864776 h 1436800"/>
              <a:gd name="T20" fmla="*/ 383135 w 612022"/>
              <a:gd name="T21" fmla="*/ 884887 h 1436800"/>
              <a:gd name="T22" fmla="*/ 267805 w 612022"/>
              <a:gd name="T23" fmla="*/ 1126219 h 1436800"/>
              <a:gd name="T24" fmla="*/ 210144 w 612022"/>
              <a:gd name="T25" fmla="*/ 1146333 h 1436800"/>
              <a:gd name="T26" fmla="*/ 171703 w 612022"/>
              <a:gd name="T27" fmla="*/ 1206662 h 1436800"/>
              <a:gd name="T28" fmla="*/ 133260 w 612022"/>
              <a:gd name="T29" fmla="*/ 1427885 h 1436800"/>
              <a:gd name="T30" fmla="*/ 94821 w 612022"/>
              <a:gd name="T31" fmla="*/ 1488222 h 1436800"/>
              <a:gd name="T32" fmla="*/ 75596 w 612022"/>
              <a:gd name="T33" fmla="*/ 1669219 h 1436800"/>
              <a:gd name="T34" fmla="*/ 37153 w 612022"/>
              <a:gd name="T35" fmla="*/ 1870329 h 14368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12022"/>
              <a:gd name="T55" fmla="*/ 0 h 1436800"/>
              <a:gd name="T56" fmla="*/ 612022 w 612022"/>
              <a:gd name="T57" fmla="*/ 1436800 h 143680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12022" h="1436800">
                <a:moveTo>
                  <a:pt x="603696" y="0"/>
                </a:moveTo>
                <a:cubicBezTo>
                  <a:pt x="599252" y="44436"/>
                  <a:pt x="612022" y="149672"/>
                  <a:pt x="559451" y="191729"/>
                </a:cubicBezTo>
                <a:cubicBezTo>
                  <a:pt x="547311" y="201441"/>
                  <a:pt x="529954" y="201561"/>
                  <a:pt x="515205" y="206477"/>
                </a:cubicBezTo>
                <a:cubicBezTo>
                  <a:pt x="500457" y="216309"/>
                  <a:pt x="486814" y="228047"/>
                  <a:pt x="470960" y="235974"/>
                </a:cubicBezTo>
                <a:cubicBezTo>
                  <a:pt x="457055" y="242927"/>
                  <a:pt x="437708" y="239730"/>
                  <a:pt x="426715" y="250723"/>
                </a:cubicBezTo>
                <a:cubicBezTo>
                  <a:pt x="415722" y="261716"/>
                  <a:pt x="419517" y="281378"/>
                  <a:pt x="411967" y="294968"/>
                </a:cubicBezTo>
                <a:cubicBezTo>
                  <a:pt x="394751" y="325957"/>
                  <a:pt x="352973" y="383458"/>
                  <a:pt x="352973" y="383458"/>
                </a:cubicBezTo>
                <a:cubicBezTo>
                  <a:pt x="390045" y="494670"/>
                  <a:pt x="340038" y="357587"/>
                  <a:pt x="397218" y="471948"/>
                </a:cubicBezTo>
                <a:cubicBezTo>
                  <a:pt x="404170" y="485853"/>
                  <a:pt x="407051" y="501445"/>
                  <a:pt x="411967" y="516193"/>
                </a:cubicBezTo>
                <a:cubicBezTo>
                  <a:pt x="385065" y="596900"/>
                  <a:pt x="403666" y="601461"/>
                  <a:pt x="338225" y="634181"/>
                </a:cubicBezTo>
                <a:cubicBezTo>
                  <a:pt x="324320" y="641133"/>
                  <a:pt x="308728" y="644013"/>
                  <a:pt x="293980" y="648929"/>
                </a:cubicBezTo>
                <a:cubicBezTo>
                  <a:pt x="282527" y="683287"/>
                  <a:pt x="248374" y="811615"/>
                  <a:pt x="205489" y="825910"/>
                </a:cubicBezTo>
                <a:lnTo>
                  <a:pt x="161244" y="840658"/>
                </a:lnTo>
                <a:cubicBezTo>
                  <a:pt x="151412" y="855406"/>
                  <a:pt x="137352" y="868087"/>
                  <a:pt x="131747" y="884903"/>
                </a:cubicBezTo>
                <a:cubicBezTo>
                  <a:pt x="115181" y="934602"/>
                  <a:pt x="120933" y="997315"/>
                  <a:pt x="102251" y="1047135"/>
                </a:cubicBezTo>
                <a:cubicBezTo>
                  <a:pt x="96027" y="1063732"/>
                  <a:pt x="82586" y="1076632"/>
                  <a:pt x="72754" y="1091381"/>
                </a:cubicBezTo>
                <a:cubicBezTo>
                  <a:pt x="107842" y="1301913"/>
                  <a:pt x="93760" y="1093013"/>
                  <a:pt x="58005" y="1224116"/>
                </a:cubicBezTo>
                <a:cubicBezTo>
                  <a:pt x="0" y="1436800"/>
                  <a:pt x="72601" y="1283413"/>
                  <a:pt x="28509" y="1371600"/>
                </a:cubicBezTo>
              </a:path>
            </a:pathLst>
          </a:cu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6" name="Freeform 18"/>
          <p:cNvSpPr>
            <a:spLocks noChangeArrowheads="1"/>
          </p:cNvSpPr>
          <p:nvPr/>
        </p:nvSpPr>
        <p:spPr bwMode="auto">
          <a:xfrm>
            <a:off x="5205413" y="2020888"/>
            <a:ext cx="974725" cy="736600"/>
          </a:xfrm>
          <a:custGeom>
            <a:avLst/>
            <a:gdLst>
              <a:gd name="T0" fmla="*/ 986795 w 973393"/>
              <a:gd name="T1" fmla="*/ 0 h 737419"/>
              <a:gd name="T2" fmla="*/ 882135 w 973393"/>
              <a:gd name="T3" fmla="*/ 29169 h 737419"/>
              <a:gd name="T4" fmla="*/ 837281 w 973393"/>
              <a:gd name="T5" fmla="*/ 58343 h 737419"/>
              <a:gd name="T6" fmla="*/ 747573 w 973393"/>
              <a:gd name="T7" fmla="*/ 87512 h 737419"/>
              <a:gd name="T8" fmla="*/ 568154 w 973393"/>
              <a:gd name="T9" fmla="*/ 145854 h 737419"/>
              <a:gd name="T10" fmla="*/ 478446 w 973393"/>
              <a:gd name="T11" fmla="*/ 175025 h 737419"/>
              <a:gd name="T12" fmla="*/ 403689 w 973393"/>
              <a:gd name="T13" fmla="*/ 277124 h 737419"/>
              <a:gd name="T14" fmla="*/ 224271 w 973393"/>
              <a:gd name="T15" fmla="*/ 335465 h 737419"/>
              <a:gd name="T16" fmla="*/ 209320 w 973393"/>
              <a:gd name="T17" fmla="*/ 379220 h 737419"/>
              <a:gd name="T18" fmla="*/ 74757 w 973393"/>
              <a:gd name="T19" fmla="*/ 393806 h 737419"/>
              <a:gd name="T20" fmla="*/ 59806 w 973393"/>
              <a:gd name="T21" fmla="*/ 641758 h 737419"/>
              <a:gd name="T22" fmla="*/ 14948 w 973393"/>
              <a:gd name="T23" fmla="*/ 685514 h 737419"/>
              <a:gd name="T24" fmla="*/ 0 w 973393"/>
              <a:gd name="T25" fmla="*/ 729270 h 7374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973393"/>
              <a:gd name="T40" fmla="*/ 0 h 737419"/>
              <a:gd name="T41" fmla="*/ 973393 w 973393"/>
              <a:gd name="T42" fmla="*/ 737419 h 7374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973393" h="737419">
                <a:moveTo>
                  <a:pt x="973393" y="0"/>
                </a:moveTo>
                <a:cubicBezTo>
                  <a:pt x="954488" y="4726"/>
                  <a:pt x="891315" y="18917"/>
                  <a:pt x="870154" y="29497"/>
                </a:cubicBezTo>
                <a:cubicBezTo>
                  <a:pt x="854300" y="37424"/>
                  <a:pt x="842107" y="51795"/>
                  <a:pt x="825909" y="58994"/>
                </a:cubicBezTo>
                <a:cubicBezTo>
                  <a:pt x="797497" y="71622"/>
                  <a:pt x="737419" y="88490"/>
                  <a:pt x="737419" y="88490"/>
                </a:cubicBezTo>
                <a:cubicBezTo>
                  <a:pt x="676567" y="179769"/>
                  <a:pt x="736568" y="114460"/>
                  <a:pt x="560438" y="147484"/>
                </a:cubicBezTo>
                <a:cubicBezTo>
                  <a:pt x="529878" y="153214"/>
                  <a:pt x="471948" y="176981"/>
                  <a:pt x="471948" y="176981"/>
                </a:cubicBezTo>
                <a:cubicBezTo>
                  <a:pt x="437535" y="280219"/>
                  <a:pt x="471948" y="255639"/>
                  <a:pt x="398206" y="280219"/>
                </a:cubicBezTo>
                <a:cubicBezTo>
                  <a:pt x="361662" y="389856"/>
                  <a:pt x="415096" y="274590"/>
                  <a:pt x="221225" y="339213"/>
                </a:cubicBezTo>
                <a:cubicBezTo>
                  <a:pt x="206477" y="344129"/>
                  <a:pt x="220911" y="377684"/>
                  <a:pt x="206477" y="383458"/>
                </a:cubicBezTo>
                <a:cubicBezTo>
                  <a:pt x="165144" y="399991"/>
                  <a:pt x="117987" y="393290"/>
                  <a:pt x="73742" y="398206"/>
                </a:cubicBezTo>
                <a:cubicBezTo>
                  <a:pt x="68826" y="481780"/>
                  <a:pt x="75412" y="566836"/>
                  <a:pt x="58993" y="648929"/>
                </a:cubicBezTo>
                <a:cubicBezTo>
                  <a:pt x="54903" y="669381"/>
                  <a:pt x="26317" y="675820"/>
                  <a:pt x="14748" y="693174"/>
                </a:cubicBezTo>
                <a:cubicBezTo>
                  <a:pt x="6125" y="706109"/>
                  <a:pt x="0" y="737419"/>
                  <a:pt x="0" y="737419"/>
                </a:cubicBezTo>
              </a:path>
            </a:pathLst>
          </a:custGeom>
          <a:noFill/>
          <a:ln w="38100" algn="ctr">
            <a:solidFill>
              <a:srgbClr val="00FF00"/>
            </a:solidFill>
            <a:prstDash val="solid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7" name="Freeform 19"/>
          <p:cNvSpPr>
            <a:spLocks noChangeArrowheads="1"/>
          </p:cNvSpPr>
          <p:nvPr/>
        </p:nvSpPr>
        <p:spPr bwMode="auto">
          <a:xfrm>
            <a:off x="5280025" y="2500313"/>
            <a:ext cx="1149350" cy="552450"/>
          </a:xfrm>
          <a:custGeom>
            <a:avLst/>
            <a:gdLst>
              <a:gd name="T0" fmla="*/ 1144920 w 1150374"/>
              <a:gd name="T1" fmla="*/ 0 h 546233"/>
              <a:gd name="T2" fmla="*/ 1056849 w 1150374"/>
              <a:gd name="T3" fmla="*/ 31906 h 546233"/>
              <a:gd name="T4" fmla="*/ 968777 w 1150374"/>
              <a:gd name="T5" fmla="*/ 79766 h 546233"/>
              <a:gd name="T6" fmla="*/ 689888 w 1150374"/>
              <a:gd name="T7" fmla="*/ 143577 h 546233"/>
              <a:gd name="T8" fmla="*/ 660530 w 1150374"/>
              <a:gd name="T9" fmla="*/ 191433 h 546233"/>
              <a:gd name="T10" fmla="*/ 601816 w 1150374"/>
              <a:gd name="T11" fmla="*/ 255244 h 546233"/>
              <a:gd name="T12" fmla="*/ 587138 w 1150374"/>
              <a:gd name="T13" fmla="*/ 303105 h 546233"/>
              <a:gd name="T14" fmla="*/ 499067 w 1150374"/>
              <a:gd name="T15" fmla="*/ 382869 h 546233"/>
              <a:gd name="T16" fmla="*/ 410995 w 1150374"/>
              <a:gd name="T17" fmla="*/ 414775 h 546233"/>
              <a:gd name="T18" fmla="*/ 366961 w 1150374"/>
              <a:gd name="T19" fmla="*/ 462633 h 546233"/>
              <a:gd name="T20" fmla="*/ 293569 w 1150374"/>
              <a:gd name="T21" fmla="*/ 542396 h 546233"/>
              <a:gd name="T22" fmla="*/ 190820 w 1150374"/>
              <a:gd name="T23" fmla="*/ 558348 h 546233"/>
              <a:gd name="T24" fmla="*/ 146783 w 1150374"/>
              <a:gd name="T25" fmla="*/ 574302 h 546233"/>
              <a:gd name="T26" fmla="*/ 0 w 1150374"/>
              <a:gd name="T27" fmla="*/ 590254 h 5462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50374"/>
              <a:gd name="T43" fmla="*/ 0 h 546233"/>
              <a:gd name="T44" fmla="*/ 1150374 w 1150374"/>
              <a:gd name="T45" fmla="*/ 546233 h 54623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50374" h="546233">
                <a:moveTo>
                  <a:pt x="1150374" y="0"/>
                </a:moveTo>
                <a:cubicBezTo>
                  <a:pt x="1120877" y="9832"/>
                  <a:pt x="1087754" y="12250"/>
                  <a:pt x="1061883" y="29497"/>
                </a:cubicBezTo>
                <a:cubicBezTo>
                  <a:pt x="1004703" y="67616"/>
                  <a:pt x="1034453" y="53388"/>
                  <a:pt x="973393" y="73742"/>
                </a:cubicBezTo>
                <a:cubicBezTo>
                  <a:pt x="928077" y="209694"/>
                  <a:pt x="988662" y="73638"/>
                  <a:pt x="693174" y="132735"/>
                </a:cubicBezTo>
                <a:cubicBezTo>
                  <a:pt x="675793" y="136211"/>
                  <a:pt x="673509" y="162232"/>
                  <a:pt x="663677" y="176980"/>
                </a:cubicBezTo>
                <a:cubicBezTo>
                  <a:pt x="624350" y="294967"/>
                  <a:pt x="683341" y="157317"/>
                  <a:pt x="604683" y="235974"/>
                </a:cubicBezTo>
                <a:cubicBezTo>
                  <a:pt x="593690" y="246967"/>
                  <a:pt x="598558" y="267284"/>
                  <a:pt x="589935" y="280219"/>
                </a:cubicBezTo>
                <a:cubicBezTo>
                  <a:pt x="575312" y="302154"/>
                  <a:pt x="527219" y="342506"/>
                  <a:pt x="501445" y="353961"/>
                </a:cubicBezTo>
                <a:cubicBezTo>
                  <a:pt x="473032" y="366589"/>
                  <a:pt x="412954" y="383458"/>
                  <a:pt x="412954" y="383458"/>
                </a:cubicBezTo>
                <a:cubicBezTo>
                  <a:pt x="398206" y="398206"/>
                  <a:pt x="382062" y="411680"/>
                  <a:pt x="368709" y="427703"/>
                </a:cubicBezTo>
                <a:cubicBezTo>
                  <a:pt x="340305" y="461787"/>
                  <a:pt x="343035" y="487025"/>
                  <a:pt x="294967" y="501445"/>
                </a:cubicBezTo>
                <a:cubicBezTo>
                  <a:pt x="261671" y="511434"/>
                  <a:pt x="226142" y="511277"/>
                  <a:pt x="191729" y="516193"/>
                </a:cubicBezTo>
                <a:cubicBezTo>
                  <a:pt x="176980" y="521109"/>
                  <a:pt x="162818" y="528386"/>
                  <a:pt x="147483" y="530942"/>
                </a:cubicBezTo>
                <a:cubicBezTo>
                  <a:pt x="55738" y="546233"/>
                  <a:pt x="54199" y="545690"/>
                  <a:pt x="0" y="545690"/>
                </a:cubicBezTo>
              </a:path>
            </a:pathLst>
          </a:custGeom>
          <a:noFill/>
          <a:ln w="38100" algn="ctr">
            <a:solidFill>
              <a:srgbClr val="00FF00"/>
            </a:solidFill>
            <a:prstDash val="solid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8" name="Freeform 20"/>
          <p:cNvSpPr>
            <a:spLocks noChangeArrowheads="1"/>
          </p:cNvSpPr>
          <p:nvPr/>
        </p:nvSpPr>
        <p:spPr bwMode="auto">
          <a:xfrm>
            <a:off x="7477125" y="2271713"/>
            <a:ext cx="663575" cy="633412"/>
          </a:xfrm>
          <a:custGeom>
            <a:avLst/>
            <a:gdLst>
              <a:gd name="T0" fmla="*/ 0 w 663678"/>
              <a:gd name="T1" fmla="*/ 0 h 634180"/>
              <a:gd name="T2" fmla="*/ 147254 w 663678"/>
              <a:gd name="T3" fmla="*/ 14568 h 634180"/>
              <a:gd name="T4" fmla="*/ 294508 w 663678"/>
              <a:gd name="T5" fmla="*/ 58283 h 634180"/>
              <a:gd name="T6" fmla="*/ 353412 w 663678"/>
              <a:gd name="T7" fmla="*/ 72854 h 634180"/>
              <a:gd name="T8" fmla="*/ 397587 w 663678"/>
              <a:gd name="T9" fmla="*/ 101994 h 634180"/>
              <a:gd name="T10" fmla="*/ 485939 w 663678"/>
              <a:gd name="T11" fmla="*/ 131136 h 634180"/>
              <a:gd name="T12" fmla="*/ 515394 w 663678"/>
              <a:gd name="T13" fmla="*/ 233132 h 634180"/>
              <a:gd name="T14" fmla="*/ 544841 w 663678"/>
              <a:gd name="T15" fmla="*/ 276844 h 634180"/>
              <a:gd name="T16" fmla="*/ 559569 w 663678"/>
              <a:gd name="T17" fmla="*/ 393409 h 634180"/>
              <a:gd name="T18" fmla="*/ 589024 w 663678"/>
              <a:gd name="T19" fmla="*/ 480834 h 634180"/>
              <a:gd name="T20" fmla="*/ 603744 w 663678"/>
              <a:gd name="T21" fmla="*/ 568259 h 634180"/>
              <a:gd name="T22" fmla="*/ 647919 w 663678"/>
              <a:gd name="T23" fmla="*/ 597401 h 634180"/>
              <a:gd name="T24" fmla="*/ 662648 w 663678"/>
              <a:gd name="T25" fmla="*/ 626542 h 6341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3678"/>
              <a:gd name="T40" fmla="*/ 0 h 634180"/>
              <a:gd name="T41" fmla="*/ 663678 w 663678"/>
              <a:gd name="T42" fmla="*/ 634180 h 63418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3678" h="634180">
                <a:moveTo>
                  <a:pt x="0" y="0"/>
                </a:moveTo>
                <a:cubicBezTo>
                  <a:pt x="49161" y="4916"/>
                  <a:pt x="98574" y="7761"/>
                  <a:pt x="147484" y="14748"/>
                </a:cubicBezTo>
                <a:cubicBezTo>
                  <a:pt x="202108" y="22551"/>
                  <a:pt x="240220" y="45306"/>
                  <a:pt x="294968" y="58993"/>
                </a:cubicBezTo>
                <a:lnTo>
                  <a:pt x="353962" y="73742"/>
                </a:lnTo>
                <a:cubicBezTo>
                  <a:pt x="368710" y="83574"/>
                  <a:pt x="382010" y="96039"/>
                  <a:pt x="398207" y="103238"/>
                </a:cubicBezTo>
                <a:cubicBezTo>
                  <a:pt x="426619" y="115866"/>
                  <a:pt x="486697" y="132735"/>
                  <a:pt x="486697" y="132735"/>
                </a:cubicBezTo>
                <a:cubicBezTo>
                  <a:pt x="491424" y="151643"/>
                  <a:pt x="505613" y="214812"/>
                  <a:pt x="516194" y="235974"/>
                </a:cubicBezTo>
                <a:cubicBezTo>
                  <a:pt x="524121" y="251828"/>
                  <a:pt x="535859" y="265471"/>
                  <a:pt x="545691" y="280219"/>
                </a:cubicBezTo>
                <a:cubicBezTo>
                  <a:pt x="550607" y="319548"/>
                  <a:pt x="552134" y="359451"/>
                  <a:pt x="560439" y="398206"/>
                </a:cubicBezTo>
                <a:cubicBezTo>
                  <a:pt x="566954" y="428608"/>
                  <a:pt x="589936" y="486696"/>
                  <a:pt x="589936" y="486696"/>
                </a:cubicBezTo>
                <a:cubicBezTo>
                  <a:pt x="594852" y="516193"/>
                  <a:pt x="591311" y="548440"/>
                  <a:pt x="604684" y="575187"/>
                </a:cubicBezTo>
                <a:cubicBezTo>
                  <a:pt x="612611" y="591041"/>
                  <a:pt x="636395" y="592150"/>
                  <a:pt x="648929" y="604683"/>
                </a:cubicBezTo>
                <a:cubicBezTo>
                  <a:pt x="656702" y="612456"/>
                  <a:pt x="658762" y="624348"/>
                  <a:pt x="663678" y="634180"/>
                </a:cubicBezTo>
              </a:path>
            </a:pathLst>
          </a:custGeom>
          <a:noFill/>
          <a:ln w="38100" algn="ctr">
            <a:solidFill>
              <a:srgbClr val="002060"/>
            </a:solidFill>
            <a:prstDash val="solid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19" name="TextBox 22"/>
          <p:cNvSpPr txBox="1">
            <a:spLocks noChangeArrowheads="1"/>
          </p:cNvSpPr>
          <p:nvPr/>
        </p:nvSpPr>
        <p:spPr bwMode="auto">
          <a:xfrm>
            <a:off x="4067944" y="764704"/>
            <a:ext cx="2357437" cy="7080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Superior , middle &amp; inferior frontal gyri</a:t>
            </a:r>
          </a:p>
        </p:txBody>
      </p:sp>
      <p:sp>
        <p:nvSpPr>
          <p:cNvPr id="21520" name="TextBox 24"/>
          <p:cNvSpPr txBox="1">
            <a:spLocks noChangeArrowheads="1"/>
          </p:cNvSpPr>
          <p:nvPr/>
        </p:nvSpPr>
        <p:spPr bwMode="auto">
          <a:xfrm>
            <a:off x="6516216" y="928688"/>
            <a:ext cx="1224136" cy="7080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Precentral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gyrus</a:t>
            </a:r>
          </a:p>
        </p:txBody>
      </p:sp>
      <p:sp>
        <p:nvSpPr>
          <p:cNvPr id="21521" name="TextBox 27"/>
          <p:cNvSpPr txBox="1">
            <a:spLocks noChangeArrowheads="1"/>
          </p:cNvSpPr>
          <p:nvPr/>
        </p:nvSpPr>
        <p:spPr bwMode="auto">
          <a:xfrm>
            <a:off x="8001000" y="5429250"/>
            <a:ext cx="1143000" cy="101600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Superior parietal lobule</a:t>
            </a:r>
          </a:p>
        </p:txBody>
      </p:sp>
      <p:sp>
        <p:nvSpPr>
          <p:cNvPr id="21522" name="TextBox 28"/>
          <p:cNvSpPr txBox="1">
            <a:spLocks noChangeArrowheads="1"/>
          </p:cNvSpPr>
          <p:nvPr/>
        </p:nvSpPr>
        <p:spPr bwMode="auto">
          <a:xfrm>
            <a:off x="4857750" y="5429250"/>
            <a:ext cx="1000125" cy="1016000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Inferior parietal lobule</a:t>
            </a:r>
          </a:p>
        </p:txBody>
      </p:sp>
      <p:sp>
        <p:nvSpPr>
          <p:cNvPr id="21523" name="TextBox 29"/>
          <p:cNvSpPr txBox="1">
            <a:spLocks noChangeArrowheads="1"/>
          </p:cNvSpPr>
          <p:nvPr/>
        </p:nvSpPr>
        <p:spPr bwMode="auto">
          <a:xfrm>
            <a:off x="7812360" y="1071563"/>
            <a:ext cx="1331640" cy="70802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Postcentral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gyrus</a:t>
            </a:r>
          </a:p>
        </p:txBody>
      </p:sp>
      <p:cxnSp>
        <p:nvCxnSpPr>
          <p:cNvPr id="21524" name="Straight Arrow Connector 33"/>
          <p:cNvCxnSpPr>
            <a:cxnSpLocks noChangeShapeType="1"/>
          </p:cNvCxnSpPr>
          <p:nvPr/>
        </p:nvCxnSpPr>
        <p:spPr bwMode="auto">
          <a:xfrm rot="16200000" flipH="1">
            <a:off x="5286375" y="1500188"/>
            <a:ext cx="642938" cy="500062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1525" name="Straight Arrow Connector 34"/>
          <p:cNvCxnSpPr>
            <a:cxnSpLocks noChangeShapeType="1"/>
          </p:cNvCxnSpPr>
          <p:nvPr/>
        </p:nvCxnSpPr>
        <p:spPr bwMode="auto">
          <a:xfrm rot="16200000" flipH="1">
            <a:off x="5107781" y="1678782"/>
            <a:ext cx="1000125" cy="500062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1526" name="Straight Arrow Connector 35"/>
          <p:cNvCxnSpPr>
            <a:cxnSpLocks noChangeShapeType="1"/>
          </p:cNvCxnSpPr>
          <p:nvPr/>
        </p:nvCxnSpPr>
        <p:spPr bwMode="auto">
          <a:xfrm rot="16200000" flipH="1">
            <a:off x="4714876" y="2071687"/>
            <a:ext cx="1714500" cy="428625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1527" name="Straight Arrow Connector 36"/>
          <p:cNvCxnSpPr>
            <a:cxnSpLocks noChangeShapeType="1"/>
          </p:cNvCxnSpPr>
          <p:nvPr/>
        </p:nvCxnSpPr>
        <p:spPr bwMode="auto">
          <a:xfrm rot="16200000" flipH="1">
            <a:off x="6429376" y="1785937"/>
            <a:ext cx="500062" cy="214313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  <p:cxnSp>
        <p:nvCxnSpPr>
          <p:cNvPr id="21528" name="Straight Arrow Connector 46"/>
          <p:cNvCxnSpPr>
            <a:cxnSpLocks noChangeShapeType="1"/>
          </p:cNvCxnSpPr>
          <p:nvPr/>
        </p:nvCxnSpPr>
        <p:spPr bwMode="auto">
          <a:xfrm rot="10800000" flipV="1">
            <a:off x="7215188" y="1785938"/>
            <a:ext cx="785812" cy="428625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cxnSp>
        <p:nvCxnSpPr>
          <p:cNvPr id="21529" name="Straight Arrow Connector 49"/>
          <p:cNvCxnSpPr>
            <a:cxnSpLocks noChangeShapeType="1"/>
          </p:cNvCxnSpPr>
          <p:nvPr/>
        </p:nvCxnSpPr>
        <p:spPr bwMode="auto">
          <a:xfrm rot="5400000" flipH="1" flipV="1">
            <a:off x="5179219" y="3178969"/>
            <a:ext cx="2714625" cy="1928813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cxnSp>
        <p:nvCxnSpPr>
          <p:cNvPr id="21530" name="Straight Arrow Connector 50"/>
          <p:cNvCxnSpPr>
            <a:cxnSpLocks noChangeShapeType="1"/>
          </p:cNvCxnSpPr>
          <p:nvPr/>
        </p:nvCxnSpPr>
        <p:spPr bwMode="auto">
          <a:xfrm rot="10800000">
            <a:off x="7858125" y="2286000"/>
            <a:ext cx="714375" cy="71438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sp>
        <p:nvSpPr>
          <p:cNvPr id="21531" name="TextBox 55"/>
          <p:cNvSpPr txBox="1">
            <a:spLocks noChangeArrowheads="1"/>
          </p:cNvSpPr>
          <p:nvPr/>
        </p:nvSpPr>
        <p:spPr bwMode="auto">
          <a:xfrm>
            <a:off x="6429375" y="5857875"/>
            <a:ext cx="15001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Intraparietal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sulcus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532" name="Straight Arrow Connector 56"/>
          <p:cNvCxnSpPr>
            <a:cxnSpLocks noChangeShapeType="1"/>
            <a:endCxn id="21518" idx="9"/>
          </p:cNvCxnSpPr>
          <p:nvPr/>
        </p:nvCxnSpPr>
        <p:spPr bwMode="auto">
          <a:xfrm rot="5400000" flipH="1" flipV="1">
            <a:off x="6089650" y="3952875"/>
            <a:ext cx="3173413" cy="779463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1533" name="TextBox 31"/>
          <p:cNvSpPr txBox="1">
            <a:spLocks noChangeArrowheads="1"/>
          </p:cNvSpPr>
          <p:nvPr/>
        </p:nvSpPr>
        <p:spPr bwMode="auto">
          <a:xfrm>
            <a:off x="4932363" y="198913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sfs</a:t>
            </a:r>
          </a:p>
        </p:txBody>
      </p:sp>
      <p:sp>
        <p:nvSpPr>
          <p:cNvPr id="21534" name="TextBox 32"/>
          <p:cNvSpPr txBox="1">
            <a:spLocks noChangeArrowheads="1"/>
          </p:cNvSpPr>
          <p:nvPr/>
        </p:nvSpPr>
        <p:spPr bwMode="auto">
          <a:xfrm>
            <a:off x="4857750" y="2857500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ifs</a:t>
            </a:r>
          </a:p>
        </p:txBody>
      </p:sp>
      <p:cxnSp>
        <p:nvCxnSpPr>
          <p:cNvPr id="21535" name="Straight Connector 39"/>
          <p:cNvCxnSpPr>
            <a:cxnSpLocks noChangeShapeType="1"/>
          </p:cNvCxnSpPr>
          <p:nvPr/>
        </p:nvCxnSpPr>
        <p:spPr bwMode="auto">
          <a:xfrm rot="16200000" flipH="1">
            <a:off x="7072313" y="3857625"/>
            <a:ext cx="3143250" cy="142875"/>
          </a:xfrm>
          <a:prstGeom prst="line">
            <a:avLst/>
          </a:prstGeom>
          <a:noFill/>
          <a:ln w="28575" algn="ctr">
            <a:solidFill>
              <a:schemeClr val="accent6"/>
            </a:solidFill>
            <a:round/>
            <a:headEnd/>
            <a:tailEnd/>
          </a:ln>
        </p:spPr>
      </p:cxnSp>
      <p:cxnSp>
        <p:nvCxnSpPr>
          <p:cNvPr id="21536" name="Straight Arrow Connector 36"/>
          <p:cNvCxnSpPr>
            <a:cxnSpLocks noChangeShapeType="1"/>
          </p:cNvCxnSpPr>
          <p:nvPr/>
        </p:nvCxnSpPr>
        <p:spPr bwMode="auto">
          <a:xfrm rot="5400000">
            <a:off x="5977731" y="2166144"/>
            <a:ext cx="1147763" cy="73025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576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 build="p"/>
      <p:bldP spid="21519" grpId="0" animBg="1"/>
      <p:bldP spid="21520" grpId="0" animBg="1"/>
      <p:bldP spid="21521" grpId="0" animBg="1"/>
      <p:bldP spid="21522" grpId="0" animBg="1"/>
      <p:bldP spid="21523" grpId="0" animBg="1"/>
      <p:bldP spid="215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6" descr="C:\Documents and Settings\user\Desktop\insula.jpg"/>
          <p:cNvPicPr>
            <a:picLocks noChangeAspect="1" noChangeArrowheads="1"/>
          </p:cNvPicPr>
          <p:nvPr/>
        </p:nvPicPr>
        <p:blipFill>
          <a:blip r:embed="rId2" cstate="print"/>
          <a:srcRect l="2148" t="3635" r="50977" b="6023"/>
          <a:stretch>
            <a:fillRect/>
          </a:stretch>
        </p:blipFill>
        <p:spPr bwMode="auto">
          <a:xfrm>
            <a:off x="4214813" y="4000500"/>
            <a:ext cx="3429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14313" y="357188"/>
            <a:ext cx="3714750" cy="6072187"/>
          </a:xfrm>
        </p:spPr>
        <p:txBody>
          <a:bodyPr>
            <a:normAutofit/>
          </a:bodyPr>
          <a:lstStyle/>
          <a:p>
            <a:pPr algn="l" rtl="0" eaLnBrk="1" hangingPunct="1">
              <a:buFont typeface="Wingdings" pitchFamily="2" charset="2"/>
              <a:buChar char="q"/>
              <a:defRPr/>
            </a:pPr>
            <a:r>
              <a:rPr lang="en-US" sz="2800" u="sng" dirty="0" smtClean="0">
                <a:latin typeface="Times New Roman" pitchFamily="18" charset="0"/>
                <a:cs typeface="Times New Roman" pitchFamily="18" charset="0"/>
              </a:rPr>
              <a:t>Temporal lobe: 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Superior &amp; inferior temporal sulci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giving rise to superior, middle &amp; inferior temporal gyri.</a:t>
            </a:r>
          </a:p>
          <a:p>
            <a:pPr algn="l" rtl="0" eaLnBrk="1" hangingPunct="1">
              <a:buFont typeface="Wingdings" pitchFamily="2" charset="2"/>
              <a:buChar char="Ø"/>
              <a:defRPr/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Insula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the gyri in the depth of lateral fissure, covered by parts of frontal, parietal &amp; temporal lobes called the opercula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(removed in lower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pic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.). 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9" descr="f15-1ap-443_the_human_b_cb"/>
          <p:cNvPicPr>
            <a:picLocks noChangeAspect="1" noChangeArrowheads="1"/>
          </p:cNvPicPr>
          <p:nvPr/>
        </p:nvPicPr>
        <p:blipFill>
          <a:blip r:embed="rId3" cstate="print"/>
          <a:srcRect t="2264" b="10600"/>
          <a:stretch>
            <a:fillRect/>
          </a:stretch>
        </p:blipFill>
        <p:spPr bwMode="auto">
          <a:xfrm>
            <a:off x="4071938" y="642938"/>
            <a:ext cx="3929062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Freeform 9"/>
          <p:cNvSpPr>
            <a:spLocks noChangeArrowheads="1"/>
          </p:cNvSpPr>
          <p:nvPr/>
        </p:nvSpPr>
        <p:spPr bwMode="auto">
          <a:xfrm>
            <a:off x="5643563" y="2000250"/>
            <a:ext cx="1377950" cy="619125"/>
          </a:xfrm>
          <a:custGeom>
            <a:avLst/>
            <a:gdLst>
              <a:gd name="T0" fmla="*/ 1368043 w 1378202"/>
              <a:gd name="T1" fmla="*/ 0 h 619433"/>
              <a:gd name="T2" fmla="*/ 1264992 w 1378202"/>
              <a:gd name="T3" fmla="*/ 73373 h 619433"/>
              <a:gd name="T4" fmla="*/ 1176667 w 1378202"/>
              <a:gd name="T5" fmla="*/ 102729 h 619433"/>
              <a:gd name="T6" fmla="*/ 1132501 w 1378202"/>
              <a:gd name="T7" fmla="*/ 117400 h 619433"/>
              <a:gd name="T8" fmla="*/ 1044171 w 1378202"/>
              <a:gd name="T9" fmla="*/ 205454 h 619433"/>
              <a:gd name="T10" fmla="*/ 1000006 w 1378202"/>
              <a:gd name="T11" fmla="*/ 249479 h 619433"/>
              <a:gd name="T12" fmla="*/ 955841 w 1378202"/>
              <a:gd name="T13" fmla="*/ 264153 h 619433"/>
              <a:gd name="T14" fmla="*/ 926394 w 1378202"/>
              <a:gd name="T15" fmla="*/ 308179 h 619433"/>
              <a:gd name="T16" fmla="*/ 838071 w 1378202"/>
              <a:gd name="T17" fmla="*/ 352206 h 619433"/>
              <a:gd name="T18" fmla="*/ 690857 w 1378202"/>
              <a:gd name="T19" fmla="*/ 322855 h 619433"/>
              <a:gd name="T20" fmla="*/ 646695 w 1378202"/>
              <a:gd name="T21" fmla="*/ 337530 h 619433"/>
              <a:gd name="T22" fmla="*/ 573083 w 1378202"/>
              <a:gd name="T23" fmla="*/ 396231 h 619433"/>
              <a:gd name="T24" fmla="*/ 484752 w 1378202"/>
              <a:gd name="T25" fmla="*/ 454932 h 619433"/>
              <a:gd name="T26" fmla="*/ 440587 w 1378202"/>
              <a:gd name="T27" fmla="*/ 484282 h 619433"/>
              <a:gd name="T28" fmla="*/ 381704 w 1378202"/>
              <a:gd name="T29" fmla="*/ 513632 h 619433"/>
              <a:gd name="T30" fmla="*/ 337538 w 1378202"/>
              <a:gd name="T31" fmla="*/ 484282 h 619433"/>
              <a:gd name="T32" fmla="*/ 293373 w 1378202"/>
              <a:gd name="T33" fmla="*/ 513632 h 619433"/>
              <a:gd name="T34" fmla="*/ 205043 w 1378202"/>
              <a:gd name="T35" fmla="*/ 542985 h 619433"/>
              <a:gd name="T36" fmla="*/ 160888 w 1378202"/>
              <a:gd name="T37" fmla="*/ 557658 h 619433"/>
              <a:gd name="T38" fmla="*/ 13664 w 1378202"/>
              <a:gd name="T39" fmla="*/ 572333 h 619433"/>
              <a:gd name="T40" fmla="*/ 13664 w 1378202"/>
              <a:gd name="T41" fmla="*/ 616359 h 61943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378202"/>
              <a:gd name="T64" fmla="*/ 0 h 619433"/>
              <a:gd name="T65" fmla="*/ 1378202 w 1378202"/>
              <a:gd name="T66" fmla="*/ 619433 h 61943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378202" h="619433">
                <a:moveTo>
                  <a:pt x="1370546" y="0"/>
                </a:moveTo>
                <a:cubicBezTo>
                  <a:pt x="1346910" y="94541"/>
                  <a:pt x="1378202" y="46018"/>
                  <a:pt x="1267307" y="73742"/>
                </a:cubicBezTo>
                <a:cubicBezTo>
                  <a:pt x="1237143" y="81283"/>
                  <a:pt x="1208314" y="93407"/>
                  <a:pt x="1178817" y="103239"/>
                </a:cubicBezTo>
                <a:lnTo>
                  <a:pt x="1134571" y="117987"/>
                </a:lnTo>
                <a:lnTo>
                  <a:pt x="1046081" y="206478"/>
                </a:lnTo>
                <a:cubicBezTo>
                  <a:pt x="1031333" y="221226"/>
                  <a:pt x="1021623" y="244127"/>
                  <a:pt x="1001836" y="250723"/>
                </a:cubicBezTo>
                <a:lnTo>
                  <a:pt x="957591" y="265471"/>
                </a:lnTo>
                <a:cubicBezTo>
                  <a:pt x="947759" y="280219"/>
                  <a:pt x="940628" y="297182"/>
                  <a:pt x="928094" y="309716"/>
                </a:cubicBezTo>
                <a:cubicBezTo>
                  <a:pt x="899504" y="338306"/>
                  <a:pt x="875589" y="341966"/>
                  <a:pt x="839604" y="353962"/>
                </a:cubicBezTo>
                <a:cubicBezTo>
                  <a:pt x="785116" y="335799"/>
                  <a:pt x="759910" y="324465"/>
                  <a:pt x="692120" y="324465"/>
                </a:cubicBezTo>
                <a:cubicBezTo>
                  <a:pt x="676574" y="324465"/>
                  <a:pt x="662623" y="334297"/>
                  <a:pt x="647875" y="339213"/>
                </a:cubicBezTo>
                <a:cubicBezTo>
                  <a:pt x="593374" y="420963"/>
                  <a:pt x="649560" y="356303"/>
                  <a:pt x="574133" y="398207"/>
                </a:cubicBezTo>
                <a:cubicBezTo>
                  <a:pt x="543143" y="415423"/>
                  <a:pt x="515139" y="437536"/>
                  <a:pt x="485642" y="457200"/>
                </a:cubicBezTo>
                <a:cubicBezTo>
                  <a:pt x="470894" y="467032"/>
                  <a:pt x="457251" y="478770"/>
                  <a:pt x="441397" y="486697"/>
                </a:cubicBezTo>
                <a:lnTo>
                  <a:pt x="382404" y="516194"/>
                </a:lnTo>
                <a:cubicBezTo>
                  <a:pt x="367655" y="506362"/>
                  <a:pt x="355884" y="486697"/>
                  <a:pt x="338158" y="486697"/>
                </a:cubicBezTo>
                <a:cubicBezTo>
                  <a:pt x="320433" y="486697"/>
                  <a:pt x="310111" y="508995"/>
                  <a:pt x="293913" y="516194"/>
                </a:cubicBezTo>
                <a:cubicBezTo>
                  <a:pt x="265501" y="528822"/>
                  <a:pt x="234920" y="535859"/>
                  <a:pt x="205423" y="545691"/>
                </a:cubicBezTo>
                <a:cubicBezTo>
                  <a:pt x="190675" y="550607"/>
                  <a:pt x="176647" y="558892"/>
                  <a:pt x="161178" y="560439"/>
                </a:cubicBezTo>
                <a:cubicBezTo>
                  <a:pt x="112017" y="565355"/>
                  <a:pt x="59567" y="556838"/>
                  <a:pt x="13694" y="575187"/>
                </a:cubicBezTo>
                <a:cubicBezTo>
                  <a:pt x="0" y="580665"/>
                  <a:pt x="13694" y="604684"/>
                  <a:pt x="13694" y="619433"/>
                </a:cubicBezTo>
              </a:path>
            </a:pathLst>
          </a:custGeom>
          <a:noFill/>
          <a:ln w="38100" cap="rnd" algn="ctr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2534" name="Freeform 10"/>
          <p:cNvSpPr>
            <a:spLocks noChangeArrowheads="1"/>
          </p:cNvSpPr>
          <p:nvPr/>
        </p:nvSpPr>
        <p:spPr bwMode="auto">
          <a:xfrm>
            <a:off x="5572125" y="2357438"/>
            <a:ext cx="1500188" cy="571500"/>
          </a:xfrm>
          <a:custGeom>
            <a:avLst/>
            <a:gdLst>
              <a:gd name="T0" fmla="*/ 904319 w 1578078"/>
              <a:gd name="T1" fmla="*/ 0 h 376842"/>
              <a:gd name="T2" fmla="*/ 878964 w 1578078"/>
              <a:gd name="T3" fmla="*/ 2878748 h 376842"/>
              <a:gd name="T4" fmla="*/ 836705 w 1578078"/>
              <a:gd name="T5" fmla="*/ 1439314 h 376842"/>
              <a:gd name="T6" fmla="*/ 802897 w 1578078"/>
              <a:gd name="T7" fmla="*/ 2878748 h 376842"/>
              <a:gd name="T8" fmla="*/ 769092 w 1578078"/>
              <a:gd name="T9" fmla="*/ 10075605 h 376842"/>
              <a:gd name="T10" fmla="*/ 718384 w 1578078"/>
              <a:gd name="T11" fmla="*/ 14393766 h 376842"/>
              <a:gd name="T12" fmla="*/ 693028 w 1578078"/>
              <a:gd name="T13" fmla="*/ 17272433 h 376842"/>
              <a:gd name="T14" fmla="*/ 676126 w 1578078"/>
              <a:gd name="T15" fmla="*/ 21590634 h 376842"/>
              <a:gd name="T16" fmla="*/ 650771 w 1578078"/>
              <a:gd name="T17" fmla="*/ 23029925 h 376842"/>
              <a:gd name="T18" fmla="*/ 549352 w 1578078"/>
              <a:gd name="T19" fmla="*/ 24469277 h 376842"/>
              <a:gd name="T20" fmla="*/ 405674 w 1578078"/>
              <a:gd name="T21" fmla="*/ 24469277 h 376842"/>
              <a:gd name="T22" fmla="*/ 388772 w 1578078"/>
              <a:gd name="T23" fmla="*/ 28787483 h 376842"/>
              <a:gd name="T24" fmla="*/ 363416 w 1578078"/>
              <a:gd name="T25" fmla="*/ 30226799 h 376842"/>
              <a:gd name="T26" fmla="*/ 278903 w 1578078"/>
              <a:gd name="T27" fmla="*/ 31666187 h 376842"/>
              <a:gd name="T28" fmla="*/ 253546 w 1578078"/>
              <a:gd name="T29" fmla="*/ 34544987 h 376842"/>
              <a:gd name="T30" fmla="*/ 92968 w 1578078"/>
              <a:gd name="T31" fmla="*/ 30226799 h 376842"/>
              <a:gd name="T32" fmla="*/ 67614 w 1578078"/>
              <a:gd name="T33" fmla="*/ 33105551 h 376842"/>
              <a:gd name="T34" fmla="*/ 0 w 1578078"/>
              <a:gd name="T35" fmla="*/ 34544987 h 3768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78078"/>
              <a:gd name="T55" fmla="*/ 0 h 376842"/>
              <a:gd name="T56" fmla="*/ 1578078 w 1578078"/>
              <a:gd name="T57" fmla="*/ 376842 h 3768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78078" h="376842">
                <a:moveTo>
                  <a:pt x="1578078" y="0"/>
                </a:moveTo>
                <a:cubicBezTo>
                  <a:pt x="1563330" y="9832"/>
                  <a:pt x="1551421" y="27298"/>
                  <a:pt x="1533833" y="29497"/>
                </a:cubicBezTo>
                <a:cubicBezTo>
                  <a:pt x="1508959" y="32606"/>
                  <a:pt x="1485158" y="14748"/>
                  <a:pt x="1460091" y="14748"/>
                </a:cubicBezTo>
                <a:cubicBezTo>
                  <a:pt x="1439821" y="14748"/>
                  <a:pt x="1420762" y="24581"/>
                  <a:pt x="1401097" y="29497"/>
                </a:cubicBezTo>
                <a:cubicBezTo>
                  <a:pt x="1274295" y="114029"/>
                  <a:pt x="1423520" y="1469"/>
                  <a:pt x="1342104" y="103239"/>
                </a:cubicBezTo>
                <a:cubicBezTo>
                  <a:pt x="1313929" y="138457"/>
                  <a:pt x="1289233" y="129674"/>
                  <a:pt x="1253613" y="147484"/>
                </a:cubicBezTo>
                <a:cubicBezTo>
                  <a:pt x="1237759" y="155411"/>
                  <a:pt x="1224116" y="167148"/>
                  <a:pt x="1209368" y="176980"/>
                </a:cubicBezTo>
                <a:cubicBezTo>
                  <a:pt x="1199536" y="191729"/>
                  <a:pt x="1193712" y="210153"/>
                  <a:pt x="1179871" y="221226"/>
                </a:cubicBezTo>
                <a:cubicBezTo>
                  <a:pt x="1167732" y="230938"/>
                  <a:pt x="1151036" y="233919"/>
                  <a:pt x="1135626" y="235974"/>
                </a:cubicBezTo>
                <a:cubicBezTo>
                  <a:pt x="1076947" y="243798"/>
                  <a:pt x="1017639" y="245806"/>
                  <a:pt x="958645" y="250722"/>
                </a:cubicBezTo>
                <a:cubicBezTo>
                  <a:pt x="864250" y="219258"/>
                  <a:pt x="861950" y="212215"/>
                  <a:pt x="707923" y="250722"/>
                </a:cubicBezTo>
                <a:cubicBezTo>
                  <a:pt x="690727" y="255021"/>
                  <a:pt x="692267" y="283895"/>
                  <a:pt x="678426" y="294968"/>
                </a:cubicBezTo>
                <a:cubicBezTo>
                  <a:pt x="666287" y="304680"/>
                  <a:pt x="649546" y="307352"/>
                  <a:pt x="634181" y="309716"/>
                </a:cubicBezTo>
                <a:cubicBezTo>
                  <a:pt x="585349" y="317228"/>
                  <a:pt x="535858" y="319548"/>
                  <a:pt x="486697" y="324464"/>
                </a:cubicBezTo>
                <a:cubicBezTo>
                  <a:pt x="471949" y="334296"/>
                  <a:pt x="460153" y="353029"/>
                  <a:pt x="442452" y="353961"/>
                </a:cubicBezTo>
                <a:cubicBezTo>
                  <a:pt x="229389" y="365175"/>
                  <a:pt x="262921" y="376842"/>
                  <a:pt x="162233" y="309716"/>
                </a:cubicBezTo>
                <a:cubicBezTo>
                  <a:pt x="147484" y="319548"/>
                  <a:pt x="134279" y="332231"/>
                  <a:pt x="117987" y="339213"/>
                </a:cubicBezTo>
                <a:cubicBezTo>
                  <a:pt x="72446" y="358730"/>
                  <a:pt x="47704" y="353961"/>
                  <a:pt x="0" y="353961"/>
                </a:cubicBezTo>
              </a:path>
            </a:pathLst>
          </a:custGeom>
          <a:noFill/>
          <a:ln w="38100" cap="rnd" algn="ctr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cxnSp>
        <p:nvCxnSpPr>
          <p:cNvPr id="22535" name="Straight Arrow Connector 12"/>
          <p:cNvCxnSpPr>
            <a:cxnSpLocks noChangeShapeType="1"/>
          </p:cNvCxnSpPr>
          <p:nvPr/>
        </p:nvCxnSpPr>
        <p:spPr bwMode="auto">
          <a:xfrm rot="5400000" flipH="1" flipV="1">
            <a:off x="4502150" y="2500313"/>
            <a:ext cx="998538" cy="56991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2536" name="TextBox 14"/>
          <p:cNvSpPr txBox="1">
            <a:spLocks noChangeArrowheads="1"/>
          </p:cNvSpPr>
          <p:nvPr/>
        </p:nvSpPr>
        <p:spPr bwMode="auto">
          <a:xfrm>
            <a:off x="6572250" y="0"/>
            <a:ext cx="2571750" cy="708025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Superior, middle &amp; inferior temporal gyri</a:t>
            </a:r>
          </a:p>
        </p:txBody>
      </p:sp>
      <p:cxnSp>
        <p:nvCxnSpPr>
          <p:cNvPr id="22537" name="Straight Arrow Connector 16"/>
          <p:cNvCxnSpPr>
            <a:cxnSpLocks noChangeShapeType="1"/>
          </p:cNvCxnSpPr>
          <p:nvPr/>
        </p:nvCxnSpPr>
        <p:spPr bwMode="auto">
          <a:xfrm rot="10800000" flipV="1">
            <a:off x="6443663" y="765175"/>
            <a:ext cx="1500187" cy="1428750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cxnSp>
        <p:nvCxnSpPr>
          <p:cNvPr id="22538" name="Straight Arrow Connector 17"/>
          <p:cNvCxnSpPr>
            <a:cxnSpLocks noChangeShapeType="1"/>
          </p:cNvCxnSpPr>
          <p:nvPr/>
        </p:nvCxnSpPr>
        <p:spPr bwMode="auto">
          <a:xfrm rot="5400000">
            <a:off x="6393657" y="964406"/>
            <a:ext cx="1714500" cy="1357313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cxnSp>
        <p:nvCxnSpPr>
          <p:cNvPr id="22539" name="Straight Arrow Connector 18"/>
          <p:cNvCxnSpPr>
            <a:cxnSpLocks noChangeShapeType="1"/>
          </p:cNvCxnSpPr>
          <p:nvPr/>
        </p:nvCxnSpPr>
        <p:spPr bwMode="auto">
          <a:xfrm rot="5400000">
            <a:off x="6286500" y="1285876"/>
            <a:ext cx="2143125" cy="1143000"/>
          </a:xfrm>
          <a:prstGeom prst="straightConnector1">
            <a:avLst/>
          </a:prstGeom>
          <a:noFill/>
          <a:ln w="28575" algn="ctr">
            <a:solidFill>
              <a:schemeClr val="accent6"/>
            </a:solidFill>
            <a:round/>
            <a:headEnd/>
            <a:tailEnd type="arrow" w="med" len="med"/>
          </a:ln>
        </p:spPr>
      </p:cxnSp>
      <p:sp>
        <p:nvSpPr>
          <p:cNvPr id="22540" name="TextBox 29"/>
          <p:cNvSpPr txBox="1">
            <a:spLocks noChangeArrowheads="1"/>
          </p:cNvSpPr>
          <p:nvPr/>
        </p:nvSpPr>
        <p:spPr bwMode="auto">
          <a:xfrm>
            <a:off x="4286250" y="3214688"/>
            <a:ext cx="928688" cy="400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insula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41" name="Line 16"/>
          <p:cNvSpPr>
            <a:spLocks noChangeShapeType="1"/>
          </p:cNvSpPr>
          <p:nvPr/>
        </p:nvSpPr>
        <p:spPr bwMode="auto">
          <a:xfrm>
            <a:off x="4786313" y="3643313"/>
            <a:ext cx="1500187" cy="13573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2542" name="TextBox 20"/>
          <p:cNvSpPr txBox="1">
            <a:spLocks noChangeArrowheads="1"/>
          </p:cNvSpPr>
          <p:nvPr/>
        </p:nvSpPr>
        <p:spPr bwMode="auto">
          <a:xfrm>
            <a:off x="5286375" y="2357438"/>
            <a:ext cx="571500" cy="406400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sts</a:t>
            </a:r>
          </a:p>
        </p:txBody>
      </p:sp>
      <p:sp>
        <p:nvSpPr>
          <p:cNvPr id="22543" name="TextBox 21"/>
          <p:cNvSpPr txBox="1">
            <a:spLocks noChangeArrowheads="1"/>
          </p:cNvSpPr>
          <p:nvPr/>
        </p:nvSpPr>
        <p:spPr bwMode="auto">
          <a:xfrm>
            <a:off x="5214938" y="2643188"/>
            <a:ext cx="571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its</a:t>
            </a:r>
          </a:p>
        </p:txBody>
      </p:sp>
      <p:sp>
        <p:nvSpPr>
          <p:cNvPr id="22544" name="Oval 22"/>
          <p:cNvSpPr>
            <a:spLocks noChangeArrowheads="1"/>
          </p:cNvSpPr>
          <p:nvPr/>
        </p:nvSpPr>
        <p:spPr bwMode="auto">
          <a:xfrm flipH="1">
            <a:off x="5643563" y="4572000"/>
            <a:ext cx="1428750" cy="785813"/>
          </a:xfrm>
          <a:prstGeom prst="ellipse">
            <a:avLst/>
          </a:prstGeom>
          <a:noFill/>
          <a:ln w="57150" cap="rnd" algn="ctr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0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0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0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3" grpId="0" build="p"/>
      <p:bldP spid="22536" grpId="0" animBg="1"/>
      <p:bldP spid="22540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1464</Words>
  <Application>Microsoft Office PowerPoint</Application>
  <PresentationFormat>On-screen Show (4:3)</PresentationFormat>
  <Paragraphs>201</Paragraphs>
  <Slides>30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سمة Office</vt:lpstr>
      <vt:lpstr>Photo Editor Photo</vt:lpstr>
      <vt:lpstr>CEREBRUM</vt:lpstr>
      <vt:lpstr>Objectives</vt:lpstr>
      <vt:lpstr>Cerebrum</vt:lpstr>
      <vt:lpstr>Slide 4</vt:lpstr>
      <vt:lpstr>Slide 5</vt:lpstr>
      <vt:lpstr>Slide 6</vt:lpstr>
      <vt:lpstr>Slide 7</vt:lpstr>
      <vt:lpstr>Slide 8</vt:lpstr>
      <vt:lpstr>Slide 9</vt:lpstr>
      <vt:lpstr>Medial Surface</vt:lpstr>
      <vt:lpstr>Slide 11</vt:lpstr>
      <vt:lpstr>Functional Areas  of the   Cerebral Cortex</vt:lpstr>
      <vt:lpstr>Frontal Lobe</vt:lpstr>
      <vt:lpstr>Parietal lobe</vt:lpstr>
      <vt:lpstr>Temporal Lobe</vt:lpstr>
      <vt:lpstr>Slide 16</vt:lpstr>
      <vt:lpstr>Language Area</vt:lpstr>
      <vt:lpstr>Hemispheric Dominance</vt:lpstr>
      <vt:lpstr>White Matter</vt:lpstr>
      <vt:lpstr>Slide 20</vt:lpstr>
      <vt:lpstr>Association Fibers</vt:lpstr>
      <vt:lpstr>Slide 22</vt:lpstr>
      <vt:lpstr>Commissural Fibers</vt:lpstr>
      <vt:lpstr>Corpus Callosum</vt:lpstr>
      <vt:lpstr>Parts of Corpus Callosum</vt:lpstr>
      <vt:lpstr>Slide 26</vt:lpstr>
      <vt:lpstr>Projection Fibers</vt:lpstr>
      <vt:lpstr>Internal Capsule</vt:lpstr>
      <vt:lpstr>Slide 29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CEREBRUM</dc:title>
  <cp:lastModifiedBy>431102315</cp:lastModifiedBy>
  <cp:revision>24</cp:revision>
  <dcterms:modified xsi:type="dcterms:W3CDTF">2012-09-29T07:58:25Z</dcterms:modified>
</cp:coreProperties>
</file>