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29"/>
  </p:notesMasterIdLst>
  <p:sldIdLst>
    <p:sldId id="256" r:id="rId2"/>
    <p:sldId id="387" r:id="rId3"/>
    <p:sldId id="344" r:id="rId4"/>
    <p:sldId id="350" r:id="rId5"/>
    <p:sldId id="351" r:id="rId6"/>
    <p:sldId id="365" r:id="rId7"/>
    <p:sldId id="366" r:id="rId8"/>
    <p:sldId id="367" r:id="rId9"/>
    <p:sldId id="369" r:id="rId10"/>
    <p:sldId id="368" r:id="rId11"/>
    <p:sldId id="370" r:id="rId12"/>
    <p:sldId id="371" r:id="rId13"/>
    <p:sldId id="372" r:id="rId14"/>
    <p:sldId id="373" r:id="rId15"/>
    <p:sldId id="374" r:id="rId16"/>
    <p:sldId id="375" r:id="rId17"/>
    <p:sldId id="376" r:id="rId18"/>
    <p:sldId id="377" r:id="rId19"/>
    <p:sldId id="378" r:id="rId20"/>
    <p:sldId id="379" r:id="rId21"/>
    <p:sldId id="380" r:id="rId22"/>
    <p:sldId id="381" r:id="rId23"/>
    <p:sldId id="382" r:id="rId24"/>
    <p:sldId id="383" r:id="rId25"/>
    <p:sldId id="384" r:id="rId26"/>
    <p:sldId id="385" r:id="rId27"/>
    <p:sldId id="386" r:id="rId2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000" kern="1200">
        <a:solidFill>
          <a:srgbClr val="000000"/>
        </a:solidFill>
        <a:latin typeface="Garamond" pitchFamily="18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rgbClr val="000000"/>
        </a:solidFill>
        <a:latin typeface="Garamond" pitchFamily="18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rgbClr val="000000"/>
        </a:solidFill>
        <a:latin typeface="Garamond" pitchFamily="18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rgbClr val="000000"/>
        </a:solidFill>
        <a:latin typeface="Garamond" pitchFamily="18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rgbClr val="000000"/>
        </a:solidFill>
        <a:latin typeface="Garamond" pitchFamily="18" charset="0"/>
        <a:ea typeface="+mn-ea"/>
        <a:cs typeface="Arial" pitchFamily="34" charset="0"/>
      </a:defRPr>
    </a:lvl5pPr>
    <a:lvl6pPr marL="2286000" algn="r" defTabSz="914400" rtl="1" eaLnBrk="1" latinLnBrk="0" hangingPunct="1">
      <a:defRPr sz="1000" kern="1200">
        <a:solidFill>
          <a:srgbClr val="000000"/>
        </a:solidFill>
        <a:latin typeface="Garamond" pitchFamily="18" charset="0"/>
        <a:ea typeface="+mn-ea"/>
        <a:cs typeface="Arial" pitchFamily="34" charset="0"/>
      </a:defRPr>
    </a:lvl6pPr>
    <a:lvl7pPr marL="2743200" algn="r" defTabSz="914400" rtl="1" eaLnBrk="1" latinLnBrk="0" hangingPunct="1">
      <a:defRPr sz="1000" kern="1200">
        <a:solidFill>
          <a:srgbClr val="000000"/>
        </a:solidFill>
        <a:latin typeface="Garamond" pitchFamily="18" charset="0"/>
        <a:ea typeface="+mn-ea"/>
        <a:cs typeface="Arial" pitchFamily="34" charset="0"/>
      </a:defRPr>
    </a:lvl7pPr>
    <a:lvl8pPr marL="3200400" algn="r" defTabSz="914400" rtl="1" eaLnBrk="1" latinLnBrk="0" hangingPunct="1">
      <a:defRPr sz="1000" kern="1200">
        <a:solidFill>
          <a:srgbClr val="000000"/>
        </a:solidFill>
        <a:latin typeface="Garamond" pitchFamily="18" charset="0"/>
        <a:ea typeface="+mn-ea"/>
        <a:cs typeface="Arial" pitchFamily="34" charset="0"/>
      </a:defRPr>
    </a:lvl8pPr>
    <a:lvl9pPr marL="3657600" algn="r" defTabSz="914400" rtl="1" eaLnBrk="1" latinLnBrk="0" hangingPunct="1">
      <a:defRPr sz="1000" kern="1200">
        <a:solidFill>
          <a:srgbClr val="000000"/>
        </a:solidFill>
        <a:latin typeface="Garamond" pitchFamily="18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000000"/>
    <a:srgbClr val="3333FF"/>
    <a:srgbClr val="FF9900"/>
    <a:srgbClr val="006600"/>
    <a:srgbClr val="009900"/>
    <a:srgbClr val="F40CCD"/>
    <a:srgbClr val="FFCC99"/>
    <a:srgbClr val="6699FF"/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-1014" y="-7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Arial" charset="0"/>
              </a:defRPr>
            </a:lvl1pPr>
          </a:lstStyle>
          <a:p>
            <a:pPr>
              <a:defRPr/>
            </a:pPr>
            <a:fld id="{4677EB69-8FCD-4913-AEF0-CA1E816E9EDA}" type="datetimeFigureOut">
              <a:rPr lang="en-US"/>
              <a:pPr>
                <a:defRPr/>
              </a:pPr>
              <a:t>9/29/2012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Arial" charset="0"/>
              </a:defRPr>
            </a:lvl1pPr>
          </a:lstStyle>
          <a:p>
            <a:pPr>
              <a:defRPr/>
            </a:pPr>
            <a:fld id="{28154492-D4BC-4ECB-962F-F2AFC481CB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dirty="0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A21EB05-4E97-4030-AA0C-826AF21A044B}" type="slidenum">
              <a:rPr lang="en-US" smtClean="0">
                <a:cs typeface="Arial" pitchFamily="34" charset="0"/>
              </a:rPr>
              <a:pPr/>
              <a:t>1</a:t>
            </a:fld>
            <a:endParaRPr lang="en-US" dirty="0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AB0320-322B-4B05-91BD-F3A769CF8B64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AB0320-322B-4B05-91BD-F3A769CF8B64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AB0320-322B-4B05-91BD-F3A769CF8B64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AB0320-322B-4B05-91BD-F3A769CF8B64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AB0320-322B-4B05-91BD-F3A769CF8B64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AB0320-322B-4B05-91BD-F3A769CF8B64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AB0320-322B-4B05-91BD-F3A769CF8B64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AB0320-322B-4B05-91BD-F3A769CF8B64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AB0320-322B-4B05-91BD-F3A769CF8B64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AB0320-322B-4B05-91BD-F3A769CF8B64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154492-D4BC-4ECB-962F-F2AFC481CBBE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AB0320-322B-4B05-91BD-F3A769CF8B64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AB0320-322B-4B05-91BD-F3A769CF8B64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AB0320-322B-4B05-91BD-F3A769CF8B64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AB0320-322B-4B05-91BD-F3A769CF8B64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AB0320-322B-4B05-91BD-F3A769CF8B64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AB0320-322B-4B05-91BD-F3A769CF8B64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AB0320-322B-4B05-91BD-F3A769CF8B64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ar-SA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9ADF182-D7BA-4978-B150-3E131BEA4B4C}" type="slidenum">
              <a:rPr lang="en-US" smtClean="0"/>
              <a:pPr/>
              <a:t>27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ar-SA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9EBCA38-0D20-456D-9C75-0F545BB4435F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AB0320-322B-4B05-91BD-F3A769CF8B64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AB0320-322B-4B05-91BD-F3A769CF8B64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AB0320-322B-4B05-91BD-F3A769CF8B64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AB0320-322B-4B05-91BD-F3A769CF8B64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AB0320-322B-4B05-91BD-F3A769CF8B64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AB0320-322B-4B05-91BD-F3A769CF8B64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144000" cy="4046538"/>
            <a:chOff x="0" y="1536"/>
            <a:chExt cx="5760" cy="2549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hidden">
            <a:xfrm rot="-1424751">
              <a:off x="2121" y="2592"/>
              <a:ext cx="3072" cy="384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6" name="Freeform 4"/>
            <p:cNvSpPr>
              <a:spLocks/>
            </p:cNvSpPr>
            <p:nvPr userDrawn="1"/>
          </p:nvSpPr>
          <p:spPr bwMode="hidden">
            <a:xfrm>
              <a:off x="0" y="2664"/>
              <a:ext cx="2688" cy="12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0" y="552"/>
                </a:cxn>
                <a:cxn ang="0">
                  <a:pos x="1968" y="264"/>
                </a:cxn>
                <a:cxn ang="0">
                  <a:pos x="2028" y="270"/>
                </a:cxn>
                <a:cxn ang="0">
                  <a:pos x="2661" y="528"/>
                </a:cxn>
                <a:cxn ang="0">
                  <a:pos x="2688" y="648"/>
                </a:cxn>
                <a:cxn ang="0">
                  <a:pos x="2304" y="1080"/>
                </a:cxn>
                <a:cxn ang="0">
                  <a:pos x="1584" y="1224"/>
                </a:cxn>
                <a:cxn ang="0">
                  <a:pos x="1296" y="936"/>
                </a:cxn>
                <a:cxn ang="0">
                  <a:pos x="864" y="1032"/>
                </a:cxn>
                <a:cxn ang="0">
                  <a:pos x="0" y="552"/>
                </a:cxn>
                <a:cxn ang="0">
                  <a:pos x="0" y="0"/>
                </a:cxn>
              </a:cxnLst>
              <a:rect l="0" t="0" r="r" b="b"/>
              <a:pathLst>
                <a:path w="2688" h="1224">
                  <a:moveTo>
                    <a:pt x="0" y="0"/>
                  </a:moveTo>
                  <a:lnTo>
                    <a:pt x="960" y="552"/>
                  </a:lnTo>
                  <a:lnTo>
                    <a:pt x="1968" y="264"/>
                  </a:lnTo>
                  <a:lnTo>
                    <a:pt x="2028" y="270"/>
                  </a:lnTo>
                  <a:lnTo>
                    <a:pt x="2661" y="528"/>
                  </a:lnTo>
                  <a:lnTo>
                    <a:pt x="2688" y="648"/>
                  </a:lnTo>
                  <a:lnTo>
                    <a:pt x="2304" y="1080"/>
                  </a:lnTo>
                  <a:lnTo>
                    <a:pt x="1584" y="1224"/>
                  </a:lnTo>
                  <a:lnTo>
                    <a:pt x="1296" y="936"/>
                  </a:lnTo>
                  <a:lnTo>
                    <a:pt x="864" y="1032"/>
                  </a:lnTo>
                  <a:lnTo>
                    <a:pt x="0" y="5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7" name="Freeform 5"/>
            <p:cNvSpPr>
              <a:spLocks/>
            </p:cNvSpPr>
            <p:nvPr userDrawn="1"/>
          </p:nvSpPr>
          <p:spPr bwMode="hidden">
            <a:xfrm>
              <a:off x="3359" y="1536"/>
              <a:ext cx="2401" cy="1232"/>
            </a:xfrm>
            <a:custGeom>
              <a:avLst/>
              <a:gdLst/>
              <a:ahLst/>
              <a:cxnLst>
                <a:cxn ang="0">
                  <a:pos x="2208" y="15"/>
                </a:cxn>
                <a:cxn ang="0">
                  <a:pos x="2088" y="57"/>
                </a:cxn>
                <a:cxn ang="0">
                  <a:pos x="1951" y="99"/>
                </a:cxn>
                <a:cxn ang="0">
                  <a:pos x="1704" y="135"/>
                </a:cxn>
                <a:cxn ang="0">
                  <a:pos x="1314" y="177"/>
                </a:cxn>
                <a:cxn ang="0">
                  <a:pos x="1176" y="189"/>
                </a:cxn>
                <a:cxn ang="0">
                  <a:pos x="1122" y="195"/>
                </a:cxn>
                <a:cxn ang="0">
                  <a:pos x="1075" y="231"/>
                </a:cxn>
                <a:cxn ang="0">
                  <a:pos x="924" y="321"/>
                </a:cxn>
                <a:cxn ang="0">
                  <a:pos x="840" y="369"/>
                </a:cxn>
                <a:cxn ang="0">
                  <a:pos x="630" y="458"/>
                </a:cxn>
                <a:cxn ang="0">
                  <a:pos x="529" y="500"/>
                </a:cxn>
                <a:cxn ang="0">
                  <a:pos x="487" y="542"/>
                </a:cxn>
                <a:cxn ang="0">
                  <a:pos x="457" y="590"/>
                </a:cxn>
                <a:cxn ang="0">
                  <a:pos x="402" y="638"/>
                </a:cxn>
                <a:cxn ang="0">
                  <a:pos x="330" y="758"/>
                </a:cxn>
                <a:cxn ang="0">
                  <a:pos x="312" y="788"/>
                </a:cxn>
                <a:cxn ang="0">
                  <a:pos x="252" y="824"/>
                </a:cxn>
                <a:cxn ang="0">
                  <a:pos x="84" y="926"/>
                </a:cxn>
                <a:cxn ang="0">
                  <a:pos x="0" y="992"/>
                </a:cxn>
                <a:cxn ang="0">
                  <a:pos x="12" y="1040"/>
                </a:cxn>
                <a:cxn ang="0">
                  <a:pos x="132" y="1034"/>
                </a:cxn>
                <a:cxn ang="0">
                  <a:pos x="336" y="980"/>
                </a:cxn>
                <a:cxn ang="0">
                  <a:pos x="529" y="896"/>
                </a:cxn>
                <a:cxn ang="0">
                  <a:pos x="576" y="872"/>
                </a:cxn>
                <a:cxn ang="0">
                  <a:pos x="714" y="848"/>
                </a:cxn>
                <a:cxn ang="0">
                  <a:pos x="966" y="794"/>
                </a:cxn>
                <a:cxn ang="0">
                  <a:pos x="1212" y="782"/>
                </a:cxn>
                <a:cxn ang="0">
                  <a:pos x="1416" y="872"/>
                </a:cxn>
                <a:cxn ang="0">
                  <a:pos x="1464" y="932"/>
                </a:cxn>
                <a:cxn ang="0">
                  <a:pos x="1440" y="992"/>
                </a:cxn>
                <a:cxn ang="0">
                  <a:pos x="1302" y="1040"/>
                </a:cxn>
                <a:cxn ang="0">
                  <a:pos x="1158" y="1100"/>
                </a:cxn>
                <a:cxn ang="0">
                  <a:pos x="1093" y="1148"/>
                </a:cxn>
                <a:cxn ang="0">
                  <a:pos x="1075" y="1208"/>
                </a:cxn>
                <a:cxn ang="0">
                  <a:pos x="1093" y="1232"/>
                </a:cxn>
                <a:cxn ang="0">
                  <a:pos x="1152" y="1226"/>
                </a:cxn>
                <a:cxn ang="0">
                  <a:pos x="1332" y="1208"/>
                </a:cxn>
                <a:cxn ang="0">
                  <a:pos x="1434" y="1184"/>
                </a:cxn>
                <a:cxn ang="0">
                  <a:pos x="1464" y="1172"/>
                </a:cxn>
                <a:cxn ang="0">
                  <a:pos x="1578" y="1130"/>
                </a:cxn>
                <a:cxn ang="0">
                  <a:pos x="1758" y="1064"/>
                </a:cxn>
                <a:cxn ang="0">
                  <a:pos x="1872" y="962"/>
                </a:cxn>
                <a:cxn ang="0">
                  <a:pos x="1986" y="800"/>
                </a:cxn>
                <a:cxn ang="0">
                  <a:pos x="2166" y="650"/>
                </a:cxn>
                <a:cxn ang="0">
                  <a:pos x="2257" y="590"/>
                </a:cxn>
                <a:cxn ang="0">
                  <a:pos x="2400" y="57"/>
                </a:cxn>
              </a:cxnLst>
              <a:rect l="0" t="0" r="r" b="b"/>
              <a:pathLst>
                <a:path w="2401" h="1232">
                  <a:moveTo>
                    <a:pt x="2310" y="3"/>
                  </a:moveTo>
                  <a:lnTo>
                    <a:pt x="2280" y="3"/>
                  </a:lnTo>
                  <a:lnTo>
                    <a:pt x="2208" y="15"/>
                  </a:lnTo>
                  <a:lnTo>
                    <a:pt x="2136" y="27"/>
                  </a:lnTo>
                  <a:lnTo>
                    <a:pt x="2112" y="39"/>
                  </a:lnTo>
                  <a:lnTo>
                    <a:pt x="2088" y="57"/>
                  </a:lnTo>
                  <a:lnTo>
                    <a:pt x="2082" y="63"/>
                  </a:lnTo>
                  <a:lnTo>
                    <a:pt x="2076" y="69"/>
                  </a:lnTo>
                  <a:lnTo>
                    <a:pt x="1951" y="99"/>
                  </a:lnTo>
                  <a:lnTo>
                    <a:pt x="1896" y="111"/>
                  </a:lnTo>
                  <a:lnTo>
                    <a:pt x="1836" y="117"/>
                  </a:lnTo>
                  <a:lnTo>
                    <a:pt x="1704" y="135"/>
                  </a:lnTo>
                  <a:lnTo>
                    <a:pt x="1572" y="153"/>
                  </a:lnTo>
                  <a:lnTo>
                    <a:pt x="1434" y="165"/>
                  </a:lnTo>
                  <a:lnTo>
                    <a:pt x="1314" y="177"/>
                  </a:lnTo>
                  <a:lnTo>
                    <a:pt x="1260" y="183"/>
                  </a:lnTo>
                  <a:lnTo>
                    <a:pt x="1212" y="189"/>
                  </a:lnTo>
                  <a:lnTo>
                    <a:pt x="1176" y="189"/>
                  </a:lnTo>
                  <a:lnTo>
                    <a:pt x="1146" y="195"/>
                  </a:lnTo>
                  <a:lnTo>
                    <a:pt x="1128" y="195"/>
                  </a:lnTo>
                  <a:lnTo>
                    <a:pt x="1122" y="195"/>
                  </a:lnTo>
                  <a:lnTo>
                    <a:pt x="1116" y="201"/>
                  </a:lnTo>
                  <a:lnTo>
                    <a:pt x="1105" y="207"/>
                  </a:lnTo>
                  <a:lnTo>
                    <a:pt x="1075" y="231"/>
                  </a:lnTo>
                  <a:lnTo>
                    <a:pt x="1026" y="261"/>
                  </a:lnTo>
                  <a:lnTo>
                    <a:pt x="972" y="291"/>
                  </a:lnTo>
                  <a:lnTo>
                    <a:pt x="924" y="321"/>
                  </a:lnTo>
                  <a:lnTo>
                    <a:pt x="876" y="345"/>
                  </a:lnTo>
                  <a:lnTo>
                    <a:pt x="846" y="363"/>
                  </a:lnTo>
                  <a:lnTo>
                    <a:pt x="840" y="369"/>
                  </a:lnTo>
                  <a:lnTo>
                    <a:pt x="834" y="369"/>
                  </a:lnTo>
                  <a:lnTo>
                    <a:pt x="732" y="417"/>
                  </a:lnTo>
                  <a:lnTo>
                    <a:pt x="630" y="458"/>
                  </a:lnTo>
                  <a:lnTo>
                    <a:pt x="588" y="476"/>
                  </a:lnTo>
                  <a:lnTo>
                    <a:pt x="552" y="488"/>
                  </a:lnTo>
                  <a:lnTo>
                    <a:pt x="529" y="500"/>
                  </a:lnTo>
                  <a:lnTo>
                    <a:pt x="517" y="506"/>
                  </a:lnTo>
                  <a:lnTo>
                    <a:pt x="499" y="524"/>
                  </a:lnTo>
                  <a:lnTo>
                    <a:pt x="487" y="542"/>
                  </a:lnTo>
                  <a:lnTo>
                    <a:pt x="481" y="560"/>
                  </a:lnTo>
                  <a:lnTo>
                    <a:pt x="481" y="578"/>
                  </a:lnTo>
                  <a:lnTo>
                    <a:pt x="457" y="590"/>
                  </a:lnTo>
                  <a:lnTo>
                    <a:pt x="438" y="596"/>
                  </a:lnTo>
                  <a:lnTo>
                    <a:pt x="420" y="614"/>
                  </a:lnTo>
                  <a:lnTo>
                    <a:pt x="402" y="638"/>
                  </a:lnTo>
                  <a:lnTo>
                    <a:pt x="366" y="698"/>
                  </a:lnTo>
                  <a:lnTo>
                    <a:pt x="348" y="728"/>
                  </a:lnTo>
                  <a:lnTo>
                    <a:pt x="330" y="758"/>
                  </a:lnTo>
                  <a:lnTo>
                    <a:pt x="324" y="776"/>
                  </a:lnTo>
                  <a:lnTo>
                    <a:pt x="318" y="782"/>
                  </a:lnTo>
                  <a:lnTo>
                    <a:pt x="312" y="788"/>
                  </a:lnTo>
                  <a:lnTo>
                    <a:pt x="300" y="794"/>
                  </a:lnTo>
                  <a:lnTo>
                    <a:pt x="282" y="806"/>
                  </a:lnTo>
                  <a:lnTo>
                    <a:pt x="252" y="824"/>
                  </a:lnTo>
                  <a:lnTo>
                    <a:pt x="199" y="854"/>
                  </a:lnTo>
                  <a:lnTo>
                    <a:pt x="151" y="884"/>
                  </a:lnTo>
                  <a:lnTo>
                    <a:pt x="84" y="926"/>
                  </a:lnTo>
                  <a:lnTo>
                    <a:pt x="30" y="962"/>
                  </a:lnTo>
                  <a:lnTo>
                    <a:pt x="12" y="974"/>
                  </a:lnTo>
                  <a:lnTo>
                    <a:pt x="0" y="992"/>
                  </a:lnTo>
                  <a:lnTo>
                    <a:pt x="0" y="1004"/>
                  </a:lnTo>
                  <a:lnTo>
                    <a:pt x="0" y="1022"/>
                  </a:lnTo>
                  <a:lnTo>
                    <a:pt x="12" y="1040"/>
                  </a:lnTo>
                  <a:lnTo>
                    <a:pt x="42" y="1046"/>
                  </a:lnTo>
                  <a:lnTo>
                    <a:pt x="84" y="1046"/>
                  </a:lnTo>
                  <a:lnTo>
                    <a:pt x="132" y="1034"/>
                  </a:lnTo>
                  <a:lnTo>
                    <a:pt x="193" y="1022"/>
                  </a:lnTo>
                  <a:lnTo>
                    <a:pt x="264" y="1004"/>
                  </a:lnTo>
                  <a:lnTo>
                    <a:pt x="336" y="980"/>
                  </a:lnTo>
                  <a:lnTo>
                    <a:pt x="408" y="950"/>
                  </a:lnTo>
                  <a:lnTo>
                    <a:pt x="475" y="920"/>
                  </a:lnTo>
                  <a:lnTo>
                    <a:pt x="529" y="896"/>
                  </a:lnTo>
                  <a:lnTo>
                    <a:pt x="564" y="878"/>
                  </a:lnTo>
                  <a:lnTo>
                    <a:pt x="570" y="872"/>
                  </a:lnTo>
                  <a:lnTo>
                    <a:pt x="576" y="872"/>
                  </a:lnTo>
                  <a:lnTo>
                    <a:pt x="606" y="872"/>
                  </a:lnTo>
                  <a:lnTo>
                    <a:pt x="648" y="866"/>
                  </a:lnTo>
                  <a:lnTo>
                    <a:pt x="714" y="848"/>
                  </a:lnTo>
                  <a:lnTo>
                    <a:pt x="793" y="830"/>
                  </a:lnTo>
                  <a:lnTo>
                    <a:pt x="876" y="812"/>
                  </a:lnTo>
                  <a:lnTo>
                    <a:pt x="966" y="794"/>
                  </a:lnTo>
                  <a:lnTo>
                    <a:pt x="1063" y="782"/>
                  </a:lnTo>
                  <a:lnTo>
                    <a:pt x="1152" y="776"/>
                  </a:lnTo>
                  <a:lnTo>
                    <a:pt x="1212" y="782"/>
                  </a:lnTo>
                  <a:lnTo>
                    <a:pt x="1284" y="806"/>
                  </a:lnTo>
                  <a:lnTo>
                    <a:pt x="1357" y="836"/>
                  </a:lnTo>
                  <a:lnTo>
                    <a:pt x="1416" y="872"/>
                  </a:lnTo>
                  <a:lnTo>
                    <a:pt x="1434" y="890"/>
                  </a:lnTo>
                  <a:lnTo>
                    <a:pt x="1452" y="908"/>
                  </a:lnTo>
                  <a:lnTo>
                    <a:pt x="1464" y="932"/>
                  </a:lnTo>
                  <a:lnTo>
                    <a:pt x="1464" y="950"/>
                  </a:lnTo>
                  <a:lnTo>
                    <a:pt x="1458" y="968"/>
                  </a:lnTo>
                  <a:lnTo>
                    <a:pt x="1440" y="992"/>
                  </a:lnTo>
                  <a:lnTo>
                    <a:pt x="1410" y="1004"/>
                  </a:lnTo>
                  <a:lnTo>
                    <a:pt x="1369" y="1022"/>
                  </a:lnTo>
                  <a:lnTo>
                    <a:pt x="1302" y="1040"/>
                  </a:lnTo>
                  <a:lnTo>
                    <a:pt x="1248" y="1064"/>
                  </a:lnTo>
                  <a:lnTo>
                    <a:pt x="1200" y="1082"/>
                  </a:lnTo>
                  <a:lnTo>
                    <a:pt x="1158" y="1100"/>
                  </a:lnTo>
                  <a:lnTo>
                    <a:pt x="1128" y="1118"/>
                  </a:lnTo>
                  <a:lnTo>
                    <a:pt x="1110" y="1130"/>
                  </a:lnTo>
                  <a:lnTo>
                    <a:pt x="1093" y="1148"/>
                  </a:lnTo>
                  <a:lnTo>
                    <a:pt x="1081" y="1160"/>
                  </a:lnTo>
                  <a:lnTo>
                    <a:pt x="1069" y="1190"/>
                  </a:lnTo>
                  <a:lnTo>
                    <a:pt x="1075" y="1208"/>
                  </a:lnTo>
                  <a:lnTo>
                    <a:pt x="1081" y="1220"/>
                  </a:lnTo>
                  <a:lnTo>
                    <a:pt x="1087" y="1226"/>
                  </a:lnTo>
                  <a:lnTo>
                    <a:pt x="1093" y="1232"/>
                  </a:lnTo>
                  <a:lnTo>
                    <a:pt x="1110" y="1232"/>
                  </a:lnTo>
                  <a:lnTo>
                    <a:pt x="1128" y="1226"/>
                  </a:lnTo>
                  <a:lnTo>
                    <a:pt x="1152" y="1226"/>
                  </a:lnTo>
                  <a:lnTo>
                    <a:pt x="1212" y="1220"/>
                  </a:lnTo>
                  <a:lnTo>
                    <a:pt x="1272" y="1214"/>
                  </a:lnTo>
                  <a:lnTo>
                    <a:pt x="1332" y="1208"/>
                  </a:lnTo>
                  <a:lnTo>
                    <a:pt x="1393" y="1196"/>
                  </a:lnTo>
                  <a:lnTo>
                    <a:pt x="1416" y="1190"/>
                  </a:lnTo>
                  <a:lnTo>
                    <a:pt x="1434" y="1184"/>
                  </a:lnTo>
                  <a:lnTo>
                    <a:pt x="1446" y="1178"/>
                  </a:lnTo>
                  <a:lnTo>
                    <a:pt x="1452" y="1178"/>
                  </a:lnTo>
                  <a:lnTo>
                    <a:pt x="1464" y="1172"/>
                  </a:lnTo>
                  <a:lnTo>
                    <a:pt x="1488" y="1166"/>
                  </a:lnTo>
                  <a:lnTo>
                    <a:pt x="1530" y="1148"/>
                  </a:lnTo>
                  <a:lnTo>
                    <a:pt x="1578" y="1130"/>
                  </a:lnTo>
                  <a:lnTo>
                    <a:pt x="1681" y="1094"/>
                  </a:lnTo>
                  <a:lnTo>
                    <a:pt x="1722" y="1076"/>
                  </a:lnTo>
                  <a:lnTo>
                    <a:pt x="1758" y="1064"/>
                  </a:lnTo>
                  <a:lnTo>
                    <a:pt x="1812" y="1040"/>
                  </a:lnTo>
                  <a:lnTo>
                    <a:pt x="1848" y="1004"/>
                  </a:lnTo>
                  <a:lnTo>
                    <a:pt x="1872" y="962"/>
                  </a:lnTo>
                  <a:lnTo>
                    <a:pt x="1890" y="932"/>
                  </a:lnTo>
                  <a:lnTo>
                    <a:pt x="1932" y="866"/>
                  </a:lnTo>
                  <a:lnTo>
                    <a:pt x="1986" y="800"/>
                  </a:lnTo>
                  <a:lnTo>
                    <a:pt x="2046" y="740"/>
                  </a:lnTo>
                  <a:lnTo>
                    <a:pt x="2112" y="692"/>
                  </a:lnTo>
                  <a:lnTo>
                    <a:pt x="2166" y="650"/>
                  </a:lnTo>
                  <a:lnTo>
                    <a:pt x="2214" y="620"/>
                  </a:lnTo>
                  <a:lnTo>
                    <a:pt x="2244" y="596"/>
                  </a:lnTo>
                  <a:lnTo>
                    <a:pt x="2257" y="590"/>
                  </a:lnTo>
                  <a:lnTo>
                    <a:pt x="2257" y="590"/>
                  </a:lnTo>
                  <a:lnTo>
                    <a:pt x="2400" y="518"/>
                  </a:lnTo>
                  <a:lnTo>
                    <a:pt x="2400" y="57"/>
                  </a:lnTo>
                  <a:lnTo>
                    <a:pt x="2401" y="0"/>
                  </a:lnTo>
                  <a:lnTo>
                    <a:pt x="2310" y="3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hidden">
            <a:xfrm>
              <a:off x="3792" y="1536"/>
              <a:ext cx="1968" cy="762"/>
            </a:xfrm>
            <a:custGeom>
              <a:avLst/>
              <a:gdLst/>
              <a:ahLst/>
              <a:cxnLst>
                <a:cxn ang="0">
                  <a:pos x="965" y="165"/>
                </a:cxn>
                <a:cxn ang="0">
                  <a:pos x="696" y="200"/>
                </a:cxn>
                <a:cxn ang="0">
                  <a:pos x="693" y="237"/>
                </a:cxn>
                <a:cxn ang="0">
                  <a:pos x="924" y="258"/>
                </a:cxn>
                <a:cxn ang="0">
                  <a:pos x="993" y="267"/>
                </a:cxn>
                <a:cxn ang="0">
                  <a:pos x="681" y="291"/>
                </a:cxn>
                <a:cxn ang="0">
                  <a:pos x="633" y="309"/>
                </a:cxn>
                <a:cxn ang="0">
                  <a:pos x="645" y="336"/>
                </a:cxn>
                <a:cxn ang="0">
                  <a:pos x="672" y="351"/>
                </a:cxn>
                <a:cxn ang="0">
                  <a:pos x="984" y="333"/>
                </a:cxn>
                <a:cxn ang="0">
                  <a:pos x="1080" y="357"/>
                </a:cxn>
                <a:cxn ang="0">
                  <a:pos x="624" y="492"/>
                </a:cxn>
                <a:cxn ang="0">
                  <a:pos x="616" y="536"/>
                </a:cxn>
                <a:cxn ang="0">
                  <a:pos x="8" y="724"/>
                </a:cxn>
                <a:cxn ang="0">
                  <a:pos x="0" y="756"/>
                </a:cxn>
                <a:cxn ang="0">
                  <a:pos x="27" y="762"/>
                </a:cxn>
                <a:cxn ang="0">
                  <a:pos x="664" y="564"/>
                </a:cxn>
                <a:cxn ang="0">
                  <a:pos x="856" y="600"/>
                </a:cxn>
                <a:cxn ang="0">
                  <a:pos x="1158" y="507"/>
                </a:cxn>
                <a:cxn ang="0">
                  <a:pos x="1434" y="465"/>
                </a:cxn>
                <a:cxn ang="0">
                  <a:pos x="1572" y="368"/>
                </a:cxn>
                <a:cxn ang="0">
                  <a:pos x="1712" y="340"/>
                </a:cxn>
                <a:cxn ang="0">
                  <a:pos x="1856" y="328"/>
                </a:cxn>
                <a:cxn ang="0">
                  <a:pos x="1968" y="330"/>
                </a:cxn>
                <a:cxn ang="0">
                  <a:pos x="1968" y="0"/>
                </a:cxn>
                <a:cxn ang="0">
                  <a:pos x="1934" y="3"/>
                </a:cxn>
                <a:cxn ang="0">
                  <a:pos x="1832" y="5"/>
                </a:cxn>
                <a:cxn ang="0">
                  <a:pos x="1682" y="35"/>
                </a:cxn>
                <a:cxn ang="0">
                  <a:pos x="1643" y="72"/>
                </a:cxn>
                <a:cxn ang="0">
                  <a:pos x="1392" y="119"/>
                </a:cxn>
              </a:cxnLst>
              <a:rect l="0" t="0" r="r" b="b"/>
              <a:pathLst>
                <a:path w="1968" h="762">
                  <a:moveTo>
                    <a:pt x="965" y="165"/>
                  </a:moveTo>
                  <a:lnTo>
                    <a:pt x="696" y="200"/>
                  </a:lnTo>
                  <a:lnTo>
                    <a:pt x="693" y="237"/>
                  </a:lnTo>
                  <a:lnTo>
                    <a:pt x="924" y="258"/>
                  </a:lnTo>
                  <a:lnTo>
                    <a:pt x="993" y="267"/>
                  </a:lnTo>
                  <a:lnTo>
                    <a:pt x="681" y="291"/>
                  </a:lnTo>
                  <a:lnTo>
                    <a:pt x="633" y="309"/>
                  </a:lnTo>
                  <a:lnTo>
                    <a:pt x="645" y="336"/>
                  </a:lnTo>
                  <a:lnTo>
                    <a:pt x="672" y="351"/>
                  </a:lnTo>
                  <a:lnTo>
                    <a:pt x="984" y="333"/>
                  </a:lnTo>
                  <a:lnTo>
                    <a:pt x="1080" y="357"/>
                  </a:lnTo>
                  <a:lnTo>
                    <a:pt x="624" y="492"/>
                  </a:lnTo>
                  <a:lnTo>
                    <a:pt x="616" y="536"/>
                  </a:lnTo>
                  <a:lnTo>
                    <a:pt x="8" y="724"/>
                  </a:lnTo>
                  <a:lnTo>
                    <a:pt x="0" y="756"/>
                  </a:lnTo>
                  <a:lnTo>
                    <a:pt x="27" y="762"/>
                  </a:lnTo>
                  <a:lnTo>
                    <a:pt x="664" y="564"/>
                  </a:lnTo>
                  <a:lnTo>
                    <a:pt x="856" y="600"/>
                  </a:lnTo>
                  <a:lnTo>
                    <a:pt x="1158" y="507"/>
                  </a:lnTo>
                  <a:lnTo>
                    <a:pt x="1434" y="465"/>
                  </a:lnTo>
                  <a:lnTo>
                    <a:pt x="1572" y="368"/>
                  </a:lnTo>
                  <a:lnTo>
                    <a:pt x="1712" y="340"/>
                  </a:lnTo>
                  <a:lnTo>
                    <a:pt x="1856" y="328"/>
                  </a:lnTo>
                  <a:lnTo>
                    <a:pt x="1968" y="330"/>
                  </a:lnTo>
                  <a:lnTo>
                    <a:pt x="1968" y="0"/>
                  </a:lnTo>
                  <a:lnTo>
                    <a:pt x="1934" y="3"/>
                  </a:lnTo>
                  <a:lnTo>
                    <a:pt x="1832" y="5"/>
                  </a:lnTo>
                  <a:lnTo>
                    <a:pt x="1682" y="35"/>
                  </a:lnTo>
                  <a:lnTo>
                    <a:pt x="1643" y="72"/>
                  </a:lnTo>
                  <a:lnTo>
                    <a:pt x="1392" y="119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 userDrawn="1"/>
          </p:nvSpPr>
          <p:spPr bwMode="hidden">
            <a:xfrm>
              <a:off x="3599" y="2477"/>
              <a:ext cx="186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85" y="18"/>
                </a:cxn>
                <a:cxn ang="0">
                  <a:pos x="185" y="36"/>
                </a:cxn>
                <a:cxn ang="0">
                  <a:pos x="179" y="54"/>
                </a:cxn>
                <a:cxn ang="0">
                  <a:pos x="161" y="72"/>
                </a:cxn>
                <a:cxn ang="0">
                  <a:pos x="137" y="96"/>
                </a:cxn>
                <a:cxn ang="0">
                  <a:pos x="101" y="108"/>
                </a:cxn>
                <a:cxn ang="0">
                  <a:pos x="47" y="120"/>
                </a:cxn>
                <a:cxn ang="0">
                  <a:pos x="29" y="120"/>
                </a:cxn>
                <a:cxn ang="0">
                  <a:pos x="17" y="114"/>
                </a:cxn>
                <a:cxn ang="0">
                  <a:pos x="0" y="96"/>
                </a:cxn>
                <a:cxn ang="0">
                  <a:pos x="0" y="78"/>
                </a:cxn>
                <a:cxn ang="0">
                  <a:pos x="0" y="72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85" y="18"/>
                  </a:lnTo>
                  <a:lnTo>
                    <a:pt x="185" y="36"/>
                  </a:lnTo>
                  <a:lnTo>
                    <a:pt x="179" y="54"/>
                  </a:lnTo>
                  <a:lnTo>
                    <a:pt x="161" y="72"/>
                  </a:lnTo>
                  <a:lnTo>
                    <a:pt x="137" y="96"/>
                  </a:lnTo>
                  <a:lnTo>
                    <a:pt x="101" y="108"/>
                  </a:lnTo>
                  <a:lnTo>
                    <a:pt x="47" y="120"/>
                  </a:lnTo>
                  <a:lnTo>
                    <a:pt x="29" y="120"/>
                  </a:lnTo>
                  <a:lnTo>
                    <a:pt x="17" y="114"/>
                  </a:lnTo>
                  <a:lnTo>
                    <a:pt x="0" y="96"/>
                  </a:lnTo>
                  <a:lnTo>
                    <a:pt x="0" y="78"/>
                  </a:lnTo>
                  <a:lnTo>
                    <a:pt x="0" y="72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0" name="Freeform 8"/>
            <p:cNvSpPr>
              <a:spLocks/>
            </p:cNvSpPr>
            <p:nvPr userDrawn="1"/>
          </p:nvSpPr>
          <p:spPr bwMode="hidden">
            <a:xfrm>
              <a:off x="3779" y="2393"/>
              <a:ext cx="185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79" y="24"/>
                </a:cxn>
                <a:cxn ang="0">
                  <a:pos x="167" y="42"/>
                </a:cxn>
                <a:cxn ang="0">
                  <a:pos x="149" y="66"/>
                </a:cxn>
                <a:cxn ang="0">
                  <a:pos x="131" y="90"/>
                </a:cxn>
                <a:cxn ang="0">
                  <a:pos x="102" y="108"/>
                </a:cxn>
                <a:cxn ang="0">
                  <a:pos x="66" y="120"/>
                </a:cxn>
                <a:cxn ang="0">
                  <a:pos x="18" y="120"/>
                </a:cxn>
                <a:cxn ang="0">
                  <a:pos x="0" y="60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79" y="24"/>
                  </a:lnTo>
                  <a:lnTo>
                    <a:pt x="167" y="42"/>
                  </a:lnTo>
                  <a:lnTo>
                    <a:pt x="149" y="66"/>
                  </a:lnTo>
                  <a:lnTo>
                    <a:pt x="131" y="90"/>
                  </a:lnTo>
                  <a:lnTo>
                    <a:pt x="102" y="108"/>
                  </a:lnTo>
                  <a:lnTo>
                    <a:pt x="66" y="120"/>
                  </a:lnTo>
                  <a:lnTo>
                    <a:pt x="18" y="120"/>
                  </a:lnTo>
                  <a:lnTo>
                    <a:pt x="0" y="60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1" name="Freeform 9"/>
            <p:cNvSpPr>
              <a:spLocks/>
            </p:cNvSpPr>
            <p:nvPr userDrawn="1"/>
          </p:nvSpPr>
          <p:spPr bwMode="hidden">
            <a:xfrm>
              <a:off x="3839" y="1836"/>
              <a:ext cx="528" cy="275"/>
            </a:xfrm>
            <a:custGeom>
              <a:avLst/>
              <a:gdLst/>
              <a:ahLst/>
              <a:cxnLst>
                <a:cxn ang="0">
                  <a:pos x="0" y="275"/>
                </a:cxn>
                <a:cxn ang="0">
                  <a:pos x="0" y="269"/>
                </a:cxn>
                <a:cxn ang="0">
                  <a:pos x="6" y="251"/>
                </a:cxn>
                <a:cxn ang="0">
                  <a:pos x="6" y="239"/>
                </a:cxn>
                <a:cxn ang="0">
                  <a:pos x="12" y="227"/>
                </a:cxn>
                <a:cxn ang="0">
                  <a:pos x="18" y="221"/>
                </a:cxn>
                <a:cxn ang="0">
                  <a:pos x="36" y="215"/>
                </a:cxn>
                <a:cxn ang="0">
                  <a:pos x="77" y="203"/>
                </a:cxn>
                <a:cxn ang="0">
                  <a:pos x="137" y="179"/>
                </a:cxn>
                <a:cxn ang="0">
                  <a:pos x="209" y="143"/>
                </a:cxn>
                <a:cxn ang="0">
                  <a:pos x="251" y="120"/>
                </a:cxn>
                <a:cxn ang="0">
                  <a:pos x="299" y="96"/>
                </a:cxn>
                <a:cxn ang="0">
                  <a:pos x="394" y="48"/>
                </a:cxn>
                <a:cxn ang="0">
                  <a:pos x="442" y="30"/>
                </a:cxn>
                <a:cxn ang="0">
                  <a:pos x="478" y="12"/>
                </a:cxn>
                <a:cxn ang="0">
                  <a:pos x="502" y="6"/>
                </a:cxn>
                <a:cxn ang="0">
                  <a:pos x="520" y="0"/>
                </a:cxn>
                <a:cxn ang="0">
                  <a:pos x="526" y="0"/>
                </a:cxn>
                <a:cxn ang="0">
                  <a:pos x="520" y="6"/>
                </a:cxn>
                <a:cxn ang="0">
                  <a:pos x="508" y="12"/>
                </a:cxn>
                <a:cxn ang="0">
                  <a:pos x="484" y="24"/>
                </a:cxn>
                <a:cxn ang="0">
                  <a:pos x="460" y="42"/>
                </a:cxn>
                <a:cxn ang="0">
                  <a:pos x="436" y="54"/>
                </a:cxn>
                <a:cxn ang="0">
                  <a:pos x="394" y="78"/>
                </a:cxn>
                <a:cxn ang="0">
                  <a:pos x="340" y="108"/>
                </a:cxn>
                <a:cxn ang="0">
                  <a:pos x="275" y="143"/>
                </a:cxn>
                <a:cxn ang="0">
                  <a:pos x="131" y="221"/>
                </a:cxn>
                <a:cxn ang="0">
                  <a:pos x="65" y="251"/>
                </a:cxn>
                <a:cxn ang="0">
                  <a:pos x="0" y="275"/>
                </a:cxn>
                <a:cxn ang="0">
                  <a:pos x="0" y="275"/>
                </a:cxn>
              </a:cxnLst>
              <a:rect l="0" t="0" r="r" b="b"/>
              <a:pathLst>
                <a:path w="526" h="275">
                  <a:moveTo>
                    <a:pt x="0" y="275"/>
                  </a:moveTo>
                  <a:lnTo>
                    <a:pt x="0" y="269"/>
                  </a:lnTo>
                  <a:lnTo>
                    <a:pt x="6" y="251"/>
                  </a:lnTo>
                  <a:lnTo>
                    <a:pt x="6" y="239"/>
                  </a:lnTo>
                  <a:lnTo>
                    <a:pt x="12" y="227"/>
                  </a:lnTo>
                  <a:lnTo>
                    <a:pt x="18" y="221"/>
                  </a:lnTo>
                  <a:lnTo>
                    <a:pt x="36" y="215"/>
                  </a:lnTo>
                  <a:lnTo>
                    <a:pt x="77" y="203"/>
                  </a:lnTo>
                  <a:lnTo>
                    <a:pt x="137" y="179"/>
                  </a:lnTo>
                  <a:lnTo>
                    <a:pt x="209" y="143"/>
                  </a:lnTo>
                  <a:lnTo>
                    <a:pt x="251" y="120"/>
                  </a:lnTo>
                  <a:lnTo>
                    <a:pt x="299" y="96"/>
                  </a:lnTo>
                  <a:lnTo>
                    <a:pt x="394" y="48"/>
                  </a:lnTo>
                  <a:lnTo>
                    <a:pt x="442" y="30"/>
                  </a:lnTo>
                  <a:lnTo>
                    <a:pt x="478" y="12"/>
                  </a:lnTo>
                  <a:lnTo>
                    <a:pt x="502" y="6"/>
                  </a:lnTo>
                  <a:lnTo>
                    <a:pt x="520" y="0"/>
                  </a:lnTo>
                  <a:lnTo>
                    <a:pt x="526" y="0"/>
                  </a:lnTo>
                  <a:lnTo>
                    <a:pt x="520" y="6"/>
                  </a:lnTo>
                  <a:lnTo>
                    <a:pt x="508" y="12"/>
                  </a:lnTo>
                  <a:lnTo>
                    <a:pt x="484" y="24"/>
                  </a:lnTo>
                  <a:lnTo>
                    <a:pt x="460" y="42"/>
                  </a:lnTo>
                  <a:lnTo>
                    <a:pt x="436" y="54"/>
                  </a:lnTo>
                  <a:lnTo>
                    <a:pt x="394" y="78"/>
                  </a:lnTo>
                  <a:lnTo>
                    <a:pt x="340" y="108"/>
                  </a:lnTo>
                  <a:lnTo>
                    <a:pt x="275" y="143"/>
                  </a:lnTo>
                  <a:lnTo>
                    <a:pt x="131" y="221"/>
                  </a:lnTo>
                  <a:lnTo>
                    <a:pt x="65" y="251"/>
                  </a:lnTo>
                  <a:lnTo>
                    <a:pt x="0" y="275"/>
                  </a:lnTo>
                  <a:lnTo>
                    <a:pt x="0" y="27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 userDrawn="1"/>
          </p:nvSpPr>
          <p:spPr bwMode="hidden">
            <a:xfrm>
              <a:off x="3676" y="2015"/>
              <a:ext cx="721" cy="306"/>
            </a:xfrm>
            <a:custGeom>
              <a:avLst/>
              <a:gdLst/>
              <a:ahLst/>
              <a:cxnLst>
                <a:cxn ang="0">
                  <a:pos x="48" y="216"/>
                </a:cxn>
                <a:cxn ang="0">
                  <a:pos x="30" y="252"/>
                </a:cxn>
                <a:cxn ang="0">
                  <a:pos x="12" y="282"/>
                </a:cxn>
                <a:cxn ang="0">
                  <a:pos x="6" y="300"/>
                </a:cxn>
                <a:cxn ang="0">
                  <a:pos x="0" y="306"/>
                </a:cxn>
                <a:cxn ang="0">
                  <a:pos x="48" y="276"/>
                </a:cxn>
                <a:cxn ang="0">
                  <a:pos x="84" y="252"/>
                </a:cxn>
                <a:cxn ang="0">
                  <a:pos x="108" y="234"/>
                </a:cxn>
                <a:cxn ang="0">
                  <a:pos x="120" y="228"/>
                </a:cxn>
                <a:cxn ang="0">
                  <a:pos x="126" y="228"/>
                </a:cxn>
                <a:cxn ang="0">
                  <a:pos x="144" y="222"/>
                </a:cxn>
                <a:cxn ang="0">
                  <a:pos x="168" y="216"/>
                </a:cxn>
                <a:cxn ang="0">
                  <a:pos x="198" y="204"/>
                </a:cxn>
                <a:cxn ang="0">
                  <a:pos x="275" y="180"/>
                </a:cxn>
                <a:cxn ang="0">
                  <a:pos x="371" y="156"/>
                </a:cxn>
                <a:cxn ang="0">
                  <a:pos x="461" y="126"/>
                </a:cxn>
                <a:cxn ang="0">
                  <a:pos x="544" y="102"/>
                </a:cxn>
                <a:cxn ang="0">
                  <a:pos x="574" y="90"/>
                </a:cxn>
                <a:cxn ang="0">
                  <a:pos x="604" y="84"/>
                </a:cxn>
                <a:cxn ang="0">
                  <a:pos x="622" y="78"/>
                </a:cxn>
                <a:cxn ang="0">
                  <a:pos x="628" y="72"/>
                </a:cxn>
                <a:cxn ang="0">
                  <a:pos x="634" y="66"/>
                </a:cxn>
                <a:cxn ang="0">
                  <a:pos x="652" y="60"/>
                </a:cxn>
                <a:cxn ang="0">
                  <a:pos x="694" y="30"/>
                </a:cxn>
                <a:cxn ang="0">
                  <a:pos x="712" y="18"/>
                </a:cxn>
                <a:cxn ang="0">
                  <a:pos x="718" y="6"/>
                </a:cxn>
                <a:cxn ang="0">
                  <a:pos x="712" y="0"/>
                </a:cxn>
                <a:cxn ang="0">
                  <a:pos x="688" y="0"/>
                </a:cxn>
                <a:cxn ang="0">
                  <a:pos x="628" y="0"/>
                </a:cxn>
                <a:cxn ang="0">
                  <a:pos x="580" y="0"/>
                </a:cxn>
                <a:cxn ang="0">
                  <a:pos x="544" y="0"/>
                </a:cxn>
                <a:cxn ang="0">
                  <a:pos x="514" y="18"/>
                </a:cxn>
                <a:cxn ang="0">
                  <a:pos x="485" y="42"/>
                </a:cxn>
                <a:cxn ang="0">
                  <a:pos x="467" y="54"/>
                </a:cxn>
                <a:cxn ang="0">
                  <a:pos x="449" y="60"/>
                </a:cxn>
                <a:cxn ang="0">
                  <a:pos x="425" y="60"/>
                </a:cxn>
                <a:cxn ang="0">
                  <a:pos x="389" y="66"/>
                </a:cxn>
                <a:cxn ang="0">
                  <a:pos x="347" y="84"/>
                </a:cxn>
                <a:cxn ang="0">
                  <a:pos x="311" y="108"/>
                </a:cxn>
                <a:cxn ang="0">
                  <a:pos x="287" y="126"/>
                </a:cxn>
                <a:cxn ang="0">
                  <a:pos x="275" y="132"/>
                </a:cxn>
                <a:cxn ang="0">
                  <a:pos x="257" y="138"/>
                </a:cxn>
                <a:cxn ang="0">
                  <a:pos x="221" y="138"/>
                </a:cxn>
                <a:cxn ang="0">
                  <a:pos x="186" y="138"/>
                </a:cxn>
                <a:cxn ang="0">
                  <a:pos x="180" y="138"/>
                </a:cxn>
                <a:cxn ang="0">
                  <a:pos x="174" y="138"/>
                </a:cxn>
                <a:cxn ang="0">
                  <a:pos x="114" y="162"/>
                </a:cxn>
                <a:cxn ang="0">
                  <a:pos x="48" y="216"/>
                </a:cxn>
                <a:cxn ang="0">
                  <a:pos x="48" y="216"/>
                </a:cxn>
              </a:cxnLst>
              <a:rect l="0" t="0" r="r" b="b"/>
              <a:pathLst>
                <a:path w="718" h="306">
                  <a:moveTo>
                    <a:pt x="48" y="216"/>
                  </a:moveTo>
                  <a:lnTo>
                    <a:pt x="30" y="252"/>
                  </a:lnTo>
                  <a:lnTo>
                    <a:pt x="12" y="282"/>
                  </a:lnTo>
                  <a:lnTo>
                    <a:pt x="6" y="300"/>
                  </a:lnTo>
                  <a:lnTo>
                    <a:pt x="0" y="306"/>
                  </a:lnTo>
                  <a:lnTo>
                    <a:pt x="48" y="276"/>
                  </a:lnTo>
                  <a:lnTo>
                    <a:pt x="84" y="252"/>
                  </a:lnTo>
                  <a:lnTo>
                    <a:pt x="108" y="234"/>
                  </a:lnTo>
                  <a:lnTo>
                    <a:pt x="120" y="228"/>
                  </a:lnTo>
                  <a:lnTo>
                    <a:pt x="126" y="228"/>
                  </a:lnTo>
                  <a:lnTo>
                    <a:pt x="144" y="222"/>
                  </a:lnTo>
                  <a:lnTo>
                    <a:pt x="168" y="216"/>
                  </a:lnTo>
                  <a:lnTo>
                    <a:pt x="198" y="204"/>
                  </a:lnTo>
                  <a:lnTo>
                    <a:pt x="275" y="180"/>
                  </a:lnTo>
                  <a:lnTo>
                    <a:pt x="371" y="156"/>
                  </a:lnTo>
                  <a:lnTo>
                    <a:pt x="461" y="126"/>
                  </a:lnTo>
                  <a:lnTo>
                    <a:pt x="544" y="102"/>
                  </a:lnTo>
                  <a:lnTo>
                    <a:pt x="574" y="90"/>
                  </a:lnTo>
                  <a:lnTo>
                    <a:pt x="604" y="84"/>
                  </a:lnTo>
                  <a:lnTo>
                    <a:pt x="622" y="78"/>
                  </a:lnTo>
                  <a:lnTo>
                    <a:pt x="628" y="72"/>
                  </a:lnTo>
                  <a:lnTo>
                    <a:pt x="634" y="66"/>
                  </a:lnTo>
                  <a:lnTo>
                    <a:pt x="652" y="60"/>
                  </a:lnTo>
                  <a:lnTo>
                    <a:pt x="694" y="30"/>
                  </a:lnTo>
                  <a:lnTo>
                    <a:pt x="712" y="18"/>
                  </a:lnTo>
                  <a:lnTo>
                    <a:pt x="718" y="6"/>
                  </a:lnTo>
                  <a:lnTo>
                    <a:pt x="712" y="0"/>
                  </a:lnTo>
                  <a:lnTo>
                    <a:pt x="688" y="0"/>
                  </a:lnTo>
                  <a:lnTo>
                    <a:pt x="628" y="0"/>
                  </a:lnTo>
                  <a:lnTo>
                    <a:pt x="580" y="0"/>
                  </a:lnTo>
                  <a:lnTo>
                    <a:pt x="544" y="0"/>
                  </a:lnTo>
                  <a:lnTo>
                    <a:pt x="514" y="18"/>
                  </a:lnTo>
                  <a:lnTo>
                    <a:pt x="485" y="42"/>
                  </a:lnTo>
                  <a:lnTo>
                    <a:pt x="467" y="54"/>
                  </a:lnTo>
                  <a:lnTo>
                    <a:pt x="449" y="60"/>
                  </a:lnTo>
                  <a:lnTo>
                    <a:pt x="425" y="60"/>
                  </a:lnTo>
                  <a:lnTo>
                    <a:pt x="389" y="66"/>
                  </a:lnTo>
                  <a:lnTo>
                    <a:pt x="347" y="84"/>
                  </a:lnTo>
                  <a:lnTo>
                    <a:pt x="311" y="108"/>
                  </a:lnTo>
                  <a:lnTo>
                    <a:pt x="287" y="126"/>
                  </a:lnTo>
                  <a:lnTo>
                    <a:pt x="275" y="132"/>
                  </a:lnTo>
                  <a:lnTo>
                    <a:pt x="257" y="138"/>
                  </a:lnTo>
                  <a:lnTo>
                    <a:pt x="221" y="138"/>
                  </a:lnTo>
                  <a:lnTo>
                    <a:pt x="186" y="138"/>
                  </a:lnTo>
                  <a:lnTo>
                    <a:pt x="180" y="138"/>
                  </a:lnTo>
                  <a:lnTo>
                    <a:pt x="174" y="138"/>
                  </a:lnTo>
                  <a:lnTo>
                    <a:pt x="114" y="162"/>
                  </a:lnTo>
                  <a:lnTo>
                    <a:pt x="48" y="216"/>
                  </a:lnTo>
                  <a:lnTo>
                    <a:pt x="48" y="2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3" name="Freeform 11"/>
            <p:cNvSpPr>
              <a:spLocks/>
            </p:cNvSpPr>
            <p:nvPr userDrawn="1"/>
          </p:nvSpPr>
          <p:spPr bwMode="hidden">
            <a:xfrm>
              <a:off x="3358" y="1890"/>
              <a:ext cx="2400" cy="881"/>
            </a:xfrm>
            <a:custGeom>
              <a:avLst/>
              <a:gdLst/>
              <a:ahLst/>
              <a:cxnLst>
                <a:cxn ang="0">
                  <a:pos x="2231" y="54"/>
                </a:cxn>
                <a:cxn ang="0">
                  <a:pos x="2189" y="54"/>
                </a:cxn>
                <a:cxn ang="0">
                  <a:pos x="2147" y="66"/>
                </a:cxn>
                <a:cxn ang="0">
                  <a:pos x="2021" y="101"/>
                </a:cxn>
                <a:cxn ang="0">
                  <a:pos x="1956" y="119"/>
                </a:cxn>
                <a:cxn ang="0">
                  <a:pos x="1860" y="167"/>
                </a:cxn>
                <a:cxn ang="0">
                  <a:pos x="1836" y="245"/>
                </a:cxn>
                <a:cxn ang="0">
                  <a:pos x="1842" y="305"/>
                </a:cxn>
                <a:cxn ang="0">
                  <a:pos x="1758" y="317"/>
                </a:cxn>
                <a:cxn ang="0">
                  <a:pos x="1597" y="263"/>
                </a:cxn>
                <a:cxn ang="0">
                  <a:pos x="1507" y="257"/>
                </a:cxn>
                <a:cxn ang="0">
                  <a:pos x="1399" y="311"/>
                </a:cxn>
                <a:cxn ang="0">
                  <a:pos x="1334" y="353"/>
                </a:cxn>
                <a:cxn ang="0">
                  <a:pos x="1310" y="359"/>
                </a:cxn>
                <a:cxn ang="0">
                  <a:pos x="1214" y="371"/>
                </a:cxn>
                <a:cxn ang="0">
                  <a:pos x="1160" y="365"/>
                </a:cxn>
                <a:cxn ang="0">
                  <a:pos x="1053" y="371"/>
                </a:cxn>
                <a:cxn ang="0">
                  <a:pos x="957" y="383"/>
                </a:cxn>
                <a:cxn ang="0">
                  <a:pos x="921" y="401"/>
                </a:cxn>
                <a:cxn ang="0">
                  <a:pos x="819" y="419"/>
                </a:cxn>
                <a:cxn ang="0">
                  <a:pos x="778" y="419"/>
                </a:cxn>
                <a:cxn ang="0">
                  <a:pos x="664" y="437"/>
                </a:cxn>
                <a:cxn ang="0">
                  <a:pos x="598" y="473"/>
                </a:cxn>
                <a:cxn ang="0">
                  <a:pos x="503" y="467"/>
                </a:cxn>
                <a:cxn ang="0">
                  <a:pos x="431" y="491"/>
                </a:cxn>
                <a:cxn ang="0">
                  <a:pos x="413" y="539"/>
                </a:cxn>
                <a:cxn ang="0">
                  <a:pos x="347" y="569"/>
                </a:cxn>
                <a:cxn ang="0">
                  <a:pos x="222" y="599"/>
                </a:cxn>
                <a:cxn ang="0">
                  <a:pos x="138" y="647"/>
                </a:cxn>
                <a:cxn ang="0">
                  <a:pos x="108" y="659"/>
                </a:cxn>
                <a:cxn ang="0">
                  <a:pos x="0" y="671"/>
                </a:cxn>
                <a:cxn ang="0">
                  <a:pos x="84" y="695"/>
                </a:cxn>
                <a:cxn ang="0">
                  <a:pos x="263" y="653"/>
                </a:cxn>
                <a:cxn ang="0">
                  <a:pos x="473" y="569"/>
                </a:cxn>
                <a:cxn ang="0">
                  <a:pos x="568" y="521"/>
                </a:cxn>
                <a:cxn ang="0">
                  <a:pos x="646" y="515"/>
                </a:cxn>
                <a:cxn ang="0">
                  <a:pos x="873" y="461"/>
                </a:cxn>
                <a:cxn ang="0">
                  <a:pos x="1148" y="425"/>
                </a:cxn>
                <a:cxn ang="0">
                  <a:pos x="1292" y="461"/>
                </a:cxn>
                <a:cxn ang="0">
                  <a:pos x="1417" y="533"/>
                </a:cxn>
                <a:cxn ang="0">
                  <a:pos x="1435" y="617"/>
                </a:cxn>
                <a:cxn ang="0">
                  <a:pos x="1376" y="653"/>
                </a:cxn>
                <a:cxn ang="0">
                  <a:pos x="1226" y="701"/>
                </a:cxn>
                <a:cxn ang="0">
                  <a:pos x="1112" y="755"/>
                </a:cxn>
                <a:cxn ang="0">
                  <a:pos x="1065" y="809"/>
                </a:cxn>
                <a:cxn ang="0">
                  <a:pos x="1077" y="869"/>
                </a:cxn>
                <a:cxn ang="0">
                  <a:pos x="1106" y="881"/>
                </a:cxn>
                <a:cxn ang="0">
                  <a:pos x="1208" y="869"/>
                </a:cxn>
                <a:cxn ang="0">
                  <a:pos x="1388" y="857"/>
                </a:cxn>
                <a:cxn ang="0">
                  <a:pos x="1441" y="851"/>
                </a:cxn>
                <a:cxn ang="0">
                  <a:pos x="1483" y="833"/>
                </a:cxn>
                <a:cxn ang="0">
                  <a:pos x="1675" y="743"/>
                </a:cxn>
                <a:cxn ang="0">
                  <a:pos x="1806" y="689"/>
                </a:cxn>
                <a:cxn ang="0">
                  <a:pos x="1884" y="581"/>
                </a:cxn>
                <a:cxn ang="0">
                  <a:pos x="2039" y="389"/>
                </a:cxn>
                <a:cxn ang="0">
                  <a:pos x="2207" y="269"/>
                </a:cxn>
                <a:cxn ang="0">
                  <a:pos x="2249" y="239"/>
                </a:cxn>
                <a:cxn ang="0">
                  <a:pos x="2392" y="0"/>
                </a:cxn>
                <a:cxn ang="0">
                  <a:pos x="2302" y="36"/>
                </a:cxn>
              </a:cxnLst>
              <a:rect l="0" t="0" r="r" b="b"/>
              <a:pathLst>
                <a:path w="2392" h="881">
                  <a:moveTo>
                    <a:pt x="2302" y="36"/>
                  </a:moveTo>
                  <a:lnTo>
                    <a:pt x="2266" y="48"/>
                  </a:lnTo>
                  <a:lnTo>
                    <a:pt x="2231" y="54"/>
                  </a:lnTo>
                  <a:lnTo>
                    <a:pt x="2201" y="54"/>
                  </a:lnTo>
                  <a:lnTo>
                    <a:pt x="2195" y="54"/>
                  </a:lnTo>
                  <a:lnTo>
                    <a:pt x="2189" y="54"/>
                  </a:lnTo>
                  <a:lnTo>
                    <a:pt x="2189" y="54"/>
                  </a:lnTo>
                  <a:lnTo>
                    <a:pt x="2177" y="60"/>
                  </a:lnTo>
                  <a:lnTo>
                    <a:pt x="2147" y="66"/>
                  </a:lnTo>
                  <a:lnTo>
                    <a:pt x="2105" y="78"/>
                  </a:lnTo>
                  <a:lnTo>
                    <a:pt x="2057" y="89"/>
                  </a:lnTo>
                  <a:lnTo>
                    <a:pt x="2021" y="101"/>
                  </a:lnTo>
                  <a:lnTo>
                    <a:pt x="1997" y="107"/>
                  </a:lnTo>
                  <a:lnTo>
                    <a:pt x="1973" y="113"/>
                  </a:lnTo>
                  <a:lnTo>
                    <a:pt x="1956" y="119"/>
                  </a:lnTo>
                  <a:lnTo>
                    <a:pt x="1926" y="131"/>
                  </a:lnTo>
                  <a:lnTo>
                    <a:pt x="1896" y="137"/>
                  </a:lnTo>
                  <a:lnTo>
                    <a:pt x="1860" y="167"/>
                  </a:lnTo>
                  <a:lnTo>
                    <a:pt x="1842" y="191"/>
                  </a:lnTo>
                  <a:lnTo>
                    <a:pt x="1836" y="221"/>
                  </a:lnTo>
                  <a:lnTo>
                    <a:pt x="1836" y="245"/>
                  </a:lnTo>
                  <a:lnTo>
                    <a:pt x="1842" y="269"/>
                  </a:lnTo>
                  <a:lnTo>
                    <a:pt x="1842" y="293"/>
                  </a:lnTo>
                  <a:lnTo>
                    <a:pt x="1842" y="305"/>
                  </a:lnTo>
                  <a:lnTo>
                    <a:pt x="1824" y="323"/>
                  </a:lnTo>
                  <a:lnTo>
                    <a:pt x="1794" y="329"/>
                  </a:lnTo>
                  <a:lnTo>
                    <a:pt x="1758" y="317"/>
                  </a:lnTo>
                  <a:lnTo>
                    <a:pt x="1716" y="299"/>
                  </a:lnTo>
                  <a:lnTo>
                    <a:pt x="1657" y="275"/>
                  </a:lnTo>
                  <a:lnTo>
                    <a:pt x="1597" y="263"/>
                  </a:lnTo>
                  <a:lnTo>
                    <a:pt x="1543" y="257"/>
                  </a:lnTo>
                  <a:lnTo>
                    <a:pt x="1519" y="257"/>
                  </a:lnTo>
                  <a:lnTo>
                    <a:pt x="1507" y="257"/>
                  </a:lnTo>
                  <a:lnTo>
                    <a:pt x="1489" y="263"/>
                  </a:lnTo>
                  <a:lnTo>
                    <a:pt x="1459" y="275"/>
                  </a:lnTo>
                  <a:lnTo>
                    <a:pt x="1399" y="311"/>
                  </a:lnTo>
                  <a:lnTo>
                    <a:pt x="1376" y="329"/>
                  </a:lnTo>
                  <a:lnTo>
                    <a:pt x="1352" y="341"/>
                  </a:lnTo>
                  <a:lnTo>
                    <a:pt x="1334" y="353"/>
                  </a:lnTo>
                  <a:lnTo>
                    <a:pt x="1328" y="359"/>
                  </a:lnTo>
                  <a:lnTo>
                    <a:pt x="1322" y="359"/>
                  </a:lnTo>
                  <a:lnTo>
                    <a:pt x="1310" y="359"/>
                  </a:lnTo>
                  <a:lnTo>
                    <a:pt x="1286" y="365"/>
                  </a:lnTo>
                  <a:lnTo>
                    <a:pt x="1262" y="365"/>
                  </a:lnTo>
                  <a:lnTo>
                    <a:pt x="1214" y="371"/>
                  </a:lnTo>
                  <a:lnTo>
                    <a:pt x="1196" y="371"/>
                  </a:lnTo>
                  <a:lnTo>
                    <a:pt x="1178" y="365"/>
                  </a:lnTo>
                  <a:lnTo>
                    <a:pt x="1160" y="365"/>
                  </a:lnTo>
                  <a:lnTo>
                    <a:pt x="1130" y="365"/>
                  </a:lnTo>
                  <a:lnTo>
                    <a:pt x="1095" y="365"/>
                  </a:lnTo>
                  <a:lnTo>
                    <a:pt x="1053" y="371"/>
                  </a:lnTo>
                  <a:lnTo>
                    <a:pt x="1017" y="377"/>
                  </a:lnTo>
                  <a:lnTo>
                    <a:pt x="981" y="377"/>
                  </a:lnTo>
                  <a:lnTo>
                    <a:pt x="957" y="383"/>
                  </a:lnTo>
                  <a:lnTo>
                    <a:pt x="945" y="389"/>
                  </a:lnTo>
                  <a:lnTo>
                    <a:pt x="939" y="395"/>
                  </a:lnTo>
                  <a:lnTo>
                    <a:pt x="921" y="401"/>
                  </a:lnTo>
                  <a:lnTo>
                    <a:pt x="879" y="407"/>
                  </a:lnTo>
                  <a:lnTo>
                    <a:pt x="837" y="419"/>
                  </a:lnTo>
                  <a:lnTo>
                    <a:pt x="819" y="419"/>
                  </a:lnTo>
                  <a:lnTo>
                    <a:pt x="808" y="419"/>
                  </a:lnTo>
                  <a:lnTo>
                    <a:pt x="796" y="419"/>
                  </a:lnTo>
                  <a:lnTo>
                    <a:pt x="778" y="419"/>
                  </a:lnTo>
                  <a:lnTo>
                    <a:pt x="754" y="419"/>
                  </a:lnTo>
                  <a:lnTo>
                    <a:pt x="724" y="425"/>
                  </a:lnTo>
                  <a:lnTo>
                    <a:pt x="664" y="437"/>
                  </a:lnTo>
                  <a:lnTo>
                    <a:pt x="640" y="449"/>
                  </a:lnTo>
                  <a:lnTo>
                    <a:pt x="616" y="461"/>
                  </a:lnTo>
                  <a:lnTo>
                    <a:pt x="598" y="473"/>
                  </a:lnTo>
                  <a:lnTo>
                    <a:pt x="580" y="473"/>
                  </a:lnTo>
                  <a:lnTo>
                    <a:pt x="538" y="473"/>
                  </a:lnTo>
                  <a:lnTo>
                    <a:pt x="503" y="467"/>
                  </a:lnTo>
                  <a:lnTo>
                    <a:pt x="461" y="473"/>
                  </a:lnTo>
                  <a:lnTo>
                    <a:pt x="443" y="479"/>
                  </a:lnTo>
                  <a:lnTo>
                    <a:pt x="431" y="491"/>
                  </a:lnTo>
                  <a:lnTo>
                    <a:pt x="425" y="509"/>
                  </a:lnTo>
                  <a:lnTo>
                    <a:pt x="419" y="533"/>
                  </a:lnTo>
                  <a:lnTo>
                    <a:pt x="413" y="539"/>
                  </a:lnTo>
                  <a:lnTo>
                    <a:pt x="407" y="545"/>
                  </a:lnTo>
                  <a:lnTo>
                    <a:pt x="389" y="551"/>
                  </a:lnTo>
                  <a:lnTo>
                    <a:pt x="347" y="569"/>
                  </a:lnTo>
                  <a:lnTo>
                    <a:pt x="299" y="587"/>
                  </a:lnTo>
                  <a:lnTo>
                    <a:pt x="257" y="593"/>
                  </a:lnTo>
                  <a:lnTo>
                    <a:pt x="222" y="599"/>
                  </a:lnTo>
                  <a:lnTo>
                    <a:pt x="180" y="617"/>
                  </a:lnTo>
                  <a:lnTo>
                    <a:pt x="150" y="641"/>
                  </a:lnTo>
                  <a:lnTo>
                    <a:pt x="138" y="647"/>
                  </a:lnTo>
                  <a:lnTo>
                    <a:pt x="132" y="653"/>
                  </a:lnTo>
                  <a:lnTo>
                    <a:pt x="126" y="659"/>
                  </a:lnTo>
                  <a:lnTo>
                    <a:pt x="108" y="659"/>
                  </a:lnTo>
                  <a:lnTo>
                    <a:pt x="96" y="653"/>
                  </a:lnTo>
                  <a:lnTo>
                    <a:pt x="90" y="653"/>
                  </a:lnTo>
                  <a:lnTo>
                    <a:pt x="0" y="671"/>
                  </a:lnTo>
                  <a:lnTo>
                    <a:pt x="12" y="689"/>
                  </a:lnTo>
                  <a:lnTo>
                    <a:pt x="42" y="695"/>
                  </a:lnTo>
                  <a:lnTo>
                    <a:pt x="84" y="695"/>
                  </a:lnTo>
                  <a:lnTo>
                    <a:pt x="132" y="683"/>
                  </a:lnTo>
                  <a:lnTo>
                    <a:pt x="192" y="671"/>
                  </a:lnTo>
                  <a:lnTo>
                    <a:pt x="263" y="653"/>
                  </a:lnTo>
                  <a:lnTo>
                    <a:pt x="335" y="629"/>
                  </a:lnTo>
                  <a:lnTo>
                    <a:pt x="407" y="599"/>
                  </a:lnTo>
                  <a:lnTo>
                    <a:pt x="473" y="569"/>
                  </a:lnTo>
                  <a:lnTo>
                    <a:pt x="527" y="545"/>
                  </a:lnTo>
                  <a:lnTo>
                    <a:pt x="562" y="527"/>
                  </a:lnTo>
                  <a:lnTo>
                    <a:pt x="568" y="521"/>
                  </a:lnTo>
                  <a:lnTo>
                    <a:pt x="574" y="521"/>
                  </a:lnTo>
                  <a:lnTo>
                    <a:pt x="604" y="521"/>
                  </a:lnTo>
                  <a:lnTo>
                    <a:pt x="646" y="515"/>
                  </a:lnTo>
                  <a:lnTo>
                    <a:pt x="712" y="497"/>
                  </a:lnTo>
                  <a:lnTo>
                    <a:pt x="790" y="479"/>
                  </a:lnTo>
                  <a:lnTo>
                    <a:pt x="873" y="461"/>
                  </a:lnTo>
                  <a:lnTo>
                    <a:pt x="963" y="443"/>
                  </a:lnTo>
                  <a:lnTo>
                    <a:pt x="1059" y="431"/>
                  </a:lnTo>
                  <a:lnTo>
                    <a:pt x="1148" y="425"/>
                  </a:lnTo>
                  <a:lnTo>
                    <a:pt x="1178" y="425"/>
                  </a:lnTo>
                  <a:lnTo>
                    <a:pt x="1214" y="437"/>
                  </a:lnTo>
                  <a:lnTo>
                    <a:pt x="1292" y="461"/>
                  </a:lnTo>
                  <a:lnTo>
                    <a:pt x="1340" y="479"/>
                  </a:lnTo>
                  <a:lnTo>
                    <a:pt x="1382" y="503"/>
                  </a:lnTo>
                  <a:lnTo>
                    <a:pt x="1417" y="533"/>
                  </a:lnTo>
                  <a:lnTo>
                    <a:pt x="1441" y="563"/>
                  </a:lnTo>
                  <a:lnTo>
                    <a:pt x="1447" y="587"/>
                  </a:lnTo>
                  <a:lnTo>
                    <a:pt x="1435" y="617"/>
                  </a:lnTo>
                  <a:lnTo>
                    <a:pt x="1423" y="629"/>
                  </a:lnTo>
                  <a:lnTo>
                    <a:pt x="1405" y="641"/>
                  </a:lnTo>
                  <a:lnTo>
                    <a:pt x="1376" y="653"/>
                  </a:lnTo>
                  <a:lnTo>
                    <a:pt x="1346" y="665"/>
                  </a:lnTo>
                  <a:lnTo>
                    <a:pt x="1280" y="683"/>
                  </a:lnTo>
                  <a:lnTo>
                    <a:pt x="1226" y="701"/>
                  </a:lnTo>
                  <a:lnTo>
                    <a:pt x="1178" y="719"/>
                  </a:lnTo>
                  <a:lnTo>
                    <a:pt x="1142" y="743"/>
                  </a:lnTo>
                  <a:lnTo>
                    <a:pt x="1112" y="755"/>
                  </a:lnTo>
                  <a:lnTo>
                    <a:pt x="1089" y="773"/>
                  </a:lnTo>
                  <a:lnTo>
                    <a:pt x="1077" y="791"/>
                  </a:lnTo>
                  <a:lnTo>
                    <a:pt x="1065" y="809"/>
                  </a:lnTo>
                  <a:lnTo>
                    <a:pt x="1059" y="833"/>
                  </a:lnTo>
                  <a:lnTo>
                    <a:pt x="1065" y="857"/>
                  </a:lnTo>
                  <a:lnTo>
                    <a:pt x="1077" y="869"/>
                  </a:lnTo>
                  <a:lnTo>
                    <a:pt x="1083" y="875"/>
                  </a:lnTo>
                  <a:lnTo>
                    <a:pt x="1089" y="881"/>
                  </a:lnTo>
                  <a:lnTo>
                    <a:pt x="1106" y="881"/>
                  </a:lnTo>
                  <a:lnTo>
                    <a:pt x="1124" y="875"/>
                  </a:lnTo>
                  <a:lnTo>
                    <a:pt x="1148" y="875"/>
                  </a:lnTo>
                  <a:lnTo>
                    <a:pt x="1208" y="869"/>
                  </a:lnTo>
                  <a:lnTo>
                    <a:pt x="1268" y="863"/>
                  </a:lnTo>
                  <a:lnTo>
                    <a:pt x="1328" y="863"/>
                  </a:lnTo>
                  <a:lnTo>
                    <a:pt x="1388" y="857"/>
                  </a:lnTo>
                  <a:lnTo>
                    <a:pt x="1411" y="857"/>
                  </a:lnTo>
                  <a:lnTo>
                    <a:pt x="1429" y="851"/>
                  </a:lnTo>
                  <a:lnTo>
                    <a:pt x="1441" y="851"/>
                  </a:lnTo>
                  <a:lnTo>
                    <a:pt x="1447" y="851"/>
                  </a:lnTo>
                  <a:lnTo>
                    <a:pt x="1459" y="845"/>
                  </a:lnTo>
                  <a:lnTo>
                    <a:pt x="1483" y="833"/>
                  </a:lnTo>
                  <a:lnTo>
                    <a:pt x="1525" y="815"/>
                  </a:lnTo>
                  <a:lnTo>
                    <a:pt x="1573" y="791"/>
                  </a:lnTo>
                  <a:lnTo>
                    <a:pt x="1675" y="743"/>
                  </a:lnTo>
                  <a:lnTo>
                    <a:pt x="1716" y="725"/>
                  </a:lnTo>
                  <a:lnTo>
                    <a:pt x="1752" y="713"/>
                  </a:lnTo>
                  <a:lnTo>
                    <a:pt x="1806" y="689"/>
                  </a:lnTo>
                  <a:lnTo>
                    <a:pt x="1842" y="653"/>
                  </a:lnTo>
                  <a:lnTo>
                    <a:pt x="1866" y="611"/>
                  </a:lnTo>
                  <a:lnTo>
                    <a:pt x="1884" y="581"/>
                  </a:lnTo>
                  <a:lnTo>
                    <a:pt x="1926" y="515"/>
                  </a:lnTo>
                  <a:lnTo>
                    <a:pt x="1979" y="449"/>
                  </a:lnTo>
                  <a:lnTo>
                    <a:pt x="2039" y="389"/>
                  </a:lnTo>
                  <a:lnTo>
                    <a:pt x="2105" y="341"/>
                  </a:lnTo>
                  <a:lnTo>
                    <a:pt x="2159" y="299"/>
                  </a:lnTo>
                  <a:lnTo>
                    <a:pt x="2207" y="269"/>
                  </a:lnTo>
                  <a:lnTo>
                    <a:pt x="2237" y="245"/>
                  </a:lnTo>
                  <a:lnTo>
                    <a:pt x="2249" y="239"/>
                  </a:lnTo>
                  <a:lnTo>
                    <a:pt x="2249" y="239"/>
                  </a:lnTo>
                  <a:lnTo>
                    <a:pt x="2392" y="167"/>
                  </a:lnTo>
                  <a:lnTo>
                    <a:pt x="2392" y="60"/>
                  </a:lnTo>
                  <a:lnTo>
                    <a:pt x="2392" y="0"/>
                  </a:lnTo>
                  <a:lnTo>
                    <a:pt x="2344" y="18"/>
                  </a:lnTo>
                  <a:lnTo>
                    <a:pt x="2302" y="36"/>
                  </a:lnTo>
                  <a:lnTo>
                    <a:pt x="2302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4" name="Freeform 12"/>
            <p:cNvSpPr>
              <a:spLocks/>
            </p:cNvSpPr>
            <p:nvPr userDrawn="1"/>
          </p:nvSpPr>
          <p:spPr bwMode="hidden">
            <a:xfrm>
              <a:off x="3839" y="1854"/>
              <a:ext cx="577" cy="258"/>
            </a:xfrm>
            <a:custGeom>
              <a:avLst/>
              <a:gdLst/>
              <a:ahLst/>
              <a:cxnLst>
                <a:cxn ang="0">
                  <a:pos x="30" y="245"/>
                </a:cxn>
                <a:cxn ang="0">
                  <a:pos x="18" y="251"/>
                </a:cxn>
                <a:cxn ang="0">
                  <a:pos x="6" y="257"/>
                </a:cxn>
                <a:cxn ang="0">
                  <a:pos x="0" y="257"/>
                </a:cxn>
                <a:cxn ang="0">
                  <a:pos x="305" y="113"/>
                </a:cxn>
                <a:cxn ang="0">
                  <a:pos x="520" y="0"/>
                </a:cxn>
                <a:cxn ang="0">
                  <a:pos x="526" y="6"/>
                </a:cxn>
                <a:cxn ang="0">
                  <a:pos x="544" y="18"/>
                </a:cxn>
                <a:cxn ang="0">
                  <a:pos x="550" y="24"/>
                </a:cxn>
                <a:cxn ang="0">
                  <a:pos x="550" y="36"/>
                </a:cxn>
                <a:cxn ang="0">
                  <a:pos x="544" y="42"/>
                </a:cxn>
                <a:cxn ang="0">
                  <a:pos x="526" y="54"/>
                </a:cxn>
                <a:cxn ang="0">
                  <a:pos x="514" y="60"/>
                </a:cxn>
                <a:cxn ang="0">
                  <a:pos x="502" y="66"/>
                </a:cxn>
                <a:cxn ang="0">
                  <a:pos x="448" y="84"/>
                </a:cxn>
                <a:cxn ang="0">
                  <a:pos x="382" y="113"/>
                </a:cxn>
                <a:cxn ang="0">
                  <a:pos x="305" y="143"/>
                </a:cxn>
                <a:cxn ang="0">
                  <a:pos x="227" y="173"/>
                </a:cxn>
                <a:cxn ang="0">
                  <a:pos x="149" y="203"/>
                </a:cxn>
                <a:cxn ang="0">
                  <a:pos x="83" y="227"/>
                </a:cxn>
                <a:cxn ang="0">
                  <a:pos x="30" y="245"/>
                </a:cxn>
                <a:cxn ang="0">
                  <a:pos x="30" y="245"/>
                </a:cxn>
              </a:cxnLst>
              <a:rect l="0" t="0" r="r" b="b"/>
              <a:pathLst>
                <a:path w="550" h="257">
                  <a:moveTo>
                    <a:pt x="30" y="245"/>
                  </a:moveTo>
                  <a:lnTo>
                    <a:pt x="18" y="251"/>
                  </a:lnTo>
                  <a:lnTo>
                    <a:pt x="6" y="257"/>
                  </a:lnTo>
                  <a:lnTo>
                    <a:pt x="0" y="257"/>
                  </a:lnTo>
                  <a:lnTo>
                    <a:pt x="305" y="113"/>
                  </a:lnTo>
                  <a:lnTo>
                    <a:pt x="520" y="0"/>
                  </a:lnTo>
                  <a:lnTo>
                    <a:pt x="526" y="6"/>
                  </a:lnTo>
                  <a:lnTo>
                    <a:pt x="544" y="18"/>
                  </a:lnTo>
                  <a:lnTo>
                    <a:pt x="550" y="24"/>
                  </a:lnTo>
                  <a:lnTo>
                    <a:pt x="550" y="36"/>
                  </a:lnTo>
                  <a:lnTo>
                    <a:pt x="544" y="42"/>
                  </a:lnTo>
                  <a:lnTo>
                    <a:pt x="526" y="54"/>
                  </a:lnTo>
                  <a:lnTo>
                    <a:pt x="514" y="60"/>
                  </a:lnTo>
                  <a:lnTo>
                    <a:pt x="502" y="66"/>
                  </a:lnTo>
                  <a:lnTo>
                    <a:pt x="448" y="84"/>
                  </a:lnTo>
                  <a:lnTo>
                    <a:pt x="382" y="113"/>
                  </a:lnTo>
                  <a:lnTo>
                    <a:pt x="305" y="143"/>
                  </a:lnTo>
                  <a:lnTo>
                    <a:pt x="227" y="173"/>
                  </a:lnTo>
                  <a:lnTo>
                    <a:pt x="149" y="203"/>
                  </a:lnTo>
                  <a:lnTo>
                    <a:pt x="83" y="227"/>
                  </a:lnTo>
                  <a:lnTo>
                    <a:pt x="30" y="245"/>
                  </a:lnTo>
                  <a:lnTo>
                    <a:pt x="30" y="24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5" name="Freeform 13"/>
            <p:cNvSpPr>
              <a:spLocks/>
            </p:cNvSpPr>
            <p:nvPr userDrawn="1"/>
          </p:nvSpPr>
          <p:spPr bwMode="hidden">
            <a:xfrm>
              <a:off x="5327" y="1642"/>
              <a:ext cx="5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D1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6" name="Freeform 14"/>
            <p:cNvSpPr>
              <a:spLocks/>
            </p:cNvSpPr>
            <p:nvPr userDrawn="1"/>
          </p:nvSpPr>
          <p:spPr bwMode="hidden">
            <a:xfrm>
              <a:off x="3839" y="1728"/>
              <a:ext cx="716" cy="383"/>
            </a:xfrm>
            <a:custGeom>
              <a:avLst/>
              <a:gdLst/>
              <a:ahLst/>
              <a:cxnLst>
                <a:cxn ang="0">
                  <a:pos x="659" y="6"/>
                </a:cxn>
                <a:cxn ang="0">
                  <a:pos x="588" y="42"/>
                </a:cxn>
                <a:cxn ang="0">
                  <a:pos x="515" y="84"/>
                </a:cxn>
                <a:cxn ang="0">
                  <a:pos x="509" y="90"/>
                </a:cxn>
                <a:cxn ang="0">
                  <a:pos x="485" y="102"/>
                </a:cxn>
                <a:cxn ang="0">
                  <a:pos x="455" y="120"/>
                </a:cxn>
                <a:cxn ang="0">
                  <a:pos x="425" y="138"/>
                </a:cxn>
                <a:cxn ang="0">
                  <a:pos x="371" y="168"/>
                </a:cxn>
                <a:cxn ang="0">
                  <a:pos x="306" y="198"/>
                </a:cxn>
                <a:cxn ang="0">
                  <a:pos x="186" y="251"/>
                </a:cxn>
                <a:cxn ang="0">
                  <a:pos x="131" y="269"/>
                </a:cxn>
                <a:cxn ang="0">
                  <a:pos x="89" y="287"/>
                </a:cxn>
                <a:cxn ang="0">
                  <a:pos x="53" y="305"/>
                </a:cxn>
                <a:cxn ang="0">
                  <a:pos x="36" y="311"/>
                </a:cxn>
                <a:cxn ang="0">
                  <a:pos x="12" y="329"/>
                </a:cxn>
                <a:cxn ang="0">
                  <a:pos x="0" y="353"/>
                </a:cxn>
                <a:cxn ang="0">
                  <a:pos x="0" y="371"/>
                </a:cxn>
                <a:cxn ang="0">
                  <a:pos x="0" y="383"/>
                </a:cxn>
                <a:cxn ang="0">
                  <a:pos x="0" y="383"/>
                </a:cxn>
                <a:cxn ang="0">
                  <a:pos x="12" y="371"/>
                </a:cxn>
                <a:cxn ang="0">
                  <a:pos x="30" y="353"/>
                </a:cxn>
                <a:cxn ang="0">
                  <a:pos x="53" y="335"/>
                </a:cxn>
                <a:cxn ang="0">
                  <a:pos x="77" y="317"/>
                </a:cxn>
                <a:cxn ang="0">
                  <a:pos x="101" y="311"/>
                </a:cxn>
                <a:cxn ang="0">
                  <a:pos x="131" y="299"/>
                </a:cxn>
                <a:cxn ang="0">
                  <a:pos x="204" y="269"/>
                </a:cxn>
                <a:cxn ang="0">
                  <a:pos x="240" y="251"/>
                </a:cxn>
                <a:cxn ang="0">
                  <a:pos x="270" y="239"/>
                </a:cxn>
                <a:cxn ang="0">
                  <a:pos x="294" y="228"/>
                </a:cxn>
                <a:cxn ang="0">
                  <a:pos x="312" y="222"/>
                </a:cxn>
                <a:cxn ang="0">
                  <a:pos x="330" y="210"/>
                </a:cxn>
                <a:cxn ang="0">
                  <a:pos x="365" y="186"/>
                </a:cxn>
                <a:cxn ang="0">
                  <a:pos x="419" y="156"/>
                </a:cxn>
                <a:cxn ang="0">
                  <a:pos x="473" y="120"/>
                </a:cxn>
                <a:cxn ang="0">
                  <a:pos x="527" y="90"/>
                </a:cxn>
                <a:cxn ang="0">
                  <a:pos x="576" y="60"/>
                </a:cxn>
                <a:cxn ang="0">
                  <a:pos x="612" y="42"/>
                </a:cxn>
                <a:cxn ang="0">
                  <a:pos x="629" y="36"/>
                </a:cxn>
                <a:cxn ang="0">
                  <a:pos x="647" y="30"/>
                </a:cxn>
                <a:cxn ang="0">
                  <a:pos x="677" y="18"/>
                </a:cxn>
                <a:cxn ang="0">
                  <a:pos x="701" y="6"/>
                </a:cxn>
                <a:cxn ang="0">
                  <a:pos x="713" y="0"/>
                </a:cxn>
                <a:cxn ang="0">
                  <a:pos x="713" y="0"/>
                </a:cxn>
                <a:cxn ang="0">
                  <a:pos x="659" y="6"/>
                </a:cxn>
                <a:cxn ang="0">
                  <a:pos x="716" y="63"/>
                </a:cxn>
              </a:cxnLst>
              <a:rect l="0" t="0" r="r" b="b"/>
              <a:pathLst>
                <a:path w="716" h="383">
                  <a:moveTo>
                    <a:pt x="659" y="6"/>
                  </a:moveTo>
                  <a:lnTo>
                    <a:pt x="588" y="42"/>
                  </a:lnTo>
                  <a:lnTo>
                    <a:pt x="515" y="84"/>
                  </a:lnTo>
                  <a:lnTo>
                    <a:pt x="509" y="90"/>
                  </a:lnTo>
                  <a:lnTo>
                    <a:pt x="485" y="102"/>
                  </a:lnTo>
                  <a:lnTo>
                    <a:pt x="455" y="120"/>
                  </a:lnTo>
                  <a:lnTo>
                    <a:pt x="425" y="138"/>
                  </a:lnTo>
                  <a:lnTo>
                    <a:pt x="371" y="168"/>
                  </a:lnTo>
                  <a:lnTo>
                    <a:pt x="306" y="198"/>
                  </a:lnTo>
                  <a:lnTo>
                    <a:pt x="186" y="251"/>
                  </a:lnTo>
                  <a:lnTo>
                    <a:pt x="131" y="269"/>
                  </a:lnTo>
                  <a:lnTo>
                    <a:pt x="89" y="287"/>
                  </a:lnTo>
                  <a:lnTo>
                    <a:pt x="53" y="305"/>
                  </a:lnTo>
                  <a:lnTo>
                    <a:pt x="36" y="311"/>
                  </a:lnTo>
                  <a:lnTo>
                    <a:pt x="12" y="329"/>
                  </a:lnTo>
                  <a:lnTo>
                    <a:pt x="0" y="353"/>
                  </a:lnTo>
                  <a:lnTo>
                    <a:pt x="0" y="371"/>
                  </a:lnTo>
                  <a:lnTo>
                    <a:pt x="0" y="383"/>
                  </a:lnTo>
                  <a:lnTo>
                    <a:pt x="0" y="383"/>
                  </a:lnTo>
                  <a:lnTo>
                    <a:pt x="12" y="371"/>
                  </a:lnTo>
                  <a:lnTo>
                    <a:pt x="30" y="353"/>
                  </a:lnTo>
                  <a:lnTo>
                    <a:pt x="53" y="335"/>
                  </a:lnTo>
                  <a:lnTo>
                    <a:pt x="77" y="317"/>
                  </a:lnTo>
                  <a:lnTo>
                    <a:pt x="101" y="311"/>
                  </a:lnTo>
                  <a:lnTo>
                    <a:pt x="131" y="299"/>
                  </a:lnTo>
                  <a:lnTo>
                    <a:pt x="204" y="269"/>
                  </a:lnTo>
                  <a:lnTo>
                    <a:pt x="240" y="251"/>
                  </a:lnTo>
                  <a:lnTo>
                    <a:pt x="270" y="239"/>
                  </a:lnTo>
                  <a:lnTo>
                    <a:pt x="294" y="228"/>
                  </a:lnTo>
                  <a:lnTo>
                    <a:pt x="312" y="222"/>
                  </a:lnTo>
                  <a:lnTo>
                    <a:pt x="330" y="210"/>
                  </a:lnTo>
                  <a:lnTo>
                    <a:pt x="365" y="186"/>
                  </a:lnTo>
                  <a:lnTo>
                    <a:pt x="419" y="156"/>
                  </a:lnTo>
                  <a:lnTo>
                    <a:pt x="473" y="120"/>
                  </a:lnTo>
                  <a:lnTo>
                    <a:pt x="527" y="90"/>
                  </a:lnTo>
                  <a:lnTo>
                    <a:pt x="576" y="60"/>
                  </a:lnTo>
                  <a:lnTo>
                    <a:pt x="612" y="42"/>
                  </a:lnTo>
                  <a:lnTo>
                    <a:pt x="629" y="36"/>
                  </a:lnTo>
                  <a:lnTo>
                    <a:pt x="647" y="30"/>
                  </a:lnTo>
                  <a:lnTo>
                    <a:pt x="677" y="18"/>
                  </a:lnTo>
                  <a:lnTo>
                    <a:pt x="701" y="6"/>
                  </a:lnTo>
                  <a:lnTo>
                    <a:pt x="713" y="0"/>
                  </a:lnTo>
                  <a:lnTo>
                    <a:pt x="713" y="0"/>
                  </a:lnTo>
                  <a:lnTo>
                    <a:pt x="659" y="6"/>
                  </a:lnTo>
                  <a:lnTo>
                    <a:pt x="716" y="63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7" name="Freeform 15"/>
            <p:cNvSpPr>
              <a:spLocks/>
            </p:cNvSpPr>
            <p:nvPr userDrawn="1"/>
          </p:nvSpPr>
          <p:spPr bwMode="hidden">
            <a:xfrm>
              <a:off x="3453" y="2271"/>
              <a:ext cx="318" cy="225"/>
            </a:xfrm>
            <a:custGeom>
              <a:avLst/>
              <a:gdLst/>
              <a:ahLst/>
              <a:cxnLst>
                <a:cxn ang="0">
                  <a:pos x="6" y="225"/>
                </a:cxn>
                <a:cxn ang="0">
                  <a:pos x="0" y="195"/>
                </a:cxn>
                <a:cxn ang="0">
                  <a:pos x="315" y="0"/>
                </a:cxn>
                <a:cxn ang="0">
                  <a:pos x="303" y="27"/>
                </a:cxn>
                <a:cxn ang="0">
                  <a:pos x="318" y="42"/>
                </a:cxn>
              </a:cxnLst>
              <a:rect l="0" t="0" r="r" b="b"/>
              <a:pathLst>
                <a:path w="318" h="225">
                  <a:moveTo>
                    <a:pt x="6" y="225"/>
                  </a:moveTo>
                  <a:lnTo>
                    <a:pt x="0" y="195"/>
                  </a:lnTo>
                  <a:lnTo>
                    <a:pt x="315" y="0"/>
                  </a:lnTo>
                  <a:lnTo>
                    <a:pt x="303" y="27"/>
                  </a:lnTo>
                  <a:lnTo>
                    <a:pt x="318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8" name="Freeform 16"/>
            <p:cNvSpPr>
              <a:spLocks/>
            </p:cNvSpPr>
            <p:nvPr userDrawn="1"/>
          </p:nvSpPr>
          <p:spPr bwMode="hidden">
            <a:xfrm>
              <a:off x="0" y="2658"/>
              <a:ext cx="2595" cy="933"/>
            </a:xfrm>
            <a:custGeom>
              <a:avLst/>
              <a:gdLst/>
              <a:ahLst/>
              <a:cxnLst>
                <a:cxn ang="0">
                  <a:pos x="1050" y="657"/>
                </a:cxn>
                <a:cxn ang="0">
                  <a:pos x="1581" y="690"/>
                </a:cxn>
                <a:cxn ang="0">
                  <a:pos x="1671" y="723"/>
                </a:cxn>
                <a:cxn ang="0">
                  <a:pos x="1176" y="621"/>
                </a:cxn>
                <a:cxn ang="0">
                  <a:pos x="1854" y="567"/>
                </a:cxn>
                <a:cxn ang="0">
                  <a:pos x="1869" y="612"/>
                </a:cxn>
                <a:cxn ang="0">
                  <a:pos x="2103" y="861"/>
                </a:cxn>
                <a:cxn ang="0">
                  <a:pos x="1883" y="520"/>
                </a:cxn>
                <a:cxn ang="0">
                  <a:pos x="1842" y="490"/>
                </a:cxn>
                <a:cxn ang="0">
                  <a:pos x="1770" y="466"/>
                </a:cxn>
                <a:cxn ang="0">
                  <a:pos x="1740" y="448"/>
                </a:cxn>
                <a:cxn ang="0">
                  <a:pos x="1758" y="436"/>
                </a:cxn>
                <a:cxn ang="0">
                  <a:pos x="1830" y="430"/>
                </a:cxn>
                <a:cxn ang="0">
                  <a:pos x="1877" y="424"/>
                </a:cxn>
                <a:cxn ang="0">
                  <a:pos x="1955" y="394"/>
                </a:cxn>
                <a:cxn ang="0">
                  <a:pos x="2052" y="396"/>
                </a:cxn>
                <a:cxn ang="0">
                  <a:pos x="2253" y="732"/>
                </a:cxn>
                <a:cxn ang="0">
                  <a:pos x="2415" y="933"/>
                </a:cxn>
                <a:cxn ang="0">
                  <a:pos x="2397" y="828"/>
                </a:cxn>
                <a:cxn ang="0">
                  <a:pos x="2088" y="400"/>
                </a:cxn>
                <a:cxn ang="0">
                  <a:pos x="2046" y="346"/>
                </a:cxn>
                <a:cxn ang="0">
                  <a:pos x="1997" y="304"/>
                </a:cxn>
                <a:cxn ang="0">
                  <a:pos x="1967" y="286"/>
                </a:cxn>
                <a:cxn ang="0">
                  <a:pos x="1973" y="286"/>
                </a:cxn>
                <a:cxn ang="0">
                  <a:pos x="2009" y="286"/>
                </a:cxn>
                <a:cxn ang="0">
                  <a:pos x="2082" y="322"/>
                </a:cxn>
                <a:cxn ang="0">
                  <a:pos x="2199" y="384"/>
                </a:cxn>
                <a:cxn ang="0">
                  <a:pos x="2394" y="448"/>
                </a:cxn>
                <a:cxn ang="0">
                  <a:pos x="2595" y="516"/>
                </a:cxn>
                <a:cxn ang="0">
                  <a:pos x="2388" y="424"/>
                </a:cxn>
                <a:cxn ang="0">
                  <a:pos x="2219" y="340"/>
                </a:cxn>
                <a:cxn ang="0">
                  <a:pos x="2052" y="280"/>
                </a:cxn>
                <a:cxn ang="0">
                  <a:pos x="1955" y="262"/>
                </a:cxn>
                <a:cxn ang="0">
                  <a:pos x="1877" y="274"/>
                </a:cxn>
                <a:cxn ang="0">
                  <a:pos x="1752" y="274"/>
                </a:cxn>
                <a:cxn ang="0">
                  <a:pos x="1661" y="292"/>
                </a:cxn>
                <a:cxn ang="0">
                  <a:pos x="1607" y="316"/>
                </a:cxn>
                <a:cxn ang="0">
                  <a:pos x="1589" y="322"/>
                </a:cxn>
                <a:cxn ang="0">
                  <a:pos x="1409" y="358"/>
                </a:cxn>
                <a:cxn ang="0">
                  <a:pos x="1152" y="442"/>
                </a:cxn>
                <a:cxn ang="0">
                  <a:pos x="966" y="460"/>
                </a:cxn>
                <a:cxn ang="0">
                  <a:pos x="870" y="442"/>
                </a:cxn>
                <a:cxn ang="0">
                  <a:pos x="828" y="430"/>
                </a:cxn>
                <a:cxn ang="0">
                  <a:pos x="743" y="388"/>
                </a:cxn>
                <a:cxn ang="0">
                  <a:pos x="636" y="334"/>
                </a:cxn>
                <a:cxn ang="0">
                  <a:pos x="467" y="256"/>
                </a:cxn>
                <a:cxn ang="0">
                  <a:pos x="0" y="0"/>
                </a:cxn>
                <a:cxn ang="0">
                  <a:pos x="585" y="390"/>
                </a:cxn>
                <a:cxn ang="0">
                  <a:pos x="849" y="543"/>
                </a:cxn>
                <a:cxn ang="0">
                  <a:pos x="897" y="621"/>
                </a:cxn>
              </a:cxnLst>
              <a:rect l="0" t="0" r="r" b="b"/>
              <a:pathLst>
                <a:path w="2595" h="933">
                  <a:moveTo>
                    <a:pt x="981" y="675"/>
                  </a:moveTo>
                  <a:lnTo>
                    <a:pt x="1050" y="657"/>
                  </a:lnTo>
                  <a:lnTo>
                    <a:pt x="1143" y="651"/>
                  </a:lnTo>
                  <a:lnTo>
                    <a:pt x="1581" y="690"/>
                  </a:lnTo>
                  <a:lnTo>
                    <a:pt x="1623" y="738"/>
                  </a:lnTo>
                  <a:lnTo>
                    <a:pt x="1671" y="723"/>
                  </a:lnTo>
                  <a:lnTo>
                    <a:pt x="1656" y="675"/>
                  </a:lnTo>
                  <a:lnTo>
                    <a:pt x="1176" y="621"/>
                  </a:lnTo>
                  <a:lnTo>
                    <a:pt x="1797" y="534"/>
                  </a:lnTo>
                  <a:lnTo>
                    <a:pt x="1854" y="567"/>
                  </a:lnTo>
                  <a:lnTo>
                    <a:pt x="1881" y="585"/>
                  </a:lnTo>
                  <a:lnTo>
                    <a:pt x="1869" y="612"/>
                  </a:lnTo>
                  <a:lnTo>
                    <a:pt x="1995" y="852"/>
                  </a:lnTo>
                  <a:lnTo>
                    <a:pt x="2103" y="861"/>
                  </a:lnTo>
                  <a:lnTo>
                    <a:pt x="1889" y="538"/>
                  </a:lnTo>
                  <a:lnTo>
                    <a:pt x="1883" y="520"/>
                  </a:lnTo>
                  <a:lnTo>
                    <a:pt x="1872" y="508"/>
                  </a:lnTo>
                  <a:lnTo>
                    <a:pt x="1842" y="490"/>
                  </a:lnTo>
                  <a:lnTo>
                    <a:pt x="1806" y="478"/>
                  </a:lnTo>
                  <a:lnTo>
                    <a:pt x="1770" y="466"/>
                  </a:lnTo>
                  <a:lnTo>
                    <a:pt x="1752" y="454"/>
                  </a:lnTo>
                  <a:lnTo>
                    <a:pt x="1740" y="448"/>
                  </a:lnTo>
                  <a:lnTo>
                    <a:pt x="1746" y="436"/>
                  </a:lnTo>
                  <a:lnTo>
                    <a:pt x="1758" y="436"/>
                  </a:lnTo>
                  <a:lnTo>
                    <a:pt x="1782" y="430"/>
                  </a:lnTo>
                  <a:lnTo>
                    <a:pt x="1830" y="430"/>
                  </a:lnTo>
                  <a:lnTo>
                    <a:pt x="1854" y="430"/>
                  </a:lnTo>
                  <a:lnTo>
                    <a:pt x="1877" y="424"/>
                  </a:lnTo>
                  <a:lnTo>
                    <a:pt x="1925" y="400"/>
                  </a:lnTo>
                  <a:lnTo>
                    <a:pt x="1955" y="394"/>
                  </a:lnTo>
                  <a:lnTo>
                    <a:pt x="1979" y="394"/>
                  </a:lnTo>
                  <a:lnTo>
                    <a:pt x="2052" y="396"/>
                  </a:lnTo>
                  <a:lnTo>
                    <a:pt x="2046" y="456"/>
                  </a:lnTo>
                  <a:lnTo>
                    <a:pt x="2253" y="732"/>
                  </a:lnTo>
                  <a:lnTo>
                    <a:pt x="2334" y="816"/>
                  </a:lnTo>
                  <a:lnTo>
                    <a:pt x="2415" y="933"/>
                  </a:lnTo>
                  <a:lnTo>
                    <a:pt x="2430" y="909"/>
                  </a:lnTo>
                  <a:lnTo>
                    <a:pt x="2397" y="828"/>
                  </a:lnTo>
                  <a:lnTo>
                    <a:pt x="2094" y="412"/>
                  </a:lnTo>
                  <a:lnTo>
                    <a:pt x="2088" y="400"/>
                  </a:lnTo>
                  <a:lnTo>
                    <a:pt x="2076" y="376"/>
                  </a:lnTo>
                  <a:lnTo>
                    <a:pt x="2046" y="346"/>
                  </a:lnTo>
                  <a:lnTo>
                    <a:pt x="2015" y="322"/>
                  </a:lnTo>
                  <a:lnTo>
                    <a:pt x="1997" y="304"/>
                  </a:lnTo>
                  <a:lnTo>
                    <a:pt x="1979" y="292"/>
                  </a:lnTo>
                  <a:lnTo>
                    <a:pt x="1967" y="286"/>
                  </a:lnTo>
                  <a:lnTo>
                    <a:pt x="1967" y="286"/>
                  </a:lnTo>
                  <a:lnTo>
                    <a:pt x="1973" y="286"/>
                  </a:lnTo>
                  <a:lnTo>
                    <a:pt x="1985" y="286"/>
                  </a:lnTo>
                  <a:lnTo>
                    <a:pt x="2009" y="286"/>
                  </a:lnTo>
                  <a:lnTo>
                    <a:pt x="2040" y="298"/>
                  </a:lnTo>
                  <a:lnTo>
                    <a:pt x="2082" y="322"/>
                  </a:lnTo>
                  <a:lnTo>
                    <a:pt x="2124" y="348"/>
                  </a:lnTo>
                  <a:lnTo>
                    <a:pt x="2199" y="384"/>
                  </a:lnTo>
                  <a:lnTo>
                    <a:pt x="2325" y="426"/>
                  </a:lnTo>
                  <a:lnTo>
                    <a:pt x="2394" y="448"/>
                  </a:lnTo>
                  <a:lnTo>
                    <a:pt x="2523" y="522"/>
                  </a:lnTo>
                  <a:lnTo>
                    <a:pt x="2595" y="516"/>
                  </a:lnTo>
                  <a:lnTo>
                    <a:pt x="2442" y="454"/>
                  </a:lnTo>
                  <a:lnTo>
                    <a:pt x="2388" y="424"/>
                  </a:lnTo>
                  <a:lnTo>
                    <a:pt x="2327" y="388"/>
                  </a:lnTo>
                  <a:lnTo>
                    <a:pt x="2219" y="340"/>
                  </a:lnTo>
                  <a:lnTo>
                    <a:pt x="2106" y="292"/>
                  </a:lnTo>
                  <a:lnTo>
                    <a:pt x="2052" y="280"/>
                  </a:lnTo>
                  <a:lnTo>
                    <a:pt x="2003" y="268"/>
                  </a:lnTo>
                  <a:lnTo>
                    <a:pt x="1955" y="262"/>
                  </a:lnTo>
                  <a:lnTo>
                    <a:pt x="1919" y="268"/>
                  </a:lnTo>
                  <a:lnTo>
                    <a:pt x="1877" y="274"/>
                  </a:lnTo>
                  <a:lnTo>
                    <a:pt x="1812" y="274"/>
                  </a:lnTo>
                  <a:lnTo>
                    <a:pt x="1752" y="274"/>
                  </a:lnTo>
                  <a:lnTo>
                    <a:pt x="1703" y="286"/>
                  </a:lnTo>
                  <a:lnTo>
                    <a:pt x="1661" y="292"/>
                  </a:lnTo>
                  <a:lnTo>
                    <a:pt x="1631" y="304"/>
                  </a:lnTo>
                  <a:lnTo>
                    <a:pt x="1607" y="316"/>
                  </a:lnTo>
                  <a:lnTo>
                    <a:pt x="1595" y="322"/>
                  </a:lnTo>
                  <a:lnTo>
                    <a:pt x="1589" y="322"/>
                  </a:lnTo>
                  <a:lnTo>
                    <a:pt x="1500" y="334"/>
                  </a:lnTo>
                  <a:lnTo>
                    <a:pt x="1409" y="358"/>
                  </a:lnTo>
                  <a:lnTo>
                    <a:pt x="1236" y="418"/>
                  </a:lnTo>
                  <a:lnTo>
                    <a:pt x="1152" y="442"/>
                  </a:lnTo>
                  <a:lnTo>
                    <a:pt x="1061" y="460"/>
                  </a:lnTo>
                  <a:lnTo>
                    <a:pt x="966" y="460"/>
                  </a:lnTo>
                  <a:lnTo>
                    <a:pt x="918" y="454"/>
                  </a:lnTo>
                  <a:lnTo>
                    <a:pt x="870" y="442"/>
                  </a:lnTo>
                  <a:lnTo>
                    <a:pt x="858" y="436"/>
                  </a:lnTo>
                  <a:lnTo>
                    <a:pt x="828" y="430"/>
                  </a:lnTo>
                  <a:lnTo>
                    <a:pt x="791" y="412"/>
                  </a:lnTo>
                  <a:lnTo>
                    <a:pt x="743" y="388"/>
                  </a:lnTo>
                  <a:lnTo>
                    <a:pt x="690" y="364"/>
                  </a:lnTo>
                  <a:lnTo>
                    <a:pt x="636" y="334"/>
                  </a:lnTo>
                  <a:lnTo>
                    <a:pt x="515" y="280"/>
                  </a:lnTo>
                  <a:lnTo>
                    <a:pt x="467" y="256"/>
                  </a:lnTo>
                  <a:lnTo>
                    <a:pt x="443" y="244"/>
                  </a:lnTo>
                  <a:lnTo>
                    <a:pt x="0" y="0"/>
                  </a:lnTo>
                  <a:lnTo>
                    <a:pt x="123" y="120"/>
                  </a:lnTo>
                  <a:lnTo>
                    <a:pt x="585" y="390"/>
                  </a:lnTo>
                  <a:lnTo>
                    <a:pt x="708" y="462"/>
                  </a:lnTo>
                  <a:lnTo>
                    <a:pt x="849" y="543"/>
                  </a:lnTo>
                  <a:lnTo>
                    <a:pt x="882" y="564"/>
                  </a:lnTo>
                  <a:lnTo>
                    <a:pt x="897" y="621"/>
                  </a:lnTo>
                  <a:lnTo>
                    <a:pt x="981" y="67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hidden">
            <a:xfrm>
              <a:off x="0" y="2994"/>
              <a:ext cx="2723" cy="1091"/>
            </a:xfrm>
            <a:custGeom>
              <a:avLst/>
              <a:gdLst/>
              <a:ahLst/>
              <a:cxnLst>
                <a:cxn ang="0">
                  <a:pos x="2370" y="72"/>
                </a:cxn>
                <a:cxn ang="0">
                  <a:pos x="2597" y="198"/>
                </a:cxn>
                <a:cxn ang="0">
                  <a:pos x="2639" y="276"/>
                </a:cxn>
                <a:cxn ang="0">
                  <a:pos x="2453" y="264"/>
                </a:cxn>
                <a:cxn ang="0">
                  <a:pos x="2297" y="204"/>
                </a:cxn>
                <a:cxn ang="0">
                  <a:pos x="2112" y="66"/>
                </a:cxn>
                <a:cxn ang="0">
                  <a:pos x="2088" y="72"/>
                </a:cxn>
                <a:cxn ang="0">
                  <a:pos x="2106" y="114"/>
                </a:cxn>
                <a:cxn ang="0">
                  <a:pos x="2412" y="552"/>
                </a:cxn>
                <a:cxn ang="0">
                  <a:pos x="2279" y="564"/>
                </a:cxn>
                <a:cxn ang="0">
                  <a:pos x="2189" y="492"/>
                </a:cxn>
                <a:cxn ang="0">
                  <a:pos x="2058" y="330"/>
                </a:cxn>
                <a:cxn ang="0">
                  <a:pos x="1991" y="234"/>
                </a:cxn>
                <a:cxn ang="0">
                  <a:pos x="1949" y="174"/>
                </a:cxn>
                <a:cxn ang="0">
                  <a:pos x="1824" y="132"/>
                </a:cxn>
                <a:cxn ang="0">
                  <a:pos x="1794" y="144"/>
                </a:cxn>
                <a:cxn ang="0">
                  <a:pos x="1895" y="222"/>
                </a:cxn>
                <a:cxn ang="0">
                  <a:pos x="1943" y="366"/>
                </a:cxn>
                <a:cxn ang="0">
                  <a:pos x="2064" y="630"/>
                </a:cxn>
                <a:cxn ang="0">
                  <a:pos x="2052" y="695"/>
                </a:cxn>
                <a:cxn ang="0">
                  <a:pos x="1955" y="683"/>
                </a:cxn>
                <a:cxn ang="0">
                  <a:pos x="1913" y="636"/>
                </a:cxn>
                <a:cxn ang="0">
                  <a:pos x="1703" y="312"/>
                </a:cxn>
                <a:cxn ang="0">
                  <a:pos x="1637" y="276"/>
                </a:cxn>
                <a:cxn ang="0">
                  <a:pos x="1643" y="318"/>
                </a:cxn>
                <a:cxn ang="0">
                  <a:pos x="1673" y="408"/>
                </a:cxn>
                <a:cxn ang="0">
                  <a:pos x="1716" y="779"/>
                </a:cxn>
                <a:cxn ang="0">
                  <a:pos x="1691" y="737"/>
                </a:cxn>
                <a:cxn ang="0">
                  <a:pos x="1613" y="582"/>
                </a:cxn>
                <a:cxn ang="0">
                  <a:pos x="1494" y="480"/>
                </a:cxn>
                <a:cxn ang="0">
                  <a:pos x="1248" y="528"/>
                </a:cxn>
                <a:cxn ang="0">
                  <a:pos x="996" y="630"/>
                </a:cxn>
                <a:cxn ang="0">
                  <a:pos x="714" y="534"/>
                </a:cxn>
                <a:cxn ang="0">
                  <a:pos x="198" y="288"/>
                </a:cxn>
                <a:cxn ang="0">
                  <a:pos x="0" y="460"/>
                </a:cxn>
                <a:cxn ang="0">
                  <a:pos x="288" y="570"/>
                </a:cxn>
                <a:cxn ang="0">
                  <a:pos x="461" y="654"/>
                </a:cxn>
                <a:cxn ang="0">
                  <a:pos x="725" y="755"/>
                </a:cxn>
                <a:cxn ang="0">
                  <a:pos x="966" y="791"/>
                </a:cxn>
                <a:cxn ang="0">
                  <a:pos x="1176" y="779"/>
                </a:cxn>
                <a:cxn ang="0">
                  <a:pos x="1278" y="791"/>
                </a:cxn>
                <a:cxn ang="0">
                  <a:pos x="1404" y="845"/>
                </a:cxn>
                <a:cxn ang="0">
                  <a:pos x="1416" y="887"/>
                </a:cxn>
                <a:cxn ang="0">
                  <a:pos x="1361" y="923"/>
                </a:cxn>
                <a:cxn ang="0">
                  <a:pos x="1385" y="1007"/>
                </a:cxn>
                <a:cxn ang="0">
                  <a:pos x="1494" y="1085"/>
                </a:cxn>
                <a:cxn ang="0">
                  <a:pos x="1697" y="1043"/>
                </a:cxn>
                <a:cxn ang="0">
                  <a:pos x="1812" y="989"/>
                </a:cxn>
                <a:cxn ang="0">
                  <a:pos x="1973" y="917"/>
                </a:cxn>
                <a:cxn ang="0">
                  <a:pos x="2201" y="899"/>
                </a:cxn>
                <a:cxn ang="0">
                  <a:pos x="2364" y="863"/>
                </a:cxn>
                <a:cxn ang="0">
                  <a:pos x="2400" y="743"/>
                </a:cxn>
                <a:cxn ang="0">
                  <a:pos x="2471" y="701"/>
                </a:cxn>
                <a:cxn ang="0">
                  <a:pos x="2621" y="504"/>
                </a:cxn>
                <a:cxn ang="0">
                  <a:pos x="2693" y="374"/>
                </a:cxn>
              </a:cxnLst>
              <a:rect l="0" t="0" r="r" b="b"/>
              <a:pathLst>
                <a:path w="2723" h="1091">
                  <a:moveTo>
                    <a:pt x="2723" y="299"/>
                  </a:moveTo>
                  <a:lnTo>
                    <a:pt x="2715" y="240"/>
                  </a:lnTo>
                  <a:lnTo>
                    <a:pt x="2656" y="195"/>
                  </a:lnTo>
                  <a:lnTo>
                    <a:pt x="2370" y="72"/>
                  </a:lnTo>
                  <a:lnTo>
                    <a:pt x="2303" y="54"/>
                  </a:lnTo>
                  <a:lnTo>
                    <a:pt x="2585" y="186"/>
                  </a:lnTo>
                  <a:lnTo>
                    <a:pt x="2591" y="192"/>
                  </a:lnTo>
                  <a:lnTo>
                    <a:pt x="2597" y="198"/>
                  </a:lnTo>
                  <a:lnTo>
                    <a:pt x="2621" y="228"/>
                  </a:lnTo>
                  <a:lnTo>
                    <a:pt x="2639" y="258"/>
                  </a:lnTo>
                  <a:lnTo>
                    <a:pt x="2646" y="270"/>
                  </a:lnTo>
                  <a:lnTo>
                    <a:pt x="2639" y="276"/>
                  </a:lnTo>
                  <a:lnTo>
                    <a:pt x="2603" y="282"/>
                  </a:lnTo>
                  <a:lnTo>
                    <a:pt x="2555" y="282"/>
                  </a:lnTo>
                  <a:lnTo>
                    <a:pt x="2507" y="276"/>
                  </a:lnTo>
                  <a:lnTo>
                    <a:pt x="2453" y="264"/>
                  </a:lnTo>
                  <a:lnTo>
                    <a:pt x="2394" y="246"/>
                  </a:lnTo>
                  <a:lnTo>
                    <a:pt x="2340" y="222"/>
                  </a:lnTo>
                  <a:lnTo>
                    <a:pt x="2321" y="216"/>
                  </a:lnTo>
                  <a:lnTo>
                    <a:pt x="2297" y="204"/>
                  </a:lnTo>
                  <a:lnTo>
                    <a:pt x="2171" y="126"/>
                  </a:lnTo>
                  <a:lnTo>
                    <a:pt x="2165" y="120"/>
                  </a:lnTo>
                  <a:lnTo>
                    <a:pt x="2154" y="102"/>
                  </a:lnTo>
                  <a:lnTo>
                    <a:pt x="2112" y="66"/>
                  </a:lnTo>
                  <a:lnTo>
                    <a:pt x="2064" y="24"/>
                  </a:lnTo>
                  <a:lnTo>
                    <a:pt x="2046" y="6"/>
                  </a:lnTo>
                  <a:lnTo>
                    <a:pt x="2034" y="0"/>
                  </a:lnTo>
                  <a:lnTo>
                    <a:pt x="2088" y="72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14"/>
                  </a:lnTo>
                  <a:lnTo>
                    <a:pt x="2112" y="114"/>
                  </a:lnTo>
                  <a:lnTo>
                    <a:pt x="2406" y="516"/>
                  </a:lnTo>
                  <a:lnTo>
                    <a:pt x="2412" y="534"/>
                  </a:lnTo>
                  <a:lnTo>
                    <a:pt x="2412" y="552"/>
                  </a:lnTo>
                  <a:lnTo>
                    <a:pt x="2394" y="576"/>
                  </a:lnTo>
                  <a:lnTo>
                    <a:pt x="2364" y="588"/>
                  </a:lnTo>
                  <a:lnTo>
                    <a:pt x="2321" y="588"/>
                  </a:lnTo>
                  <a:lnTo>
                    <a:pt x="2279" y="564"/>
                  </a:lnTo>
                  <a:lnTo>
                    <a:pt x="2237" y="534"/>
                  </a:lnTo>
                  <a:lnTo>
                    <a:pt x="2201" y="504"/>
                  </a:lnTo>
                  <a:lnTo>
                    <a:pt x="2195" y="498"/>
                  </a:lnTo>
                  <a:lnTo>
                    <a:pt x="2189" y="492"/>
                  </a:lnTo>
                  <a:lnTo>
                    <a:pt x="2171" y="462"/>
                  </a:lnTo>
                  <a:lnTo>
                    <a:pt x="2142" y="420"/>
                  </a:lnTo>
                  <a:lnTo>
                    <a:pt x="2100" y="378"/>
                  </a:lnTo>
                  <a:lnTo>
                    <a:pt x="2058" y="330"/>
                  </a:lnTo>
                  <a:lnTo>
                    <a:pt x="2040" y="318"/>
                  </a:lnTo>
                  <a:lnTo>
                    <a:pt x="2028" y="300"/>
                  </a:lnTo>
                  <a:lnTo>
                    <a:pt x="2009" y="264"/>
                  </a:lnTo>
                  <a:lnTo>
                    <a:pt x="1991" y="234"/>
                  </a:lnTo>
                  <a:lnTo>
                    <a:pt x="1985" y="210"/>
                  </a:lnTo>
                  <a:lnTo>
                    <a:pt x="1973" y="192"/>
                  </a:lnTo>
                  <a:lnTo>
                    <a:pt x="1967" y="180"/>
                  </a:lnTo>
                  <a:lnTo>
                    <a:pt x="1949" y="174"/>
                  </a:lnTo>
                  <a:lnTo>
                    <a:pt x="1907" y="156"/>
                  </a:lnTo>
                  <a:lnTo>
                    <a:pt x="1860" y="138"/>
                  </a:lnTo>
                  <a:lnTo>
                    <a:pt x="1836" y="132"/>
                  </a:lnTo>
                  <a:lnTo>
                    <a:pt x="1824" y="132"/>
                  </a:lnTo>
                  <a:lnTo>
                    <a:pt x="1806" y="132"/>
                  </a:lnTo>
                  <a:lnTo>
                    <a:pt x="1800" y="138"/>
                  </a:lnTo>
                  <a:lnTo>
                    <a:pt x="1794" y="144"/>
                  </a:lnTo>
                  <a:lnTo>
                    <a:pt x="1794" y="144"/>
                  </a:lnTo>
                  <a:lnTo>
                    <a:pt x="1842" y="156"/>
                  </a:lnTo>
                  <a:lnTo>
                    <a:pt x="1872" y="180"/>
                  </a:lnTo>
                  <a:lnTo>
                    <a:pt x="1889" y="204"/>
                  </a:lnTo>
                  <a:lnTo>
                    <a:pt x="1895" y="222"/>
                  </a:lnTo>
                  <a:lnTo>
                    <a:pt x="1889" y="240"/>
                  </a:lnTo>
                  <a:lnTo>
                    <a:pt x="1901" y="270"/>
                  </a:lnTo>
                  <a:lnTo>
                    <a:pt x="1919" y="318"/>
                  </a:lnTo>
                  <a:lnTo>
                    <a:pt x="1943" y="366"/>
                  </a:lnTo>
                  <a:lnTo>
                    <a:pt x="1991" y="480"/>
                  </a:lnTo>
                  <a:lnTo>
                    <a:pt x="2021" y="534"/>
                  </a:lnTo>
                  <a:lnTo>
                    <a:pt x="2040" y="582"/>
                  </a:lnTo>
                  <a:lnTo>
                    <a:pt x="2064" y="630"/>
                  </a:lnTo>
                  <a:lnTo>
                    <a:pt x="2076" y="666"/>
                  </a:lnTo>
                  <a:lnTo>
                    <a:pt x="2082" y="683"/>
                  </a:lnTo>
                  <a:lnTo>
                    <a:pt x="2070" y="695"/>
                  </a:lnTo>
                  <a:lnTo>
                    <a:pt x="2052" y="695"/>
                  </a:lnTo>
                  <a:lnTo>
                    <a:pt x="2021" y="695"/>
                  </a:lnTo>
                  <a:lnTo>
                    <a:pt x="1997" y="695"/>
                  </a:lnTo>
                  <a:lnTo>
                    <a:pt x="1973" y="689"/>
                  </a:lnTo>
                  <a:lnTo>
                    <a:pt x="1955" y="683"/>
                  </a:lnTo>
                  <a:lnTo>
                    <a:pt x="1949" y="683"/>
                  </a:lnTo>
                  <a:lnTo>
                    <a:pt x="1949" y="677"/>
                  </a:lnTo>
                  <a:lnTo>
                    <a:pt x="1943" y="672"/>
                  </a:lnTo>
                  <a:lnTo>
                    <a:pt x="1913" y="636"/>
                  </a:lnTo>
                  <a:lnTo>
                    <a:pt x="1806" y="324"/>
                  </a:lnTo>
                  <a:lnTo>
                    <a:pt x="1776" y="330"/>
                  </a:lnTo>
                  <a:lnTo>
                    <a:pt x="1746" y="330"/>
                  </a:lnTo>
                  <a:lnTo>
                    <a:pt x="1703" y="312"/>
                  </a:lnTo>
                  <a:lnTo>
                    <a:pt x="1673" y="288"/>
                  </a:lnTo>
                  <a:lnTo>
                    <a:pt x="1667" y="276"/>
                  </a:lnTo>
                  <a:lnTo>
                    <a:pt x="1655" y="270"/>
                  </a:lnTo>
                  <a:lnTo>
                    <a:pt x="1637" y="276"/>
                  </a:lnTo>
                  <a:lnTo>
                    <a:pt x="1631" y="288"/>
                  </a:lnTo>
                  <a:lnTo>
                    <a:pt x="1625" y="306"/>
                  </a:lnTo>
                  <a:lnTo>
                    <a:pt x="1625" y="312"/>
                  </a:lnTo>
                  <a:lnTo>
                    <a:pt x="1643" y="318"/>
                  </a:lnTo>
                  <a:lnTo>
                    <a:pt x="1655" y="336"/>
                  </a:lnTo>
                  <a:lnTo>
                    <a:pt x="1667" y="366"/>
                  </a:lnTo>
                  <a:lnTo>
                    <a:pt x="1673" y="402"/>
                  </a:lnTo>
                  <a:lnTo>
                    <a:pt x="1673" y="408"/>
                  </a:lnTo>
                  <a:lnTo>
                    <a:pt x="1673" y="414"/>
                  </a:lnTo>
                  <a:lnTo>
                    <a:pt x="1716" y="761"/>
                  </a:lnTo>
                  <a:lnTo>
                    <a:pt x="1716" y="773"/>
                  </a:lnTo>
                  <a:lnTo>
                    <a:pt x="1716" y="779"/>
                  </a:lnTo>
                  <a:lnTo>
                    <a:pt x="1709" y="773"/>
                  </a:lnTo>
                  <a:lnTo>
                    <a:pt x="1703" y="755"/>
                  </a:lnTo>
                  <a:lnTo>
                    <a:pt x="1697" y="749"/>
                  </a:lnTo>
                  <a:lnTo>
                    <a:pt x="1691" y="737"/>
                  </a:lnTo>
                  <a:lnTo>
                    <a:pt x="1679" y="713"/>
                  </a:lnTo>
                  <a:lnTo>
                    <a:pt x="1661" y="672"/>
                  </a:lnTo>
                  <a:lnTo>
                    <a:pt x="1643" y="630"/>
                  </a:lnTo>
                  <a:lnTo>
                    <a:pt x="1613" y="582"/>
                  </a:lnTo>
                  <a:lnTo>
                    <a:pt x="1589" y="540"/>
                  </a:lnTo>
                  <a:lnTo>
                    <a:pt x="1560" y="510"/>
                  </a:lnTo>
                  <a:lnTo>
                    <a:pt x="1536" y="492"/>
                  </a:lnTo>
                  <a:lnTo>
                    <a:pt x="1494" y="480"/>
                  </a:lnTo>
                  <a:lnTo>
                    <a:pt x="1446" y="480"/>
                  </a:lnTo>
                  <a:lnTo>
                    <a:pt x="1397" y="486"/>
                  </a:lnTo>
                  <a:lnTo>
                    <a:pt x="1349" y="498"/>
                  </a:lnTo>
                  <a:lnTo>
                    <a:pt x="1248" y="528"/>
                  </a:lnTo>
                  <a:lnTo>
                    <a:pt x="1158" y="570"/>
                  </a:lnTo>
                  <a:lnTo>
                    <a:pt x="1104" y="600"/>
                  </a:lnTo>
                  <a:lnTo>
                    <a:pt x="1037" y="624"/>
                  </a:lnTo>
                  <a:lnTo>
                    <a:pt x="996" y="630"/>
                  </a:lnTo>
                  <a:lnTo>
                    <a:pt x="948" y="630"/>
                  </a:lnTo>
                  <a:lnTo>
                    <a:pt x="900" y="618"/>
                  </a:lnTo>
                  <a:lnTo>
                    <a:pt x="840" y="588"/>
                  </a:lnTo>
                  <a:lnTo>
                    <a:pt x="714" y="534"/>
                  </a:lnTo>
                  <a:lnTo>
                    <a:pt x="582" y="474"/>
                  </a:lnTo>
                  <a:lnTo>
                    <a:pt x="443" y="408"/>
                  </a:lnTo>
                  <a:lnTo>
                    <a:pt x="318" y="348"/>
                  </a:lnTo>
                  <a:lnTo>
                    <a:pt x="198" y="288"/>
                  </a:lnTo>
                  <a:lnTo>
                    <a:pt x="149" y="264"/>
                  </a:lnTo>
                  <a:lnTo>
                    <a:pt x="102" y="240"/>
                  </a:lnTo>
                  <a:lnTo>
                    <a:pt x="0" y="187"/>
                  </a:lnTo>
                  <a:lnTo>
                    <a:pt x="0" y="460"/>
                  </a:lnTo>
                  <a:lnTo>
                    <a:pt x="36" y="474"/>
                  </a:lnTo>
                  <a:lnTo>
                    <a:pt x="149" y="516"/>
                  </a:lnTo>
                  <a:lnTo>
                    <a:pt x="216" y="540"/>
                  </a:lnTo>
                  <a:lnTo>
                    <a:pt x="288" y="570"/>
                  </a:lnTo>
                  <a:lnTo>
                    <a:pt x="348" y="594"/>
                  </a:lnTo>
                  <a:lnTo>
                    <a:pt x="396" y="618"/>
                  </a:lnTo>
                  <a:lnTo>
                    <a:pt x="432" y="636"/>
                  </a:lnTo>
                  <a:lnTo>
                    <a:pt x="461" y="654"/>
                  </a:lnTo>
                  <a:lnTo>
                    <a:pt x="504" y="672"/>
                  </a:lnTo>
                  <a:lnTo>
                    <a:pt x="588" y="707"/>
                  </a:lnTo>
                  <a:lnTo>
                    <a:pt x="684" y="743"/>
                  </a:lnTo>
                  <a:lnTo>
                    <a:pt x="725" y="755"/>
                  </a:lnTo>
                  <a:lnTo>
                    <a:pt x="761" y="767"/>
                  </a:lnTo>
                  <a:lnTo>
                    <a:pt x="828" y="779"/>
                  </a:lnTo>
                  <a:lnTo>
                    <a:pt x="894" y="785"/>
                  </a:lnTo>
                  <a:lnTo>
                    <a:pt x="966" y="791"/>
                  </a:lnTo>
                  <a:lnTo>
                    <a:pt x="1031" y="791"/>
                  </a:lnTo>
                  <a:lnTo>
                    <a:pt x="1092" y="785"/>
                  </a:lnTo>
                  <a:lnTo>
                    <a:pt x="1146" y="785"/>
                  </a:lnTo>
                  <a:lnTo>
                    <a:pt x="1176" y="779"/>
                  </a:lnTo>
                  <a:lnTo>
                    <a:pt x="1188" y="779"/>
                  </a:lnTo>
                  <a:lnTo>
                    <a:pt x="1188" y="779"/>
                  </a:lnTo>
                  <a:lnTo>
                    <a:pt x="1236" y="785"/>
                  </a:lnTo>
                  <a:lnTo>
                    <a:pt x="1278" y="791"/>
                  </a:lnTo>
                  <a:lnTo>
                    <a:pt x="1307" y="803"/>
                  </a:lnTo>
                  <a:lnTo>
                    <a:pt x="1337" y="809"/>
                  </a:lnTo>
                  <a:lnTo>
                    <a:pt x="1379" y="827"/>
                  </a:lnTo>
                  <a:lnTo>
                    <a:pt x="1404" y="845"/>
                  </a:lnTo>
                  <a:lnTo>
                    <a:pt x="1416" y="863"/>
                  </a:lnTo>
                  <a:lnTo>
                    <a:pt x="1416" y="875"/>
                  </a:lnTo>
                  <a:lnTo>
                    <a:pt x="1416" y="881"/>
                  </a:lnTo>
                  <a:lnTo>
                    <a:pt x="1416" y="887"/>
                  </a:lnTo>
                  <a:lnTo>
                    <a:pt x="1410" y="887"/>
                  </a:lnTo>
                  <a:lnTo>
                    <a:pt x="1397" y="893"/>
                  </a:lnTo>
                  <a:lnTo>
                    <a:pt x="1379" y="905"/>
                  </a:lnTo>
                  <a:lnTo>
                    <a:pt x="1361" y="923"/>
                  </a:lnTo>
                  <a:lnTo>
                    <a:pt x="1355" y="941"/>
                  </a:lnTo>
                  <a:lnTo>
                    <a:pt x="1361" y="971"/>
                  </a:lnTo>
                  <a:lnTo>
                    <a:pt x="1367" y="989"/>
                  </a:lnTo>
                  <a:lnTo>
                    <a:pt x="1385" y="1007"/>
                  </a:lnTo>
                  <a:lnTo>
                    <a:pt x="1404" y="1025"/>
                  </a:lnTo>
                  <a:lnTo>
                    <a:pt x="1434" y="1049"/>
                  </a:lnTo>
                  <a:lnTo>
                    <a:pt x="1464" y="1067"/>
                  </a:lnTo>
                  <a:lnTo>
                    <a:pt x="1494" y="1085"/>
                  </a:lnTo>
                  <a:lnTo>
                    <a:pt x="1554" y="1091"/>
                  </a:lnTo>
                  <a:lnTo>
                    <a:pt x="1607" y="1085"/>
                  </a:lnTo>
                  <a:lnTo>
                    <a:pt x="1661" y="1067"/>
                  </a:lnTo>
                  <a:lnTo>
                    <a:pt x="1697" y="1043"/>
                  </a:lnTo>
                  <a:lnTo>
                    <a:pt x="1734" y="1019"/>
                  </a:lnTo>
                  <a:lnTo>
                    <a:pt x="1752" y="995"/>
                  </a:lnTo>
                  <a:lnTo>
                    <a:pt x="1758" y="989"/>
                  </a:lnTo>
                  <a:lnTo>
                    <a:pt x="1812" y="989"/>
                  </a:lnTo>
                  <a:lnTo>
                    <a:pt x="1860" y="983"/>
                  </a:lnTo>
                  <a:lnTo>
                    <a:pt x="1907" y="965"/>
                  </a:lnTo>
                  <a:lnTo>
                    <a:pt x="1943" y="941"/>
                  </a:lnTo>
                  <a:lnTo>
                    <a:pt x="1973" y="917"/>
                  </a:lnTo>
                  <a:lnTo>
                    <a:pt x="2003" y="899"/>
                  </a:lnTo>
                  <a:lnTo>
                    <a:pt x="2015" y="881"/>
                  </a:lnTo>
                  <a:lnTo>
                    <a:pt x="2021" y="875"/>
                  </a:lnTo>
                  <a:lnTo>
                    <a:pt x="2201" y="899"/>
                  </a:lnTo>
                  <a:lnTo>
                    <a:pt x="2243" y="905"/>
                  </a:lnTo>
                  <a:lnTo>
                    <a:pt x="2273" y="899"/>
                  </a:lnTo>
                  <a:lnTo>
                    <a:pt x="2327" y="887"/>
                  </a:lnTo>
                  <a:lnTo>
                    <a:pt x="2364" y="863"/>
                  </a:lnTo>
                  <a:lnTo>
                    <a:pt x="2388" y="827"/>
                  </a:lnTo>
                  <a:lnTo>
                    <a:pt x="2400" y="797"/>
                  </a:lnTo>
                  <a:lnTo>
                    <a:pt x="2400" y="767"/>
                  </a:lnTo>
                  <a:lnTo>
                    <a:pt x="2400" y="743"/>
                  </a:lnTo>
                  <a:lnTo>
                    <a:pt x="2400" y="737"/>
                  </a:lnTo>
                  <a:lnTo>
                    <a:pt x="2418" y="737"/>
                  </a:lnTo>
                  <a:lnTo>
                    <a:pt x="2436" y="731"/>
                  </a:lnTo>
                  <a:lnTo>
                    <a:pt x="2471" y="701"/>
                  </a:lnTo>
                  <a:lnTo>
                    <a:pt x="2513" y="660"/>
                  </a:lnTo>
                  <a:lnTo>
                    <a:pt x="2555" y="606"/>
                  </a:lnTo>
                  <a:lnTo>
                    <a:pt x="2591" y="552"/>
                  </a:lnTo>
                  <a:lnTo>
                    <a:pt x="2621" y="504"/>
                  </a:lnTo>
                  <a:lnTo>
                    <a:pt x="2639" y="468"/>
                  </a:lnTo>
                  <a:lnTo>
                    <a:pt x="2646" y="462"/>
                  </a:lnTo>
                  <a:lnTo>
                    <a:pt x="2646" y="456"/>
                  </a:lnTo>
                  <a:lnTo>
                    <a:pt x="2693" y="374"/>
                  </a:lnTo>
                  <a:lnTo>
                    <a:pt x="2723" y="2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</p:grpSp>
      <p:sp>
        <p:nvSpPr>
          <p:cNvPr id="7186" name="Rectangle 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187" name="Rectangle 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" name="Rectangle 2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" name="Rectangle 2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FDAA3-6A61-474C-AEEF-DBC0D844190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3E0DD8-C082-4351-B251-DCCC67A5BE3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C212D6-644A-47E2-BB29-665AF1B85A00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9D3CD3-750C-4832-85B9-E5E81B448C25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EADB88-E77D-4643-B79D-175C1944849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04C493-0893-4C90-8191-57F6B3DBA5F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5AEDB9-AF3E-418E-8EAA-BF3AB014C86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F1D9F9-7890-423C-886E-F292D1553098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0B38F3-2A00-45F2-9651-B72C59843DB1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94F914-D1A9-47BC-94C2-5809A992E970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9A05EA-B199-4DCE-B0F5-5DFAADD9A11E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15DF92-631F-48C5-949D-9A36A292BA0B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2438400"/>
            <a:ext cx="9144000" cy="4046538"/>
            <a:chOff x="0" y="1536"/>
            <a:chExt cx="5760" cy="2549"/>
          </a:xfrm>
        </p:grpSpPr>
        <p:sp>
          <p:nvSpPr>
            <p:cNvPr id="6147" name="Rectangle 3"/>
            <p:cNvSpPr>
              <a:spLocks noChangeArrowheads="1"/>
            </p:cNvSpPr>
            <p:nvPr userDrawn="1"/>
          </p:nvSpPr>
          <p:spPr bwMode="hidden">
            <a:xfrm rot="-1424751">
              <a:off x="2121" y="2592"/>
              <a:ext cx="3072" cy="384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6148" name="Freeform 4"/>
            <p:cNvSpPr>
              <a:spLocks/>
            </p:cNvSpPr>
            <p:nvPr userDrawn="1"/>
          </p:nvSpPr>
          <p:spPr bwMode="hidden">
            <a:xfrm>
              <a:off x="0" y="2664"/>
              <a:ext cx="2688" cy="12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0" y="552"/>
                </a:cxn>
                <a:cxn ang="0">
                  <a:pos x="1968" y="264"/>
                </a:cxn>
                <a:cxn ang="0">
                  <a:pos x="2028" y="270"/>
                </a:cxn>
                <a:cxn ang="0">
                  <a:pos x="2661" y="528"/>
                </a:cxn>
                <a:cxn ang="0">
                  <a:pos x="2688" y="648"/>
                </a:cxn>
                <a:cxn ang="0">
                  <a:pos x="2304" y="1080"/>
                </a:cxn>
                <a:cxn ang="0">
                  <a:pos x="1584" y="1224"/>
                </a:cxn>
                <a:cxn ang="0">
                  <a:pos x="1296" y="936"/>
                </a:cxn>
                <a:cxn ang="0">
                  <a:pos x="864" y="1032"/>
                </a:cxn>
                <a:cxn ang="0">
                  <a:pos x="0" y="552"/>
                </a:cxn>
                <a:cxn ang="0">
                  <a:pos x="0" y="0"/>
                </a:cxn>
              </a:cxnLst>
              <a:rect l="0" t="0" r="r" b="b"/>
              <a:pathLst>
                <a:path w="2688" h="1224">
                  <a:moveTo>
                    <a:pt x="0" y="0"/>
                  </a:moveTo>
                  <a:lnTo>
                    <a:pt x="960" y="552"/>
                  </a:lnTo>
                  <a:lnTo>
                    <a:pt x="1968" y="264"/>
                  </a:lnTo>
                  <a:lnTo>
                    <a:pt x="2028" y="270"/>
                  </a:lnTo>
                  <a:lnTo>
                    <a:pt x="2661" y="528"/>
                  </a:lnTo>
                  <a:lnTo>
                    <a:pt x="2688" y="648"/>
                  </a:lnTo>
                  <a:lnTo>
                    <a:pt x="2304" y="1080"/>
                  </a:lnTo>
                  <a:lnTo>
                    <a:pt x="1584" y="1224"/>
                  </a:lnTo>
                  <a:lnTo>
                    <a:pt x="1296" y="936"/>
                  </a:lnTo>
                  <a:lnTo>
                    <a:pt x="864" y="1032"/>
                  </a:lnTo>
                  <a:lnTo>
                    <a:pt x="0" y="5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6149" name="Freeform 5"/>
            <p:cNvSpPr>
              <a:spLocks/>
            </p:cNvSpPr>
            <p:nvPr userDrawn="1"/>
          </p:nvSpPr>
          <p:spPr bwMode="hidden">
            <a:xfrm>
              <a:off x="3359" y="1536"/>
              <a:ext cx="2401" cy="1232"/>
            </a:xfrm>
            <a:custGeom>
              <a:avLst/>
              <a:gdLst/>
              <a:ahLst/>
              <a:cxnLst>
                <a:cxn ang="0">
                  <a:pos x="2208" y="15"/>
                </a:cxn>
                <a:cxn ang="0">
                  <a:pos x="2088" y="57"/>
                </a:cxn>
                <a:cxn ang="0">
                  <a:pos x="1951" y="99"/>
                </a:cxn>
                <a:cxn ang="0">
                  <a:pos x="1704" y="135"/>
                </a:cxn>
                <a:cxn ang="0">
                  <a:pos x="1314" y="177"/>
                </a:cxn>
                <a:cxn ang="0">
                  <a:pos x="1176" y="189"/>
                </a:cxn>
                <a:cxn ang="0">
                  <a:pos x="1122" y="195"/>
                </a:cxn>
                <a:cxn ang="0">
                  <a:pos x="1075" y="231"/>
                </a:cxn>
                <a:cxn ang="0">
                  <a:pos x="924" y="321"/>
                </a:cxn>
                <a:cxn ang="0">
                  <a:pos x="840" y="369"/>
                </a:cxn>
                <a:cxn ang="0">
                  <a:pos x="630" y="458"/>
                </a:cxn>
                <a:cxn ang="0">
                  <a:pos x="529" y="500"/>
                </a:cxn>
                <a:cxn ang="0">
                  <a:pos x="487" y="542"/>
                </a:cxn>
                <a:cxn ang="0">
                  <a:pos x="457" y="590"/>
                </a:cxn>
                <a:cxn ang="0">
                  <a:pos x="402" y="638"/>
                </a:cxn>
                <a:cxn ang="0">
                  <a:pos x="330" y="758"/>
                </a:cxn>
                <a:cxn ang="0">
                  <a:pos x="312" y="788"/>
                </a:cxn>
                <a:cxn ang="0">
                  <a:pos x="252" y="824"/>
                </a:cxn>
                <a:cxn ang="0">
                  <a:pos x="84" y="926"/>
                </a:cxn>
                <a:cxn ang="0">
                  <a:pos x="0" y="992"/>
                </a:cxn>
                <a:cxn ang="0">
                  <a:pos x="12" y="1040"/>
                </a:cxn>
                <a:cxn ang="0">
                  <a:pos x="132" y="1034"/>
                </a:cxn>
                <a:cxn ang="0">
                  <a:pos x="336" y="980"/>
                </a:cxn>
                <a:cxn ang="0">
                  <a:pos x="529" y="896"/>
                </a:cxn>
                <a:cxn ang="0">
                  <a:pos x="576" y="872"/>
                </a:cxn>
                <a:cxn ang="0">
                  <a:pos x="714" y="848"/>
                </a:cxn>
                <a:cxn ang="0">
                  <a:pos x="966" y="794"/>
                </a:cxn>
                <a:cxn ang="0">
                  <a:pos x="1212" y="782"/>
                </a:cxn>
                <a:cxn ang="0">
                  <a:pos x="1416" y="872"/>
                </a:cxn>
                <a:cxn ang="0">
                  <a:pos x="1464" y="932"/>
                </a:cxn>
                <a:cxn ang="0">
                  <a:pos x="1440" y="992"/>
                </a:cxn>
                <a:cxn ang="0">
                  <a:pos x="1302" y="1040"/>
                </a:cxn>
                <a:cxn ang="0">
                  <a:pos x="1158" y="1100"/>
                </a:cxn>
                <a:cxn ang="0">
                  <a:pos x="1093" y="1148"/>
                </a:cxn>
                <a:cxn ang="0">
                  <a:pos x="1075" y="1208"/>
                </a:cxn>
                <a:cxn ang="0">
                  <a:pos x="1093" y="1232"/>
                </a:cxn>
                <a:cxn ang="0">
                  <a:pos x="1152" y="1226"/>
                </a:cxn>
                <a:cxn ang="0">
                  <a:pos x="1332" y="1208"/>
                </a:cxn>
                <a:cxn ang="0">
                  <a:pos x="1434" y="1184"/>
                </a:cxn>
                <a:cxn ang="0">
                  <a:pos x="1464" y="1172"/>
                </a:cxn>
                <a:cxn ang="0">
                  <a:pos x="1578" y="1130"/>
                </a:cxn>
                <a:cxn ang="0">
                  <a:pos x="1758" y="1064"/>
                </a:cxn>
                <a:cxn ang="0">
                  <a:pos x="1872" y="962"/>
                </a:cxn>
                <a:cxn ang="0">
                  <a:pos x="1986" y="800"/>
                </a:cxn>
                <a:cxn ang="0">
                  <a:pos x="2166" y="650"/>
                </a:cxn>
                <a:cxn ang="0">
                  <a:pos x="2257" y="590"/>
                </a:cxn>
                <a:cxn ang="0">
                  <a:pos x="2400" y="57"/>
                </a:cxn>
              </a:cxnLst>
              <a:rect l="0" t="0" r="r" b="b"/>
              <a:pathLst>
                <a:path w="2401" h="1232">
                  <a:moveTo>
                    <a:pt x="2310" y="3"/>
                  </a:moveTo>
                  <a:lnTo>
                    <a:pt x="2280" y="3"/>
                  </a:lnTo>
                  <a:lnTo>
                    <a:pt x="2208" y="15"/>
                  </a:lnTo>
                  <a:lnTo>
                    <a:pt x="2136" y="27"/>
                  </a:lnTo>
                  <a:lnTo>
                    <a:pt x="2112" y="39"/>
                  </a:lnTo>
                  <a:lnTo>
                    <a:pt x="2088" y="57"/>
                  </a:lnTo>
                  <a:lnTo>
                    <a:pt x="2082" y="63"/>
                  </a:lnTo>
                  <a:lnTo>
                    <a:pt x="2076" y="69"/>
                  </a:lnTo>
                  <a:lnTo>
                    <a:pt x="1951" y="99"/>
                  </a:lnTo>
                  <a:lnTo>
                    <a:pt x="1896" y="111"/>
                  </a:lnTo>
                  <a:lnTo>
                    <a:pt x="1836" y="117"/>
                  </a:lnTo>
                  <a:lnTo>
                    <a:pt x="1704" y="135"/>
                  </a:lnTo>
                  <a:lnTo>
                    <a:pt x="1572" y="153"/>
                  </a:lnTo>
                  <a:lnTo>
                    <a:pt x="1434" y="165"/>
                  </a:lnTo>
                  <a:lnTo>
                    <a:pt x="1314" y="177"/>
                  </a:lnTo>
                  <a:lnTo>
                    <a:pt x="1260" y="183"/>
                  </a:lnTo>
                  <a:lnTo>
                    <a:pt x="1212" y="189"/>
                  </a:lnTo>
                  <a:lnTo>
                    <a:pt x="1176" y="189"/>
                  </a:lnTo>
                  <a:lnTo>
                    <a:pt x="1146" y="195"/>
                  </a:lnTo>
                  <a:lnTo>
                    <a:pt x="1128" y="195"/>
                  </a:lnTo>
                  <a:lnTo>
                    <a:pt x="1122" y="195"/>
                  </a:lnTo>
                  <a:lnTo>
                    <a:pt x="1116" y="201"/>
                  </a:lnTo>
                  <a:lnTo>
                    <a:pt x="1105" y="207"/>
                  </a:lnTo>
                  <a:lnTo>
                    <a:pt x="1075" y="231"/>
                  </a:lnTo>
                  <a:lnTo>
                    <a:pt x="1026" y="261"/>
                  </a:lnTo>
                  <a:lnTo>
                    <a:pt x="972" y="291"/>
                  </a:lnTo>
                  <a:lnTo>
                    <a:pt x="924" y="321"/>
                  </a:lnTo>
                  <a:lnTo>
                    <a:pt x="876" y="345"/>
                  </a:lnTo>
                  <a:lnTo>
                    <a:pt x="846" y="363"/>
                  </a:lnTo>
                  <a:lnTo>
                    <a:pt x="840" y="369"/>
                  </a:lnTo>
                  <a:lnTo>
                    <a:pt x="834" y="369"/>
                  </a:lnTo>
                  <a:lnTo>
                    <a:pt x="732" y="417"/>
                  </a:lnTo>
                  <a:lnTo>
                    <a:pt x="630" y="458"/>
                  </a:lnTo>
                  <a:lnTo>
                    <a:pt x="588" y="476"/>
                  </a:lnTo>
                  <a:lnTo>
                    <a:pt x="552" y="488"/>
                  </a:lnTo>
                  <a:lnTo>
                    <a:pt x="529" y="500"/>
                  </a:lnTo>
                  <a:lnTo>
                    <a:pt x="517" y="506"/>
                  </a:lnTo>
                  <a:lnTo>
                    <a:pt x="499" y="524"/>
                  </a:lnTo>
                  <a:lnTo>
                    <a:pt x="487" y="542"/>
                  </a:lnTo>
                  <a:lnTo>
                    <a:pt x="481" y="560"/>
                  </a:lnTo>
                  <a:lnTo>
                    <a:pt x="481" y="578"/>
                  </a:lnTo>
                  <a:lnTo>
                    <a:pt x="457" y="590"/>
                  </a:lnTo>
                  <a:lnTo>
                    <a:pt x="438" y="596"/>
                  </a:lnTo>
                  <a:lnTo>
                    <a:pt x="420" y="614"/>
                  </a:lnTo>
                  <a:lnTo>
                    <a:pt x="402" y="638"/>
                  </a:lnTo>
                  <a:lnTo>
                    <a:pt x="366" y="698"/>
                  </a:lnTo>
                  <a:lnTo>
                    <a:pt x="348" y="728"/>
                  </a:lnTo>
                  <a:lnTo>
                    <a:pt x="330" y="758"/>
                  </a:lnTo>
                  <a:lnTo>
                    <a:pt x="324" y="776"/>
                  </a:lnTo>
                  <a:lnTo>
                    <a:pt x="318" y="782"/>
                  </a:lnTo>
                  <a:lnTo>
                    <a:pt x="312" y="788"/>
                  </a:lnTo>
                  <a:lnTo>
                    <a:pt x="300" y="794"/>
                  </a:lnTo>
                  <a:lnTo>
                    <a:pt x="282" y="806"/>
                  </a:lnTo>
                  <a:lnTo>
                    <a:pt x="252" y="824"/>
                  </a:lnTo>
                  <a:lnTo>
                    <a:pt x="199" y="854"/>
                  </a:lnTo>
                  <a:lnTo>
                    <a:pt x="151" y="884"/>
                  </a:lnTo>
                  <a:lnTo>
                    <a:pt x="84" y="926"/>
                  </a:lnTo>
                  <a:lnTo>
                    <a:pt x="30" y="962"/>
                  </a:lnTo>
                  <a:lnTo>
                    <a:pt x="12" y="974"/>
                  </a:lnTo>
                  <a:lnTo>
                    <a:pt x="0" y="992"/>
                  </a:lnTo>
                  <a:lnTo>
                    <a:pt x="0" y="1004"/>
                  </a:lnTo>
                  <a:lnTo>
                    <a:pt x="0" y="1022"/>
                  </a:lnTo>
                  <a:lnTo>
                    <a:pt x="12" y="1040"/>
                  </a:lnTo>
                  <a:lnTo>
                    <a:pt x="42" y="1046"/>
                  </a:lnTo>
                  <a:lnTo>
                    <a:pt x="84" y="1046"/>
                  </a:lnTo>
                  <a:lnTo>
                    <a:pt x="132" y="1034"/>
                  </a:lnTo>
                  <a:lnTo>
                    <a:pt x="193" y="1022"/>
                  </a:lnTo>
                  <a:lnTo>
                    <a:pt x="264" y="1004"/>
                  </a:lnTo>
                  <a:lnTo>
                    <a:pt x="336" y="980"/>
                  </a:lnTo>
                  <a:lnTo>
                    <a:pt x="408" y="950"/>
                  </a:lnTo>
                  <a:lnTo>
                    <a:pt x="475" y="920"/>
                  </a:lnTo>
                  <a:lnTo>
                    <a:pt x="529" y="896"/>
                  </a:lnTo>
                  <a:lnTo>
                    <a:pt x="564" y="878"/>
                  </a:lnTo>
                  <a:lnTo>
                    <a:pt x="570" y="872"/>
                  </a:lnTo>
                  <a:lnTo>
                    <a:pt x="576" y="872"/>
                  </a:lnTo>
                  <a:lnTo>
                    <a:pt x="606" y="872"/>
                  </a:lnTo>
                  <a:lnTo>
                    <a:pt x="648" y="866"/>
                  </a:lnTo>
                  <a:lnTo>
                    <a:pt x="714" y="848"/>
                  </a:lnTo>
                  <a:lnTo>
                    <a:pt x="793" y="830"/>
                  </a:lnTo>
                  <a:lnTo>
                    <a:pt x="876" y="812"/>
                  </a:lnTo>
                  <a:lnTo>
                    <a:pt x="966" y="794"/>
                  </a:lnTo>
                  <a:lnTo>
                    <a:pt x="1063" y="782"/>
                  </a:lnTo>
                  <a:lnTo>
                    <a:pt x="1152" y="776"/>
                  </a:lnTo>
                  <a:lnTo>
                    <a:pt x="1212" y="782"/>
                  </a:lnTo>
                  <a:lnTo>
                    <a:pt x="1284" y="806"/>
                  </a:lnTo>
                  <a:lnTo>
                    <a:pt x="1357" y="836"/>
                  </a:lnTo>
                  <a:lnTo>
                    <a:pt x="1416" y="872"/>
                  </a:lnTo>
                  <a:lnTo>
                    <a:pt x="1434" y="890"/>
                  </a:lnTo>
                  <a:lnTo>
                    <a:pt x="1452" y="908"/>
                  </a:lnTo>
                  <a:lnTo>
                    <a:pt x="1464" y="932"/>
                  </a:lnTo>
                  <a:lnTo>
                    <a:pt x="1464" y="950"/>
                  </a:lnTo>
                  <a:lnTo>
                    <a:pt x="1458" y="968"/>
                  </a:lnTo>
                  <a:lnTo>
                    <a:pt x="1440" y="992"/>
                  </a:lnTo>
                  <a:lnTo>
                    <a:pt x="1410" y="1004"/>
                  </a:lnTo>
                  <a:lnTo>
                    <a:pt x="1369" y="1022"/>
                  </a:lnTo>
                  <a:lnTo>
                    <a:pt x="1302" y="1040"/>
                  </a:lnTo>
                  <a:lnTo>
                    <a:pt x="1248" y="1064"/>
                  </a:lnTo>
                  <a:lnTo>
                    <a:pt x="1200" y="1082"/>
                  </a:lnTo>
                  <a:lnTo>
                    <a:pt x="1158" y="1100"/>
                  </a:lnTo>
                  <a:lnTo>
                    <a:pt x="1128" y="1118"/>
                  </a:lnTo>
                  <a:lnTo>
                    <a:pt x="1110" y="1130"/>
                  </a:lnTo>
                  <a:lnTo>
                    <a:pt x="1093" y="1148"/>
                  </a:lnTo>
                  <a:lnTo>
                    <a:pt x="1081" y="1160"/>
                  </a:lnTo>
                  <a:lnTo>
                    <a:pt x="1069" y="1190"/>
                  </a:lnTo>
                  <a:lnTo>
                    <a:pt x="1075" y="1208"/>
                  </a:lnTo>
                  <a:lnTo>
                    <a:pt x="1081" y="1220"/>
                  </a:lnTo>
                  <a:lnTo>
                    <a:pt x="1087" y="1226"/>
                  </a:lnTo>
                  <a:lnTo>
                    <a:pt x="1093" y="1232"/>
                  </a:lnTo>
                  <a:lnTo>
                    <a:pt x="1110" y="1232"/>
                  </a:lnTo>
                  <a:lnTo>
                    <a:pt x="1128" y="1226"/>
                  </a:lnTo>
                  <a:lnTo>
                    <a:pt x="1152" y="1226"/>
                  </a:lnTo>
                  <a:lnTo>
                    <a:pt x="1212" y="1220"/>
                  </a:lnTo>
                  <a:lnTo>
                    <a:pt x="1272" y="1214"/>
                  </a:lnTo>
                  <a:lnTo>
                    <a:pt x="1332" y="1208"/>
                  </a:lnTo>
                  <a:lnTo>
                    <a:pt x="1393" y="1196"/>
                  </a:lnTo>
                  <a:lnTo>
                    <a:pt x="1416" y="1190"/>
                  </a:lnTo>
                  <a:lnTo>
                    <a:pt x="1434" y="1184"/>
                  </a:lnTo>
                  <a:lnTo>
                    <a:pt x="1446" y="1178"/>
                  </a:lnTo>
                  <a:lnTo>
                    <a:pt x="1452" y="1178"/>
                  </a:lnTo>
                  <a:lnTo>
                    <a:pt x="1464" y="1172"/>
                  </a:lnTo>
                  <a:lnTo>
                    <a:pt x="1488" y="1166"/>
                  </a:lnTo>
                  <a:lnTo>
                    <a:pt x="1530" y="1148"/>
                  </a:lnTo>
                  <a:lnTo>
                    <a:pt x="1578" y="1130"/>
                  </a:lnTo>
                  <a:lnTo>
                    <a:pt x="1681" y="1094"/>
                  </a:lnTo>
                  <a:lnTo>
                    <a:pt x="1722" y="1076"/>
                  </a:lnTo>
                  <a:lnTo>
                    <a:pt x="1758" y="1064"/>
                  </a:lnTo>
                  <a:lnTo>
                    <a:pt x="1812" y="1040"/>
                  </a:lnTo>
                  <a:lnTo>
                    <a:pt x="1848" y="1004"/>
                  </a:lnTo>
                  <a:lnTo>
                    <a:pt x="1872" y="962"/>
                  </a:lnTo>
                  <a:lnTo>
                    <a:pt x="1890" y="932"/>
                  </a:lnTo>
                  <a:lnTo>
                    <a:pt x="1932" y="866"/>
                  </a:lnTo>
                  <a:lnTo>
                    <a:pt x="1986" y="800"/>
                  </a:lnTo>
                  <a:lnTo>
                    <a:pt x="2046" y="740"/>
                  </a:lnTo>
                  <a:lnTo>
                    <a:pt x="2112" y="692"/>
                  </a:lnTo>
                  <a:lnTo>
                    <a:pt x="2166" y="650"/>
                  </a:lnTo>
                  <a:lnTo>
                    <a:pt x="2214" y="620"/>
                  </a:lnTo>
                  <a:lnTo>
                    <a:pt x="2244" y="596"/>
                  </a:lnTo>
                  <a:lnTo>
                    <a:pt x="2257" y="590"/>
                  </a:lnTo>
                  <a:lnTo>
                    <a:pt x="2257" y="590"/>
                  </a:lnTo>
                  <a:lnTo>
                    <a:pt x="2400" y="518"/>
                  </a:lnTo>
                  <a:lnTo>
                    <a:pt x="2400" y="57"/>
                  </a:lnTo>
                  <a:lnTo>
                    <a:pt x="2401" y="0"/>
                  </a:lnTo>
                  <a:lnTo>
                    <a:pt x="2310" y="3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6150" name="Freeform 6"/>
            <p:cNvSpPr>
              <a:spLocks/>
            </p:cNvSpPr>
            <p:nvPr userDrawn="1"/>
          </p:nvSpPr>
          <p:spPr bwMode="hidden">
            <a:xfrm>
              <a:off x="3792" y="1536"/>
              <a:ext cx="1968" cy="762"/>
            </a:xfrm>
            <a:custGeom>
              <a:avLst/>
              <a:gdLst/>
              <a:ahLst/>
              <a:cxnLst>
                <a:cxn ang="0">
                  <a:pos x="965" y="165"/>
                </a:cxn>
                <a:cxn ang="0">
                  <a:pos x="696" y="200"/>
                </a:cxn>
                <a:cxn ang="0">
                  <a:pos x="693" y="237"/>
                </a:cxn>
                <a:cxn ang="0">
                  <a:pos x="924" y="258"/>
                </a:cxn>
                <a:cxn ang="0">
                  <a:pos x="993" y="267"/>
                </a:cxn>
                <a:cxn ang="0">
                  <a:pos x="681" y="291"/>
                </a:cxn>
                <a:cxn ang="0">
                  <a:pos x="633" y="309"/>
                </a:cxn>
                <a:cxn ang="0">
                  <a:pos x="645" y="336"/>
                </a:cxn>
                <a:cxn ang="0">
                  <a:pos x="672" y="351"/>
                </a:cxn>
                <a:cxn ang="0">
                  <a:pos x="984" y="333"/>
                </a:cxn>
                <a:cxn ang="0">
                  <a:pos x="1080" y="357"/>
                </a:cxn>
                <a:cxn ang="0">
                  <a:pos x="624" y="492"/>
                </a:cxn>
                <a:cxn ang="0">
                  <a:pos x="616" y="536"/>
                </a:cxn>
                <a:cxn ang="0">
                  <a:pos x="8" y="724"/>
                </a:cxn>
                <a:cxn ang="0">
                  <a:pos x="0" y="756"/>
                </a:cxn>
                <a:cxn ang="0">
                  <a:pos x="27" y="762"/>
                </a:cxn>
                <a:cxn ang="0">
                  <a:pos x="664" y="564"/>
                </a:cxn>
                <a:cxn ang="0">
                  <a:pos x="856" y="600"/>
                </a:cxn>
                <a:cxn ang="0">
                  <a:pos x="1158" y="507"/>
                </a:cxn>
                <a:cxn ang="0">
                  <a:pos x="1434" y="465"/>
                </a:cxn>
                <a:cxn ang="0">
                  <a:pos x="1572" y="368"/>
                </a:cxn>
                <a:cxn ang="0">
                  <a:pos x="1712" y="340"/>
                </a:cxn>
                <a:cxn ang="0">
                  <a:pos x="1856" y="328"/>
                </a:cxn>
                <a:cxn ang="0">
                  <a:pos x="1968" y="330"/>
                </a:cxn>
                <a:cxn ang="0">
                  <a:pos x="1968" y="0"/>
                </a:cxn>
                <a:cxn ang="0">
                  <a:pos x="1934" y="3"/>
                </a:cxn>
                <a:cxn ang="0">
                  <a:pos x="1832" y="5"/>
                </a:cxn>
                <a:cxn ang="0">
                  <a:pos x="1682" y="35"/>
                </a:cxn>
                <a:cxn ang="0">
                  <a:pos x="1643" y="72"/>
                </a:cxn>
                <a:cxn ang="0">
                  <a:pos x="1392" y="119"/>
                </a:cxn>
              </a:cxnLst>
              <a:rect l="0" t="0" r="r" b="b"/>
              <a:pathLst>
                <a:path w="1968" h="762">
                  <a:moveTo>
                    <a:pt x="965" y="165"/>
                  </a:moveTo>
                  <a:lnTo>
                    <a:pt x="696" y="200"/>
                  </a:lnTo>
                  <a:lnTo>
                    <a:pt x="693" y="237"/>
                  </a:lnTo>
                  <a:lnTo>
                    <a:pt x="924" y="258"/>
                  </a:lnTo>
                  <a:lnTo>
                    <a:pt x="993" y="267"/>
                  </a:lnTo>
                  <a:lnTo>
                    <a:pt x="681" y="291"/>
                  </a:lnTo>
                  <a:lnTo>
                    <a:pt x="633" y="309"/>
                  </a:lnTo>
                  <a:lnTo>
                    <a:pt x="645" y="336"/>
                  </a:lnTo>
                  <a:lnTo>
                    <a:pt x="672" y="351"/>
                  </a:lnTo>
                  <a:lnTo>
                    <a:pt x="984" y="333"/>
                  </a:lnTo>
                  <a:lnTo>
                    <a:pt x="1080" y="357"/>
                  </a:lnTo>
                  <a:lnTo>
                    <a:pt x="624" y="492"/>
                  </a:lnTo>
                  <a:lnTo>
                    <a:pt x="616" y="536"/>
                  </a:lnTo>
                  <a:lnTo>
                    <a:pt x="8" y="724"/>
                  </a:lnTo>
                  <a:lnTo>
                    <a:pt x="0" y="756"/>
                  </a:lnTo>
                  <a:lnTo>
                    <a:pt x="27" y="762"/>
                  </a:lnTo>
                  <a:lnTo>
                    <a:pt x="664" y="564"/>
                  </a:lnTo>
                  <a:lnTo>
                    <a:pt x="856" y="600"/>
                  </a:lnTo>
                  <a:lnTo>
                    <a:pt x="1158" y="507"/>
                  </a:lnTo>
                  <a:lnTo>
                    <a:pt x="1434" y="465"/>
                  </a:lnTo>
                  <a:lnTo>
                    <a:pt x="1572" y="368"/>
                  </a:lnTo>
                  <a:lnTo>
                    <a:pt x="1712" y="340"/>
                  </a:lnTo>
                  <a:lnTo>
                    <a:pt x="1856" y="328"/>
                  </a:lnTo>
                  <a:lnTo>
                    <a:pt x="1968" y="330"/>
                  </a:lnTo>
                  <a:lnTo>
                    <a:pt x="1968" y="0"/>
                  </a:lnTo>
                  <a:lnTo>
                    <a:pt x="1934" y="3"/>
                  </a:lnTo>
                  <a:lnTo>
                    <a:pt x="1832" y="5"/>
                  </a:lnTo>
                  <a:lnTo>
                    <a:pt x="1682" y="35"/>
                  </a:lnTo>
                  <a:lnTo>
                    <a:pt x="1643" y="72"/>
                  </a:lnTo>
                  <a:lnTo>
                    <a:pt x="1392" y="119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6151" name="Freeform 7"/>
            <p:cNvSpPr>
              <a:spLocks/>
            </p:cNvSpPr>
            <p:nvPr userDrawn="1"/>
          </p:nvSpPr>
          <p:spPr bwMode="hidden">
            <a:xfrm>
              <a:off x="3599" y="2477"/>
              <a:ext cx="186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85" y="18"/>
                </a:cxn>
                <a:cxn ang="0">
                  <a:pos x="185" y="36"/>
                </a:cxn>
                <a:cxn ang="0">
                  <a:pos x="179" y="54"/>
                </a:cxn>
                <a:cxn ang="0">
                  <a:pos x="161" y="72"/>
                </a:cxn>
                <a:cxn ang="0">
                  <a:pos x="137" y="96"/>
                </a:cxn>
                <a:cxn ang="0">
                  <a:pos x="101" y="108"/>
                </a:cxn>
                <a:cxn ang="0">
                  <a:pos x="47" y="120"/>
                </a:cxn>
                <a:cxn ang="0">
                  <a:pos x="29" y="120"/>
                </a:cxn>
                <a:cxn ang="0">
                  <a:pos x="17" y="114"/>
                </a:cxn>
                <a:cxn ang="0">
                  <a:pos x="0" y="96"/>
                </a:cxn>
                <a:cxn ang="0">
                  <a:pos x="0" y="78"/>
                </a:cxn>
                <a:cxn ang="0">
                  <a:pos x="0" y="72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85" y="18"/>
                  </a:lnTo>
                  <a:lnTo>
                    <a:pt x="185" y="36"/>
                  </a:lnTo>
                  <a:lnTo>
                    <a:pt x="179" y="54"/>
                  </a:lnTo>
                  <a:lnTo>
                    <a:pt x="161" y="72"/>
                  </a:lnTo>
                  <a:lnTo>
                    <a:pt x="137" y="96"/>
                  </a:lnTo>
                  <a:lnTo>
                    <a:pt x="101" y="108"/>
                  </a:lnTo>
                  <a:lnTo>
                    <a:pt x="47" y="120"/>
                  </a:lnTo>
                  <a:lnTo>
                    <a:pt x="29" y="120"/>
                  </a:lnTo>
                  <a:lnTo>
                    <a:pt x="17" y="114"/>
                  </a:lnTo>
                  <a:lnTo>
                    <a:pt x="0" y="96"/>
                  </a:lnTo>
                  <a:lnTo>
                    <a:pt x="0" y="78"/>
                  </a:lnTo>
                  <a:lnTo>
                    <a:pt x="0" y="72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6152" name="Freeform 8"/>
            <p:cNvSpPr>
              <a:spLocks/>
            </p:cNvSpPr>
            <p:nvPr userDrawn="1"/>
          </p:nvSpPr>
          <p:spPr bwMode="hidden">
            <a:xfrm>
              <a:off x="3779" y="2393"/>
              <a:ext cx="185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79" y="24"/>
                </a:cxn>
                <a:cxn ang="0">
                  <a:pos x="167" y="42"/>
                </a:cxn>
                <a:cxn ang="0">
                  <a:pos x="149" y="66"/>
                </a:cxn>
                <a:cxn ang="0">
                  <a:pos x="131" y="90"/>
                </a:cxn>
                <a:cxn ang="0">
                  <a:pos x="102" y="108"/>
                </a:cxn>
                <a:cxn ang="0">
                  <a:pos x="66" y="120"/>
                </a:cxn>
                <a:cxn ang="0">
                  <a:pos x="18" y="120"/>
                </a:cxn>
                <a:cxn ang="0">
                  <a:pos x="0" y="60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79" y="24"/>
                  </a:lnTo>
                  <a:lnTo>
                    <a:pt x="167" y="42"/>
                  </a:lnTo>
                  <a:lnTo>
                    <a:pt x="149" y="66"/>
                  </a:lnTo>
                  <a:lnTo>
                    <a:pt x="131" y="90"/>
                  </a:lnTo>
                  <a:lnTo>
                    <a:pt x="102" y="108"/>
                  </a:lnTo>
                  <a:lnTo>
                    <a:pt x="66" y="120"/>
                  </a:lnTo>
                  <a:lnTo>
                    <a:pt x="18" y="120"/>
                  </a:lnTo>
                  <a:lnTo>
                    <a:pt x="0" y="60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6153" name="Freeform 9"/>
            <p:cNvSpPr>
              <a:spLocks/>
            </p:cNvSpPr>
            <p:nvPr userDrawn="1"/>
          </p:nvSpPr>
          <p:spPr bwMode="hidden">
            <a:xfrm>
              <a:off x="3839" y="1836"/>
              <a:ext cx="528" cy="275"/>
            </a:xfrm>
            <a:custGeom>
              <a:avLst/>
              <a:gdLst/>
              <a:ahLst/>
              <a:cxnLst>
                <a:cxn ang="0">
                  <a:pos x="0" y="275"/>
                </a:cxn>
                <a:cxn ang="0">
                  <a:pos x="0" y="269"/>
                </a:cxn>
                <a:cxn ang="0">
                  <a:pos x="6" y="251"/>
                </a:cxn>
                <a:cxn ang="0">
                  <a:pos x="6" y="239"/>
                </a:cxn>
                <a:cxn ang="0">
                  <a:pos x="12" y="227"/>
                </a:cxn>
                <a:cxn ang="0">
                  <a:pos x="18" y="221"/>
                </a:cxn>
                <a:cxn ang="0">
                  <a:pos x="36" y="215"/>
                </a:cxn>
                <a:cxn ang="0">
                  <a:pos x="77" y="203"/>
                </a:cxn>
                <a:cxn ang="0">
                  <a:pos x="137" y="179"/>
                </a:cxn>
                <a:cxn ang="0">
                  <a:pos x="209" y="143"/>
                </a:cxn>
                <a:cxn ang="0">
                  <a:pos x="251" y="120"/>
                </a:cxn>
                <a:cxn ang="0">
                  <a:pos x="299" y="96"/>
                </a:cxn>
                <a:cxn ang="0">
                  <a:pos x="394" y="48"/>
                </a:cxn>
                <a:cxn ang="0">
                  <a:pos x="442" y="30"/>
                </a:cxn>
                <a:cxn ang="0">
                  <a:pos x="478" y="12"/>
                </a:cxn>
                <a:cxn ang="0">
                  <a:pos x="502" y="6"/>
                </a:cxn>
                <a:cxn ang="0">
                  <a:pos x="520" y="0"/>
                </a:cxn>
                <a:cxn ang="0">
                  <a:pos x="526" y="0"/>
                </a:cxn>
                <a:cxn ang="0">
                  <a:pos x="520" y="6"/>
                </a:cxn>
                <a:cxn ang="0">
                  <a:pos x="508" y="12"/>
                </a:cxn>
                <a:cxn ang="0">
                  <a:pos x="484" y="24"/>
                </a:cxn>
                <a:cxn ang="0">
                  <a:pos x="460" y="42"/>
                </a:cxn>
                <a:cxn ang="0">
                  <a:pos x="436" y="54"/>
                </a:cxn>
                <a:cxn ang="0">
                  <a:pos x="394" y="78"/>
                </a:cxn>
                <a:cxn ang="0">
                  <a:pos x="340" y="108"/>
                </a:cxn>
                <a:cxn ang="0">
                  <a:pos x="275" y="143"/>
                </a:cxn>
                <a:cxn ang="0">
                  <a:pos x="131" y="221"/>
                </a:cxn>
                <a:cxn ang="0">
                  <a:pos x="65" y="251"/>
                </a:cxn>
                <a:cxn ang="0">
                  <a:pos x="0" y="275"/>
                </a:cxn>
                <a:cxn ang="0">
                  <a:pos x="0" y="275"/>
                </a:cxn>
              </a:cxnLst>
              <a:rect l="0" t="0" r="r" b="b"/>
              <a:pathLst>
                <a:path w="526" h="275">
                  <a:moveTo>
                    <a:pt x="0" y="275"/>
                  </a:moveTo>
                  <a:lnTo>
                    <a:pt x="0" y="269"/>
                  </a:lnTo>
                  <a:lnTo>
                    <a:pt x="6" y="251"/>
                  </a:lnTo>
                  <a:lnTo>
                    <a:pt x="6" y="239"/>
                  </a:lnTo>
                  <a:lnTo>
                    <a:pt x="12" y="227"/>
                  </a:lnTo>
                  <a:lnTo>
                    <a:pt x="18" y="221"/>
                  </a:lnTo>
                  <a:lnTo>
                    <a:pt x="36" y="215"/>
                  </a:lnTo>
                  <a:lnTo>
                    <a:pt x="77" y="203"/>
                  </a:lnTo>
                  <a:lnTo>
                    <a:pt x="137" y="179"/>
                  </a:lnTo>
                  <a:lnTo>
                    <a:pt x="209" y="143"/>
                  </a:lnTo>
                  <a:lnTo>
                    <a:pt x="251" y="120"/>
                  </a:lnTo>
                  <a:lnTo>
                    <a:pt x="299" y="96"/>
                  </a:lnTo>
                  <a:lnTo>
                    <a:pt x="394" y="48"/>
                  </a:lnTo>
                  <a:lnTo>
                    <a:pt x="442" y="30"/>
                  </a:lnTo>
                  <a:lnTo>
                    <a:pt x="478" y="12"/>
                  </a:lnTo>
                  <a:lnTo>
                    <a:pt x="502" y="6"/>
                  </a:lnTo>
                  <a:lnTo>
                    <a:pt x="520" y="0"/>
                  </a:lnTo>
                  <a:lnTo>
                    <a:pt x="526" y="0"/>
                  </a:lnTo>
                  <a:lnTo>
                    <a:pt x="520" y="6"/>
                  </a:lnTo>
                  <a:lnTo>
                    <a:pt x="508" y="12"/>
                  </a:lnTo>
                  <a:lnTo>
                    <a:pt x="484" y="24"/>
                  </a:lnTo>
                  <a:lnTo>
                    <a:pt x="460" y="42"/>
                  </a:lnTo>
                  <a:lnTo>
                    <a:pt x="436" y="54"/>
                  </a:lnTo>
                  <a:lnTo>
                    <a:pt x="394" y="78"/>
                  </a:lnTo>
                  <a:lnTo>
                    <a:pt x="340" y="108"/>
                  </a:lnTo>
                  <a:lnTo>
                    <a:pt x="275" y="143"/>
                  </a:lnTo>
                  <a:lnTo>
                    <a:pt x="131" y="221"/>
                  </a:lnTo>
                  <a:lnTo>
                    <a:pt x="65" y="251"/>
                  </a:lnTo>
                  <a:lnTo>
                    <a:pt x="0" y="275"/>
                  </a:lnTo>
                  <a:lnTo>
                    <a:pt x="0" y="27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6154" name="Freeform 10"/>
            <p:cNvSpPr>
              <a:spLocks/>
            </p:cNvSpPr>
            <p:nvPr userDrawn="1"/>
          </p:nvSpPr>
          <p:spPr bwMode="hidden">
            <a:xfrm>
              <a:off x="3676" y="2015"/>
              <a:ext cx="721" cy="306"/>
            </a:xfrm>
            <a:custGeom>
              <a:avLst/>
              <a:gdLst/>
              <a:ahLst/>
              <a:cxnLst>
                <a:cxn ang="0">
                  <a:pos x="48" y="216"/>
                </a:cxn>
                <a:cxn ang="0">
                  <a:pos x="30" y="252"/>
                </a:cxn>
                <a:cxn ang="0">
                  <a:pos x="12" y="282"/>
                </a:cxn>
                <a:cxn ang="0">
                  <a:pos x="6" y="300"/>
                </a:cxn>
                <a:cxn ang="0">
                  <a:pos x="0" y="306"/>
                </a:cxn>
                <a:cxn ang="0">
                  <a:pos x="48" y="276"/>
                </a:cxn>
                <a:cxn ang="0">
                  <a:pos x="84" y="252"/>
                </a:cxn>
                <a:cxn ang="0">
                  <a:pos x="108" y="234"/>
                </a:cxn>
                <a:cxn ang="0">
                  <a:pos x="120" y="228"/>
                </a:cxn>
                <a:cxn ang="0">
                  <a:pos x="126" y="228"/>
                </a:cxn>
                <a:cxn ang="0">
                  <a:pos x="144" y="222"/>
                </a:cxn>
                <a:cxn ang="0">
                  <a:pos x="168" y="216"/>
                </a:cxn>
                <a:cxn ang="0">
                  <a:pos x="198" y="204"/>
                </a:cxn>
                <a:cxn ang="0">
                  <a:pos x="275" y="180"/>
                </a:cxn>
                <a:cxn ang="0">
                  <a:pos x="371" y="156"/>
                </a:cxn>
                <a:cxn ang="0">
                  <a:pos x="461" y="126"/>
                </a:cxn>
                <a:cxn ang="0">
                  <a:pos x="544" y="102"/>
                </a:cxn>
                <a:cxn ang="0">
                  <a:pos x="574" y="90"/>
                </a:cxn>
                <a:cxn ang="0">
                  <a:pos x="604" y="84"/>
                </a:cxn>
                <a:cxn ang="0">
                  <a:pos x="622" y="78"/>
                </a:cxn>
                <a:cxn ang="0">
                  <a:pos x="628" y="72"/>
                </a:cxn>
                <a:cxn ang="0">
                  <a:pos x="634" y="66"/>
                </a:cxn>
                <a:cxn ang="0">
                  <a:pos x="652" y="60"/>
                </a:cxn>
                <a:cxn ang="0">
                  <a:pos x="694" y="30"/>
                </a:cxn>
                <a:cxn ang="0">
                  <a:pos x="712" y="18"/>
                </a:cxn>
                <a:cxn ang="0">
                  <a:pos x="718" y="6"/>
                </a:cxn>
                <a:cxn ang="0">
                  <a:pos x="712" y="0"/>
                </a:cxn>
                <a:cxn ang="0">
                  <a:pos x="688" y="0"/>
                </a:cxn>
                <a:cxn ang="0">
                  <a:pos x="628" y="0"/>
                </a:cxn>
                <a:cxn ang="0">
                  <a:pos x="580" y="0"/>
                </a:cxn>
                <a:cxn ang="0">
                  <a:pos x="544" y="0"/>
                </a:cxn>
                <a:cxn ang="0">
                  <a:pos x="514" y="18"/>
                </a:cxn>
                <a:cxn ang="0">
                  <a:pos x="485" y="42"/>
                </a:cxn>
                <a:cxn ang="0">
                  <a:pos x="467" y="54"/>
                </a:cxn>
                <a:cxn ang="0">
                  <a:pos x="449" y="60"/>
                </a:cxn>
                <a:cxn ang="0">
                  <a:pos x="425" y="60"/>
                </a:cxn>
                <a:cxn ang="0">
                  <a:pos x="389" y="66"/>
                </a:cxn>
                <a:cxn ang="0">
                  <a:pos x="347" y="84"/>
                </a:cxn>
                <a:cxn ang="0">
                  <a:pos x="311" y="108"/>
                </a:cxn>
                <a:cxn ang="0">
                  <a:pos x="287" y="126"/>
                </a:cxn>
                <a:cxn ang="0">
                  <a:pos x="275" y="132"/>
                </a:cxn>
                <a:cxn ang="0">
                  <a:pos x="257" y="138"/>
                </a:cxn>
                <a:cxn ang="0">
                  <a:pos x="221" y="138"/>
                </a:cxn>
                <a:cxn ang="0">
                  <a:pos x="186" y="138"/>
                </a:cxn>
                <a:cxn ang="0">
                  <a:pos x="180" y="138"/>
                </a:cxn>
                <a:cxn ang="0">
                  <a:pos x="174" y="138"/>
                </a:cxn>
                <a:cxn ang="0">
                  <a:pos x="114" y="162"/>
                </a:cxn>
                <a:cxn ang="0">
                  <a:pos x="48" y="216"/>
                </a:cxn>
                <a:cxn ang="0">
                  <a:pos x="48" y="216"/>
                </a:cxn>
              </a:cxnLst>
              <a:rect l="0" t="0" r="r" b="b"/>
              <a:pathLst>
                <a:path w="718" h="306">
                  <a:moveTo>
                    <a:pt x="48" y="216"/>
                  </a:moveTo>
                  <a:lnTo>
                    <a:pt x="30" y="252"/>
                  </a:lnTo>
                  <a:lnTo>
                    <a:pt x="12" y="282"/>
                  </a:lnTo>
                  <a:lnTo>
                    <a:pt x="6" y="300"/>
                  </a:lnTo>
                  <a:lnTo>
                    <a:pt x="0" y="306"/>
                  </a:lnTo>
                  <a:lnTo>
                    <a:pt x="48" y="276"/>
                  </a:lnTo>
                  <a:lnTo>
                    <a:pt x="84" y="252"/>
                  </a:lnTo>
                  <a:lnTo>
                    <a:pt x="108" y="234"/>
                  </a:lnTo>
                  <a:lnTo>
                    <a:pt x="120" y="228"/>
                  </a:lnTo>
                  <a:lnTo>
                    <a:pt x="126" y="228"/>
                  </a:lnTo>
                  <a:lnTo>
                    <a:pt x="144" y="222"/>
                  </a:lnTo>
                  <a:lnTo>
                    <a:pt x="168" y="216"/>
                  </a:lnTo>
                  <a:lnTo>
                    <a:pt x="198" y="204"/>
                  </a:lnTo>
                  <a:lnTo>
                    <a:pt x="275" y="180"/>
                  </a:lnTo>
                  <a:lnTo>
                    <a:pt x="371" y="156"/>
                  </a:lnTo>
                  <a:lnTo>
                    <a:pt x="461" y="126"/>
                  </a:lnTo>
                  <a:lnTo>
                    <a:pt x="544" y="102"/>
                  </a:lnTo>
                  <a:lnTo>
                    <a:pt x="574" y="90"/>
                  </a:lnTo>
                  <a:lnTo>
                    <a:pt x="604" y="84"/>
                  </a:lnTo>
                  <a:lnTo>
                    <a:pt x="622" y="78"/>
                  </a:lnTo>
                  <a:lnTo>
                    <a:pt x="628" y="72"/>
                  </a:lnTo>
                  <a:lnTo>
                    <a:pt x="634" y="66"/>
                  </a:lnTo>
                  <a:lnTo>
                    <a:pt x="652" y="60"/>
                  </a:lnTo>
                  <a:lnTo>
                    <a:pt x="694" y="30"/>
                  </a:lnTo>
                  <a:lnTo>
                    <a:pt x="712" y="18"/>
                  </a:lnTo>
                  <a:lnTo>
                    <a:pt x="718" y="6"/>
                  </a:lnTo>
                  <a:lnTo>
                    <a:pt x="712" y="0"/>
                  </a:lnTo>
                  <a:lnTo>
                    <a:pt x="688" y="0"/>
                  </a:lnTo>
                  <a:lnTo>
                    <a:pt x="628" y="0"/>
                  </a:lnTo>
                  <a:lnTo>
                    <a:pt x="580" y="0"/>
                  </a:lnTo>
                  <a:lnTo>
                    <a:pt x="544" y="0"/>
                  </a:lnTo>
                  <a:lnTo>
                    <a:pt x="514" y="18"/>
                  </a:lnTo>
                  <a:lnTo>
                    <a:pt x="485" y="42"/>
                  </a:lnTo>
                  <a:lnTo>
                    <a:pt x="467" y="54"/>
                  </a:lnTo>
                  <a:lnTo>
                    <a:pt x="449" y="60"/>
                  </a:lnTo>
                  <a:lnTo>
                    <a:pt x="425" y="60"/>
                  </a:lnTo>
                  <a:lnTo>
                    <a:pt x="389" y="66"/>
                  </a:lnTo>
                  <a:lnTo>
                    <a:pt x="347" y="84"/>
                  </a:lnTo>
                  <a:lnTo>
                    <a:pt x="311" y="108"/>
                  </a:lnTo>
                  <a:lnTo>
                    <a:pt x="287" y="126"/>
                  </a:lnTo>
                  <a:lnTo>
                    <a:pt x="275" y="132"/>
                  </a:lnTo>
                  <a:lnTo>
                    <a:pt x="257" y="138"/>
                  </a:lnTo>
                  <a:lnTo>
                    <a:pt x="221" y="138"/>
                  </a:lnTo>
                  <a:lnTo>
                    <a:pt x="186" y="138"/>
                  </a:lnTo>
                  <a:lnTo>
                    <a:pt x="180" y="138"/>
                  </a:lnTo>
                  <a:lnTo>
                    <a:pt x="174" y="138"/>
                  </a:lnTo>
                  <a:lnTo>
                    <a:pt x="114" y="162"/>
                  </a:lnTo>
                  <a:lnTo>
                    <a:pt x="48" y="216"/>
                  </a:lnTo>
                  <a:lnTo>
                    <a:pt x="48" y="2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6155" name="Freeform 11"/>
            <p:cNvSpPr>
              <a:spLocks/>
            </p:cNvSpPr>
            <p:nvPr userDrawn="1"/>
          </p:nvSpPr>
          <p:spPr bwMode="hidden">
            <a:xfrm>
              <a:off x="3358" y="1890"/>
              <a:ext cx="2400" cy="881"/>
            </a:xfrm>
            <a:custGeom>
              <a:avLst/>
              <a:gdLst/>
              <a:ahLst/>
              <a:cxnLst>
                <a:cxn ang="0">
                  <a:pos x="2231" y="54"/>
                </a:cxn>
                <a:cxn ang="0">
                  <a:pos x="2189" y="54"/>
                </a:cxn>
                <a:cxn ang="0">
                  <a:pos x="2147" y="66"/>
                </a:cxn>
                <a:cxn ang="0">
                  <a:pos x="2021" y="101"/>
                </a:cxn>
                <a:cxn ang="0">
                  <a:pos x="1956" y="119"/>
                </a:cxn>
                <a:cxn ang="0">
                  <a:pos x="1860" y="167"/>
                </a:cxn>
                <a:cxn ang="0">
                  <a:pos x="1836" y="245"/>
                </a:cxn>
                <a:cxn ang="0">
                  <a:pos x="1842" y="305"/>
                </a:cxn>
                <a:cxn ang="0">
                  <a:pos x="1758" y="317"/>
                </a:cxn>
                <a:cxn ang="0">
                  <a:pos x="1597" y="263"/>
                </a:cxn>
                <a:cxn ang="0">
                  <a:pos x="1507" y="257"/>
                </a:cxn>
                <a:cxn ang="0">
                  <a:pos x="1399" y="311"/>
                </a:cxn>
                <a:cxn ang="0">
                  <a:pos x="1334" y="353"/>
                </a:cxn>
                <a:cxn ang="0">
                  <a:pos x="1310" y="359"/>
                </a:cxn>
                <a:cxn ang="0">
                  <a:pos x="1214" y="371"/>
                </a:cxn>
                <a:cxn ang="0">
                  <a:pos x="1160" y="365"/>
                </a:cxn>
                <a:cxn ang="0">
                  <a:pos x="1053" y="371"/>
                </a:cxn>
                <a:cxn ang="0">
                  <a:pos x="957" y="383"/>
                </a:cxn>
                <a:cxn ang="0">
                  <a:pos x="921" y="401"/>
                </a:cxn>
                <a:cxn ang="0">
                  <a:pos x="819" y="419"/>
                </a:cxn>
                <a:cxn ang="0">
                  <a:pos x="778" y="419"/>
                </a:cxn>
                <a:cxn ang="0">
                  <a:pos x="664" y="437"/>
                </a:cxn>
                <a:cxn ang="0">
                  <a:pos x="598" y="473"/>
                </a:cxn>
                <a:cxn ang="0">
                  <a:pos x="503" y="467"/>
                </a:cxn>
                <a:cxn ang="0">
                  <a:pos x="431" y="491"/>
                </a:cxn>
                <a:cxn ang="0">
                  <a:pos x="413" y="539"/>
                </a:cxn>
                <a:cxn ang="0">
                  <a:pos x="347" y="569"/>
                </a:cxn>
                <a:cxn ang="0">
                  <a:pos x="222" y="599"/>
                </a:cxn>
                <a:cxn ang="0">
                  <a:pos x="138" y="647"/>
                </a:cxn>
                <a:cxn ang="0">
                  <a:pos x="108" y="659"/>
                </a:cxn>
                <a:cxn ang="0">
                  <a:pos x="0" y="671"/>
                </a:cxn>
                <a:cxn ang="0">
                  <a:pos x="84" y="695"/>
                </a:cxn>
                <a:cxn ang="0">
                  <a:pos x="263" y="653"/>
                </a:cxn>
                <a:cxn ang="0">
                  <a:pos x="473" y="569"/>
                </a:cxn>
                <a:cxn ang="0">
                  <a:pos x="568" y="521"/>
                </a:cxn>
                <a:cxn ang="0">
                  <a:pos x="646" y="515"/>
                </a:cxn>
                <a:cxn ang="0">
                  <a:pos x="873" y="461"/>
                </a:cxn>
                <a:cxn ang="0">
                  <a:pos x="1148" y="425"/>
                </a:cxn>
                <a:cxn ang="0">
                  <a:pos x="1292" y="461"/>
                </a:cxn>
                <a:cxn ang="0">
                  <a:pos x="1417" y="533"/>
                </a:cxn>
                <a:cxn ang="0">
                  <a:pos x="1435" y="617"/>
                </a:cxn>
                <a:cxn ang="0">
                  <a:pos x="1376" y="653"/>
                </a:cxn>
                <a:cxn ang="0">
                  <a:pos x="1226" y="701"/>
                </a:cxn>
                <a:cxn ang="0">
                  <a:pos x="1112" y="755"/>
                </a:cxn>
                <a:cxn ang="0">
                  <a:pos x="1065" y="809"/>
                </a:cxn>
                <a:cxn ang="0">
                  <a:pos x="1077" y="869"/>
                </a:cxn>
                <a:cxn ang="0">
                  <a:pos x="1106" y="881"/>
                </a:cxn>
                <a:cxn ang="0">
                  <a:pos x="1208" y="869"/>
                </a:cxn>
                <a:cxn ang="0">
                  <a:pos x="1388" y="857"/>
                </a:cxn>
                <a:cxn ang="0">
                  <a:pos x="1441" y="851"/>
                </a:cxn>
                <a:cxn ang="0">
                  <a:pos x="1483" y="833"/>
                </a:cxn>
                <a:cxn ang="0">
                  <a:pos x="1675" y="743"/>
                </a:cxn>
                <a:cxn ang="0">
                  <a:pos x="1806" y="689"/>
                </a:cxn>
                <a:cxn ang="0">
                  <a:pos x="1884" y="581"/>
                </a:cxn>
                <a:cxn ang="0">
                  <a:pos x="2039" y="389"/>
                </a:cxn>
                <a:cxn ang="0">
                  <a:pos x="2207" y="269"/>
                </a:cxn>
                <a:cxn ang="0">
                  <a:pos x="2249" y="239"/>
                </a:cxn>
                <a:cxn ang="0">
                  <a:pos x="2392" y="0"/>
                </a:cxn>
                <a:cxn ang="0">
                  <a:pos x="2302" y="36"/>
                </a:cxn>
              </a:cxnLst>
              <a:rect l="0" t="0" r="r" b="b"/>
              <a:pathLst>
                <a:path w="2392" h="881">
                  <a:moveTo>
                    <a:pt x="2302" y="36"/>
                  </a:moveTo>
                  <a:lnTo>
                    <a:pt x="2266" y="48"/>
                  </a:lnTo>
                  <a:lnTo>
                    <a:pt x="2231" y="54"/>
                  </a:lnTo>
                  <a:lnTo>
                    <a:pt x="2201" y="54"/>
                  </a:lnTo>
                  <a:lnTo>
                    <a:pt x="2195" y="54"/>
                  </a:lnTo>
                  <a:lnTo>
                    <a:pt x="2189" y="54"/>
                  </a:lnTo>
                  <a:lnTo>
                    <a:pt x="2189" y="54"/>
                  </a:lnTo>
                  <a:lnTo>
                    <a:pt x="2177" y="60"/>
                  </a:lnTo>
                  <a:lnTo>
                    <a:pt x="2147" y="66"/>
                  </a:lnTo>
                  <a:lnTo>
                    <a:pt x="2105" y="78"/>
                  </a:lnTo>
                  <a:lnTo>
                    <a:pt x="2057" y="89"/>
                  </a:lnTo>
                  <a:lnTo>
                    <a:pt x="2021" y="101"/>
                  </a:lnTo>
                  <a:lnTo>
                    <a:pt x="1997" y="107"/>
                  </a:lnTo>
                  <a:lnTo>
                    <a:pt x="1973" y="113"/>
                  </a:lnTo>
                  <a:lnTo>
                    <a:pt x="1956" y="119"/>
                  </a:lnTo>
                  <a:lnTo>
                    <a:pt x="1926" y="131"/>
                  </a:lnTo>
                  <a:lnTo>
                    <a:pt x="1896" y="137"/>
                  </a:lnTo>
                  <a:lnTo>
                    <a:pt x="1860" y="167"/>
                  </a:lnTo>
                  <a:lnTo>
                    <a:pt x="1842" y="191"/>
                  </a:lnTo>
                  <a:lnTo>
                    <a:pt x="1836" y="221"/>
                  </a:lnTo>
                  <a:lnTo>
                    <a:pt x="1836" y="245"/>
                  </a:lnTo>
                  <a:lnTo>
                    <a:pt x="1842" y="269"/>
                  </a:lnTo>
                  <a:lnTo>
                    <a:pt x="1842" y="293"/>
                  </a:lnTo>
                  <a:lnTo>
                    <a:pt x="1842" y="305"/>
                  </a:lnTo>
                  <a:lnTo>
                    <a:pt x="1824" y="323"/>
                  </a:lnTo>
                  <a:lnTo>
                    <a:pt x="1794" y="329"/>
                  </a:lnTo>
                  <a:lnTo>
                    <a:pt x="1758" y="317"/>
                  </a:lnTo>
                  <a:lnTo>
                    <a:pt x="1716" y="299"/>
                  </a:lnTo>
                  <a:lnTo>
                    <a:pt x="1657" y="275"/>
                  </a:lnTo>
                  <a:lnTo>
                    <a:pt x="1597" y="263"/>
                  </a:lnTo>
                  <a:lnTo>
                    <a:pt x="1543" y="257"/>
                  </a:lnTo>
                  <a:lnTo>
                    <a:pt x="1519" y="257"/>
                  </a:lnTo>
                  <a:lnTo>
                    <a:pt x="1507" y="257"/>
                  </a:lnTo>
                  <a:lnTo>
                    <a:pt x="1489" y="263"/>
                  </a:lnTo>
                  <a:lnTo>
                    <a:pt x="1459" y="275"/>
                  </a:lnTo>
                  <a:lnTo>
                    <a:pt x="1399" y="311"/>
                  </a:lnTo>
                  <a:lnTo>
                    <a:pt x="1376" y="329"/>
                  </a:lnTo>
                  <a:lnTo>
                    <a:pt x="1352" y="341"/>
                  </a:lnTo>
                  <a:lnTo>
                    <a:pt x="1334" y="353"/>
                  </a:lnTo>
                  <a:lnTo>
                    <a:pt x="1328" y="359"/>
                  </a:lnTo>
                  <a:lnTo>
                    <a:pt x="1322" y="359"/>
                  </a:lnTo>
                  <a:lnTo>
                    <a:pt x="1310" y="359"/>
                  </a:lnTo>
                  <a:lnTo>
                    <a:pt x="1286" y="365"/>
                  </a:lnTo>
                  <a:lnTo>
                    <a:pt x="1262" y="365"/>
                  </a:lnTo>
                  <a:lnTo>
                    <a:pt x="1214" y="371"/>
                  </a:lnTo>
                  <a:lnTo>
                    <a:pt x="1196" y="371"/>
                  </a:lnTo>
                  <a:lnTo>
                    <a:pt x="1178" y="365"/>
                  </a:lnTo>
                  <a:lnTo>
                    <a:pt x="1160" y="365"/>
                  </a:lnTo>
                  <a:lnTo>
                    <a:pt x="1130" y="365"/>
                  </a:lnTo>
                  <a:lnTo>
                    <a:pt x="1095" y="365"/>
                  </a:lnTo>
                  <a:lnTo>
                    <a:pt x="1053" y="371"/>
                  </a:lnTo>
                  <a:lnTo>
                    <a:pt x="1017" y="377"/>
                  </a:lnTo>
                  <a:lnTo>
                    <a:pt x="981" y="377"/>
                  </a:lnTo>
                  <a:lnTo>
                    <a:pt x="957" y="383"/>
                  </a:lnTo>
                  <a:lnTo>
                    <a:pt x="945" y="389"/>
                  </a:lnTo>
                  <a:lnTo>
                    <a:pt x="939" y="395"/>
                  </a:lnTo>
                  <a:lnTo>
                    <a:pt x="921" y="401"/>
                  </a:lnTo>
                  <a:lnTo>
                    <a:pt x="879" y="407"/>
                  </a:lnTo>
                  <a:lnTo>
                    <a:pt x="837" y="419"/>
                  </a:lnTo>
                  <a:lnTo>
                    <a:pt x="819" y="419"/>
                  </a:lnTo>
                  <a:lnTo>
                    <a:pt x="808" y="419"/>
                  </a:lnTo>
                  <a:lnTo>
                    <a:pt x="796" y="419"/>
                  </a:lnTo>
                  <a:lnTo>
                    <a:pt x="778" y="419"/>
                  </a:lnTo>
                  <a:lnTo>
                    <a:pt x="754" y="419"/>
                  </a:lnTo>
                  <a:lnTo>
                    <a:pt x="724" y="425"/>
                  </a:lnTo>
                  <a:lnTo>
                    <a:pt x="664" y="437"/>
                  </a:lnTo>
                  <a:lnTo>
                    <a:pt x="640" y="449"/>
                  </a:lnTo>
                  <a:lnTo>
                    <a:pt x="616" y="461"/>
                  </a:lnTo>
                  <a:lnTo>
                    <a:pt x="598" y="473"/>
                  </a:lnTo>
                  <a:lnTo>
                    <a:pt x="580" y="473"/>
                  </a:lnTo>
                  <a:lnTo>
                    <a:pt x="538" y="473"/>
                  </a:lnTo>
                  <a:lnTo>
                    <a:pt x="503" y="467"/>
                  </a:lnTo>
                  <a:lnTo>
                    <a:pt x="461" y="473"/>
                  </a:lnTo>
                  <a:lnTo>
                    <a:pt x="443" y="479"/>
                  </a:lnTo>
                  <a:lnTo>
                    <a:pt x="431" y="491"/>
                  </a:lnTo>
                  <a:lnTo>
                    <a:pt x="425" y="509"/>
                  </a:lnTo>
                  <a:lnTo>
                    <a:pt x="419" y="533"/>
                  </a:lnTo>
                  <a:lnTo>
                    <a:pt x="413" y="539"/>
                  </a:lnTo>
                  <a:lnTo>
                    <a:pt x="407" y="545"/>
                  </a:lnTo>
                  <a:lnTo>
                    <a:pt x="389" y="551"/>
                  </a:lnTo>
                  <a:lnTo>
                    <a:pt x="347" y="569"/>
                  </a:lnTo>
                  <a:lnTo>
                    <a:pt x="299" y="587"/>
                  </a:lnTo>
                  <a:lnTo>
                    <a:pt x="257" y="593"/>
                  </a:lnTo>
                  <a:lnTo>
                    <a:pt x="222" y="599"/>
                  </a:lnTo>
                  <a:lnTo>
                    <a:pt x="180" y="617"/>
                  </a:lnTo>
                  <a:lnTo>
                    <a:pt x="150" y="641"/>
                  </a:lnTo>
                  <a:lnTo>
                    <a:pt x="138" y="647"/>
                  </a:lnTo>
                  <a:lnTo>
                    <a:pt x="132" y="653"/>
                  </a:lnTo>
                  <a:lnTo>
                    <a:pt x="126" y="659"/>
                  </a:lnTo>
                  <a:lnTo>
                    <a:pt x="108" y="659"/>
                  </a:lnTo>
                  <a:lnTo>
                    <a:pt x="96" y="653"/>
                  </a:lnTo>
                  <a:lnTo>
                    <a:pt x="90" y="653"/>
                  </a:lnTo>
                  <a:lnTo>
                    <a:pt x="0" y="671"/>
                  </a:lnTo>
                  <a:lnTo>
                    <a:pt x="12" y="689"/>
                  </a:lnTo>
                  <a:lnTo>
                    <a:pt x="42" y="695"/>
                  </a:lnTo>
                  <a:lnTo>
                    <a:pt x="84" y="695"/>
                  </a:lnTo>
                  <a:lnTo>
                    <a:pt x="132" y="683"/>
                  </a:lnTo>
                  <a:lnTo>
                    <a:pt x="192" y="671"/>
                  </a:lnTo>
                  <a:lnTo>
                    <a:pt x="263" y="653"/>
                  </a:lnTo>
                  <a:lnTo>
                    <a:pt x="335" y="629"/>
                  </a:lnTo>
                  <a:lnTo>
                    <a:pt x="407" y="599"/>
                  </a:lnTo>
                  <a:lnTo>
                    <a:pt x="473" y="569"/>
                  </a:lnTo>
                  <a:lnTo>
                    <a:pt x="527" y="545"/>
                  </a:lnTo>
                  <a:lnTo>
                    <a:pt x="562" y="527"/>
                  </a:lnTo>
                  <a:lnTo>
                    <a:pt x="568" y="521"/>
                  </a:lnTo>
                  <a:lnTo>
                    <a:pt x="574" y="521"/>
                  </a:lnTo>
                  <a:lnTo>
                    <a:pt x="604" y="521"/>
                  </a:lnTo>
                  <a:lnTo>
                    <a:pt x="646" y="515"/>
                  </a:lnTo>
                  <a:lnTo>
                    <a:pt x="712" y="497"/>
                  </a:lnTo>
                  <a:lnTo>
                    <a:pt x="790" y="479"/>
                  </a:lnTo>
                  <a:lnTo>
                    <a:pt x="873" y="461"/>
                  </a:lnTo>
                  <a:lnTo>
                    <a:pt x="963" y="443"/>
                  </a:lnTo>
                  <a:lnTo>
                    <a:pt x="1059" y="431"/>
                  </a:lnTo>
                  <a:lnTo>
                    <a:pt x="1148" y="425"/>
                  </a:lnTo>
                  <a:lnTo>
                    <a:pt x="1178" y="425"/>
                  </a:lnTo>
                  <a:lnTo>
                    <a:pt x="1214" y="437"/>
                  </a:lnTo>
                  <a:lnTo>
                    <a:pt x="1292" y="461"/>
                  </a:lnTo>
                  <a:lnTo>
                    <a:pt x="1340" y="479"/>
                  </a:lnTo>
                  <a:lnTo>
                    <a:pt x="1382" y="503"/>
                  </a:lnTo>
                  <a:lnTo>
                    <a:pt x="1417" y="533"/>
                  </a:lnTo>
                  <a:lnTo>
                    <a:pt x="1441" y="563"/>
                  </a:lnTo>
                  <a:lnTo>
                    <a:pt x="1447" y="587"/>
                  </a:lnTo>
                  <a:lnTo>
                    <a:pt x="1435" y="617"/>
                  </a:lnTo>
                  <a:lnTo>
                    <a:pt x="1423" y="629"/>
                  </a:lnTo>
                  <a:lnTo>
                    <a:pt x="1405" y="641"/>
                  </a:lnTo>
                  <a:lnTo>
                    <a:pt x="1376" y="653"/>
                  </a:lnTo>
                  <a:lnTo>
                    <a:pt x="1346" y="665"/>
                  </a:lnTo>
                  <a:lnTo>
                    <a:pt x="1280" y="683"/>
                  </a:lnTo>
                  <a:lnTo>
                    <a:pt x="1226" y="701"/>
                  </a:lnTo>
                  <a:lnTo>
                    <a:pt x="1178" y="719"/>
                  </a:lnTo>
                  <a:lnTo>
                    <a:pt x="1142" y="743"/>
                  </a:lnTo>
                  <a:lnTo>
                    <a:pt x="1112" y="755"/>
                  </a:lnTo>
                  <a:lnTo>
                    <a:pt x="1089" y="773"/>
                  </a:lnTo>
                  <a:lnTo>
                    <a:pt x="1077" y="791"/>
                  </a:lnTo>
                  <a:lnTo>
                    <a:pt x="1065" y="809"/>
                  </a:lnTo>
                  <a:lnTo>
                    <a:pt x="1059" y="833"/>
                  </a:lnTo>
                  <a:lnTo>
                    <a:pt x="1065" y="857"/>
                  </a:lnTo>
                  <a:lnTo>
                    <a:pt x="1077" y="869"/>
                  </a:lnTo>
                  <a:lnTo>
                    <a:pt x="1083" y="875"/>
                  </a:lnTo>
                  <a:lnTo>
                    <a:pt x="1089" y="881"/>
                  </a:lnTo>
                  <a:lnTo>
                    <a:pt x="1106" y="881"/>
                  </a:lnTo>
                  <a:lnTo>
                    <a:pt x="1124" y="875"/>
                  </a:lnTo>
                  <a:lnTo>
                    <a:pt x="1148" y="875"/>
                  </a:lnTo>
                  <a:lnTo>
                    <a:pt x="1208" y="869"/>
                  </a:lnTo>
                  <a:lnTo>
                    <a:pt x="1268" y="863"/>
                  </a:lnTo>
                  <a:lnTo>
                    <a:pt x="1328" y="863"/>
                  </a:lnTo>
                  <a:lnTo>
                    <a:pt x="1388" y="857"/>
                  </a:lnTo>
                  <a:lnTo>
                    <a:pt x="1411" y="857"/>
                  </a:lnTo>
                  <a:lnTo>
                    <a:pt x="1429" y="851"/>
                  </a:lnTo>
                  <a:lnTo>
                    <a:pt x="1441" y="851"/>
                  </a:lnTo>
                  <a:lnTo>
                    <a:pt x="1447" y="851"/>
                  </a:lnTo>
                  <a:lnTo>
                    <a:pt x="1459" y="845"/>
                  </a:lnTo>
                  <a:lnTo>
                    <a:pt x="1483" y="833"/>
                  </a:lnTo>
                  <a:lnTo>
                    <a:pt x="1525" y="815"/>
                  </a:lnTo>
                  <a:lnTo>
                    <a:pt x="1573" y="791"/>
                  </a:lnTo>
                  <a:lnTo>
                    <a:pt x="1675" y="743"/>
                  </a:lnTo>
                  <a:lnTo>
                    <a:pt x="1716" y="725"/>
                  </a:lnTo>
                  <a:lnTo>
                    <a:pt x="1752" y="713"/>
                  </a:lnTo>
                  <a:lnTo>
                    <a:pt x="1806" y="689"/>
                  </a:lnTo>
                  <a:lnTo>
                    <a:pt x="1842" y="653"/>
                  </a:lnTo>
                  <a:lnTo>
                    <a:pt x="1866" y="611"/>
                  </a:lnTo>
                  <a:lnTo>
                    <a:pt x="1884" y="581"/>
                  </a:lnTo>
                  <a:lnTo>
                    <a:pt x="1926" y="515"/>
                  </a:lnTo>
                  <a:lnTo>
                    <a:pt x="1979" y="449"/>
                  </a:lnTo>
                  <a:lnTo>
                    <a:pt x="2039" y="389"/>
                  </a:lnTo>
                  <a:lnTo>
                    <a:pt x="2105" y="341"/>
                  </a:lnTo>
                  <a:lnTo>
                    <a:pt x="2159" y="299"/>
                  </a:lnTo>
                  <a:lnTo>
                    <a:pt x="2207" y="269"/>
                  </a:lnTo>
                  <a:lnTo>
                    <a:pt x="2237" y="245"/>
                  </a:lnTo>
                  <a:lnTo>
                    <a:pt x="2249" y="239"/>
                  </a:lnTo>
                  <a:lnTo>
                    <a:pt x="2249" y="239"/>
                  </a:lnTo>
                  <a:lnTo>
                    <a:pt x="2392" y="167"/>
                  </a:lnTo>
                  <a:lnTo>
                    <a:pt x="2392" y="60"/>
                  </a:lnTo>
                  <a:lnTo>
                    <a:pt x="2392" y="0"/>
                  </a:lnTo>
                  <a:lnTo>
                    <a:pt x="2344" y="18"/>
                  </a:lnTo>
                  <a:lnTo>
                    <a:pt x="2302" y="36"/>
                  </a:lnTo>
                  <a:lnTo>
                    <a:pt x="2302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6156" name="Freeform 12"/>
            <p:cNvSpPr>
              <a:spLocks/>
            </p:cNvSpPr>
            <p:nvPr userDrawn="1"/>
          </p:nvSpPr>
          <p:spPr bwMode="hidden">
            <a:xfrm>
              <a:off x="3839" y="1854"/>
              <a:ext cx="577" cy="258"/>
            </a:xfrm>
            <a:custGeom>
              <a:avLst/>
              <a:gdLst/>
              <a:ahLst/>
              <a:cxnLst>
                <a:cxn ang="0">
                  <a:pos x="30" y="245"/>
                </a:cxn>
                <a:cxn ang="0">
                  <a:pos x="18" y="251"/>
                </a:cxn>
                <a:cxn ang="0">
                  <a:pos x="6" y="257"/>
                </a:cxn>
                <a:cxn ang="0">
                  <a:pos x="0" y="257"/>
                </a:cxn>
                <a:cxn ang="0">
                  <a:pos x="305" y="113"/>
                </a:cxn>
                <a:cxn ang="0">
                  <a:pos x="520" y="0"/>
                </a:cxn>
                <a:cxn ang="0">
                  <a:pos x="526" y="6"/>
                </a:cxn>
                <a:cxn ang="0">
                  <a:pos x="544" y="18"/>
                </a:cxn>
                <a:cxn ang="0">
                  <a:pos x="550" y="24"/>
                </a:cxn>
                <a:cxn ang="0">
                  <a:pos x="550" y="36"/>
                </a:cxn>
                <a:cxn ang="0">
                  <a:pos x="544" y="42"/>
                </a:cxn>
                <a:cxn ang="0">
                  <a:pos x="526" y="54"/>
                </a:cxn>
                <a:cxn ang="0">
                  <a:pos x="514" y="60"/>
                </a:cxn>
                <a:cxn ang="0">
                  <a:pos x="502" y="66"/>
                </a:cxn>
                <a:cxn ang="0">
                  <a:pos x="448" y="84"/>
                </a:cxn>
                <a:cxn ang="0">
                  <a:pos x="382" y="113"/>
                </a:cxn>
                <a:cxn ang="0">
                  <a:pos x="305" y="143"/>
                </a:cxn>
                <a:cxn ang="0">
                  <a:pos x="227" y="173"/>
                </a:cxn>
                <a:cxn ang="0">
                  <a:pos x="149" y="203"/>
                </a:cxn>
                <a:cxn ang="0">
                  <a:pos x="83" y="227"/>
                </a:cxn>
                <a:cxn ang="0">
                  <a:pos x="30" y="245"/>
                </a:cxn>
                <a:cxn ang="0">
                  <a:pos x="30" y="245"/>
                </a:cxn>
              </a:cxnLst>
              <a:rect l="0" t="0" r="r" b="b"/>
              <a:pathLst>
                <a:path w="550" h="257">
                  <a:moveTo>
                    <a:pt x="30" y="245"/>
                  </a:moveTo>
                  <a:lnTo>
                    <a:pt x="18" y="251"/>
                  </a:lnTo>
                  <a:lnTo>
                    <a:pt x="6" y="257"/>
                  </a:lnTo>
                  <a:lnTo>
                    <a:pt x="0" y="257"/>
                  </a:lnTo>
                  <a:lnTo>
                    <a:pt x="305" y="113"/>
                  </a:lnTo>
                  <a:lnTo>
                    <a:pt x="520" y="0"/>
                  </a:lnTo>
                  <a:lnTo>
                    <a:pt x="526" y="6"/>
                  </a:lnTo>
                  <a:lnTo>
                    <a:pt x="544" y="18"/>
                  </a:lnTo>
                  <a:lnTo>
                    <a:pt x="550" y="24"/>
                  </a:lnTo>
                  <a:lnTo>
                    <a:pt x="550" y="36"/>
                  </a:lnTo>
                  <a:lnTo>
                    <a:pt x="544" y="42"/>
                  </a:lnTo>
                  <a:lnTo>
                    <a:pt x="526" y="54"/>
                  </a:lnTo>
                  <a:lnTo>
                    <a:pt x="514" y="60"/>
                  </a:lnTo>
                  <a:lnTo>
                    <a:pt x="502" y="66"/>
                  </a:lnTo>
                  <a:lnTo>
                    <a:pt x="448" y="84"/>
                  </a:lnTo>
                  <a:lnTo>
                    <a:pt x="382" y="113"/>
                  </a:lnTo>
                  <a:lnTo>
                    <a:pt x="305" y="143"/>
                  </a:lnTo>
                  <a:lnTo>
                    <a:pt x="227" y="173"/>
                  </a:lnTo>
                  <a:lnTo>
                    <a:pt x="149" y="203"/>
                  </a:lnTo>
                  <a:lnTo>
                    <a:pt x="83" y="227"/>
                  </a:lnTo>
                  <a:lnTo>
                    <a:pt x="30" y="245"/>
                  </a:lnTo>
                  <a:lnTo>
                    <a:pt x="30" y="24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6157" name="Freeform 13"/>
            <p:cNvSpPr>
              <a:spLocks/>
            </p:cNvSpPr>
            <p:nvPr userDrawn="1"/>
          </p:nvSpPr>
          <p:spPr bwMode="hidden">
            <a:xfrm>
              <a:off x="5327" y="1642"/>
              <a:ext cx="5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D1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6158" name="Freeform 14"/>
            <p:cNvSpPr>
              <a:spLocks/>
            </p:cNvSpPr>
            <p:nvPr userDrawn="1"/>
          </p:nvSpPr>
          <p:spPr bwMode="hidden">
            <a:xfrm>
              <a:off x="3839" y="1728"/>
              <a:ext cx="716" cy="383"/>
            </a:xfrm>
            <a:custGeom>
              <a:avLst/>
              <a:gdLst/>
              <a:ahLst/>
              <a:cxnLst>
                <a:cxn ang="0">
                  <a:pos x="659" y="6"/>
                </a:cxn>
                <a:cxn ang="0">
                  <a:pos x="588" y="42"/>
                </a:cxn>
                <a:cxn ang="0">
                  <a:pos x="515" y="84"/>
                </a:cxn>
                <a:cxn ang="0">
                  <a:pos x="509" y="90"/>
                </a:cxn>
                <a:cxn ang="0">
                  <a:pos x="485" y="102"/>
                </a:cxn>
                <a:cxn ang="0">
                  <a:pos x="455" y="120"/>
                </a:cxn>
                <a:cxn ang="0">
                  <a:pos x="425" y="138"/>
                </a:cxn>
                <a:cxn ang="0">
                  <a:pos x="371" y="168"/>
                </a:cxn>
                <a:cxn ang="0">
                  <a:pos x="306" y="198"/>
                </a:cxn>
                <a:cxn ang="0">
                  <a:pos x="186" y="251"/>
                </a:cxn>
                <a:cxn ang="0">
                  <a:pos x="131" y="269"/>
                </a:cxn>
                <a:cxn ang="0">
                  <a:pos x="89" y="287"/>
                </a:cxn>
                <a:cxn ang="0">
                  <a:pos x="53" y="305"/>
                </a:cxn>
                <a:cxn ang="0">
                  <a:pos x="36" y="311"/>
                </a:cxn>
                <a:cxn ang="0">
                  <a:pos x="12" y="329"/>
                </a:cxn>
                <a:cxn ang="0">
                  <a:pos x="0" y="353"/>
                </a:cxn>
                <a:cxn ang="0">
                  <a:pos x="0" y="371"/>
                </a:cxn>
                <a:cxn ang="0">
                  <a:pos x="0" y="383"/>
                </a:cxn>
                <a:cxn ang="0">
                  <a:pos x="0" y="383"/>
                </a:cxn>
                <a:cxn ang="0">
                  <a:pos x="12" y="371"/>
                </a:cxn>
                <a:cxn ang="0">
                  <a:pos x="30" y="353"/>
                </a:cxn>
                <a:cxn ang="0">
                  <a:pos x="53" y="335"/>
                </a:cxn>
                <a:cxn ang="0">
                  <a:pos x="77" y="317"/>
                </a:cxn>
                <a:cxn ang="0">
                  <a:pos x="101" y="311"/>
                </a:cxn>
                <a:cxn ang="0">
                  <a:pos x="131" y="299"/>
                </a:cxn>
                <a:cxn ang="0">
                  <a:pos x="204" y="269"/>
                </a:cxn>
                <a:cxn ang="0">
                  <a:pos x="240" y="251"/>
                </a:cxn>
                <a:cxn ang="0">
                  <a:pos x="270" y="239"/>
                </a:cxn>
                <a:cxn ang="0">
                  <a:pos x="294" y="228"/>
                </a:cxn>
                <a:cxn ang="0">
                  <a:pos x="312" y="222"/>
                </a:cxn>
                <a:cxn ang="0">
                  <a:pos x="330" y="210"/>
                </a:cxn>
                <a:cxn ang="0">
                  <a:pos x="365" y="186"/>
                </a:cxn>
                <a:cxn ang="0">
                  <a:pos x="419" y="156"/>
                </a:cxn>
                <a:cxn ang="0">
                  <a:pos x="473" y="120"/>
                </a:cxn>
                <a:cxn ang="0">
                  <a:pos x="527" y="90"/>
                </a:cxn>
                <a:cxn ang="0">
                  <a:pos x="576" y="60"/>
                </a:cxn>
                <a:cxn ang="0">
                  <a:pos x="612" y="42"/>
                </a:cxn>
                <a:cxn ang="0">
                  <a:pos x="629" y="36"/>
                </a:cxn>
                <a:cxn ang="0">
                  <a:pos x="647" y="30"/>
                </a:cxn>
                <a:cxn ang="0">
                  <a:pos x="677" y="18"/>
                </a:cxn>
                <a:cxn ang="0">
                  <a:pos x="701" y="6"/>
                </a:cxn>
                <a:cxn ang="0">
                  <a:pos x="713" y="0"/>
                </a:cxn>
                <a:cxn ang="0">
                  <a:pos x="713" y="0"/>
                </a:cxn>
                <a:cxn ang="0">
                  <a:pos x="659" y="6"/>
                </a:cxn>
                <a:cxn ang="0">
                  <a:pos x="716" y="63"/>
                </a:cxn>
              </a:cxnLst>
              <a:rect l="0" t="0" r="r" b="b"/>
              <a:pathLst>
                <a:path w="716" h="383">
                  <a:moveTo>
                    <a:pt x="659" y="6"/>
                  </a:moveTo>
                  <a:lnTo>
                    <a:pt x="588" y="42"/>
                  </a:lnTo>
                  <a:lnTo>
                    <a:pt x="515" y="84"/>
                  </a:lnTo>
                  <a:lnTo>
                    <a:pt x="509" y="90"/>
                  </a:lnTo>
                  <a:lnTo>
                    <a:pt x="485" y="102"/>
                  </a:lnTo>
                  <a:lnTo>
                    <a:pt x="455" y="120"/>
                  </a:lnTo>
                  <a:lnTo>
                    <a:pt x="425" y="138"/>
                  </a:lnTo>
                  <a:lnTo>
                    <a:pt x="371" y="168"/>
                  </a:lnTo>
                  <a:lnTo>
                    <a:pt x="306" y="198"/>
                  </a:lnTo>
                  <a:lnTo>
                    <a:pt x="186" y="251"/>
                  </a:lnTo>
                  <a:lnTo>
                    <a:pt x="131" y="269"/>
                  </a:lnTo>
                  <a:lnTo>
                    <a:pt x="89" y="287"/>
                  </a:lnTo>
                  <a:lnTo>
                    <a:pt x="53" y="305"/>
                  </a:lnTo>
                  <a:lnTo>
                    <a:pt x="36" y="311"/>
                  </a:lnTo>
                  <a:lnTo>
                    <a:pt x="12" y="329"/>
                  </a:lnTo>
                  <a:lnTo>
                    <a:pt x="0" y="353"/>
                  </a:lnTo>
                  <a:lnTo>
                    <a:pt x="0" y="371"/>
                  </a:lnTo>
                  <a:lnTo>
                    <a:pt x="0" y="383"/>
                  </a:lnTo>
                  <a:lnTo>
                    <a:pt x="0" y="383"/>
                  </a:lnTo>
                  <a:lnTo>
                    <a:pt x="12" y="371"/>
                  </a:lnTo>
                  <a:lnTo>
                    <a:pt x="30" y="353"/>
                  </a:lnTo>
                  <a:lnTo>
                    <a:pt x="53" y="335"/>
                  </a:lnTo>
                  <a:lnTo>
                    <a:pt x="77" y="317"/>
                  </a:lnTo>
                  <a:lnTo>
                    <a:pt x="101" y="311"/>
                  </a:lnTo>
                  <a:lnTo>
                    <a:pt x="131" y="299"/>
                  </a:lnTo>
                  <a:lnTo>
                    <a:pt x="204" y="269"/>
                  </a:lnTo>
                  <a:lnTo>
                    <a:pt x="240" y="251"/>
                  </a:lnTo>
                  <a:lnTo>
                    <a:pt x="270" y="239"/>
                  </a:lnTo>
                  <a:lnTo>
                    <a:pt x="294" y="228"/>
                  </a:lnTo>
                  <a:lnTo>
                    <a:pt x="312" y="222"/>
                  </a:lnTo>
                  <a:lnTo>
                    <a:pt x="330" y="210"/>
                  </a:lnTo>
                  <a:lnTo>
                    <a:pt x="365" y="186"/>
                  </a:lnTo>
                  <a:lnTo>
                    <a:pt x="419" y="156"/>
                  </a:lnTo>
                  <a:lnTo>
                    <a:pt x="473" y="120"/>
                  </a:lnTo>
                  <a:lnTo>
                    <a:pt x="527" y="90"/>
                  </a:lnTo>
                  <a:lnTo>
                    <a:pt x="576" y="60"/>
                  </a:lnTo>
                  <a:lnTo>
                    <a:pt x="612" y="42"/>
                  </a:lnTo>
                  <a:lnTo>
                    <a:pt x="629" y="36"/>
                  </a:lnTo>
                  <a:lnTo>
                    <a:pt x="647" y="30"/>
                  </a:lnTo>
                  <a:lnTo>
                    <a:pt x="677" y="18"/>
                  </a:lnTo>
                  <a:lnTo>
                    <a:pt x="701" y="6"/>
                  </a:lnTo>
                  <a:lnTo>
                    <a:pt x="713" y="0"/>
                  </a:lnTo>
                  <a:lnTo>
                    <a:pt x="713" y="0"/>
                  </a:lnTo>
                  <a:lnTo>
                    <a:pt x="659" y="6"/>
                  </a:lnTo>
                  <a:lnTo>
                    <a:pt x="716" y="63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6159" name="Freeform 15"/>
            <p:cNvSpPr>
              <a:spLocks/>
            </p:cNvSpPr>
            <p:nvPr userDrawn="1"/>
          </p:nvSpPr>
          <p:spPr bwMode="hidden">
            <a:xfrm>
              <a:off x="3453" y="2271"/>
              <a:ext cx="318" cy="225"/>
            </a:xfrm>
            <a:custGeom>
              <a:avLst/>
              <a:gdLst/>
              <a:ahLst/>
              <a:cxnLst>
                <a:cxn ang="0">
                  <a:pos x="6" y="225"/>
                </a:cxn>
                <a:cxn ang="0">
                  <a:pos x="0" y="195"/>
                </a:cxn>
                <a:cxn ang="0">
                  <a:pos x="315" y="0"/>
                </a:cxn>
                <a:cxn ang="0">
                  <a:pos x="303" y="27"/>
                </a:cxn>
                <a:cxn ang="0">
                  <a:pos x="318" y="42"/>
                </a:cxn>
              </a:cxnLst>
              <a:rect l="0" t="0" r="r" b="b"/>
              <a:pathLst>
                <a:path w="318" h="225">
                  <a:moveTo>
                    <a:pt x="6" y="225"/>
                  </a:moveTo>
                  <a:lnTo>
                    <a:pt x="0" y="195"/>
                  </a:lnTo>
                  <a:lnTo>
                    <a:pt x="315" y="0"/>
                  </a:lnTo>
                  <a:lnTo>
                    <a:pt x="303" y="27"/>
                  </a:lnTo>
                  <a:lnTo>
                    <a:pt x="318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6160" name="Freeform 16"/>
            <p:cNvSpPr>
              <a:spLocks/>
            </p:cNvSpPr>
            <p:nvPr userDrawn="1"/>
          </p:nvSpPr>
          <p:spPr bwMode="hidden">
            <a:xfrm>
              <a:off x="0" y="2658"/>
              <a:ext cx="2595" cy="933"/>
            </a:xfrm>
            <a:custGeom>
              <a:avLst/>
              <a:gdLst/>
              <a:ahLst/>
              <a:cxnLst>
                <a:cxn ang="0">
                  <a:pos x="1050" y="657"/>
                </a:cxn>
                <a:cxn ang="0">
                  <a:pos x="1581" y="690"/>
                </a:cxn>
                <a:cxn ang="0">
                  <a:pos x="1671" y="723"/>
                </a:cxn>
                <a:cxn ang="0">
                  <a:pos x="1176" y="621"/>
                </a:cxn>
                <a:cxn ang="0">
                  <a:pos x="1854" y="567"/>
                </a:cxn>
                <a:cxn ang="0">
                  <a:pos x="1869" y="612"/>
                </a:cxn>
                <a:cxn ang="0">
                  <a:pos x="2103" y="861"/>
                </a:cxn>
                <a:cxn ang="0">
                  <a:pos x="1883" y="520"/>
                </a:cxn>
                <a:cxn ang="0">
                  <a:pos x="1842" y="490"/>
                </a:cxn>
                <a:cxn ang="0">
                  <a:pos x="1770" y="466"/>
                </a:cxn>
                <a:cxn ang="0">
                  <a:pos x="1740" y="448"/>
                </a:cxn>
                <a:cxn ang="0">
                  <a:pos x="1758" y="436"/>
                </a:cxn>
                <a:cxn ang="0">
                  <a:pos x="1830" y="430"/>
                </a:cxn>
                <a:cxn ang="0">
                  <a:pos x="1877" y="424"/>
                </a:cxn>
                <a:cxn ang="0">
                  <a:pos x="1955" y="394"/>
                </a:cxn>
                <a:cxn ang="0">
                  <a:pos x="2052" y="396"/>
                </a:cxn>
                <a:cxn ang="0">
                  <a:pos x="2253" y="732"/>
                </a:cxn>
                <a:cxn ang="0">
                  <a:pos x="2415" y="933"/>
                </a:cxn>
                <a:cxn ang="0">
                  <a:pos x="2397" y="828"/>
                </a:cxn>
                <a:cxn ang="0">
                  <a:pos x="2088" y="400"/>
                </a:cxn>
                <a:cxn ang="0">
                  <a:pos x="2046" y="346"/>
                </a:cxn>
                <a:cxn ang="0">
                  <a:pos x="1997" y="304"/>
                </a:cxn>
                <a:cxn ang="0">
                  <a:pos x="1967" y="286"/>
                </a:cxn>
                <a:cxn ang="0">
                  <a:pos x="1973" y="286"/>
                </a:cxn>
                <a:cxn ang="0">
                  <a:pos x="2009" y="286"/>
                </a:cxn>
                <a:cxn ang="0">
                  <a:pos x="2082" y="322"/>
                </a:cxn>
                <a:cxn ang="0">
                  <a:pos x="2199" y="384"/>
                </a:cxn>
                <a:cxn ang="0">
                  <a:pos x="2394" y="448"/>
                </a:cxn>
                <a:cxn ang="0">
                  <a:pos x="2595" y="516"/>
                </a:cxn>
                <a:cxn ang="0">
                  <a:pos x="2388" y="424"/>
                </a:cxn>
                <a:cxn ang="0">
                  <a:pos x="2219" y="340"/>
                </a:cxn>
                <a:cxn ang="0">
                  <a:pos x="2052" y="280"/>
                </a:cxn>
                <a:cxn ang="0">
                  <a:pos x="1955" y="262"/>
                </a:cxn>
                <a:cxn ang="0">
                  <a:pos x="1877" y="274"/>
                </a:cxn>
                <a:cxn ang="0">
                  <a:pos x="1752" y="274"/>
                </a:cxn>
                <a:cxn ang="0">
                  <a:pos x="1661" y="292"/>
                </a:cxn>
                <a:cxn ang="0">
                  <a:pos x="1607" y="316"/>
                </a:cxn>
                <a:cxn ang="0">
                  <a:pos x="1589" y="322"/>
                </a:cxn>
                <a:cxn ang="0">
                  <a:pos x="1409" y="358"/>
                </a:cxn>
                <a:cxn ang="0">
                  <a:pos x="1152" y="442"/>
                </a:cxn>
                <a:cxn ang="0">
                  <a:pos x="966" y="460"/>
                </a:cxn>
                <a:cxn ang="0">
                  <a:pos x="870" y="442"/>
                </a:cxn>
                <a:cxn ang="0">
                  <a:pos x="828" y="430"/>
                </a:cxn>
                <a:cxn ang="0">
                  <a:pos x="743" y="388"/>
                </a:cxn>
                <a:cxn ang="0">
                  <a:pos x="636" y="334"/>
                </a:cxn>
                <a:cxn ang="0">
                  <a:pos x="467" y="256"/>
                </a:cxn>
                <a:cxn ang="0">
                  <a:pos x="0" y="0"/>
                </a:cxn>
                <a:cxn ang="0">
                  <a:pos x="585" y="390"/>
                </a:cxn>
                <a:cxn ang="0">
                  <a:pos x="849" y="543"/>
                </a:cxn>
                <a:cxn ang="0">
                  <a:pos x="897" y="621"/>
                </a:cxn>
              </a:cxnLst>
              <a:rect l="0" t="0" r="r" b="b"/>
              <a:pathLst>
                <a:path w="2595" h="933">
                  <a:moveTo>
                    <a:pt x="981" y="675"/>
                  </a:moveTo>
                  <a:lnTo>
                    <a:pt x="1050" y="657"/>
                  </a:lnTo>
                  <a:lnTo>
                    <a:pt x="1143" y="651"/>
                  </a:lnTo>
                  <a:lnTo>
                    <a:pt x="1581" y="690"/>
                  </a:lnTo>
                  <a:lnTo>
                    <a:pt x="1623" y="738"/>
                  </a:lnTo>
                  <a:lnTo>
                    <a:pt x="1671" y="723"/>
                  </a:lnTo>
                  <a:lnTo>
                    <a:pt x="1656" y="675"/>
                  </a:lnTo>
                  <a:lnTo>
                    <a:pt x="1176" y="621"/>
                  </a:lnTo>
                  <a:lnTo>
                    <a:pt x="1797" y="534"/>
                  </a:lnTo>
                  <a:lnTo>
                    <a:pt x="1854" y="567"/>
                  </a:lnTo>
                  <a:lnTo>
                    <a:pt x="1881" y="585"/>
                  </a:lnTo>
                  <a:lnTo>
                    <a:pt x="1869" y="612"/>
                  </a:lnTo>
                  <a:lnTo>
                    <a:pt x="1995" y="852"/>
                  </a:lnTo>
                  <a:lnTo>
                    <a:pt x="2103" y="861"/>
                  </a:lnTo>
                  <a:lnTo>
                    <a:pt x="1889" y="538"/>
                  </a:lnTo>
                  <a:lnTo>
                    <a:pt x="1883" y="520"/>
                  </a:lnTo>
                  <a:lnTo>
                    <a:pt x="1872" y="508"/>
                  </a:lnTo>
                  <a:lnTo>
                    <a:pt x="1842" y="490"/>
                  </a:lnTo>
                  <a:lnTo>
                    <a:pt x="1806" y="478"/>
                  </a:lnTo>
                  <a:lnTo>
                    <a:pt x="1770" y="466"/>
                  </a:lnTo>
                  <a:lnTo>
                    <a:pt x="1752" y="454"/>
                  </a:lnTo>
                  <a:lnTo>
                    <a:pt x="1740" y="448"/>
                  </a:lnTo>
                  <a:lnTo>
                    <a:pt x="1746" y="436"/>
                  </a:lnTo>
                  <a:lnTo>
                    <a:pt x="1758" y="436"/>
                  </a:lnTo>
                  <a:lnTo>
                    <a:pt x="1782" y="430"/>
                  </a:lnTo>
                  <a:lnTo>
                    <a:pt x="1830" y="430"/>
                  </a:lnTo>
                  <a:lnTo>
                    <a:pt x="1854" y="430"/>
                  </a:lnTo>
                  <a:lnTo>
                    <a:pt x="1877" y="424"/>
                  </a:lnTo>
                  <a:lnTo>
                    <a:pt x="1925" y="400"/>
                  </a:lnTo>
                  <a:lnTo>
                    <a:pt x="1955" y="394"/>
                  </a:lnTo>
                  <a:lnTo>
                    <a:pt x="1979" y="394"/>
                  </a:lnTo>
                  <a:lnTo>
                    <a:pt x="2052" y="396"/>
                  </a:lnTo>
                  <a:lnTo>
                    <a:pt x="2046" y="456"/>
                  </a:lnTo>
                  <a:lnTo>
                    <a:pt x="2253" y="732"/>
                  </a:lnTo>
                  <a:lnTo>
                    <a:pt x="2334" y="816"/>
                  </a:lnTo>
                  <a:lnTo>
                    <a:pt x="2415" y="933"/>
                  </a:lnTo>
                  <a:lnTo>
                    <a:pt x="2430" y="909"/>
                  </a:lnTo>
                  <a:lnTo>
                    <a:pt x="2397" y="828"/>
                  </a:lnTo>
                  <a:lnTo>
                    <a:pt x="2094" y="412"/>
                  </a:lnTo>
                  <a:lnTo>
                    <a:pt x="2088" y="400"/>
                  </a:lnTo>
                  <a:lnTo>
                    <a:pt x="2076" y="376"/>
                  </a:lnTo>
                  <a:lnTo>
                    <a:pt x="2046" y="346"/>
                  </a:lnTo>
                  <a:lnTo>
                    <a:pt x="2015" y="322"/>
                  </a:lnTo>
                  <a:lnTo>
                    <a:pt x="1997" y="304"/>
                  </a:lnTo>
                  <a:lnTo>
                    <a:pt x="1979" y="292"/>
                  </a:lnTo>
                  <a:lnTo>
                    <a:pt x="1967" y="286"/>
                  </a:lnTo>
                  <a:lnTo>
                    <a:pt x="1967" y="286"/>
                  </a:lnTo>
                  <a:lnTo>
                    <a:pt x="1973" y="286"/>
                  </a:lnTo>
                  <a:lnTo>
                    <a:pt x="1985" y="286"/>
                  </a:lnTo>
                  <a:lnTo>
                    <a:pt x="2009" y="286"/>
                  </a:lnTo>
                  <a:lnTo>
                    <a:pt x="2040" y="298"/>
                  </a:lnTo>
                  <a:lnTo>
                    <a:pt x="2082" y="322"/>
                  </a:lnTo>
                  <a:lnTo>
                    <a:pt x="2124" y="348"/>
                  </a:lnTo>
                  <a:lnTo>
                    <a:pt x="2199" y="384"/>
                  </a:lnTo>
                  <a:lnTo>
                    <a:pt x="2325" y="426"/>
                  </a:lnTo>
                  <a:lnTo>
                    <a:pt x="2394" y="448"/>
                  </a:lnTo>
                  <a:lnTo>
                    <a:pt x="2523" y="522"/>
                  </a:lnTo>
                  <a:lnTo>
                    <a:pt x="2595" y="516"/>
                  </a:lnTo>
                  <a:lnTo>
                    <a:pt x="2442" y="454"/>
                  </a:lnTo>
                  <a:lnTo>
                    <a:pt x="2388" y="424"/>
                  </a:lnTo>
                  <a:lnTo>
                    <a:pt x="2327" y="388"/>
                  </a:lnTo>
                  <a:lnTo>
                    <a:pt x="2219" y="340"/>
                  </a:lnTo>
                  <a:lnTo>
                    <a:pt x="2106" y="292"/>
                  </a:lnTo>
                  <a:lnTo>
                    <a:pt x="2052" y="280"/>
                  </a:lnTo>
                  <a:lnTo>
                    <a:pt x="2003" y="268"/>
                  </a:lnTo>
                  <a:lnTo>
                    <a:pt x="1955" y="262"/>
                  </a:lnTo>
                  <a:lnTo>
                    <a:pt x="1919" y="268"/>
                  </a:lnTo>
                  <a:lnTo>
                    <a:pt x="1877" y="274"/>
                  </a:lnTo>
                  <a:lnTo>
                    <a:pt x="1812" y="274"/>
                  </a:lnTo>
                  <a:lnTo>
                    <a:pt x="1752" y="274"/>
                  </a:lnTo>
                  <a:lnTo>
                    <a:pt x="1703" y="286"/>
                  </a:lnTo>
                  <a:lnTo>
                    <a:pt x="1661" y="292"/>
                  </a:lnTo>
                  <a:lnTo>
                    <a:pt x="1631" y="304"/>
                  </a:lnTo>
                  <a:lnTo>
                    <a:pt x="1607" y="316"/>
                  </a:lnTo>
                  <a:lnTo>
                    <a:pt x="1595" y="322"/>
                  </a:lnTo>
                  <a:lnTo>
                    <a:pt x="1589" y="322"/>
                  </a:lnTo>
                  <a:lnTo>
                    <a:pt x="1500" y="334"/>
                  </a:lnTo>
                  <a:lnTo>
                    <a:pt x="1409" y="358"/>
                  </a:lnTo>
                  <a:lnTo>
                    <a:pt x="1236" y="418"/>
                  </a:lnTo>
                  <a:lnTo>
                    <a:pt x="1152" y="442"/>
                  </a:lnTo>
                  <a:lnTo>
                    <a:pt x="1061" y="460"/>
                  </a:lnTo>
                  <a:lnTo>
                    <a:pt x="966" y="460"/>
                  </a:lnTo>
                  <a:lnTo>
                    <a:pt x="918" y="454"/>
                  </a:lnTo>
                  <a:lnTo>
                    <a:pt x="870" y="442"/>
                  </a:lnTo>
                  <a:lnTo>
                    <a:pt x="858" y="436"/>
                  </a:lnTo>
                  <a:lnTo>
                    <a:pt x="828" y="430"/>
                  </a:lnTo>
                  <a:lnTo>
                    <a:pt x="791" y="412"/>
                  </a:lnTo>
                  <a:lnTo>
                    <a:pt x="743" y="388"/>
                  </a:lnTo>
                  <a:lnTo>
                    <a:pt x="690" y="364"/>
                  </a:lnTo>
                  <a:lnTo>
                    <a:pt x="636" y="334"/>
                  </a:lnTo>
                  <a:lnTo>
                    <a:pt x="515" y="280"/>
                  </a:lnTo>
                  <a:lnTo>
                    <a:pt x="467" y="256"/>
                  </a:lnTo>
                  <a:lnTo>
                    <a:pt x="443" y="244"/>
                  </a:lnTo>
                  <a:lnTo>
                    <a:pt x="0" y="0"/>
                  </a:lnTo>
                  <a:lnTo>
                    <a:pt x="123" y="120"/>
                  </a:lnTo>
                  <a:lnTo>
                    <a:pt x="585" y="390"/>
                  </a:lnTo>
                  <a:lnTo>
                    <a:pt x="708" y="462"/>
                  </a:lnTo>
                  <a:lnTo>
                    <a:pt x="849" y="543"/>
                  </a:lnTo>
                  <a:lnTo>
                    <a:pt x="882" y="564"/>
                  </a:lnTo>
                  <a:lnTo>
                    <a:pt x="897" y="621"/>
                  </a:lnTo>
                  <a:lnTo>
                    <a:pt x="981" y="67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6161" name="Freeform 17"/>
            <p:cNvSpPr>
              <a:spLocks/>
            </p:cNvSpPr>
            <p:nvPr userDrawn="1"/>
          </p:nvSpPr>
          <p:spPr bwMode="hidden">
            <a:xfrm>
              <a:off x="0" y="2994"/>
              <a:ext cx="2723" cy="1091"/>
            </a:xfrm>
            <a:custGeom>
              <a:avLst/>
              <a:gdLst/>
              <a:ahLst/>
              <a:cxnLst>
                <a:cxn ang="0">
                  <a:pos x="2370" y="72"/>
                </a:cxn>
                <a:cxn ang="0">
                  <a:pos x="2597" y="198"/>
                </a:cxn>
                <a:cxn ang="0">
                  <a:pos x="2639" y="276"/>
                </a:cxn>
                <a:cxn ang="0">
                  <a:pos x="2453" y="264"/>
                </a:cxn>
                <a:cxn ang="0">
                  <a:pos x="2297" y="204"/>
                </a:cxn>
                <a:cxn ang="0">
                  <a:pos x="2112" y="66"/>
                </a:cxn>
                <a:cxn ang="0">
                  <a:pos x="2088" y="72"/>
                </a:cxn>
                <a:cxn ang="0">
                  <a:pos x="2106" y="114"/>
                </a:cxn>
                <a:cxn ang="0">
                  <a:pos x="2412" y="552"/>
                </a:cxn>
                <a:cxn ang="0">
                  <a:pos x="2279" y="564"/>
                </a:cxn>
                <a:cxn ang="0">
                  <a:pos x="2189" y="492"/>
                </a:cxn>
                <a:cxn ang="0">
                  <a:pos x="2058" y="330"/>
                </a:cxn>
                <a:cxn ang="0">
                  <a:pos x="1991" y="234"/>
                </a:cxn>
                <a:cxn ang="0">
                  <a:pos x="1949" y="174"/>
                </a:cxn>
                <a:cxn ang="0">
                  <a:pos x="1824" y="132"/>
                </a:cxn>
                <a:cxn ang="0">
                  <a:pos x="1794" y="144"/>
                </a:cxn>
                <a:cxn ang="0">
                  <a:pos x="1895" y="222"/>
                </a:cxn>
                <a:cxn ang="0">
                  <a:pos x="1943" y="366"/>
                </a:cxn>
                <a:cxn ang="0">
                  <a:pos x="2064" y="630"/>
                </a:cxn>
                <a:cxn ang="0">
                  <a:pos x="2052" y="695"/>
                </a:cxn>
                <a:cxn ang="0">
                  <a:pos x="1955" y="683"/>
                </a:cxn>
                <a:cxn ang="0">
                  <a:pos x="1913" y="636"/>
                </a:cxn>
                <a:cxn ang="0">
                  <a:pos x="1703" y="312"/>
                </a:cxn>
                <a:cxn ang="0">
                  <a:pos x="1637" y="276"/>
                </a:cxn>
                <a:cxn ang="0">
                  <a:pos x="1643" y="318"/>
                </a:cxn>
                <a:cxn ang="0">
                  <a:pos x="1673" y="408"/>
                </a:cxn>
                <a:cxn ang="0">
                  <a:pos x="1716" y="779"/>
                </a:cxn>
                <a:cxn ang="0">
                  <a:pos x="1691" y="737"/>
                </a:cxn>
                <a:cxn ang="0">
                  <a:pos x="1613" y="582"/>
                </a:cxn>
                <a:cxn ang="0">
                  <a:pos x="1494" y="480"/>
                </a:cxn>
                <a:cxn ang="0">
                  <a:pos x="1248" y="528"/>
                </a:cxn>
                <a:cxn ang="0">
                  <a:pos x="996" y="630"/>
                </a:cxn>
                <a:cxn ang="0">
                  <a:pos x="714" y="534"/>
                </a:cxn>
                <a:cxn ang="0">
                  <a:pos x="198" y="288"/>
                </a:cxn>
                <a:cxn ang="0">
                  <a:pos x="0" y="460"/>
                </a:cxn>
                <a:cxn ang="0">
                  <a:pos x="288" y="570"/>
                </a:cxn>
                <a:cxn ang="0">
                  <a:pos x="461" y="654"/>
                </a:cxn>
                <a:cxn ang="0">
                  <a:pos x="725" y="755"/>
                </a:cxn>
                <a:cxn ang="0">
                  <a:pos x="966" y="791"/>
                </a:cxn>
                <a:cxn ang="0">
                  <a:pos x="1176" y="779"/>
                </a:cxn>
                <a:cxn ang="0">
                  <a:pos x="1278" y="791"/>
                </a:cxn>
                <a:cxn ang="0">
                  <a:pos x="1404" y="845"/>
                </a:cxn>
                <a:cxn ang="0">
                  <a:pos x="1416" y="887"/>
                </a:cxn>
                <a:cxn ang="0">
                  <a:pos x="1361" y="923"/>
                </a:cxn>
                <a:cxn ang="0">
                  <a:pos x="1385" y="1007"/>
                </a:cxn>
                <a:cxn ang="0">
                  <a:pos x="1494" y="1085"/>
                </a:cxn>
                <a:cxn ang="0">
                  <a:pos x="1697" y="1043"/>
                </a:cxn>
                <a:cxn ang="0">
                  <a:pos x="1812" y="989"/>
                </a:cxn>
                <a:cxn ang="0">
                  <a:pos x="1973" y="917"/>
                </a:cxn>
                <a:cxn ang="0">
                  <a:pos x="2201" y="899"/>
                </a:cxn>
                <a:cxn ang="0">
                  <a:pos x="2364" y="863"/>
                </a:cxn>
                <a:cxn ang="0">
                  <a:pos x="2400" y="743"/>
                </a:cxn>
                <a:cxn ang="0">
                  <a:pos x="2471" y="701"/>
                </a:cxn>
                <a:cxn ang="0">
                  <a:pos x="2621" y="504"/>
                </a:cxn>
                <a:cxn ang="0">
                  <a:pos x="2693" y="374"/>
                </a:cxn>
              </a:cxnLst>
              <a:rect l="0" t="0" r="r" b="b"/>
              <a:pathLst>
                <a:path w="2723" h="1091">
                  <a:moveTo>
                    <a:pt x="2723" y="299"/>
                  </a:moveTo>
                  <a:lnTo>
                    <a:pt x="2715" y="240"/>
                  </a:lnTo>
                  <a:lnTo>
                    <a:pt x="2656" y="195"/>
                  </a:lnTo>
                  <a:lnTo>
                    <a:pt x="2370" y="72"/>
                  </a:lnTo>
                  <a:lnTo>
                    <a:pt x="2303" y="54"/>
                  </a:lnTo>
                  <a:lnTo>
                    <a:pt x="2585" y="186"/>
                  </a:lnTo>
                  <a:lnTo>
                    <a:pt x="2591" y="192"/>
                  </a:lnTo>
                  <a:lnTo>
                    <a:pt x="2597" y="198"/>
                  </a:lnTo>
                  <a:lnTo>
                    <a:pt x="2621" y="228"/>
                  </a:lnTo>
                  <a:lnTo>
                    <a:pt x="2639" y="258"/>
                  </a:lnTo>
                  <a:lnTo>
                    <a:pt x="2646" y="270"/>
                  </a:lnTo>
                  <a:lnTo>
                    <a:pt x="2639" y="276"/>
                  </a:lnTo>
                  <a:lnTo>
                    <a:pt x="2603" y="282"/>
                  </a:lnTo>
                  <a:lnTo>
                    <a:pt x="2555" y="282"/>
                  </a:lnTo>
                  <a:lnTo>
                    <a:pt x="2507" y="276"/>
                  </a:lnTo>
                  <a:lnTo>
                    <a:pt x="2453" y="264"/>
                  </a:lnTo>
                  <a:lnTo>
                    <a:pt x="2394" y="246"/>
                  </a:lnTo>
                  <a:lnTo>
                    <a:pt x="2340" y="222"/>
                  </a:lnTo>
                  <a:lnTo>
                    <a:pt x="2321" y="216"/>
                  </a:lnTo>
                  <a:lnTo>
                    <a:pt x="2297" y="204"/>
                  </a:lnTo>
                  <a:lnTo>
                    <a:pt x="2171" y="126"/>
                  </a:lnTo>
                  <a:lnTo>
                    <a:pt x="2165" y="120"/>
                  </a:lnTo>
                  <a:lnTo>
                    <a:pt x="2154" y="102"/>
                  </a:lnTo>
                  <a:lnTo>
                    <a:pt x="2112" y="66"/>
                  </a:lnTo>
                  <a:lnTo>
                    <a:pt x="2064" y="24"/>
                  </a:lnTo>
                  <a:lnTo>
                    <a:pt x="2046" y="6"/>
                  </a:lnTo>
                  <a:lnTo>
                    <a:pt x="2034" y="0"/>
                  </a:lnTo>
                  <a:lnTo>
                    <a:pt x="2088" y="72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14"/>
                  </a:lnTo>
                  <a:lnTo>
                    <a:pt x="2112" y="114"/>
                  </a:lnTo>
                  <a:lnTo>
                    <a:pt x="2406" y="516"/>
                  </a:lnTo>
                  <a:lnTo>
                    <a:pt x="2412" y="534"/>
                  </a:lnTo>
                  <a:lnTo>
                    <a:pt x="2412" y="552"/>
                  </a:lnTo>
                  <a:lnTo>
                    <a:pt x="2394" y="576"/>
                  </a:lnTo>
                  <a:lnTo>
                    <a:pt x="2364" y="588"/>
                  </a:lnTo>
                  <a:lnTo>
                    <a:pt x="2321" y="588"/>
                  </a:lnTo>
                  <a:lnTo>
                    <a:pt x="2279" y="564"/>
                  </a:lnTo>
                  <a:lnTo>
                    <a:pt x="2237" y="534"/>
                  </a:lnTo>
                  <a:lnTo>
                    <a:pt x="2201" y="504"/>
                  </a:lnTo>
                  <a:lnTo>
                    <a:pt x="2195" y="498"/>
                  </a:lnTo>
                  <a:lnTo>
                    <a:pt x="2189" y="492"/>
                  </a:lnTo>
                  <a:lnTo>
                    <a:pt x="2171" y="462"/>
                  </a:lnTo>
                  <a:lnTo>
                    <a:pt x="2142" y="420"/>
                  </a:lnTo>
                  <a:lnTo>
                    <a:pt x="2100" y="378"/>
                  </a:lnTo>
                  <a:lnTo>
                    <a:pt x="2058" y="330"/>
                  </a:lnTo>
                  <a:lnTo>
                    <a:pt x="2040" y="318"/>
                  </a:lnTo>
                  <a:lnTo>
                    <a:pt x="2028" y="300"/>
                  </a:lnTo>
                  <a:lnTo>
                    <a:pt x="2009" y="264"/>
                  </a:lnTo>
                  <a:lnTo>
                    <a:pt x="1991" y="234"/>
                  </a:lnTo>
                  <a:lnTo>
                    <a:pt x="1985" y="210"/>
                  </a:lnTo>
                  <a:lnTo>
                    <a:pt x="1973" y="192"/>
                  </a:lnTo>
                  <a:lnTo>
                    <a:pt x="1967" y="180"/>
                  </a:lnTo>
                  <a:lnTo>
                    <a:pt x="1949" y="174"/>
                  </a:lnTo>
                  <a:lnTo>
                    <a:pt x="1907" y="156"/>
                  </a:lnTo>
                  <a:lnTo>
                    <a:pt x="1860" y="138"/>
                  </a:lnTo>
                  <a:lnTo>
                    <a:pt x="1836" y="132"/>
                  </a:lnTo>
                  <a:lnTo>
                    <a:pt x="1824" y="132"/>
                  </a:lnTo>
                  <a:lnTo>
                    <a:pt x="1806" y="132"/>
                  </a:lnTo>
                  <a:lnTo>
                    <a:pt x="1800" y="138"/>
                  </a:lnTo>
                  <a:lnTo>
                    <a:pt x="1794" y="144"/>
                  </a:lnTo>
                  <a:lnTo>
                    <a:pt x="1794" y="144"/>
                  </a:lnTo>
                  <a:lnTo>
                    <a:pt x="1842" y="156"/>
                  </a:lnTo>
                  <a:lnTo>
                    <a:pt x="1872" y="180"/>
                  </a:lnTo>
                  <a:lnTo>
                    <a:pt x="1889" y="204"/>
                  </a:lnTo>
                  <a:lnTo>
                    <a:pt x="1895" y="222"/>
                  </a:lnTo>
                  <a:lnTo>
                    <a:pt x="1889" y="240"/>
                  </a:lnTo>
                  <a:lnTo>
                    <a:pt x="1901" y="270"/>
                  </a:lnTo>
                  <a:lnTo>
                    <a:pt x="1919" y="318"/>
                  </a:lnTo>
                  <a:lnTo>
                    <a:pt x="1943" y="366"/>
                  </a:lnTo>
                  <a:lnTo>
                    <a:pt x="1991" y="480"/>
                  </a:lnTo>
                  <a:lnTo>
                    <a:pt x="2021" y="534"/>
                  </a:lnTo>
                  <a:lnTo>
                    <a:pt x="2040" y="582"/>
                  </a:lnTo>
                  <a:lnTo>
                    <a:pt x="2064" y="630"/>
                  </a:lnTo>
                  <a:lnTo>
                    <a:pt x="2076" y="666"/>
                  </a:lnTo>
                  <a:lnTo>
                    <a:pt x="2082" y="683"/>
                  </a:lnTo>
                  <a:lnTo>
                    <a:pt x="2070" y="695"/>
                  </a:lnTo>
                  <a:lnTo>
                    <a:pt x="2052" y="695"/>
                  </a:lnTo>
                  <a:lnTo>
                    <a:pt x="2021" y="695"/>
                  </a:lnTo>
                  <a:lnTo>
                    <a:pt x="1997" y="695"/>
                  </a:lnTo>
                  <a:lnTo>
                    <a:pt x="1973" y="689"/>
                  </a:lnTo>
                  <a:lnTo>
                    <a:pt x="1955" y="683"/>
                  </a:lnTo>
                  <a:lnTo>
                    <a:pt x="1949" y="683"/>
                  </a:lnTo>
                  <a:lnTo>
                    <a:pt x="1949" y="677"/>
                  </a:lnTo>
                  <a:lnTo>
                    <a:pt x="1943" y="672"/>
                  </a:lnTo>
                  <a:lnTo>
                    <a:pt x="1913" y="636"/>
                  </a:lnTo>
                  <a:lnTo>
                    <a:pt x="1806" y="324"/>
                  </a:lnTo>
                  <a:lnTo>
                    <a:pt x="1776" y="330"/>
                  </a:lnTo>
                  <a:lnTo>
                    <a:pt x="1746" y="330"/>
                  </a:lnTo>
                  <a:lnTo>
                    <a:pt x="1703" y="312"/>
                  </a:lnTo>
                  <a:lnTo>
                    <a:pt x="1673" y="288"/>
                  </a:lnTo>
                  <a:lnTo>
                    <a:pt x="1667" y="276"/>
                  </a:lnTo>
                  <a:lnTo>
                    <a:pt x="1655" y="270"/>
                  </a:lnTo>
                  <a:lnTo>
                    <a:pt x="1637" y="276"/>
                  </a:lnTo>
                  <a:lnTo>
                    <a:pt x="1631" y="288"/>
                  </a:lnTo>
                  <a:lnTo>
                    <a:pt x="1625" y="306"/>
                  </a:lnTo>
                  <a:lnTo>
                    <a:pt x="1625" y="312"/>
                  </a:lnTo>
                  <a:lnTo>
                    <a:pt x="1643" y="318"/>
                  </a:lnTo>
                  <a:lnTo>
                    <a:pt x="1655" y="336"/>
                  </a:lnTo>
                  <a:lnTo>
                    <a:pt x="1667" y="366"/>
                  </a:lnTo>
                  <a:lnTo>
                    <a:pt x="1673" y="402"/>
                  </a:lnTo>
                  <a:lnTo>
                    <a:pt x="1673" y="408"/>
                  </a:lnTo>
                  <a:lnTo>
                    <a:pt x="1673" y="414"/>
                  </a:lnTo>
                  <a:lnTo>
                    <a:pt x="1716" y="761"/>
                  </a:lnTo>
                  <a:lnTo>
                    <a:pt x="1716" y="773"/>
                  </a:lnTo>
                  <a:lnTo>
                    <a:pt x="1716" y="779"/>
                  </a:lnTo>
                  <a:lnTo>
                    <a:pt x="1709" y="773"/>
                  </a:lnTo>
                  <a:lnTo>
                    <a:pt x="1703" y="755"/>
                  </a:lnTo>
                  <a:lnTo>
                    <a:pt x="1697" y="749"/>
                  </a:lnTo>
                  <a:lnTo>
                    <a:pt x="1691" y="737"/>
                  </a:lnTo>
                  <a:lnTo>
                    <a:pt x="1679" y="713"/>
                  </a:lnTo>
                  <a:lnTo>
                    <a:pt x="1661" y="672"/>
                  </a:lnTo>
                  <a:lnTo>
                    <a:pt x="1643" y="630"/>
                  </a:lnTo>
                  <a:lnTo>
                    <a:pt x="1613" y="582"/>
                  </a:lnTo>
                  <a:lnTo>
                    <a:pt x="1589" y="540"/>
                  </a:lnTo>
                  <a:lnTo>
                    <a:pt x="1560" y="510"/>
                  </a:lnTo>
                  <a:lnTo>
                    <a:pt x="1536" y="492"/>
                  </a:lnTo>
                  <a:lnTo>
                    <a:pt x="1494" y="480"/>
                  </a:lnTo>
                  <a:lnTo>
                    <a:pt x="1446" y="480"/>
                  </a:lnTo>
                  <a:lnTo>
                    <a:pt x="1397" y="486"/>
                  </a:lnTo>
                  <a:lnTo>
                    <a:pt x="1349" y="498"/>
                  </a:lnTo>
                  <a:lnTo>
                    <a:pt x="1248" y="528"/>
                  </a:lnTo>
                  <a:lnTo>
                    <a:pt x="1158" y="570"/>
                  </a:lnTo>
                  <a:lnTo>
                    <a:pt x="1104" y="600"/>
                  </a:lnTo>
                  <a:lnTo>
                    <a:pt x="1037" y="624"/>
                  </a:lnTo>
                  <a:lnTo>
                    <a:pt x="996" y="630"/>
                  </a:lnTo>
                  <a:lnTo>
                    <a:pt x="948" y="630"/>
                  </a:lnTo>
                  <a:lnTo>
                    <a:pt x="900" y="618"/>
                  </a:lnTo>
                  <a:lnTo>
                    <a:pt x="840" y="588"/>
                  </a:lnTo>
                  <a:lnTo>
                    <a:pt x="714" y="534"/>
                  </a:lnTo>
                  <a:lnTo>
                    <a:pt x="582" y="474"/>
                  </a:lnTo>
                  <a:lnTo>
                    <a:pt x="443" y="408"/>
                  </a:lnTo>
                  <a:lnTo>
                    <a:pt x="318" y="348"/>
                  </a:lnTo>
                  <a:lnTo>
                    <a:pt x="198" y="288"/>
                  </a:lnTo>
                  <a:lnTo>
                    <a:pt x="149" y="264"/>
                  </a:lnTo>
                  <a:lnTo>
                    <a:pt x="102" y="240"/>
                  </a:lnTo>
                  <a:lnTo>
                    <a:pt x="0" y="187"/>
                  </a:lnTo>
                  <a:lnTo>
                    <a:pt x="0" y="460"/>
                  </a:lnTo>
                  <a:lnTo>
                    <a:pt x="36" y="474"/>
                  </a:lnTo>
                  <a:lnTo>
                    <a:pt x="149" y="516"/>
                  </a:lnTo>
                  <a:lnTo>
                    <a:pt x="216" y="540"/>
                  </a:lnTo>
                  <a:lnTo>
                    <a:pt x="288" y="570"/>
                  </a:lnTo>
                  <a:lnTo>
                    <a:pt x="348" y="594"/>
                  </a:lnTo>
                  <a:lnTo>
                    <a:pt x="396" y="618"/>
                  </a:lnTo>
                  <a:lnTo>
                    <a:pt x="432" y="636"/>
                  </a:lnTo>
                  <a:lnTo>
                    <a:pt x="461" y="654"/>
                  </a:lnTo>
                  <a:lnTo>
                    <a:pt x="504" y="672"/>
                  </a:lnTo>
                  <a:lnTo>
                    <a:pt x="588" y="707"/>
                  </a:lnTo>
                  <a:lnTo>
                    <a:pt x="684" y="743"/>
                  </a:lnTo>
                  <a:lnTo>
                    <a:pt x="725" y="755"/>
                  </a:lnTo>
                  <a:lnTo>
                    <a:pt x="761" y="767"/>
                  </a:lnTo>
                  <a:lnTo>
                    <a:pt x="828" y="779"/>
                  </a:lnTo>
                  <a:lnTo>
                    <a:pt x="894" y="785"/>
                  </a:lnTo>
                  <a:lnTo>
                    <a:pt x="966" y="791"/>
                  </a:lnTo>
                  <a:lnTo>
                    <a:pt x="1031" y="791"/>
                  </a:lnTo>
                  <a:lnTo>
                    <a:pt x="1092" y="785"/>
                  </a:lnTo>
                  <a:lnTo>
                    <a:pt x="1146" y="785"/>
                  </a:lnTo>
                  <a:lnTo>
                    <a:pt x="1176" y="779"/>
                  </a:lnTo>
                  <a:lnTo>
                    <a:pt x="1188" y="779"/>
                  </a:lnTo>
                  <a:lnTo>
                    <a:pt x="1188" y="779"/>
                  </a:lnTo>
                  <a:lnTo>
                    <a:pt x="1236" y="785"/>
                  </a:lnTo>
                  <a:lnTo>
                    <a:pt x="1278" y="791"/>
                  </a:lnTo>
                  <a:lnTo>
                    <a:pt x="1307" y="803"/>
                  </a:lnTo>
                  <a:lnTo>
                    <a:pt x="1337" y="809"/>
                  </a:lnTo>
                  <a:lnTo>
                    <a:pt x="1379" y="827"/>
                  </a:lnTo>
                  <a:lnTo>
                    <a:pt x="1404" y="845"/>
                  </a:lnTo>
                  <a:lnTo>
                    <a:pt x="1416" y="863"/>
                  </a:lnTo>
                  <a:lnTo>
                    <a:pt x="1416" y="875"/>
                  </a:lnTo>
                  <a:lnTo>
                    <a:pt x="1416" y="881"/>
                  </a:lnTo>
                  <a:lnTo>
                    <a:pt x="1416" y="887"/>
                  </a:lnTo>
                  <a:lnTo>
                    <a:pt x="1410" y="887"/>
                  </a:lnTo>
                  <a:lnTo>
                    <a:pt x="1397" y="893"/>
                  </a:lnTo>
                  <a:lnTo>
                    <a:pt x="1379" y="905"/>
                  </a:lnTo>
                  <a:lnTo>
                    <a:pt x="1361" y="923"/>
                  </a:lnTo>
                  <a:lnTo>
                    <a:pt x="1355" y="941"/>
                  </a:lnTo>
                  <a:lnTo>
                    <a:pt x="1361" y="971"/>
                  </a:lnTo>
                  <a:lnTo>
                    <a:pt x="1367" y="989"/>
                  </a:lnTo>
                  <a:lnTo>
                    <a:pt x="1385" y="1007"/>
                  </a:lnTo>
                  <a:lnTo>
                    <a:pt x="1404" y="1025"/>
                  </a:lnTo>
                  <a:lnTo>
                    <a:pt x="1434" y="1049"/>
                  </a:lnTo>
                  <a:lnTo>
                    <a:pt x="1464" y="1067"/>
                  </a:lnTo>
                  <a:lnTo>
                    <a:pt x="1494" y="1085"/>
                  </a:lnTo>
                  <a:lnTo>
                    <a:pt x="1554" y="1091"/>
                  </a:lnTo>
                  <a:lnTo>
                    <a:pt x="1607" y="1085"/>
                  </a:lnTo>
                  <a:lnTo>
                    <a:pt x="1661" y="1067"/>
                  </a:lnTo>
                  <a:lnTo>
                    <a:pt x="1697" y="1043"/>
                  </a:lnTo>
                  <a:lnTo>
                    <a:pt x="1734" y="1019"/>
                  </a:lnTo>
                  <a:lnTo>
                    <a:pt x="1752" y="995"/>
                  </a:lnTo>
                  <a:lnTo>
                    <a:pt x="1758" y="989"/>
                  </a:lnTo>
                  <a:lnTo>
                    <a:pt x="1812" y="989"/>
                  </a:lnTo>
                  <a:lnTo>
                    <a:pt x="1860" y="983"/>
                  </a:lnTo>
                  <a:lnTo>
                    <a:pt x="1907" y="965"/>
                  </a:lnTo>
                  <a:lnTo>
                    <a:pt x="1943" y="941"/>
                  </a:lnTo>
                  <a:lnTo>
                    <a:pt x="1973" y="917"/>
                  </a:lnTo>
                  <a:lnTo>
                    <a:pt x="2003" y="899"/>
                  </a:lnTo>
                  <a:lnTo>
                    <a:pt x="2015" y="881"/>
                  </a:lnTo>
                  <a:lnTo>
                    <a:pt x="2021" y="875"/>
                  </a:lnTo>
                  <a:lnTo>
                    <a:pt x="2201" y="899"/>
                  </a:lnTo>
                  <a:lnTo>
                    <a:pt x="2243" y="905"/>
                  </a:lnTo>
                  <a:lnTo>
                    <a:pt x="2273" y="899"/>
                  </a:lnTo>
                  <a:lnTo>
                    <a:pt x="2327" y="887"/>
                  </a:lnTo>
                  <a:lnTo>
                    <a:pt x="2364" y="863"/>
                  </a:lnTo>
                  <a:lnTo>
                    <a:pt x="2388" y="827"/>
                  </a:lnTo>
                  <a:lnTo>
                    <a:pt x="2400" y="797"/>
                  </a:lnTo>
                  <a:lnTo>
                    <a:pt x="2400" y="767"/>
                  </a:lnTo>
                  <a:lnTo>
                    <a:pt x="2400" y="743"/>
                  </a:lnTo>
                  <a:lnTo>
                    <a:pt x="2400" y="737"/>
                  </a:lnTo>
                  <a:lnTo>
                    <a:pt x="2418" y="737"/>
                  </a:lnTo>
                  <a:lnTo>
                    <a:pt x="2436" y="731"/>
                  </a:lnTo>
                  <a:lnTo>
                    <a:pt x="2471" y="701"/>
                  </a:lnTo>
                  <a:lnTo>
                    <a:pt x="2513" y="660"/>
                  </a:lnTo>
                  <a:lnTo>
                    <a:pt x="2555" y="606"/>
                  </a:lnTo>
                  <a:lnTo>
                    <a:pt x="2591" y="552"/>
                  </a:lnTo>
                  <a:lnTo>
                    <a:pt x="2621" y="504"/>
                  </a:lnTo>
                  <a:lnTo>
                    <a:pt x="2639" y="468"/>
                  </a:lnTo>
                  <a:lnTo>
                    <a:pt x="2646" y="462"/>
                  </a:lnTo>
                  <a:lnTo>
                    <a:pt x="2646" y="456"/>
                  </a:lnTo>
                  <a:lnTo>
                    <a:pt x="2693" y="374"/>
                  </a:lnTo>
                  <a:lnTo>
                    <a:pt x="2723" y="2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</p:grpSp>
      <p:sp>
        <p:nvSpPr>
          <p:cNvPr id="6162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163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64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chemeClr val="tx1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65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cs typeface="Arial" charset="0"/>
              </a:defRPr>
            </a:lvl1pPr>
          </a:lstStyle>
          <a:p>
            <a:pPr>
              <a:defRPr/>
            </a:pPr>
            <a:fld id="{267F9945-BA73-4FEB-86B7-8730A7720BB9}" type="slidenum">
              <a:rPr lang="ar-SA"/>
              <a:pPr>
                <a:defRPr/>
              </a:pPr>
              <a:t>‹#›</a:t>
            </a:fld>
            <a:endParaRPr lang="en-US"/>
          </a:p>
        </p:txBody>
      </p:sp>
      <p:sp>
        <p:nvSpPr>
          <p:cNvPr id="6166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55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  <p:sldLayoutId id="2147483950" r:id="rId8"/>
    <p:sldLayoutId id="2147483951" r:id="rId9"/>
    <p:sldLayoutId id="2147483952" r:id="rId10"/>
    <p:sldLayoutId id="2147483953" r:id="rId11"/>
    <p:sldLayoutId id="2147483954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rokecenter.org/education/ais_images/ais49a-lg.jpg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hyperlink" Target="http://www.strokecenter.org/education/ais_images/ais49b-lg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hyperlink" Target="http://www.strokecenter.org/education/ais_images/ais49c-lg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//upload.wikimedia.org/wikipedia/commons/2/2e/Circle_of_Willis_en.svg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0" y="302940"/>
            <a:ext cx="9144000" cy="878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 Rounded MT Bold" pitchFamily="34" charset="0"/>
                <a:ea typeface="+mj-ea"/>
                <a:cs typeface="+mj-cs"/>
              </a:rPr>
              <a:t>Cerebral Blood Circulation</a:t>
            </a:r>
          </a:p>
        </p:txBody>
      </p:sp>
      <p:pic>
        <p:nvPicPr>
          <p:cNvPr id="51212" name="Picture 12" descr="http://3.bp.blogspot.com/-INBCwUMRujY/TesK-vXocsI/AAAAAAAAAFk/R9HE6lK_Zuo/s1600/strokebra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830388" y="2032000"/>
            <a:ext cx="5408612" cy="2933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>
          <a:xfrm>
            <a:off x="0" y="50800"/>
            <a:ext cx="9144000" cy="7366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en-US" sz="4000" b="1" kern="0" noProof="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POSTERIOR PERFORATING ARTERIES</a:t>
            </a:r>
            <a:endParaRPr kumimoji="0" 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12" name="Rectangle 6"/>
          <p:cNvSpPr txBox="1">
            <a:spLocks noChangeArrowheads="1"/>
          </p:cNvSpPr>
          <p:nvPr/>
        </p:nvSpPr>
        <p:spPr>
          <a:xfrm>
            <a:off x="0" y="1839913"/>
            <a:ext cx="5308600" cy="391318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r>
              <a:rPr lang="en-US" sz="2400" b="1" dirty="0" smtClean="0">
                <a:solidFill>
                  <a:schemeClr val="accent4">
                    <a:lumMod val="25000"/>
                  </a:schemeClr>
                </a:solidFill>
                <a:latin typeface="Calibri" pitchFamily="34" charset="0"/>
              </a:rPr>
              <a:t>Arise from:</a:t>
            </a:r>
          </a:p>
          <a:p>
            <a:pPr marL="731520" lvl="1" indent="-274320" fontAlgn="auto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Ø"/>
              <a:defRPr/>
            </a:pPr>
            <a:r>
              <a:rPr lang="en-US" sz="2400" dirty="0" smtClean="0">
                <a:solidFill>
                  <a:schemeClr val="accent4">
                    <a:lumMod val="25000"/>
                  </a:schemeClr>
                </a:solidFill>
                <a:latin typeface="Calibri" pitchFamily="34" charset="0"/>
              </a:rPr>
              <a:t> </a:t>
            </a:r>
            <a:r>
              <a:rPr lang="en-US" sz="2000" dirty="0" smtClean="0">
                <a:solidFill>
                  <a:srgbClr val="C00000"/>
                </a:solidFill>
                <a:latin typeface="Calibri" pitchFamily="34" charset="0"/>
              </a:rPr>
              <a:t>Posterior cerebral artery </a:t>
            </a:r>
          </a:p>
          <a:p>
            <a:pPr marL="731520" lvl="1" indent="-274320" fontAlgn="auto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Ø"/>
              <a:defRPr/>
            </a:pPr>
            <a:r>
              <a:rPr lang="en-US" sz="2000" dirty="0" smtClean="0">
                <a:solidFill>
                  <a:srgbClr val="C00000"/>
                </a:solidFill>
                <a:latin typeface="Calibri" pitchFamily="34" charset="0"/>
              </a:rPr>
              <a:t> Posterior communicating artery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r>
              <a:rPr lang="en-US" sz="2400" b="1" dirty="0" smtClean="0">
                <a:solidFill>
                  <a:schemeClr val="accent4">
                    <a:lumMod val="25000"/>
                  </a:schemeClr>
                </a:solidFill>
                <a:latin typeface="Calibri" pitchFamily="34" charset="0"/>
              </a:rPr>
              <a:t>Enter brain through:</a:t>
            </a:r>
          </a:p>
          <a:p>
            <a:pPr marL="731520" lvl="1" indent="-274320" fontAlgn="auto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Ø"/>
              <a:defRPr/>
            </a:pPr>
            <a:r>
              <a:rPr lang="en-US" sz="2000" dirty="0" smtClean="0">
                <a:solidFill>
                  <a:srgbClr val="3333FF"/>
                </a:solidFill>
                <a:latin typeface="Calibri" pitchFamily="34" charset="0"/>
              </a:rPr>
              <a:t> Posterior Perforated substance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r>
              <a:rPr lang="en-US" sz="2400" b="1" dirty="0" smtClean="0">
                <a:solidFill>
                  <a:schemeClr val="accent4">
                    <a:lumMod val="25000"/>
                  </a:schemeClr>
                </a:solidFill>
                <a:latin typeface="Calibri" pitchFamily="34" charset="0"/>
              </a:rPr>
              <a:t>Supply:</a:t>
            </a:r>
          </a:p>
          <a:p>
            <a:pPr marL="731520" lvl="1" indent="-274320" fontAlgn="auto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Ø"/>
              <a:defRPr/>
            </a:pPr>
            <a:r>
              <a:rPr lang="en-US" sz="2000" dirty="0" smtClean="0">
                <a:solidFill>
                  <a:srgbClr val="006600"/>
                </a:solidFill>
                <a:latin typeface="Calibri" pitchFamily="34" charset="0"/>
                <a:cs typeface="Estrangelo Edessa" pitchFamily="66" charset="0"/>
              </a:rPr>
              <a:t>Ventral </a:t>
            </a:r>
            <a:r>
              <a:rPr lang="en-US" sz="2000" dirty="0" smtClean="0">
                <a:solidFill>
                  <a:srgbClr val="006600"/>
                </a:solidFill>
                <a:latin typeface="Calibri" pitchFamily="34" charset="0"/>
                <a:cs typeface="Estrangelo Edessa" pitchFamily="66" charset="0"/>
              </a:rPr>
              <a:t>Portion </a:t>
            </a:r>
            <a:r>
              <a:rPr lang="en-US" sz="2000" dirty="0" smtClean="0">
                <a:solidFill>
                  <a:srgbClr val="006600"/>
                </a:solidFill>
                <a:latin typeface="Calibri" pitchFamily="34" charset="0"/>
                <a:cs typeface="Estrangelo Edessa" pitchFamily="66" charset="0"/>
              </a:rPr>
              <a:t>of Midbrain</a:t>
            </a:r>
          </a:p>
          <a:p>
            <a:pPr marL="731520" lvl="1" indent="-274320" fontAlgn="auto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Ø"/>
              <a:defRPr/>
            </a:pPr>
            <a:r>
              <a:rPr lang="en-US" sz="2000" dirty="0" smtClean="0">
                <a:solidFill>
                  <a:srgbClr val="006600"/>
                </a:solidFill>
                <a:latin typeface="Calibri" pitchFamily="34" charset="0"/>
                <a:cs typeface="Estrangelo Edessa" pitchFamily="66" charset="0"/>
              </a:rPr>
              <a:t>Parts of Subthalamus and Hypothalamus</a:t>
            </a: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defRPr/>
            </a:pPr>
            <a:endParaRPr lang="en-US" sz="2400" dirty="0" smtClean="0">
              <a:solidFill>
                <a:schemeClr val="accent4">
                  <a:lumMod val="25000"/>
                </a:schemeClr>
              </a:solidFill>
              <a:latin typeface="Calibri" pitchFamily="34" charset="0"/>
            </a:endParaRPr>
          </a:p>
          <a:p>
            <a:pPr marL="457200" lvl="0" indent="-457200" eaLnBrk="0" hangingPunct="0">
              <a:spcBef>
                <a:spcPct val="20000"/>
              </a:spcBef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kumimoji="0" lang="en-US" sz="2400" i="0" u="none" strike="noStrike" kern="0" cap="none" spc="0" normalizeH="0" baseline="0" noProof="0" dirty="0" smtClean="0">
              <a:ln>
                <a:noFill/>
              </a:ln>
              <a:solidFill>
                <a:schemeClr val="accent4">
                  <a:lumMod val="25000"/>
                </a:schemeClr>
              </a:solidFill>
              <a:uLnTx/>
              <a:uFillTx/>
              <a:latin typeface="Calibri" pitchFamily="34" charset="0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4">
                  <a:lumMod val="25000"/>
                </a:schemeClr>
              </a:buClr>
              <a:buSzTx/>
              <a:buFont typeface="Wingdings" pitchFamily="2" charset="2"/>
              <a:buChar char="v"/>
              <a:tabLst/>
              <a:defRPr/>
            </a:pPr>
            <a:endParaRPr kumimoji="0" lang="en-US" sz="2400" i="0" u="none" strike="noStrike" kern="0" cap="none" spc="0" normalizeH="0" baseline="0" noProof="0" dirty="0">
              <a:ln>
                <a:noFill/>
              </a:ln>
              <a:solidFill>
                <a:schemeClr val="accent4">
                  <a:lumMod val="25000"/>
                </a:schemeClr>
              </a:solidFill>
              <a:uLnTx/>
              <a:uFillTx/>
              <a:latin typeface="Calibri" pitchFamily="34" charset="0"/>
              <a:cs typeface="+mn-cs"/>
            </a:endParaRPr>
          </a:p>
        </p:txBody>
      </p:sp>
      <p:pic>
        <p:nvPicPr>
          <p:cNvPr id="10" name="Picture 4" descr="b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416402" y="1498600"/>
            <a:ext cx="3676798" cy="2679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5" descr="C:\Documents and Settings\Jamila\My Documents\My Pictures\Picture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18200" y="4089399"/>
            <a:ext cx="2976525" cy="22896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>
          <a:xfrm>
            <a:off x="0" y="50800"/>
            <a:ext cx="9144000" cy="7366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en-US" sz="4000" b="1" kern="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ANTERIOR CEREBRAL </a:t>
            </a:r>
            <a:r>
              <a:rPr lang="en-US" sz="4000" b="1" kern="0" noProof="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ARTERY</a:t>
            </a:r>
            <a:endParaRPr kumimoji="0" 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12" name="Rectangle 6"/>
          <p:cNvSpPr txBox="1">
            <a:spLocks noChangeArrowheads="1"/>
          </p:cNvSpPr>
          <p:nvPr/>
        </p:nvSpPr>
        <p:spPr>
          <a:xfrm>
            <a:off x="317500" y="1204913"/>
            <a:ext cx="7835900" cy="83978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smtClean="0"/>
              <a:t>Supplies</a:t>
            </a:r>
            <a:r>
              <a:rPr lang="en-US" sz="2400" dirty="0" smtClean="0"/>
              <a:t>: </a:t>
            </a:r>
            <a:r>
              <a:rPr lang="en-US" sz="2000" dirty="0" smtClean="0">
                <a:solidFill>
                  <a:srgbClr val="C00000"/>
                </a:solidFill>
                <a:latin typeface="Calibri" pitchFamily="34" charset="0"/>
              </a:rPr>
              <a:t>Orbital and medial surfaces of frontal and parietal lobes</a:t>
            </a:r>
          </a:p>
          <a:p>
            <a:pPr marL="731520" lvl="1" indent="-274320" fontAlgn="auto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lang="en-US" sz="2400" dirty="0" smtClean="0">
              <a:solidFill>
                <a:srgbClr val="006600"/>
              </a:solidFill>
              <a:latin typeface="Calibri" pitchFamily="34" charset="0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lang="en-US" sz="2400" dirty="0" smtClean="0">
              <a:solidFill>
                <a:schemeClr val="accent4">
                  <a:lumMod val="25000"/>
                </a:schemeClr>
              </a:solidFill>
              <a:latin typeface="Calibri" pitchFamily="34" charset="0"/>
            </a:endParaRPr>
          </a:p>
          <a:p>
            <a:pPr marL="457200" lvl="0" indent="-457200" eaLnBrk="0" hangingPunct="0">
              <a:spcBef>
                <a:spcPct val="20000"/>
              </a:spcBef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kumimoji="0" lang="en-US" sz="2400" i="0" u="none" strike="noStrike" kern="0" cap="none" spc="0" normalizeH="0" baseline="0" noProof="0" dirty="0" smtClean="0">
              <a:ln>
                <a:noFill/>
              </a:ln>
              <a:solidFill>
                <a:schemeClr val="accent4">
                  <a:lumMod val="25000"/>
                </a:schemeClr>
              </a:solidFill>
              <a:uLnTx/>
              <a:uFillTx/>
              <a:latin typeface="Calibri" pitchFamily="34" charset="0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4">
                  <a:lumMod val="25000"/>
                </a:schemeClr>
              </a:buClr>
              <a:buSzTx/>
              <a:buFont typeface="Wingdings" pitchFamily="2" charset="2"/>
              <a:buChar char="v"/>
              <a:tabLst/>
              <a:defRPr/>
            </a:pPr>
            <a:endParaRPr kumimoji="0" lang="en-US" sz="2400" i="0" u="none" strike="noStrike" kern="0" cap="none" spc="0" normalizeH="0" baseline="0" noProof="0" dirty="0">
              <a:ln>
                <a:noFill/>
              </a:ln>
              <a:solidFill>
                <a:schemeClr val="accent4">
                  <a:lumMod val="25000"/>
                </a:schemeClr>
              </a:solidFill>
              <a:uLnTx/>
              <a:uFillTx/>
              <a:latin typeface="Calibri" pitchFamily="34" charset="0"/>
              <a:cs typeface="+mn-cs"/>
            </a:endParaRPr>
          </a:p>
        </p:txBody>
      </p:sp>
      <p:pic>
        <p:nvPicPr>
          <p:cNvPr id="6" name="Picture 4" descr="Anterior Cerebral Artery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b="10184"/>
          <a:stretch>
            <a:fillRect/>
          </a:stretch>
        </p:blipFill>
        <p:spPr bwMode="auto">
          <a:xfrm>
            <a:off x="5595178" y="3390900"/>
            <a:ext cx="3409122" cy="2933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C:\Documents and Settings\user\My Documents\My Pictures\CerArtDistBlum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100" y="3421063"/>
            <a:ext cx="5029200" cy="2890837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>
          <a:xfrm>
            <a:off x="0" y="50800"/>
            <a:ext cx="9144000" cy="7366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en-US" sz="4000" b="1" kern="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MIDDLE CEREBRAL </a:t>
            </a:r>
            <a:r>
              <a:rPr lang="en-US" sz="4000" b="1" kern="0" noProof="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ARTERY</a:t>
            </a:r>
            <a:endParaRPr kumimoji="0" 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12" name="Rectangle 6"/>
          <p:cNvSpPr txBox="1">
            <a:spLocks noChangeArrowheads="1"/>
          </p:cNvSpPr>
          <p:nvPr/>
        </p:nvSpPr>
        <p:spPr>
          <a:xfrm>
            <a:off x="317500" y="874713"/>
            <a:ext cx="7835900" cy="254158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/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smtClean="0"/>
              <a:t>Supplies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sz="2000" dirty="0" smtClean="0">
                <a:solidFill>
                  <a:srgbClr val="C00000"/>
                </a:solidFill>
                <a:latin typeface="Calibri" pitchFamily="34" charset="0"/>
              </a:rPr>
              <a:t>Entire Superolateral surface: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Ø"/>
              <a:defRPr/>
            </a:pPr>
            <a:r>
              <a:rPr lang="en-US" sz="2000" dirty="0" err="1" smtClean="0">
                <a:solidFill>
                  <a:srgbClr val="006600"/>
                </a:solidFill>
                <a:latin typeface="Calibri" pitchFamily="34" charset="0"/>
              </a:rPr>
              <a:t>Somatosensory</a:t>
            </a:r>
            <a:r>
              <a:rPr lang="en-US" sz="2000" dirty="0" smtClean="0">
                <a:solidFill>
                  <a:srgbClr val="006600"/>
                </a:solidFill>
                <a:latin typeface="Calibri" pitchFamily="34" charset="0"/>
              </a:rPr>
              <a:t> Cortex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Ø"/>
              <a:defRPr/>
            </a:pPr>
            <a:r>
              <a:rPr lang="en-US" sz="2000" dirty="0" smtClean="0">
                <a:solidFill>
                  <a:srgbClr val="006600"/>
                </a:solidFill>
                <a:latin typeface="Calibri" pitchFamily="34" charset="0"/>
              </a:rPr>
              <a:t>Motor Cortex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Ø"/>
              <a:defRPr/>
            </a:pPr>
            <a:r>
              <a:rPr lang="en-US" sz="2000" dirty="0" smtClean="0">
                <a:solidFill>
                  <a:srgbClr val="006600"/>
                </a:solidFill>
                <a:latin typeface="Calibri" pitchFamily="34" charset="0"/>
              </a:rPr>
              <a:t>Broca's Area</a:t>
            </a:r>
          </a:p>
          <a:p>
            <a:pPr marL="1097280" lvl="2" indent="-246888" fontAlgn="auto">
              <a:lnSpc>
                <a:spcPct val="90000"/>
              </a:lnSpc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ü"/>
              <a:defRPr/>
            </a:pPr>
            <a:r>
              <a:rPr lang="en-US" sz="1400" dirty="0" smtClean="0">
                <a:solidFill>
                  <a:srgbClr val="7030A0"/>
                </a:solidFill>
                <a:latin typeface="Calibri" pitchFamily="34" charset="0"/>
              </a:rPr>
              <a:t>linked to speech production.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Ø"/>
              <a:defRPr/>
            </a:pPr>
            <a:r>
              <a:rPr lang="en-US" sz="2000" dirty="0" smtClean="0">
                <a:solidFill>
                  <a:srgbClr val="006600"/>
                </a:solidFill>
                <a:latin typeface="Calibri" pitchFamily="34" charset="0"/>
              </a:rPr>
              <a:t>Heschl’s </a:t>
            </a:r>
            <a:r>
              <a:rPr lang="en-US" sz="2000" dirty="0" err="1" smtClean="0">
                <a:solidFill>
                  <a:srgbClr val="006600"/>
                </a:solidFill>
                <a:latin typeface="Calibri" pitchFamily="34" charset="0"/>
              </a:rPr>
              <a:t>Gyrus</a:t>
            </a:r>
            <a:endParaRPr lang="en-US" sz="2000" dirty="0" smtClean="0">
              <a:solidFill>
                <a:srgbClr val="006600"/>
              </a:solidFill>
              <a:latin typeface="Calibri" pitchFamily="34" charset="0"/>
            </a:endParaRPr>
          </a:p>
          <a:p>
            <a:pPr marL="1097280" lvl="2" indent="-246888" fontAlgn="auto">
              <a:lnSpc>
                <a:spcPct val="90000"/>
              </a:lnSpc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ü"/>
              <a:defRPr/>
            </a:pPr>
            <a:r>
              <a:rPr lang="en-US" sz="1400" dirty="0" smtClean="0">
                <a:solidFill>
                  <a:srgbClr val="7030A0"/>
                </a:solidFill>
                <a:latin typeface="Calibri" pitchFamily="34" charset="0"/>
              </a:rPr>
              <a:t> to process incoming auditory information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Ø"/>
              <a:defRPr/>
            </a:pPr>
            <a:r>
              <a:rPr lang="en-US" sz="2000" dirty="0" smtClean="0">
                <a:solidFill>
                  <a:srgbClr val="006600"/>
                </a:solidFill>
                <a:latin typeface="Calibri" pitchFamily="34" charset="0"/>
              </a:rPr>
              <a:t>Wernicke’s Area </a:t>
            </a:r>
          </a:p>
          <a:p>
            <a:pPr marL="1097280" lvl="2" indent="-246888" fontAlgn="auto">
              <a:lnSpc>
                <a:spcPct val="90000"/>
              </a:lnSpc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ü"/>
              <a:defRPr/>
            </a:pPr>
            <a:r>
              <a:rPr lang="en-US" sz="1400" dirty="0" smtClean="0">
                <a:solidFill>
                  <a:srgbClr val="7030A0"/>
                </a:solidFill>
                <a:latin typeface="Calibri" pitchFamily="34" charset="0"/>
              </a:rPr>
              <a:t> It is involved in the understanding of written and spoken language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lang="en-US" sz="2400" dirty="0" smtClean="0">
              <a:solidFill>
                <a:srgbClr val="C00000"/>
              </a:solidFill>
              <a:latin typeface="Calibri" pitchFamily="34" charset="0"/>
            </a:endParaRPr>
          </a:p>
          <a:p>
            <a:pPr marL="731520" lvl="1" indent="-274320" fontAlgn="auto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lang="en-US" sz="2400" dirty="0" smtClean="0">
              <a:solidFill>
                <a:srgbClr val="006600"/>
              </a:solidFill>
              <a:latin typeface="Calibri" pitchFamily="34" charset="0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lang="en-US" sz="2400" dirty="0" smtClean="0">
              <a:solidFill>
                <a:schemeClr val="accent4">
                  <a:lumMod val="25000"/>
                </a:schemeClr>
              </a:solidFill>
              <a:latin typeface="Calibri" pitchFamily="34" charset="0"/>
            </a:endParaRPr>
          </a:p>
          <a:p>
            <a:pPr marL="457200" lvl="0" indent="-457200" eaLnBrk="0" hangingPunct="0">
              <a:spcBef>
                <a:spcPct val="20000"/>
              </a:spcBef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kumimoji="0" lang="en-US" sz="2400" i="0" u="none" strike="noStrike" kern="0" cap="none" spc="0" normalizeH="0" baseline="0" noProof="0" dirty="0" smtClean="0">
              <a:ln>
                <a:noFill/>
              </a:ln>
              <a:solidFill>
                <a:schemeClr val="accent4">
                  <a:lumMod val="25000"/>
                </a:schemeClr>
              </a:solidFill>
              <a:uLnTx/>
              <a:uFillTx/>
              <a:latin typeface="Calibri" pitchFamily="34" charset="0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4">
                  <a:lumMod val="25000"/>
                </a:schemeClr>
              </a:buClr>
              <a:buSzTx/>
              <a:buFont typeface="Wingdings" pitchFamily="2" charset="2"/>
              <a:buChar char="v"/>
              <a:tabLst/>
              <a:defRPr/>
            </a:pPr>
            <a:endParaRPr kumimoji="0" lang="en-US" sz="2400" i="0" u="none" strike="noStrike" kern="0" cap="none" spc="0" normalizeH="0" baseline="0" noProof="0" dirty="0">
              <a:ln>
                <a:noFill/>
              </a:ln>
              <a:solidFill>
                <a:schemeClr val="accent4">
                  <a:lumMod val="25000"/>
                </a:schemeClr>
              </a:solidFill>
              <a:uLnTx/>
              <a:uFillTx/>
              <a:latin typeface="Calibri" pitchFamily="34" charset="0"/>
              <a:cs typeface="+mn-cs"/>
            </a:endParaRPr>
          </a:p>
        </p:txBody>
      </p:sp>
      <p:pic>
        <p:nvPicPr>
          <p:cNvPr id="8" name="Picture 2" descr="C:\Documents and Settings\user\My Documents\My Pictures\CerArtDistBlum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" y="3421063"/>
            <a:ext cx="5029200" cy="2890837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9" name="Picture 1028" descr="Middle Cerebral Artery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 b="5579"/>
          <a:stretch>
            <a:fillRect/>
          </a:stretch>
        </p:blipFill>
        <p:spPr>
          <a:xfrm>
            <a:off x="5562600" y="3771900"/>
            <a:ext cx="3505200" cy="2909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>
          <a:xfrm>
            <a:off x="0" y="50800"/>
            <a:ext cx="9144000" cy="7366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en-US" sz="4000" b="1" kern="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POSTERIOR CEREBRAL </a:t>
            </a:r>
            <a:r>
              <a:rPr lang="en-US" sz="4000" b="1" kern="0" noProof="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ARTERY</a:t>
            </a:r>
            <a:endParaRPr kumimoji="0" 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12" name="Rectangle 6"/>
          <p:cNvSpPr txBox="1">
            <a:spLocks noChangeArrowheads="1"/>
          </p:cNvSpPr>
          <p:nvPr/>
        </p:nvSpPr>
        <p:spPr>
          <a:xfrm>
            <a:off x="317500" y="1052513"/>
            <a:ext cx="6121400" cy="183038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r>
              <a:rPr lang="en-US" sz="2400" b="1" dirty="0" smtClean="0"/>
              <a:t> </a:t>
            </a:r>
            <a:r>
              <a:rPr lang="en-US" sz="2400" b="1" dirty="0" smtClean="0">
                <a:latin typeface="Calibri" pitchFamily="34" charset="0"/>
              </a:rPr>
              <a:t>Supplies: </a:t>
            </a:r>
            <a:r>
              <a:rPr lang="en-US" sz="2400" dirty="0" smtClean="0">
                <a:latin typeface="Calibri" pitchFamily="34" charset="0"/>
              </a:rPr>
              <a:t>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Ø"/>
              <a:defRPr/>
            </a:pPr>
            <a:r>
              <a:rPr lang="en-US" sz="2000" dirty="0" smtClean="0">
                <a:latin typeface="Calibri" pitchFamily="34" charset="0"/>
              </a:rPr>
              <a:t>Anterior and inferior temporal lobes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Ø"/>
              <a:defRPr/>
            </a:pPr>
            <a:r>
              <a:rPr lang="en-US" sz="2000" dirty="0" err="1" smtClean="0">
                <a:latin typeface="Calibri" pitchFamily="34" charset="0"/>
              </a:rPr>
              <a:t>Uncus</a:t>
            </a:r>
            <a:endParaRPr lang="en-US" sz="2000" dirty="0" smtClean="0">
              <a:latin typeface="Calibri" pitchFamily="34" charset="0"/>
            </a:endParaRPr>
          </a:p>
          <a:p>
            <a:pPr marL="731520" lvl="1" indent="-274320" fontAlgn="auto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ü"/>
              <a:defRPr/>
            </a:pPr>
            <a:r>
              <a:rPr lang="en-US" sz="14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</a:rPr>
              <a:t>involved in olfactory processing and emotional, associational processing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Ø"/>
              <a:defRPr/>
            </a:pPr>
            <a:r>
              <a:rPr lang="en-US" sz="2000" dirty="0" smtClean="0">
                <a:latin typeface="Calibri" pitchFamily="34" charset="0"/>
              </a:rPr>
              <a:t>Inferior temporal gyri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Ø"/>
              <a:defRPr/>
            </a:pPr>
            <a:r>
              <a:rPr lang="en-US" sz="2000" dirty="0" smtClean="0">
                <a:latin typeface="Calibri" pitchFamily="34" charset="0"/>
              </a:rPr>
              <a:t>Inferior and Medial Occipital lobe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Ø"/>
              <a:defRPr/>
            </a:pPr>
            <a:endParaRPr lang="en-US" sz="2000" dirty="0" smtClean="0">
              <a:solidFill>
                <a:srgbClr val="006600"/>
              </a:solidFill>
              <a:latin typeface="Calibri" pitchFamily="34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lang="en-US" sz="2400" dirty="0" smtClean="0">
              <a:solidFill>
                <a:srgbClr val="C00000"/>
              </a:solidFill>
              <a:latin typeface="Calibri" pitchFamily="34" charset="0"/>
            </a:endParaRPr>
          </a:p>
          <a:p>
            <a:pPr marL="731520" lvl="1" indent="-274320" fontAlgn="auto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lang="en-US" sz="2400" dirty="0" smtClean="0">
              <a:solidFill>
                <a:srgbClr val="006600"/>
              </a:solidFill>
              <a:latin typeface="Calibri" pitchFamily="34" charset="0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lang="en-US" sz="2400" dirty="0" smtClean="0">
              <a:solidFill>
                <a:schemeClr val="accent4">
                  <a:lumMod val="25000"/>
                </a:schemeClr>
              </a:solidFill>
              <a:latin typeface="Calibri" pitchFamily="34" charset="0"/>
            </a:endParaRPr>
          </a:p>
          <a:p>
            <a:pPr marL="457200" lvl="0" indent="-457200" eaLnBrk="0" hangingPunct="0">
              <a:spcBef>
                <a:spcPct val="20000"/>
              </a:spcBef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kumimoji="0" lang="en-US" sz="2400" i="0" u="none" strike="noStrike" kern="0" cap="none" spc="0" normalizeH="0" baseline="0" noProof="0" dirty="0" smtClean="0">
              <a:ln>
                <a:noFill/>
              </a:ln>
              <a:solidFill>
                <a:schemeClr val="accent4">
                  <a:lumMod val="25000"/>
                </a:schemeClr>
              </a:solidFill>
              <a:uLnTx/>
              <a:uFillTx/>
              <a:latin typeface="Calibri" pitchFamily="34" charset="0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4">
                  <a:lumMod val="25000"/>
                </a:schemeClr>
              </a:buClr>
              <a:buSzTx/>
              <a:buFont typeface="Wingdings" pitchFamily="2" charset="2"/>
              <a:buChar char="v"/>
              <a:tabLst/>
              <a:defRPr/>
            </a:pPr>
            <a:endParaRPr kumimoji="0" lang="en-US" sz="2400" i="0" u="none" strike="noStrike" kern="0" cap="none" spc="0" normalizeH="0" baseline="0" noProof="0" dirty="0">
              <a:ln>
                <a:noFill/>
              </a:ln>
              <a:solidFill>
                <a:schemeClr val="accent4">
                  <a:lumMod val="25000"/>
                </a:schemeClr>
              </a:solidFill>
              <a:uLnTx/>
              <a:uFillTx/>
              <a:latin typeface="Calibri" pitchFamily="34" charset="0"/>
              <a:cs typeface="+mn-cs"/>
            </a:endParaRPr>
          </a:p>
        </p:txBody>
      </p:sp>
      <p:pic>
        <p:nvPicPr>
          <p:cNvPr id="8" name="Picture 2" descr="C:\Documents and Settings\user\My Documents\My Pictures\CerArtDistBlum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" y="3421063"/>
            <a:ext cx="5029200" cy="2890837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" name="Picture 5" descr="Posterior Cerebral Artery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 t="2528" b="3949"/>
          <a:stretch>
            <a:fillRect/>
          </a:stretch>
        </p:blipFill>
        <p:spPr>
          <a:xfrm>
            <a:off x="5718756" y="3721100"/>
            <a:ext cx="3196644" cy="248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22" name="Picture 2" descr="File:Gray727 parahippocampal gyrus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69075" y="1574801"/>
            <a:ext cx="2257425" cy="13177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>
          <a:xfrm>
            <a:off x="0" y="50800"/>
            <a:ext cx="9144000" cy="7366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en-US" sz="4000" b="1" kern="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DISTRIBUTION OF CEREBRAL ARTERIES</a:t>
            </a:r>
            <a:endParaRPr kumimoji="0" 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pic>
        <p:nvPicPr>
          <p:cNvPr id="7" name="Picture 2" descr="C:\Documents and Settings\user\My Documents\My Pictures\brain_struc_stroke.png"/>
          <p:cNvPicPr>
            <a:picLocks noChangeAspect="1" noChangeArrowheads="1"/>
          </p:cNvPicPr>
          <p:nvPr/>
        </p:nvPicPr>
        <p:blipFill>
          <a:blip r:embed="rId3" cstate="print"/>
          <a:srcRect b="5717"/>
          <a:stretch>
            <a:fillRect/>
          </a:stretch>
        </p:blipFill>
        <p:spPr>
          <a:xfrm>
            <a:off x="838200" y="1219200"/>
            <a:ext cx="7464425" cy="4267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9" name="Group 18"/>
          <p:cNvGrpSpPr/>
          <p:nvPr/>
        </p:nvGrpSpPr>
        <p:grpSpPr>
          <a:xfrm>
            <a:off x="927100" y="5448301"/>
            <a:ext cx="1066800" cy="461665"/>
            <a:chOff x="1143000" y="5511801"/>
            <a:chExt cx="1066800" cy="461665"/>
          </a:xfrm>
        </p:grpSpPr>
        <p:sp>
          <p:nvSpPr>
            <p:cNvPr id="9" name="Rounded Rectangle 8"/>
            <p:cNvSpPr/>
            <p:nvPr/>
          </p:nvSpPr>
          <p:spPr>
            <a:xfrm>
              <a:off x="1143000" y="5562600"/>
              <a:ext cx="1066800" cy="381000"/>
            </a:xfrm>
            <a:prstGeom prst="roundRect">
              <a:avLst/>
            </a:prstGeom>
            <a:solidFill>
              <a:srgbClr val="00CCFF"/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257300" y="5511801"/>
              <a:ext cx="8382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cs typeface="+mn-cs"/>
                </a:rPr>
                <a:t>ACA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3949700" y="5473700"/>
            <a:ext cx="1079500" cy="461963"/>
            <a:chOff x="3962400" y="5511800"/>
            <a:chExt cx="1079500" cy="461963"/>
          </a:xfrm>
        </p:grpSpPr>
        <p:sp>
          <p:nvSpPr>
            <p:cNvPr id="10" name="Rounded Rectangle 9"/>
            <p:cNvSpPr/>
            <p:nvPr/>
          </p:nvSpPr>
          <p:spPr>
            <a:xfrm>
              <a:off x="3962400" y="5562600"/>
              <a:ext cx="1066800" cy="381000"/>
            </a:xfrm>
            <a:prstGeom prst="roundRect">
              <a:avLst/>
            </a:prstGeom>
            <a:solidFill>
              <a:srgbClr val="FF00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064000" y="5511800"/>
              <a:ext cx="977900" cy="4619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cs typeface="+mn-cs"/>
                </a:rPr>
                <a:t>MCA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7124700" y="5461000"/>
            <a:ext cx="1066800" cy="461963"/>
            <a:chOff x="6858000" y="5511800"/>
            <a:chExt cx="1066800" cy="461963"/>
          </a:xfrm>
        </p:grpSpPr>
        <p:sp>
          <p:nvSpPr>
            <p:cNvPr id="11" name="Rounded Rectangle 10"/>
            <p:cNvSpPr/>
            <p:nvPr/>
          </p:nvSpPr>
          <p:spPr>
            <a:xfrm>
              <a:off x="6858000" y="5562600"/>
              <a:ext cx="1066800" cy="381000"/>
            </a:xfrm>
            <a:prstGeom prst="roundRect">
              <a:avLst/>
            </a:prstGeom>
            <a:solidFill>
              <a:srgbClr val="66FF3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010400" y="5511800"/>
              <a:ext cx="838200" cy="4619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cs typeface="+mn-cs"/>
                </a:rPr>
                <a:t>PCA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>
          <a:xfrm>
            <a:off x="0" y="50800"/>
            <a:ext cx="9144000" cy="7366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en-US" sz="4000" b="1" kern="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ARTERIAL DISORDER</a:t>
            </a:r>
            <a:endParaRPr kumimoji="0" 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12" name="Rectangle 6"/>
          <p:cNvSpPr txBox="1">
            <a:spLocks noChangeArrowheads="1"/>
          </p:cNvSpPr>
          <p:nvPr/>
        </p:nvSpPr>
        <p:spPr>
          <a:xfrm>
            <a:off x="254000" y="1687513"/>
            <a:ext cx="3937000" cy="396398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r>
              <a:rPr lang="en-US" sz="2400" b="1" dirty="0" smtClean="0">
                <a:solidFill>
                  <a:schemeClr val="accent4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smtClean="0">
                <a:solidFill>
                  <a:schemeClr val="accent4">
                    <a:lumMod val="25000"/>
                  </a:schemeClr>
                </a:solidFill>
              </a:rPr>
              <a:t>Stroke</a:t>
            </a: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Ø"/>
              <a:defRPr/>
            </a:pPr>
            <a:r>
              <a:rPr lang="en-US" sz="1800" dirty="0" smtClean="0">
                <a:solidFill>
                  <a:srgbClr val="FF6600"/>
                </a:solidFill>
                <a:latin typeface="Calibri" pitchFamily="34" charset="0"/>
              </a:rPr>
              <a:t>Sudden occlusion</a:t>
            </a: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Ø"/>
              <a:defRPr/>
            </a:pPr>
            <a:r>
              <a:rPr lang="en-US" sz="1800" dirty="0" smtClean="0">
                <a:solidFill>
                  <a:srgbClr val="FF6600"/>
                </a:solidFill>
                <a:latin typeface="Calibri" pitchFamily="34" charset="0"/>
              </a:rPr>
              <a:t>Hemorrhage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r>
              <a:rPr lang="en-US" sz="2400" b="1" dirty="0" smtClean="0">
                <a:solidFill>
                  <a:schemeClr val="accent4">
                    <a:lumMod val="25000"/>
                  </a:schemeClr>
                </a:solidFill>
              </a:rPr>
              <a:t>Aneurysm</a:t>
            </a:r>
          </a:p>
          <a:p>
            <a:pPr marL="731520" lvl="1" indent="-274320" algn="just" fontAlgn="auto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Ø"/>
              <a:defRPr/>
            </a:pPr>
            <a:r>
              <a:rPr lang="en-US" sz="16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</a:rPr>
              <a:t>is a localized, </a:t>
            </a:r>
            <a:r>
              <a:rPr lang="en-US" sz="1600" dirty="0" smtClean="0">
                <a:solidFill>
                  <a:srgbClr val="FF6600"/>
                </a:solidFill>
                <a:latin typeface="Calibri" pitchFamily="34" charset="0"/>
              </a:rPr>
              <a:t>blood-filled balloon-like</a:t>
            </a:r>
            <a:r>
              <a:rPr lang="en-US" sz="16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</a:rPr>
              <a:t> bulge in the wall of a blood </a:t>
            </a:r>
            <a:r>
              <a:rPr lang="en-US" sz="16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</a:rPr>
              <a:t>vessel. </a:t>
            </a:r>
            <a:endParaRPr lang="en-US" sz="1600" dirty="0" smtClean="0">
              <a:solidFill>
                <a:schemeClr val="accent4">
                  <a:lumMod val="50000"/>
                </a:schemeClr>
              </a:solidFill>
              <a:latin typeface="Calibri" pitchFamily="34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r>
              <a:rPr lang="en-US" sz="2400" b="1" dirty="0" smtClean="0">
                <a:solidFill>
                  <a:schemeClr val="accent4">
                    <a:lumMod val="25000"/>
                  </a:schemeClr>
                </a:solidFill>
              </a:rPr>
              <a:t>Angioma</a:t>
            </a:r>
          </a:p>
          <a:p>
            <a:pPr marL="731520" lvl="1" indent="-274320" algn="just" fontAlgn="auto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Ø"/>
              <a:defRPr/>
            </a:pPr>
            <a:r>
              <a:rPr lang="en-US" sz="16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</a:rPr>
              <a:t> </a:t>
            </a:r>
            <a:r>
              <a:rPr lang="en-US" sz="1600" dirty="0" smtClean="0">
                <a:solidFill>
                  <a:srgbClr val="FF6600"/>
                </a:solidFill>
                <a:latin typeface="Calibri" pitchFamily="34" charset="0"/>
              </a:rPr>
              <a:t>benign </a:t>
            </a:r>
            <a:r>
              <a:rPr lang="en-US" sz="1600" dirty="0" smtClean="0">
                <a:solidFill>
                  <a:srgbClr val="FF6600"/>
                </a:solidFill>
                <a:latin typeface="Calibri" pitchFamily="34" charset="0"/>
              </a:rPr>
              <a:t>tumors</a:t>
            </a:r>
            <a:r>
              <a:rPr lang="en-US" sz="16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</a:rPr>
              <a:t> derived from cells of the vascular or lymphatic vessel walls (epithelium) or derived from cells of the tissues surrounding these vessels</a:t>
            </a:r>
            <a:r>
              <a:rPr lang="en-US" sz="16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</a:rPr>
              <a:t>.</a:t>
            </a:r>
            <a:endParaRPr lang="en-US" sz="1600" dirty="0" smtClean="0">
              <a:solidFill>
                <a:schemeClr val="accent4">
                  <a:lumMod val="50000"/>
                </a:schemeClr>
              </a:solidFill>
              <a:latin typeface="Calibri" pitchFamily="34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lang="en-US" sz="2400" b="1" dirty="0" smtClean="0">
              <a:solidFill>
                <a:schemeClr val="accent4">
                  <a:lumMod val="25000"/>
                </a:schemeClr>
              </a:solidFill>
              <a:latin typeface="Calibri" pitchFamily="34" charset="0"/>
            </a:endParaRPr>
          </a:p>
          <a:p>
            <a:pPr marL="731520" lvl="1" indent="-274320" fontAlgn="auto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lang="en-US" sz="2400" b="1" dirty="0" smtClean="0">
              <a:solidFill>
                <a:schemeClr val="accent4">
                  <a:lumMod val="25000"/>
                </a:schemeClr>
              </a:solidFill>
              <a:latin typeface="Calibri" pitchFamily="34" charset="0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lang="en-US" sz="2400" b="1" dirty="0" smtClean="0">
              <a:solidFill>
                <a:schemeClr val="accent4">
                  <a:lumMod val="25000"/>
                </a:schemeClr>
              </a:solidFill>
              <a:latin typeface="Calibri" pitchFamily="34" charset="0"/>
            </a:endParaRPr>
          </a:p>
          <a:p>
            <a:pPr marL="457200" lvl="0" indent="-457200" eaLnBrk="0" hangingPunct="0">
              <a:spcBef>
                <a:spcPct val="20000"/>
              </a:spcBef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kumimoji="0" lang="en-US" sz="2400" b="1" i="0" u="none" strike="noStrike" kern="0" cap="none" spc="0" normalizeH="0" baseline="0" noProof="0" dirty="0" smtClean="0">
              <a:ln>
                <a:noFill/>
              </a:ln>
              <a:solidFill>
                <a:schemeClr val="accent4">
                  <a:lumMod val="25000"/>
                </a:schemeClr>
              </a:solidFill>
              <a:uLnTx/>
              <a:uFillTx/>
              <a:latin typeface="Calibri" pitchFamily="34" charset="0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4">
                  <a:lumMod val="25000"/>
                </a:schemeClr>
              </a:buClr>
              <a:buSzTx/>
              <a:buFont typeface="Wingdings" pitchFamily="2" charset="2"/>
              <a:buChar char="v"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chemeClr val="accent4">
                  <a:lumMod val="25000"/>
                </a:schemeClr>
              </a:solidFill>
              <a:uLnTx/>
              <a:uFillTx/>
              <a:latin typeface="Calibri" pitchFamily="34" charset="0"/>
              <a:cs typeface="+mn-cs"/>
            </a:endParaRPr>
          </a:p>
        </p:txBody>
      </p:sp>
      <p:pic>
        <p:nvPicPr>
          <p:cNvPr id="7" name="Picture 7" descr="D4843261"/>
          <p:cNvPicPr>
            <a:picLocks noChangeAspect="1" noChangeArrowheads="1"/>
          </p:cNvPicPr>
          <p:nvPr/>
        </p:nvPicPr>
        <p:blipFill>
          <a:blip r:embed="rId3" cstate="print"/>
          <a:srcRect l="70059" t="3117" r="812" b="64873"/>
          <a:stretch>
            <a:fillRect/>
          </a:stretch>
        </p:blipFill>
        <p:spPr>
          <a:xfrm>
            <a:off x="4253280" y="1701801"/>
            <a:ext cx="4560519" cy="3162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>
          <a:xfrm>
            <a:off x="0" y="50800"/>
            <a:ext cx="9144000" cy="7366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en-US" sz="4000" b="1" kern="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ACCLUSION OF ACA</a:t>
            </a:r>
            <a:endParaRPr kumimoji="0" 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pic>
        <p:nvPicPr>
          <p:cNvPr id="5" name="Content Placeholder 4" descr="ap04_003"/>
          <p:cNvPicPr>
            <a:picLocks noChangeAspect="1" noChangeArrowheads="1"/>
          </p:cNvPicPr>
          <p:nvPr/>
        </p:nvPicPr>
        <p:blipFill>
          <a:blip r:embed="rId3" cstate="print"/>
          <a:srcRect l="3160" t="1247" r="4323" b="18361"/>
          <a:stretch>
            <a:fillRect/>
          </a:stretch>
        </p:blipFill>
        <p:spPr>
          <a:xfrm>
            <a:off x="4876800" y="1308100"/>
            <a:ext cx="4191000" cy="248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 descr="ap04_004"/>
          <p:cNvPicPr>
            <a:picLocks noChangeAspect="1" noChangeArrowheads="1"/>
          </p:cNvPicPr>
          <p:nvPr/>
        </p:nvPicPr>
        <p:blipFill>
          <a:blip r:embed="rId4" cstate="print"/>
          <a:srcRect l="3470" t="4222" r="1744" b="12848"/>
          <a:stretch>
            <a:fillRect/>
          </a:stretch>
        </p:blipFill>
        <p:spPr bwMode="auto">
          <a:xfrm>
            <a:off x="4940300" y="3949700"/>
            <a:ext cx="4191000" cy="2387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tangle 6"/>
          <p:cNvSpPr txBox="1">
            <a:spLocks noChangeArrowheads="1"/>
          </p:cNvSpPr>
          <p:nvPr/>
        </p:nvSpPr>
        <p:spPr>
          <a:xfrm>
            <a:off x="38100" y="1471613"/>
            <a:ext cx="4140200" cy="378618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/>
          <a:p>
            <a:pPr marL="342900" indent="-342900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Manifestations:</a:t>
            </a:r>
          </a:p>
          <a:p>
            <a:pPr marL="800100" lvl="1" indent="-342900" algn="just" fontAlgn="auto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Ø"/>
              <a:defRPr/>
            </a:pPr>
            <a:r>
              <a:rPr lang="en-US" sz="2400" dirty="0" smtClean="0">
                <a:solidFill>
                  <a:srgbClr val="FF6600"/>
                </a:solidFill>
                <a:latin typeface="Calibri" pitchFamily="34" charset="0"/>
              </a:rPr>
              <a:t>Motor </a:t>
            </a:r>
            <a:r>
              <a:rPr lang="en-US" sz="2400" dirty="0" smtClean="0">
                <a:solidFill>
                  <a:srgbClr val="FF6600"/>
                </a:solidFill>
                <a:latin typeface="Calibri" pitchFamily="34" charset="0"/>
              </a:rPr>
              <a:t>disorder in </a:t>
            </a:r>
            <a:r>
              <a:rPr lang="en-US" sz="2400" dirty="0" smtClean="0">
                <a:solidFill>
                  <a:srgbClr val="FF6600"/>
                </a:solidFill>
                <a:latin typeface="Calibri" pitchFamily="34" charset="0"/>
              </a:rPr>
              <a:t>contralateral distal leg</a:t>
            </a:r>
          </a:p>
          <a:p>
            <a:pPr marL="800100" lvl="1" indent="-342900" algn="just" fontAlgn="auto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Ø"/>
              <a:defRPr/>
            </a:pPr>
            <a:r>
              <a:rPr lang="en-US" sz="2400" dirty="0" smtClean="0">
                <a:solidFill>
                  <a:srgbClr val="FF6600"/>
                </a:solidFill>
                <a:latin typeface="Calibri" pitchFamily="34" charset="0"/>
              </a:rPr>
              <a:t>Difficulty in Prefrontal lobe Functions: </a:t>
            </a:r>
          </a:p>
          <a:p>
            <a:pPr marL="1257300" lvl="2" indent="-342900" fontAlgn="auto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ü"/>
              <a:defRPr/>
            </a:pPr>
            <a:r>
              <a:rPr lang="en-US" sz="2000" dirty="0" smtClean="0">
                <a:solidFill>
                  <a:srgbClr val="3333FF"/>
                </a:solidFill>
                <a:latin typeface="Calibri" pitchFamily="34" charset="0"/>
              </a:rPr>
              <a:t>Cognitive thinking</a:t>
            </a:r>
          </a:p>
          <a:p>
            <a:pPr marL="1257300" lvl="2" indent="-342900" fontAlgn="auto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ü"/>
              <a:defRPr/>
            </a:pPr>
            <a:r>
              <a:rPr lang="en-US" sz="2000" dirty="0" smtClean="0">
                <a:solidFill>
                  <a:srgbClr val="3333FF"/>
                </a:solidFill>
                <a:latin typeface="Calibri" pitchFamily="34" charset="0"/>
              </a:rPr>
              <a:t>Judgment</a:t>
            </a:r>
          </a:p>
          <a:p>
            <a:pPr marL="1257300" lvl="2" indent="-342900" fontAlgn="auto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ü"/>
              <a:defRPr/>
            </a:pPr>
            <a:r>
              <a:rPr lang="en-US" sz="2000" dirty="0" smtClean="0">
                <a:solidFill>
                  <a:srgbClr val="3333FF"/>
                </a:solidFill>
                <a:latin typeface="Calibri" pitchFamily="34" charset="0"/>
              </a:rPr>
              <a:t>Motor initiation</a:t>
            </a:r>
          </a:p>
          <a:p>
            <a:pPr marL="1257300" lvl="2" indent="-342900" fontAlgn="auto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ü"/>
              <a:defRPr/>
            </a:pPr>
            <a:r>
              <a:rPr lang="en-US" sz="2000" dirty="0" smtClean="0">
                <a:solidFill>
                  <a:srgbClr val="3333FF"/>
                </a:solidFill>
                <a:latin typeface="Calibri" pitchFamily="34" charset="0"/>
              </a:rPr>
              <a:t>Self monitoring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lang="en-US" sz="2400" b="1" dirty="0" smtClean="0">
              <a:solidFill>
                <a:schemeClr val="accent4">
                  <a:lumMod val="25000"/>
                </a:schemeClr>
              </a:solidFill>
              <a:latin typeface="Calibri" pitchFamily="34" charset="0"/>
            </a:endParaRPr>
          </a:p>
          <a:p>
            <a:pPr marL="731520" lvl="1" indent="-274320" fontAlgn="auto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lang="en-US" sz="2400" b="1" dirty="0" smtClean="0">
              <a:solidFill>
                <a:schemeClr val="accent4">
                  <a:lumMod val="25000"/>
                </a:schemeClr>
              </a:solidFill>
              <a:latin typeface="Calibri" pitchFamily="34" charset="0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lang="en-US" sz="2400" b="1" dirty="0" smtClean="0">
              <a:solidFill>
                <a:schemeClr val="accent4">
                  <a:lumMod val="25000"/>
                </a:schemeClr>
              </a:solidFill>
              <a:latin typeface="Calibri" pitchFamily="34" charset="0"/>
            </a:endParaRPr>
          </a:p>
          <a:p>
            <a:pPr marL="457200" lvl="0" indent="-457200" eaLnBrk="0" hangingPunct="0">
              <a:spcBef>
                <a:spcPct val="20000"/>
              </a:spcBef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kumimoji="0" lang="en-US" sz="2400" b="1" i="0" u="none" strike="noStrike" kern="0" cap="none" spc="0" normalizeH="0" baseline="0" noProof="0" dirty="0" smtClean="0">
              <a:ln>
                <a:noFill/>
              </a:ln>
              <a:solidFill>
                <a:schemeClr val="accent4">
                  <a:lumMod val="25000"/>
                </a:schemeClr>
              </a:solidFill>
              <a:uLnTx/>
              <a:uFillTx/>
              <a:latin typeface="Calibri" pitchFamily="34" charset="0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4">
                  <a:lumMod val="25000"/>
                </a:schemeClr>
              </a:buClr>
              <a:buSzTx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chemeClr val="accent4">
                  <a:lumMod val="25000"/>
                </a:schemeClr>
              </a:solidFill>
              <a:uLnTx/>
              <a:uFillTx/>
              <a:latin typeface="Calibri" pitchFamily="34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>
          <a:xfrm>
            <a:off x="0" y="50800"/>
            <a:ext cx="9144000" cy="7366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en-US" sz="4000" b="1" kern="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ACCLUSION OF MCA</a:t>
            </a:r>
            <a:endParaRPr kumimoji="0" 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pic>
        <p:nvPicPr>
          <p:cNvPr id="5" name="Content Placeholder 4" descr="ap04_003"/>
          <p:cNvPicPr>
            <a:picLocks noChangeAspect="1" noChangeArrowheads="1"/>
          </p:cNvPicPr>
          <p:nvPr/>
        </p:nvPicPr>
        <p:blipFill>
          <a:blip r:embed="rId3" cstate="print"/>
          <a:srcRect l="3160" t="1247" r="4323" b="18361"/>
          <a:stretch>
            <a:fillRect/>
          </a:stretch>
        </p:blipFill>
        <p:spPr>
          <a:xfrm>
            <a:off x="4876800" y="1308100"/>
            <a:ext cx="4191000" cy="248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 descr="ap04_004"/>
          <p:cNvPicPr>
            <a:picLocks noChangeAspect="1" noChangeArrowheads="1"/>
          </p:cNvPicPr>
          <p:nvPr/>
        </p:nvPicPr>
        <p:blipFill>
          <a:blip r:embed="rId4" cstate="print"/>
          <a:srcRect l="3470" t="4222" r="1744" b="12848"/>
          <a:stretch>
            <a:fillRect/>
          </a:stretch>
        </p:blipFill>
        <p:spPr bwMode="auto">
          <a:xfrm>
            <a:off x="4940300" y="3949700"/>
            <a:ext cx="4191000" cy="2387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tangle 6"/>
          <p:cNvSpPr txBox="1">
            <a:spLocks noChangeArrowheads="1"/>
          </p:cNvSpPr>
          <p:nvPr/>
        </p:nvSpPr>
        <p:spPr>
          <a:xfrm>
            <a:off x="38100" y="1471613"/>
            <a:ext cx="4914900" cy="437038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/>
          <a:p>
            <a:pPr marL="342900" indent="-342900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Manifestations:</a:t>
            </a:r>
          </a:p>
          <a:p>
            <a:pPr marL="731520" lvl="1" indent="-274320" fontAlgn="auto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Ø"/>
              <a:defRPr/>
            </a:pPr>
            <a:r>
              <a:rPr lang="en-US" sz="2400" dirty="0" smtClean="0">
                <a:solidFill>
                  <a:srgbClr val="C00000"/>
                </a:solidFill>
                <a:latin typeface="Calibri" pitchFamily="34" charset="0"/>
              </a:rPr>
              <a:t>Contralateral weakness of:</a:t>
            </a:r>
          </a:p>
          <a:p>
            <a:pPr marL="1097280" lvl="2" indent="-246888" fontAlgn="auto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ü"/>
              <a:defRPr/>
            </a:pPr>
            <a:r>
              <a:rPr lang="en-US" sz="2000" dirty="0" smtClean="0">
                <a:solidFill>
                  <a:srgbClr val="3333FF"/>
                </a:solidFill>
                <a:latin typeface="Calibri" pitchFamily="34" charset="0"/>
              </a:rPr>
              <a:t>face, arm, and hand more than legs</a:t>
            </a:r>
          </a:p>
          <a:p>
            <a:pPr marL="731520" lvl="1" indent="-274320" fontAlgn="auto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Ø"/>
              <a:defRPr/>
            </a:pPr>
            <a:r>
              <a:rPr lang="en-US" sz="2400" dirty="0" smtClean="0">
                <a:solidFill>
                  <a:srgbClr val="C00000"/>
                </a:solidFill>
                <a:latin typeface="Calibri" pitchFamily="34" charset="0"/>
              </a:rPr>
              <a:t>Contralateral sensory loss of:</a:t>
            </a:r>
          </a:p>
          <a:p>
            <a:pPr marL="1097280" lvl="2" indent="-246888" fontAlgn="auto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ü"/>
              <a:defRPr/>
            </a:pPr>
            <a:r>
              <a:rPr lang="en-US" sz="2000" dirty="0" smtClean="0">
                <a:solidFill>
                  <a:srgbClr val="3333FF"/>
                </a:solidFill>
                <a:latin typeface="Calibri" pitchFamily="34" charset="0"/>
              </a:rPr>
              <a:t>face, arm, and hand more than legs </a:t>
            </a:r>
          </a:p>
          <a:p>
            <a:pPr marL="1097280" lvl="2" indent="-246888" fontAlgn="auto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ü"/>
              <a:defRPr/>
            </a:pPr>
            <a:r>
              <a:rPr lang="en-US" sz="2000" dirty="0" smtClean="0">
                <a:solidFill>
                  <a:srgbClr val="3333FF"/>
                </a:solidFill>
                <a:latin typeface="Calibri" pitchFamily="34" charset="0"/>
              </a:rPr>
              <a:t>visual field cut (damage to optic radiation)</a:t>
            </a:r>
          </a:p>
          <a:p>
            <a:pPr marL="731520" lvl="1" indent="-274320" fontAlgn="auto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Ø"/>
              <a:defRPr/>
            </a:pPr>
            <a:r>
              <a:rPr lang="en-US" sz="2400" dirty="0" smtClean="0">
                <a:solidFill>
                  <a:srgbClr val="C00000"/>
                </a:solidFill>
                <a:latin typeface="Calibri" pitchFamily="34" charset="0"/>
              </a:rPr>
              <a:t>Aphasia: language </a:t>
            </a:r>
            <a:r>
              <a:rPr lang="en-US" sz="2400" dirty="0" smtClean="0">
                <a:solidFill>
                  <a:srgbClr val="C00000"/>
                </a:solidFill>
                <a:latin typeface="Calibri" pitchFamily="34" charset="0"/>
              </a:rPr>
              <a:t>d</a:t>
            </a:r>
            <a:r>
              <a:rPr lang="en-US" sz="2400" dirty="0" smtClean="0">
                <a:solidFill>
                  <a:srgbClr val="C00000"/>
                </a:solidFill>
                <a:latin typeface="Calibri" pitchFamily="34" charset="0"/>
              </a:rPr>
              <a:t>isorders</a:t>
            </a:r>
            <a:endParaRPr lang="en-US" sz="2400" dirty="0" smtClean="0">
              <a:solidFill>
                <a:srgbClr val="C00000"/>
              </a:solidFill>
              <a:latin typeface="Calibri" pitchFamily="34" charset="0"/>
            </a:endParaRPr>
          </a:p>
          <a:p>
            <a:pPr marL="1097280" lvl="2" indent="-246888" fontAlgn="auto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ü"/>
              <a:defRPr/>
            </a:pPr>
            <a:r>
              <a:rPr lang="en-US" sz="2000" dirty="0" smtClean="0">
                <a:solidFill>
                  <a:srgbClr val="3333FF"/>
                </a:solidFill>
                <a:latin typeface="Calibri" pitchFamily="34" charset="0"/>
              </a:rPr>
              <a:t>Broca's: production</a:t>
            </a:r>
          </a:p>
          <a:p>
            <a:pPr marL="1097280" lvl="2" indent="-246888" fontAlgn="auto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ü"/>
              <a:defRPr/>
            </a:pPr>
            <a:r>
              <a:rPr lang="en-US" sz="2000" dirty="0" smtClean="0">
                <a:solidFill>
                  <a:srgbClr val="3333FF"/>
                </a:solidFill>
                <a:latin typeface="Calibri" pitchFamily="34" charset="0"/>
              </a:rPr>
              <a:t>Wernicke's: comprehension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lang="en-US" sz="2400" b="1" dirty="0" smtClean="0">
              <a:solidFill>
                <a:schemeClr val="accent4">
                  <a:lumMod val="25000"/>
                </a:schemeClr>
              </a:solidFill>
              <a:latin typeface="Calibri" pitchFamily="34" charset="0"/>
            </a:endParaRPr>
          </a:p>
          <a:p>
            <a:pPr marL="731520" lvl="1" indent="-274320" fontAlgn="auto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lang="en-US" sz="2400" b="1" dirty="0" smtClean="0">
              <a:solidFill>
                <a:schemeClr val="accent4">
                  <a:lumMod val="25000"/>
                </a:schemeClr>
              </a:solidFill>
              <a:latin typeface="Calibri" pitchFamily="34" charset="0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lang="en-US" sz="2400" b="1" dirty="0" smtClean="0">
              <a:solidFill>
                <a:schemeClr val="accent4">
                  <a:lumMod val="25000"/>
                </a:schemeClr>
              </a:solidFill>
              <a:latin typeface="Calibri" pitchFamily="34" charset="0"/>
            </a:endParaRPr>
          </a:p>
          <a:p>
            <a:pPr marL="457200" lvl="0" indent="-457200" eaLnBrk="0" hangingPunct="0">
              <a:spcBef>
                <a:spcPct val="20000"/>
              </a:spcBef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kumimoji="0" lang="en-US" sz="2400" b="1" i="0" u="none" strike="noStrike" kern="0" cap="none" spc="0" normalizeH="0" baseline="0" noProof="0" dirty="0" smtClean="0">
              <a:ln>
                <a:noFill/>
              </a:ln>
              <a:solidFill>
                <a:schemeClr val="accent4">
                  <a:lumMod val="25000"/>
                </a:schemeClr>
              </a:solidFill>
              <a:uLnTx/>
              <a:uFillTx/>
              <a:latin typeface="Calibri" pitchFamily="34" charset="0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4">
                  <a:lumMod val="25000"/>
                </a:schemeClr>
              </a:buClr>
              <a:buSzTx/>
              <a:buFont typeface="Wingdings" pitchFamily="2" charset="2"/>
              <a:buChar char="v"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chemeClr val="accent4">
                  <a:lumMod val="25000"/>
                </a:schemeClr>
              </a:solidFill>
              <a:uLnTx/>
              <a:uFillTx/>
              <a:latin typeface="Calibri" pitchFamily="34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>
          <a:xfrm>
            <a:off x="0" y="50800"/>
            <a:ext cx="9144000" cy="7366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en-US" sz="4000" b="1" kern="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ACCLUSION OF PCA</a:t>
            </a:r>
            <a:endParaRPr kumimoji="0" 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pic>
        <p:nvPicPr>
          <p:cNvPr id="5" name="Content Placeholder 4" descr="ap04_003"/>
          <p:cNvPicPr>
            <a:picLocks noChangeAspect="1" noChangeArrowheads="1"/>
          </p:cNvPicPr>
          <p:nvPr/>
        </p:nvPicPr>
        <p:blipFill>
          <a:blip r:embed="rId3" cstate="print"/>
          <a:srcRect l="3160" t="1247" r="4323" b="18361"/>
          <a:stretch>
            <a:fillRect/>
          </a:stretch>
        </p:blipFill>
        <p:spPr>
          <a:xfrm>
            <a:off x="4876800" y="1308100"/>
            <a:ext cx="4191000" cy="248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 descr="ap04_004"/>
          <p:cNvPicPr>
            <a:picLocks noChangeAspect="1" noChangeArrowheads="1"/>
          </p:cNvPicPr>
          <p:nvPr/>
        </p:nvPicPr>
        <p:blipFill>
          <a:blip r:embed="rId4" cstate="print"/>
          <a:srcRect l="3470" t="4222" r="1744" b="12848"/>
          <a:stretch>
            <a:fillRect/>
          </a:stretch>
        </p:blipFill>
        <p:spPr bwMode="auto">
          <a:xfrm>
            <a:off x="4940300" y="3949700"/>
            <a:ext cx="4191000" cy="2387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tangle 6"/>
          <p:cNvSpPr txBox="1">
            <a:spLocks noChangeArrowheads="1"/>
          </p:cNvSpPr>
          <p:nvPr/>
        </p:nvSpPr>
        <p:spPr>
          <a:xfrm>
            <a:off x="38100" y="1471613"/>
            <a:ext cx="4914900" cy="364648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/>
          <a:p>
            <a:pPr marL="342900" indent="-342900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Manifestations:</a:t>
            </a:r>
          </a:p>
          <a:p>
            <a:pPr marL="731520" lvl="1" indent="-274320" fontAlgn="auto">
              <a:spcAft>
                <a:spcPts val="0"/>
              </a:spcAft>
              <a:buClr>
                <a:srgbClr val="C00000"/>
              </a:buClr>
              <a:buFont typeface="Wingdings" pitchFamily="2" charset="2"/>
              <a:buChar char="Ø"/>
              <a:defRPr/>
            </a:pPr>
            <a:r>
              <a:rPr lang="en-US" sz="2400" dirty="0" smtClean="0">
                <a:solidFill>
                  <a:srgbClr val="C00000"/>
                </a:solidFill>
                <a:latin typeface="Calibri" pitchFamily="34" charset="0"/>
              </a:rPr>
              <a:t>Visual </a:t>
            </a:r>
            <a:r>
              <a:rPr lang="en-US" sz="2400" dirty="0" smtClean="0">
                <a:solidFill>
                  <a:srgbClr val="C00000"/>
                </a:solidFill>
                <a:latin typeface="Calibri" pitchFamily="34" charset="0"/>
              </a:rPr>
              <a:t>disorder</a:t>
            </a:r>
            <a:endParaRPr lang="en-US" sz="2400" dirty="0" smtClean="0">
              <a:solidFill>
                <a:srgbClr val="C00000"/>
              </a:solidFill>
              <a:latin typeface="Calibri" pitchFamily="34" charset="0"/>
            </a:endParaRPr>
          </a:p>
          <a:p>
            <a:pPr marL="1097280" lvl="2" indent="-246888" fontAlgn="auto">
              <a:spcAft>
                <a:spcPts val="0"/>
              </a:spcAft>
              <a:buClr>
                <a:srgbClr val="C00000"/>
              </a:buClr>
              <a:buFont typeface="Wingdings" pitchFamily="2" charset="2"/>
              <a:buChar char="ü"/>
              <a:defRPr/>
            </a:pPr>
            <a:r>
              <a:rPr lang="en-US" sz="2000" dirty="0" smtClean="0">
                <a:solidFill>
                  <a:srgbClr val="3333FF"/>
                </a:solidFill>
                <a:latin typeface="Calibri" pitchFamily="34" charset="0"/>
              </a:rPr>
              <a:t>Contralateral homonymous hemianopsia </a:t>
            </a:r>
          </a:p>
          <a:p>
            <a:pPr marL="1097280" lvl="2" indent="-246888" fontAlgn="auto">
              <a:spcAft>
                <a:spcPts val="0"/>
              </a:spcAft>
              <a:buClr>
                <a:srgbClr val="C00000"/>
              </a:buClr>
              <a:buFont typeface="Wingdings" pitchFamily="2" charset="2"/>
              <a:buChar char="ü"/>
              <a:defRPr/>
            </a:pPr>
            <a:r>
              <a:rPr lang="en-US" sz="2000" dirty="0" smtClean="0">
                <a:solidFill>
                  <a:srgbClr val="3333FF"/>
                </a:solidFill>
                <a:latin typeface="Calibri" pitchFamily="34" charset="0"/>
              </a:rPr>
              <a:t>Bilateral lesions: cortical blindness </a:t>
            </a:r>
          </a:p>
          <a:p>
            <a:pPr marL="731520" lvl="1" indent="-274320" fontAlgn="auto">
              <a:spcAft>
                <a:spcPts val="0"/>
              </a:spcAft>
              <a:buClr>
                <a:srgbClr val="C00000"/>
              </a:buClr>
              <a:buFont typeface="Wingdings" pitchFamily="2" charset="2"/>
              <a:buChar char="Ø"/>
              <a:defRPr/>
            </a:pPr>
            <a:r>
              <a:rPr lang="en-US" sz="2400" dirty="0" smtClean="0">
                <a:solidFill>
                  <a:srgbClr val="C00000"/>
                </a:solidFill>
                <a:latin typeface="Calibri" pitchFamily="34" charset="0"/>
              </a:rPr>
              <a:t>Memory </a:t>
            </a:r>
            <a:r>
              <a:rPr lang="en-US" sz="2400" dirty="0" smtClean="0">
                <a:solidFill>
                  <a:srgbClr val="C00000"/>
                </a:solidFill>
                <a:latin typeface="Calibri" pitchFamily="34" charset="0"/>
              </a:rPr>
              <a:t>impairment </a:t>
            </a:r>
          </a:p>
          <a:p>
            <a:pPr marL="1188720" lvl="2" indent="-274320" fontAlgn="auto">
              <a:spcAft>
                <a:spcPts val="0"/>
              </a:spcAft>
              <a:buClr>
                <a:srgbClr val="C00000"/>
              </a:buClr>
              <a:buFont typeface="Wingdings" pitchFamily="2" charset="2"/>
              <a:buChar char="ü"/>
              <a:defRPr/>
            </a:pPr>
            <a:r>
              <a:rPr lang="en-US" sz="2000" dirty="0" smtClean="0">
                <a:solidFill>
                  <a:srgbClr val="3333FF"/>
                </a:solidFill>
                <a:latin typeface="Calibri" pitchFamily="34" charset="0"/>
              </a:rPr>
              <a:t>If temporal lobe is affected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lang="en-US" sz="2400" b="1" dirty="0" smtClean="0">
              <a:solidFill>
                <a:schemeClr val="accent4">
                  <a:lumMod val="25000"/>
                </a:schemeClr>
              </a:solidFill>
              <a:latin typeface="Calibri" pitchFamily="34" charset="0"/>
            </a:endParaRPr>
          </a:p>
          <a:p>
            <a:pPr marL="731520" lvl="1" indent="-274320" fontAlgn="auto">
              <a:spcAft>
                <a:spcPts val="0"/>
              </a:spcAft>
              <a:buClr>
                <a:schemeClr val="accent4">
                  <a:lumMod val="25000"/>
                </a:schemeClr>
              </a:buClr>
              <a:defRPr/>
            </a:pPr>
            <a:endParaRPr lang="en-US" sz="2400" b="1" dirty="0" smtClean="0">
              <a:solidFill>
                <a:schemeClr val="accent4">
                  <a:lumMod val="25000"/>
                </a:schemeClr>
              </a:solidFill>
              <a:latin typeface="Calibri" pitchFamily="34" charset="0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lang="en-US" sz="2400" b="1" dirty="0" smtClean="0">
              <a:solidFill>
                <a:schemeClr val="accent4">
                  <a:lumMod val="25000"/>
                </a:schemeClr>
              </a:solidFill>
              <a:latin typeface="Calibri" pitchFamily="34" charset="0"/>
            </a:endParaRPr>
          </a:p>
          <a:p>
            <a:pPr marL="457200" lvl="0" indent="-457200" eaLnBrk="0" hangingPunct="0">
              <a:spcBef>
                <a:spcPct val="20000"/>
              </a:spcBef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kumimoji="0" lang="en-US" sz="2400" b="1" i="0" u="none" strike="noStrike" kern="0" cap="none" spc="0" normalizeH="0" baseline="0" noProof="0" dirty="0" smtClean="0">
              <a:ln>
                <a:noFill/>
              </a:ln>
              <a:solidFill>
                <a:schemeClr val="accent4">
                  <a:lumMod val="25000"/>
                </a:schemeClr>
              </a:solidFill>
              <a:uLnTx/>
              <a:uFillTx/>
              <a:latin typeface="Calibri" pitchFamily="34" charset="0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4">
                  <a:lumMod val="25000"/>
                </a:schemeClr>
              </a:buClr>
              <a:buSzTx/>
              <a:buFont typeface="Wingdings" pitchFamily="2" charset="2"/>
              <a:buChar char="v"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chemeClr val="accent4">
                  <a:lumMod val="25000"/>
                </a:schemeClr>
              </a:solidFill>
              <a:uLnTx/>
              <a:uFillTx/>
              <a:latin typeface="Calibri" pitchFamily="34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>
          <a:xfrm>
            <a:off x="0" y="50800"/>
            <a:ext cx="9144000" cy="7366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en-US" sz="4000" b="1" kern="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CEREBRAL VENOUS DRAINAGE</a:t>
            </a:r>
            <a:endParaRPr kumimoji="0" 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8" name="Rectangle 6"/>
          <p:cNvSpPr txBox="1">
            <a:spLocks noChangeArrowheads="1"/>
          </p:cNvSpPr>
          <p:nvPr/>
        </p:nvSpPr>
        <p:spPr>
          <a:xfrm>
            <a:off x="38100" y="1471613"/>
            <a:ext cx="4914900" cy="415448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/>
          <a:p>
            <a:pPr marL="182880" indent="-246888" fontAlgn="auto">
              <a:lnSpc>
                <a:spcPct val="90000"/>
              </a:lnSpc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r>
              <a:rPr lang="en-US" sz="2800" dirty="0" smtClean="0">
                <a:solidFill>
                  <a:schemeClr val="accent4">
                    <a:lumMod val="25000"/>
                  </a:schemeClr>
                </a:solidFill>
                <a:latin typeface="Calibri" pitchFamily="34" charset="0"/>
              </a:rPr>
              <a:t>It involves:</a:t>
            </a:r>
          </a:p>
          <a:p>
            <a:pPr marL="640080" lvl="1" indent="-246888" fontAlgn="auto">
              <a:lnSpc>
                <a:spcPct val="90000"/>
              </a:lnSpc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Ø"/>
              <a:defRPr/>
            </a:pPr>
            <a:r>
              <a:rPr lang="en-US" sz="2400" dirty="0" smtClean="0">
                <a:solidFill>
                  <a:srgbClr val="C00000"/>
                </a:solidFill>
                <a:latin typeface="Calibri" pitchFamily="34" charset="0"/>
              </a:rPr>
              <a:t>Superficial (cortical) veins:</a:t>
            </a:r>
          </a:p>
          <a:p>
            <a:pPr marL="1097280" lvl="2" indent="-246888" fontAlgn="auto">
              <a:lnSpc>
                <a:spcPct val="90000"/>
              </a:lnSpc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ü"/>
              <a:defRPr/>
            </a:pPr>
            <a:r>
              <a:rPr lang="en-US" sz="2400" dirty="0" smtClean="0">
                <a:solidFill>
                  <a:srgbClr val="3333FF"/>
                </a:solidFill>
                <a:latin typeface="Calibri" pitchFamily="34" charset="0"/>
              </a:rPr>
              <a:t> Drain the cortical surface</a:t>
            </a:r>
          </a:p>
          <a:p>
            <a:pPr marL="640080" lvl="1" indent="-246888" fontAlgn="auto">
              <a:lnSpc>
                <a:spcPct val="90000"/>
              </a:lnSpc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Ø"/>
              <a:defRPr/>
            </a:pPr>
            <a:r>
              <a:rPr lang="en-US" sz="2400" dirty="0" smtClean="0">
                <a:solidFill>
                  <a:srgbClr val="C00000"/>
                </a:solidFill>
                <a:latin typeface="Calibri" pitchFamily="34" charset="0"/>
              </a:rPr>
              <a:t>Deep veins: </a:t>
            </a:r>
          </a:p>
          <a:p>
            <a:pPr marL="1097280" lvl="2" indent="-246888" fontAlgn="auto">
              <a:lnSpc>
                <a:spcPct val="90000"/>
              </a:lnSpc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ü"/>
              <a:defRPr/>
            </a:pPr>
            <a:r>
              <a:rPr lang="en-US" sz="2400" dirty="0" smtClean="0">
                <a:solidFill>
                  <a:srgbClr val="3333FF"/>
                </a:solidFill>
                <a:latin typeface="Calibri" pitchFamily="34" charset="0"/>
              </a:rPr>
              <a:t>Drain the deep structures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r>
              <a:rPr lang="en-US" sz="2800" dirty="0" smtClean="0">
                <a:solidFill>
                  <a:schemeClr val="accent4">
                    <a:lumMod val="25000"/>
                  </a:schemeClr>
                </a:solidFill>
                <a:latin typeface="Calibri" pitchFamily="34" charset="0"/>
              </a:rPr>
              <a:t>These veins ultimately drain into: </a:t>
            </a:r>
          </a:p>
          <a:p>
            <a:pPr marL="731520" lvl="1" indent="-274320" fontAlgn="auto">
              <a:lnSpc>
                <a:spcPct val="90000"/>
              </a:lnSpc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Ø"/>
              <a:defRPr/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 </a:t>
            </a:r>
            <a:r>
              <a:rPr lang="en-US" sz="2400" dirty="0" smtClean="0">
                <a:solidFill>
                  <a:srgbClr val="C00000"/>
                </a:solidFill>
                <a:latin typeface="Calibri" pitchFamily="34" charset="0"/>
              </a:rPr>
              <a:t>Dural Venous Sinuses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r>
              <a:rPr lang="en-US" sz="2800" dirty="0" smtClean="0">
                <a:solidFill>
                  <a:schemeClr val="accent4">
                    <a:lumMod val="25000"/>
                  </a:schemeClr>
                </a:solidFill>
                <a:latin typeface="Calibri" pitchFamily="34" charset="0"/>
              </a:rPr>
              <a:t>The Veins  are thin walled and are devoid of valves.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lang="en-US" sz="2800" dirty="0" smtClean="0">
              <a:latin typeface="Calibri" pitchFamily="34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lang="en-US" sz="2800" dirty="0" smtClean="0">
              <a:solidFill>
                <a:schemeClr val="accent4">
                  <a:lumMod val="25000"/>
                </a:schemeClr>
              </a:solidFill>
              <a:latin typeface="Calibri" pitchFamily="34" charset="0"/>
            </a:endParaRPr>
          </a:p>
          <a:p>
            <a:pPr marL="731520" lvl="1" indent="-274320" fontAlgn="auto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lang="en-US" sz="2800" dirty="0" smtClean="0">
              <a:solidFill>
                <a:schemeClr val="accent4">
                  <a:lumMod val="25000"/>
                </a:schemeClr>
              </a:solidFill>
              <a:latin typeface="Calibri" pitchFamily="34" charset="0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lang="en-US" sz="2800" dirty="0" smtClean="0">
              <a:solidFill>
                <a:schemeClr val="accent4">
                  <a:lumMod val="25000"/>
                </a:schemeClr>
              </a:solidFill>
              <a:latin typeface="Calibri" pitchFamily="34" charset="0"/>
            </a:endParaRPr>
          </a:p>
          <a:p>
            <a:pPr marL="457200" lvl="0" indent="-457200" eaLnBrk="0" hangingPunct="0">
              <a:spcBef>
                <a:spcPct val="20000"/>
              </a:spcBef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kumimoji="0" lang="en-US" sz="2800" i="0" u="none" strike="noStrike" kern="0" cap="none" spc="0" normalizeH="0" baseline="0" noProof="0" dirty="0" smtClean="0">
              <a:ln>
                <a:noFill/>
              </a:ln>
              <a:solidFill>
                <a:schemeClr val="accent4">
                  <a:lumMod val="25000"/>
                </a:schemeClr>
              </a:solidFill>
              <a:uLnTx/>
              <a:uFillTx/>
              <a:latin typeface="Calibri" pitchFamily="34" charset="0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4">
                  <a:lumMod val="25000"/>
                </a:schemeClr>
              </a:buClr>
              <a:buSzTx/>
              <a:buFont typeface="Wingdings" pitchFamily="2" charset="2"/>
              <a:buChar char="v"/>
              <a:tabLst/>
              <a:defRPr/>
            </a:pPr>
            <a:endParaRPr kumimoji="0" lang="en-US" sz="2800" i="0" u="none" strike="noStrike" kern="0" cap="none" spc="0" normalizeH="0" baseline="0" noProof="0" dirty="0">
              <a:ln>
                <a:noFill/>
              </a:ln>
              <a:solidFill>
                <a:schemeClr val="accent4">
                  <a:lumMod val="25000"/>
                </a:schemeClr>
              </a:solidFill>
              <a:uLnTx/>
              <a:uFillTx/>
              <a:latin typeface="Calibri" pitchFamily="34" charset="0"/>
              <a:cs typeface="+mn-cs"/>
            </a:endParaRPr>
          </a:p>
        </p:txBody>
      </p:sp>
      <p:pic>
        <p:nvPicPr>
          <p:cNvPr id="7" name="Picture 6" descr="E761A48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208588" y="1463675"/>
            <a:ext cx="3400425" cy="4433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7-lm.com/static/uploads/comics/1327726356_4605266_ma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68449" y="1257300"/>
            <a:ext cx="5950857" cy="4165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>
          <a:xfrm>
            <a:off x="0" y="50800"/>
            <a:ext cx="9144000" cy="7366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en-US" sz="4000" b="1" kern="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SUPERFICIAL CORTICAL VEINS</a:t>
            </a:r>
            <a:endParaRPr kumimoji="0" 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8" name="Rectangle 6"/>
          <p:cNvSpPr txBox="1">
            <a:spLocks noChangeArrowheads="1"/>
          </p:cNvSpPr>
          <p:nvPr/>
        </p:nvSpPr>
        <p:spPr>
          <a:xfrm>
            <a:off x="38100" y="1471613"/>
            <a:ext cx="4914900" cy="415448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/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r>
              <a:rPr lang="en-US" sz="2800" dirty="0" smtClean="0">
                <a:solidFill>
                  <a:schemeClr val="accent4">
                    <a:lumMod val="25000"/>
                  </a:schemeClr>
                </a:solidFill>
                <a:latin typeface="Calibri" pitchFamily="34" charset="0"/>
              </a:rPr>
              <a:t>Lie on the brain surface, in the Subarchnoid space.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4">
                  <a:lumMod val="25000"/>
                </a:schemeClr>
              </a:buClr>
              <a:defRPr/>
            </a:pPr>
            <a:endParaRPr lang="en-US" sz="2800" dirty="0" smtClean="0">
              <a:solidFill>
                <a:schemeClr val="accent4">
                  <a:lumMod val="25000"/>
                </a:schemeClr>
              </a:solidFill>
              <a:latin typeface="Calibri" pitchFamily="34" charset="0"/>
            </a:endParaRP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r>
              <a:rPr lang="en-US" sz="2800" dirty="0" smtClean="0">
                <a:solidFill>
                  <a:schemeClr val="accent4">
                    <a:lumMod val="25000"/>
                  </a:schemeClr>
                </a:solidFill>
                <a:latin typeface="Calibri" pitchFamily="34" charset="0"/>
              </a:rPr>
              <a:t>They are divided into:</a:t>
            </a:r>
          </a:p>
          <a:p>
            <a:pPr marL="731520" lvl="2" indent="-274320" fontAlgn="auto">
              <a:lnSpc>
                <a:spcPct val="90000"/>
              </a:lnSpc>
              <a:spcAft>
                <a:spcPts val="0"/>
              </a:spcAft>
              <a:buClr>
                <a:schemeClr val="accent4">
                  <a:lumMod val="25000"/>
                </a:schemeClr>
              </a:buClr>
              <a:buSzPct val="95000"/>
              <a:buFont typeface="Wingdings" pitchFamily="2" charset="2"/>
              <a:buChar char="Ø"/>
              <a:defRPr/>
            </a:pPr>
            <a:r>
              <a:rPr lang="en-US" sz="2400" b="1" dirty="0" smtClean="0">
                <a:solidFill>
                  <a:srgbClr val="C00000"/>
                </a:solidFill>
                <a:latin typeface="Calibri" pitchFamily="34" charset="0"/>
              </a:rPr>
              <a:t>Superior cerebral veins</a:t>
            </a:r>
          </a:p>
          <a:p>
            <a:pPr marL="731520" lvl="2" indent="-274320" fontAlgn="auto">
              <a:lnSpc>
                <a:spcPct val="90000"/>
              </a:lnSpc>
              <a:spcAft>
                <a:spcPts val="0"/>
              </a:spcAft>
              <a:buClr>
                <a:schemeClr val="accent4">
                  <a:lumMod val="25000"/>
                </a:schemeClr>
              </a:buClr>
              <a:buSzPct val="95000"/>
              <a:buFont typeface="Wingdings" pitchFamily="2" charset="2"/>
              <a:buChar char="Ø"/>
              <a:defRPr/>
            </a:pPr>
            <a:r>
              <a:rPr lang="en-US" sz="2400" b="1" dirty="0" smtClean="0">
                <a:solidFill>
                  <a:srgbClr val="3333FF"/>
                </a:solidFill>
                <a:latin typeface="Calibri" pitchFamily="34" charset="0"/>
              </a:rPr>
              <a:t>Inferior cerebral veins</a:t>
            </a:r>
          </a:p>
          <a:p>
            <a:pPr marL="731520" lvl="2" indent="-274320" fontAlgn="auto">
              <a:lnSpc>
                <a:spcPct val="90000"/>
              </a:lnSpc>
              <a:spcAft>
                <a:spcPts val="0"/>
              </a:spcAft>
              <a:buClr>
                <a:schemeClr val="accent4">
                  <a:lumMod val="25000"/>
                </a:schemeClr>
              </a:buClr>
              <a:buSzPct val="95000"/>
              <a:buFont typeface="Wingdings" pitchFamily="2" charset="2"/>
              <a:buChar char="Ø"/>
              <a:defRPr/>
            </a:pPr>
            <a:r>
              <a:rPr lang="en-US" sz="2400" b="1" dirty="0" smtClean="0">
                <a:solidFill>
                  <a:srgbClr val="006600"/>
                </a:solidFill>
                <a:latin typeface="Calibri" pitchFamily="34" charset="0"/>
              </a:rPr>
              <a:t>Superficial middle cerebral vein</a:t>
            </a:r>
          </a:p>
          <a:p>
            <a:pPr marL="731520" lvl="2" indent="-274320" fontAlgn="auto">
              <a:lnSpc>
                <a:spcPct val="90000"/>
              </a:lnSpc>
              <a:spcAft>
                <a:spcPts val="0"/>
              </a:spcAft>
              <a:buClr>
                <a:schemeClr val="accent4">
                  <a:lumMod val="25000"/>
                </a:schemeClr>
              </a:buClr>
              <a:buSzPct val="95000"/>
              <a:buFont typeface="Wingdings" pitchFamily="2" charset="2"/>
              <a:buChar char="Ø"/>
              <a:defRPr/>
            </a:pPr>
            <a:endParaRPr lang="en-US" sz="2400" dirty="0" smtClean="0">
              <a:solidFill>
                <a:srgbClr val="C00000"/>
              </a:solidFill>
              <a:latin typeface="Calibri" pitchFamily="34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defRPr/>
            </a:pPr>
            <a:endParaRPr lang="en-US" sz="2800" dirty="0" smtClean="0">
              <a:solidFill>
                <a:schemeClr val="accent4">
                  <a:lumMod val="25000"/>
                </a:schemeClr>
              </a:solidFill>
              <a:latin typeface="Calibri" pitchFamily="34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lang="en-US" sz="2800" dirty="0" smtClean="0">
              <a:solidFill>
                <a:schemeClr val="accent4">
                  <a:lumMod val="25000"/>
                </a:schemeClr>
              </a:solidFill>
              <a:latin typeface="Calibri" pitchFamily="34" charset="0"/>
            </a:endParaRPr>
          </a:p>
          <a:p>
            <a:pPr marL="731520" lvl="1" indent="-274320" fontAlgn="auto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lang="en-US" sz="2800" dirty="0" smtClean="0">
              <a:solidFill>
                <a:schemeClr val="accent4">
                  <a:lumMod val="25000"/>
                </a:schemeClr>
              </a:solidFill>
              <a:latin typeface="Calibri" pitchFamily="34" charset="0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lang="en-US" sz="2800" dirty="0" smtClean="0">
              <a:solidFill>
                <a:schemeClr val="accent4">
                  <a:lumMod val="25000"/>
                </a:schemeClr>
              </a:solidFill>
              <a:latin typeface="Calibri" pitchFamily="34" charset="0"/>
            </a:endParaRPr>
          </a:p>
          <a:p>
            <a:pPr marL="457200" lvl="0" indent="-457200" eaLnBrk="0" hangingPunct="0">
              <a:spcBef>
                <a:spcPct val="20000"/>
              </a:spcBef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kumimoji="0" lang="en-US" sz="2800" i="0" u="none" strike="noStrike" kern="0" cap="none" spc="0" normalizeH="0" baseline="0" noProof="0" dirty="0" smtClean="0">
              <a:ln>
                <a:noFill/>
              </a:ln>
              <a:solidFill>
                <a:schemeClr val="accent4">
                  <a:lumMod val="25000"/>
                </a:schemeClr>
              </a:solidFill>
              <a:uLnTx/>
              <a:uFillTx/>
              <a:latin typeface="Calibri" pitchFamily="34" charset="0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4">
                  <a:lumMod val="25000"/>
                </a:schemeClr>
              </a:buClr>
              <a:buSzTx/>
              <a:buFont typeface="Wingdings" pitchFamily="2" charset="2"/>
              <a:buChar char="v"/>
              <a:tabLst/>
              <a:defRPr/>
            </a:pPr>
            <a:endParaRPr kumimoji="0" lang="en-US" sz="2800" i="0" u="none" strike="noStrike" kern="0" cap="none" spc="0" normalizeH="0" baseline="0" noProof="0" dirty="0">
              <a:ln>
                <a:noFill/>
              </a:ln>
              <a:solidFill>
                <a:schemeClr val="accent4">
                  <a:lumMod val="25000"/>
                </a:schemeClr>
              </a:solidFill>
              <a:uLnTx/>
              <a:uFillTx/>
              <a:latin typeface="Calibri" pitchFamily="34" charset="0"/>
              <a:cs typeface="+mn-cs"/>
            </a:endParaRPr>
          </a:p>
        </p:txBody>
      </p:sp>
      <p:pic>
        <p:nvPicPr>
          <p:cNvPr id="5" name="Picture 2" descr="C:\Documents and Settings\Free User\My Documents\My Pictures\zz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831036" y="1435100"/>
            <a:ext cx="4233203" cy="3517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Rectangle 12"/>
          <p:cNvSpPr/>
          <p:nvPr/>
        </p:nvSpPr>
        <p:spPr>
          <a:xfrm>
            <a:off x="6876535" y="1275687"/>
            <a:ext cx="1084649" cy="22594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7670800" y="1854200"/>
            <a:ext cx="1409700" cy="246221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17" name="TextBox 16"/>
          <p:cNvSpPr txBox="1"/>
          <p:nvPr/>
        </p:nvSpPr>
        <p:spPr>
          <a:xfrm>
            <a:off x="6807200" y="4686300"/>
            <a:ext cx="1409700" cy="246221"/>
          </a:xfrm>
          <a:prstGeom prst="rect">
            <a:avLst/>
          </a:prstGeom>
          <a:noFill/>
          <a:ln w="19050">
            <a:solidFill>
              <a:srgbClr val="3333FF"/>
            </a:solidFill>
          </a:ln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18" name="TextBox 17"/>
          <p:cNvSpPr txBox="1"/>
          <p:nvPr/>
        </p:nvSpPr>
        <p:spPr>
          <a:xfrm>
            <a:off x="4787900" y="4660901"/>
            <a:ext cx="1866900" cy="246221"/>
          </a:xfrm>
          <a:prstGeom prst="rect">
            <a:avLst/>
          </a:prstGeom>
          <a:noFill/>
          <a:ln w="19050">
            <a:solidFill>
              <a:srgbClr val="006600"/>
            </a:solidFill>
          </a:ln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>
          <a:xfrm>
            <a:off x="0" y="50800"/>
            <a:ext cx="9144000" cy="7366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en-US" sz="4000" b="1" kern="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SUPERFICIAL CORTICAL VEINS</a:t>
            </a:r>
            <a:endParaRPr kumimoji="0" 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8" name="Rectangle 6"/>
          <p:cNvSpPr txBox="1">
            <a:spLocks noChangeArrowheads="1"/>
          </p:cNvSpPr>
          <p:nvPr/>
        </p:nvSpPr>
        <p:spPr>
          <a:xfrm>
            <a:off x="38100" y="1471613"/>
            <a:ext cx="4914900" cy="415448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/>
          <a:p>
            <a:pPr marL="274320" lvl="1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4">
                  <a:lumMod val="25000"/>
                </a:schemeClr>
              </a:buClr>
              <a:buSzPct val="95000"/>
              <a:buFont typeface="Wingdings" pitchFamily="2" charset="2"/>
              <a:buChar char="v"/>
              <a:defRPr/>
            </a:pPr>
            <a:r>
              <a:rPr lang="en-US" sz="2800" b="1" dirty="0" smtClean="0">
                <a:solidFill>
                  <a:srgbClr val="C00000"/>
                </a:solidFill>
                <a:latin typeface="Calibri" pitchFamily="34" charset="0"/>
              </a:rPr>
              <a:t>Superior Cerebral Veins </a:t>
            </a:r>
          </a:p>
          <a:p>
            <a:pPr marL="731520" lvl="2" indent="-274320" fontAlgn="auto">
              <a:lnSpc>
                <a:spcPct val="90000"/>
              </a:lnSpc>
              <a:spcAft>
                <a:spcPts val="0"/>
              </a:spcAft>
              <a:buClr>
                <a:schemeClr val="accent4">
                  <a:lumMod val="25000"/>
                </a:schemeClr>
              </a:buClr>
              <a:buSzPct val="95000"/>
              <a:buFont typeface="Wingdings" pitchFamily="2" charset="2"/>
              <a:buChar char="Ø"/>
              <a:defRPr/>
            </a:pPr>
            <a:r>
              <a:rPr lang="en-US" sz="2400" b="1" dirty="0" smtClean="0">
                <a:solidFill>
                  <a:srgbClr val="3333FF"/>
                </a:solidFill>
                <a:latin typeface="Calibri" pitchFamily="34" charset="0"/>
              </a:rPr>
              <a:t>6 to 12 veins</a:t>
            </a:r>
          </a:p>
          <a:p>
            <a:pPr marL="731520" lvl="2" indent="-274320" fontAlgn="auto">
              <a:lnSpc>
                <a:spcPct val="90000"/>
              </a:lnSpc>
              <a:spcAft>
                <a:spcPts val="0"/>
              </a:spcAft>
              <a:buClr>
                <a:schemeClr val="accent4">
                  <a:lumMod val="25000"/>
                </a:schemeClr>
              </a:buClr>
              <a:buSzPct val="95000"/>
              <a:buFont typeface="Wingdings" pitchFamily="2" charset="2"/>
              <a:buChar char="Ø"/>
              <a:defRPr/>
            </a:pPr>
            <a:r>
              <a:rPr lang="en-US" sz="2400" b="1" dirty="0" smtClean="0">
                <a:solidFill>
                  <a:srgbClr val="3333FF"/>
                </a:solidFill>
                <a:latin typeface="Calibri" pitchFamily="34" charset="0"/>
              </a:rPr>
              <a:t>Drain lateral surface of brain above the lateral sulcus</a:t>
            </a:r>
          </a:p>
          <a:p>
            <a:pPr marL="731520" lvl="2" indent="-274320" fontAlgn="auto">
              <a:lnSpc>
                <a:spcPct val="90000"/>
              </a:lnSpc>
              <a:spcAft>
                <a:spcPts val="0"/>
              </a:spcAft>
              <a:buClr>
                <a:schemeClr val="accent4">
                  <a:lumMod val="25000"/>
                </a:schemeClr>
              </a:buClr>
              <a:buSzPct val="95000"/>
              <a:buFont typeface="Wingdings" pitchFamily="2" charset="2"/>
              <a:buChar char="Ø"/>
              <a:defRPr/>
            </a:pPr>
            <a:r>
              <a:rPr lang="en-US" sz="2400" b="1" dirty="0" smtClean="0">
                <a:solidFill>
                  <a:srgbClr val="3333FF"/>
                </a:solidFill>
                <a:latin typeface="Calibri" pitchFamily="34" charset="0"/>
              </a:rPr>
              <a:t>Terminate mainly into the </a:t>
            </a:r>
            <a:r>
              <a:rPr lang="en-US" sz="2400" b="1" dirty="0" smtClean="0">
                <a:solidFill>
                  <a:srgbClr val="92D050"/>
                </a:solidFill>
                <a:latin typeface="Calibri" pitchFamily="34" charset="0"/>
              </a:rPr>
              <a:t>Superior Sagittal sinus</a:t>
            </a:r>
            <a:r>
              <a:rPr lang="en-US" sz="2400" b="1" dirty="0" smtClean="0">
                <a:solidFill>
                  <a:srgbClr val="3333FF"/>
                </a:solidFill>
                <a:latin typeface="Calibri" pitchFamily="34" charset="0"/>
              </a:rPr>
              <a:t>, and partly into </a:t>
            </a:r>
            <a:r>
              <a:rPr lang="en-US" sz="2400" b="1" dirty="0" smtClean="0">
                <a:solidFill>
                  <a:srgbClr val="FF9900"/>
                </a:solidFill>
                <a:latin typeface="Calibri" pitchFamily="34" charset="0"/>
              </a:rPr>
              <a:t>superficial middle cerebral vein.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lang="en-US" sz="2800" dirty="0" smtClean="0">
              <a:solidFill>
                <a:schemeClr val="accent4">
                  <a:lumMod val="25000"/>
                </a:schemeClr>
              </a:solidFill>
              <a:latin typeface="Calibri" pitchFamily="34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lang="en-US" sz="2800" dirty="0" smtClean="0">
              <a:solidFill>
                <a:schemeClr val="accent4">
                  <a:lumMod val="25000"/>
                </a:schemeClr>
              </a:solidFill>
              <a:latin typeface="Calibri" pitchFamily="34" charset="0"/>
            </a:endParaRPr>
          </a:p>
          <a:p>
            <a:pPr marL="731520" lvl="1" indent="-274320" fontAlgn="auto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lang="en-US" sz="2800" dirty="0" smtClean="0">
              <a:solidFill>
                <a:schemeClr val="accent4">
                  <a:lumMod val="25000"/>
                </a:schemeClr>
              </a:solidFill>
              <a:latin typeface="Calibri" pitchFamily="34" charset="0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lang="en-US" sz="2800" dirty="0" smtClean="0">
              <a:solidFill>
                <a:schemeClr val="accent4">
                  <a:lumMod val="25000"/>
                </a:schemeClr>
              </a:solidFill>
              <a:latin typeface="Calibri" pitchFamily="34" charset="0"/>
            </a:endParaRPr>
          </a:p>
          <a:p>
            <a:pPr marL="457200" lvl="0" indent="-457200" eaLnBrk="0" hangingPunct="0">
              <a:spcBef>
                <a:spcPct val="20000"/>
              </a:spcBef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kumimoji="0" lang="en-US" sz="2800" i="0" u="none" strike="noStrike" kern="0" cap="none" spc="0" normalizeH="0" baseline="0" noProof="0" dirty="0" smtClean="0">
              <a:ln>
                <a:noFill/>
              </a:ln>
              <a:solidFill>
                <a:schemeClr val="accent4">
                  <a:lumMod val="25000"/>
                </a:schemeClr>
              </a:solidFill>
              <a:uLnTx/>
              <a:uFillTx/>
              <a:latin typeface="Calibri" pitchFamily="34" charset="0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4">
                  <a:lumMod val="25000"/>
                </a:schemeClr>
              </a:buClr>
              <a:buSzTx/>
              <a:buFont typeface="Wingdings" pitchFamily="2" charset="2"/>
              <a:buChar char="v"/>
              <a:tabLst/>
              <a:defRPr/>
            </a:pPr>
            <a:endParaRPr kumimoji="0" lang="en-US" sz="2800" i="0" u="none" strike="noStrike" kern="0" cap="none" spc="0" normalizeH="0" baseline="0" noProof="0" dirty="0">
              <a:ln>
                <a:noFill/>
              </a:ln>
              <a:solidFill>
                <a:schemeClr val="accent4">
                  <a:lumMod val="25000"/>
                </a:schemeClr>
              </a:solidFill>
              <a:uLnTx/>
              <a:uFillTx/>
              <a:latin typeface="Calibri" pitchFamily="34" charset="0"/>
              <a:cs typeface="+mn-cs"/>
            </a:endParaRPr>
          </a:p>
        </p:txBody>
      </p:sp>
      <p:pic>
        <p:nvPicPr>
          <p:cNvPr id="5" name="Picture 2" descr="C:\Documents and Settings\Free User\My Documents\My Pictures\zz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978400" y="1219200"/>
            <a:ext cx="3806439" cy="3163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Line 13"/>
          <p:cNvSpPr>
            <a:spLocks noChangeShapeType="1"/>
          </p:cNvSpPr>
          <p:nvPr/>
        </p:nvSpPr>
        <p:spPr bwMode="auto">
          <a:xfrm>
            <a:off x="6008816" y="2235958"/>
            <a:ext cx="488092" cy="16946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ar-SA"/>
          </a:p>
        </p:txBody>
      </p:sp>
      <p:cxnSp>
        <p:nvCxnSpPr>
          <p:cNvPr id="9" name="Straight Arrow Connector 8"/>
          <p:cNvCxnSpPr/>
          <p:nvPr/>
        </p:nvCxnSpPr>
        <p:spPr>
          <a:xfrm rot="5400000">
            <a:off x="7407589" y="1795336"/>
            <a:ext cx="564866" cy="54232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 flipV="1">
            <a:off x="7094595" y="1501633"/>
            <a:ext cx="4705" cy="403367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rot="5400000" flipH="1" flipV="1">
            <a:off x="6133127" y="3677493"/>
            <a:ext cx="564866" cy="54232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6876535" y="1275687"/>
            <a:ext cx="1084649" cy="22594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7594600" y="1574801"/>
            <a:ext cx="1155700" cy="246221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17" name="TextBox 16"/>
          <p:cNvSpPr txBox="1"/>
          <p:nvPr/>
        </p:nvSpPr>
        <p:spPr>
          <a:xfrm>
            <a:off x="6845300" y="1308101"/>
            <a:ext cx="1155700" cy="246221"/>
          </a:xfrm>
          <a:prstGeom prst="rect">
            <a:avLst/>
          </a:prstGeom>
          <a:noFill/>
          <a:ln w="19050">
            <a:solidFill>
              <a:srgbClr val="92D050"/>
            </a:solidFill>
          </a:ln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18" name="TextBox 17"/>
          <p:cNvSpPr txBox="1"/>
          <p:nvPr/>
        </p:nvSpPr>
        <p:spPr>
          <a:xfrm>
            <a:off x="5016500" y="4076701"/>
            <a:ext cx="1587500" cy="246221"/>
          </a:xfrm>
          <a:prstGeom prst="rect">
            <a:avLst/>
          </a:prstGeom>
          <a:noFill/>
          <a:ln w="19050">
            <a:solidFill>
              <a:srgbClr val="FF9900"/>
            </a:solidFill>
          </a:ln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>
          <a:xfrm>
            <a:off x="0" y="50800"/>
            <a:ext cx="9144000" cy="7366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en-US" sz="4000" b="1" kern="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SUPERFICIAL CORTICAL VEINS</a:t>
            </a:r>
            <a:endParaRPr kumimoji="0" 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4813300" y="1498600"/>
            <a:ext cx="4127500" cy="3136900"/>
            <a:chOff x="3505200" y="1295400"/>
            <a:chExt cx="5257800" cy="3429000"/>
          </a:xfrm>
        </p:grpSpPr>
        <p:pic>
          <p:nvPicPr>
            <p:cNvPr id="14" name="ClipArt Placeholder 5" descr="b4"/>
            <p:cNvPicPr>
              <a:picLocks noChangeAspect="1" noChangeArrowheads="1"/>
            </p:cNvPicPr>
            <p:nvPr/>
          </p:nvPicPr>
          <p:blipFill>
            <a:blip r:embed="rId3" cstate="print"/>
            <a:srcRect t="2003" r="48000" b="5075"/>
            <a:stretch>
              <a:fillRect/>
            </a:stretch>
          </p:blipFill>
          <p:spPr>
            <a:xfrm>
              <a:off x="3505200" y="1295400"/>
              <a:ext cx="5257800" cy="34290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cxnSp>
          <p:nvCxnSpPr>
            <p:cNvPr id="15" name="Straight Arrow Connector 14"/>
            <p:cNvCxnSpPr/>
            <p:nvPr/>
          </p:nvCxnSpPr>
          <p:spPr>
            <a:xfrm rot="5400000" flipH="1" flipV="1">
              <a:off x="6325394" y="3885406"/>
              <a:ext cx="609600" cy="158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/>
            <p:nvPr/>
          </p:nvCxnSpPr>
          <p:spPr>
            <a:xfrm rot="5400000" flipH="1" flipV="1">
              <a:off x="5486400" y="3048000"/>
              <a:ext cx="1143000" cy="114300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/>
            <p:nvPr/>
          </p:nvCxnSpPr>
          <p:spPr>
            <a:xfrm rot="5400000" flipH="1" flipV="1">
              <a:off x="6210301" y="4076700"/>
              <a:ext cx="990600" cy="3175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ectangle 6"/>
          <p:cNvSpPr txBox="1">
            <a:spLocks noChangeArrowheads="1"/>
          </p:cNvSpPr>
          <p:nvPr/>
        </p:nvSpPr>
        <p:spPr>
          <a:xfrm>
            <a:off x="38100" y="1471613"/>
            <a:ext cx="4914900" cy="415448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/>
          <a:p>
            <a:pPr marL="274320" lvl="1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4">
                  <a:lumMod val="25000"/>
                </a:schemeClr>
              </a:buClr>
              <a:buSzPct val="95000"/>
              <a:buFont typeface="Wingdings" pitchFamily="2" charset="2"/>
              <a:buChar char="v"/>
              <a:defRPr/>
            </a:pPr>
            <a:r>
              <a:rPr lang="en-US" sz="2800" b="1" dirty="0" smtClean="0">
                <a:solidFill>
                  <a:srgbClr val="C00000"/>
                </a:solidFill>
                <a:latin typeface="Calibri" pitchFamily="34" charset="0"/>
              </a:rPr>
              <a:t>Inferior Cerebral Veins 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Ø"/>
              <a:defRPr/>
            </a:pPr>
            <a:r>
              <a:rPr lang="en-US" sz="2400" b="1" dirty="0" smtClean="0">
                <a:solidFill>
                  <a:srgbClr val="3333FF"/>
                </a:solidFill>
                <a:latin typeface="Calibri" pitchFamily="34" charset="0"/>
              </a:rPr>
              <a:t> Run below  the lateral sulcus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Ø"/>
              <a:defRPr/>
            </a:pPr>
            <a:r>
              <a:rPr lang="en-US" sz="2400" b="1" dirty="0" smtClean="0">
                <a:solidFill>
                  <a:srgbClr val="3333FF"/>
                </a:solidFill>
                <a:latin typeface="Calibri" pitchFamily="34" charset="0"/>
              </a:rPr>
              <a:t> Drain the lateral surface of the temporal lobe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Ø"/>
              <a:defRPr/>
            </a:pPr>
            <a:r>
              <a:rPr lang="en-US" sz="2400" b="1" dirty="0" smtClean="0">
                <a:solidFill>
                  <a:srgbClr val="3333FF"/>
                </a:solidFill>
                <a:latin typeface="Calibri" pitchFamily="34" charset="0"/>
              </a:rPr>
              <a:t> Terminate partly into </a:t>
            </a:r>
            <a:r>
              <a:rPr lang="en-US" sz="2400" b="1" dirty="0" smtClean="0">
                <a:solidFill>
                  <a:srgbClr val="FF9900"/>
                </a:solidFill>
                <a:latin typeface="Calibri" pitchFamily="34" charset="0"/>
              </a:rPr>
              <a:t>superficial middle cerebral vein </a:t>
            </a:r>
            <a:r>
              <a:rPr lang="en-US" sz="2400" b="1" dirty="0" smtClean="0">
                <a:solidFill>
                  <a:srgbClr val="3333FF"/>
                </a:solidFill>
                <a:latin typeface="Calibri" pitchFamily="34" charset="0"/>
              </a:rPr>
              <a:t>&amp; partly into </a:t>
            </a:r>
            <a:r>
              <a:rPr lang="en-US" sz="2400" b="1" dirty="0" smtClean="0">
                <a:solidFill>
                  <a:srgbClr val="92D050"/>
                </a:solidFill>
                <a:latin typeface="Calibri" pitchFamily="34" charset="0"/>
              </a:rPr>
              <a:t>Transverse sinus</a:t>
            </a:r>
            <a:r>
              <a:rPr lang="en-US" sz="2400" b="1" dirty="0" smtClean="0">
                <a:solidFill>
                  <a:srgbClr val="3333FF"/>
                </a:solidFill>
                <a:latin typeface="Calibri" pitchFamily="34" charset="0"/>
              </a:rPr>
              <a:t>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lang="en-US" sz="2800" dirty="0" smtClean="0">
              <a:solidFill>
                <a:schemeClr val="accent4">
                  <a:lumMod val="25000"/>
                </a:schemeClr>
              </a:solidFill>
              <a:latin typeface="Calibri" pitchFamily="34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lang="en-US" sz="2800" dirty="0" smtClean="0">
              <a:solidFill>
                <a:schemeClr val="accent4">
                  <a:lumMod val="25000"/>
                </a:schemeClr>
              </a:solidFill>
              <a:latin typeface="Calibri" pitchFamily="34" charset="0"/>
            </a:endParaRPr>
          </a:p>
          <a:p>
            <a:pPr marL="731520" lvl="1" indent="-274320" fontAlgn="auto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lang="en-US" sz="2800" dirty="0" smtClean="0">
              <a:solidFill>
                <a:schemeClr val="accent4">
                  <a:lumMod val="25000"/>
                </a:schemeClr>
              </a:solidFill>
              <a:latin typeface="Calibri" pitchFamily="34" charset="0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lang="en-US" sz="2800" dirty="0" smtClean="0">
              <a:solidFill>
                <a:schemeClr val="accent4">
                  <a:lumMod val="25000"/>
                </a:schemeClr>
              </a:solidFill>
              <a:latin typeface="Calibri" pitchFamily="34" charset="0"/>
            </a:endParaRPr>
          </a:p>
          <a:p>
            <a:pPr marL="457200" lvl="0" indent="-457200" eaLnBrk="0" hangingPunct="0">
              <a:spcBef>
                <a:spcPct val="20000"/>
              </a:spcBef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kumimoji="0" lang="en-US" sz="2800" i="0" u="none" strike="noStrike" kern="0" cap="none" spc="0" normalizeH="0" baseline="0" noProof="0" dirty="0" smtClean="0">
              <a:ln>
                <a:noFill/>
              </a:ln>
              <a:solidFill>
                <a:schemeClr val="accent4">
                  <a:lumMod val="25000"/>
                </a:schemeClr>
              </a:solidFill>
              <a:uLnTx/>
              <a:uFillTx/>
              <a:latin typeface="Calibri" pitchFamily="34" charset="0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4">
                  <a:lumMod val="25000"/>
                </a:schemeClr>
              </a:buClr>
              <a:buSzTx/>
              <a:buFont typeface="Wingdings" pitchFamily="2" charset="2"/>
              <a:buChar char="v"/>
              <a:tabLst/>
              <a:defRPr/>
            </a:pPr>
            <a:endParaRPr kumimoji="0" lang="en-US" sz="2800" i="0" u="none" strike="noStrike" kern="0" cap="none" spc="0" normalizeH="0" baseline="0" noProof="0" dirty="0">
              <a:ln>
                <a:noFill/>
              </a:ln>
              <a:solidFill>
                <a:schemeClr val="accent4">
                  <a:lumMod val="25000"/>
                </a:schemeClr>
              </a:solidFill>
              <a:uLnTx/>
              <a:uFillTx/>
              <a:latin typeface="Calibri" pitchFamily="34" charset="0"/>
              <a:cs typeface="+mn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794500" y="4394201"/>
            <a:ext cx="1155700" cy="246221"/>
          </a:xfrm>
          <a:prstGeom prst="rect">
            <a:avLst/>
          </a:prstGeom>
          <a:noFill/>
          <a:ln w="19050">
            <a:solidFill>
              <a:srgbClr val="92D050"/>
            </a:solidFill>
          </a:ln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22" name="TextBox 21"/>
          <p:cNvSpPr txBox="1"/>
          <p:nvPr/>
        </p:nvSpPr>
        <p:spPr>
          <a:xfrm>
            <a:off x="4762500" y="3568701"/>
            <a:ext cx="1358900" cy="400110"/>
          </a:xfrm>
          <a:prstGeom prst="rect">
            <a:avLst/>
          </a:prstGeom>
          <a:noFill/>
          <a:ln w="19050">
            <a:solidFill>
              <a:srgbClr val="FF9900"/>
            </a:solidFill>
          </a:ln>
        </p:spPr>
        <p:txBody>
          <a:bodyPr wrap="square" rtlCol="1">
            <a:spAutoFit/>
          </a:bodyPr>
          <a:lstStyle/>
          <a:p>
            <a:endParaRPr lang="en-US" dirty="0" smtClean="0"/>
          </a:p>
          <a:p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>
          <a:xfrm>
            <a:off x="0" y="50800"/>
            <a:ext cx="9144000" cy="7366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en-US" sz="4000" b="1" kern="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SUPERFICIAL CORTICAL VEINS</a:t>
            </a:r>
            <a:endParaRPr kumimoji="0" 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20" name="Rectangle 6"/>
          <p:cNvSpPr txBox="1">
            <a:spLocks noChangeArrowheads="1"/>
          </p:cNvSpPr>
          <p:nvPr/>
        </p:nvSpPr>
        <p:spPr>
          <a:xfrm>
            <a:off x="38100" y="1471613"/>
            <a:ext cx="4749800" cy="415448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/>
          <a:p>
            <a:pPr marL="274320" lvl="1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4">
                  <a:lumMod val="25000"/>
                </a:schemeClr>
              </a:buClr>
              <a:buSzPct val="95000"/>
              <a:buFont typeface="Wingdings" pitchFamily="2" charset="2"/>
              <a:buChar char="v"/>
              <a:defRPr/>
            </a:pPr>
            <a:r>
              <a:rPr lang="en-US" sz="2800" b="1" dirty="0" smtClean="0">
                <a:solidFill>
                  <a:srgbClr val="C00000"/>
                </a:solidFill>
                <a:latin typeface="Calibri" pitchFamily="34" charset="0"/>
              </a:rPr>
              <a:t>Superficial Middle Cerebral Vein 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Ø"/>
              <a:defRPr/>
            </a:pPr>
            <a:r>
              <a:rPr lang="en-US" sz="2400" b="1" dirty="0" smtClean="0">
                <a:solidFill>
                  <a:srgbClr val="3333FF"/>
                </a:solidFill>
                <a:latin typeface="Calibri" pitchFamily="34" charset="0"/>
              </a:rPr>
              <a:t> Runs along  the lateral sulcus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Ø"/>
              <a:defRPr/>
            </a:pPr>
            <a:r>
              <a:rPr lang="en-US" sz="2400" b="1" dirty="0" smtClean="0">
                <a:solidFill>
                  <a:srgbClr val="3333FF"/>
                </a:solidFill>
                <a:latin typeface="Calibri" pitchFamily="34" charset="0"/>
              </a:rPr>
              <a:t> Terminates into the </a:t>
            </a:r>
            <a:r>
              <a:rPr lang="en-US" sz="2400" b="1" dirty="0" smtClean="0">
                <a:solidFill>
                  <a:srgbClr val="92D050"/>
                </a:solidFill>
                <a:latin typeface="Calibri" pitchFamily="34" charset="0"/>
              </a:rPr>
              <a:t>Cavernous sinus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Ø"/>
              <a:defRPr/>
            </a:pPr>
            <a:r>
              <a:rPr lang="en-US" sz="2400" b="1" dirty="0" smtClean="0">
                <a:solidFill>
                  <a:srgbClr val="3333FF"/>
                </a:solidFill>
                <a:latin typeface="Calibri" pitchFamily="34" charset="0"/>
              </a:rPr>
              <a:t> Connected posteriorly by </a:t>
            </a:r>
            <a:r>
              <a:rPr lang="en-US" sz="2400" b="1" dirty="0" smtClean="0">
                <a:solidFill>
                  <a:srgbClr val="FF9900"/>
                </a:solidFill>
                <a:latin typeface="Calibri" pitchFamily="34" charset="0"/>
              </a:rPr>
              <a:t>Superior &amp; Inferior anastomotic veins </a:t>
            </a:r>
            <a:r>
              <a:rPr lang="en-US" sz="2400" b="1" dirty="0" smtClean="0">
                <a:solidFill>
                  <a:srgbClr val="3333FF"/>
                </a:solidFill>
                <a:latin typeface="Calibri" pitchFamily="34" charset="0"/>
              </a:rPr>
              <a:t>to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</a:rPr>
              <a:t>Superior Sagittal &amp; Transverse sinuses </a:t>
            </a:r>
            <a:r>
              <a:rPr lang="en-US" sz="2400" b="1" dirty="0" smtClean="0">
                <a:solidFill>
                  <a:srgbClr val="3333FF"/>
                </a:solidFill>
                <a:latin typeface="Calibri" pitchFamily="34" charset="0"/>
              </a:rPr>
              <a:t>respectively.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lang="en-US" sz="2800" dirty="0" smtClean="0">
              <a:solidFill>
                <a:schemeClr val="accent4">
                  <a:lumMod val="25000"/>
                </a:schemeClr>
              </a:solidFill>
              <a:latin typeface="Calibri" pitchFamily="34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lang="en-US" sz="2800" dirty="0" smtClean="0">
              <a:solidFill>
                <a:schemeClr val="accent4">
                  <a:lumMod val="25000"/>
                </a:schemeClr>
              </a:solidFill>
              <a:latin typeface="Calibri" pitchFamily="34" charset="0"/>
            </a:endParaRPr>
          </a:p>
          <a:p>
            <a:pPr marL="731520" lvl="1" indent="-274320" fontAlgn="auto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lang="en-US" sz="2800" dirty="0" smtClean="0">
              <a:solidFill>
                <a:schemeClr val="accent4">
                  <a:lumMod val="25000"/>
                </a:schemeClr>
              </a:solidFill>
              <a:latin typeface="Calibri" pitchFamily="34" charset="0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lang="en-US" sz="2800" dirty="0" smtClean="0">
              <a:solidFill>
                <a:schemeClr val="accent4">
                  <a:lumMod val="25000"/>
                </a:schemeClr>
              </a:solidFill>
              <a:latin typeface="Calibri" pitchFamily="34" charset="0"/>
            </a:endParaRPr>
          </a:p>
          <a:p>
            <a:pPr marL="457200" lvl="0" indent="-457200" eaLnBrk="0" hangingPunct="0">
              <a:spcBef>
                <a:spcPct val="20000"/>
              </a:spcBef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kumimoji="0" lang="en-US" sz="2800" i="0" u="none" strike="noStrike" kern="0" cap="none" spc="0" normalizeH="0" baseline="0" noProof="0" dirty="0" smtClean="0">
              <a:ln>
                <a:noFill/>
              </a:ln>
              <a:solidFill>
                <a:schemeClr val="accent4">
                  <a:lumMod val="25000"/>
                </a:schemeClr>
              </a:solidFill>
              <a:uLnTx/>
              <a:uFillTx/>
              <a:latin typeface="Calibri" pitchFamily="34" charset="0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4">
                  <a:lumMod val="25000"/>
                </a:schemeClr>
              </a:buClr>
              <a:buSzTx/>
              <a:buFont typeface="Wingdings" pitchFamily="2" charset="2"/>
              <a:buChar char="v"/>
              <a:tabLst/>
              <a:defRPr/>
            </a:pPr>
            <a:endParaRPr kumimoji="0" lang="en-US" sz="2800" i="0" u="none" strike="noStrike" kern="0" cap="none" spc="0" normalizeH="0" baseline="0" noProof="0" dirty="0">
              <a:ln>
                <a:noFill/>
              </a:ln>
              <a:solidFill>
                <a:schemeClr val="accent4">
                  <a:lumMod val="25000"/>
                </a:schemeClr>
              </a:solidFill>
              <a:uLnTx/>
              <a:uFillTx/>
              <a:latin typeface="Calibri" pitchFamily="34" charset="0"/>
              <a:cs typeface="+mn-cs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4813300" y="1371600"/>
            <a:ext cx="4330700" cy="2971800"/>
            <a:chOff x="4191000" y="1371600"/>
            <a:chExt cx="4953000" cy="3429000"/>
          </a:xfrm>
        </p:grpSpPr>
        <p:pic>
          <p:nvPicPr>
            <p:cNvPr id="9" name="ClipArt Placeholder 5" descr="b4"/>
            <p:cNvPicPr>
              <a:picLocks noChangeAspect="1" noChangeArrowheads="1"/>
            </p:cNvPicPr>
            <p:nvPr/>
          </p:nvPicPr>
          <p:blipFill>
            <a:blip r:embed="rId3" cstate="print"/>
            <a:srcRect t="2003" r="48000" b="5075"/>
            <a:stretch>
              <a:fillRect/>
            </a:stretch>
          </p:blipFill>
          <p:spPr>
            <a:xfrm>
              <a:off x="4191000" y="1371600"/>
              <a:ext cx="4953000" cy="34290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cxnSp>
          <p:nvCxnSpPr>
            <p:cNvPr id="10" name="Straight Arrow Connector 9"/>
            <p:cNvCxnSpPr/>
            <p:nvPr/>
          </p:nvCxnSpPr>
          <p:spPr>
            <a:xfrm rot="10800000" flipV="1">
              <a:off x="5486400" y="3276600"/>
              <a:ext cx="609600" cy="533400"/>
            </a:xfrm>
            <a:prstGeom prst="straightConnector1">
              <a:avLst/>
            </a:prstGeom>
            <a:ln w="38100">
              <a:solidFill>
                <a:schemeClr val="bg2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10"/>
            <p:cNvSpPr/>
            <p:nvPr/>
          </p:nvSpPr>
          <p:spPr>
            <a:xfrm>
              <a:off x="7696200" y="1447800"/>
              <a:ext cx="1219200" cy="5334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6705600" y="4648200"/>
              <a:ext cx="1066800" cy="1524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4826000" y="3327401"/>
            <a:ext cx="1231900" cy="400110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txBody>
          <a:bodyPr wrap="square" rtlCol="1">
            <a:spAutoFit/>
          </a:bodyPr>
          <a:lstStyle/>
          <a:p>
            <a:endParaRPr lang="en-US" dirty="0" smtClean="0"/>
          </a:p>
          <a:p>
            <a:endParaRPr lang="ar-SA" dirty="0"/>
          </a:p>
        </p:txBody>
      </p:sp>
      <p:sp>
        <p:nvSpPr>
          <p:cNvPr id="21" name="TextBox 20"/>
          <p:cNvSpPr txBox="1"/>
          <p:nvPr/>
        </p:nvSpPr>
        <p:spPr>
          <a:xfrm>
            <a:off x="5194300" y="3746501"/>
            <a:ext cx="1397000" cy="400110"/>
          </a:xfrm>
          <a:prstGeom prst="rect">
            <a:avLst/>
          </a:prstGeom>
          <a:noFill/>
          <a:ln w="19050">
            <a:solidFill>
              <a:srgbClr val="FF9900"/>
            </a:solidFill>
          </a:ln>
        </p:spPr>
        <p:txBody>
          <a:bodyPr wrap="square" rtlCol="1">
            <a:spAutoFit/>
          </a:bodyPr>
          <a:lstStyle/>
          <a:p>
            <a:endParaRPr lang="en-US" dirty="0" smtClean="0"/>
          </a:p>
          <a:p>
            <a:endParaRPr lang="ar-SA" dirty="0"/>
          </a:p>
        </p:txBody>
      </p:sp>
      <p:sp>
        <p:nvSpPr>
          <p:cNvPr id="22" name="TextBox 21"/>
          <p:cNvSpPr txBox="1"/>
          <p:nvPr/>
        </p:nvSpPr>
        <p:spPr>
          <a:xfrm>
            <a:off x="5080000" y="1282701"/>
            <a:ext cx="1587500" cy="400110"/>
          </a:xfrm>
          <a:prstGeom prst="rect">
            <a:avLst/>
          </a:prstGeom>
          <a:noFill/>
          <a:ln w="19050">
            <a:solidFill>
              <a:srgbClr val="FF9900"/>
            </a:solidFill>
          </a:ln>
        </p:spPr>
        <p:txBody>
          <a:bodyPr wrap="square" rtlCol="1">
            <a:spAutoFit/>
          </a:bodyPr>
          <a:lstStyle/>
          <a:p>
            <a:endParaRPr lang="en-US" dirty="0" smtClean="0"/>
          </a:p>
          <a:p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>
          <a:xfrm>
            <a:off x="0" y="50800"/>
            <a:ext cx="9144000" cy="7366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en-US" sz="4000" b="1" kern="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DEEP CEREBRAL VEINS</a:t>
            </a:r>
            <a:endParaRPr kumimoji="0" 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20" name="Rectangle 6"/>
          <p:cNvSpPr txBox="1">
            <a:spLocks noChangeArrowheads="1"/>
          </p:cNvSpPr>
          <p:nvPr/>
        </p:nvSpPr>
        <p:spPr>
          <a:xfrm>
            <a:off x="38100" y="1230313"/>
            <a:ext cx="4533900" cy="495458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/>
          <a:p>
            <a:pPr algn="just">
              <a:buFont typeface="Wingdings" pitchFamily="2" charset="2"/>
              <a:buChar char="v"/>
              <a:defRPr/>
            </a:pPr>
            <a:r>
              <a:rPr lang="en-US" sz="2200" dirty="0" smtClean="0">
                <a:latin typeface="Calibri" pitchFamily="34" charset="0"/>
              </a:rPr>
              <a:t> They drain the internal structures;</a:t>
            </a:r>
          </a:p>
          <a:p>
            <a:pPr lvl="1" algn="just">
              <a:buFont typeface="Wingdings" pitchFamily="2" charset="2"/>
              <a:buChar char="Ø"/>
              <a:defRPr/>
            </a:pPr>
            <a:r>
              <a:rPr lang="en-US" sz="2200" dirty="0" smtClean="0">
                <a:solidFill>
                  <a:srgbClr val="C00000"/>
                </a:solidFill>
                <a:latin typeface="Calibri" pitchFamily="34" charset="0"/>
              </a:rPr>
              <a:t> Basal ganglia</a:t>
            </a:r>
          </a:p>
          <a:p>
            <a:pPr lvl="1" algn="just">
              <a:buFont typeface="Wingdings" pitchFamily="2" charset="2"/>
              <a:buChar char="Ø"/>
              <a:defRPr/>
            </a:pPr>
            <a:r>
              <a:rPr lang="en-US" sz="2200" dirty="0" smtClean="0">
                <a:solidFill>
                  <a:srgbClr val="C00000"/>
                </a:solidFill>
                <a:latin typeface="Calibri" pitchFamily="34" charset="0"/>
              </a:rPr>
              <a:t> Internal capsule</a:t>
            </a:r>
          </a:p>
          <a:p>
            <a:pPr lvl="1" algn="just">
              <a:buFont typeface="Wingdings" pitchFamily="2" charset="2"/>
              <a:buChar char="Ø"/>
              <a:defRPr/>
            </a:pPr>
            <a:r>
              <a:rPr lang="en-US" sz="2200" dirty="0" smtClean="0">
                <a:solidFill>
                  <a:srgbClr val="C00000"/>
                </a:solidFill>
                <a:latin typeface="Calibri" pitchFamily="34" charset="0"/>
              </a:rPr>
              <a:t> Thalamus</a:t>
            </a:r>
          </a:p>
          <a:p>
            <a:pPr algn="just">
              <a:buFont typeface="Wingdings" pitchFamily="2" charset="2"/>
              <a:buChar char="v"/>
              <a:defRPr/>
            </a:pPr>
            <a:r>
              <a:rPr lang="en-US" sz="2200" dirty="0" smtClean="0">
                <a:latin typeface="Calibri" pitchFamily="34" charset="0"/>
              </a:rPr>
              <a:t> They merge to form the Internal Cerebral Veins.</a:t>
            </a:r>
          </a:p>
          <a:p>
            <a:pPr algn="just">
              <a:buFont typeface="Wingdings" pitchFamily="2" charset="2"/>
              <a:buChar char="v"/>
              <a:defRPr/>
            </a:pPr>
            <a:r>
              <a:rPr lang="en-US" sz="2200" dirty="0" smtClean="0">
                <a:latin typeface="Calibri" pitchFamily="34" charset="0"/>
              </a:rPr>
              <a:t> The two veins unite in the midline to form the </a:t>
            </a:r>
            <a:r>
              <a:rPr lang="en-US" sz="2200" b="1" dirty="0" smtClean="0">
                <a:solidFill>
                  <a:srgbClr val="0070C0"/>
                </a:solidFill>
                <a:latin typeface="Calibri" pitchFamily="34" charset="0"/>
              </a:rPr>
              <a:t>Great Cerebral vein.</a:t>
            </a:r>
          </a:p>
          <a:p>
            <a:pPr algn="just">
              <a:buFont typeface="Wingdings" pitchFamily="2" charset="2"/>
              <a:buChar char="v"/>
              <a:defRPr/>
            </a:pPr>
            <a:r>
              <a:rPr lang="en-US" sz="2200" dirty="0" smtClean="0">
                <a:latin typeface="Calibri" pitchFamily="34" charset="0"/>
              </a:rPr>
              <a:t> This short vessel is continuous with the </a:t>
            </a:r>
            <a:r>
              <a:rPr lang="en-US" sz="2200" b="1" dirty="0" smtClean="0">
                <a:solidFill>
                  <a:srgbClr val="C00000"/>
                </a:solidFill>
                <a:latin typeface="Calibri" pitchFamily="34" charset="0"/>
              </a:rPr>
              <a:t>Straight Sinus. </a:t>
            </a:r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lang="en-US" sz="2200" dirty="0" smtClean="0">
              <a:solidFill>
                <a:schemeClr val="accent4">
                  <a:lumMod val="25000"/>
                </a:schemeClr>
              </a:solidFill>
              <a:latin typeface="Calibri" pitchFamily="34" charset="0"/>
            </a:endParaRPr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lang="en-US" sz="2200" dirty="0" smtClean="0">
              <a:solidFill>
                <a:schemeClr val="accent4">
                  <a:lumMod val="25000"/>
                </a:schemeClr>
              </a:solidFill>
              <a:latin typeface="Calibri" pitchFamily="34" charset="0"/>
            </a:endParaRPr>
          </a:p>
          <a:p>
            <a:pPr marL="731520" lvl="1" indent="-274320" algn="just" fontAlgn="auto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lang="en-US" sz="2200" dirty="0" smtClean="0">
              <a:solidFill>
                <a:schemeClr val="accent4">
                  <a:lumMod val="25000"/>
                </a:schemeClr>
              </a:solidFill>
              <a:latin typeface="Calibri" pitchFamily="34" charset="0"/>
            </a:endParaRPr>
          </a:p>
          <a:p>
            <a:pPr marL="640080" lvl="1" indent="-246888" algn="just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lang="en-US" sz="2200" dirty="0" smtClean="0">
              <a:solidFill>
                <a:schemeClr val="accent4">
                  <a:lumMod val="25000"/>
                </a:schemeClr>
              </a:solidFill>
              <a:latin typeface="Calibri" pitchFamily="34" charset="0"/>
            </a:endParaRPr>
          </a:p>
          <a:p>
            <a:pPr marL="457200" lvl="0" indent="-457200" algn="just" eaLnBrk="0" hangingPunct="0">
              <a:spcBef>
                <a:spcPct val="20000"/>
              </a:spcBef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kumimoji="0" lang="en-US" sz="2200" i="0" u="none" strike="noStrike" kern="0" cap="none" spc="0" normalizeH="0" baseline="0" noProof="0" dirty="0" smtClean="0">
              <a:ln>
                <a:noFill/>
              </a:ln>
              <a:solidFill>
                <a:schemeClr val="accent4">
                  <a:lumMod val="25000"/>
                </a:schemeClr>
              </a:solidFill>
              <a:uLnTx/>
              <a:uFillTx/>
              <a:latin typeface="Calibri" pitchFamily="34" charset="0"/>
              <a:cs typeface="+mn-cs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4">
                  <a:lumMod val="25000"/>
                </a:schemeClr>
              </a:buClr>
              <a:buSzTx/>
              <a:buFont typeface="Wingdings" pitchFamily="2" charset="2"/>
              <a:buChar char="v"/>
              <a:tabLst/>
              <a:defRPr/>
            </a:pPr>
            <a:endParaRPr kumimoji="0" lang="en-US" sz="2200" i="0" u="none" strike="noStrike" kern="0" cap="none" spc="0" normalizeH="0" baseline="0" noProof="0" dirty="0">
              <a:ln>
                <a:noFill/>
              </a:ln>
              <a:solidFill>
                <a:schemeClr val="accent4">
                  <a:lumMod val="25000"/>
                </a:schemeClr>
              </a:solidFill>
              <a:uLnTx/>
              <a:uFillTx/>
              <a:latin typeface="Calibri" pitchFamily="34" charset="0"/>
              <a:cs typeface="+mn-cs"/>
            </a:endParaRPr>
          </a:p>
        </p:txBody>
      </p:sp>
      <p:pic>
        <p:nvPicPr>
          <p:cNvPr id="7" name="Picture 5" descr="b4"/>
          <p:cNvPicPr>
            <a:picLocks noChangeAspect="1" noChangeArrowheads="1"/>
          </p:cNvPicPr>
          <p:nvPr/>
        </p:nvPicPr>
        <p:blipFill>
          <a:blip r:embed="rId3" cstate="print"/>
          <a:srcRect l="50977" t="10492" b="5075"/>
          <a:stretch>
            <a:fillRect/>
          </a:stretch>
        </p:blipFill>
        <p:spPr bwMode="auto">
          <a:xfrm>
            <a:off x="4622800" y="1447800"/>
            <a:ext cx="4343400" cy="3581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tangle 7"/>
          <p:cNvSpPr/>
          <p:nvPr/>
        </p:nvSpPr>
        <p:spPr>
          <a:xfrm>
            <a:off x="7734300" y="2095500"/>
            <a:ext cx="1079500" cy="457200"/>
          </a:xfrm>
          <a:prstGeom prst="rect">
            <a:avLst/>
          </a:prstGeom>
          <a:noFill/>
          <a:ln>
            <a:solidFill>
              <a:srgbClr val="33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8178800" y="2717800"/>
            <a:ext cx="673100" cy="3810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>
          <a:xfrm>
            <a:off x="0" y="50800"/>
            <a:ext cx="9144000" cy="7366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en-US" sz="4000" b="1" kern="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DURAL VENOUS SINUSES</a:t>
            </a:r>
            <a:endParaRPr kumimoji="0" 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pic>
        <p:nvPicPr>
          <p:cNvPr id="13" name="Picture 6" descr="BD49ABF9"/>
          <p:cNvPicPr>
            <a:picLocks noChangeAspect="1" noChangeArrowheads="1"/>
          </p:cNvPicPr>
          <p:nvPr/>
        </p:nvPicPr>
        <p:blipFill>
          <a:blip r:embed="rId3" cstate="print"/>
          <a:srcRect l="11310" r="27144" b="53531"/>
          <a:stretch>
            <a:fillRect/>
          </a:stretch>
        </p:blipFill>
        <p:spPr>
          <a:xfrm>
            <a:off x="1587500" y="2082800"/>
            <a:ext cx="5880100" cy="375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Rectangle 13"/>
          <p:cNvSpPr/>
          <p:nvPr/>
        </p:nvSpPr>
        <p:spPr>
          <a:xfrm flipV="1">
            <a:off x="1638300" y="2082800"/>
            <a:ext cx="1352881" cy="250613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ctangle 14"/>
          <p:cNvSpPr/>
          <p:nvPr/>
        </p:nvSpPr>
        <p:spPr>
          <a:xfrm flipV="1">
            <a:off x="1672055" y="3252329"/>
            <a:ext cx="930106" cy="250613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Rectangle 16"/>
          <p:cNvSpPr/>
          <p:nvPr/>
        </p:nvSpPr>
        <p:spPr>
          <a:xfrm flipV="1">
            <a:off x="1756610" y="3502942"/>
            <a:ext cx="760996" cy="167076"/>
          </a:xfrm>
          <a:prstGeom prst="rect">
            <a:avLst/>
          </a:prstGeom>
          <a:noFill/>
          <a:ln>
            <a:solidFill>
              <a:srgbClr val="33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6322584" y="3920630"/>
            <a:ext cx="852916" cy="244969"/>
          </a:xfrm>
          <a:prstGeom prst="rect">
            <a:avLst/>
          </a:prstGeom>
          <a:noFill/>
          <a:ln>
            <a:solidFill>
              <a:srgbClr val="33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1672055" y="4421858"/>
            <a:ext cx="760996" cy="250613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1672055" y="2667564"/>
            <a:ext cx="845551" cy="167076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1672055" y="4756009"/>
            <a:ext cx="702845" cy="247791"/>
          </a:xfrm>
          <a:prstGeom prst="rect">
            <a:avLst/>
          </a:prstGeom>
          <a:noFill/>
          <a:ln>
            <a:solidFill>
              <a:srgbClr val="33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6946900" y="2082800"/>
            <a:ext cx="2146300" cy="1323439"/>
          </a:xfrm>
          <a:prstGeom prst="rect">
            <a:avLst/>
          </a:prstGeom>
          <a:solidFill>
            <a:srgbClr val="FFC000"/>
          </a:solidFill>
          <a:ln w="19050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 algn="l">
              <a:buFont typeface="Wingdings" pitchFamily="2" charset="2"/>
              <a:buChar char="ü"/>
              <a:defRPr/>
            </a:pPr>
            <a:r>
              <a:rPr lang="en-GB" sz="2000" dirty="0">
                <a:solidFill>
                  <a:schemeClr val="tx2">
                    <a:lumMod val="10000"/>
                  </a:schemeClr>
                </a:solidFill>
                <a:latin typeface="Calibri" pitchFamily="34" charset="0"/>
                <a:cs typeface="Arial" charset="0"/>
              </a:rPr>
              <a:t>Superior </a:t>
            </a:r>
            <a:r>
              <a:rPr lang="en-GB" sz="2000" dirty="0" smtClean="0">
                <a:solidFill>
                  <a:schemeClr val="tx2">
                    <a:lumMod val="10000"/>
                  </a:schemeClr>
                </a:solidFill>
                <a:latin typeface="Calibri" pitchFamily="34" charset="0"/>
                <a:cs typeface="Arial" charset="0"/>
              </a:rPr>
              <a:t>sagittal</a:t>
            </a:r>
            <a:endParaRPr lang="en-GB" sz="2000" dirty="0">
              <a:solidFill>
                <a:schemeClr val="tx2">
                  <a:lumMod val="10000"/>
                </a:schemeClr>
              </a:solidFill>
              <a:latin typeface="Calibri" pitchFamily="34" charset="0"/>
              <a:cs typeface="Arial" charset="0"/>
            </a:endParaRPr>
          </a:p>
          <a:p>
            <a:pPr algn="l">
              <a:buFont typeface="Wingdings" pitchFamily="2" charset="2"/>
              <a:buChar char="ü"/>
              <a:defRPr/>
            </a:pPr>
            <a:r>
              <a:rPr lang="en-GB" sz="2000" dirty="0">
                <a:solidFill>
                  <a:schemeClr val="tx2">
                    <a:lumMod val="10000"/>
                  </a:schemeClr>
                </a:solidFill>
                <a:latin typeface="Calibri" pitchFamily="34" charset="0"/>
                <a:cs typeface="Arial" charset="0"/>
              </a:rPr>
              <a:t>Inferior </a:t>
            </a:r>
            <a:r>
              <a:rPr lang="en-GB" sz="2000" dirty="0" smtClean="0">
                <a:solidFill>
                  <a:schemeClr val="tx2">
                    <a:lumMod val="10000"/>
                  </a:schemeClr>
                </a:solidFill>
                <a:latin typeface="Calibri" pitchFamily="34" charset="0"/>
                <a:cs typeface="Arial" charset="0"/>
              </a:rPr>
              <a:t>sagittal</a:t>
            </a:r>
            <a:endParaRPr lang="en-GB" sz="2000" dirty="0">
              <a:solidFill>
                <a:schemeClr val="tx2">
                  <a:lumMod val="10000"/>
                </a:schemeClr>
              </a:solidFill>
              <a:latin typeface="Calibri" pitchFamily="34" charset="0"/>
              <a:cs typeface="Arial" charset="0"/>
            </a:endParaRPr>
          </a:p>
          <a:p>
            <a:pPr algn="l">
              <a:buFont typeface="Wingdings" pitchFamily="2" charset="2"/>
              <a:buChar char="ü"/>
              <a:defRPr/>
            </a:pPr>
            <a:r>
              <a:rPr lang="en-GB" sz="2000" dirty="0" smtClean="0">
                <a:solidFill>
                  <a:schemeClr val="tx2">
                    <a:lumMod val="10000"/>
                  </a:schemeClr>
                </a:solidFill>
                <a:latin typeface="Calibri" pitchFamily="34" charset="0"/>
                <a:cs typeface="Arial" charset="0"/>
              </a:rPr>
              <a:t>Straight</a:t>
            </a:r>
            <a:endParaRPr lang="en-GB" sz="2000" dirty="0">
              <a:solidFill>
                <a:schemeClr val="tx2">
                  <a:lumMod val="10000"/>
                </a:schemeClr>
              </a:solidFill>
              <a:latin typeface="Calibri" pitchFamily="34" charset="0"/>
              <a:cs typeface="Arial" charset="0"/>
            </a:endParaRPr>
          </a:p>
          <a:p>
            <a:pPr algn="l">
              <a:buFont typeface="Wingdings" pitchFamily="2" charset="2"/>
              <a:buChar char="ü"/>
              <a:defRPr/>
            </a:pPr>
            <a:r>
              <a:rPr lang="en-GB" sz="2000" dirty="0" smtClean="0">
                <a:solidFill>
                  <a:schemeClr val="tx2">
                    <a:lumMod val="10000"/>
                  </a:schemeClr>
                </a:solidFill>
                <a:latin typeface="Calibri" pitchFamily="34" charset="0"/>
                <a:cs typeface="Arial" charset="0"/>
              </a:rPr>
              <a:t>Occipital</a:t>
            </a:r>
            <a:endParaRPr lang="en-GB" sz="2000" dirty="0">
              <a:solidFill>
                <a:schemeClr val="tx2">
                  <a:lumMod val="10000"/>
                </a:schemeClr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5" name="TextBox 10"/>
          <p:cNvSpPr txBox="1">
            <a:spLocks noChangeArrowheads="1"/>
          </p:cNvSpPr>
          <p:nvPr/>
        </p:nvSpPr>
        <p:spPr bwMode="auto">
          <a:xfrm>
            <a:off x="6946900" y="1562100"/>
            <a:ext cx="2146300" cy="461963"/>
          </a:xfrm>
          <a:prstGeom prst="rect">
            <a:avLst/>
          </a:prstGeom>
          <a:solidFill>
            <a:srgbClr val="FFC000"/>
          </a:solidFill>
          <a:ln w="19050">
            <a:solidFill>
              <a:srgbClr val="FFC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chemeClr val="tx2">
                    <a:lumMod val="10000"/>
                  </a:schemeClr>
                </a:solidFill>
              </a:rPr>
              <a:t>Single</a:t>
            </a:r>
          </a:p>
        </p:txBody>
      </p:sp>
      <p:sp>
        <p:nvSpPr>
          <p:cNvPr id="26" name="Rectangle 25"/>
          <p:cNvSpPr/>
          <p:nvPr/>
        </p:nvSpPr>
        <p:spPr>
          <a:xfrm>
            <a:off x="76200" y="1968501"/>
            <a:ext cx="1498600" cy="1323439"/>
          </a:xfrm>
          <a:prstGeom prst="rect">
            <a:avLst/>
          </a:prstGeom>
          <a:solidFill>
            <a:srgbClr val="3333FF"/>
          </a:solidFill>
          <a:ln w="19050">
            <a:solidFill>
              <a:srgbClr val="3333FF"/>
            </a:solidFill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  <a:defRPr/>
            </a:pPr>
            <a:r>
              <a:rPr lang="en-GB" sz="2000" dirty="0" smtClean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Transverse</a:t>
            </a:r>
            <a:endParaRPr lang="en-GB" sz="2000" dirty="0">
              <a:solidFill>
                <a:schemeClr val="tx1"/>
              </a:solidFill>
              <a:latin typeface="Calibri" pitchFamily="34" charset="0"/>
              <a:cs typeface="Arial" charset="0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en-GB" sz="2000" dirty="0" smtClean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Sigmoid</a:t>
            </a:r>
            <a:endParaRPr lang="en-GB" sz="2000" dirty="0">
              <a:solidFill>
                <a:schemeClr val="tx1"/>
              </a:solidFill>
              <a:latin typeface="Calibri" pitchFamily="34" charset="0"/>
              <a:cs typeface="Arial" charset="0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en-GB" sz="2000" dirty="0" smtClean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Cavernous</a:t>
            </a:r>
            <a:endParaRPr lang="en-GB" sz="2000" dirty="0">
              <a:solidFill>
                <a:schemeClr val="tx1"/>
              </a:solidFill>
              <a:latin typeface="Calibri" pitchFamily="34" charset="0"/>
              <a:cs typeface="Arial" charset="0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en-GB" sz="2000" dirty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Petrosal </a:t>
            </a:r>
            <a:endParaRPr lang="en-GB" sz="2000" dirty="0" smtClean="0">
              <a:solidFill>
                <a:schemeClr val="tx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7" name="TextBox 14"/>
          <p:cNvSpPr txBox="1">
            <a:spLocks noChangeArrowheads="1"/>
          </p:cNvSpPr>
          <p:nvPr/>
        </p:nvSpPr>
        <p:spPr bwMode="auto">
          <a:xfrm>
            <a:off x="76200" y="1447800"/>
            <a:ext cx="1511300" cy="461963"/>
          </a:xfrm>
          <a:prstGeom prst="rect">
            <a:avLst/>
          </a:prstGeom>
          <a:solidFill>
            <a:srgbClr val="3333FF"/>
          </a:solidFill>
          <a:ln w="19050">
            <a:solidFill>
              <a:srgbClr val="3333FF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Paired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435100" y="6032500"/>
            <a:ext cx="5994400" cy="400110"/>
          </a:xfrm>
          <a:prstGeom prst="rect">
            <a:avLst/>
          </a:prstGeom>
          <a:solidFill>
            <a:schemeClr val="tx1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rgbClr val="C00000"/>
                </a:solidFill>
                <a:latin typeface="Calibri" pitchFamily="34" charset="0"/>
                <a:cs typeface="Arial" charset="0"/>
              </a:rPr>
              <a:t>Blood flows from transverse </a:t>
            </a:r>
            <a:r>
              <a:rPr lang="en-US" sz="2000" b="1" dirty="0" smtClean="0">
                <a:solidFill>
                  <a:srgbClr val="C00000"/>
                </a:solidFill>
                <a:latin typeface="Calibri" pitchFamily="34" charset="0"/>
                <a:cs typeface="Arial" charset="0"/>
              </a:rPr>
              <a:t>&amp; sigmoid </a:t>
            </a:r>
            <a:r>
              <a:rPr lang="en-US" sz="2000" b="1" dirty="0">
                <a:solidFill>
                  <a:srgbClr val="C00000"/>
                </a:solidFill>
                <a:latin typeface="Calibri" pitchFamily="34" charset="0"/>
                <a:cs typeface="Arial" charset="0"/>
              </a:rPr>
              <a:t>sinuses into IJV </a:t>
            </a:r>
          </a:p>
        </p:txBody>
      </p:sp>
      <p:sp>
        <p:nvSpPr>
          <p:cNvPr id="30" name="Rectangle 29"/>
          <p:cNvSpPr/>
          <p:nvPr/>
        </p:nvSpPr>
        <p:spPr>
          <a:xfrm>
            <a:off x="1684755" y="4051301"/>
            <a:ext cx="931445" cy="292100"/>
          </a:xfrm>
          <a:prstGeom prst="rect">
            <a:avLst/>
          </a:prstGeom>
          <a:noFill/>
          <a:ln>
            <a:solidFill>
              <a:srgbClr val="33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>
          <a:xfrm>
            <a:off x="0" y="50800"/>
            <a:ext cx="9144000" cy="7366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en-US" sz="4000" b="1" kern="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VENOUS DISORDER</a:t>
            </a:r>
            <a:endParaRPr kumimoji="0" 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20" name="Rectangle 6"/>
          <p:cNvSpPr txBox="1">
            <a:spLocks noChangeArrowheads="1"/>
          </p:cNvSpPr>
          <p:nvPr/>
        </p:nvSpPr>
        <p:spPr>
          <a:xfrm>
            <a:off x="38100" y="1471613"/>
            <a:ext cx="4914900" cy="492918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/>
          <a:p>
            <a:pPr>
              <a:buFont typeface="Wingdings" pitchFamily="2" charset="2"/>
              <a:buChar char="v"/>
              <a:defRPr/>
            </a:pPr>
            <a:r>
              <a:rPr lang="en-US" sz="2400" b="1" dirty="0" smtClean="0">
                <a:solidFill>
                  <a:schemeClr val="accent4">
                    <a:lumMod val="25000"/>
                  </a:schemeClr>
                </a:solidFill>
                <a:latin typeface="Calibri" pitchFamily="34" charset="0"/>
              </a:rPr>
              <a:t> Infarction</a:t>
            </a:r>
          </a:p>
          <a:p>
            <a:pPr lvl="1">
              <a:buFont typeface="Wingdings" pitchFamily="2" charset="2"/>
              <a:buChar char="ü"/>
              <a:defRPr/>
            </a:pPr>
            <a:r>
              <a:rPr lang="en-US" sz="1400" b="1" dirty="0" smtClean="0">
                <a:solidFill>
                  <a:srgbClr val="7030A0"/>
                </a:solidFill>
                <a:latin typeface="Calibri" pitchFamily="34" charset="0"/>
              </a:rPr>
              <a:t> </a:t>
            </a:r>
            <a:r>
              <a:rPr lang="en-US" sz="1400" dirty="0" smtClean="0">
                <a:solidFill>
                  <a:srgbClr val="7030A0"/>
                </a:solidFill>
                <a:latin typeface="Calibri" pitchFamily="34" charset="0"/>
              </a:rPr>
              <a:t>refers to tissue death (necrosis) that is caused by a local lack of oxygen due to obstruction of the tissue's blood supply</a:t>
            </a:r>
            <a:endParaRPr lang="en-US" sz="1400" b="1" dirty="0" smtClean="0">
              <a:solidFill>
                <a:srgbClr val="7030A0"/>
              </a:solidFill>
              <a:latin typeface="Calibri" pitchFamily="34" charset="0"/>
            </a:endParaRPr>
          </a:p>
          <a:p>
            <a:pPr>
              <a:buFont typeface="Wingdings" pitchFamily="2" charset="2"/>
              <a:buChar char="v"/>
              <a:defRPr/>
            </a:pPr>
            <a:r>
              <a:rPr lang="en-US" sz="2400" b="1" dirty="0" smtClean="0">
                <a:solidFill>
                  <a:schemeClr val="accent4">
                    <a:lumMod val="25000"/>
                  </a:schemeClr>
                </a:solidFill>
                <a:latin typeface="Calibri" pitchFamily="34" charset="0"/>
              </a:rPr>
              <a:t> Sinus thrombosis: 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en-US" sz="2400" b="1" dirty="0" smtClean="0">
                <a:solidFill>
                  <a:srgbClr val="C00000"/>
                </a:solidFill>
                <a:latin typeface="Calibri" pitchFamily="34" charset="0"/>
              </a:rPr>
              <a:t> SSS thrombosis</a:t>
            </a:r>
          </a:p>
          <a:p>
            <a:pPr lvl="2">
              <a:buFont typeface="Wingdings" pitchFamily="2" charset="2"/>
              <a:buChar char="ü"/>
              <a:defRPr/>
            </a:pPr>
            <a:r>
              <a:rPr lang="en-US" sz="2400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US" sz="2000" dirty="0" smtClean="0">
                <a:solidFill>
                  <a:srgbClr val="C00000"/>
                </a:solidFill>
                <a:latin typeface="Calibri" pitchFamily="34" charset="0"/>
              </a:rPr>
              <a:t>Superior Sagittal Sinus </a:t>
            </a:r>
          </a:p>
          <a:p>
            <a:pPr lvl="2">
              <a:buFont typeface="Wingdings" pitchFamily="2" charset="2"/>
              <a:buChar char="ü"/>
              <a:defRPr/>
            </a:pPr>
            <a:r>
              <a:rPr lang="en-US" sz="2000" b="1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US" sz="2000" dirty="0" smtClean="0">
                <a:solidFill>
                  <a:srgbClr val="C00000"/>
                </a:solidFill>
                <a:latin typeface="Calibri" pitchFamily="34" charset="0"/>
              </a:rPr>
              <a:t>Can complicates ear infection</a:t>
            </a:r>
            <a:endParaRPr lang="en-US" sz="2400" b="1" dirty="0" smtClean="0">
              <a:solidFill>
                <a:srgbClr val="C00000"/>
              </a:solidFill>
              <a:latin typeface="Calibri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en-US" sz="2400" b="1" dirty="0" smtClean="0">
                <a:solidFill>
                  <a:srgbClr val="C00000"/>
                </a:solidFill>
                <a:latin typeface="Calibri" pitchFamily="34" charset="0"/>
              </a:rPr>
              <a:t> Cavernous Sinus thrombosis</a:t>
            </a:r>
          </a:p>
          <a:p>
            <a:pPr lvl="2">
              <a:buFont typeface="Wingdings" pitchFamily="2" charset="2"/>
              <a:buChar char="ü"/>
              <a:defRPr/>
            </a:pPr>
            <a:r>
              <a:rPr lang="en-US" sz="2000" b="1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US" sz="2000" dirty="0" smtClean="0">
                <a:solidFill>
                  <a:srgbClr val="C00000"/>
                </a:solidFill>
                <a:latin typeface="Calibri" pitchFamily="34" charset="0"/>
              </a:rPr>
              <a:t>As a complication of infection in the dangerous area of the face</a:t>
            </a:r>
            <a:endParaRPr lang="en-US" sz="2400" b="1" dirty="0" smtClean="0">
              <a:solidFill>
                <a:srgbClr val="C00000"/>
              </a:solidFill>
              <a:latin typeface="Calibri" pitchFamily="34" charset="0"/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en-US" sz="2400" b="1" dirty="0" smtClean="0">
                <a:solidFill>
                  <a:srgbClr val="C00000"/>
                </a:solidFill>
                <a:latin typeface="Calibri" pitchFamily="34" charset="0"/>
              </a:rPr>
              <a:t> Obstruction of venous drainage of the brain leads to Cerebral swelling (edema) and raised Intracranial Pressure.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lang="en-US" sz="2400" dirty="0" smtClean="0">
              <a:solidFill>
                <a:schemeClr val="accent4">
                  <a:lumMod val="25000"/>
                </a:schemeClr>
              </a:solidFill>
              <a:latin typeface="Calibri" pitchFamily="34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lang="en-US" sz="2400" dirty="0" smtClean="0">
              <a:solidFill>
                <a:schemeClr val="accent4">
                  <a:lumMod val="25000"/>
                </a:schemeClr>
              </a:solidFill>
              <a:latin typeface="Calibri" pitchFamily="34" charset="0"/>
            </a:endParaRPr>
          </a:p>
          <a:p>
            <a:pPr marL="731520" lvl="1" indent="-274320" fontAlgn="auto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lang="en-US" sz="2400" dirty="0" smtClean="0">
              <a:solidFill>
                <a:schemeClr val="accent4">
                  <a:lumMod val="25000"/>
                </a:schemeClr>
              </a:solidFill>
              <a:latin typeface="Calibri" pitchFamily="34" charset="0"/>
            </a:endParaRP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lang="en-US" sz="2400" dirty="0" smtClean="0">
              <a:solidFill>
                <a:schemeClr val="accent4">
                  <a:lumMod val="25000"/>
                </a:schemeClr>
              </a:solidFill>
              <a:latin typeface="Calibri" pitchFamily="34" charset="0"/>
            </a:endParaRPr>
          </a:p>
          <a:p>
            <a:pPr marL="457200" lvl="0" indent="-457200" eaLnBrk="0" hangingPunct="0">
              <a:spcBef>
                <a:spcPct val="20000"/>
              </a:spcBef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kumimoji="0" lang="en-US" sz="2400" i="0" u="none" strike="noStrike" kern="0" cap="none" spc="0" normalizeH="0" baseline="0" noProof="0" dirty="0" smtClean="0">
              <a:ln>
                <a:noFill/>
              </a:ln>
              <a:solidFill>
                <a:schemeClr val="accent4">
                  <a:lumMod val="25000"/>
                </a:schemeClr>
              </a:solidFill>
              <a:uLnTx/>
              <a:uFillTx/>
              <a:latin typeface="Calibri" pitchFamily="34" charset="0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4">
                  <a:lumMod val="25000"/>
                </a:schemeClr>
              </a:buClr>
              <a:buSzTx/>
              <a:buFont typeface="Wingdings" pitchFamily="2" charset="2"/>
              <a:buChar char="v"/>
              <a:tabLst/>
              <a:defRPr/>
            </a:pPr>
            <a:endParaRPr kumimoji="0" lang="en-US" sz="2400" i="0" u="none" strike="noStrike" kern="0" cap="none" spc="0" normalizeH="0" baseline="0" noProof="0" dirty="0">
              <a:ln>
                <a:noFill/>
              </a:ln>
              <a:solidFill>
                <a:schemeClr val="accent4">
                  <a:lumMod val="25000"/>
                </a:schemeClr>
              </a:solidFill>
              <a:uLnTx/>
              <a:uFillTx/>
              <a:latin typeface="Calibri" pitchFamily="34" charset="0"/>
              <a:cs typeface="+mn-cs"/>
            </a:endParaRPr>
          </a:p>
        </p:txBody>
      </p:sp>
      <p:pic>
        <p:nvPicPr>
          <p:cNvPr id="13" name="Content Placeholder 4" descr="662C116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310188" y="1400175"/>
            <a:ext cx="3400425" cy="4433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ChangeArrowheads="1"/>
          </p:cNvSpPr>
          <p:nvPr/>
        </p:nvSpPr>
        <p:spPr bwMode="auto">
          <a:xfrm>
            <a:off x="0" y="1340768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3333FF"/>
                </a:solidFill>
                <a:latin typeface="Calibri" pitchFamily="34" charset="0"/>
              </a:rPr>
              <a:t>QUESTION</a:t>
            </a:r>
            <a:r>
              <a:rPr lang="en-US" sz="4000" b="1" dirty="0">
                <a:solidFill>
                  <a:srgbClr val="3333FF"/>
                </a:solidFill>
                <a:latin typeface="Calibri" pitchFamily="34" charset="0"/>
              </a:rPr>
              <a:t>?</a:t>
            </a:r>
          </a:p>
        </p:txBody>
      </p:sp>
      <p:pic>
        <p:nvPicPr>
          <p:cNvPr id="17413" name="Picture 5" descr="http://www.healthcareersinteraction.com/images/faq_questionmar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1800" y="2060848"/>
            <a:ext cx="3135420" cy="35718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4000" dirty="0" smtClean="0">
                <a:solidFill>
                  <a:srgbClr val="3333FF"/>
                </a:solidFill>
                <a:latin typeface="Calibri" pitchFamily="34" charset="0"/>
              </a:rPr>
              <a:t>OBJECTIVES</a:t>
            </a:r>
          </a:p>
        </p:txBody>
      </p:sp>
      <p:pic>
        <p:nvPicPr>
          <p:cNvPr id="51202" name="Picture 2" descr="http://www.langevin.com/wp-content/uploads/2010/06/Objective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3175" y="4864100"/>
            <a:ext cx="2569013" cy="1951038"/>
          </a:xfrm>
          <a:prstGeom prst="rect">
            <a:avLst/>
          </a:prstGeom>
          <a:noFill/>
        </p:spPr>
      </p:pic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204788" y="1163639"/>
            <a:ext cx="8785225" cy="3967161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endParaRPr lang="en-US" sz="2000" b="1" i="1" dirty="0" smtClean="0">
              <a:solidFill>
                <a:schemeClr val="bg1">
                  <a:lumMod val="50000"/>
                </a:schemeClr>
              </a:solidFill>
              <a:effectLst/>
              <a:latin typeface="Calibri" pitchFamily="34" charset="0"/>
            </a:endParaRPr>
          </a:p>
          <a:p>
            <a:pPr>
              <a:buFont typeface="Wingdings" pitchFamily="2" charset="2"/>
              <a:buNone/>
              <a:defRPr/>
            </a:pPr>
            <a:r>
              <a:rPr lang="en-US" sz="2000" b="1" i="1" dirty="0" smtClean="0">
                <a:solidFill>
                  <a:schemeClr val="bg1">
                    <a:lumMod val="50000"/>
                  </a:schemeClr>
                </a:solidFill>
                <a:effectLst/>
                <a:latin typeface="Calibri" pitchFamily="34" charset="0"/>
              </a:rPr>
              <a:t>At the end of the lecture, students should be able to:</a:t>
            </a:r>
          </a:p>
          <a:p>
            <a:pPr>
              <a:buFont typeface="Wingdings" pitchFamily="2" charset="2"/>
              <a:buNone/>
              <a:defRPr/>
            </a:pPr>
            <a:endParaRPr lang="en-US" sz="2000" b="1" i="1" dirty="0" smtClean="0">
              <a:solidFill>
                <a:schemeClr val="bg1">
                  <a:lumMod val="50000"/>
                </a:schemeClr>
              </a:solidFill>
              <a:effectLst/>
              <a:latin typeface="Calibri" pitchFamily="34" charset="0"/>
            </a:endParaRPr>
          </a:p>
          <a:p>
            <a:pPr algn="just">
              <a:buClr>
                <a:schemeClr val="accent4">
                  <a:lumMod val="25000"/>
                </a:schemeClr>
              </a:buClr>
              <a:buFont typeface="Wingdings" pitchFamily="2" charset="2"/>
              <a:buChar char="ü"/>
              <a:defRPr/>
            </a:pPr>
            <a:r>
              <a:rPr lang="en-US" sz="2200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</a:rPr>
              <a:t>List the cerebral arteries.</a:t>
            </a:r>
          </a:p>
          <a:p>
            <a:pPr algn="just">
              <a:buClr>
                <a:schemeClr val="accent4">
                  <a:lumMod val="25000"/>
                </a:schemeClr>
              </a:buClr>
              <a:buFont typeface="Wingdings" pitchFamily="2" charset="2"/>
              <a:buChar char="ü"/>
              <a:defRPr/>
            </a:pPr>
            <a:r>
              <a:rPr lang="en-US" sz="2200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</a:rPr>
              <a:t>Describe the cerebral arterial supply regarding the origin, distribution and branches.</a:t>
            </a:r>
          </a:p>
          <a:p>
            <a:pPr algn="just">
              <a:buClr>
                <a:schemeClr val="accent4">
                  <a:lumMod val="25000"/>
                </a:schemeClr>
              </a:buClr>
              <a:buFont typeface="Wingdings" pitchFamily="2" charset="2"/>
              <a:buChar char="ü"/>
              <a:defRPr/>
            </a:pPr>
            <a:r>
              <a:rPr lang="en-US" sz="2200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</a:rPr>
              <a:t>Describe the arterial Circle of Willis .</a:t>
            </a:r>
          </a:p>
          <a:p>
            <a:pPr algn="just">
              <a:buClr>
                <a:schemeClr val="accent4">
                  <a:lumMod val="25000"/>
                </a:schemeClr>
              </a:buClr>
              <a:buFont typeface="Wingdings" pitchFamily="2" charset="2"/>
              <a:buChar char="ü"/>
              <a:defRPr/>
            </a:pPr>
            <a:r>
              <a:rPr lang="en-US" sz="2200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</a:rPr>
              <a:t>Describe the cerebral venous drainage and its termination.</a:t>
            </a:r>
          </a:p>
          <a:p>
            <a:pPr algn="just">
              <a:buClr>
                <a:schemeClr val="accent4">
                  <a:lumMod val="25000"/>
                </a:schemeClr>
              </a:buClr>
              <a:buFont typeface="Wingdings" pitchFamily="2" charset="2"/>
              <a:buChar char="ü"/>
              <a:defRPr/>
            </a:pPr>
            <a:r>
              <a:rPr lang="en-US" sz="2200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</a:rPr>
              <a:t>Describe arterial &amp; venous vascular disorders and their clinical manifestations.  </a:t>
            </a:r>
          </a:p>
          <a:p>
            <a:pPr lvl="1">
              <a:buFont typeface="Wingdings" pitchFamily="2" charset="2"/>
              <a:buChar char="v"/>
              <a:defRPr/>
            </a:pPr>
            <a:endParaRPr lang="en-US" sz="2000" dirty="0">
              <a:solidFill>
                <a:schemeClr val="bg1">
                  <a:lumMod val="50000"/>
                </a:schemeClr>
              </a:solidFill>
              <a:effectLst/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38125" y="955675"/>
            <a:ext cx="8435975" cy="1711325"/>
          </a:xfrm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buClr>
                <a:schemeClr val="accent4">
                  <a:lumMod val="10000"/>
                </a:schemeClr>
              </a:buClr>
              <a:buFont typeface="Wingdings" pitchFamily="2" charset="2"/>
              <a:buChar char="v"/>
              <a:defRPr/>
            </a:pPr>
            <a:r>
              <a:rPr lang="en-US" sz="2400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</a:rPr>
              <a:t>Large mass of nervous tissue located in the cranial cavity.</a:t>
            </a:r>
          </a:p>
          <a:p>
            <a:pPr eaLnBrk="1" hangingPunct="1">
              <a:buClr>
                <a:schemeClr val="accent4">
                  <a:lumMod val="10000"/>
                </a:schemeClr>
              </a:buClr>
              <a:buFont typeface="Wingdings" pitchFamily="2" charset="2"/>
              <a:buChar char="v"/>
              <a:defRPr/>
            </a:pPr>
            <a:r>
              <a:rPr lang="en-US" sz="2400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</a:rPr>
              <a:t>Has four major regions.</a:t>
            </a:r>
          </a:p>
          <a:p>
            <a:pPr eaLnBrk="1" hangingPunct="1">
              <a:defRPr/>
            </a:pPr>
            <a:endParaRPr lang="en-US" sz="2800" dirty="0" smtClean="0">
              <a:solidFill>
                <a:schemeClr val="accent4">
                  <a:lumMod val="25000"/>
                </a:schemeClr>
              </a:solidFill>
              <a:effectLst/>
              <a:latin typeface="Calibri" pitchFamily="34" charset="0"/>
            </a:endParaRPr>
          </a:p>
        </p:txBody>
      </p:sp>
      <p:sp>
        <p:nvSpPr>
          <p:cNvPr id="11268" name="TextBox 8"/>
          <p:cNvSpPr txBox="1">
            <a:spLocks noChangeArrowheads="1"/>
          </p:cNvSpPr>
          <p:nvPr/>
        </p:nvSpPr>
        <p:spPr bwMode="auto">
          <a:xfrm>
            <a:off x="5740401" y="1814513"/>
            <a:ext cx="2844800" cy="70788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000" b="1" dirty="0">
                <a:solidFill>
                  <a:srgbClr val="C00000"/>
                </a:solidFill>
                <a:latin typeface="Calibri" pitchFamily="34" charset="0"/>
                <a:cs typeface="Arial" charset="0"/>
              </a:rPr>
              <a:t>Cerebrum </a:t>
            </a:r>
            <a:endParaRPr lang="en-US" sz="2000" b="1" dirty="0" smtClean="0">
              <a:solidFill>
                <a:srgbClr val="C00000"/>
              </a:solidFill>
              <a:latin typeface="Calibri" pitchFamily="34" charset="0"/>
              <a:cs typeface="Arial" charset="0"/>
            </a:endParaRPr>
          </a:p>
          <a:p>
            <a:pPr algn="ctr">
              <a:defRPr/>
            </a:pPr>
            <a:r>
              <a:rPr lang="en-US" sz="2000" dirty="0" smtClean="0">
                <a:solidFill>
                  <a:srgbClr val="C00000"/>
                </a:solidFill>
                <a:latin typeface="Calibri" pitchFamily="34" charset="0"/>
                <a:cs typeface="Arial" charset="0"/>
              </a:rPr>
              <a:t>(</a:t>
            </a:r>
            <a:r>
              <a:rPr lang="en-US" sz="2000" dirty="0">
                <a:solidFill>
                  <a:srgbClr val="C00000"/>
                </a:solidFill>
                <a:latin typeface="Calibri" pitchFamily="34" charset="0"/>
                <a:cs typeface="Arial" charset="0"/>
              </a:rPr>
              <a:t>Cerebral hemispheres)</a:t>
            </a:r>
          </a:p>
        </p:txBody>
      </p:sp>
      <p:sp>
        <p:nvSpPr>
          <p:cNvPr id="11269" name="TextBox 9"/>
          <p:cNvSpPr txBox="1">
            <a:spLocks noChangeArrowheads="1"/>
          </p:cNvSpPr>
          <p:nvPr/>
        </p:nvSpPr>
        <p:spPr bwMode="auto">
          <a:xfrm>
            <a:off x="6392863" y="5084763"/>
            <a:ext cx="1443037" cy="400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rgbClr val="FF6600"/>
                </a:solidFill>
                <a:latin typeface="Calibri" pitchFamily="34" charset="0"/>
                <a:cs typeface="Arial" charset="0"/>
              </a:rPr>
              <a:t>Cerebellum</a:t>
            </a:r>
          </a:p>
        </p:txBody>
      </p:sp>
      <p:sp>
        <p:nvSpPr>
          <p:cNvPr id="13318" name="TextBox 10"/>
          <p:cNvSpPr txBox="1">
            <a:spLocks noChangeArrowheads="1"/>
          </p:cNvSpPr>
          <p:nvPr/>
        </p:nvSpPr>
        <p:spPr bwMode="auto">
          <a:xfrm>
            <a:off x="344488" y="5876925"/>
            <a:ext cx="6337300" cy="400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Brainstem: 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Midbrain, Pons &amp; Medulla oblongata</a:t>
            </a:r>
          </a:p>
        </p:txBody>
      </p:sp>
      <p:sp>
        <p:nvSpPr>
          <p:cNvPr id="11271" name="TextBox 11"/>
          <p:cNvSpPr txBox="1">
            <a:spLocks noChangeArrowheads="1"/>
          </p:cNvSpPr>
          <p:nvPr/>
        </p:nvSpPr>
        <p:spPr bwMode="auto">
          <a:xfrm>
            <a:off x="6392863" y="3182938"/>
            <a:ext cx="2305050" cy="16319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rgbClr val="0000CC"/>
                </a:solidFill>
                <a:latin typeface="Calibri" pitchFamily="34" charset="0"/>
                <a:cs typeface="Arial" charset="0"/>
              </a:rPr>
              <a:t>Diencephalon: </a:t>
            </a:r>
            <a:r>
              <a:rPr lang="en-US" sz="2000" dirty="0" smtClean="0">
                <a:solidFill>
                  <a:srgbClr val="0000CC"/>
                </a:solidFill>
                <a:latin typeface="Calibri" pitchFamily="34" charset="0"/>
                <a:cs typeface="Arial" charset="0"/>
              </a:rPr>
              <a:t>Thalamus, Hypothalamus, Subthalamus &amp; </a:t>
            </a:r>
            <a:r>
              <a:rPr lang="en-US" sz="2000" dirty="0" err="1" smtClean="0">
                <a:solidFill>
                  <a:srgbClr val="0000CC"/>
                </a:solidFill>
                <a:latin typeface="Calibri" pitchFamily="34" charset="0"/>
                <a:cs typeface="Arial" charset="0"/>
              </a:rPr>
              <a:t>Epithalamus</a:t>
            </a:r>
            <a:endParaRPr lang="en-US" sz="2000" dirty="0">
              <a:solidFill>
                <a:srgbClr val="0000CC"/>
              </a:solidFill>
              <a:latin typeface="Calibri" pitchFamily="34" charset="0"/>
              <a:cs typeface="Arial" charset="0"/>
            </a:endParaRPr>
          </a:p>
        </p:txBody>
      </p:sp>
      <p:pic>
        <p:nvPicPr>
          <p:cNvPr id="13320" name="Picture 5" descr="C:\Users\user\Pictures\1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20975" y="2497138"/>
            <a:ext cx="3409950" cy="3054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4" name="Straight Connector 13"/>
          <p:cNvCxnSpPr/>
          <p:nvPr/>
        </p:nvCxnSpPr>
        <p:spPr>
          <a:xfrm flipV="1">
            <a:off x="5241925" y="2459038"/>
            <a:ext cx="1079500" cy="576262"/>
          </a:xfrm>
          <a:prstGeom prst="line">
            <a:avLst/>
          </a:prstGeom>
          <a:ln w="28575">
            <a:solidFill>
              <a:srgbClr val="C0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4592638" y="3683000"/>
            <a:ext cx="1728787" cy="71438"/>
          </a:xfrm>
          <a:prstGeom prst="line">
            <a:avLst/>
          </a:prstGeom>
          <a:ln w="28575">
            <a:solidFill>
              <a:srgbClr val="0000CC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rot="10800000">
            <a:off x="5457825" y="4402138"/>
            <a:ext cx="935038" cy="792162"/>
          </a:xfrm>
          <a:prstGeom prst="line">
            <a:avLst/>
          </a:prstGeom>
          <a:ln w="28575">
            <a:solidFill>
              <a:srgbClr val="FF66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rot="5400000" flipH="1" flipV="1">
            <a:off x="4089400" y="5338763"/>
            <a:ext cx="1079500" cy="215900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rot="5400000" flipH="1" flipV="1">
            <a:off x="3153569" y="4690269"/>
            <a:ext cx="1584325" cy="1008063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V="1">
            <a:off x="2505075" y="4043363"/>
            <a:ext cx="2016125" cy="1943100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/>
          <p:cNvSpPr txBox="1">
            <a:spLocks/>
          </p:cNvSpPr>
          <p:nvPr/>
        </p:nvSpPr>
        <p:spPr>
          <a:xfrm>
            <a:off x="0" y="50800"/>
            <a:ext cx="9144000" cy="7366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alibri" pitchFamily="34" charset="0"/>
                <a:ea typeface="+mj-ea"/>
                <a:cs typeface="+mj-cs"/>
              </a:rPr>
              <a:t>Review: </a:t>
            </a:r>
            <a:r>
              <a:rPr kumimoji="0" 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alibri" pitchFamily="34" charset="0"/>
                <a:ea typeface="+mj-ea"/>
                <a:cs typeface="+mj-cs"/>
              </a:rPr>
              <a:t>THE BRAIN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>
          <a:xfrm>
            <a:off x="0" y="50800"/>
            <a:ext cx="9144000" cy="7366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en-US" sz="3600" b="1" kern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Review: </a:t>
            </a:r>
            <a:r>
              <a:rPr kumimoji="0" 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alibri" pitchFamily="34" charset="0"/>
                <a:ea typeface="+mj-ea"/>
                <a:cs typeface="+mj-cs"/>
              </a:rPr>
              <a:t>CEREBRUM</a:t>
            </a:r>
          </a:p>
        </p:txBody>
      </p:sp>
      <p:sp>
        <p:nvSpPr>
          <p:cNvPr id="17" name="Rectangle 6"/>
          <p:cNvSpPr txBox="1">
            <a:spLocks noChangeArrowheads="1"/>
          </p:cNvSpPr>
          <p:nvPr/>
        </p:nvSpPr>
        <p:spPr>
          <a:xfrm>
            <a:off x="0" y="1408113"/>
            <a:ext cx="4559300" cy="457358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/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4">
                  <a:lumMod val="10000"/>
                </a:schemeClr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25000"/>
                  </a:schemeClr>
                </a:solidFill>
                <a:uLnTx/>
                <a:uFillTx/>
                <a:latin typeface="Calibri" pitchFamily="34" charset="0"/>
                <a:cs typeface="+mn-cs"/>
              </a:rPr>
              <a:t>The largest part of the brain, and has two hemispheres. 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4">
                  <a:lumMod val="10000"/>
                </a:schemeClr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25000"/>
                  </a:schemeClr>
                </a:solidFill>
                <a:uLnTx/>
                <a:uFillTx/>
                <a:latin typeface="Calibri" pitchFamily="34" charset="0"/>
                <a:cs typeface="+mn-cs"/>
              </a:rPr>
              <a:t>The surface shows elevations called </a:t>
            </a:r>
            <a:r>
              <a:rPr kumimoji="0" lang="en-US" sz="200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Calibri" pitchFamily="34" charset="0"/>
                <a:cs typeface="+mn-cs"/>
              </a:rPr>
              <a:t>gyri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25000"/>
                  </a:schemeClr>
                </a:solidFill>
                <a:uLnTx/>
                <a:uFillTx/>
                <a:latin typeface="Calibri" pitchFamily="34" charset="0"/>
                <a:cs typeface="+mn-cs"/>
              </a:rPr>
              <a:t>, 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25000"/>
                  </a:schemeClr>
                </a:solidFill>
                <a:uLnTx/>
                <a:uFillTx/>
                <a:latin typeface="Calibri" pitchFamily="34" charset="0"/>
                <a:cs typeface="+mn-cs"/>
              </a:rPr>
              <a:t>separated by depressions called </a:t>
            </a:r>
            <a:r>
              <a:rPr kumimoji="0" lang="en-US" sz="200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Calibri" pitchFamily="34" charset="0"/>
                <a:cs typeface="+mn-cs"/>
              </a:rPr>
              <a:t>sulci.</a:t>
            </a:r>
          </a:p>
          <a:p>
            <a:pPr marL="457200" lvl="0" indent="-457200" eaLnBrk="0" hangingPunct="0">
              <a:spcBef>
                <a:spcPct val="20000"/>
              </a:spcBef>
              <a:buClr>
                <a:schemeClr val="accent4">
                  <a:lumMod val="10000"/>
                </a:schemeClr>
              </a:buClr>
              <a:buFont typeface="Wingdings" pitchFamily="2" charset="2"/>
              <a:buChar char="v"/>
              <a:defRPr/>
            </a:pPr>
            <a:r>
              <a:rPr lang="en-US" sz="2000" kern="0" dirty="0" smtClean="0">
                <a:solidFill>
                  <a:schemeClr val="accent4">
                    <a:lumMod val="25000"/>
                  </a:schemeClr>
                </a:solidFill>
                <a:latin typeface="Calibri" pitchFamily="34" charset="0"/>
                <a:cs typeface="+mn-cs"/>
              </a:rPr>
              <a:t>Each</a:t>
            </a:r>
            <a:r>
              <a:rPr lang="en-US" sz="2000" kern="0" dirty="0" smtClean="0">
                <a:solidFill>
                  <a:schemeClr val="accent4">
                    <a:lumMod val="25000"/>
                  </a:schemeClr>
                </a:solidFill>
                <a:latin typeface="Calibri" pitchFamily="34" charset="0"/>
              </a:rPr>
              <a:t> hemispheres</a:t>
            </a:r>
            <a:r>
              <a:rPr lang="en-US" sz="2000" kern="0" dirty="0" smtClean="0">
                <a:solidFill>
                  <a:schemeClr val="accent4">
                    <a:lumMod val="25000"/>
                  </a:schemeClr>
                </a:solidFill>
                <a:latin typeface="Calibri" pitchFamily="34" charset="0"/>
                <a:cs typeface="+mn-cs"/>
              </a:rPr>
              <a:t> </a:t>
            </a:r>
            <a:r>
              <a:rPr lang="en-US" sz="2000" kern="0" dirty="0" err="1" smtClean="0">
                <a:solidFill>
                  <a:schemeClr val="accent4">
                    <a:lumMod val="25000"/>
                  </a:schemeClr>
                </a:solidFill>
                <a:latin typeface="Calibri" pitchFamily="34" charset="0"/>
                <a:cs typeface="+mn-cs"/>
              </a:rPr>
              <a:t>di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25000"/>
                  </a:schemeClr>
                </a:solidFill>
                <a:uLnTx/>
                <a:uFillTx/>
                <a:latin typeface="Calibri" pitchFamily="34" charset="0"/>
                <a:cs typeface="+mn-cs"/>
              </a:rPr>
              <a:t>vided into  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Calibri" pitchFamily="34" charset="0"/>
                <a:cs typeface="+mn-cs"/>
              </a:rPr>
              <a:t>4 </a:t>
            </a:r>
            <a:r>
              <a:rPr kumimoji="0" lang="en-US" sz="200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Calibri" pitchFamily="34" charset="0"/>
                <a:cs typeface="+mn-cs"/>
              </a:rPr>
              <a:t>lobes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25000"/>
                  </a:schemeClr>
                </a:solidFill>
                <a:uLnTx/>
                <a:uFillTx/>
                <a:latin typeface="Calibri" pitchFamily="34" charset="0"/>
                <a:cs typeface="+mn-cs"/>
              </a:rPr>
              <a:t> by deeper grooves.</a:t>
            </a:r>
          </a:p>
          <a:p>
            <a:pPr marL="457200" lvl="0" indent="-457200" eaLnBrk="0" hangingPunct="0">
              <a:spcBef>
                <a:spcPct val="20000"/>
              </a:spcBef>
              <a:buClr>
                <a:schemeClr val="accent4">
                  <a:lumMod val="10000"/>
                </a:schemeClr>
              </a:buClr>
              <a:buFont typeface="Wingdings" pitchFamily="2" charset="2"/>
              <a:buChar char="v"/>
              <a:defRPr/>
            </a:pPr>
            <a:r>
              <a:rPr lang="en-US" sz="2000" kern="0" dirty="0" smtClean="0">
                <a:solidFill>
                  <a:schemeClr val="accent4">
                    <a:lumMod val="25000"/>
                  </a:schemeClr>
                </a:solidFill>
                <a:latin typeface="Calibri" pitchFamily="34" charset="0"/>
                <a:cs typeface="+mn-cs"/>
              </a:rPr>
              <a:t>Lobs are separated by deep grooves called fissures.</a:t>
            </a:r>
            <a:endParaRPr kumimoji="0" lang="en-US" sz="2000" b="1" i="0" u="none" strike="noStrike" kern="0" cap="none" spc="0" normalizeH="0" baseline="0" noProof="0" dirty="0" smtClean="0">
              <a:ln>
                <a:noFill/>
              </a:ln>
              <a:solidFill>
                <a:schemeClr val="accent4">
                  <a:lumMod val="25000"/>
                </a:schemeClr>
              </a:solidFill>
              <a:uLnTx/>
              <a:uFillTx/>
              <a:latin typeface="Calibri" pitchFamily="34" charset="0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4">
                  <a:lumMod val="10000"/>
                </a:schemeClr>
              </a:buClr>
              <a:buSzTx/>
              <a:buFont typeface="Wingdings" pitchFamily="2" charset="2"/>
              <a:buChar char="v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4">
                  <a:lumMod val="25000"/>
                </a:schemeClr>
              </a:solidFill>
              <a:uLnTx/>
              <a:uFillTx/>
              <a:latin typeface="Calibri" pitchFamily="34" charset="0"/>
              <a:cs typeface="+mn-cs"/>
            </a:endParaRPr>
          </a:p>
        </p:txBody>
      </p:sp>
      <p:pic>
        <p:nvPicPr>
          <p:cNvPr id="18" name="Picture 7" descr="File05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6849" y="1577975"/>
            <a:ext cx="4470476" cy="34639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>
          <a:xfrm>
            <a:off x="0" y="50800"/>
            <a:ext cx="9144000" cy="7366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en-US" sz="4000" b="1" kern="0" noProof="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CEREBRAL ARTERIAL SUPPLY</a:t>
            </a:r>
            <a:endParaRPr kumimoji="0" 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3333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17" name="Rectangle 6"/>
          <p:cNvSpPr txBox="1">
            <a:spLocks noChangeArrowheads="1"/>
          </p:cNvSpPr>
          <p:nvPr/>
        </p:nvSpPr>
        <p:spPr>
          <a:xfrm>
            <a:off x="0" y="1992313"/>
            <a:ext cx="4851400" cy="200818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r>
              <a:rPr lang="en-US" sz="2800" dirty="0" smtClean="0">
                <a:solidFill>
                  <a:schemeClr val="accent4">
                    <a:lumMod val="25000"/>
                  </a:schemeClr>
                </a:solidFill>
                <a:latin typeface="Calibri" pitchFamily="34" charset="0"/>
              </a:rPr>
              <a:t>It is Provided by Two Systems:</a:t>
            </a:r>
          </a:p>
          <a:p>
            <a:pPr marL="640080" lvl="1" indent="-246888" eaLnBrk="1" fontAlgn="auto" hangingPunct="1">
              <a:spcAft>
                <a:spcPts val="0"/>
              </a:spcAft>
              <a:buClr>
                <a:srgbClr val="C00000"/>
              </a:buClr>
              <a:buFont typeface="Wingdings" pitchFamily="2" charset="2"/>
              <a:buChar char="Ø"/>
              <a:defRPr/>
            </a:pPr>
            <a:r>
              <a:rPr lang="en-US" sz="2800" dirty="0" smtClean="0">
                <a:solidFill>
                  <a:schemeClr val="accent4">
                    <a:lumMod val="25000"/>
                  </a:schemeClr>
                </a:solidFill>
                <a:latin typeface="Calibri" pitchFamily="34" charset="0"/>
              </a:rPr>
              <a:t> </a:t>
            </a:r>
            <a:r>
              <a:rPr lang="en-US" sz="2400" dirty="0" smtClean="0">
                <a:solidFill>
                  <a:srgbClr val="C00000"/>
                </a:solidFill>
                <a:latin typeface="Calibri" pitchFamily="34" charset="0"/>
              </a:rPr>
              <a:t>Carotid System</a:t>
            </a:r>
          </a:p>
          <a:p>
            <a:pPr marL="640080" lvl="1" indent="-246888" eaLnBrk="1" fontAlgn="auto" hangingPunct="1">
              <a:spcAft>
                <a:spcPts val="0"/>
              </a:spcAft>
              <a:buClr>
                <a:srgbClr val="C00000"/>
              </a:buClr>
              <a:buFont typeface="Wingdings" pitchFamily="2" charset="2"/>
              <a:buChar char="Ø"/>
              <a:defRPr/>
            </a:pPr>
            <a:r>
              <a:rPr lang="en-US" sz="2400" dirty="0" smtClean="0">
                <a:solidFill>
                  <a:srgbClr val="C00000"/>
                </a:solidFill>
                <a:latin typeface="Calibri" pitchFamily="34" charset="0"/>
              </a:rPr>
              <a:t> Vertebro Basilar System</a:t>
            </a:r>
          </a:p>
          <a:p>
            <a:pPr marL="457200" lvl="0" indent="-457200" eaLnBrk="0" hangingPunct="0">
              <a:spcBef>
                <a:spcPct val="20000"/>
              </a:spcBef>
              <a:buClr>
                <a:schemeClr val="accent4">
                  <a:lumMod val="10000"/>
                </a:schemeClr>
              </a:buClr>
              <a:buFont typeface="Wingdings" pitchFamily="2" charset="2"/>
              <a:buChar char="v"/>
              <a:defRPr/>
            </a:pPr>
            <a:endParaRPr kumimoji="0" lang="en-US" sz="3200" i="0" u="none" strike="noStrike" kern="0" cap="none" spc="0" normalizeH="0" baseline="0" noProof="0" dirty="0" smtClean="0">
              <a:ln>
                <a:noFill/>
              </a:ln>
              <a:solidFill>
                <a:schemeClr val="accent4">
                  <a:lumMod val="25000"/>
                </a:schemeClr>
              </a:solidFill>
              <a:uLnTx/>
              <a:uFillTx/>
              <a:latin typeface="Calibri" pitchFamily="34" charset="0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4">
                  <a:lumMod val="10000"/>
                </a:schemeClr>
              </a:buClr>
              <a:buSzTx/>
              <a:buFont typeface="Wingdings" pitchFamily="2" charset="2"/>
              <a:buChar char="v"/>
              <a:tabLst/>
              <a:defRPr/>
            </a:pPr>
            <a:endParaRPr kumimoji="0" lang="en-US" sz="3200" i="0" u="none" strike="noStrike" kern="0" cap="none" spc="0" normalizeH="0" baseline="0" noProof="0" dirty="0">
              <a:ln>
                <a:noFill/>
              </a:ln>
              <a:solidFill>
                <a:schemeClr val="accent4">
                  <a:lumMod val="25000"/>
                </a:schemeClr>
              </a:solidFill>
              <a:uLnTx/>
              <a:uFillTx/>
              <a:latin typeface="Calibri" pitchFamily="34" charset="0"/>
              <a:cs typeface="+mn-cs"/>
            </a:endParaRPr>
          </a:p>
        </p:txBody>
      </p:sp>
      <p:pic>
        <p:nvPicPr>
          <p:cNvPr id="4" name="Picture 4" descr="C:\Documents and Settings\user\My Documents\My Pictures\p_2110102.jpg"/>
          <p:cNvPicPr>
            <a:picLocks noChangeAspect="1" noChangeArrowheads="1"/>
          </p:cNvPicPr>
          <p:nvPr/>
        </p:nvPicPr>
        <p:blipFill>
          <a:blip r:embed="rId3" cstate="print"/>
          <a:srcRect l="21034" t="5200" r="12759" b="9467"/>
          <a:stretch>
            <a:fillRect/>
          </a:stretch>
        </p:blipFill>
        <p:spPr bwMode="auto">
          <a:xfrm>
            <a:off x="5369310" y="2082800"/>
            <a:ext cx="3444490" cy="287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5" name="Straight Arrow Connector 4"/>
          <p:cNvCxnSpPr/>
          <p:nvPr/>
        </p:nvCxnSpPr>
        <p:spPr>
          <a:xfrm>
            <a:off x="5448300" y="3416300"/>
            <a:ext cx="1109662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5455230" y="4243046"/>
            <a:ext cx="1471032" cy="34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>
          <a:xfrm>
            <a:off x="0" y="50800"/>
            <a:ext cx="9144000" cy="7366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en-US" sz="4000" b="1" kern="0" noProof="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CEREBRAL ARTERIAL SUPPLY</a:t>
            </a:r>
            <a:endParaRPr kumimoji="0" 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3333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17" name="Rectangle 6"/>
          <p:cNvSpPr txBox="1">
            <a:spLocks noChangeArrowheads="1"/>
          </p:cNvSpPr>
          <p:nvPr/>
        </p:nvSpPr>
        <p:spPr>
          <a:xfrm>
            <a:off x="0" y="1687513"/>
            <a:ext cx="5130800" cy="273208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r>
              <a:rPr lang="en-US" sz="2400" dirty="0" smtClean="0">
                <a:solidFill>
                  <a:schemeClr val="accent4">
                    <a:lumMod val="25000"/>
                  </a:schemeClr>
                </a:solidFill>
                <a:latin typeface="Calibri" pitchFamily="34" charset="0"/>
              </a:rPr>
              <a:t>The two Systems join at Circle of Willis,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r>
              <a:rPr lang="en-US" sz="2400" dirty="0" smtClean="0">
                <a:solidFill>
                  <a:schemeClr val="accent4">
                    <a:lumMod val="25000"/>
                  </a:schemeClr>
                </a:solidFill>
                <a:latin typeface="Calibri" pitchFamily="34" charset="0"/>
              </a:rPr>
              <a:t>It is Located on the base of the brain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r>
              <a:rPr lang="en-US" sz="2400" dirty="0" smtClean="0">
                <a:solidFill>
                  <a:schemeClr val="accent4">
                    <a:lumMod val="25000"/>
                  </a:schemeClr>
                </a:solidFill>
                <a:latin typeface="Calibri" pitchFamily="34" charset="0"/>
              </a:rPr>
              <a:t>It Encircles: </a:t>
            </a:r>
          </a:p>
          <a:p>
            <a:pPr marL="731520" lvl="1" indent="-274320" fontAlgn="auto">
              <a:spcAft>
                <a:spcPts val="0"/>
              </a:spcAft>
              <a:buClr>
                <a:srgbClr val="C00000"/>
              </a:buClr>
              <a:buFont typeface="Wingdings" pitchFamily="2" charset="2"/>
              <a:buChar char="Ø"/>
              <a:defRPr/>
            </a:pPr>
            <a:r>
              <a:rPr lang="en-US" sz="2000" dirty="0" smtClean="0">
                <a:solidFill>
                  <a:srgbClr val="C00000"/>
                </a:solidFill>
                <a:latin typeface="Calibri" pitchFamily="34" charset="0"/>
              </a:rPr>
              <a:t>Optic chiasma</a:t>
            </a:r>
          </a:p>
          <a:p>
            <a:pPr marL="731520" lvl="1" indent="-274320" fontAlgn="auto">
              <a:spcAft>
                <a:spcPts val="0"/>
              </a:spcAft>
              <a:buClr>
                <a:srgbClr val="C00000"/>
              </a:buClr>
              <a:buFont typeface="Wingdings" pitchFamily="2" charset="2"/>
              <a:buChar char="Ø"/>
              <a:defRPr/>
            </a:pPr>
            <a:r>
              <a:rPr lang="en-US" sz="2000" dirty="0" smtClean="0">
                <a:solidFill>
                  <a:srgbClr val="C00000"/>
                </a:solidFill>
                <a:latin typeface="Calibri" pitchFamily="34" charset="0"/>
              </a:rPr>
              <a:t>Hypothalamus</a:t>
            </a:r>
          </a:p>
          <a:p>
            <a:pPr marL="731520" lvl="1" indent="-274320" fontAlgn="auto">
              <a:spcAft>
                <a:spcPts val="0"/>
              </a:spcAft>
              <a:buClr>
                <a:srgbClr val="C00000"/>
              </a:buClr>
              <a:buFont typeface="Wingdings" pitchFamily="2" charset="2"/>
              <a:buChar char="Ø"/>
              <a:defRPr/>
            </a:pPr>
            <a:r>
              <a:rPr lang="en-US" sz="2000" dirty="0" smtClean="0">
                <a:solidFill>
                  <a:srgbClr val="C00000"/>
                </a:solidFill>
                <a:latin typeface="Calibri" pitchFamily="34" charset="0"/>
              </a:rPr>
              <a:t>Midbrain</a:t>
            </a:r>
          </a:p>
          <a:p>
            <a:pPr marL="640080" lvl="1" indent="-246888" eaLnBrk="1" fontAlgn="auto" hangingPunct="1">
              <a:spcAft>
                <a:spcPts val="0"/>
              </a:spcAft>
              <a:buClr>
                <a:srgbClr val="C00000"/>
              </a:buClr>
              <a:buFont typeface="Wingdings" pitchFamily="2" charset="2"/>
              <a:buChar char="Ø"/>
              <a:defRPr/>
            </a:pPr>
            <a:endParaRPr lang="en-US" sz="2800" dirty="0" smtClean="0">
              <a:solidFill>
                <a:schemeClr val="accent4">
                  <a:lumMod val="25000"/>
                </a:schemeClr>
              </a:solidFill>
              <a:latin typeface="Calibri" pitchFamily="34" charset="0"/>
            </a:endParaRPr>
          </a:p>
          <a:p>
            <a:pPr marL="457200" lvl="0" indent="-457200" eaLnBrk="0" hangingPunct="0">
              <a:spcBef>
                <a:spcPct val="20000"/>
              </a:spcBef>
              <a:buClr>
                <a:schemeClr val="accent4">
                  <a:lumMod val="10000"/>
                </a:schemeClr>
              </a:buClr>
              <a:buFont typeface="Wingdings" pitchFamily="2" charset="2"/>
              <a:buChar char="v"/>
              <a:defRPr/>
            </a:pPr>
            <a:endParaRPr kumimoji="0" lang="en-US" sz="2800" i="0" u="none" strike="noStrike" kern="0" cap="none" spc="0" normalizeH="0" baseline="0" noProof="0" dirty="0" smtClean="0">
              <a:ln>
                <a:noFill/>
              </a:ln>
              <a:solidFill>
                <a:schemeClr val="accent4">
                  <a:lumMod val="25000"/>
                </a:schemeClr>
              </a:solidFill>
              <a:uLnTx/>
              <a:uFillTx/>
              <a:latin typeface="Calibri" pitchFamily="34" charset="0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4">
                  <a:lumMod val="10000"/>
                </a:schemeClr>
              </a:buClr>
              <a:buSzTx/>
              <a:buFont typeface="Wingdings" pitchFamily="2" charset="2"/>
              <a:buChar char="v"/>
              <a:tabLst/>
              <a:defRPr/>
            </a:pPr>
            <a:endParaRPr kumimoji="0" lang="en-US" sz="2800" i="0" u="none" strike="noStrike" kern="0" cap="none" spc="0" normalizeH="0" baseline="0" noProof="0" dirty="0">
              <a:ln>
                <a:noFill/>
              </a:ln>
              <a:solidFill>
                <a:schemeClr val="accent4">
                  <a:lumMod val="25000"/>
                </a:schemeClr>
              </a:solidFill>
              <a:uLnTx/>
              <a:uFillTx/>
              <a:latin typeface="Calibri" pitchFamily="34" charset="0"/>
              <a:cs typeface="+mn-cs"/>
            </a:endParaRPr>
          </a:p>
        </p:txBody>
      </p:sp>
      <p:pic>
        <p:nvPicPr>
          <p:cNvPr id="7" name="Content Placeholder 7" descr="C:\Documents and Settings\jfridrik\My Documents\My Pictures\Circle of Willis.jpg"/>
          <p:cNvPicPr>
            <a:picLocks noChangeAspect="1" noChangeArrowheads="1"/>
          </p:cNvPicPr>
          <p:nvPr/>
        </p:nvPicPr>
        <p:blipFill>
          <a:blip r:embed="rId3" cstate="print"/>
          <a:srcRect b="6667"/>
          <a:stretch>
            <a:fillRect/>
          </a:stretch>
        </p:blipFill>
        <p:spPr>
          <a:xfrm>
            <a:off x="5041900" y="1663700"/>
            <a:ext cx="4038599" cy="34697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>
          <a:xfrm>
            <a:off x="0" y="50800"/>
            <a:ext cx="9144000" cy="7366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en-US" sz="4000" b="1" kern="0" noProof="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CIRCULUS ARTERIOSUS </a:t>
            </a:r>
            <a:r>
              <a:rPr lang="en-US" sz="3600" b="1" kern="0" noProof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(OF WILLIS)</a:t>
            </a:r>
            <a:endParaRPr kumimoji="0" lang="en-US" sz="36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12" name="Rectangle 6"/>
          <p:cNvSpPr txBox="1">
            <a:spLocks noChangeArrowheads="1"/>
          </p:cNvSpPr>
          <p:nvPr/>
        </p:nvSpPr>
        <p:spPr>
          <a:xfrm>
            <a:off x="0" y="1141413"/>
            <a:ext cx="5308600" cy="444658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/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r>
              <a:rPr lang="en-US" sz="2400" dirty="0" smtClean="0">
                <a:solidFill>
                  <a:schemeClr val="accent4">
                    <a:lumMod val="25000"/>
                  </a:schemeClr>
                </a:solidFill>
                <a:latin typeface="Calibri" pitchFamily="34" charset="0"/>
              </a:rPr>
              <a:t> </a:t>
            </a:r>
            <a:r>
              <a:rPr lang="en-US" sz="2200" dirty="0" smtClean="0">
                <a:solidFill>
                  <a:schemeClr val="accent4">
                    <a:lumMod val="25000"/>
                  </a:schemeClr>
                </a:solidFill>
                <a:latin typeface="Calibri" pitchFamily="34" charset="0"/>
              </a:rPr>
              <a:t>It is Formed by: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C00000"/>
              </a:buClr>
              <a:buFont typeface="Wingdings" pitchFamily="2" charset="2"/>
              <a:buChar char="Ø"/>
              <a:defRPr/>
            </a:pPr>
            <a:r>
              <a:rPr lang="en-US" sz="2400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US" sz="2000" dirty="0" smtClean="0">
                <a:solidFill>
                  <a:srgbClr val="C00000"/>
                </a:solidFill>
                <a:latin typeface="Calibri" pitchFamily="34" charset="0"/>
              </a:rPr>
              <a:t>Two Anterior cerebral arteries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C00000"/>
              </a:buClr>
              <a:buFont typeface="Wingdings" pitchFamily="2" charset="2"/>
              <a:buChar char="Ø"/>
              <a:defRPr/>
            </a:pPr>
            <a:r>
              <a:rPr lang="en-US" sz="2000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US" sz="2000" dirty="0" smtClean="0">
                <a:solidFill>
                  <a:srgbClr val="3333FF"/>
                </a:solidFill>
                <a:latin typeface="Calibri" pitchFamily="34" charset="0"/>
              </a:rPr>
              <a:t>Two Internal carotid arteries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C00000"/>
              </a:buClr>
              <a:buFont typeface="Wingdings" pitchFamily="2" charset="2"/>
              <a:buChar char="Ø"/>
              <a:defRPr/>
            </a:pPr>
            <a:r>
              <a:rPr lang="en-US" sz="2000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US" sz="2000" dirty="0" smtClean="0">
                <a:solidFill>
                  <a:srgbClr val="FF0000"/>
                </a:solidFill>
                <a:latin typeface="Calibri" pitchFamily="34" charset="0"/>
              </a:rPr>
              <a:t>Two Posterior cerebral arteries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C00000"/>
              </a:buClr>
              <a:buFont typeface="Wingdings" pitchFamily="2" charset="2"/>
              <a:buChar char="Ø"/>
              <a:defRPr/>
            </a:pPr>
            <a:r>
              <a:rPr lang="en-US" sz="2000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US" sz="2000" dirty="0" smtClean="0">
                <a:solidFill>
                  <a:srgbClr val="F40CCD"/>
                </a:solidFill>
                <a:latin typeface="Calibri" pitchFamily="34" charset="0"/>
              </a:rPr>
              <a:t>Two  Posterior communicating arteries</a:t>
            </a:r>
          </a:p>
          <a:p>
            <a:pPr marL="640080" lvl="1" indent="-246888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C00000"/>
              </a:buClr>
              <a:buFont typeface="Wingdings" pitchFamily="2" charset="2"/>
              <a:buChar char="Ø"/>
              <a:defRPr/>
            </a:pPr>
            <a:r>
              <a:rPr lang="en-US" sz="2000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US" sz="2000" dirty="0" smtClean="0">
                <a:solidFill>
                  <a:srgbClr val="009900"/>
                </a:solidFill>
                <a:latin typeface="Calibri" pitchFamily="34" charset="0"/>
              </a:rPr>
              <a:t>One Anterior communicating artery</a:t>
            </a:r>
            <a:endParaRPr lang="en-US" sz="2000" dirty="0" smtClean="0">
              <a:solidFill>
                <a:schemeClr val="accent4">
                  <a:lumMod val="25000"/>
                </a:schemeClr>
              </a:solidFill>
              <a:latin typeface="Calibri" pitchFamily="34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r>
              <a:rPr lang="en-US" sz="2200" dirty="0" smtClean="0">
                <a:solidFill>
                  <a:schemeClr val="accent4">
                    <a:lumMod val="25000"/>
                  </a:schemeClr>
                </a:solidFill>
                <a:latin typeface="Calibri" pitchFamily="34" charset="0"/>
              </a:rPr>
              <a:t> It Gives numerous small vessels that penetrate the surface of the brain</a:t>
            </a:r>
            <a:endParaRPr lang="en-US" sz="2200" dirty="0" smtClean="0">
              <a:solidFill>
                <a:srgbClr val="FF0000"/>
              </a:solidFill>
              <a:latin typeface="Calibri" pitchFamily="34" charset="0"/>
            </a:endParaRPr>
          </a:p>
          <a:p>
            <a:pPr marL="731520" lvl="1" indent="-274320" fontAlgn="auto"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en-US" sz="2000" dirty="0" smtClean="0">
                <a:solidFill>
                  <a:srgbClr val="FF0000"/>
                </a:solidFill>
                <a:latin typeface="Calibri" pitchFamily="34" charset="0"/>
              </a:rPr>
              <a:t>Perforating arteries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r>
              <a:rPr lang="en-US" sz="2400" dirty="0" smtClean="0">
                <a:solidFill>
                  <a:schemeClr val="accent4">
                    <a:lumMod val="25000"/>
                  </a:schemeClr>
                </a:solidFill>
                <a:latin typeface="Calibri" pitchFamily="34" charset="0"/>
              </a:rPr>
              <a:t> </a:t>
            </a:r>
            <a:r>
              <a:rPr lang="en-US" sz="2200" dirty="0" smtClean="0">
                <a:solidFill>
                  <a:schemeClr val="accent4">
                    <a:lumMod val="25000"/>
                  </a:schemeClr>
                </a:solidFill>
                <a:latin typeface="Calibri" pitchFamily="34" charset="0"/>
              </a:rPr>
              <a:t>They are divided into:</a:t>
            </a:r>
          </a:p>
          <a:p>
            <a:pPr marL="640080" lvl="1" indent="-246888" eaLnBrk="1" fontAlgn="auto" hangingPunct="1">
              <a:spcAft>
                <a:spcPts val="0"/>
              </a:spcAft>
              <a:buClr>
                <a:srgbClr val="C00000"/>
              </a:buClr>
              <a:buFont typeface="Wingdings" pitchFamily="2" charset="2"/>
              <a:buChar char="Ø"/>
              <a:defRPr/>
            </a:pPr>
            <a:r>
              <a:rPr lang="en-US" sz="2000" dirty="0" smtClean="0">
                <a:solidFill>
                  <a:srgbClr val="C00000"/>
                </a:solidFill>
                <a:latin typeface="Calibri" pitchFamily="34" charset="0"/>
              </a:rPr>
              <a:t>Anterior perforating arteries</a:t>
            </a:r>
          </a:p>
          <a:p>
            <a:pPr marL="640080" lvl="1" indent="-246888" eaLnBrk="1" fontAlgn="auto" hangingPunct="1">
              <a:spcAft>
                <a:spcPts val="0"/>
              </a:spcAft>
              <a:buClr>
                <a:srgbClr val="C00000"/>
              </a:buClr>
              <a:buFont typeface="Wingdings" pitchFamily="2" charset="2"/>
              <a:buChar char="Ø"/>
              <a:defRPr/>
            </a:pPr>
            <a:r>
              <a:rPr lang="en-US" sz="2000" dirty="0" smtClean="0">
                <a:solidFill>
                  <a:srgbClr val="C00000"/>
                </a:solidFill>
                <a:latin typeface="Calibri" pitchFamily="34" charset="0"/>
              </a:rPr>
              <a:t>Posterior perforating arteries</a:t>
            </a:r>
          </a:p>
          <a:p>
            <a:pPr marL="457200" lvl="0" indent="-457200" eaLnBrk="0" hangingPunct="0">
              <a:spcBef>
                <a:spcPct val="20000"/>
              </a:spcBef>
              <a:buClr>
                <a:schemeClr val="accent4">
                  <a:lumMod val="10000"/>
                </a:schemeClr>
              </a:buClr>
              <a:buFont typeface="Wingdings" pitchFamily="2" charset="2"/>
              <a:buChar char="v"/>
              <a:defRPr/>
            </a:pPr>
            <a:endParaRPr kumimoji="0" lang="en-US" sz="2400" i="0" u="none" strike="noStrike" kern="0" cap="none" spc="0" normalizeH="0" baseline="0" noProof="0" dirty="0" smtClean="0">
              <a:ln>
                <a:noFill/>
              </a:ln>
              <a:solidFill>
                <a:schemeClr val="accent4">
                  <a:lumMod val="25000"/>
                </a:schemeClr>
              </a:solidFill>
              <a:uLnTx/>
              <a:uFillTx/>
              <a:latin typeface="Calibri" pitchFamily="34" charset="0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4">
                  <a:lumMod val="10000"/>
                </a:schemeClr>
              </a:buClr>
              <a:buSzTx/>
              <a:buFont typeface="Wingdings" pitchFamily="2" charset="2"/>
              <a:buChar char="v"/>
              <a:tabLst/>
              <a:defRPr/>
            </a:pPr>
            <a:endParaRPr kumimoji="0" lang="en-US" sz="2400" i="0" u="none" strike="noStrike" kern="0" cap="none" spc="0" normalizeH="0" baseline="0" noProof="0" dirty="0">
              <a:ln>
                <a:noFill/>
              </a:ln>
              <a:solidFill>
                <a:schemeClr val="accent4">
                  <a:lumMod val="25000"/>
                </a:schemeClr>
              </a:solidFill>
              <a:uLnTx/>
              <a:uFillTx/>
              <a:latin typeface="Calibri" pitchFamily="34" charset="0"/>
              <a:cs typeface="+mn-cs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462418" y="1358900"/>
            <a:ext cx="480141" cy="492721"/>
          </a:xfrm>
          <a:prstGeom prst="rect">
            <a:avLst/>
          </a:prstGeom>
          <a:noFill/>
          <a:ln>
            <a:solidFill>
              <a:srgbClr val="C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8059318" y="3060700"/>
            <a:ext cx="678282" cy="378421"/>
          </a:xfrm>
          <a:prstGeom prst="rect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5816600" y="2692400"/>
            <a:ext cx="843260" cy="378421"/>
          </a:xfrm>
          <a:prstGeom prst="rect">
            <a:avLst/>
          </a:prstGeom>
          <a:noFill/>
          <a:ln>
            <a:solidFill>
              <a:srgbClr val="F40CC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6433718" y="1270000"/>
            <a:ext cx="784942" cy="469900"/>
          </a:xfrm>
          <a:prstGeom prst="rect">
            <a:avLst/>
          </a:prstGeom>
          <a:noFill/>
          <a:ln>
            <a:solidFill>
              <a:srgbClr val="0099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2970373" y="638890"/>
            <a:ext cx="539545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i="1" dirty="0" smtClean="0">
                <a:solidFill>
                  <a:srgbClr val="FF0000"/>
                </a:solidFill>
                <a:latin typeface="Calibri" pitchFamily="34" charset="0"/>
              </a:rPr>
              <a:t>Named after Thomas Willis (1621–1675), an English physician</a:t>
            </a:r>
            <a:endParaRPr lang="ar-SA" sz="1600" i="1" dirty="0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38914" name="Picture 2" descr="File:Circle of Willis en.sv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05500" y="1341437"/>
            <a:ext cx="2782888" cy="4433378"/>
          </a:xfrm>
          <a:prstGeom prst="rect">
            <a:avLst/>
          </a:prstGeom>
          <a:noFill/>
        </p:spPr>
      </p:pic>
      <p:sp>
        <p:nvSpPr>
          <p:cNvPr id="28" name="Rectangle 27"/>
          <p:cNvSpPr/>
          <p:nvPr/>
        </p:nvSpPr>
        <p:spPr>
          <a:xfrm>
            <a:off x="6929018" y="2273300"/>
            <a:ext cx="652882" cy="403821"/>
          </a:xfrm>
          <a:prstGeom prst="rect">
            <a:avLst/>
          </a:prstGeom>
          <a:noFill/>
          <a:ln>
            <a:solidFill>
              <a:srgbClr val="3333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>
          <a:xfrm>
            <a:off x="0" y="50800"/>
            <a:ext cx="9144000" cy="7366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en-US" sz="4000" b="1" kern="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ANTERIOR PERFORATING </a:t>
            </a:r>
            <a:r>
              <a:rPr lang="en-US" sz="4000" b="1" kern="0" noProof="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ARTERIES</a:t>
            </a:r>
            <a:endParaRPr kumimoji="0" 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12" name="Rectangle 6"/>
          <p:cNvSpPr txBox="1">
            <a:spLocks noChangeArrowheads="1"/>
          </p:cNvSpPr>
          <p:nvPr/>
        </p:nvSpPr>
        <p:spPr>
          <a:xfrm>
            <a:off x="0" y="1839913"/>
            <a:ext cx="5308600" cy="439578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r>
              <a:rPr lang="en-US" sz="2400" b="1" dirty="0" smtClean="0">
                <a:solidFill>
                  <a:schemeClr val="accent4">
                    <a:lumMod val="25000"/>
                  </a:schemeClr>
                </a:solidFill>
                <a:latin typeface="Calibri" pitchFamily="34" charset="0"/>
              </a:rPr>
              <a:t>Arise from:</a:t>
            </a:r>
          </a:p>
          <a:p>
            <a:pPr marL="731520" lvl="1" indent="-274320" fontAlgn="auto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Ø"/>
              <a:defRPr/>
            </a:pPr>
            <a:r>
              <a:rPr lang="en-US" sz="2000" dirty="0" smtClean="0">
                <a:solidFill>
                  <a:srgbClr val="C00000"/>
                </a:solidFill>
                <a:latin typeface="Calibri" pitchFamily="34" charset="0"/>
              </a:rPr>
              <a:t>Anterior cerebral artery, </a:t>
            </a:r>
          </a:p>
          <a:p>
            <a:pPr marL="731520" lvl="1" indent="-274320" fontAlgn="auto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Ø"/>
              <a:defRPr/>
            </a:pPr>
            <a:r>
              <a:rPr lang="en-US" sz="2000" dirty="0" smtClean="0">
                <a:solidFill>
                  <a:srgbClr val="C00000"/>
                </a:solidFill>
                <a:latin typeface="Calibri" pitchFamily="34" charset="0"/>
              </a:rPr>
              <a:t>Anterior communicating artery</a:t>
            </a:r>
          </a:p>
          <a:p>
            <a:pPr marL="731520" lvl="1" indent="-274320" fontAlgn="auto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Ø"/>
              <a:defRPr/>
            </a:pPr>
            <a:r>
              <a:rPr lang="en-US" sz="2000" dirty="0" smtClean="0">
                <a:solidFill>
                  <a:srgbClr val="C00000"/>
                </a:solidFill>
                <a:latin typeface="Calibri" pitchFamily="34" charset="0"/>
              </a:rPr>
              <a:t>Middle cerebral artery</a:t>
            </a:r>
            <a:endParaRPr lang="en-US" sz="2400" dirty="0" smtClean="0">
              <a:solidFill>
                <a:schemeClr val="accent4">
                  <a:lumMod val="25000"/>
                </a:schemeClr>
              </a:solidFill>
              <a:latin typeface="Calibri" pitchFamily="34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r>
              <a:rPr lang="en-US" sz="2400" b="1" dirty="0" smtClean="0">
                <a:solidFill>
                  <a:schemeClr val="accent4">
                    <a:lumMod val="25000"/>
                  </a:schemeClr>
                </a:solidFill>
                <a:latin typeface="Calibri" pitchFamily="34" charset="0"/>
              </a:rPr>
              <a:t>Enter brain through:</a:t>
            </a:r>
          </a:p>
          <a:p>
            <a:pPr marL="731520" lvl="1" indent="-274320" fontAlgn="auto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Ø"/>
              <a:defRPr/>
            </a:pPr>
            <a:r>
              <a:rPr lang="en-US" sz="2400" dirty="0" smtClean="0">
                <a:solidFill>
                  <a:schemeClr val="accent4">
                    <a:lumMod val="25000"/>
                  </a:schemeClr>
                </a:solidFill>
                <a:latin typeface="Calibri" pitchFamily="34" charset="0"/>
              </a:rPr>
              <a:t> </a:t>
            </a:r>
            <a:r>
              <a:rPr lang="en-US" sz="2000" dirty="0" smtClean="0">
                <a:solidFill>
                  <a:srgbClr val="3333FF"/>
                </a:solidFill>
                <a:latin typeface="Calibri" pitchFamily="34" charset="0"/>
              </a:rPr>
              <a:t>Anterior perforated substance</a:t>
            </a:r>
          </a:p>
          <a:p>
            <a:pPr marL="1188720" lvl="2" indent="-274320" fontAlgn="auto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ü"/>
              <a:defRPr/>
            </a:pPr>
            <a:r>
              <a:rPr lang="en-US" sz="1400" dirty="0" smtClean="0">
                <a:solidFill>
                  <a:srgbClr val="7030A0"/>
                </a:solidFill>
                <a:latin typeface="Calibri" pitchFamily="34" charset="0"/>
              </a:rPr>
              <a:t> irregularly quadrilateral area in front of the optic tract and behind the olfactory trigone.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r>
              <a:rPr lang="en-US" sz="2400" b="1" dirty="0" smtClean="0">
                <a:solidFill>
                  <a:schemeClr val="accent4">
                    <a:lumMod val="25000"/>
                  </a:schemeClr>
                </a:solidFill>
                <a:latin typeface="Calibri" pitchFamily="34" charset="0"/>
              </a:rPr>
              <a:t>Supply:</a:t>
            </a:r>
          </a:p>
          <a:p>
            <a:pPr marL="731520" lvl="1" indent="-274320" fontAlgn="auto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Ø"/>
              <a:defRPr/>
            </a:pPr>
            <a:r>
              <a:rPr lang="en-US" sz="2000" dirty="0" smtClean="0">
                <a:solidFill>
                  <a:srgbClr val="006600"/>
                </a:solidFill>
                <a:latin typeface="Calibri" pitchFamily="34" charset="0"/>
              </a:rPr>
              <a:t>Large part of basal ganglia</a:t>
            </a:r>
          </a:p>
          <a:p>
            <a:pPr marL="731520" lvl="1" indent="-274320" fontAlgn="auto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Ø"/>
              <a:defRPr/>
            </a:pPr>
            <a:r>
              <a:rPr lang="en-US" sz="2000" dirty="0" smtClean="0">
                <a:solidFill>
                  <a:srgbClr val="006600"/>
                </a:solidFill>
                <a:latin typeface="Calibri" pitchFamily="34" charset="0"/>
              </a:rPr>
              <a:t>Optic chiasma</a:t>
            </a:r>
          </a:p>
          <a:p>
            <a:pPr marL="731520" lvl="1" indent="-274320" fontAlgn="auto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Ø"/>
              <a:defRPr/>
            </a:pPr>
            <a:r>
              <a:rPr lang="en-US" sz="2000" dirty="0" smtClean="0">
                <a:solidFill>
                  <a:srgbClr val="006600"/>
                </a:solidFill>
                <a:latin typeface="Calibri" pitchFamily="34" charset="0"/>
              </a:rPr>
              <a:t>Internal capsule</a:t>
            </a:r>
          </a:p>
          <a:p>
            <a:pPr marL="731520" lvl="1" indent="-274320" fontAlgn="auto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Ø"/>
              <a:defRPr/>
            </a:pPr>
            <a:r>
              <a:rPr lang="en-US" sz="2000" dirty="0" smtClean="0">
                <a:solidFill>
                  <a:srgbClr val="006600"/>
                </a:solidFill>
                <a:latin typeface="Calibri" pitchFamily="34" charset="0"/>
              </a:rPr>
              <a:t>Hypothalamus </a:t>
            </a:r>
          </a:p>
          <a:p>
            <a:pPr marL="640080" lvl="1" indent="-246888" eaLnBrk="1" fontAlgn="auto" hangingPunct="1">
              <a:spcAft>
                <a:spcPts val="0"/>
              </a:spcAft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lang="en-US" sz="2400" dirty="0" smtClean="0">
              <a:solidFill>
                <a:schemeClr val="accent4">
                  <a:lumMod val="25000"/>
                </a:schemeClr>
              </a:solidFill>
              <a:latin typeface="Calibri" pitchFamily="34" charset="0"/>
            </a:endParaRPr>
          </a:p>
          <a:p>
            <a:pPr marL="457200" lvl="0" indent="-457200" eaLnBrk="0" hangingPunct="0">
              <a:spcBef>
                <a:spcPct val="20000"/>
              </a:spcBef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endParaRPr kumimoji="0" lang="en-US" sz="2400" i="0" u="none" strike="noStrike" kern="0" cap="none" spc="0" normalizeH="0" baseline="0" noProof="0" dirty="0" smtClean="0">
              <a:ln>
                <a:noFill/>
              </a:ln>
              <a:solidFill>
                <a:schemeClr val="accent4">
                  <a:lumMod val="25000"/>
                </a:schemeClr>
              </a:solidFill>
              <a:uLnTx/>
              <a:uFillTx/>
              <a:latin typeface="Calibri" pitchFamily="34" charset="0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4">
                  <a:lumMod val="25000"/>
                </a:schemeClr>
              </a:buClr>
              <a:buSzTx/>
              <a:buFont typeface="Wingdings" pitchFamily="2" charset="2"/>
              <a:buChar char="v"/>
              <a:tabLst/>
              <a:defRPr/>
            </a:pPr>
            <a:endParaRPr kumimoji="0" lang="en-US" sz="2400" i="0" u="none" strike="noStrike" kern="0" cap="none" spc="0" normalizeH="0" baseline="0" noProof="0" dirty="0">
              <a:ln>
                <a:noFill/>
              </a:ln>
              <a:solidFill>
                <a:schemeClr val="accent4">
                  <a:lumMod val="25000"/>
                </a:schemeClr>
              </a:solidFill>
              <a:uLnTx/>
              <a:uFillTx/>
              <a:latin typeface="Calibri" pitchFamily="34" charset="0"/>
              <a:cs typeface="+mn-cs"/>
            </a:endParaRPr>
          </a:p>
        </p:txBody>
      </p:sp>
      <p:pic>
        <p:nvPicPr>
          <p:cNvPr id="10" name="Picture 4" descr="b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416402" y="1498600"/>
            <a:ext cx="3676798" cy="2679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5" descr="C:\Documents and Settings\Jamila\My Documents\My Pictures\Picture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18200" y="4089399"/>
            <a:ext cx="2976525" cy="22896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amwork">
  <a:themeElements>
    <a:clrScheme name="Teamwork 4">
      <a:dk1>
        <a:srgbClr val="006E6B"/>
      </a:dk1>
      <a:lt1>
        <a:srgbClr val="FFFFFF"/>
      </a:lt1>
      <a:dk2>
        <a:srgbClr val="006666"/>
      </a:dk2>
      <a:lt2>
        <a:srgbClr val="B9EFEE"/>
      </a:lt2>
      <a:accent1>
        <a:srgbClr val="33CCCC"/>
      </a:accent1>
      <a:accent2>
        <a:srgbClr val="6AB475"/>
      </a:accent2>
      <a:accent3>
        <a:srgbClr val="AAB8B8"/>
      </a:accent3>
      <a:accent4>
        <a:srgbClr val="DADADA"/>
      </a:accent4>
      <a:accent5>
        <a:srgbClr val="ADE2E2"/>
      </a:accent5>
      <a:accent6>
        <a:srgbClr val="5FA369"/>
      </a:accent6>
      <a:hlink>
        <a:srgbClr val="00FF99"/>
      </a:hlink>
      <a:folHlink>
        <a:srgbClr val="CCFF66"/>
      </a:folHlink>
    </a:clrScheme>
    <a:fontScheme name="Teamwork">
      <a:majorFont>
        <a:latin typeface="Garamond"/>
        <a:ea typeface=""/>
        <a:cs typeface="Arial"/>
      </a:majorFont>
      <a:minorFont>
        <a:latin typeface="Garamond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aramond" pitchFamily="18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aramond" pitchFamily="18" charset="0"/>
            <a:cs typeface="Arial" charset="0"/>
          </a:defRPr>
        </a:defPPr>
      </a:lstStyle>
    </a:lnDef>
  </a:objectDefaults>
  <a:extraClrSchemeLst>
    <a:extraClrScheme>
      <a:clrScheme name="Teamwork 1">
        <a:dk1>
          <a:srgbClr val="000078"/>
        </a:dk1>
        <a:lt1>
          <a:srgbClr val="FFFFFF"/>
        </a:lt1>
        <a:dk2>
          <a:srgbClr val="000066"/>
        </a:dk2>
        <a:lt2>
          <a:srgbClr val="CCECFF"/>
        </a:lt2>
        <a:accent1>
          <a:srgbClr val="0099CC"/>
        </a:accent1>
        <a:accent2>
          <a:srgbClr val="008080"/>
        </a:accent2>
        <a:accent3>
          <a:srgbClr val="AAAAB8"/>
        </a:accent3>
        <a:accent4>
          <a:srgbClr val="DADADA"/>
        </a:accent4>
        <a:accent5>
          <a:srgbClr val="AACAE2"/>
        </a:accent5>
        <a:accent6>
          <a:srgbClr val="007373"/>
        </a:accent6>
        <a:hlink>
          <a:srgbClr val="00FFCC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amwork 2">
        <a:dk1>
          <a:srgbClr val="0000A6"/>
        </a:dk1>
        <a:lt1>
          <a:srgbClr val="FFFFFF"/>
        </a:lt1>
        <a:dk2>
          <a:srgbClr val="000099"/>
        </a:dk2>
        <a:lt2>
          <a:srgbClr val="CCFFFF"/>
        </a:lt2>
        <a:accent1>
          <a:srgbClr val="00CCFF"/>
        </a:accent1>
        <a:accent2>
          <a:srgbClr val="FFE701"/>
        </a:accent2>
        <a:accent3>
          <a:srgbClr val="AAAACA"/>
        </a:accent3>
        <a:accent4>
          <a:srgbClr val="DADADA"/>
        </a:accent4>
        <a:accent5>
          <a:srgbClr val="AAE2FF"/>
        </a:accent5>
        <a:accent6>
          <a:srgbClr val="E7D101"/>
        </a:accent6>
        <a:hlink>
          <a:srgbClr val="FFCC66"/>
        </a:hlink>
        <a:folHlink>
          <a:srgbClr val="00CA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amwork 3">
        <a:dk1>
          <a:srgbClr val="000000"/>
        </a:dk1>
        <a:lt1>
          <a:srgbClr val="E0EBF6"/>
        </a:lt1>
        <a:dk2>
          <a:srgbClr val="77A4AF"/>
        </a:dk2>
        <a:lt2>
          <a:srgbClr val="F3F7FB"/>
        </a:lt2>
        <a:accent1>
          <a:srgbClr val="B9C4D7"/>
        </a:accent1>
        <a:accent2>
          <a:srgbClr val="B1A1C5"/>
        </a:accent2>
        <a:accent3>
          <a:srgbClr val="EDF3FA"/>
        </a:accent3>
        <a:accent4>
          <a:srgbClr val="000000"/>
        </a:accent4>
        <a:accent5>
          <a:srgbClr val="D9DEE8"/>
        </a:accent5>
        <a:accent6>
          <a:srgbClr val="A091B2"/>
        </a:accent6>
        <a:hlink>
          <a:srgbClr val="3F2FB5"/>
        </a:hlink>
        <a:folHlink>
          <a:srgbClr val="3189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amwork 4">
        <a:dk1>
          <a:srgbClr val="006E6B"/>
        </a:dk1>
        <a:lt1>
          <a:srgbClr val="FFFFFF"/>
        </a:lt1>
        <a:dk2>
          <a:srgbClr val="006666"/>
        </a:dk2>
        <a:lt2>
          <a:srgbClr val="B9EFEE"/>
        </a:lt2>
        <a:accent1>
          <a:srgbClr val="33CCCC"/>
        </a:accent1>
        <a:accent2>
          <a:srgbClr val="6AB475"/>
        </a:accent2>
        <a:accent3>
          <a:srgbClr val="AAB8B8"/>
        </a:accent3>
        <a:accent4>
          <a:srgbClr val="DADADA"/>
        </a:accent4>
        <a:accent5>
          <a:srgbClr val="ADE2E2"/>
        </a:accent5>
        <a:accent6>
          <a:srgbClr val="5FA369"/>
        </a:accent6>
        <a:hlink>
          <a:srgbClr val="00FF99"/>
        </a:hlink>
        <a:folHlink>
          <a:srgbClr val="CC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amwork 5">
        <a:dk1>
          <a:srgbClr val="8ABA8D"/>
        </a:dk1>
        <a:lt1>
          <a:srgbClr val="FFFFFF"/>
        </a:lt1>
        <a:dk2>
          <a:srgbClr val="6FB56D"/>
        </a:dk2>
        <a:lt2>
          <a:srgbClr val="DCF1F4"/>
        </a:lt2>
        <a:accent1>
          <a:srgbClr val="2E7E2E"/>
        </a:accent1>
        <a:accent2>
          <a:srgbClr val="25735D"/>
        </a:accent2>
        <a:accent3>
          <a:srgbClr val="BBD7BA"/>
        </a:accent3>
        <a:accent4>
          <a:srgbClr val="DADADA"/>
        </a:accent4>
        <a:accent5>
          <a:srgbClr val="ADC0AD"/>
        </a:accent5>
        <a:accent6>
          <a:srgbClr val="206853"/>
        </a:accent6>
        <a:hlink>
          <a:srgbClr val="FFFF00"/>
        </a:hlink>
        <a:folHlink>
          <a:srgbClr val="FFF4B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amwork 6">
        <a:dk1>
          <a:srgbClr val="005400"/>
        </a:dk1>
        <a:lt1>
          <a:srgbClr val="FFFFFF"/>
        </a:lt1>
        <a:dk2>
          <a:srgbClr val="004800"/>
        </a:dk2>
        <a:lt2>
          <a:srgbClr val="D6D8C0"/>
        </a:lt2>
        <a:accent1>
          <a:srgbClr val="339933"/>
        </a:accent1>
        <a:accent2>
          <a:srgbClr val="7D8C70"/>
        </a:accent2>
        <a:accent3>
          <a:srgbClr val="AAB1AA"/>
        </a:accent3>
        <a:accent4>
          <a:srgbClr val="DADADA"/>
        </a:accent4>
        <a:accent5>
          <a:srgbClr val="ADCAAD"/>
        </a:accent5>
        <a:accent6>
          <a:srgbClr val="717E65"/>
        </a:accent6>
        <a:hlink>
          <a:srgbClr val="CCCC00"/>
        </a:hlink>
        <a:folHlink>
          <a:srgbClr val="85B3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amwork 7">
        <a:dk1>
          <a:srgbClr val="000000"/>
        </a:dk1>
        <a:lt1>
          <a:srgbClr val="F5F0BD"/>
        </a:lt1>
        <a:dk2>
          <a:srgbClr val="BD9D69"/>
        </a:dk2>
        <a:lt2>
          <a:srgbClr val="FFFFCC"/>
        </a:lt2>
        <a:accent1>
          <a:srgbClr val="CDBB77"/>
        </a:accent1>
        <a:accent2>
          <a:srgbClr val="F8EBD0"/>
        </a:accent2>
        <a:accent3>
          <a:srgbClr val="F9F6DB"/>
        </a:accent3>
        <a:accent4>
          <a:srgbClr val="000000"/>
        </a:accent4>
        <a:accent5>
          <a:srgbClr val="E3DABD"/>
        </a:accent5>
        <a:accent6>
          <a:srgbClr val="E1D5BC"/>
        </a:accent6>
        <a:hlink>
          <a:srgbClr val="FF9900"/>
        </a:hlink>
        <a:folHlink>
          <a:srgbClr val="C64B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amwork 8">
        <a:dk1>
          <a:srgbClr val="000000"/>
        </a:dk1>
        <a:lt1>
          <a:srgbClr val="E2DDD4"/>
        </a:lt1>
        <a:dk2>
          <a:srgbClr val="000000"/>
        </a:dk2>
        <a:lt2>
          <a:srgbClr val="EFEBE3"/>
        </a:lt2>
        <a:accent1>
          <a:srgbClr val="F2F2F2"/>
        </a:accent1>
        <a:accent2>
          <a:srgbClr val="C4AD74"/>
        </a:accent2>
        <a:accent3>
          <a:srgbClr val="EEEBE6"/>
        </a:accent3>
        <a:accent4>
          <a:srgbClr val="000000"/>
        </a:accent4>
        <a:accent5>
          <a:srgbClr val="F7F7F7"/>
        </a:accent5>
        <a:accent6>
          <a:srgbClr val="B19C68"/>
        </a:accent6>
        <a:hlink>
          <a:srgbClr val="A46032"/>
        </a:hlink>
        <a:folHlink>
          <a:srgbClr val="8F8E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amwork 9">
        <a:dk1>
          <a:srgbClr val="8A0000"/>
        </a:dk1>
        <a:lt1>
          <a:srgbClr val="FFFFFF"/>
        </a:lt1>
        <a:dk2>
          <a:srgbClr val="800000"/>
        </a:dk2>
        <a:lt2>
          <a:srgbClr val="FFFFCC"/>
        </a:lt2>
        <a:accent1>
          <a:srgbClr val="FF5831"/>
        </a:accent1>
        <a:accent2>
          <a:srgbClr val="C5543D"/>
        </a:accent2>
        <a:accent3>
          <a:srgbClr val="C0AAAA"/>
        </a:accent3>
        <a:accent4>
          <a:srgbClr val="DADADA"/>
        </a:accent4>
        <a:accent5>
          <a:srgbClr val="FFB4AD"/>
        </a:accent5>
        <a:accent6>
          <a:srgbClr val="B24B36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Teamwork</Template>
  <TotalTime>5100</TotalTime>
  <Words>930</Words>
  <Application>Microsoft Office PowerPoint</Application>
  <PresentationFormat>On-screen Show (4:3)</PresentationFormat>
  <Paragraphs>268</Paragraphs>
  <Slides>27</Slides>
  <Notes>27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Teamwork</vt:lpstr>
      <vt:lpstr>Slide 1</vt:lpstr>
      <vt:lpstr>Slide 2</vt:lpstr>
      <vt:lpstr>OBJECTIVES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NERVOUS SYSTEM I</dc:title>
  <dc:creator>Prof. Saeed Makarem</dc:creator>
  <cp:lastModifiedBy>Dr. Khaleel</cp:lastModifiedBy>
  <cp:revision>129</cp:revision>
  <dcterms:created xsi:type="dcterms:W3CDTF">2005-03-12T06:42:31Z</dcterms:created>
  <dcterms:modified xsi:type="dcterms:W3CDTF">2012-09-29T09:10:29Z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ervous System">
    <vt:lpwstr>Prof. Saeed Makarem</vt:lpwstr>
  </property>
</Properties>
</file>