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9"/>
  </p:notesMasterIdLst>
  <p:sldIdLst>
    <p:sldId id="256" r:id="rId2"/>
    <p:sldId id="387" r:id="rId3"/>
    <p:sldId id="344" r:id="rId4"/>
    <p:sldId id="350" r:id="rId5"/>
    <p:sldId id="351" r:id="rId6"/>
    <p:sldId id="365" r:id="rId7"/>
    <p:sldId id="366" r:id="rId8"/>
    <p:sldId id="367" r:id="rId9"/>
    <p:sldId id="369" r:id="rId10"/>
    <p:sldId id="368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86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00"/>
    <a:srgbClr val="3333FF"/>
    <a:srgbClr val="FF9900"/>
    <a:srgbClr val="006600"/>
    <a:srgbClr val="009900"/>
    <a:srgbClr val="F40CCD"/>
    <a:srgbClr val="FFCC99"/>
    <a:srgbClr val="6699FF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014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677EB69-8FCD-4913-AEF0-CA1E816E9EDA}" type="datetimeFigureOut">
              <a:rPr lang="en-US"/>
              <a:pPr>
                <a:defRPr/>
              </a:pPr>
              <a:t>9/29/2012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8154492-D4BC-4ECB-962F-F2AFC481C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21EB05-4E97-4030-AA0C-826AF21A044B}" type="slidenum">
              <a:rPr lang="en-US" smtClean="0">
                <a:cs typeface="Arial" pitchFamily="34" charset="0"/>
              </a:rPr>
              <a:pPr/>
              <a:t>1</a:t>
            </a:fld>
            <a:endParaRPr lang="en-US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DF182-D7BA-4978-B150-3E131BEA4B4C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BCA38-0D20-456D-9C75-0F545BB4435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71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FDAA3-6A61-474C-AEEF-DBC0D84419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E0DD8-C082-4351-B251-DCCC67A5BE3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212D6-644A-47E2-BB29-665AF1B85A0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D3CD3-750C-4832-85B9-E5E81B448C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ADB88-E77D-4643-B79D-175C1944849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4C493-0893-4C90-8191-57F6B3DBA5F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AEDB9-AF3E-418E-8EAA-BF3AB014C8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1D9F9-7890-423C-886E-F292D155309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B38F3-2A00-45F2-9651-B72C59843DB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4F914-D1A9-47BC-94C2-5809A992E97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A05EA-B199-4DCE-B0F5-5DFAADD9A1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5DF92-631F-48C5-949D-9A36A292BA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4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4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6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6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61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267F9945-BA73-4FEB-86B7-8730A7720B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5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okecenter.org/education/ais_images/ais49a-lg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www.strokecenter.org/education/ais_images/ais49b-lg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hyperlink" Target="http://www.strokecenter.org/education/ais_images/ais49c-lg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2/2e/Circle_of_Willis_en.sv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302940"/>
            <a:ext cx="9144000" cy="87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Cerebral Blood Circulation</a:t>
            </a:r>
          </a:p>
        </p:txBody>
      </p:sp>
      <p:pic>
        <p:nvPicPr>
          <p:cNvPr id="51212" name="Picture 12" descr="http://3.bp.blogspot.com/-INBCwUMRujY/TesK-vXocsI/AAAAAAAAAFk/R9HE6lK_Zuo/s1600/strokebr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830388" y="2032000"/>
            <a:ext cx="5408612" cy="293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noProof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POSTERIOR PERFORATING ARTERIES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0" y="1839913"/>
            <a:ext cx="5308600" cy="39131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Arise from: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Posterior cerebral artery 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 Posterior communicating artery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Enter brain through: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 Posterior Perforated substance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Supply: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  <a:cs typeface="Estrangelo Edessa" pitchFamily="66" charset="0"/>
              </a:rPr>
              <a:t>Ventral 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  <a:cs typeface="Estrangelo Edessa" pitchFamily="66" charset="0"/>
              </a:rPr>
              <a:t>Portion 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  <a:cs typeface="Estrangelo Edessa" pitchFamily="66" charset="0"/>
              </a:rPr>
              <a:t>of Midbrain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  <a:cs typeface="Estrangelo Edessa" pitchFamily="66" charset="0"/>
              </a:rPr>
              <a:t>Parts of Subthalamus and Hypothalamus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10" name="Picture 4" descr="b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16402" y="1498600"/>
            <a:ext cx="3676798" cy="267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C:\Documents and Settings\Jamila\My Documents\My Pictures\Pictur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8200" y="4089399"/>
            <a:ext cx="2976525" cy="228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ANTERIOR CEREBRAL </a:t>
            </a:r>
            <a:r>
              <a:rPr lang="en-US" sz="4000" b="1" kern="0" noProof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ARTERY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317500" y="1204913"/>
            <a:ext cx="7835900" cy="8397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/>
              <a:t>Supplies</a:t>
            </a:r>
            <a:r>
              <a:rPr lang="en-US" sz="2400" dirty="0" smtClean="0"/>
              <a:t>: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Orbital and medial surfaces of frontal and parietal lobes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rgbClr val="006600"/>
              </a:solidFill>
              <a:latin typeface="Calibri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6" name="Picture 4" descr="Anterior Cerebral Arter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10184"/>
          <a:stretch>
            <a:fillRect/>
          </a:stretch>
        </p:blipFill>
        <p:spPr bwMode="auto">
          <a:xfrm>
            <a:off x="5595178" y="3390900"/>
            <a:ext cx="3409122" cy="293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user\My Documents\My Pictures\CerArtDistBlum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" y="3421063"/>
            <a:ext cx="5029200" cy="28908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MIDDLE CEREBRAL </a:t>
            </a:r>
            <a:r>
              <a:rPr lang="en-US" sz="4000" b="1" kern="0" noProof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ARTERY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317500" y="874713"/>
            <a:ext cx="7835900" cy="25415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/>
              <a:t>Supplies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Entire Superolateral surface: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Somatosensory</a:t>
            </a: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 Cortex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Motor Cortex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Broca's Area</a:t>
            </a:r>
          </a:p>
          <a:p>
            <a:pPr marL="1097280" lvl="2" indent="-246888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7030A0"/>
                </a:solidFill>
                <a:latin typeface="Calibri" pitchFamily="34" charset="0"/>
              </a:rPr>
              <a:t>linked to speech production.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Heschl’s </a:t>
            </a:r>
            <a:r>
              <a:rPr lang="en-US" sz="2000" dirty="0" err="1" smtClean="0">
                <a:solidFill>
                  <a:srgbClr val="006600"/>
                </a:solidFill>
                <a:latin typeface="Calibri" pitchFamily="34" charset="0"/>
              </a:rPr>
              <a:t>Gyrus</a:t>
            </a:r>
            <a:endParaRPr lang="en-US" sz="2000" dirty="0" smtClean="0">
              <a:solidFill>
                <a:srgbClr val="006600"/>
              </a:solidFill>
              <a:latin typeface="Calibri" pitchFamily="34" charset="0"/>
            </a:endParaRPr>
          </a:p>
          <a:p>
            <a:pPr marL="1097280" lvl="2" indent="-246888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7030A0"/>
                </a:solidFill>
                <a:latin typeface="Calibri" pitchFamily="34" charset="0"/>
              </a:rPr>
              <a:t> to process incoming auditory information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Wernicke’s Area </a:t>
            </a:r>
          </a:p>
          <a:p>
            <a:pPr marL="1097280" lvl="2" indent="-246888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7030A0"/>
                </a:solidFill>
                <a:latin typeface="Calibri" pitchFamily="34" charset="0"/>
              </a:rPr>
              <a:t> It is involved in the understanding of written and spoken language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rgbClr val="006600"/>
              </a:solidFill>
              <a:latin typeface="Calibri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8" name="Picture 2" descr="C:\Documents and Settings\user\My Documents\My Pictures\CerArtDistBlu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3421063"/>
            <a:ext cx="5029200" cy="28908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1028" descr="Middle Cerebral Arter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b="5579"/>
          <a:stretch>
            <a:fillRect/>
          </a:stretch>
        </p:blipFill>
        <p:spPr>
          <a:xfrm>
            <a:off x="5562600" y="3771900"/>
            <a:ext cx="3505200" cy="2909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POSTERIOR CEREBRAL </a:t>
            </a:r>
            <a:r>
              <a:rPr lang="en-US" sz="4000" b="1" kern="0" noProof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ARTERY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317500" y="1052513"/>
            <a:ext cx="6121400" cy="18303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b="1" dirty="0" smtClean="0"/>
              <a:t> </a:t>
            </a:r>
            <a:r>
              <a:rPr lang="en-US" sz="2400" b="1" dirty="0" smtClean="0">
                <a:latin typeface="Calibri" pitchFamily="34" charset="0"/>
              </a:rPr>
              <a:t>Supplies: </a:t>
            </a:r>
            <a:r>
              <a:rPr lang="en-US" sz="2400" dirty="0" smtClean="0">
                <a:latin typeface="Calibri" pitchFamily="34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Calibri" pitchFamily="34" charset="0"/>
              </a:rPr>
              <a:t>Anterior and inferior temporal lobes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err="1" smtClean="0">
                <a:latin typeface="Calibri" pitchFamily="34" charset="0"/>
              </a:rPr>
              <a:t>Uncus</a:t>
            </a:r>
            <a:endParaRPr lang="en-US" sz="2000" dirty="0" smtClean="0">
              <a:latin typeface="Calibri" pitchFamily="34" charset="0"/>
            </a:endParaRP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involved in olfactory processing and emotional, associational processing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Calibri" pitchFamily="34" charset="0"/>
              </a:rPr>
              <a:t>Inferior temporal gyri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Calibri" pitchFamily="34" charset="0"/>
              </a:rPr>
              <a:t>Inferior and Medial Occipital lobe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rgbClr val="006600"/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rgbClr val="006600"/>
              </a:solidFill>
              <a:latin typeface="Calibri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8" name="Picture 2" descr="C:\Documents and Settings\user\My Documents\My Pictures\CerArtDistBlu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3421063"/>
            <a:ext cx="5029200" cy="28908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Posterior Cerebral Arter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2528" b="3949"/>
          <a:stretch>
            <a:fillRect/>
          </a:stretch>
        </p:blipFill>
        <p:spPr>
          <a:xfrm>
            <a:off x="5718756" y="3721100"/>
            <a:ext cx="3196644" cy="248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 descr="File:Gray727 parahippocampal gyru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69075" y="1574801"/>
            <a:ext cx="2257425" cy="1317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DISTRIBUTION OF CEREBRAL ARTERIES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" name="Picture 2" descr="C:\Documents and Settings\user\My Documents\My Pictures\brain_struc_stroke.png"/>
          <p:cNvPicPr>
            <a:picLocks noChangeAspect="1" noChangeArrowheads="1"/>
          </p:cNvPicPr>
          <p:nvPr/>
        </p:nvPicPr>
        <p:blipFill>
          <a:blip r:embed="rId3" cstate="print"/>
          <a:srcRect b="5717"/>
          <a:stretch>
            <a:fillRect/>
          </a:stretch>
        </p:blipFill>
        <p:spPr>
          <a:xfrm>
            <a:off x="838200" y="1219200"/>
            <a:ext cx="7464425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9" name="Group 18"/>
          <p:cNvGrpSpPr/>
          <p:nvPr/>
        </p:nvGrpSpPr>
        <p:grpSpPr>
          <a:xfrm>
            <a:off x="927100" y="5448301"/>
            <a:ext cx="1066800" cy="461665"/>
            <a:chOff x="1143000" y="5511801"/>
            <a:chExt cx="1066800" cy="461665"/>
          </a:xfrm>
        </p:grpSpPr>
        <p:sp>
          <p:nvSpPr>
            <p:cNvPr id="9" name="Rounded Rectangle 8"/>
            <p:cNvSpPr/>
            <p:nvPr/>
          </p:nvSpPr>
          <p:spPr>
            <a:xfrm>
              <a:off x="1143000" y="5562600"/>
              <a:ext cx="1066800" cy="381000"/>
            </a:xfrm>
            <a:prstGeom prst="roundRect">
              <a:avLst/>
            </a:prstGeom>
            <a:solidFill>
              <a:srgbClr val="00CCFF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57300" y="5511801"/>
              <a:ext cx="8382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cs"/>
                </a:rPr>
                <a:t>ACA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49700" y="5473700"/>
            <a:ext cx="1079500" cy="461963"/>
            <a:chOff x="3962400" y="5511800"/>
            <a:chExt cx="1079500" cy="461963"/>
          </a:xfrm>
        </p:grpSpPr>
        <p:sp>
          <p:nvSpPr>
            <p:cNvPr id="10" name="Rounded Rectangle 9"/>
            <p:cNvSpPr/>
            <p:nvPr/>
          </p:nvSpPr>
          <p:spPr>
            <a:xfrm>
              <a:off x="3962400" y="5562600"/>
              <a:ext cx="1066800" cy="381000"/>
            </a:xfrm>
            <a:prstGeom prst="roundRec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64000" y="5511800"/>
              <a:ext cx="977900" cy="4619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cs"/>
                </a:rPr>
                <a:t>MCA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24700" y="5461000"/>
            <a:ext cx="1066800" cy="461963"/>
            <a:chOff x="6858000" y="5511800"/>
            <a:chExt cx="1066800" cy="461963"/>
          </a:xfrm>
        </p:grpSpPr>
        <p:sp>
          <p:nvSpPr>
            <p:cNvPr id="11" name="Rounded Rectangle 10"/>
            <p:cNvSpPr/>
            <p:nvPr/>
          </p:nvSpPr>
          <p:spPr>
            <a:xfrm>
              <a:off x="6858000" y="5562600"/>
              <a:ext cx="1066800" cy="381000"/>
            </a:xfrm>
            <a:prstGeom prst="roundRect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10400" y="5511800"/>
              <a:ext cx="838200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cs"/>
                </a:rPr>
                <a:t>PCA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ARTERIAL DISORDER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254000" y="1687513"/>
            <a:ext cx="3937000" cy="3963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</a:rPr>
              <a:t>Stroke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rgbClr val="FF6600"/>
                </a:solidFill>
                <a:latin typeface="Calibri" pitchFamily="34" charset="0"/>
              </a:rPr>
              <a:t>Sudden occlusion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rgbClr val="FF6600"/>
                </a:solidFill>
                <a:latin typeface="Calibri" pitchFamily="34" charset="0"/>
              </a:rPr>
              <a:t>Hemorrhage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</a:rPr>
              <a:t>Aneurysm</a:t>
            </a:r>
          </a:p>
          <a:p>
            <a:pPr marL="731520" lvl="1" indent="-27432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is a localized, </a:t>
            </a:r>
            <a:r>
              <a:rPr lang="en-US" sz="1600" dirty="0" smtClean="0">
                <a:solidFill>
                  <a:srgbClr val="FF6600"/>
                </a:solidFill>
                <a:latin typeface="Calibri" pitchFamily="34" charset="0"/>
              </a:rPr>
              <a:t>blood-filled balloon-like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 bulge in the wall of a blood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vessel. 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</a:rPr>
              <a:t>Angioma</a:t>
            </a:r>
          </a:p>
          <a:p>
            <a:pPr marL="731520" lvl="1" indent="-27432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600" dirty="0" smtClean="0">
                <a:solidFill>
                  <a:srgbClr val="FF6600"/>
                </a:solidFill>
                <a:latin typeface="Calibri" pitchFamily="34" charset="0"/>
              </a:rPr>
              <a:t>benign </a:t>
            </a:r>
            <a:r>
              <a:rPr lang="en-US" sz="1600" dirty="0" smtClean="0">
                <a:solidFill>
                  <a:srgbClr val="FF6600"/>
                </a:solidFill>
                <a:latin typeface="Calibri" pitchFamily="34" charset="0"/>
              </a:rPr>
              <a:t>tumors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 derived from cells of the vascular or lymphatic vessel walls (epithelium) or derived from cells of the tissues surrounding these vessels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.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7" name="Picture 7" descr="D4843261"/>
          <p:cNvPicPr>
            <a:picLocks noChangeAspect="1" noChangeArrowheads="1"/>
          </p:cNvPicPr>
          <p:nvPr/>
        </p:nvPicPr>
        <p:blipFill>
          <a:blip r:embed="rId3" cstate="print"/>
          <a:srcRect l="70059" t="3117" r="812" b="64873"/>
          <a:stretch>
            <a:fillRect/>
          </a:stretch>
        </p:blipFill>
        <p:spPr>
          <a:xfrm>
            <a:off x="4253280" y="1701801"/>
            <a:ext cx="4560519" cy="316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ACCLUSION OF ACA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" name="Content Placeholder 4" descr="ap04_003"/>
          <p:cNvPicPr>
            <a:picLocks noChangeAspect="1" noChangeArrowheads="1"/>
          </p:cNvPicPr>
          <p:nvPr/>
        </p:nvPicPr>
        <p:blipFill>
          <a:blip r:embed="rId3" cstate="print"/>
          <a:srcRect l="3160" t="1247" r="4323" b="18361"/>
          <a:stretch>
            <a:fillRect/>
          </a:stretch>
        </p:blipFill>
        <p:spPr>
          <a:xfrm>
            <a:off x="4876800" y="1308100"/>
            <a:ext cx="4191000" cy="248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ap04_004"/>
          <p:cNvPicPr>
            <a:picLocks noChangeAspect="1" noChangeArrowheads="1"/>
          </p:cNvPicPr>
          <p:nvPr/>
        </p:nvPicPr>
        <p:blipFill>
          <a:blip r:embed="rId4" cstate="print"/>
          <a:srcRect l="3470" t="4222" r="1744" b="12848"/>
          <a:stretch>
            <a:fillRect/>
          </a:stretch>
        </p:blipFill>
        <p:spPr bwMode="auto">
          <a:xfrm>
            <a:off x="4940300" y="3949700"/>
            <a:ext cx="4191000" cy="238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38100" y="1471613"/>
            <a:ext cx="4140200" cy="37861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indent="-34290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Manifestations:</a:t>
            </a:r>
          </a:p>
          <a:p>
            <a:pPr marL="800100" lvl="1" indent="-34290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FF6600"/>
                </a:solidFill>
                <a:latin typeface="Calibri" pitchFamily="34" charset="0"/>
              </a:rPr>
              <a:t>Motor </a:t>
            </a:r>
            <a:r>
              <a:rPr lang="en-US" sz="2400" dirty="0" smtClean="0">
                <a:solidFill>
                  <a:srgbClr val="FF6600"/>
                </a:solidFill>
                <a:latin typeface="Calibri" pitchFamily="34" charset="0"/>
              </a:rPr>
              <a:t>disorder in </a:t>
            </a:r>
            <a:r>
              <a:rPr lang="en-US" sz="2400" dirty="0" smtClean="0">
                <a:solidFill>
                  <a:srgbClr val="FF6600"/>
                </a:solidFill>
                <a:latin typeface="Calibri" pitchFamily="34" charset="0"/>
              </a:rPr>
              <a:t>contralateral distal leg</a:t>
            </a:r>
          </a:p>
          <a:p>
            <a:pPr marL="800100" lvl="1" indent="-34290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FF6600"/>
                </a:solidFill>
                <a:latin typeface="Calibri" pitchFamily="34" charset="0"/>
              </a:rPr>
              <a:t>Difficulty in Prefrontal lobe Functions: </a:t>
            </a:r>
          </a:p>
          <a:p>
            <a:pPr marL="1257300" lvl="2" indent="-34290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Cognitive thinking</a:t>
            </a:r>
          </a:p>
          <a:p>
            <a:pPr marL="1257300" lvl="2" indent="-34290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Judgment</a:t>
            </a:r>
          </a:p>
          <a:p>
            <a:pPr marL="1257300" lvl="2" indent="-34290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Motor initiation</a:t>
            </a:r>
          </a:p>
          <a:p>
            <a:pPr marL="1257300" lvl="2" indent="-34290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Self monitoring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ACCLUSION OF MCA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" name="Content Placeholder 4" descr="ap04_003"/>
          <p:cNvPicPr>
            <a:picLocks noChangeAspect="1" noChangeArrowheads="1"/>
          </p:cNvPicPr>
          <p:nvPr/>
        </p:nvPicPr>
        <p:blipFill>
          <a:blip r:embed="rId3" cstate="print"/>
          <a:srcRect l="3160" t="1247" r="4323" b="18361"/>
          <a:stretch>
            <a:fillRect/>
          </a:stretch>
        </p:blipFill>
        <p:spPr>
          <a:xfrm>
            <a:off x="4876800" y="1308100"/>
            <a:ext cx="4191000" cy="248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ap04_004"/>
          <p:cNvPicPr>
            <a:picLocks noChangeAspect="1" noChangeArrowheads="1"/>
          </p:cNvPicPr>
          <p:nvPr/>
        </p:nvPicPr>
        <p:blipFill>
          <a:blip r:embed="rId4" cstate="print"/>
          <a:srcRect l="3470" t="4222" r="1744" b="12848"/>
          <a:stretch>
            <a:fillRect/>
          </a:stretch>
        </p:blipFill>
        <p:spPr bwMode="auto">
          <a:xfrm>
            <a:off x="4940300" y="3949700"/>
            <a:ext cx="4191000" cy="238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38100" y="1471613"/>
            <a:ext cx="4914900" cy="43703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indent="-34290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Manifestations: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Contralateral weakness of:</a:t>
            </a:r>
          </a:p>
          <a:p>
            <a:pPr marL="1097280" lvl="2" indent="-246888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face, arm, and hand more than legs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Contralateral sensory loss of:</a:t>
            </a:r>
          </a:p>
          <a:p>
            <a:pPr marL="1097280" lvl="2" indent="-246888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face, arm, and hand more than legs </a:t>
            </a:r>
          </a:p>
          <a:p>
            <a:pPr marL="1097280" lvl="2" indent="-246888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visual field cut (damage to optic radiation)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Aphasia: language 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d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isorders</a:t>
            </a:r>
            <a:endParaRPr lang="en-US" sz="24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1097280" lvl="2" indent="-246888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Broca's: production</a:t>
            </a:r>
          </a:p>
          <a:p>
            <a:pPr marL="1097280" lvl="2" indent="-246888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Wernicke's: comprehension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ACCLUSION OF PCA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" name="Content Placeholder 4" descr="ap04_003"/>
          <p:cNvPicPr>
            <a:picLocks noChangeAspect="1" noChangeArrowheads="1"/>
          </p:cNvPicPr>
          <p:nvPr/>
        </p:nvPicPr>
        <p:blipFill>
          <a:blip r:embed="rId3" cstate="print"/>
          <a:srcRect l="3160" t="1247" r="4323" b="18361"/>
          <a:stretch>
            <a:fillRect/>
          </a:stretch>
        </p:blipFill>
        <p:spPr>
          <a:xfrm>
            <a:off x="4876800" y="1308100"/>
            <a:ext cx="4191000" cy="248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ap04_004"/>
          <p:cNvPicPr>
            <a:picLocks noChangeAspect="1" noChangeArrowheads="1"/>
          </p:cNvPicPr>
          <p:nvPr/>
        </p:nvPicPr>
        <p:blipFill>
          <a:blip r:embed="rId4" cstate="print"/>
          <a:srcRect l="3470" t="4222" r="1744" b="12848"/>
          <a:stretch>
            <a:fillRect/>
          </a:stretch>
        </p:blipFill>
        <p:spPr bwMode="auto">
          <a:xfrm>
            <a:off x="4940300" y="3949700"/>
            <a:ext cx="4191000" cy="238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38100" y="1471613"/>
            <a:ext cx="4914900" cy="36464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indent="-34290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Manifestations:</a:t>
            </a:r>
          </a:p>
          <a:p>
            <a:pPr marL="731520" lvl="1" indent="-27432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Visual 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disorder</a:t>
            </a:r>
            <a:endParaRPr lang="en-US" sz="24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1097280" lvl="2" indent="-246888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Contralateral homonymous hemianopsia </a:t>
            </a:r>
          </a:p>
          <a:p>
            <a:pPr marL="1097280" lvl="2" indent="-246888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Bilateral lesions: cortical blindness </a:t>
            </a:r>
          </a:p>
          <a:p>
            <a:pPr marL="731520" lvl="1" indent="-27432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Memory 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impairment </a:t>
            </a:r>
          </a:p>
          <a:p>
            <a:pPr marL="1188720" lvl="2" indent="-27432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If temporal lobe is affected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defRPr/>
            </a:pPr>
            <a:endParaRPr lang="en-US" sz="24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CEREBRAL VENOUS DRAINAGE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38100" y="1471613"/>
            <a:ext cx="4914900" cy="41544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182880" indent="-246888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It involves: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Superficial (cortical) veins:</a:t>
            </a:r>
          </a:p>
          <a:p>
            <a:pPr marL="1097280" lvl="2" indent="-246888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rgbClr val="3333FF"/>
                </a:solidFill>
                <a:latin typeface="Calibri" pitchFamily="34" charset="0"/>
              </a:rPr>
              <a:t> Drain the cortical surface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Deep veins: </a:t>
            </a:r>
          </a:p>
          <a:p>
            <a:pPr marL="1097280" lvl="2" indent="-246888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rgbClr val="3333FF"/>
                </a:solidFill>
                <a:latin typeface="Calibri" pitchFamily="34" charset="0"/>
              </a:rPr>
              <a:t>Drain the deep structures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These veins ultimately drain into: </a:t>
            </a:r>
          </a:p>
          <a:p>
            <a:pPr marL="731520" lvl="1" indent="-274320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Dural Venous Sinuses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The Veins  are thin walled and are devoid of valves.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800" dirty="0" smtClean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7" name="Picture 6" descr="E761A4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08588" y="1463675"/>
            <a:ext cx="3400425" cy="443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-lm.com/static/uploads/comics/1327726356_4605266_ma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8449" y="1257300"/>
            <a:ext cx="5950857" cy="416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SUPERFICIAL CORTICAL VEINS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38100" y="1471613"/>
            <a:ext cx="4914900" cy="41544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Lie on the brain surface, in the Subarchnoid space.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They are divided into:</a:t>
            </a:r>
          </a:p>
          <a:p>
            <a:pPr marL="731520" lvl="2" indent="-274320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</a:rPr>
              <a:t>Superior cerebral veins</a:t>
            </a:r>
          </a:p>
          <a:p>
            <a:pPr marL="731520" lvl="2" indent="-274320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3333FF"/>
                </a:solidFill>
                <a:latin typeface="Calibri" pitchFamily="34" charset="0"/>
              </a:rPr>
              <a:t>Inferior cerebral veins</a:t>
            </a:r>
          </a:p>
          <a:p>
            <a:pPr marL="731520" lvl="2" indent="-274320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006600"/>
                </a:solidFill>
                <a:latin typeface="Calibri" pitchFamily="34" charset="0"/>
              </a:rPr>
              <a:t>Superficial middle cerebral vein</a:t>
            </a:r>
          </a:p>
          <a:p>
            <a:pPr marL="731520" lvl="2" indent="-274320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5" name="Picture 2" descr="C:\Documents and Settings\Free User\My Documents\My Pictures\z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31036" y="1435100"/>
            <a:ext cx="4233203" cy="351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6876535" y="1275687"/>
            <a:ext cx="1084649" cy="2259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70800" y="1854200"/>
            <a:ext cx="1409700" cy="24622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7" name="TextBox 16"/>
          <p:cNvSpPr txBox="1"/>
          <p:nvPr/>
        </p:nvSpPr>
        <p:spPr>
          <a:xfrm>
            <a:off x="6807200" y="4686300"/>
            <a:ext cx="1409700" cy="246221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8" name="TextBox 17"/>
          <p:cNvSpPr txBox="1"/>
          <p:nvPr/>
        </p:nvSpPr>
        <p:spPr>
          <a:xfrm>
            <a:off x="4787900" y="4660901"/>
            <a:ext cx="1866900" cy="246221"/>
          </a:xfrm>
          <a:prstGeom prst="rect">
            <a:avLst/>
          </a:prstGeom>
          <a:noFill/>
          <a:ln w="19050">
            <a:solidFill>
              <a:srgbClr val="006600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SUPERFICIAL CORTICAL VEINS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38100" y="1471613"/>
            <a:ext cx="4914900" cy="41544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74320" lvl="1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</a:rPr>
              <a:t>Superior Cerebral Veins </a:t>
            </a:r>
          </a:p>
          <a:p>
            <a:pPr marL="731520" lvl="2" indent="-274320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3333FF"/>
                </a:solidFill>
                <a:latin typeface="Calibri" pitchFamily="34" charset="0"/>
              </a:rPr>
              <a:t>6 to 12 veins</a:t>
            </a:r>
          </a:p>
          <a:p>
            <a:pPr marL="731520" lvl="2" indent="-274320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3333FF"/>
                </a:solidFill>
                <a:latin typeface="Calibri" pitchFamily="34" charset="0"/>
              </a:rPr>
              <a:t>Drain lateral surface of brain above the lateral sulcus</a:t>
            </a:r>
          </a:p>
          <a:p>
            <a:pPr marL="731520" lvl="2" indent="-274320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3333FF"/>
                </a:solidFill>
                <a:latin typeface="Calibri" pitchFamily="34" charset="0"/>
              </a:rPr>
              <a:t>Terminate mainly into the </a:t>
            </a:r>
            <a:r>
              <a:rPr lang="en-US" sz="2400" b="1" dirty="0" smtClean="0">
                <a:solidFill>
                  <a:srgbClr val="92D050"/>
                </a:solidFill>
                <a:latin typeface="Calibri" pitchFamily="34" charset="0"/>
              </a:rPr>
              <a:t>Superior Sagittal sinus</a:t>
            </a:r>
            <a:r>
              <a:rPr lang="en-US" sz="2400" b="1" dirty="0" smtClean="0">
                <a:solidFill>
                  <a:srgbClr val="3333FF"/>
                </a:solidFill>
                <a:latin typeface="Calibri" pitchFamily="34" charset="0"/>
              </a:rPr>
              <a:t>, and partly into </a:t>
            </a:r>
            <a:r>
              <a:rPr lang="en-US" sz="2400" b="1" dirty="0" smtClean="0">
                <a:solidFill>
                  <a:srgbClr val="FF9900"/>
                </a:solidFill>
                <a:latin typeface="Calibri" pitchFamily="34" charset="0"/>
              </a:rPr>
              <a:t>superficial middle cerebral vein.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5" name="Picture 2" descr="C:\Documents and Settings\Free User\My Documents\My Pictures\z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78400" y="1219200"/>
            <a:ext cx="3806439" cy="316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6008816" y="2235958"/>
            <a:ext cx="488092" cy="16946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ar-SA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7407589" y="1795336"/>
            <a:ext cx="564866" cy="5423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7094595" y="1501633"/>
            <a:ext cx="4705" cy="40336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6133127" y="3677493"/>
            <a:ext cx="564866" cy="542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876535" y="1275687"/>
            <a:ext cx="1084649" cy="2259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594600" y="1574801"/>
            <a:ext cx="1155700" cy="24622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7" name="TextBox 16"/>
          <p:cNvSpPr txBox="1"/>
          <p:nvPr/>
        </p:nvSpPr>
        <p:spPr>
          <a:xfrm>
            <a:off x="6845300" y="1308101"/>
            <a:ext cx="1155700" cy="246221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8" name="TextBox 17"/>
          <p:cNvSpPr txBox="1"/>
          <p:nvPr/>
        </p:nvSpPr>
        <p:spPr>
          <a:xfrm>
            <a:off x="5016500" y="4076701"/>
            <a:ext cx="1587500" cy="246221"/>
          </a:xfrm>
          <a:prstGeom prst="rect">
            <a:avLst/>
          </a:prstGeom>
          <a:noFill/>
          <a:ln w="19050">
            <a:solidFill>
              <a:srgbClr val="FF9900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SUPERFICIAL CORTICAL VEINS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813300" y="1498600"/>
            <a:ext cx="4127500" cy="3136900"/>
            <a:chOff x="3505200" y="1295400"/>
            <a:chExt cx="5257800" cy="3429000"/>
          </a:xfrm>
        </p:grpSpPr>
        <p:pic>
          <p:nvPicPr>
            <p:cNvPr id="14" name="ClipArt Placeholder 5" descr="b4"/>
            <p:cNvPicPr>
              <a:picLocks noChangeAspect="1" noChangeArrowheads="1"/>
            </p:cNvPicPr>
            <p:nvPr/>
          </p:nvPicPr>
          <p:blipFill>
            <a:blip r:embed="rId3" cstate="print"/>
            <a:srcRect t="2003" r="48000" b="5075"/>
            <a:stretch>
              <a:fillRect/>
            </a:stretch>
          </p:blipFill>
          <p:spPr>
            <a:xfrm>
              <a:off x="3505200" y="1295400"/>
              <a:ext cx="5257800" cy="3429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6325394" y="3885406"/>
              <a:ext cx="609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5486400" y="3048000"/>
              <a:ext cx="1143000" cy="1143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6210301" y="4076700"/>
              <a:ext cx="990600" cy="317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6"/>
          <p:cNvSpPr txBox="1">
            <a:spLocks noChangeArrowheads="1"/>
          </p:cNvSpPr>
          <p:nvPr/>
        </p:nvSpPr>
        <p:spPr>
          <a:xfrm>
            <a:off x="38100" y="1471613"/>
            <a:ext cx="4914900" cy="41544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74320" lvl="1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</a:rPr>
              <a:t>Inferior Cerebral Veins 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3333FF"/>
                </a:solidFill>
                <a:latin typeface="Calibri" pitchFamily="34" charset="0"/>
              </a:rPr>
              <a:t> Run below  the lateral sulcus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3333FF"/>
                </a:solidFill>
                <a:latin typeface="Calibri" pitchFamily="34" charset="0"/>
              </a:rPr>
              <a:t> Drain the lateral surface of the temporal lobe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3333FF"/>
                </a:solidFill>
                <a:latin typeface="Calibri" pitchFamily="34" charset="0"/>
              </a:rPr>
              <a:t> Terminate partly into </a:t>
            </a:r>
            <a:r>
              <a:rPr lang="en-US" sz="2400" b="1" dirty="0" smtClean="0">
                <a:solidFill>
                  <a:srgbClr val="FF9900"/>
                </a:solidFill>
                <a:latin typeface="Calibri" pitchFamily="34" charset="0"/>
              </a:rPr>
              <a:t>superficial middle cerebral vein </a:t>
            </a:r>
            <a:r>
              <a:rPr lang="en-US" sz="2400" b="1" dirty="0" smtClean="0">
                <a:solidFill>
                  <a:srgbClr val="3333FF"/>
                </a:solidFill>
                <a:latin typeface="Calibri" pitchFamily="34" charset="0"/>
              </a:rPr>
              <a:t>&amp; partly into </a:t>
            </a:r>
            <a:r>
              <a:rPr lang="en-US" sz="2400" b="1" dirty="0" smtClean="0">
                <a:solidFill>
                  <a:srgbClr val="92D050"/>
                </a:solidFill>
                <a:latin typeface="Calibri" pitchFamily="34" charset="0"/>
              </a:rPr>
              <a:t>Transverse sinus</a:t>
            </a:r>
            <a:r>
              <a:rPr lang="en-US" sz="2400" b="1" dirty="0" smtClean="0">
                <a:solidFill>
                  <a:srgbClr val="3333FF"/>
                </a:solidFill>
                <a:latin typeface="Calibri" pitchFamily="34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94500" y="4394201"/>
            <a:ext cx="1155700" cy="246221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2" name="TextBox 21"/>
          <p:cNvSpPr txBox="1"/>
          <p:nvPr/>
        </p:nvSpPr>
        <p:spPr>
          <a:xfrm>
            <a:off x="4762500" y="3568701"/>
            <a:ext cx="1358900" cy="400110"/>
          </a:xfrm>
          <a:prstGeom prst="rect">
            <a:avLst/>
          </a:prstGeom>
          <a:noFill/>
          <a:ln w="19050">
            <a:solidFill>
              <a:srgbClr val="FF9900"/>
            </a:solidFill>
          </a:ln>
        </p:spPr>
        <p:txBody>
          <a:bodyPr wrap="square" rtlCol="1">
            <a:spAutoFit/>
          </a:bodyPr>
          <a:lstStyle/>
          <a:p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SUPERFICIAL CORTICAL VEINS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>
          <a:xfrm>
            <a:off x="38100" y="1471613"/>
            <a:ext cx="4749800" cy="41544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74320" lvl="1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</a:rPr>
              <a:t>Superficial Middle Cerebral Vein 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3333FF"/>
                </a:solidFill>
                <a:latin typeface="Calibri" pitchFamily="34" charset="0"/>
              </a:rPr>
              <a:t> Runs along  the lateral sulcus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3333FF"/>
                </a:solidFill>
                <a:latin typeface="Calibri" pitchFamily="34" charset="0"/>
              </a:rPr>
              <a:t> Terminates into the </a:t>
            </a:r>
            <a:r>
              <a:rPr lang="en-US" sz="2400" b="1" dirty="0" smtClean="0">
                <a:solidFill>
                  <a:srgbClr val="92D050"/>
                </a:solidFill>
                <a:latin typeface="Calibri" pitchFamily="34" charset="0"/>
              </a:rPr>
              <a:t>Cavernous sinus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3333FF"/>
                </a:solidFill>
                <a:latin typeface="Calibri" pitchFamily="34" charset="0"/>
              </a:rPr>
              <a:t> Connected posteriorly by </a:t>
            </a:r>
            <a:r>
              <a:rPr lang="en-US" sz="2400" b="1" dirty="0" smtClean="0">
                <a:solidFill>
                  <a:srgbClr val="FF9900"/>
                </a:solidFill>
                <a:latin typeface="Calibri" pitchFamily="34" charset="0"/>
              </a:rPr>
              <a:t>Superior &amp; Inferior anastomotic veins </a:t>
            </a:r>
            <a:r>
              <a:rPr lang="en-US" sz="2400" b="1" dirty="0" smtClean="0">
                <a:solidFill>
                  <a:srgbClr val="3333FF"/>
                </a:solidFill>
                <a:latin typeface="Calibri" pitchFamily="34" charset="0"/>
              </a:rPr>
              <a:t>to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Superior Sagittal &amp; Transverse sinuses </a:t>
            </a:r>
            <a:r>
              <a:rPr lang="en-US" sz="2400" b="1" dirty="0" smtClean="0">
                <a:solidFill>
                  <a:srgbClr val="3333FF"/>
                </a:solidFill>
                <a:latin typeface="Calibri" pitchFamily="34" charset="0"/>
              </a:rPr>
              <a:t>respectively.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813300" y="1371600"/>
            <a:ext cx="4330700" cy="2971800"/>
            <a:chOff x="4191000" y="1371600"/>
            <a:chExt cx="4953000" cy="3429000"/>
          </a:xfrm>
        </p:grpSpPr>
        <p:pic>
          <p:nvPicPr>
            <p:cNvPr id="9" name="ClipArt Placeholder 5" descr="b4"/>
            <p:cNvPicPr>
              <a:picLocks noChangeAspect="1" noChangeArrowheads="1"/>
            </p:cNvPicPr>
            <p:nvPr/>
          </p:nvPicPr>
          <p:blipFill>
            <a:blip r:embed="rId3" cstate="print"/>
            <a:srcRect t="2003" r="48000" b="5075"/>
            <a:stretch>
              <a:fillRect/>
            </a:stretch>
          </p:blipFill>
          <p:spPr>
            <a:xfrm>
              <a:off x="4191000" y="1371600"/>
              <a:ext cx="4953000" cy="3429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10" name="Straight Arrow Connector 9"/>
            <p:cNvCxnSpPr/>
            <p:nvPr/>
          </p:nvCxnSpPr>
          <p:spPr>
            <a:xfrm rot="10800000" flipV="1">
              <a:off x="5486400" y="3276600"/>
              <a:ext cx="609600" cy="533400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7696200" y="1447800"/>
              <a:ext cx="1219200" cy="533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705600" y="4648200"/>
              <a:ext cx="1066800" cy="15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826000" y="3327401"/>
            <a:ext cx="1231900" cy="40011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endParaRPr lang="en-US" dirty="0" smtClean="0"/>
          </a:p>
          <a:p>
            <a:endParaRPr lang="ar-SA" dirty="0"/>
          </a:p>
        </p:txBody>
      </p:sp>
      <p:sp>
        <p:nvSpPr>
          <p:cNvPr id="21" name="TextBox 20"/>
          <p:cNvSpPr txBox="1"/>
          <p:nvPr/>
        </p:nvSpPr>
        <p:spPr>
          <a:xfrm>
            <a:off x="5194300" y="3746501"/>
            <a:ext cx="1397000" cy="400110"/>
          </a:xfrm>
          <a:prstGeom prst="rect">
            <a:avLst/>
          </a:prstGeom>
          <a:noFill/>
          <a:ln w="19050">
            <a:solidFill>
              <a:srgbClr val="FF9900"/>
            </a:solidFill>
          </a:ln>
        </p:spPr>
        <p:txBody>
          <a:bodyPr wrap="square" rtlCol="1">
            <a:spAutoFit/>
          </a:bodyPr>
          <a:lstStyle/>
          <a:p>
            <a:endParaRPr lang="en-US" dirty="0" smtClean="0"/>
          </a:p>
          <a:p>
            <a:endParaRPr lang="ar-SA" dirty="0"/>
          </a:p>
        </p:txBody>
      </p:sp>
      <p:sp>
        <p:nvSpPr>
          <p:cNvPr id="22" name="TextBox 21"/>
          <p:cNvSpPr txBox="1"/>
          <p:nvPr/>
        </p:nvSpPr>
        <p:spPr>
          <a:xfrm>
            <a:off x="5080000" y="1282701"/>
            <a:ext cx="1587500" cy="400110"/>
          </a:xfrm>
          <a:prstGeom prst="rect">
            <a:avLst/>
          </a:prstGeom>
          <a:noFill/>
          <a:ln w="19050">
            <a:solidFill>
              <a:srgbClr val="FF9900"/>
            </a:solidFill>
          </a:ln>
        </p:spPr>
        <p:txBody>
          <a:bodyPr wrap="square" rtlCol="1">
            <a:spAutoFit/>
          </a:bodyPr>
          <a:lstStyle/>
          <a:p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DEEP CEREBRAL VEINS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>
          <a:xfrm>
            <a:off x="38100" y="1230313"/>
            <a:ext cx="4533900" cy="49545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buFont typeface="Wingdings" pitchFamily="2" charset="2"/>
              <a:buChar char="v"/>
              <a:defRPr/>
            </a:pPr>
            <a:r>
              <a:rPr lang="en-US" sz="2200" dirty="0" smtClean="0">
                <a:latin typeface="Calibri" pitchFamily="34" charset="0"/>
              </a:rPr>
              <a:t> They drain the internal structures;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</a:rPr>
              <a:t> Basal ganglia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</a:rPr>
              <a:t> Internal capsule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</a:rPr>
              <a:t> Thalamus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en-US" sz="2200" dirty="0" smtClean="0">
                <a:latin typeface="Calibri" pitchFamily="34" charset="0"/>
              </a:rPr>
              <a:t> They merge to form the Internal Cerebral Veins.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en-US" sz="2200" dirty="0" smtClean="0">
                <a:latin typeface="Calibri" pitchFamily="34" charset="0"/>
              </a:rPr>
              <a:t> The two veins unite in the midline to form the </a:t>
            </a:r>
            <a:r>
              <a:rPr lang="en-US" sz="2200" b="1" dirty="0" smtClean="0">
                <a:solidFill>
                  <a:srgbClr val="0070C0"/>
                </a:solidFill>
                <a:latin typeface="Calibri" pitchFamily="34" charset="0"/>
              </a:rPr>
              <a:t>Great Cerebral vein.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en-US" sz="2200" dirty="0" smtClean="0">
                <a:latin typeface="Calibri" pitchFamily="34" charset="0"/>
              </a:rPr>
              <a:t> This short vessel is continuous with the </a:t>
            </a:r>
            <a:r>
              <a:rPr lang="en-US" sz="2200" b="1" dirty="0" smtClean="0">
                <a:solidFill>
                  <a:srgbClr val="C00000"/>
                </a:solidFill>
                <a:latin typeface="Calibri" pitchFamily="34" charset="0"/>
              </a:rPr>
              <a:t>Straight Sinus.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2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2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7" name="Picture 5" descr="b4"/>
          <p:cNvPicPr>
            <a:picLocks noChangeAspect="1" noChangeArrowheads="1"/>
          </p:cNvPicPr>
          <p:nvPr/>
        </p:nvPicPr>
        <p:blipFill>
          <a:blip r:embed="rId3" cstate="print"/>
          <a:srcRect l="50977" t="10492" b="5075"/>
          <a:stretch>
            <a:fillRect/>
          </a:stretch>
        </p:blipFill>
        <p:spPr bwMode="auto">
          <a:xfrm>
            <a:off x="4622800" y="1447800"/>
            <a:ext cx="43434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7734300" y="2095500"/>
            <a:ext cx="1079500" cy="457200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78800" y="2717800"/>
            <a:ext cx="6731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DURAL VENOUS SINUSES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3" name="Picture 6" descr="BD49ABF9"/>
          <p:cNvPicPr>
            <a:picLocks noChangeAspect="1" noChangeArrowheads="1"/>
          </p:cNvPicPr>
          <p:nvPr/>
        </p:nvPicPr>
        <p:blipFill>
          <a:blip r:embed="rId3" cstate="print"/>
          <a:srcRect l="11310" r="27144" b="53531"/>
          <a:stretch>
            <a:fillRect/>
          </a:stretch>
        </p:blipFill>
        <p:spPr>
          <a:xfrm>
            <a:off x="1587500" y="2082800"/>
            <a:ext cx="5880100" cy="375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 flipV="1">
            <a:off x="1638300" y="2082800"/>
            <a:ext cx="1352881" cy="250613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1672055" y="3252329"/>
            <a:ext cx="930106" cy="250613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 flipV="1">
            <a:off x="1756610" y="3502942"/>
            <a:ext cx="760996" cy="167076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22584" y="3920630"/>
            <a:ext cx="852916" cy="244969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672055" y="4421858"/>
            <a:ext cx="760996" cy="250613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2055" y="2667564"/>
            <a:ext cx="845551" cy="167076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672055" y="4756009"/>
            <a:ext cx="702845" cy="247791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946900" y="2082800"/>
            <a:ext cx="2146300" cy="1323439"/>
          </a:xfrm>
          <a:prstGeom prst="rect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ü"/>
              <a:defRPr/>
            </a:pPr>
            <a:r>
              <a:rPr lang="en-GB" sz="20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Arial" charset="0"/>
              </a:rPr>
              <a:t>Superior </a:t>
            </a:r>
            <a:r>
              <a:rPr lang="en-GB" sz="20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Arial" charset="0"/>
              </a:rPr>
              <a:t>sagittal</a:t>
            </a:r>
            <a:endParaRPr lang="en-GB" sz="2000" dirty="0">
              <a:solidFill>
                <a:schemeClr val="tx2">
                  <a:lumMod val="10000"/>
                </a:schemeClr>
              </a:solidFill>
              <a:latin typeface="Calibri" pitchFamily="34" charset="0"/>
              <a:cs typeface="Arial" charset="0"/>
            </a:endParaRPr>
          </a:p>
          <a:p>
            <a:pPr algn="l">
              <a:buFont typeface="Wingdings" pitchFamily="2" charset="2"/>
              <a:buChar char="ü"/>
              <a:defRPr/>
            </a:pPr>
            <a:r>
              <a:rPr lang="en-GB" sz="20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Arial" charset="0"/>
              </a:rPr>
              <a:t>Inferior </a:t>
            </a:r>
            <a:r>
              <a:rPr lang="en-GB" sz="20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Arial" charset="0"/>
              </a:rPr>
              <a:t>sagittal</a:t>
            </a:r>
            <a:endParaRPr lang="en-GB" sz="2000" dirty="0">
              <a:solidFill>
                <a:schemeClr val="tx2">
                  <a:lumMod val="10000"/>
                </a:schemeClr>
              </a:solidFill>
              <a:latin typeface="Calibri" pitchFamily="34" charset="0"/>
              <a:cs typeface="Arial" charset="0"/>
            </a:endParaRPr>
          </a:p>
          <a:p>
            <a:pPr algn="l">
              <a:buFont typeface="Wingdings" pitchFamily="2" charset="2"/>
              <a:buChar char="ü"/>
              <a:defRPr/>
            </a:pPr>
            <a:r>
              <a:rPr lang="en-GB" sz="20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Arial" charset="0"/>
              </a:rPr>
              <a:t>Straight</a:t>
            </a:r>
            <a:endParaRPr lang="en-GB" sz="2000" dirty="0">
              <a:solidFill>
                <a:schemeClr val="tx2">
                  <a:lumMod val="10000"/>
                </a:schemeClr>
              </a:solidFill>
              <a:latin typeface="Calibri" pitchFamily="34" charset="0"/>
              <a:cs typeface="Arial" charset="0"/>
            </a:endParaRPr>
          </a:p>
          <a:p>
            <a:pPr algn="l">
              <a:buFont typeface="Wingdings" pitchFamily="2" charset="2"/>
              <a:buChar char="ü"/>
              <a:defRPr/>
            </a:pPr>
            <a:r>
              <a:rPr lang="en-GB" sz="20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Arial" charset="0"/>
              </a:rPr>
              <a:t>Occipital</a:t>
            </a:r>
            <a:endParaRPr lang="en-GB" sz="2000" dirty="0">
              <a:solidFill>
                <a:schemeClr val="tx2">
                  <a:lumMod val="10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6946900" y="1562100"/>
            <a:ext cx="2146300" cy="461963"/>
          </a:xfrm>
          <a:prstGeom prst="rect">
            <a:avLst/>
          </a:prstGeom>
          <a:solidFill>
            <a:srgbClr val="FFC0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Single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6200" y="1968501"/>
            <a:ext cx="1498600" cy="1323439"/>
          </a:xfrm>
          <a:prstGeom prst="rect">
            <a:avLst/>
          </a:prstGeom>
          <a:solidFill>
            <a:srgbClr val="3333FF"/>
          </a:solidFill>
          <a:ln w="19050"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Transverse</a:t>
            </a:r>
            <a:endParaRPr lang="en-GB" sz="20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Sigmoid</a:t>
            </a:r>
            <a:endParaRPr lang="en-GB" sz="20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Cavernous</a:t>
            </a:r>
            <a:endParaRPr lang="en-GB" sz="20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GB" sz="20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Petrosal </a:t>
            </a:r>
            <a:endParaRPr lang="en-GB" sz="2000" dirty="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76200" y="1447800"/>
            <a:ext cx="1511300" cy="461963"/>
          </a:xfrm>
          <a:prstGeom prst="rect">
            <a:avLst/>
          </a:prstGeom>
          <a:solidFill>
            <a:srgbClr val="3333FF"/>
          </a:solidFill>
          <a:ln w="19050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Paired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35100" y="6032500"/>
            <a:ext cx="5994400" cy="40011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Blood flows from transverse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&amp; sigmoid </a:t>
            </a:r>
            <a:r>
              <a:rPr lang="en-US" sz="20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sinuses into IJV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84755" y="4051301"/>
            <a:ext cx="931445" cy="292100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VENOUS DISORDER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>
          <a:xfrm>
            <a:off x="38100" y="1471613"/>
            <a:ext cx="4914900" cy="49291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Infarction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sz="1400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sz="1400" dirty="0" smtClean="0">
                <a:solidFill>
                  <a:srgbClr val="7030A0"/>
                </a:solidFill>
                <a:latin typeface="Calibri" pitchFamily="34" charset="0"/>
              </a:rPr>
              <a:t>refers to tissue death (necrosis) that is caused by a local lack of oxygen due to obstruction of the tissue's blood supply</a:t>
            </a:r>
            <a:endParaRPr lang="en-US" sz="1400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Sinus thrombosis: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</a:rPr>
              <a:t> SSS thrombosis</a:t>
            </a:r>
          </a:p>
          <a:p>
            <a:pPr lvl="2"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Superior Sagittal Sinus </a:t>
            </a:r>
          </a:p>
          <a:p>
            <a:pPr lvl="2"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Can complicates ear infection</a:t>
            </a: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</a:rPr>
              <a:t> Cavernous Sinus thrombosis</a:t>
            </a:r>
          </a:p>
          <a:p>
            <a:pPr lvl="2">
              <a:buFont typeface="Wingdings" pitchFamily="2" charset="2"/>
              <a:buChar char="ü"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As a complication of infection in the dangerous area of the face</a:t>
            </a: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</a:rPr>
              <a:t> Obstruction of venous drainage of the brain leads to Cerebral swelling (edema) and raised Intracranial Pressure.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13" name="Content Placeholder 4" descr="662C11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10188" y="1400175"/>
            <a:ext cx="3400425" cy="443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0" y="134076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333FF"/>
                </a:solidFill>
                <a:latin typeface="Calibri" pitchFamily="34" charset="0"/>
              </a:rPr>
              <a:t>QUESTION</a:t>
            </a:r>
            <a:r>
              <a:rPr lang="en-US" sz="4000" b="1" dirty="0">
                <a:solidFill>
                  <a:srgbClr val="3333FF"/>
                </a:solidFill>
                <a:latin typeface="Calibri" pitchFamily="34" charset="0"/>
              </a:rPr>
              <a:t>?</a:t>
            </a:r>
          </a:p>
        </p:txBody>
      </p:sp>
      <p:pic>
        <p:nvPicPr>
          <p:cNvPr id="17413" name="Picture 5" descr="http://www.healthcareersinteraction.com/images/faq_question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060848"/>
            <a:ext cx="3135420" cy="3571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3333FF"/>
                </a:solidFill>
                <a:latin typeface="Calibri" pitchFamily="34" charset="0"/>
              </a:rPr>
              <a:t>OBJECTIVES</a:t>
            </a:r>
          </a:p>
        </p:txBody>
      </p:sp>
      <p:pic>
        <p:nvPicPr>
          <p:cNvPr id="51202" name="Picture 2" descr="http://www.langevin.com/wp-content/uploads/2010/06/Objectiv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3175" y="4864100"/>
            <a:ext cx="2569013" cy="1951038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04788" y="1163639"/>
            <a:ext cx="8785225" cy="3967161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sz="2000" b="1" i="1" dirty="0" smtClean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000" b="1" i="1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At the end of the lecture, students should be able to:</a:t>
            </a:r>
          </a:p>
          <a:p>
            <a:pPr>
              <a:buFont typeface="Wingdings" pitchFamily="2" charset="2"/>
              <a:buNone/>
              <a:defRPr/>
            </a:pPr>
            <a:endParaRPr lang="en-US" sz="2000" b="1" i="1" dirty="0" smtClean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  <a:p>
            <a:pPr algn="just"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List the cerebral arteries.</a:t>
            </a:r>
          </a:p>
          <a:p>
            <a:pPr algn="just"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Describe the cerebral arterial supply regarding the origin, distribution and branches.</a:t>
            </a:r>
          </a:p>
          <a:p>
            <a:pPr algn="just"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Describe the arterial Circle of Willis .</a:t>
            </a:r>
          </a:p>
          <a:p>
            <a:pPr algn="just"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Describe the cerebral venous drainage and its termination.</a:t>
            </a:r>
          </a:p>
          <a:p>
            <a:pPr algn="just"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Describe arterial &amp; venous vascular disorders and their clinical manifestations.  </a:t>
            </a:r>
          </a:p>
          <a:p>
            <a:pPr lvl="1">
              <a:buFont typeface="Wingdings" pitchFamily="2" charset="2"/>
              <a:buChar char="v"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8125" y="955675"/>
            <a:ext cx="8435975" cy="171132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Large mass of nervous tissue located in the cranial cavity.</a:t>
            </a:r>
          </a:p>
          <a:p>
            <a:pPr eaLnBrk="1" hangingPunct="1"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Has four major regions.</a:t>
            </a:r>
          </a:p>
          <a:p>
            <a:pPr eaLnBrk="1" hangingPunct="1"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5740401" y="1814513"/>
            <a:ext cx="284480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Cerebrum </a:t>
            </a:r>
            <a:endParaRPr lang="en-US" sz="2000" b="1" dirty="0" smtClean="0">
              <a:solidFill>
                <a:srgbClr val="C00000"/>
              </a:solidFill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(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Cerebral hemispheres)</a:t>
            </a:r>
          </a:p>
        </p:txBody>
      </p: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6392863" y="5084763"/>
            <a:ext cx="1443037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6600"/>
                </a:solidFill>
                <a:latin typeface="Calibri" pitchFamily="34" charset="0"/>
                <a:cs typeface="Arial" charset="0"/>
              </a:rPr>
              <a:t>Cerebellum</a:t>
            </a: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344488" y="5876925"/>
            <a:ext cx="63373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Brainstem: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Midbrain, Pons &amp; Medulla oblongata</a:t>
            </a:r>
          </a:p>
        </p:txBody>
      </p:sp>
      <p:sp>
        <p:nvSpPr>
          <p:cNvPr id="11271" name="TextBox 11"/>
          <p:cNvSpPr txBox="1">
            <a:spLocks noChangeArrowheads="1"/>
          </p:cNvSpPr>
          <p:nvPr/>
        </p:nvSpPr>
        <p:spPr bwMode="auto">
          <a:xfrm>
            <a:off x="6392863" y="3182938"/>
            <a:ext cx="2305050" cy="163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Diencephalon: </a:t>
            </a:r>
            <a:r>
              <a:rPr lang="en-US" sz="2000" dirty="0" smtClean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Thalamus, Hypothalamus, Subthalamus &amp; </a:t>
            </a:r>
            <a:r>
              <a:rPr lang="en-US" sz="2000" dirty="0" err="1" smtClean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Epithalamus</a:t>
            </a:r>
            <a:endParaRPr lang="en-US" sz="2000" dirty="0">
              <a:solidFill>
                <a:srgbClr val="0000CC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3320" name="Picture 5" descr="C:\Users\user\Pictures\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0975" y="2497138"/>
            <a:ext cx="3409950" cy="305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Straight Connector 13"/>
          <p:cNvCxnSpPr/>
          <p:nvPr/>
        </p:nvCxnSpPr>
        <p:spPr>
          <a:xfrm flipV="1">
            <a:off x="5241925" y="2459038"/>
            <a:ext cx="1079500" cy="576262"/>
          </a:xfrm>
          <a:prstGeom prst="line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92638" y="3683000"/>
            <a:ext cx="1728787" cy="71438"/>
          </a:xfrm>
          <a:prstGeom prst="line">
            <a:avLst/>
          </a:prstGeom>
          <a:ln w="28575">
            <a:solidFill>
              <a:srgbClr val="0000CC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5457825" y="4402138"/>
            <a:ext cx="935038" cy="792162"/>
          </a:xfrm>
          <a:prstGeom prst="line">
            <a:avLst/>
          </a:prstGeom>
          <a:ln w="28575">
            <a:solidFill>
              <a:srgbClr val="FF66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4089400" y="5338763"/>
            <a:ext cx="1079500" cy="2159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3153569" y="4690269"/>
            <a:ext cx="1584325" cy="100806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505075" y="4043363"/>
            <a:ext cx="2016125" cy="19431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Review: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THE 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Review: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CEREBRUM</a:t>
            </a: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>
          <a:xfrm>
            <a:off x="0" y="1408113"/>
            <a:ext cx="4559300" cy="45735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The largest part of the brain, and has two hemispheres.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The surface shows elevations called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gyri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,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separated by depressions called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sulci.</a:t>
            </a: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Each</a:t>
            </a:r>
            <a:r>
              <a:rPr lang="en-US" sz="20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hemispheres</a:t>
            </a:r>
            <a:r>
              <a:rPr lang="en-US" sz="20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 </a:t>
            </a:r>
            <a:r>
              <a:rPr lang="en-US" sz="2000" kern="0" dirty="0" err="1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di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vided into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4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lobes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by deeper grooves.</a:t>
            </a: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Lobs are separated by deep grooves called fissures.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18" name="Picture 7" descr="File05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6849" y="1577975"/>
            <a:ext cx="4470476" cy="346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noProof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CEREBRAL ARTERIAL SUPPLY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>
          <a:xfrm>
            <a:off x="0" y="1992313"/>
            <a:ext cx="4851400" cy="20081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It is Provided by Two Systems: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Carotid System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 Vertebro Basilar System</a:t>
            </a: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4" name="Picture 4" descr="C:\Documents and Settings\user\My Documents\My Pictures\p_2110102.jpg"/>
          <p:cNvPicPr>
            <a:picLocks noChangeAspect="1" noChangeArrowheads="1"/>
          </p:cNvPicPr>
          <p:nvPr/>
        </p:nvPicPr>
        <p:blipFill>
          <a:blip r:embed="rId3" cstate="print"/>
          <a:srcRect l="21034" t="5200" r="12759" b="9467"/>
          <a:stretch>
            <a:fillRect/>
          </a:stretch>
        </p:blipFill>
        <p:spPr bwMode="auto">
          <a:xfrm>
            <a:off x="5369310" y="2082800"/>
            <a:ext cx="3444490" cy="287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5448300" y="3416300"/>
            <a:ext cx="110966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455230" y="4243046"/>
            <a:ext cx="1471032" cy="34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noProof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CEREBRAL ARTERIAL SUPPLY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>
          <a:xfrm>
            <a:off x="0" y="1687513"/>
            <a:ext cx="5130800" cy="27320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The two Systems join at Circle of Willis,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It is Located on the base of the brain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It Encircles: </a:t>
            </a:r>
          </a:p>
          <a:p>
            <a:pPr marL="731520" lvl="1" indent="-27432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Optic chiasma</a:t>
            </a:r>
          </a:p>
          <a:p>
            <a:pPr marL="731520" lvl="1" indent="-27432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Hypothalamus</a:t>
            </a:r>
          </a:p>
          <a:p>
            <a:pPr marL="731520" lvl="1" indent="-27432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Midbrain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7" name="Content Placeholder 7" descr="C:\Documents and Settings\jfridrik\My Documents\My Pictures\Circle of Willis.jpg"/>
          <p:cNvPicPr>
            <a:picLocks noChangeAspect="1" noChangeArrowheads="1"/>
          </p:cNvPicPr>
          <p:nvPr/>
        </p:nvPicPr>
        <p:blipFill>
          <a:blip r:embed="rId3" cstate="print"/>
          <a:srcRect b="6667"/>
          <a:stretch>
            <a:fillRect/>
          </a:stretch>
        </p:blipFill>
        <p:spPr>
          <a:xfrm>
            <a:off x="5041900" y="1663700"/>
            <a:ext cx="4038599" cy="3469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noProof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CIRCULUS ARTERIOSUS </a:t>
            </a:r>
            <a:r>
              <a:rPr lang="en-US" sz="36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(OF WILLIS)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0" y="1141413"/>
            <a:ext cx="5308600" cy="44465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It is Formed by: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Two Anterior cerebral arteries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Two Internal carotid arteries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Two Posterior cerebral arteries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F40CCD"/>
                </a:solidFill>
                <a:latin typeface="Calibri" pitchFamily="34" charset="0"/>
              </a:rPr>
              <a:t>Two  Posterior communicating arteries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009900"/>
                </a:solidFill>
                <a:latin typeface="Calibri" pitchFamily="34" charset="0"/>
              </a:rPr>
              <a:t>One Anterior communicating artery</a:t>
            </a:r>
            <a:endParaRPr lang="en-US" sz="20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It Gives numerous small vessels that penetrate the surface of the brain</a:t>
            </a:r>
            <a:endParaRPr lang="en-US" sz="22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731520" lvl="1" indent="-274320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Perforating arteries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They are divided into: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Anterior perforating arteries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Posterior perforating arteries</a:t>
            </a: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62418" y="1358900"/>
            <a:ext cx="480141" cy="492721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059318" y="3060700"/>
            <a:ext cx="678282" cy="378421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816600" y="2692400"/>
            <a:ext cx="843260" cy="378421"/>
          </a:xfrm>
          <a:prstGeom prst="rect">
            <a:avLst/>
          </a:prstGeom>
          <a:noFill/>
          <a:ln>
            <a:solidFill>
              <a:srgbClr val="F40CC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33718" y="1270000"/>
            <a:ext cx="784942" cy="469900"/>
          </a:xfrm>
          <a:prstGeom prst="rect">
            <a:avLst/>
          </a:prstGeom>
          <a:noFill/>
          <a:ln>
            <a:solidFill>
              <a:srgbClr val="0099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970373" y="638890"/>
            <a:ext cx="53954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Calibri" pitchFamily="34" charset="0"/>
              </a:rPr>
              <a:t>Named after Thomas Willis (1621–1675), an English physician</a:t>
            </a:r>
            <a:endParaRPr lang="ar-SA" sz="160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8914" name="Picture 2" descr="File:Circle of Willis en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5500" y="1341437"/>
            <a:ext cx="2782888" cy="443337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6929018" y="2273300"/>
            <a:ext cx="652882" cy="403821"/>
          </a:xfrm>
          <a:prstGeom prst="rect">
            <a:avLst/>
          </a:prstGeom>
          <a:noFill/>
          <a:ln>
            <a:solidFill>
              <a:srgbClr val="3333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ANTERIOR PERFORATING </a:t>
            </a:r>
            <a:r>
              <a:rPr lang="en-US" sz="4000" b="1" kern="0" noProof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ARTERIES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0" y="1839913"/>
            <a:ext cx="5308600" cy="43957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Arise from: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Anterior cerebral artery, 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Anterior communicating artery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Middle cerebral artery</a:t>
            </a: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Enter brain through: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Anterior perforated substance</a:t>
            </a:r>
          </a:p>
          <a:p>
            <a:pPr marL="1188720" lvl="2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7030A0"/>
                </a:solidFill>
                <a:latin typeface="Calibri" pitchFamily="34" charset="0"/>
              </a:rPr>
              <a:t> irregularly quadrilateral area in front of the optic tract and behind the olfactory trigone.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Supply: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Large part of basal ganglia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Optic chiasma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Internal capsule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Hypothalamus 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10" name="Picture 4" descr="b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16402" y="1498600"/>
            <a:ext cx="3676798" cy="267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C:\Documents and Settings\Jamila\My Documents\My Pictures\Pictur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8200" y="4089399"/>
            <a:ext cx="2976525" cy="228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5100</TotalTime>
  <Words>930</Words>
  <Application>Microsoft Office PowerPoint</Application>
  <PresentationFormat>On-screen Show (4:3)</PresentationFormat>
  <Paragraphs>268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Teamwork</vt:lpstr>
      <vt:lpstr>Slide 1</vt:lpstr>
      <vt:lpstr>Slide 2</vt:lpstr>
      <vt:lpstr>OBJECTIVES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SYSTEM I</dc:title>
  <dc:creator>Prof. Saeed Makarem</dc:creator>
  <cp:lastModifiedBy>Dr. Khaleel</cp:lastModifiedBy>
  <cp:revision>129</cp:revision>
  <dcterms:created xsi:type="dcterms:W3CDTF">2005-03-12T06:42:31Z</dcterms:created>
  <dcterms:modified xsi:type="dcterms:W3CDTF">2012-09-29T09:10:29Z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ervous System">
    <vt:lpwstr>Prof. Saeed Makarem</vt:lpwstr>
  </property>
</Properties>
</file>