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7" r:id="rId18"/>
    <p:sldId id="278" r:id="rId19"/>
    <p:sldId id="279" r:id="rId20"/>
    <p:sldId id="268" r:id="rId21"/>
    <p:sldId id="273" r:id="rId22"/>
    <p:sldId id="274" r:id="rId23"/>
    <p:sldId id="275" r:id="rId24"/>
    <p:sldId id="27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8/26/2012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4038600"/>
            <a:ext cx="7620000" cy="1828800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BASAL GANGLIA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b="1" i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 </a:t>
            </a:r>
            <a:r>
              <a:rPr lang="en-US" sz="44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Ahmed Fathalla Ibrahim</a:t>
            </a:r>
            <a:endParaRPr lang="en-US" sz="44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user1\My Documents\My Pictures\parkin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1" y="867879"/>
            <a:ext cx="2514599" cy="33351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CAUDATE 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191000" cy="511603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u="sng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narrow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	-Extends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above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(in parietal lobe)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Tail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tapering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-Descends,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below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thalamus, into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temporal lobe</a:t>
            </a:r>
          </a:p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-Continuous with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362200"/>
            <a:ext cx="3886200" cy="2943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LENTIFORM NUCLEUS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495800" cy="526843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SHAPE: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three sided, wedge-shaped mass of grey matter, with a convex outer surface and an apex which lies against the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genu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the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DIVISION: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divided into 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Larger darker lateral portion called </a:t>
            </a:r>
            <a:r>
              <a:rPr lang="en-US" sz="29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Smaller, lighter medial portion called </a:t>
            </a:r>
            <a:r>
              <a:rPr lang="en-US" sz="29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sz="2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sz="2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3886200"/>
            <a:ext cx="3886200" cy="2753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Documents and Settings\user1\My Documents\My Pictures\basal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600200"/>
            <a:ext cx="2925993" cy="2216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477000" y="502920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200" y="51816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51054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g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343400" cy="5268434"/>
          </a:xfrm>
        </p:spPr>
        <p:txBody>
          <a:bodyPr/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Separated from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by a thin sheath of nerve fibers,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lateral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medullary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lamina</a:t>
            </a:r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white matter lateral to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is divided, by a sheath of grey matter,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into two layers: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external 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extreme 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insula</a:t>
            </a: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6000"/>
            <a:ext cx="439759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2438400"/>
            <a:ext cx="1524000" cy="14478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4800" y="3429000"/>
            <a:ext cx="1143000" cy="5334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1600" y="4648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4572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5800" y="3810000"/>
            <a:ext cx="63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Insula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372600" y="-2286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6" idx="2"/>
          </p:cNvCxnSpPr>
          <p:nvPr/>
        </p:nvCxnSpPr>
        <p:spPr>
          <a:xfrm rot="16200000" flipH="1">
            <a:off x="4944275" y="3953674"/>
            <a:ext cx="104001" cy="370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 PALLIDUS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4419600" cy="4963633"/>
          </a:xfrm>
        </p:spPr>
        <p:txBody>
          <a:bodyPr>
            <a:normAutofit fontScale="85000" lnSpcReduction="2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Consists of two divisions,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lateral (L) &amp; the medial (M) segments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separated by a thin sheath of nerve fibers,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medial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medullary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lamina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medial segment is similar, in terms of cytology and connections with the  pars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reticulata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substantia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nigra</a:t>
            </a:r>
            <a:endParaRPr lang="en-US" sz="32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user1\My Documents\My Pictures\BASAL4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733" y="2138533"/>
            <a:ext cx="4513431" cy="4033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410200" y="3886200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endParaRPr lang="en-US" sz="1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2600" y="3886200"/>
            <a:ext cx="356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1600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7032" y="228600"/>
            <a:ext cx="7159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 (CAUDATE &amp; PUTAMEN)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input portion of Corpus striatum”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xplosion 2 10"/>
          <p:cNvSpPr/>
          <p:nvPr/>
        </p:nvSpPr>
        <p:spPr>
          <a:xfrm>
            <a:off x="3657600" y="1371600"/>
            <a:ext cx="2590800" cy="990600"/>
          </a:xfrm>
          <a:prstGeom prst="irregularSeal2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Cerebral Cortex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3200400"/>
            <a:ext cx="1981200" cy="10668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Intralaminar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lowchart: Terminator 18"/>
          <p:cNvSpPr/>
          <p:nvPr/>
        </p:nvSpPr>
        <p:spPr>
          <a:xfrm>
            <a:off x="2438400" y="4953000"/>
            <a:ext cx="1295400" cy="457200"/>
          </a:xfrm>
          <a:prstGeom prst="flowChartTermina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compacta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2438400" y="57150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2057400" y="1981200"/>
            <a:ext cx="152400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 flipH="1" flipV="1">
            <a:off x="6896100" y="27051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 flipV="1">
            <a:off x="3048000" y="2438400"/>
            <a:ext cx="41148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 flipV="1">
            <a:off x="2438400" y="2514600"/>
            <a:ext cx="609600" cy="3810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19" idx="0"/>
          </p:cNvCxnSpPr>
          <p:nvPr/>
        </p:nvCxnSpPr>
        <p:spPr>
          <a:xfrm rot="16200000" flipV="1">
            <a:off x="2419350" y="4286250"/>
            <a:ext cx="609600" cy="723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209800" y="5334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rot="16200000" flipH="1">
            <a:off x="990600" y="5029200"/>
            <a:ext cx="1600200" cy="762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21" idx="1"/>
          </p:cNvCxnSpPr>
          <p:nvPr/>
        </p:nvCxnSpPr>
        <p:spPr>
          <a:xfrm>
            <a:off x="1828800" y="5867400"/>
            <a:ext cx="609600" cy="7467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9342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Straight Arrow Connector 78"/>
          <p:cNvCxnSpPr>
            <a:endCxn id="75" idx="1"/>
          </p:cNvCxnSpPr>
          <p:nvPr/>
        </p:nvCxnSpPr>
        <p:spPr>
          <a:xfrm>
            <a:off x="6324600" y="5715000"/>
            <a:ext cx="609600" cy="3226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010400" y="59436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6324600" y="61722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056" y="228600"/>
            <a:ext cx="8533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PALEOSTRIATUM (GLOBUS PALLIDUS)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output portion of corpus striatum: 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 segment of G.P. + Pars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Reticulata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of S.N.”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2590800"/>
            <a:ext cx="2438400" cy="16764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(Ventral lateral, Ventral anterior,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centromedian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7010400" y="56388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629400" y="6096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430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Straight Arrow Connector 78"/>
          <p:cNvCxnSpPr>
            <a:endCxn id="75" idx="1"/>
          </p:cNvCxnSpPr>
          <p:nvPr/>
        </p:nvCxnSpPr>
        <p:spPr>
          <a:xfrm flipV="1">
            <a:off x="533400" y="5747266"/>
            <a:ext cx="609600" cy="439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219200" y="60198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533400" y="62484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3505200" y="4953000"/>
            <a:ext cx="1981200" cy="685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Subthalamic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8" name="Straight Arrow Connector 37"/>
          <p:cNvCxnSpPr>
            <a:stCxn id="24" idx="1"/>
          </p:cNvCxnSpPr>
          <p:nvPr/>
        </p:nvCxnSpPr>
        <p:spPr>
          <a:xfrm rot="16200000" flipV="1">
            <a:off x="3104754" y="4362847"/>
            <a:ext cx="786233" cy="59494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7" idx="2"/>
          </p:cNvCxnSpPr>
          <p:nvPr/>
        </p:nvCxnSpPr>
        <p:spPr>
          <a:xfrm rot="16200000" flipH="1">
            <a:off x="3467100" y="4381500"/>
            <a:ext cx="6858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18" idx="2"/>
          </p:cNvCxnSpPr>
          <p:nvPr/>
        </p:nvCxnSpPr>
        <p:spPr>
          <a:xfrm rot="5400000" flipH="1" flipV="1">
            <a:off x="4667250" y="4476750"/>
            <a:ext cx="685800" cy="2667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8" idx="3"/>
          </p:cNvCxnSpPr>
          <p:nvPr/>
        </p:nvCxnSpPr>
        <p:spPr>
          <a:xfrm flipV="1">
            <a:off x="5706940" y="3657600"/>
            <a:ext cx="617660" cy="381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791200" y="40386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0"/>
          </p:cNvCxnSpPr>
          <p:nvPr/>
        </p:nvCxnSpPr>
        <p:spPr>
          <a:xfrm rot="5400000" flipH="1" flipV="1">
            <a:off x="7029450" y="4972050"/>
            <a:ext cx="1295400" cy="381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3304540" y="4472940"/>
            <a:ext cx="759460" cy="248920"/>
          </a:xfrm>
          <a:custGeom>
            <a:avLst/>
            <a:gdLst>
              <a:gd name="connsiteX0" fmla="*/ 642620 w 759460"/>
              <a:gd name="connsiteY0" fmla="*/ 7620 h 248920"/>
              <a:gd name="connsiteX1" fmla="*/ 2540 w 759460"/>
              <a:gd name="connsiteY1" fmla="*/ 220980 h 248920"/>
              <a:gd name="connsiteX2" fmla="*/ 657860 w 759460"/>
              <a:gd name="connsiteY2" fmla="*/ 175260 h 248920"/>
              <a:gd name="connsiteX3" fmla="*/ 642620 w 759460"/>
              <a:gd name="connsiteY3" fmla="*/ 7620 h 24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460" h="248920">
                <a:moveTo>
                  <a:pt x="642620" y="7620"/>
                </a:moveTo>
                <a:cubicBezTo>
                  <a:pt x="533400" y="15240"/>
                  <a:pt x="0" y="193040"/>
                  <a:pt x="2540" y="220980"/>
                </a:cubicBezTo>
                <a:cubicBezTo>
                  <a:pt x="5080" y="248920"/>
                  <a:pt x="556260" y="208280"/>
                  <a:pt x="657860" y="175260"/>
                </a:cubicBezTo>
                <a:cubicBezTo>
                  <a:pt x="759460" y="142240"/>
                  <a:pt x="751840" y="0"/>
                  <a:pt x="642620" y="762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 rot="10800000">
            <a:off x="2362200" y="4724400"/>
            <a:ext cx="83820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8600" y="4495800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Subthalamic</a:t>
            </a:r>
            <a:r>
              <a:rPr lang="en-US" dirty="0" smtClean="0"/>
              <a:t> fasciculus</a:t>
            </a:r>
            <a:endParaRPr lang="en-US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5562600" y="3352800"/>
            <a:ext cx="6858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6744494" y="4991100"/>
            <a:ext cx="1294606" cy="794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5867400" y="3048000"/>
            <a:ext cx="109220" cy="1104900"/>
          </a:xfrm>
          <a:custGeom>
            <a:avLst/>
            <a:gdLst>
              <a:gd name="connsiteX0" fmla="*/ 12700 w 91440"/>
              <a:gd name="connsiteY0" fmla="*/ 144780 h 1066800"/>
              <a:gd name="connsiteX1" fmla="*/ 12700 w 91440"/>
              <a:gd name="connsiteY1" fmla="*/ 1059180 h 1066800"/>
              <a:gd name="connsiteX2" fmla="*/ 88900 w 91440"/>
              <a:gd name="connsiteY2" fmla="*/ 190500 h 1066800"/>
              <a:gd name="connsiteX3" fmla="*/ 12700 w 91440"/>
              <a:gd name="connsiteY3" fmla="*/ 14478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" h="1066800">
                <a:moveTo>
                  <a:pt x="12700" y="144780"/>
                </a:moveTo>
                <a:cubicBezTo>
                  <a:pt x="0" y="289560"/>
                  <a:pt x="0" y="1051560"/>
                  <a:pt x="12700" y="1059180"/>
                </a:cubicBezTo>
                <a:cubicBezTo>
                  <a:pt x="25400" y="1066800"/>
                  <a:pt x="91440" y="337820"/>
                  <a:pt x="88900" y="190500"/>
                </a:cubicBezTo>
                <a:cubicBezTo>
                  <a:pt x="86360" y="43180"/>
                  <a:pt x="25400" y="0"/>
                  <a:pt x="12700" y="14478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rot="16200000" flipV="1">
            <a:off x="5334000" y="2514600"/>
            <a:ext cx="685800" cy="3810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105400" y="205740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Thalamic fasciculus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70" grpId="0"/>
      <p:bldP spid="24" grpId="0" animBg="1"/>
      <p:bldP spid="51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STRIATUM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Function - Dysfunction</a:t>
            </a:r>
            <a:endParaRPr lang="en-US" sz="36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3000" cy="5105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corpus striatum assists in regulation of voluntary movement and learning of motor skills.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Their function is to facilitate behavior and movement that are required and appropriate, and inhibit unwanted or inappropriate movement.</a:t>
            </a:r>
          </a:p>
          <a:p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Its dysfunction </a:t>
            </a:r>
            <a:r>
              <a:rPr lang="en-US" sz="2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NOT cause paralysis, sensory loss or ataxia</a:t>
            </a:r>
          </a:p>
          <a:p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Its dysfunction leads to: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Abnormal motor control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emergence of abnormal, involuntary movements (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dyskinesias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Alteration in muscle tone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hypertonia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hypotonia</a:t>
            </a:r>
            <a:endParaRPr lang="en-US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8006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basal nuclei include: Corpus striatum (caudate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+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nuclei.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Corpus striatum are primarily concerned with control of posture &amp; movement.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Functionally, caudate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form the striatum, while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forms the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is separated from caudate by anterior limb of internal capsule &amp; from thalamus by the posterior limb.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50292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striatum is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input region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corpus striatum, while the medial segment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pars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reticulata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nigra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output portion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Afferent fibers of striatum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come from: cerebral cortex,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intralaminar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 of thalamus &amp; pars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compacta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nigra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Efferent fibers of striatum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is directed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pars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reticulata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nigra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876800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Afferent fibers of both lateral &amp; medial segments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come from: striatum and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subthalamic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nucleus.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Efferent fibers of lateral segment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is directed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subthalamic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nucleus.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Efferent fibers of medial segment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is directed to ventral lateral, ventral anterior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centromedian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 of thalamus.</a:t>
            </a:r>
          </a:p>
          <a:p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OBJECTIVES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953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At the end of the lecture, the student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Define “basal ganglia” and enumerate its components.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Enumerate parts of “Corpus Striatum” and their important relations.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structure of Caudate and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nuclei. 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Differentiate between striatum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terms of connections.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State briefly functions &amp; dysfunctions of Corpus Striatum.</a:t>
            </a: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\My Documents\My Pictures\cerebrum1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-71966"/>
            <a:ext cx="5791200" cy="692996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105400" y="1981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2600" y="2362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0" y="2743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4724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3200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24400" y="1676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6600" y="2209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0" y="3429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191000" y="3581400"/>
            <a:ext cx="6096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81600" y="29718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05400" y="228600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1295400"/>
            <a:ext cx="242726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Head of Caudate</a:t>
            </a:r>
          </a:p>
          <a:p>
            <a:pPr marL="342900" indent="-342900">
              <a:buAutoNum type="arabicParenR"/>
            </a:pP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Putamen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Globus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pallidus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Thalamus</a:t>
            </a: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Cerebellum</a:t>
            </a: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Corpus </a:t>
            </a: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callosum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sz="1600" b="1" dirty="0" err="1" smtClean="0">
                <a:latin typeface="Arial" pitchFamily="34" charset="0"/>
                <a:cs typeface="Arial" pitchFamily="34" charset="0"/>
              </a:rPr>
              <a:t>Insula</a:t>
            </a:r>
            <a:endParaRPr lang="en-US" sz="1600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Third ventricle</a:t>
            </a: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Posterior limb of IC</a:t>
            </a:r>
          </a:p>
          <a:p>
            <a:pPr marL="342900" indent="-342900">
              <a:buAutoNum type="arabicParenR"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Anterior limb of IC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ain stem 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447800"/>
            <a:ext cx="8610600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352800" y="54864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9800" y="472440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297180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9050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4152900" y="2400300"/>
            <a:ext cx="533400" cy="4572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71600" y="152400"/>
            <a:ext cx="54425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artery supplying A. </a:t>
            </a:r>
            <a:endParaRPr lang="en-US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most important connection to B.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Identify C.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type of D.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600" y="152400"/>
            <a:ext cx="187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Vertebral artery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81800" y="457200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Cerebellum</a:t>
            </a:r>
            <a:endParaRPr lang="en-US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429000" y="685800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Inferior </a:t>
            </a:r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cerebellar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peduncle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67200" y="990600"/>
            <a:ext cx="289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General somatic efferent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task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676400"/>
            <a:ext cx="6629400" cy="48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733800" y="39624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200" y="51816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381000"/>
            <a:ext cx="6263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Identify the section &amp; its level.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one connection to A.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name of one type of fibers passing in B.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58239" y="304800"/>
            <a:ext cx="4185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Midbrain, level of superior </a:t>
            </a:r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colliculus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5400" y="609600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Spinal cord, thalamus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9000" y="914400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Corticospinal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Copy of F66122-008-f0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828800"/>
            <a:ext cx="6705600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95600" y="43434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5800" y="44196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91000" y="20574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457200"/>
            <a:ext cx="4044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function of A.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arterial supply of B.</a:t>
            </a:r>
          </a:p>
          <a:p>
            <a:pPr marL="342900" indent="-342900">
              <a:buAutoNum type="arabicParenR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Mention the name of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gyrus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C.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381000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Motor speech area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685800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Middle cerebral artery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0" y="990600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Precentral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gyrus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okay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602858"/>
            <a:ext cx="1676400" cy="1925782"/>
          </a:xfrm>
          <a:prstGeom prst="rect">
            <a:avLst/>
          </a:prstGeom>
          <a:noFill/>
        </p:spPr>
      </p:pic>
      <p:pic>
        <p:nvPicPr>
          <p:cNvPr id="1027" name="Picture 3" descr="C:\Documents and Settings\user1\My Documents\My Pictures\ok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57200"/>
            <a:ext cx="1295400" cy="26987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90800" y="1676400"/>
            <a:ext cx="39020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THANK YOU</a:t>
            </a:r>
          </a:p>
          <a:p>
            <a:pPr algn="ctr"/>
            <a:r>
              <a:rPr 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&amp;</a:t>
            </a:r>
          </a:p>
          <a:p>
            <a:pPr algn="ctr"/>
            <a:r>
              <a:rPr lang="en-US" sz="5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GOOD LUCK</a:t>
            </a:r>
            <a:endParaRPr lang="en-US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BASAL GANGLIA (NUCLEI)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589567"/>
            <a:ext cx="4343400" cy="5039834"/>
          </a:xfrm>
        </p:spPr>
        <p:txBody>
          <a:bodyPr>
            <a:normAutofit fontScale="92500"/>
          </a:bodyPr>
          <a:lstStyle/>
          <a:p>
            <a:r>
              <a:rPr lang="en-US" sz="33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Group of nuclei deeply situated in cerebral hemispheres</a:t>
            </a:r>
          </a:p>
          <a:p>
            <a:r>
              <a:rPr lang="en-US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Components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Caudate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divided into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Nucleus</a:t>
            </a:r>
          </a:p>
          <a:p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14600"/>
            <a:ext cx="4531336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400800" y="2743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35814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9800" y="48006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BASAL GANGLIA (NUCLEI)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4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Caudate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nuclei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are functionally related to each other &amp; called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striatum”:</a:t>
            </a:r>
            <a:r>
              <a:rPr 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Part of </a:t>
            </a:r>
            <a:r>
              <a:rPr lang="en-US" sz="28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extrapyramidal</a:t>
            </a:r>
            <a:r>
              <a:rPr lang="en-US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motor system</a:t>
            </a:r>
            <a:r>
              <a:rPr 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, principally involved in the control of posture and movements (primarily by inhibiting motor functions)</a:t>
            </a:r>
          </a:p>
          <a:p>
            <a:endParaRPr lang="en-US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828800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6800" y="4800600"/>
            <a:ext cx="403027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Nucleus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(part</a:t>
            </a:r>
          </a:p>
          <a:p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 limbic system) is only</a:t>
            </a:r>
          </a:p>
          <a:p>
            <a:r>
              <a:rPr lang="en-US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mbryologically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related to</a:t>
            </a:r>
          </a:p>
          <a:p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Corpus Striatum</a:t>
            </a: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BASAL GANGLIA (NUCLEI)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572000" cy="4735033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is more closely related to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Caudate nucleus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(regarding development, function &amp; connections) and together constitute the 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striatum.</a:t>
            </a:r>
          </a:p>
          <a:p>
            <a:pPr>
              <a:defRPr/>
            </a:pP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is the oldest part of corpus striatum and is called 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or  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pallidum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5050" y="2502712"/>
            <a:ext cx="4116612" cy="2907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own Arrow 4"/>
          <p:cNvSpPr/>
          <p:nvPr/>
        </p:nvSpPr>
        <p:spPr>
          <a:xfrm>
            <a:off x="6400800" y="2743200"/>
            <a:ext cx="228600" cy="38100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>
            <a:off x="6400800" y="3276600"/>
            <a:ext cx="228600" cy="457200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753860" y="3398520"/>
            <a:ext cx="642620" cy="607060"/>
          </a:xfrm>
          <a:custGeom>
            <a:avLst/>
            <a:gdLst>
              <a:gd name="connsiteX0" fmla="*/ 485140 w 642620"/>
              <a:gd name="connsiteY0" fmla="*/ 76200 h 607060"/>
              <a:gd name="connsiteX1" fmla="*/ 73660 w 642620"/>
              <a:gd name="connsiteY1" fmla="*/ 45720 h 607060"/>
              <a:gd name="connsiteX2" fmla="*/ 43180 w 642620"/>
              <a:gd name="connsiteY2" fmla="*/ 350520 h 607060"/>
              <a:gd name="connsiteX3" fmla="*/ 271780 w 642620"/>
              <a:gd name="connsiteY3" fmla="*/ 594360 h 607060"/>
              <a:gd name="connsiteX4" fmla="*/ 607060 w 642620"/>
              <a:gd name="connsiteY4" fmla="*/ 426720 h 607060"/>
              <a:gd name="connsiteX5" fmla="*/ 485140 w 642620"/>
              <a:gd name="connsiteY5" fmla="*/ 76200 h 607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2620" h="607060">
                <a:moveTo>
                  <a:pt x="485140" y="76200"/>
                </a:moveTo>
                <a:cubicBezTo>
                  <a:pt x="396240" y="12700"/>
                  <a:pt x="147320" y="0"/>
                  <a:pt x="73660" y="45720"/>
                </a:cubicBezTo>
                <a:cubicBezTo>
                  <a:pt x="0" y="91440"/>
                  <a:pt x="10160" y="259080"/>
                  <a:pt x="43180" y="350520"/>
                </a:cubicBezTo>
                <a:cubicBezTo>
                  <a:pt x="76200" y="441960"/>
                  <a:pt x="177800" y="581660"/>
                  <a:pt x="271780" y="594360"/>
                </a:cubicBezTo>
                <a:cubicBezTo>
                  <a:pt x="365760" y="607060"/>
                  <a:pt x="571500" y="513080"/>
                  <a:pt x="607060" y="426720"/>
                </a:cubicBezTo>
                <a:cubicBezTo>
                  <a:pt x="642620" y="340360"/>
                  <a:pt x="574040" y="139700"/>
                  <a:pt x="485140" y="76200"/>
                </a:cubicBezTo>
                <a:close/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My Documents\My Pictures\basal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40" y="1295400"/>
            <a:ext cx="8328455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STRIATUM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(Important relations)</a:t>
            </a:r>
            <a:endParaRPr lang="en-US" sz="40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724400" cy="496363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Head of Caudate Nucleus: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Anterior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Forms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 wall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of anterior horn of lateral ventricle</a:t>
            </a:r>
          </a:p>
          <a:p>
            <a:pPr>
              <a:buNone/>
            </a:pP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Nucleus:</a:t>
            </a:r>
          </a:p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254" y="1600201"/>
            <a:ext cx="3415145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1\My Documents\My Pictures\basa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8750"/>
            <a:ext cx="3697287" cy="2619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705600" y="495300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5334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STRIATUM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4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(Nomenclature)</a:t>
            </a:r>
            <a:endParaRPr 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4887433"/>
          </a:xfrm>
        </p:spPr>
        <p:txBody>
          <a:bodyPr>
            <a:normAutofit fontScale="92500" lnSpcReduction="1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Bands of grey matter pass from </a:t>
            </a:r>
            <a:r>
              <a:rPr lang="en-US" sz="3200" b="1" dirty="0" err="1" smtClean="0">
                <a:solidFill>
                  <a:srgbClr val="0070C0"/>
                </a:solidFill>
                <a:latin typeface="Arial" charset="0"/>
                <a:cs typeface="Arial" charset="0"/>
              </a:rPr>
              <a:t>lentiform</a:t>
            </a:r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nucleus across the internal capsule to the caudate nucleus, giving the striated appearance hence, the name </a:t>
            </a:r>
            <a:r>
              <a:rPr lang="en-US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corpus striatum</a:t>
            </a:r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.  </a:t>
            </a:r>
          </a:p>
          <a:p>
            <a:endParaRPr lang="en-US" dirty="0"/>
          </a:p>
        </p:txBody>
      </p:sp>
      <p:pic>
        <p:nvPicPr>
          <p:cNvPr id="5" name="Picture 3" descr="C:\Documents and Settings\user1\My Documents\My Pictures\basal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3937" y="2057400"/>
            <a:ext cx="4500597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CAUDATE NUCLEUS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876800" cy="53340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SHAPE: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C-shaped mass of grey matter</a:t>
            </a:r>
          </a:p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COMPONENTS: </a:t>
            </a:r>
            <a:r>
              <a:rPr lang="en-US" sz="24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head, body &amp; tail</a:t>
            </a:r>
          </a:p>
          <a:p>
            <a:pPr marL="514350" indent="-514350">
              <a:buNone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u="sng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Head</a:t>
            </a: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514350" indent="-514350">
              <a:buNone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-Rounded in shape </a:t>
            </a:r>
          </a:p>
          <a:p>
            <a:pPr marL="514350" indent="-51435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-Lies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anterior to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(in frontal lobe)</a:t>
            </a:r>
          </a:p>
          <a:p>
            <a:pPr marL="514350" indent="-514350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-Completely separated from the 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by the internal capsule except 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rostrally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where it is continuous with the 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3260" y="2403293"/>
            <a:ext cx="3768590" cy="2854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rot="5400000">
            <a:off x="5524500" y="2933700"/>
            <a:ext cx="228600" cy="158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239000" y="2592388"/>
            <a:ext cx="228600" cy="7461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8343900" y="4457700"/>
            <a:ext cx="228600" cy="15240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590</TotalTime>
  <Words>914</Words>
  <Application>Microsoft Office PowerPoint</Application>
  <PresentationFormat>On-screen Show (4:3)</PresentationFormat>
  <Paragraphs>179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Median</vt:lpstr>
      <vt:lpstr>BASAL GANGLIA</vt:lpstr>
      <vt:lpstr>OBJECTIVES</vt:lpstr>
      <vt:lpstr>BASAL GANGLIA (NUCLEI)</vt:lpstr>
      <vt:lpstr>BASAL GANGLIA (NUCLEI)</vt:lpstr>
      <vt:lpstr>BASAL GANGLIA (NUCLEI)</vt:lpstr>
      <vt:lpstr>Slide 6</vt:lpstr>
      <vt:lpstr>CORPUS STRIATUM  (Important relations)</vt:lpstr>
      <vt:lpstr>CORPUS STRIATUM  (Nomenclature)</vt:lpstr>
      <vt:lpstr>CAUDATE NUCLEUS</vt:lpstr>
      <vt:lpstr>CAUDATE NUCLEUS</vt:lpstr>
      <vt:lpstr>LENTIFORM NUCLEUS</vt:lpstr>
      <vt:lpstr>PUTAMEN</vt:lpstr>
      <vt:lpstr>GLOBUS PALLIDUS</vt:lpstr>
      <vt:lpstr>Slide 14</vt:lpstr>
      <vt:lpstr>Slide 15</vt:lpstr>
      <vt:lpstr>CORPUS STRIATUM Function - Dysfunction</vt:lpstr>
      <vt:lpstr>SUMMARY</vt:lpstr>
      <vt:lpstr>SUMMARY</vt:lpstr>
      <vt:lpstr>SUMMARY</vt:lpstr>
      <vt:lpstr>Slide 20</vt:lpstr>
      <vt:lpstr>Slide 21</vt:lpstr>
      <vt:lpstr>Slide 22</vt:lpstr>
      <vt:lpstr>Slide 23</vt:lpstr>
      <vt:lpstr>Slide 24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BASAL GANGLIA</dc:title>
  <dc:creator>user1</dc:creator>
  <cp:lastModifiedBy>user1</cp:lastModifiedBy>
  <cp:revision>77</cp:revision>
  <dcterms:created xsi:type="dcterms:W3CDTF">2011-10-05T07:46:08Z</dcterms:created>
  <dcterms:modified xsi:type="dcterms:W3CDTF">2012-08-26T11:29:22Z</dcterms:modified>
</cp:coreProperties>
</file>