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32"/>
  </p:notesMasterIdLst>
  <p:handoutMasterIdLst>
    <p:handoutMasterId r:id="rId33"/>
  </p:handoutMasterIdLst>
  <p:sldIdLst>
    <p:sldId id="257" r:id="rId2"/>
    <p:sldId id="282" r:id="rId3"/>
    <p:sldId id="258" r:id="rId4"/>
    <p:sldId id="285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8" r:id="rId23"/>
    <p:sldId id="279" r:id="rId24"/>
    <p:sldId id="280" r:id="rId25"/>
    <p:sldId id="286" r:id="rId26"/>
    <p:sldId id="288" r:id="rId27"/>
    <p:sldId id="287" r:id="rId28"/>
    <p:sldId id="281" r:id="rId29"/>
    <p:sldId id="283" r:id="rId30"/>
    <p:sldId id="284" r:id="rId3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5DA89B4A-A749-4695-A7EF-17D64ECFCBB4}" type="datetimeFigureOut">
              <a:rPr lang="en-US"/>
              <a:pPr>
                <a:defRPr/>
              </a:pPr>
              <a:t>10/9/2012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C00B6556-93B6-4841-8E4A-F9724A5EED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D926AEC2-A8DE-496C-A7A9-2849243F55DA}" type="datetimeFigureOut">
              <a:rPr lang="en-US"/>
              <a:pPr>
                <a:defRPr/>
              </a:pPr>
              <a:t>10/9/2012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E3D25D1E-6FE3-4632-91BE-0B948C4790A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1"/>
          <p:cNvSpPr>
            <a:spLocks noGrp="1" noChangeArrowheads="1"/>
          </p:cNvSpPr>
          <p:nvPr>
            <p:ph type="dt" sz="quarter"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95C2DCA-C304-4311-A773-A2CCFB6988EB}" type="datetime1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10/9/2012</a:t>
            </a:fld>
            <a:endParaRPr lang="en-US"/>
          </a:p>
        </p:txBody>
      </p:sp>
      <p:sp>
        <p:nvSpPr>
          <p:cNvPr id="39939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0522D0A-0426-4B8D-87CE-08CE5AE27C4E}" type="slidenum">
              <a:rPr lang="ar-SA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/>
          </a:p>
        </p:txBody>
      </p:sp>
      <p:sp>
        <p:nvSpPr>
          <p:cNvPr id="39940" name="Rectangle 2"/>
          <p:cNvSpPr>
            <a:spLocks noChangeArrowheads="1"/>
          </p:cNvSpPr>
          <p:nvPr/>
        </p:nvSpPr>
        <p:spPr bwMode="auto">
          <a:xfrm>
            <a:off x="3914775" y="0"/>
            <a:ext cx="2955925" cy="4460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9941" name="Rectangle 3"/>
          <p:cNvSpPr>
            <a:spLocks noChangeArrowheads="1"/>
          </p:cNvSpPr>
          <p:nvPr/>
        </p:nvSpPr>
        <p:spPr bwMode="auto">
          <a:xfrm>
            <a:off x="3914775" y="8707438"/>
            <a:ext cx="2955925" cy="4460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 anchor="b"/>
          <a:lstStyle/>
          <a:p>
            <a:pPr algn="r"/>
            <a:r>
              <a:rPr lang="en-GB" sz="1200">
                <a:latin typeface="Calibri" pitchFamily="34" charset="0"/>
              </a:rPr>
              <a:t>6</a:t>
            </a:r>
          </a:p>
        </p:txBody>
      </p:sp>
      <p:sp>
        <p:nvSpPr>
          <p:cNvPr id="39942" name="Rectangle 4"/>
          <p:cNvSpPr>
            <a:spLocks noChangeArrowheads="1"/>
          </p:cNvSpPr>
          <p:nvPr/>
        </p:nvSpPr>
        <p:spPr bwMode="auto">
          <a:xfrm>
            <a:off x="0" y="8707438"/>
            <a:ext cx="2954338" cy="4460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9943" name="Rectangle 5"/>
          <p:cNvSpPr>
            <a:spLocks noChangeArrowheads="1"/>
          </p:cNvSpPr>
          <p:nvPr/>
        </p:nvSpPr>
        <p:spPr bwMode="auto">
          <a:xfrm>
            <a:off x="0" y="0"/>
            <a:ext cx="2954338" cy="4460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9944" name="Rectangle 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5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884238" y="4316413"/>
            <a:ext cx="5026025" cy="4167187"/>
          </a:xfrm>
          <a:noFill/>
        </p:spPr>
        <p:txBody>
          <a:bodyPr wrap="non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/>
          <p:nvPr/>
        </p:nvSpPr>
        <p:spPr bwMode="ltGray">
          <a:xfrm>
            <a:off x="0" y="0"/>
            <a:ext cx="9144000" cy="513556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10"/>
          <p:cNvSpPr/>
          <p:nvPr/>
        </p:nvSpPr>
        <p:spPr bwMode="invGray">
          <a:xfrm>
            <a:off x="0" y="5127625"/>
            <a:ext cx="9144000" cy="46038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tIns="0" bIns="0" anchor="t"/>
          <a:lstStyle>
            <a:lvl1pPr algn="l">
              <a:defRPr sz="4700" b="1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18FDE1-DDAF-42D4-9FAB-852C0B7DA3D6}" type="datetimeFigureOut">
              <a:rPr lang="en-US"/>
              <a:pPr>
                <a:defRPr/>
              </a:pPr>
              <a:t>10/9/2012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D5678-DA70-4797-9057-8FD5659E477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6DEC91-3C53-474D-89C6-B433E0895ED6}" type="datetimeFigureOut">
              <a:rPr lang="en-US"/>
              <a:pPr>
                <a:defRPr/>
              </a:pPr>
              <a:t>10/9/2012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DCB1D1-D0F2-43D8-96F1-5C12FA9BE95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/>
          <p:nvPr/>
        </p:nvSpPr>
        <p:spPr bwMode="invGray">
          <a:xfrm>
            <a:off x="6599238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10"/>
          <p:cNvSpPr/>
          <p:nvPr/>
        </p:nvSpPr>
        <p:spPr bwMode="ltGray">
          <a:xfrm>
            <a:off x="6648450" y="0"/>
            <a:ext cx="2514600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00CAE9-58AE-48D5-AC87-B91B90CD6CC9}" type="datetimeFigureOut">
              <a:rPr lang="en-US"/>
              <a:pPr>
                <a:defRPr/>
              </a:pPr>
              <a:t>10/9/2012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013" y="6376988"/>
            <a:ext cx="383698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7BB0C0-6A29-42BC-9D21-F25A939AE1D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F0B577-C23E-4F63-A49B-E4D188D2A34A}" type="datetimeFigureOut">
              <a:rPr lang="en-US"/>
              <a:pPr>
                <a:defRPr/>
              </a:pPr>
              <a:t>10/9/2012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8C7C8A-7BE3-49DA-B28A-2D61167D889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/>
          <p:nvPr/>
        </p:nvSpPr>
        <p:spPr bwMode="ltGray">
          <a:xfrm>
            <a:off x="0" y="0"/>
            <a:ext cx="9144000" cy="26019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10"/>
          <p:cNvSpPr/>
          <p:nvPr/>
        </p:nvSpPr>
        <p:spPr bwMode="invGray">
          <a:xfrm>
            <a:off x="0" y="2601913"/>
            <a:ext cx="9144000" cy="46037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tIns="0" rIns="91440" bIns="0" anchor="b"/>
          <a:lstStyle>
            <a:lvl1pPr algn="l">
              <a:defRPr sz="4700" b="1" cap="none" baseline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28B82-DAF7-4903-A0E8-88D29428B865}" type="datetimeFigureOut">
              <a:rPr lang="en-US"/>
              <a:pPr>
                <a:defRPr/>
              </a:pPr>
              <a:t>10/9/2012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C427CA-87D9-4670-A168-F639658A067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FA43B2-2965-4F81-87D6-7D2AD747732E}" type="datetimeFigureOut">
              <a:rPr lang="en-US"/>
              <a:pPr>
                <a:defRPr/>
              </a:pPr>
              <a:t>10/9/2012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A842B5-7C64-4AF6-B54B-ABCC844F7B4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EFE208-E96F-483B-B3B6-3E0D6FB0F0AD}" type="datetimeFigureOut">
              <a:rPr lang="en-US"/>
              <a:pPr>
                <a:defRPr/>
              </a:pPr>
              <a:t>10/9/2012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7BE6DB-7D22-444D-B27C-F988B1C55F5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37AB67-3EBA-4DD2-9C48-2CC1912B850E}" type="datetimeFigureOut">
              <a:rPr lang="en-US"/>
              <a:pPr>
                <a:defRPr/>
              </a:pPr>
              <a:t>10/9/2012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F41D93-5FFD-48E2-A3CA-511BF3CB7D7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79F96D-312A-4CDC-9896-0D4FE6A64E98}" type="datetimeFigureOut">
              <a:rPr lang="en-US"/>
              <a:pPr>
                <a:defRPr/>
              </a:pPr>
              <a:t>10/9/2012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34DF2-83DE-4460-80B0-9DD2E695689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0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3E6F91-85D7-4F65-9527-23FD9C08DFEB}" type="datetimeFigureOut">
              <a:rPr lang="en-US"/>
              <a:pPr>
                <a:defRPr/>
              </a:pPr>
              <a:t>10/9/2012</a:t>
            </a:fld>
            <a:endParaRPr lang="en-US" dirty="0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696116-F5D4-42F2-86D0-6F41A3453D8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/>
          <p:nvPr/>
        </p:nvSpPr>
        <p:spPr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0"/>
          <p:cNvSpPr/>
          <p:nvPr/>
        </p:nvSpPr>
        <p:spPr bwMode="invGray"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>
          <a:xfrm>
            <a:off x="165100" y="1169988"/>
            <a:ext cx="2522538" cy="2016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844F75-F758-420B-B6C7-A9E75310913E}" type="datetimeFigureOut">
              <a:rPr lang="en-US"/>
              <a:pPr>
                <a:defRPr/>
              </a:pPr>
              <a:t>10/9/2012</a:t>
            </a:fld>
            <a:endParaRPr lang="en-US" dirty="0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300" y="1169988"/>
            <a:ext cx="5194300" cy="201612"/>
          </a:xfrm>
        </p:spPr>
        <p:txBody>
          <a:bodyPr/>
          <a:lstStyle>
            <a:lvl1pPr>
              <a:defRPr dirty="0"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138" y="1169988"/>
            <a:ext cx="733425" cy="2016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C78E2-6751-4857-97C4-4F2E55A6EEC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6688"/>
            <a:ext cx="9144000" cy="444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4000" cy="14335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0950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774825"/>
            <a:ext cx="8229600" cy="462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4864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7000"/>
            <a:ext cx="2133600" cy="274638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tint val="95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0ADA8698-FF99-4889-9E41-61621367F105}" type="datetimeFigureOut">
              <a:rPr lang="en-US"/>
              <a:pPr>
                <a:defRPr/>
              </a:pPr>
              <a:t>10/9/2012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013" y="6477000"/>
            <a:ext cx="5508625" cy="274638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dirty="0">
                <a:solidFill>
                  <a:schemeClr val="tx1">
                    <a:tint val="95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200" y="6477000"/>
            <a:ext cx="733425" cy="274638"/>
          </a:xfrm>
          <a:prstGeom prst="rect">
            <a:avLst/>
          </a:prstGeom>
        </p:spPr>
        <p:txBody>
          <a:bodyPr vert="horz" bIns="0" rtlCol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tint val="95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F5D094F1-F8C4-4CF7-B70D-D157A9C2C7E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7" r:id="rId1"/>
    <p:sldLayoutId id="2147483762" r:id="rId2"/>
    <p:sldLayoutId id="2147483768" r:id="rId3"/>
    <p:sldLayoutId id="2147483763" r:id="rId4"/>
    <p:sldLayoutId id="2147483764" r:id="rId5"/>
    <p:sldLayoutId id="2147483765" r:id="rId6"/>
    <p:sldLayoutId id="2147483769" r:id="rId7"/>
    <p:sldLayoutId id="2147483770" r:id="rId8"/>
    <p:sldLayoutId id="2147483771" r:id="rId9"/>
    <p:sldLayoutId id="2147483766" r:id="rId10"/>
    <p:sldLayoutId id="2147483772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500" b="1" kern="1200">
          <a:solidFill>
            <a:srgbClr val="5EA8C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500" b="1">
          <a:solidFill>
            <a:srgbClr val="5EA8C0"/>
          </a:solidFill>
          <a:latin typeface="Corbel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500" b="1">
          <a:solidFill>
            <a:srgbClr val="5EA8C0"/>
          </a:solidFill>
          <a:latin typeface="Corbel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500" b="1">
          <a:solidFill>
            <a:srgbClr val="5EA8C0"/>
          </a:solidFill>
          <a:latin typeface="Corbel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500" b="1">
          <a:solidFill>
            <a:srgbClr val="5EA8C0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500" b="1">
          <a:solidFill>
            <a:srgbClr val="5EA8C0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500" b="1">
          <a:solidFill>
            <a:srgbClr val="5EA8C0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500" b="1">
          <a:solidFill>
            <a:srgbClr val="5EA8C0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500" b="1">
          <a:solidFill>
            <a:srgbClr val="5EA8C0"/>
          </a:solidFill>
          <a:latin typeface="Corbel" pitchFamily="34" charset="0"/>
        </a:defRPr>
      </a:lvl9pPr>
      <a:extLst/>
    </p:titleStyle>
    <p:bodyStyle>
      <a:lvl1pPr marL="438150" indent="-319088" algn="l" rtl="0" fontAlgn="base">
        <a:spcBef>
          <a:spcPct val="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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0250" indent="-2730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fontAlgn="base">
        <a:spcBef>
          <a:spcPct val="20000"/>
        </a:spcBef>
        <a:spcAft>
          <a:spcPct val="0"/>
        </a:spcAft>
        <a:buClr>
          <a:srgbClr val="8D89A4"/>
        </a:buClr>
        <a:buFont typeface="Arial" charset="0"/>
        <a:buChar char="▪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025" indent="-182563" algn="l" rtl="0" fontAlgn="base">
        <a:spcBef>
          <a:spcPct val="20000"/>
        </a:spcBef>
        <a:spcAft>
          <a:spcPct val="0"/>
        </a:spcAft>
        <a:buClr>
          <a:srgbClr val="748560"/>
        </a:buClr>
        <a:buFont typeface="Arial" charset="0"/>
        <a:buChar char="▪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5575" indent="-182563" algn="l" rtl="0" fontAlgn="base">
        <a:spcBef>
          <a:spcPct val="20000"/>
        </a:spcBef>
        <a:spcAft>
          <a:spcPct val="0"/>
        </a:spcAft>
        <a:buClr>
          <a:srgbClr val="9E9273"/>
        </a:buClr>
        <a:buFont typeface="Wingdings 3" pitchFamily="18" charset="2"/>
        <a:buChar char=""/>
        <a:defRPr lang="en-US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en.wikipedia.org/wiki/Neurons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Alzheimer Disease</a:t>
            </a:r>
          </a:p>
        </p:txBody>
      </p:sp>
      <p:sp>
        <p:nvSpPr>
          <p:cNvPr id="8195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500188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en-US" smtClean="0">
                <a:latin typeface="Times New Roman" pitchFamily="18" charset="0"/>
                <a:cs typeface="Times New Roman" pitchFamily="18" charset="0"/>
              </a:rPr>
              <a:t>Dr. Sumbul Fatma</a:t>
            </a:r>
          </a:p>
          <a:p>
            <a:pPr>
              <a:buFont typeface="Arial" charset="0"/>
              <a:buNone/>
            </a:pPr>
            <a:r>
              <a:rPr lang="en-US" smtClean="0">
                <a:latin typeface="Times New Roman" pitchFamily="18" charset="0"/>
                <a:cs typeface="Times New Roman" pitchFamily="18" charset="0"/>
              </a:rPr>
              <a:t>Biochemistry Unit</a:t>
            </a:r>
          </a:p>
          <a:p>
            <a:pPr>
              <a:buFont typeface="Arial" charset="0"/>
              <a:buNone/>
            </a:pPr>
            <a:r>
              <a:rPr lang="en-US" smtClean="0">
                <a:latin typeface="Times New Roman" pitchFamily="18" charset="0"/>
                <a:cs typeface="Times New Roman" pitchFamily="18" charset="0"/>
              </a:rPr>
              <a:t>Department of Pathology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Neurofibrillary tangles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Intracellular bundles of filaments in the cytoplasm of neurons that displace or encircle the nucleus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 major component of filaments is abnormally hyperphosphorylated forms of the </a:t>
            </a: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protein tau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(a microtubule associated protein that enhances microtubule assembly)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pic>
        <p:nvPicPr>
          <p:cNvPr id="17412" name="Picture 10" descr="phf_a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0" y="228600"/>
            <a:ext cx="1289050" cy="990600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Amyloid Angiopathy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381000" y="1752600"/>
            <a:ext cx="8534400" cy="4625975"/>
          </a:xfrm>
        </p:spPr>
        <p:txBody>
          <a:bodyPr rtlCol="0">
            <a:normAutofit lnSpcReduction="10000"/>
          </a:bodyPr>
          <a:lstStyle/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Amyloid proteins build up on the walls of the arteries in the brain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endParaRPr lang="en-US" sz="3500" dirty="0" smtClean="0">
              <a:latin typeface="Times New Roman" pitchFamily="18" charset="0"/>
              <a:cs typeface="Times New Roman" pitchFamily="18" charset="0"/>
            </a:endParaRP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The condition increases the risk of hemorrhagic stroke and dementia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endParaRPr lang="en-US" sz="3500" dirty="0" smtClean="0">
              <a:latin typeface="Times New Roman" pitchFamily="18" charset="0"/>
              <a:cs typeface="Times New Roman" pitchFamily="18" charset="0"/>
            </a:endParaRP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An almost invariable accompaniment of Alzheimer disease but not specific for Alzheimer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endParaRPr lang="en-US" sz="3500" dirty="0" smtClean="0">
              <a:latin typeface="Times New Roman" pitchFamily="18" charset="0"/>
              <a:cs typeface="Times New Roman" pitchFamily="18" charset="0"/>
            </a:endParaRP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endParaRPr lang="en-US" dirty="0" smtClean="0"/>
          </a:p>
        </p:txBody>
      </p:sp>
      <p:pic>
        <p:nvPicPr>
          <p:cNvPr id="18436" name="Picture 32" descr="ad_contbrain"/>
          <p:cNvPicPr>
            <a:picLocks noChangeAspect="1" noChangeArrowheads="1"/>
          </p:cNvPicPr>
          <p:nvPr/>
        </p:nvPicPr>
        <p:blipFill>
          <a:blip r:embed="rId2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3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Pathogenesis of Alzheimer</a:t>
            </a:r>
          </a:p>
        </p:txBody>
      </p:sp>
      <p:sp>
        <p:nvSpPr>
          <p:cNvPr id="19459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Still being intensively studied</a:t>
            </a:r>
          </a:p>
          <a:p>
            <a:endParaRPr lang="en-US" smtClean="0">
              <a:latin typeface="Times New Roman" pitchFamily="18" charset="0"/>
              <a:cs typeface="Times New Roman" pitchFamily="18" charset="0"/>
            </a:endParaRPr>
          </a:p>
          <a:p>
            <a:endParaRPr lang="en-US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The number of neurofibrillar tangles correlates better with the degree of dementia than does the number of neuritic plaques</a:t>
            </a:r>
          </a:p>
          <a:p>
            <a:pPr>
              <a:buFont typeface="Wingdings 2" pitchFamily="18" charset="2"/>
              <a:buNone/>
            </a:pPr>
            <a:endParaRPr lang="en-US" smtClean="0"/>
          </a:p>
        </p:txBody>
      </p:sp>
      <p:pic>
        <p:nvPicPr>
          <p:cNvPr id="19460" name="Picture 32" descr="ad_contbrain"/>
          <p:cNvPicPr>
            <a:picLocks noChangeAspect="1" noChangeArrowheads="1"/>
          </p:cNvPicPr>
          <p:nvPr/>
        </p:nvPicPr>
        <p:blipFill>
          <a:blip r:embed="rId2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304800" y="155448"/>
            <a:ext cx="8686800" cy="125272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Pathogenesis of Alzheimer 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38150" lvl="1" indent="-319088" algn="just">
              <a:spcBef>
                <a:spcPct val="0"/>
              </a:spcBef>
              <a:buClr>
                <a:schemeClr val="accent1"/>
              </a:buClr>
              <a:buSzPct val="80000"/>
              <a:buFont typeface="Wingdings 2" pitchFamily="18" charset="2"/>
              <a:buChar char=""/>
            </a:pPr>
            <a:r>
              <a:rPr lang="en-US" sz="3200" smtClean="0">
                <a:latin typeface="Times New Roman" pitchFamily="18" charset="0"/>
                <a:cs typeface="Times New Roman" pitchFamily="18" charset="0"/>
              </a:rPr>
              <a:t>The best correlation of severity of dementia appears to be with loss of synapses</a:t>
            </a:r>
          </a:p>
          <a:p>
            <a:endParaRPr lang="en-US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The A</a:t>
            </a:r>
            <a:r>
              <a:rPr lang="el-GR" smtClean="0"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peptide forms </a:t>
            </a:r>
            <a:r>
              <a:rPr lang="el-GR" smtClean="0"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-pleated sheets, </a:t>
            </a:r>
            <a:r>
              <a:rPr lang="el-GR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aggregates readily and is resistant to degrdation  and elicits an inflammatory response from astrocytes and microglia and can be directly neurotoxic</a:t>
            </a:r>
          </a:p>
        </p:txBody>
      </p:sp>
      <p:pic>
        <p:nvPicPr>
          <p:cNvPr id="20484" name="Picture 32" descr="ad_contbrain"/>
          <p:cNvPicPr>
            <a:picLocks noChangeAspect="1" noChangeArrowheads="1"/>
          </p:cNvPicPr>
          <p:nvPr/>
        </p:nvPicPr>
        <p:blipFill>
          <a:blip r:embed="rId2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3"/>
          <p:cNvSpPr>
            <a:spLocks noGrp="1"/>
          </p:cNvSpPr>
          <p:nvPr>
            <p:ph type="title"/>
          </p:nvPr>
        </p:nvSpPr>
        <p:spPr>
          <a:xfrm>
            <a:off x="533400" y="2286000"/>
            <a:ext cx="82296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l-GR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is a critical molecule in the pathogenesis of Alzheimer disease</a:t>
            </a:r>
          </a:p>
        </p:txBody>
      </p:sp>
      <p:pic>
        <p:nvPicPr>
          <p:cNvPr id="21507" name="Picture 32" descr="ad_contbrain"/>
          <p:cNvPicPr>
            <a:picLocks noChangeAspect="1" noChangeArrowheads="1"/>
          </p:cNvPicPr>
          <p:nvPr/>
        </p:nvPicPr>
        <p:blipFill>
          <a:blip r:embed="rId2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l-GR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 Peptides</a:t>
            </a:r>
          </a:p>
        </p:txBody>
      </p:sp>
      <p:sp>
        <p:nvSpPr>
          <p:cNvPr id="22531" name="Content Placeholder 3"/>
          <p:cNvSpPr>
            <a:spLocks noGrp="1"/>
          </p:cNvSpPr>
          <p:nvPr>
            <p:ph idx="1"/>
          </p:nvPr>
        </p:nvSpPr>
        <p:spPr>
          <a:xfrm>
            <a:off x="304800" y="1600200"/>
            <a:ext cx="8610600" cy="4525963"/>
          </a:xfrm>
        </p:spPr>
        <p:txBody>
          <a:bodyPr/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Are derived through the processing of APP</a:t>
            </a:r>
          </a:p>
          <a:p>
            <a:endParaRPr lang="en-US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APP is a protein of uncertain cellular function</a:t>
            </a:r>
          </a:p>
          <a:p>
            <a:endParaRPr lang="en-US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It is synthesized with a single transmembrane domain and expressed on the cell surface</a:t>
            </a:r>
          </a:p>
          <a:p>
            <a:pPr>
              <a:buFont typeface="Arial" charset="0"/>
              <a:buNone/>
            </a:pPr>
            <a:r>
              <a:rPr lang="en-US" smtClean="0"/>
              <a:t> </a:t>
            </a:r>
          </a:p>
        </p:txBody>
      </p:sp>
      <p:pic>
        <p:nvPicPr>
          <p:cNvPr id="22532" name="Picture 32" descr="ad_contbrain"/>
          <p:cNvPicPr>
            <a:picLocks noChangeAspect="1" noChangeArrowheads="1"/>
          </p:cNvPicPr>
          <p:nvPr/>
        </p:nvPicPr>
        <p:blipFill>
          <a:blip r:embed="rId2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09"/>
          <p:cNvSpPr>
            <a:spLocks noChangeArrowheads="1"/>
          </p:cNvSpPr>
          <p:nvPr/>
        </p:nvSpPr>
        <p:spPr bwMode="auto">
          <a:xfrm>
            <a:off x="2881313" y="2343150"/>
            <a:ext cx="2473325" cy="188913"/>
          </a:xfrm>
          <a:prstGeom prst="rect">
            <a:avLst/>
          </a:prstGeom>
          <a:solidFill>
            <a:srgbClr val="1822CD"/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Corbel" pitchFamily="34" charset="0"/>
            </a:endParaRPr>
          </a:p>
        </p:txBody>
      </p:sp>
      <p:grpSp>
        <p:nvGrpSpPr>
          <p:cNvPr id="23555" name="Group 110"/>
          <p:cNvGrpSpPr>
            <a:grpSpLocks/>
          </p:cNvGrpSpPr>
          <p:nvPr/>
        </p:nvGrpSpPr>
        <p:grpSpPr bwMode="auto">
          <a:xfrm>
            <a:off x="4808538" y="2681288"/>
            <a:ext cx="2489200" cy="596900"/>
            <a:chOff x="3376" y="1689"/>
            <a:chExt cx="1763" cy="376"/>
          </a:xfrm>
        </p:grpSpPr>
        <p:sp>
          <p:nvSpPr>
            <p:cNvPr id="23596" name="Freeform 111"/>
            <p:cNvSpPr>
              <a:spLocks/>
            </p:cNvSpPr>
            <p:nvPr/>
          </p:nvSpPr>
          <p:spPr bwMode="auto">
            <a:xfrm>
              <a:off x="3504" y="1905"/>
              <a:ext cx="184" cy="80"/>
            </a:xfrm>
            <a:custGeom>
              <a:avLst/>
              <a:gdLst>
                <a:gd name="T0" fmla="*/ 183 w 184"/>
                <a:gd name="T1" fmla="*/ 0 h 80"/>
                <a:gd name="T2" fmla="*/ 183 w 184"/>
                <a:gd name="T3" fmla="*/ 16 h 80"/>
                <a:gd name="T4" fmla="*/ 177 w 184"/>
                <a:gd name="T5" fmla="*/ 28 h 80"/>
                <a:gd name="T6" fmla="*/ 171 w 184"/>
                <a:gd name="T7" fmla="*/ 35 h 80"/>
                <a:gd name="T8" fmla="*/ 165 w 184"/>
                <a:gd name="T9" fmla="*/ 38 h 80"/>
                <a:gd name="T10" fmla="*/ 106 w 184"/>
                <a:gd name="T11" fmla="*/ 38 h 80"/>
                <a:gd name="T12" fmla="*/ 100 w 184"/>
                <a:gd name="T13" fmla="*/ 41 h 80"/>
                <a:gd name="T14" fmla="*/ 95 w 184"/>
                <a:gd name="T15" fmla="*/ 50 h 80"/>
                <a:gd name="T16" fmla="*/ 89 w 184"/>
                <a:gd name="T17" fmla="*/ 63 h 80"/>
                <a:gd name="T18" fmla="*/ 89 w 184"/>
                <a:gd name="T19" fmla="*/ 79 h 80"/>
                <a:gd name="T20" fmla="*/ 89 w 184"/>
                <a:gd name="T21" fmla="*/ 63 h 80"/>
                <a:gd name="T22" fmla="*/ 83 w 184"/>
                <a:gd name="T23" fmla="*/ 50 h 80"/>
                <a:gd name="T24" fmla="*/ 83 w 184"/>
                <a:gd name="T25" fmla="*/ 41 h 80"/>
                <a:gd name="T26" fmla="*/ 77 w 184"/>
                <a:gd name="T27" fmla="*/ 38 h 80"/>
                <a:gd name="T28" fmla="*/ 18 w 184"/>
                <a:gd name="T29" fmla="*/ 38 h 80"/>
                <a:gd name="T30" fmla="*/ 12 w 184"/>
                <a:gd name="T31" fmla="*/ 35 h 80"/>
                <a:gd name="T32" fmla="*/ 6 w 184"/>
                <a:gd name="T33" fmla="*/ 28 h 80"/>
                <a:gd name="T34" fmla="*/ 0 w 184"/>
                <a:gd name="T35" fmla="*/ 16 h 80"/>
                <a:gd name="T36" fmla="*/ 0 w 184"/>
                <a:gd name="T37" fmla="*/ 0 h 8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84"/>
                <a:gd name="T58" fmla="*/ 0 h 80"/>
                <a:gd name="T59" fmla="*/ 184 w 184"/>
                <a:gd name="T60" fmla="*/ 80 h 8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84" h="80">
                  <a:moveTo>
                    <a:pt x="183" y="0"/>
                  </a:moveTo>
                  <a:lnTo>
                    <a:pt x="183" y="16"/>
                  </a:lnTo>
                  <a:lnTo>
                    <a:pt x="177" y="28"/>
                  </a:lnTo>
                  <a:lnTo>
                    <a:pt x="171" y="35"/>
                  </a:lnTo>
                  <a:lnTo>
                    <a:pt x="165" y="38"/>
                  </a:lnTo>
                  <a:lnTo>
                    <a:pt x="106" y="38"/>
                  </a:lnTo>
                  <a:lnTo>
                    <a:pt x="100" y="41"/>
                  </a:lnTo>
                  <a:lnTo>
                    <a:pt x="95" y="50"/>
                  </a:lnTo>
                  <a:lnTo>
                    <a:pt x="89" y="63"/>
                  </a:lnTo>
                  <a:lnTo>
                    <a:pt x="89" y="79"/>
                  </a:lnTo>
                  <a:lnTo>
                    <a:pt x="89" y="63"/>
                  </a:lnTo>
                  <a:lnTo>
                    <a:pt x="83" y="50"/>
                  </a:lnTo>
                  <a:lnTo>
                    <a:pt x="83" y="41"/>
                  </a:lnTo>
                  <a:lnTo>
                    <a:pt x="77" y="38"/>
                  </a:lnTo>
                  <a:lnTo>
                    <a:pt x="18" y="38"/>
                  </a:lnTo>
                  <a:lnTo>
                    <a:pt x="12" y="35"/>
                  </a:lnTo>
                  <a:lnTo>
                    <a:pt x="6" y="28"/>
                  </a:lnTo>
                  <a:lnTo>
                    <a:pt x="0" y="16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597" name="Freeform 112"/>
            <p:cNvSpPr>
              <a:spLocks/>
            </p:cNvSpPr>
            <p:nvPr/>
          </p:nvSpPr>
          <p:spPr bwMode="auto">
            <a:xfrm>
              <a:off x="3376" y="1730"/>
              <a:ext cx="226" cy="85"/>
            </a:xfrm>
            <a:custGeom>
              <a:avLst/>
              <a:gdLst>
                <a:gd name="T0" fmla="*/ 225 w 226"/>
                <a:gd name="T1" fmla="*/ 0 h 85"/>
                <a:gd name="T2" fmla="*/ 225 w 226"/>
                <a:gd name="T3" fmla="*/ 17 h 85"/>
                <a:gd name="T4" fmla="*/ 219 w 226"/>
                <a:gd name="T5" fmla="*/ 29 h 85"/>
                <a:gd name="T6" fmla="*/ 213 w 226"/>
                <a:gd name="T7" fmla="*/ 38 h 85"/>
                <a:gd name="T8" fmla="*/ 208 w 226"/>
                <a:gd name="T9" fmla="*/ 40 h 85"/>
                <a:gd name="T10" fmla="*/ 133 w 226"/>
                <a:gd name="T11" fmla="*/ 40 h 85"/>
                <a:gd name="T12" fmla="*/ 127 w 226"/>
                <a:gd name="T13" fmla="*/ 43 h 85"/>
                <a:gd name="T14" fmla="*/ 116 w 226"/>
                <a:gd name="T15" fmla="*/ 55 h 85"/>
                <a:gd name="T16" fmla="*/ 110 w 226"/>
                <a:gd name="T17" fmla="*/ 67 h 85"/>
                <a:gd name="T18" fmla="*/ 110 w 226"/>
                <a:gd name="T19" fmla="*/ 84 h 85"/>
                <a:gd name="T20" fmla="*/ 110 w 226"/>
                <a:gd name="T21" fmla="*/ 67 h 85"/>
                <a:gd name="T22" fmla="*/ 104 w 226"/>
                <a:gd name="T23" fmla="*/ 55 h 85"/>
                <a:gd name="T24" fmla="*/ 98 w 226"/>
                <a:gd name="T25" fmla="*/ 43 h 85"/>
                <a:gd name="T26" fmla="*/ 92 w 226"/>
                <a:gd name="T27" fmla="*/ 40 h 85"/>
                <a:gd name="T28" fmla="*/ 18 w 226"/>
                <a:gd name="T29" fmla="*/ 40 h 85"/>
                <a:gd name="T30" fmla="*/ 12 w 226"/>
                <a:gd name="T31" fmla="*/ 38 h 85"/>
                <a:gd name="T32" fmla="*/ 6 w 226"/>
                <a:gd name="T33" fmla="*/ 29 h 85"/>
                <a:gd name="T34" fmla="*/ 0 w 226"/>
                <a:gd name="T35" fmla="*/ 17 h 85"/>
                <a:gd name="T36" fmla="*/ 0 w 226"/>
                <a:gd name="T37" fmla="*/ 0 h 8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26"/>
                <a:gd name="T58" fmla="*/ 0 h 85"/>
                <a:gd name="T59" fmla="*/ 226 w 226"/>
                <a:gd name="T60" fmla="*/ 85 h 8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26" h="85">
                  <a:moveTo>
                    <a:pt x="225" y="0"/>
                  </a:moveTo>
                  <a:lnTo>
                    <a:pt x="225" y="17"/>
                  </a:lnTo>
                  <a:lnTo>
                    <a:pt x="219" y="29"/>
                  </a:lnTo>
                  <a:lnTo>
                    <a:pt x="213" y="38"/>
                  </a:lnTo>
                  <a:lnTo>
                    <a:pt x="208" y="40"/>
                  </a:lnTo>
                  <a:lnTo>
                    <a:pt x="133" y="40"/>
                  </a:lnTo>
                  <a:lnTo>
                    <a:pt x="127" y="43"/>
                  </a:lnTo>
                  <a:lnTo>
                    <a:pt x="116" y="55"/>
                  </a:lnTo>
                  <a:lnTo>
                    <a:pt x="110" y="67"/>
                  </a:lnTo>
                  <a:lnTo>
                    <a:pt x="110" y="84"/>
                  </a:lnTo>
                  <a:lnTo>
                    <a:pt x="110" y="67"/>
                  </a:lnTo>
                  <a:lnTo>
                    <a:pt x="104" y="55"/>
                  </a:lnTo>
                  <a:lnTo>
                    <a:pt x="98" y="43"/>
                  </a:lnTo>
                  <a:lnTo>
                    <a:pt x="92" y="40"/>
                  </a:lnTo>
                  <a:lnTo>
                    <a:pt x="18" y="40"/>
                  </a:lnTo>
                  <a:lnTo>
                    <a:pt x="12" y="38"/>
                  </a:lnTo>
                  <a:lnTo>
                    <a:pt x="6" y="29"/>
                  </a:lnTo>
                  <a:lnTo>
                    <a:pt x="0" y="17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598" name="Line 113"/>
            <p:cNvSpPr>
              <a:spLocks noChangeShapeType="1"/>
            </p:cNvSpPr>
            <p:nvPr/>
          </p:nvSpPr>
          <p:spPr bwMode="auto">
            <a:xfrm>
              <a:off x="3599" y="1984"/>
              <a:ext cx="452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599" name="Line 114"/>
            <p:cNvSpPr>
              <a:spLocks noChangeShapeType="1"/>
            </p:cNvSpPr>
            <p:nvPr/>
          </p:nvSpPr>
          <p:spPr bwMode="auto">
            <a:xfrm>
              <a:off x="3487" y="1810"/>
              <a:ext cx="554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600" name="Rectangle 115"/>
            <p:cNvSpPr>
              <a:spLocks noChangeArrowheads="1"/>
            </p:cNvSpPr>
            <p:nvPr/>
          </p:nvSpPr>
          <p:spPr bwMode="auto">
            <a:xfrm>
              <a:off x="4056" y="1689"/>
              <a:ext cx="1083" cy="20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 anchor="ctr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500">
                  <a:latin typeface="Symbol" pitchFamily="18" charset="2"/>
                </a:rPr>
                <a:t></a:t>
              </a:r>
              <a:r>
                <a:rPr lang="en-GB" sz="1500">
                  <a:latin typeface="Century Gothic" pitchFamily="34" charset="0"/>
                </a:rPr>
                <a:t>-peptide (A</a:t>
              </a:r>
              <a:r>
                <a:rPr lang="en-GB" sz="1500">
                  <a:latin typeface="Symbol" pitchFamily="18" charset="2"/>
                </a:rPr>
                <a:t></a:t>
              </a:r>
              <a:r>
                <a:rPr lang="en-GB" sz="1500">
                  <a:latin typeface="Century Gothic" pitchFamily="34" charset="0"/>
                </a:rPr>
                <a:t>)</a:t>
              </a:r>
            </a:p>
          </p:txBody>
        </p:sp>
        <p:sp>
          <p:nvSpPr>
            <p:cNvPr id="23601" name="Rectangle 116"/>
            <p:cNvSpPr>
              <a:spLocks noChangeArrowheads="1"/>
            </p:cNvSpPr>
            <p:nvPr/>
          </p:nvSpPr>
          <p:spPr bwMode="auto">
            <a:xfrm>
              <a:off x="4056" y="1862"/>
              <a:ext cx="309" cy="20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 anchor="ctr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500">
                  <a:latin typeface="Century Gothic" pitchFamily="34" charset="0"/>
                </a:rPr>
                <a:t>TM</a:t>
              </a:r>
            </a:p>
          </p:txBody>
        </p:sp>
      </p:grpSp>
      <p:sp>
        <p:nvSpPr>
          <p:cNvPr id="23556" name="Line 117"/>
          <p:cNvSpPr>
            <a:spLocks noChangeShapeType="1"/>
          </p:cNvSpPr>
          <p:nvPr/>
        </p:nvSpPr>
        <p:spPr bwMode="auto">
          <a:xfrm>
            <a:off x="5084763" y="2138363"/>
            <a:ext cx="0" cy="530225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57" name="Line 118"/>
          <p:cNvSpPr>
            <a:spLocks noChangeShapeType="1"/>
          </p:cNvSpPr>
          <p:nvPr/>
        </p:nvSpPr>
        <p:spPr bwMode="auto">
          <a:xfrm>
            <a:off x="4446588" y="1739900"/>
            <a:ext cx="320675" cy="520700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58" name="Line 119"/>
          <p:cNvSpPr>
            <a:spLocks noChangeShapeType="1"/>
          </p:cNvSpPr>
          <p:nvPr/>
        </p:nvSpPr>
        <p:spPr bwMode="auto">
          <a:xfrm>
            <a:off x="4913313" y="1739900"/>
            <a:ext cx="0" cy="504825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59" name="Line 120"/>
          <p:cNvSpPr>
            <a:spLocks noChangeShapeType="1"/>
          </p:cNvSpPr>
          <p:nvPr/>
        </p:nvSpPr>
        <p:spPr bwMode="auto">
          <a:xfrm flipH="1">
            <a:off x="5086350" y="1806575"/>
            <a:ext cx="255588" cy="476250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60" name="Rectangle 121"/>
          <p:cNvSpPr>
            <a:spLocks noChangeArrowheads="1"/>
          </p:cNvSpPr>
          <p:nvPr/>
        </p:nvSpPr>
        <p:spPr bwMode="auto">
          <a:xfrm>
            <a:off x="4794250" y="2333625"/>
            <a:ext cx="265113" cy="206375"/>
          </a:xfrm>
          <a:prstGeom prst="rect">
            <a:avLst/>
          </a:prstGeom>
          <a:solidFill>
            <a:srgbClr val="FF7C80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Corbel" pitchFamily="34" charset="0"/>
            </a:endParaRPr>
          </a:p>
        </p:txBody>
      </p:sp>
      <p:sp>
        <p:nvSpPr>
          <p:cNvPr id="23561" name="Line 122"/>
          <p:cNvSpPr>
            <a:spLocks noChangeShapeType="1"/>
          </p:cNvSpPr>
          <p:nvPr/>
        </p:nvSpPr>
        <p:spPr bwMode="auto">
          <a:xfrm>
            <a:off x="4926013" y="2109788"/>
            <a:ext cx="0" cy="530225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62" name="Freeform 123"/>
          <p:cNvSpPr>
            <a:spLocks/>
          </p:cNvSpPr>
          <p:nvPr/>
        </p:nvSpPr>
        <p:spPr bwMode="auto">
          <a:xfrm>
            <a:off x="5784850" y="4962525"/>
            <a:ext cx="1009650" cy="661988"/>
          </a:xfrm>
          <a:custGeom>
            <a:avLst/>
            <a:gdLst>
              <a:gd name="T0" fmla="*/ 0 w 716"/>
              <a:gd name="T1" fmla="*/ 2147483647 h 417"/>
              <a:gd name="T2" fmla="*/ 2147483647 w 716"/>
              <a:gd name="T3" fmla="*/ 0 h 417"/>
              <a:gd name="T4" fmla="*/ 2147483647 w 716"/>
              <a:gd name="T5" fmla="*/ 2147483647 h 417"/>
              <a:gd name="T6" fmla="*/ 0 60000 65536"/>
              <a:gd name="T7" fmla="*/ 0 60000 65536"/>
              <a:gd name="T8" fmla="*/ 0 60000 65536"/>
              <a:gd name="T9" fmla="*/ 0 w 716"/>
              <a:gd name="T10" fmla="*/ 0 h 417"/>
              <a:gd name="T11" fmla="*/ 716 w 716"/>
              <a:gd name="T12" fmla="*/ 417 h 41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16" h="417">
                <a:moveTo>
                  <a:pt x="0" y="413"/>
                </a:moveTo>
                <a:lnTo>
                  <a:pt x="715" y="0"/>
                </a:lnTo>
                <a:lnTo>
                  <a:pt x="715" y="416"/>
                </a:lnTo>
              </a:path>
            </a:pathLst>
          </a:custGeom>
          <a:noFill/>
          <a:ln w="12700" cap="rnd" cmpd="sng">
            <a:solidFill>
              <a:srgbClr val="FFFFFF"/>
            </a:solidFill>
            <a:prstDash val="solid"/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563" name="Rectangle 124"/>
          <p:cNvSpPr>
            <a:spLocks noChangeArrowheads="1"/>
          </p:cNvSpPr>
          <p:nvPr/>
        </p:nvSpPr>
        <p:spPr bwMode="auto">
          <a:xfrm>
            <a:off x="5783263" y="5718175"/>
            <a:ext cx="303212" cy="188913"/>
          </a:xfrm>
          <a:prstGeom prst="rect">
            <a:avLst/>
          </a:prstGeom>
          <a:solidFill>
            <a:srgbClr val="1822CD"/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Corbel" pitchFamily="34" charset="0"/>
            </a:endParaRPr>
          </a:p>
        </p:txBody>
      </p:sp>
      <p:sp>
        <p:nvSpPr>
          <p:cNvPr id="23564" name="Rectangle 125"/>
          <p:cNvSpPr>
            <a:spLocks noChangeArrowheads="1"/>
          </p:cNvSpPr>
          <p:nvPr/>
        </p:nvSpPr>
        <p:spPr bwMode="auto">
          <a:xfrm>
            <a:off x="6927850" y="5718175"/>
            <a:ext cx="287338" cy="188913"/>
          </a:xfrm>
          <a:prstGeom prst="rect">
            <a:avLst/>
          </a:prstGeom>
          <a:solidFill>
            <a:srgbClr val="1822CD"/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Corbel" pitchFamily="34" charset="0"/>
            </a:endParaRPr>
          </a:p>
        </p:txBody>
      </p:sp>
      <p:sp>
        <p:nvSpPr>
          <p:cNvPr id="23565" name="Rectangle 126"/>
          <p:cNvSpPr>
            <a:spLocks noChangeArrowheads="1"/>
          </p:cNvSpPr>
          <p:nvPr/>
        </p:nvSpPr>
        <p:spPr bwMode="auto">
          <a:xfrm>
            <a:off x="5367338" y="5718175"/>
            <a:ext cx="244475" cy="188913"/>
          </a:xfrm>
          <a:prstGeom prst="rect">
            <a:avLst/>
          </a:prstGeom>
          <a:solidFill>
            <a:srgbClr val="FF7C80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Corbel" pitchFamily="34" charset="0"/>
            </a:endParaRPr>
          </a:p>
        </p:txBody>
      </p:sp>
      <p:sp>
        <p:nvSpPr>
          <p:cNvPr id="23566" name="Rectangle 127"/>
          <p:cNvSpPr>
            <a:spLocks noChangeArrowheads="1"/>
          </p:cNvSpPr>
          <p:nvPr/>
        </p:nvSpPr>
        <p:spPr bwMode="auto">
          <a:xfrm>
            <a:off x="6510338" y="5718175"/>
            <a:ext cx="354012" cy="188913"/>
          </a:xfrm>
          <a:prstGeom prst="rect">
            <a:avLst/>
          </a:prstGeom>
          <a:solidFill>
            <a:srgbClr val="FF7C80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Corbel" pitchFamily="34" charset="0"/>
            </a:endParaRPr>
          </a:p>
        </p:txBody>
      </p:sp>
      <p:sp>
        <p:nvSpPr>
          <p:cNvPr id="23567" name="Line 128"/>
          <p:cNvSpPr>
            <a:spLocks noChangeShapeType="1"/>
          </p:cNvSpPr>
          <p:nvPr/>
        </p:nvSpPr>
        <p:spPr bwMode="auto">
          <a:xfrm>
            <a:off x="2801938" y="4938713"/>
            <a:ext cx="0" cy="633412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68" name="Rectangle 129"/>
          <p:cNvSpPr>
            <a:spLocks noChangeArrowheads="1"/>
          </p:cNvSpPr>
          <p:nvPr/>
        </p:nvSpPr>
        <p:spPr bwMode="auto">
          <a:xfrm>
            <a:off x="2884488" y="5691188"/>
            <a:ext cx="309562" cy="188912"/>
          </a:xfrm>
          <a:prstGeom prst="rect">
            <a:avLst/>
          </a:prstGeom>
          <a:solidFill>
            <a:srgbClr val="1822CD"/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Corbel" pitchFamily="34" charset="0"/>
            </a:endParaRPr>
          </a:p>
        </p:txBody>
      </p:sp>
      <p:sp>
        <p:nvSpPr>
          <p:cNvPr id="23569" name="Rectangle 130"/>
          <p:cNvSpPr>
            <a:spLocks noChangeArrowheads="1"/>
          </p:cNvSpPr>
          <p:nvPr/>
        </p:nvSpPr>
        <p:spPr bwMode="auto">
          <a:xfrm>
            <a:off x="2655888" y="5684838"/>
            <a:ext cx="134937" cy="200025"/>
          </a:xfrm>
          <a:prstGeom prst="rect">
            <a:avLst/>
          </a:prstGeom>
          <a:solidFill>
            <a:srgbClr val="FF7C80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Corbel" pitchFamily="34" charset="0"/>
            </a:endParaRPr>
          </a:p>
        </p:txBody>
      </p:sp>
      <p:sp>
        <p:nvSpPr>
          <p:cNvPr id="23570" name="Rectangle 131"/>
          <p:cNvSpPr>
            <a:spLocks noChangeArrowheads="1"/>
          </p:cNvSpPr>
          <p:nvPr/>
        </p:nvSpPr>
        <p:spPr bwMode="auto">
          <a:xfrm>
            <a:off x="2552700" y="4259263"/>
            <a:ext cx="371475" cy="188912"/>
          </a:xfrm>
          <a:prstGeom prst="rect">
            <a:avLst/>
          </a:prstGeom>
          <a:solidFill>
            <a:srgbClr val="1822CD"/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Corbel" pitchFamily="34" charset="0"/>
            </a:endParaRPr>
          </a:p>
        </p:txBody>
      </p:sp>
      <p:sp>
        <p:nvSpPr>
          <p:cNvPr id="23571" name="Rectangle 132"/>
          <p:cNvSpPr>
            <a:spLocks noChangeArrowheads="1"/>
          </p:cNvSpPr>
          <p:nvPr/>
        </p:nvSpPr>
        <p:spPr bwMode="auto">
          <a:xfrm>
            <a:off x="1149350" y="4259263"/>
            <a:ext cx="1270000" cy="188912"/>
          </a:xfrm>
          <a:prstGeom prst="rect">
            <a:avLst/>
          </a:prstGeom>
          <a:solidFill>
            <a:srgbClr val="1822CD"/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Corbel" pitchFamily="34" charset="0"/>
            </a:endParaRPr>
          </a:p>
        </p:txBody>
      </p:sp>
      <p:sp>
        <p:nvSpPr>
          <p:cNvPr id="23572" name="Rectangle 133"/>
          <p:cNvSpPr>
            <a:spLocks noChangeArrowheads="1"/>
          </p:cNvSpPr>
          <p:nvPr/>
        </p:nvSpPr>
        <p:spPr bwMode="auto">
          <a:xfrm>
            <a:off x="2341563" y="4256088"/>
            <a:ext cx="93662" cy="193675"/>
          </a:xfrm>
          <a:prstGeom prst="rect">
            <a:avLst/>
          </a:prstGeom>
          <a:solidFill>
            <a:srgbClr val="FF7C80"/>
          </a:solidFill>
          <a:ln w="12700">
            <a:solidFill>
              <a:srgbClr val="FF5D5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Corbel" pitchFamily="34" charset="0"/>
            </a:endParaRPr>
          </a:p>
        </p:txBody>
      </p:sp>
      <p:sp>
        <p:nvSpPr>
          <p:cNvPr id="23573" name="Rectangle 134"/>
          <p:cNvSpPr>
            <a:spLocks noChangeArrowheads="1"/>
          </p:cNvSpPr>
          <p:nvPr/>
        </p:nvSpPr>
        <p:spPr bwMode="auto">
          <a:xfrm>
            <a:off x="2508250" y="4256088"/>
            <a:ext cx="95250" cy="193675"/>
          </a:xfrm>
          <a:prstGeom prst="rect">
            <a:avLst/>
          </a:prstGeom>
          <a:solidFill>
            <a:srgbClr val="FF7C80"/>
          </a:solidFill>
          <a:ln w="12700">
            <a:solidFill>
              <a:srgbClr val="FF5D5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Corbel" pitchFamily="34" charset="0"/>
            </a:endParaRPr>
          </a:p>
        </p:txBody>
      </p:sp>
      <p:sp>
        <p:nvSpPr>
          <p:cNvPr id="23574" name="Line 135"/>
          <p:cNvSpPr>
            <a:spLocks noChangeShapeType="1"/>
          </p:cNvSpPr>
          <p:nvPr/>
        </p:nvSpPr>
        <p:spPr bwMode="auto">
          <a:xfrm flipH="1">
            <a:off x="2505075" y="2743200"/>
            <a:ext cx="1490663" cy="1295400"/>
          </a:xfrm>
          <a:prstGeom prst="line">
            <a:avLst/>
          </a:prstGeom>
          <a:noFill/>
          <a:ln w="12699">
            <a:solidFill>
              <a:srgbClr val="FFFFFF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75" name="Rectangle 136"/>
          <p:cNvSpPr>
            <a:spLocks noChangeArrowheads="1"/>
          </p:cNvSpPr>
          <p:nvPr/>
        </p:nvSpPr>
        <p:spPr bwMode="auto">
          <a:xfrm>
            <a:off x="5183188" y="4264025"/>
            <a:ext cx="1135062" cy="188913"/>
          </a:xfrm>
          <a:prstGeom prst="rect">
            <a:avLst/>
          </a:prstGeom>
          <a:solidFill>
            <a:srgbClr val="1822CD"/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Corbel" pitchFamily="34" charset="0"/>
            </a:endParaRPr>
          </a:p>
        </p:txBody>
      </p:sp>
      <p:sp>
        <p:nvSpPr>
          <p:cNvPr id="23576" name="Rectangle 137"/>
          <p:cNvSpPr>
            <a:spLocks noChangeArrowheads="1"/>
          </p:cNvSpPr>
          <p:nvPr/>
        </p:nvSpPr>
        <p:spPr bwMode="auto">
          <a:xfrm>
            <a:off x="6727825" y="4254500"/>
            <a:ext cx="263525" cy="206375"/>
          </a:xfrm>
          <a:prstGeom prst="rect">
            <a:avLst/>
          </a:prstGeom>
          <a:solidFill>
            <a:srgbClr val="FF00FF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Corbel" pitchFamily="34" charset="0"/>
            </a:endParaRPr>
          </a:p>
        </p:txBody>
      </p:sp>
      <p:sp>
        <p:nvSpPr>
          <p:cNvPr id="23577" name="Rectangle 138"/>
          <p:cNvSpPr>
            <a:spLocks noChangeArrowheads="1"/>
          </p:cNvSpPr>
          <p:nvPr/>
        </p:nvSpPr>
        <p:spPr bwMode="auto">
          <a:xfrm>
            <a:off x="6469063" y="4264025"/>
            <a:ext cx="509587" cy="188913"/>
          </a:xfrm>
          <a:prstGeom prst="rect">
            <a:avLst/>
          </a:prstGeom>
          <a:solidFill>
            <a:srgbClr val="1822CD"/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Corbel" pitchFamily="34" charset="0"/>
            </a:endParaRPr>
          </a:p>
        </p:txBody>
      </p:sp>
      <p:sp>
        <p:nvSpPr>
          <p:cNvPr id="23578" name="Rectangle 139"/>
          <p:cNvSpPr>
            <a:spLocks noChangeArrowheads="1"/>
          </p:cNvSpPr>
          <p:nvPr/>
        </p:nvSpPr>
        <p:spPr bwMode="auto">
          <a:xfrm>
            <a:off x="6430963" y="4254500"/>
            <a:ext cx="263525" cy="206375"/>
          </a:xfrm>
          <a:prstGeom prst="rect">
            <a:avLst/>
          </a:prstGeom>
          <a:solidFill>
            <a:srgbClr val="FF7C80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Corbel" pitchFamily="34" charset="0"/>
            </a:endParaRPr>
          </a:p>
        </p:txBody>
      </p:sp>
      <p:sp>
        <p:nvSpPr>
          <p:cNvPr id="23579" name="Line 140"/>
          <p:cNvSpPr>
            <a:spLocks noChangeShapeType="1"/>
          </p:cNvSpPr>
          <p:nvPr/>
        </p:nvSpPr>
        <p:spPr bwMode="auto">
          <a:xfrm>
            <a:off x="3995738" y="2743200"/>
            <a:ext cx="2235200" cy="1371600"/>
          </a:xfrm>
          <a:prstGeom prst="line">
            <a:avLst/>
          </a:prstGeom>
          <a:noFill/>
          <a:ln w="12699">
            <a:solidFill>
              <a:srgbClr val="FFFFFF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80" name="Text Box 143"/>
          <p:cNvSpPr txBox="1">
            <a:spLocks noChangeArrowheads="1"/>
          </p:cNvSpPr>
          <p:nvPr/>
        </p:nvSpPr>
        <p:spPr bwMode="auto">
          <a:xfrm>
            <a:off x="6280150" y="3352800"/>
            <a:ext cx="1720850" cy="6413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>
                <a:latin typeface="Corbel" pitchFamily="34" charset="0"/>
              </a:rPr>
              <a:t>Beta-secretase</a:t>
            </a:r>
          </a:p>
          <a:p>
            <a:r>
              <a:rPr lang="en-US">
                <a:latin typeface="Corbel" pitchFamily="34" charset="0"/>
              </a:rPr>
              <a:t>pathway</a:t>
            </a:r>
          </a:p>
        </p:txBody>
      </p:sp>
      <p:sp>
        <p:nvSpPr>
          <p:cNvPr id="23581" name="Text Box 144"/>
          <p:cNvSpPr txBox="1">
            <a:spLocks noChangeArrowheads="1"/>
          </p:cNvSpPr>
          <p:nvPr/>
        </p:nvSpPr>
        <p:spPr bwMode="auto">
          <a:xfrm>
            <a:off x="1447800" y="3008313"/>
            <a:ext cx="1835150" cy="6413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>
                <a:latin typeface="Corbel" pitchFamily="34" charset="0"/>
              </a:rPr>
              <a:t>Alpha-secretase</a:t>
            </a:r>
          </a:p>
          <a:p>
            <a:r>
              <a:rPr lang="en-US">
                <a:latin typeface="Corbel" pitchFamily="34" charset="0"/>
              </a:rPr>
              <a:t>pathway</a:t>
            </a:r>
          </a:p>
        </p:txBody>
      </p:sp>
      <p:sp>
        <p:nvSpPr>
          <p:cNvPr id="23582" name="Text Box 145"/>
          <p:cNvSpPr txBox="1">
            <a:spLocks noChangeArrowheads="1"/>
          </p:cNvSpPr>
          <p:nvPr/>
        </p:nvSpPr>
        <p:spPr bwMode="auto">
          <a:xfrm>
            <a:off x="4251325" y="1341438"/>
            <a:ext cx="1287463" cy="3968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sz="2000">
                <a:latin typeface="Symbol" pitchFamily="18" charset="2"/>
              </a:rPr>
              <a:t>   a    g</a:t>
            </a:r>
            <a:endParaRPr lang="en-US">
              <a:latin typeface="Corbel" pitchFamily="34" charset="0"/>
            </a:endParaRPr>
          </a:p>
        </p:txBody>
      </p:sp>
      <p:sp>
        <p:nvSpPr>
          <p:cNvPr id="23583" name="Text Box 146"/>
          <p:cNvSpPr txBox="1">
            <a:spLocks noChangeArrowheads="1"/>
          </p:cNvSpPr>
          <p:nvPr/>
        </p:nvSpPr>
        <p:spPr bwMode="auto">
          <a:xfrm>
            <a:off x="2514600" y="5867400"/>
            <a:ext cx="438150" cy="3667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>
                <a:latin typeface="Corbel" pitchFamily="34" charset="0"/>
              </a:rPr>
              <a:t>p3</a:t>
            </a:r>
          </a:p>
        </p:txBody>
      </p:sp>
      <p:sp>
        <p:nvSpPr>
          <p:cNvPr id="23584" name="Text Box 147"/>
          <p:cNvSpPr txBox="1">
            <a:spLocks noChangeArrowheads="1"/>
          </p:cNvSpPr>
          <p:nvPr/>
        </p:nvSpPr>
        <p:spPr bwMode="auto">
          <a:xfrm>
            <a:off x="1127125" y="4608513"/>
            <a:ext cx="1454150" cy="6413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>
                <a:latin typeface="Corbel" pitchFamily="34" charset="0"/>
              </a:rPr>
              <a:t>APP</a:t>
            </a:r>
            <a:r>
              <a:rPr lang="en-US" baseline="-25000">
                <a:latin typeface="Corbel" pitchFamily="34" charset="0"/>
              </a:rPr>
              <a:t>S</a:t>
            </a:r>
            <a:r>
              <a:rPr lang="en-US" baseline="-25000">
                <a:latin typeface="Symbol" pitchFamily="18" charset="2"/>
              </a:rPr>
              <a:t>a</a:t>
            </a:r>
            <a:endParaRPr lang="en-US">
              <a:latin typeface="Corbel" pitchFamily="34" charset="0"/>
            </a:endParaRPr>
          </a:p>
          <a:p>
            <a:r>
              <a:rPr lang="en-US">
                <a:latin typeface="Corbel" pitchFamily="34" charset="0"/>
              </a:rPr>
              <a:t>neurotrophic</a:t>
            </a:r>
          </a:p>
        </p:txBody>
      </p:sp>
      <p:sp>
        <p:nvSpPr>
          <p:cNvPr id="23585" name="Text Box 148"/>
          <p:cNvSpPr txBox="1">
            <a:spLocks noChangeArrowheads="1"/>
          </p:cNvSpPr>
          <p:nvPr/>
        </p:nvSpPr>
        <p:spPr bwMode="auto">
          <a:xfrm>
            <a:off x="2498725" y="4586288"/>
            <a:ext cx="836613" cy="36671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>
                <a:latin typeface="Symbol" pitchFamily="18" charset="2"/>
              </a:rPr>
              <a:t>a</a:t>
            </a:r>
            <a:r>
              <a:rPr lang="en-US">
                <a:latin typeface="Corbel" pitchFamily="34" charset="0"/>
              </a:rPr>
              <a:t>-stub</a:t>
            </a:r>
          </a:p>
        </p:txBody>
      </p:sp>
      <p:sp>
        <p:nvSpPr>
          <p:cNvPr id="23586" name="Text Box 149"/>
          <p:cNvSpPr txBox="1">
            <a:spLocks noChangeArrowheads="1"/>
          </p:cNvSpPr>
          <p:nvPr/>
        </p:nvSpPr>
        <p:spPr bwMode="auto">
          <a:xfrm>
            <a:off x="2819400" y="5005388"/>
            <a:ext cx="1344613" cy="36671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>
                <a:latin typeface="Symbol" pitchFamily="18" charset="2"/>
              </a:rPr>
              <a:t>g</a:t>
            </a:r>
            <a:r>
              <a:rPr lang="en-US">
                <a:latin typeface="Corbel" pitchFamily="34" charset="0"/>
              </a:rPr>
              <a:t>-secretase</a:t>
            </a:r>
          </a:p>
        </p:txBody>
      </p:sp>
      <p:sp>
        <p:nvSpPr>
          <p:cNvPr id="23587" name="Text Box 150"/>
          <p:cNvSpPr txBox="1">
            <a:spLocks noChangeArrowheads="1"/>
          </p:cNvSpPr>
          <p:nvPr/>
        </p:nvSpPr>
        <p:spPr bwMode="auto">
          <a:xfrm>
            <a:off x="6478588" y="4586288"/>
            <a:ext cx="817562" cy="36671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>
                <a:latin typeface="Symbol" pitchFamily="18" charset="2"/>
              </a:rPr>
              <a:t></a:t>
            </a:r>
            <a:r>
              <a:rPr lang="en-US">
                <a:latin typeface="Corbel" pitchFamily="34" charset="0"/>
              </a:rPr>
              <a:t>-stub</a:t>
            </a:r>
          </a:p>
        </p:txBody>
      </p:sp>
      <p:sp>
        <p:nvSpPr>
          <p:cNvPr id="23588" name="Text Box 151"/>
          <p:cNvSpPr txBox="1">
            <a:spLocks noChangeArrowheads="1"/>
          </p:cNvSpPr>
          <p:nvPr/>
        </p:nvSpPr>
        <p:spPr bwMode="auto">
          <a:xfrm>
            <a:off x="5099050" y="4572000"/>
            <a:ext cx="827088" cy="3667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>
                <a:latin typeface="Corbel" pitchFamily="34" charset="0"/>
              </a:rPr>
              <a:t>APP</a:t>
            </a:r>
            <a:r>
              <a:rPr lang="en-US" baseline="-25000">
                <a:latin typeface="Corbel" pitchFamily="34" charset="0"/>
              </a:rPr>
              <a:t>S</a:t>
            </a:r>
            <a:r>
              <a:rPr lang="en-US" baseline="-25000">
                <a:latin typeface="Symbol" pitchFamily="18" charset="2"/>
              </a:rPr>
              <a:t></a:t>
            </a:r>
            <a:endParaRPr lang="en-US">
              <a:latin typeface="Corbel" pitchFamily="34" charset="0"/>
            </a:endParaRPr>
          </a:p>
        </p:txBody>
      </p:sp>
      <p:sp>
        <p:nvSpPr>
          <p:cNvPr id="23589" name="Text Box 152"/>
          <p:cNvSpPr txBox="1">
            <a:spLocks noChangeArrowheads="1"/>
          </p:cNvSpPr>
          <p:nvPr/>
        </p:nvSpPr>
        <p:spPr bwMode="auto">
          <a:xfrm>
            <a:off x="4876800" y="5029200"/>
            <a:ext cx="1344613" cy="3667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>
                <a:latin typeface="Symbol" pitchFamily="18" charset="2"/>
              </a:rPr>
              <a:t>g</a:t>
            </a:r>
            <a:r>
              <a:rPr lang="en-US">
                <a:latin typeface="Corbel" pitchFamily="34" charset="0"/>
              </a:rPr>
              <a:t>-secretase</a:t>
            </a:r>
          </a:p>
        </p:txBody>
      </p:sp>
      <p:sp>
        <p:nvSpPr>
          <p:cNvPr id="23590" name="Text Box 153"/>
          <p:cNvSpPr txBox="1">
            <a:spLocks noChangeArrowheads="1"/>
          </p:cNvSpPr>
          <p:nvPr/>
        </p:nvSpPr>
        <p:spPr bwMode="auto">
          <a:xfrm>
            <a:off x="6884988" y="5043488"/>
            <a:ext cx="1344612" cy="36671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>
                <a:latin typeface="Symbol" pitchFamily="18" charset="2"/>
              </a:rPr>
              <a:t>g</a:t>
            </a:r>
            <a:r>
              <a:rPr lang="en-US">
                <a:latin typeface="Corbel" pitchFamily="34" charset="0"/>
              </a:rPr>
              <a:t>-secretase</a:t>
            </a:r>
          </a:p>
        </p:txBody>
      </p:sp>
      <p:sp>
        <p:nvSpPr>
          <p:cNvPr id="23591" name="Text Box 154"/>
          <p:cNvSpPr txBox="1">
            <a:spLocks noChangeArrowheads="1"/>
          </p:cNvSpPr>
          <p:nvPr/>
        </p:nvSpPr>
        <p:spPr bwMode="auto">
          <a:xfrm>
            <a:off x="5105400" y="5943600"/>
            <a:ext cx="715963" cy="3667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>
                <a:latin typeface="Corbel" pitchFamily="34" charset="0"/>
              </a:rPr>
              <a:t>A</a:t>
            </a:r>
            <a:r>
              <a:rPr lang="en-US">
                <a:latin typeface="Symbol" pitchFamily="18" charset="2"/>
              </a:rPr>
              <a:t>b</a:t>
            </a:r>
            <a:r>
              <a:rPr lang="en-US">
                <a:latin typeface="Corbel" pitchFamily="34" charset="0"/>
              </a:rPr>
              <a:t>40</a:t>
            </a:r>
          </a:p>
        </p:txBody>
      </p:sp>
      <p:sp>
        <p:nvSpPr>
          <p:cNvPr id="23592" name="Text Box 155"/>
          <p:cNvSpPr txBox="1">
            <a:spLocks noChangeArrowheads="1"/>
          </p:cNvSpPr>
          <p:nvPr/>
        </p:nvSpPr>
        <p:spPr bwMode="auto">
          <a:xfrm>
            <a:off x="6370638" y="5943600"/>
            <a:ext cx="715962" cy="3667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>
                <a:latin typeface="Corbel" pitchFamily="34" charset="0"/>
              </a:rPr>
              <a:t>A</a:t>
            </a:r>
            <a:r>
              <a:rPr lang="en-US">
                <a:latin typeface="Symbol" pitchFamily="18" charset="2"/>
              </a:rPr>
              <a:t>b</a:t>
            </a:r>
            <a:r>
              <a:rPr lang="en-US">
                <a:latin typeface="Corbel" pitchFamily="34" charset="0"/>
              </a:rPr>
              <a:t>42</a:t>
            </a:r>
          </a:p>
        </p:txBody>
      </p:sp>
      <p:sp>
        <p:nvSpPr>
          <p:cNvPr id="23593" name="Text Box 156"/>
          <p:cNvSpPr txBox="1">
            <a:spLocks noChangeArrowheads="1"/>
          </p:cNvSpPr>
          <p:nvPr/>
        </p:nvSpPr>
        <p:spPr bwMode="auto">
          <a:xfrm>
            <a:off x="6019800" y="6396038"/>
            <a:ext cx="1498600" cy="46196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neurotoxic</a:t>
            </a:r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Title 4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800" dirty="0" smtClean="0">
                <a:solidFill>
                  <a:srgbClr val="FFC000"/>
                </a:solidFill>
                <a:latin typeface="Arial" charset="0"/>
              </a:rPr>
              <a:t>Two pathways for APP processing</a:t>
            </a:r>
            <a:endParaRPr lang="en-US" dirty="0">
              <a:solidFill>
                <a:srgbClr val="FFC000"/>
              </a:solidFill>
            </a:endParaRPr>
          </a:p>
        </p:txBody>
      </p:sp>
      <p:pic>
        <p:nvPicPr>
          <p:cNvPr id="23595" name="Picture 32" descr="ad_contbrain"/>
          <p:cNvPicPr>
            <a:picLocks noChangeAspect="1" noChangeArrowheads="1"/>
          </p:cNvPicPr>
          <p:nvPr/>
        </p:nvPicPr>
        <p:blipFill>
          <a:blip r:embed="rId3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228600" y="155448"/>
            <a:ext cx="8458200" cy="1252728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Mechanism of amyloid</a:t>
            </a:r>
            <a:b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generation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APP has potential cleavage sites for three distinct enzymes (</a:t>
            </a:r>
            <a:r>
              <a:rPr lang="el-GR" b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b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l-GR" b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b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, and </a:t>
            </a:r>
            <a:r>
              <a:rPr lang="el-GR" b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γ</a:t>
            </a:r>
            <a:r>
              <a:rPr lang="en-US" b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-secretases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endParaRPr lang="en-US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The A</a:t>
            </a:r>
            <a:r>
              <a:rPr lang="el-GR" smtClean="0"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domain extends from the extracellular side of protein into the transmembrane domain</a:t>
            </a:r>
          </a:p>
          <a:p>
            <a:endParaRPr lang="en-US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When APP is cleaved by </a:t>
            </a:r>
            <a:r>
              <a:rPr lang="el-GR" smtClean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-secretase , subsequent cleavage by </a:t>
            </a:r>
            <a:r>
              <a:rPr lang="el-GR" smtClean="0">
                <a:latin typeface="Times New Roman" pitchFamily="18" charset="0"/>
                <a:cs typeface="Times New Roman" pitchFamily="18" charset="0"/>
              </a:rPr>
              <a:t>γ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-secretase does not yield A</a:t>
            </a:r>
            <a:r>
              <a:rPr lang="el-GR" smtClean="0"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24580" name="Picture 32" descr="ad_contbrain"/>
          <p:cNvPicPr>
            <a:picLocks noChangeAspect="1" noChangeArrowheads="1"/>
          </p:cNvPicPr>
          <p:nvPr/>
        </p:nvPicPr>
        <p:blipFill>
          <a:blip r:embed="rId2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Mechanism of amyloid</a:t>
            </a:r>
            <a:b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generation contd..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Cleavege by </a:t>
            </a:r>
            <a:r>
              <a:rPr lang="el-GR" smtClean="0">
                <a:latin typeface="Times New Roman" pitchFamily="18" charset="0"/>
                <a:cs typeface="Times New Roman" pitchFamily="18" charset="0"/>
              </a:rPr>
              <a:t>β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-secretase , followed by </a:t>
            </a:r>
            <a:r>
              <a:rPr lang="el-GR" smtClean="0">
                <a:latin typeface="Times New Roman" pitchFamily="18" charset="0"/>
                <a:cs typeface="Times New Roman" pitchFamily="18" charset="0"/>
              </a:rPr>
              <a:t>γ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-secretase results in production of A</a:t>
            </a:r>
            <a:r>
              <a:rPr lang="el-GR" smtClean="0"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Wingdings 2" pitchFamily="18" charset="2"/>
              <a:buNone/>
            </a:pPr>
            <a:endParaRPr lang="en-US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l-GR" smtClean="0"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can then aggregate and form fibrils</a:t>
            </a:r>
          </a:p>
          <a:p>
            <a:endParaRPr lang="en-US" smtClean="0"/>
          </a:p>
        </p:txBody>
      </p:sp>
      <p:pic>
        <p:nvPicPr>
          <p:cNvPr id="25604" name="Picture 32" descr="ad_contbrain"/>
          <p:cNvPicPr>
            <a:picLocks noChangeAspect="1" noChangeArrowheads="1"/>
          </p:cNvPicPr>
          <p:nvPr/>
        </p:nvPicPr>
        <p:blipFill>
          <a:blip r:embed="rId2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457200" y="155575"/>
            <a:ext cx="8229600" cy="125253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en-US" dirty="0" smtClean="0">
              <a:solidFill>
                <a:schemeClr val="accent1">
                  <a:satMod val="150000"/>
                </a:schemeClr>
              </a:solidFill>
            </a:endParaRPr>
          </a:p>
        </p:txBody>
      </p:sp>
      <p:pic>
        <p:nvPicPr>
          <p:cNvPr id="2662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381000"/>
            <a:ext cx="85471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0" y="155448"/>
            <a:ext cx="8686800" cy="125272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Objectives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en-US" smtClean="0">
                <a:latin typeface="Times New Roman" pitchFamily="18" charset="0"/>
                <a:cs typeface="Times New Roman" pitchFamily="18" charset="0"/>
              </a:rPr>
              <a:t>Upon completion of this lecture, students should be able to:</a:t>
            </a: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Have an overview  of neurodegenerative disorders </a:t>
            </a: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Understand the role of amyloid beta 40-42 residue peptide in Alzheimer’s disease</a:t>
            </a: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Get an idea of the diagnosis and therapeutic approach to treat these disorders</a:t>
            </a:r>
          </a:p>
          <a:p>
            <a:pPr>
              <a:buFont typeface="Arial" charset="0"/>
              <a:buChar char="•"/>
            </a:pPr>
            <a:endParaRPr lang="en-US" smtClean="0"/>
          </a:p>
        </p:txBody>
      </p:sp>
      <p:pic>
        <p:nvPicPr>
          <p:cNvPr id="9220" name="Picture 32" descr="ad_contbrain"/>
          <p:cNvPicPr>
            <a:picLocks noChangeAspect="1" noChangeArrowheads="1"/>
          </p:cNvPicPr>
          <p:nvPr/>
        </p:nvPicPr>
        <p:blipFill>
          <a:blip r:embed="rId2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4800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Accumulation of Aβ</a:t>
            </a:r>
            <a:endParaRPr lang="en-US" dirty="0">
              <a:solidFill>
                <a:schemeClr val="accent1">
                  <a:satMod val="1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Accumulation of Aβ has several effects on neurons and neuronal function:</a:t>
            </a:r>
          </a:p>
          <a:p>
            <a:pPr lvl="1"/>
            <a:r>
              <a:rPr lang="en-US" smtClean="0">
                <a:latin typeface="Times New Roman" pitchFamily="18" charset="0"/>
                <a:cs typeface="Times New Roman" pitchFamily="18" charset="0"/>
              </a:rPr>
              <a:t>Small aggregates of Aβ can alter </a:t>
            </a:r>
            <a:r>
              <a:rPr lang="en-US" b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neurotransmission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, and the aggregates can be toxic to neurons and synaptic endings</a:t>
            </a:r>
          </a:p>
          <a:p>
            <a:pPr lvl="1"/>
            <a:r>
              <a:rPr lang="en-US" smtClean="0">
                <a:latin typeface="Times New Roman" pitchFamily="18" charset="0"/>
                <a:cs typeface="Times New Roman" pitchFamily="18" charset="0"/>
              </a:rPr>
              <a:t>Larger deposits, in the form of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plaques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, also lead to neuronal death, elicit a local inflammatory response that can result in further cell injury</a:t>
            </a:r>
          </a:p>
          <a:p>
            <a:endParaRPr lang="en-US" smtClean="0"/>
          </a:p>
        </p:txBody>
      </p:sp>
      <p:pic>
        <p:nvPicPr>
          <p:cNvPr id="27652" name="Picture 7" descr="plaq2"/>
          <p:cNvPicPr>
            <a:picLocks noChangeAspect="1" noChangeArrowheads="1"/>
          </p:cNvPicPr>
          <p:nvPr/>
        </p:nvPicPr>
        <p:blipFill>
          <a:blip r:embed="rId2">
            <a:lum bright="8000" contrast="28000"/>
          </a:blip>
          <a:srcRect/>
          <a:stretch>
            <a:fillRect/>
          </a:stretch>
        </p:blipFill>
        <p:spPr bwMode="auto">
          <a:xfrm>
            <a:off x="7543800" y="228600"/>
            <a:ext cx="1293813" cy="1039813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Tau Protein</a:t>
            </a:r>
            <a:endParaRPr lang="en-US" dirty="0">
              <a:solidFill>
                <a:schemeClr val="accent1">
                  <a:satMod val="1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>
          <a:xfrm>
            <a:off x="228600" y="1774825"/>
            <a:ext cx="8458200" cy="4778375"/>
          </a:xfrm>
        </p:spPr>
        <p:txBody>
          <a:bodyPr/>
          <a:lstStyle/>
          <a:p>
            <a:pPr lvl="1"/>
            <a:r>
              <a:rPr lang="en-US" sz="3200" smtClean="0">
                <a:latin typeface="Times New Roman" pitchFamily="18" charset="0"/>
                <a:cs typeface="Times New Roman" pitchFamily="18" charset="0"/>
              </a:rPr>
              <a:t>Hyperphosphorylation of the microtubule binding protein “tau”</a:t>
            </a:r>
          </a:p>
          <a:p>
            <a:pPr lvl="2"/>
            <a:r>
              <a:rPr lang="en-US" sz="3200" smtClean="0">
                <a:latin typeface="Times New Roman" pitchFamily="18" charset="0"/>
                <a:cs typeface="Times New Roman" pitchFamily="18" charset="0"/>
              </a:rPr>
              <a:t>With this increased level of phosphorylation, tau redistributes within the neuron from the axon into dendrites and cell body and aggregates into tangles</a:t>
            </a:r>
          </a:p>
          <a:p>
            <a:pPr lvl="2"/>
            <a:r>
              <a:rPr lang="en-US" sz="3200" smtClean="0">
                <a:latin typeface="Times New Roman" pitchFamily="18" charset="0"/>
                <a:cs typeface="Times New Roman" pitchFamily="18" charset="0"/>
              </a:rPr>
              <a:t>This process also results in neuronal dysfunction and cell death</a:t>
            </a:r>
          </a:p>
        </p:txBody>
      </p:sp>
      <p:pic>
        <p:nvPicPr>
          <p:cNvPr id="28676" name="Picture 10" descr="phf_a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43800" y="228600"/>
            <a:ext cx="1289050" cy="990600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229600" cy="125272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Genetics of AD</a:t>
            </a:r>
            <a:endParaRPr lang="en-US" dirty="0">
              <a:solidFill>
                <a:schemeClr val="accent1">
                  <a:satMod val="1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>
          <a:xfrm>
            <a:off x="457200" y="1927225"/>
            <a:ext cx="8229600" cy="4397375"/>
          </a:xfrm>
        </p:spPr>
        <p:txBody>
          <a:bodyPr rtlCol="0">
            <a:normAutofit fontScale="92500" lnSpcReduction="10000"/>
          </a:bodyPr>
          <a:lstStyle/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dirty="0" smtClean="0"/>
              <a:t>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Mutations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in APP or in components of γ-secretase (presenilin-1 or presenilin-2) lead to early onset familial Alzheimer disease by increasing the rate at which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Aβ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accumulates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Alzheimer disease occurs in almost all patients with trisomy 21 (Down syndrome) who survive beyond 45 years (due to APP gene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dosage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effects)</a:t>
            </a:r>
          </a:p>
          <a:p>
            <a:pPr indent="1905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The gene encoding APP is located on chromosome 21</a:t>
            </a:r>
          </a:p>
        </p:txBody>
      </p:sp>
      <p:pic>
        <p:nvPicPr>
          <p:cNvPr id="29700" name="Picture 32" descr="ad_contbrain"/>
          <p:cNvPicPr>
            <a:picLocks noChangeAspect="1" noChangeArrowheads="1"/>
          </p:cNvPicPr>
          <p:nvPr/>
        </p:nvPicPr>
        <p:blipFill>
          <a:blip r:embed="rId2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Genetics of AD</a:t>
            </a:r>
            <a:endParaRPr lang="en-US" dirty="0">
              <a:solidFill>
                <a:schemeClr val="accent1">
                  <a:satMod val="1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The search for genes associated with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typical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, sporadic Alzheimer disease is beginning to identify genetic associations that may provide new clues about the pathogenesis of the disease</a:t>
            </a:r>
          </a:p>
          <a:p>
            <a:endParaRPr lang="en-US" smtClean="0"/>
          </a:p>
        </p:txBody>
      </p:sp>
      <p:pic>
        <p:nvPicPr>
          <p:cNvPr id="30724" name="Picture 32" descr="ad_contbrain"/>
          <p:cNvPicPr>
            <a:picLocks noChangeAspect="1" noChangeArrowheads="1"/>
          </p:cNvPicPr>
          <p:nvPr/>
        </p:nvPicPr>
        <p:blipFill>
          <a:blip r:embed="rId2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Genetics of AD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04800" y="1844675"/>
          <a:ext cx="8458200" cy="44799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06546"/>
                <a:gridCol w="2766471"/>
                <a:gridCol w="3285183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Chromosome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Gene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Consequences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Amyloid Precursor Protein (APP)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Early onset FAD</a:t>
                      </a:r>
                    </a:p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Increased A</a:t>
                      </a:r>
                      <a:r>
                        <a:rPr lang="el-GR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β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production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Presenilin-1</a:t>
                      </a:r>
                      <a:r>
                        <a:rPr lang="en-U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(PS1)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Early onset FAD</a:t>
                      </a:r>
                    </a:p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Increased A</a:t>
                      </a:r>
                      <a:r>
                        <a:rPr lang="el-GR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β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production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Presenilin-2</a:t>
                      </a:r>
                      <a:r>
                        <a:rPr lang="en-U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(PS2)</a:t>
                      </a:r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Early onset FAD</a:t>
                      </a:r>
                    </a:p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Increased A</a:t>
                      </a:r>
                      <a:r>
                        <a:rPr lang="el-GR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β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production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Apolipoprotein</a:t>
                      </a:r>
                      <a:r>
                        <a:rPr lang="en-U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E (ApoE)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Increased</a:t>
                      </a:r>
                      <a:r>
                        <a:rPr lang="en-U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risk for development of AD</a:t>
                      </a:r>
                    </a:p>
                    <a:p>
                      <a:r>
                        <a:rPr lang="en-U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Decreased age at onset of AD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1773" name="Picture 32" descr="ad_contbrain"/>
          <p:cNvPicPr>
            <a:picLocks noChangeAspect="1" noChangeArrowheads="1"/>
          </p:cNvPicPr>
          <p:nvPr/>
        </p:nvPicPr>
        <p:blipFill>
          <a:blip r:embed="rId2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Treatment of AD </a:t>
            </a:r>
          </a:p>
        </p:txBody>
      </p:sp>
      <p:pic>
        <p:nvPicPr>
          <p:cNvPr id="32771" name="Picture 32" descr="ad_contbrain"/>
          <p:cNvPicPr>
            <a:picLocks noChangeAspect="1" noChangeArrowheads="1"/>
          </p:cNvPicPr>
          <p:nvPr/>
        </p:nvPicPr>
        <p:blipFill>
          <a:blip r:embed="rId2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endParaRPr lang="en-US" dirty="0" smtClean="0"/>
          </a:p>
          <a:p>
            <a:pPr marL="438912" indent="-320040" fontAlgn="auto">
              <a:spcBef>
                <a:spcPts val="0"/>
              </a:spcBef>
              <a:spcAft>
                <a:spcPts val="1200"/>
              </a:spcAft>
              <a:buFont typeface="Wingdings 2"/>
              <a:buChar char=""/>
              <a:defRPr/>
            </a:pPr>
            <a:r>
              <a:rPr lang="en-US" dirty="0" smtClean="0"/>
              <a:t>Currently, no effective treatment for AD</a:t>
            </a:r>
          </a:p>
          <a:p>
            <a:pPr marL="438912" indent="-320040" fontAlgn="auto">
              <a:spcBef>
                <a:spcPts val="0"/>
              </a:spcBef>
              <a:spcAft>
                <a:spcPts val="1200"/>
              </a:spcAft>
              <a:buFont typeface="Wingdings 2"/>
              <a:buChar char=""/>
              <a:defRPr/>
            </a:pPr>
            <a:r>
              <a:rPr lang="en-US" dirty="0" smtClean="0"/>
              <a:t>regulating neurotransmitter activity e.g., Enhancing cholinergic function improves AD</a:t>
            </a:r>
          </a:p>
          <a:p>
            <a:pPr marL="438912" indent="-320040" algn="just" fontAlgn="auto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dirty="0" smtClean="0"/>
              <a:t>Epidemiological studies showed that treatment with NSAIDs decreases the risk for developing AD. Unfortunately, clinical trials of NSAIDs in AD patients have not been very fruitful.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Treatment of AD contd..</a:t>
            </a:r>
          </a:p>
        </p:txBody>
      </p:sp>
      <p:pic>
        <p:nvPicPr>
          <p:cNvPr id="33795" name="Picture 32" descr="ad_contbrain"/>
          <p:cNvPicPr>
            <a:picLocks noChangeAspect="1" noChangeArrowheads="1"/>
          </p:cNvPicPr>
          <p:nvPr/>
        </p:nvPicPr>
        <p:blipFill>
          <a:blip r:embed="rId2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  <a:p>
            <a:pPr algn="just"/>
            <a:r>
              <a:rPr lang="en-US" smtClean="0"/>
              <a:t>Proinflammatory responses may be countered through polyphenols (flavonoids). Supplementation of these natural compounds may provide a new therapeutic line of approach to this brain disorder.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Treatment of AD contd..</a:t>
            </a:r>
          </a:p>
        </p:txBody>
      </p:sp>
      <p:pic>
        <p:nvPicPr>
          <p:cNvPr id="34819" name="Picture 32" descr="ad_contbrain"/>
          <p:cNvPicPr>
            <a:picLocks noChangeAspect="1" noChangeArrowheads="1"/>
          </p:cNvPicPr>
          <p:nvPr/>
        </p:nvPicPr>
        <p:blipFill>
          <a:blip r:embed="rId2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endParaRPr lang="en-US" dirty="0" smtClean="0"/>
          </a:p>
          <a:p>
            <a:pPr marL="438912" indent="-320040" algn="just" fontAlgn="auto">
              <a:spcBef>
                <a:spcPts val="0"/>
              </a:spcBef>
              <a:spcAft>
                <a:spcPts val="1200"/>
              </a:spcAft>
              <a:buFont typeface="Wingdings 2"/>
              <a:buChar char=""/>
              <a:defRPr/>
            </a:pPr>
            <a:r>
              <a:rPr lang="en-US" dirty="0" smtClean="0"/>
              <a:t>Cellular therapies  using stem cells offer great promise for the treatment of AD</a:t>
            </a:r>
          </a:p>
          <a:p>
            <a:pPr marL="438912" indent="-320040" algn="just" fontAlgn="auto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dirty="0" smtClean="0"/>
              <a:t>Stem cells offer</a:t>
            </a:r>
          </a:p>
          <a:p>
            <a:pPr marL="438912" indent="-320040" algn="just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1. Cellular replacement and/or provide environmental enrichment to attenuate</a:t>
            </a:r>
          </a:p>
          <a:p>
            <a:pPr indent="19050" algn="just" fontAlgn="auto">
              <a:spcBef>
                <a:spcPts val="0"/>
              </a:spcBef>
              <a:spcAft>
                <a:spcPts val="1200"/>
              </a:spcAft>
              <a:buFont typeface="Wingdings 2"/>
              <a:buNone/>
              <a:defRPr/>
            </a:pPr>
            <a:r>
              <a:rPr lang="en-US" dirty="0" err="1" smtClean="0"/>
              <a:t>neurodegeneration</a:t>
            </a:r>
            <a:r>
              <a:rPr lang="en-US" dirty="0" smtClean="0"/>
              <a:t>. </a:t>
            </a:r>
          </a:p>
          <a:p>
            <a:pPr indent="19050" algn="just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2. </a:t>
            </a:r>
            <a:r>
              <a:rPr lang="en-US" dirty="0" err="1" smtClean="0"/>
              <a:t>Neurotrophic</a:t>
            </a:r>
            <a:r>
              <a:rPr lang="en-US" dirty="0" smtClean="0"/>
              <a:t> support to remaining cells or prevent the production or accumulation of toxic factors that harm neurons.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Continued Research of AD </a:t>
            </a:r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small aggregates of A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as well as larger fibrils are directly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neurotoxic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They can elicit oxidative damage and alterations in calcium homeostasis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But how A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is related to neurodegenration of AD and how it is linked to tangles and hyperphosphorylation of tau all remain open questions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endParaRPr lang="en-US" dirty="0" smtClean="0"/>
          </a:p>
        </p:txBody>
      </p:sp>
      <p:pic>
        <p:nvPicPr>
          <p:cNvPr id="35844" name="Picture 32" descr="ad_contbrain"/>
          <p:cNvPicPr>
            <a:picLocks noChangeAspect="1" noChangeArrowheads="1"/>
          </p:cNvPicPr>
          <p:nvPr/>
        </p:nvPicPr>
        <p:blipFill>
          <a:blip r:embed="rId2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Take home message</a:t>
            </a:r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20000"/>
          </a:bodyPr>
          <a:lstStyle/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Neurodegeneration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is the progressive loss of structure or function of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2" tooltip="Neurons"/>
              </a:rPr>
              <a:t>neurons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including death of neurons.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Extracellular deposition of insoluble fibrous aggregates known as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amyloid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in certain areas of neural tissue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deposition of amyloid interferes with normal cellular function, resulting in cell death and eventual organ failure.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dominant component of amyloid plaque that accumulates in Alzheimer disease is amyloid β 42(Aβ42) Peptide.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endParaRPr lang="en-US" dirty="0" smtClean="0"/>
          </a:p>
        </p:txBody>
      </p:sp>
      <p:pic>
        <p:nvPicPr>
          <p:cNvPr id="36868" name="Picture 32" descr="ad_contbrain"/>
          <p:cNvPicPr>
            <a:picLocks noChangeAspect="1" noChangeArrowheads="1"/>
          </p:cNvPicPr>
          <p:nvPr/>
        </p:nvPicPr>
        <p:blipFill>
          <a:blip r:embed="rId3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0" y="155448"/>
            <a:ext cx="8686800" cy="125272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Neurodegenerative Diseases 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Diseases of gray matter characterized principally by the progressive loss of neurons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pattern of neuronal loss is selective affecting one or more groups of neurons leaving the others intact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diseases arise  without any clear inciting event in patients without previous neurological deficits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</p:txBody>
      </p:sp>
      <p:pic>
        <p:nvPicPr>
          <p:cNvPr id="10244" name="Picture 32" descr="ad_contbrain"/>
          <p:cNvPicPr>
            <a:picLocks noChangeAspect="1" noChangeArrowheads="1"/>
          </p:cNvPicPr>
          <p:nvPr/>
        </p:nvPicPr>
        <p:blipFill>
          <a:blip r:embed="rId2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Further reading</a:t>
            </a:r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Illustrated Reviews of Biochemistry by Lippincott 4</a:t>
            </a:r>
            <a:r>
              <a:rPr lang="en-US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edition (pp21-22 ). 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438912" indent="-320040" fontAlgn="auto">
              <a:spcBef>
                <a:spcPts val="0"/>
              </a:spcBef>
              <a:spcAft>
                <a:spcPts val="1200"/>
              </a:spcAft>
              <a:buFont typeface="Wingdings 2"/>
              <a:buChar char="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Fundamentals of Biochemistry by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Voett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and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Voett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(pp 170-174)</a:t>
            </a:r>
          </a:p>
          <a:p>
            <a:pPr marL="438912" indent="-320040" fontAlgn="auto">
              <a:spcBef>
                <a:spcPts val="0"/>
              </a:spcBef>
              <a:spcAft>
                <a:spcPts val="1200"/>
              </a:spcAft>
              <a:buFont typeface="Wingdings 2"/>
              <a:buChar char="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Stem Cell Technology for Neurodegenerative Diseases. </a:t>
            </a:r>
            <a:r>
              <a:rPr lang="en-US" dirty="0" smtClean="0"/>
              <a:t>Ann Neurol. 2011 September ; 70(3): 353–361.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 Review: Inflammatory Process in Alzheimer’s Disease, Role of Cytokines.</a:t>
            </a:r>
            <a:r>
              <a:rPr lang="en-US" dirty="0" smtClean="0"/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ScientificWorld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Journal, 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Volume 2012, Article ID 756357,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endParaRPr lang="en-US" dirty="0" smtClean="0"/>
          </a:p>
        </p:txBody>
      </p:sp>
      <p:pic>
        <p:nvPicPr>
          <p:cNvPr id="37892" name="Picture 32" descr="ad_contbrain"/>
          <p:cNvPicPr>
            <a:picLocks noChangeAspect="1" noChangeArrowheads="1"/>
          </p:cNvPicPr>
          <p:nvPr/>
        </p:nvPicPr>
        <p:blipFill>
          <a:blip r:embed="rId2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0" y="155448"/>
            <a:ext cx="8686800" cy="125272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Neurodegenerative Diseases  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Char char="•"/>
            </a:pPr>
            <a:r>
              <a:rPr lang="en-US" smtClean="0">
                <a:latin typeface="Times New Roman" pitchFamily="18" charset="0"/>
                <a:cs typeface="Times New Roman" pitchFamily="18" charset="0"/>
              </a:rPr>
              <a:t>A common theme is the development of protein aggregates that are resistant to normal cellular mechanisms of degradation</a:t>
            </a:r>
          </a:p>
          <a:p>
            <a:pPr>
              <a:buFont typeface="Arial" charset="0"/>
              <a:buChar char="•"/>
            </a:pPr>
            <a:endParaRPr lang="en-US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</a:pPr>
            <a:r>
              <a:rPr lang="en-US" smtClean="0">
                <a:latin typeface="Times New Roman" pitchFamily="18" charset="0"/>
                <a:cs typeface="Times New Roman" pitchFamily="18" charset="0"/>
              </a:rPr>
              <a:t>The aggregated proteins are generally cytotoxic</a:t>
            </a:r>
          </a:p>
          <a:p>
            <a:pPr>
              <a:buFont typeface="Arial" charset="0"/>
              <a:buChar char="•"/>
            </a:pPr>
            <a:endParaRPr lang="en-US" smtClean="0"/>
          </a:p>
        </p:txBody>
      </p:sp>
      <p:pic>
        <p:nvPicPr>
          <p:cNvPr id="11268" name="Picture 32" descr="ad_contbrain"/>
          <p:cNvPicPr>
            <a:picLocks noChangeAspect="1" noChangeArrowheads="1"/>
          </p:cNvPicPr>
          <p:nvPr/>
        </p:nvPicPr>
        <p:blipFill>
          <a:blip r:embed="rId2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Alzheimer Disease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 degenerative disease with the prominent involvement of the </a:t>
            </a:r>
            <a:r>
              <a:rPr lang="en-US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cerebral cortex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endParaRPr lang="en-US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Its principal clinical manifestation is </a:t>
            </a: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dementia</a:t>
            </a:r>
          </a:p>
          <a:p>
            <a:pPr marL="731520" lvl="1" indent="-27432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Dementia is the progressive loss of cognitive function independent of the state of attention</a:t>
            </a:r>
          </a:p>
          <a:p>
            <a:pPr marL="731520" lvl="1" indent="-274320" fontAlgn="auto">
              <a:spcAft>
                <a:spcPts val="0"/>
              </a:spcAft>
              <a:buFont typeface="Wingdings"/>
              <a:buNone/>
              <a:defRPr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Patients rarely become symptomatic before 50yrs of age, but the </a:t>
            </a:r>
            <a:r>
              <a:rPr lang="en-US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incidence of disease rises with age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endParaRPr lang="en-US" dirty="0" smtClean="0"/>
          </a:p>
        </p:txBody>
      </p:sp>
      <p:pic>
        <p:nvPicPr>
          <p:cNvPr id="12292" name="Picture 32" descr="ad_contbrain"/>
          <p:cNvPicPr>
            <a:picLocks noChangeAspect="1" noChangeArrowheads="1"/>
          </p:cNvPicPr>
          <p:nvPr/>
        </p:nvPicPr>
        <p:blipFill>
          <a:blip r:embed="rId2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Alzheimer Disease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Clinical Picture:</a:t>
            </a:r>
          </a:p>
          <a:p>
            <a:pPr marL="731520" lvl="1" indent="-27432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gradual impairment of higher intellectual function</a:t>
            </a:r>
          </a:p>
          <a:p>
            <a:pPr marL="731520" lvl="1" indent="-27432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alterations in mood and behavior</a:t>
            </a:r>
          </a:p>
          <a:p>
            <a:pPr marL="731520" lvl="1" indent="-27432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Progressive disorientation</a:t>
            </a:r>
          </a:p>
          <a:p>
            <a:pPr marL="731520" lvl="1" indent="-27432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memory loss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In 5-10 yrs, the patient becomes profoundly disabled, mute and immobile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Most cases are sporadic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At least 5% to 10% are familial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endParaRPr lang="en-US" dirty="0" smtClean="0"/>
          </a:p>
        </p:txBody>
      </p:sp>
      <p:pic>
        <p:nvPicPr>
          <p:cNvPr id="13316" name="Picture 32" descr="ad_contbrain"/>
          <p:cNvPicPr>
            <a:picLocks noChangeAspect="1" noChangeArrowheads="1"/>
          </p:cNvPicPr>
          <p:nvPr/>
        </p:nvPicPr>
        <p:blipFill>
          <a:blip r:embed="rId2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Diagnosis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Combination of clinical assessment and radiologic methods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For definitive diagnosis, pathologic examination of brain tissue is necessary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major microscopic abnormalities of Alzheimer disease are </a:t>
            </a: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neuritic plaques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neurofibrillary tangles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and </a:t>
            </a: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amyloid angiopathy</a:t>
            </a:r>
          </a:p>
        </p:txBody>
      </p:sp>
      <p:pic>
        <p:nvPicPr>
          <p:cNvPr id="14340" name="Picture 32" descr="ad_contbrain"/>
          <p:cNvPicPr>
            <a:picLocks noChangeAspect="1" noChangeArrowheads="1"/>
          </p:cNvPicPr>
          <p:nvPr/>
        </p:nvPicPr>
        <p:blipFill>
          <a:blip r:embed="rId2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Neuritic Plaques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Are extracellular spherical structures (20-200um in diameter)</a:t>
            </a: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Contain paired helical filaments as well as synaptic vesicles and abnormal mitochondria</a:t>
            </a: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The amyloid core contains several abnormal proteins</a:t>
            </a: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The dominant component of the plaque core is </a:t>
            </a:r>
            <a:r>
              <a:rPr lang="en-US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l-GR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baseline="-2500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a peptide derived from a larger molecule, </a:t>
            </a:r>
            <a:r>
              <a:rPr lang="en-US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amyloid precursor protein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(APP)</a:t>
            </a:r>
          </a:p>
        </p:txBody>
      </p:sp>
      <p:pic>
        <p:nvPicPr>
          <p:cNvPr id="15364" name="Picture 7" descr="plaq2"/>
          <p:cNvPicPr>
            <a:picLocks noChangeAspect="1" noChangeArrowheads="1"/>
          </p:cNvPicPr>
          <p:nvPr/>
        </p:nvPicPr>
        <p:blipFill>
          <a:blip r:embed="rId2">
            <a:lum bright="8000" contrast="28000"/>
          </a:blip>
          <a:srcRect/>
          <a:stretch>
            <a:fillRect/>
          </a:stretch>
        </p:blipFill>
        <p:spPr bwMode="auto">
          <a:xfrm>
            <a:off x="7620000" y="152400"/>
            <a:ext cx="1293813" cy="1039813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Neuritic Plaques contd..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The two dominant species of A</a:t>
            </a:r>
            <a:r>
              <a:rPr lang="el-GR" smtClean="0"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, called </a:t>
            </a:r>
            <a:r>
              <a:rPr lang="en-US" b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l-GR" b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b="1" baseline="-2500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40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en-US" baseline="-250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l-GR" b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b="1" baseline="-2500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42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share an N-terminus and differ in length by two amino acids.</a:t>
            </a: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Other proteins present in the plaque in lesser abundance are</a:t>
            </a:r>
          </a:p>
          <a:p>
            <a:pPr lvl="1"/>
            <a:r>
              <a:rPr lang="en-US" smtClean="0">
                <a:latin typeface="Times New Roman" pitchFamily="18" charset="0"/>
                <a:cs typeface="Times New Roman" pitchFamily="18" charset="0"/>
              </a:rPr>
              <a:t>Components of the compliment cascade</a:t>
            </a:r>
          </a:p>
          <a:p>
            <a:pPr lvl="1"/>
            <a:r>
              <a:rPr lang="en-US" smtClean="0">
                <a:latin typeface="Times New Roman" pitchFamily="18" charset="0"/>
                <a:cs typeface="Times New Roman" pitchFamily="18" charset="0"/>
              </a:rPr>
              <a:t>Proinflammatory cytokines</a:t>
            </a:r>
          </a:p>
          <a:p>
            <a:pPr lvl="1"/>
            <a:r>
              <a:rPr lang="el-GR" smtClean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1-antichymotrypsin</a:t>
            </a:r>
          </a:p>
          <a:p>
            <a:pPr lvl="1"/>
            <a:r>
              <a:rPr lang="en-US" smtClean="0">
                <a:latin typeface="Times New Roman" pitchFamily="18" charset="0"/>
                <a:cs typeface="Times New Roman" pitchFamily="18" charset="0"/>
              </a:rPr>
              <a:t>apolipoproteins</a:t>
            </a:r>
          </a:p>
        </p:txBody>
      </p:sp>
      <p:pic>
        <p:nvPicPr>
          <p:cNvPr id="16388" name="Picture 2" descr="http://www.pakmed.net/academic/age/alz/plaques_tanglesBord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0" y="4800600"/>
            <a:ext cx="28194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7" descr="plaq2"/>
          <p:cNvPicPr>
            <a:picLocks noChangeAspect="1" noChangeArrowheads="1"/>
          </p:cNvPicPr>
          <p:nvPr/>
        </p:nvPicPr>
        <p:blipFill>
          <a:blip r:embed="rId3">
            <a:lum bright="8000" contrast="28000"/>
          </a:blip>
          <a:srcRect/>
          <a:stretch>
            <a:fillRect/>
          </a:stretch>
        </p:blipFill>
        <p:spPr bwMode="auto">
          <a:xfrm>
            <a:off x="7543800" y="228600"/>
            <a:ext cx="1293813" cy="1039813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2171</TotalTime>
  <Words>1244</Words>
  <Application>Microsoft Office PowerPoint</Application>
  <PresentationFormat>عرض على الشاشة (3:4)‏</PresentationFormat>
  <Paragraphs>186</Paragraphs>
  <Slides>30</Slides>
  <Notes>1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9</vt:i4>
      </vt:variant>
      <vt:variant>
        <vt:lpstr>سمة</vt:lpstr>
      </vt:variant>
      <vt:variant>
        <vt:i4>1</vt:i4>
      </vt:variant>
      <vt:variant>
        <vt:lpstr>عناوين الشرائح</vt:lpstr>
      </vt:variant>
      <vt:variant>
        <vt:i4>30</vt:i4>
      </vt:variant>
    </vt:vector>
  </HeadingPairs>
  <TitlesOfParts>
    <vt:vector size="40" baseType="lpstr">
      <vt:lpstr>Corbel</vt:lpstr>
      <vt:lpstr>Arial</vt:lpstr>
      <vt:lpstr>Wingdings 2</vt:lpstr>
      <vt:lpstr>Wingdings</vt:lpstr>
      <vt:lpstr>Wingdings 3</vt:lpstr>
      <vt:lpstr>Calibri</vt:lpstr>
      <vt:lpstr>Times New Roman</vt:lpstr>
      <vt:lpstr>Symbol</vt:lpstr>
      <vt:lpstr>Century Gothic</vt:lpstr>
      <vt:lpstr>Module</vt:lpstr>
      <vt:lpstr>Alzheimer Disease</vt:lpstr>
      <vt:lpstr>Objectives</vt:lpstr>
      <vt:lpstr>Neurodegenerative Diseases  </vt:lpstr>
      <vt:lpstr>Neurodegenerative Diseases  </vt:lpstr>
      <vt:lpstr>Alzheimer Disease</vt:lpstr>
      <vt:lpstr>Alzheimer Disease</vt:lpstr>
      <vt:lpstr>Diagnosis</vt:lpstr>
      <vt:lpstr>Neuritic Plaques</vt:lpstr>
      <vt:lpstr>Neuritic Plaques contd..</vt:lpstr>
      <vt:lpstr>Neurofibrillary tangles</vt:lpstr>
      <vt:lpstr>Amyloid Angiopathy</vt:lpstr>
      <vt:lpstr>Pathogenesis of Alzheimer</vt:lpstr>
      <vt:lpstr>Pathogenesis of Alzheimer </vt:lpstr>
      <vt:lpstr>Aβ is a critical molecule in the pathogenesis of Alzheimer disease</vt:lpstr>
      <vt:lpstr>Aβ Peptides</vt:lpstr>
      <vt:lpstr>Two pathways for APP processing</vt:lpstr>
      <vt:lpstr>Mechanism of amyloid generation</vt:lpstr>
      <vt:lpstr>Mechanism of amyloid generation contd..</vt:lpstr>
      <vt:lpstr>الشريحة 19</vt:lpstr>
      <vt:lpstr>Accumulation of Aβ</vt:lpstr>
      <vt:lpstr>Tau Protein</vt:lpstr>
      <vt:lpstr>Genetics of AD</vt:lpstr>
      <vt:lpstr>Genetics of AD</vt:lpstr>
      <vt:lpstr>Genetics of AD</vt:lpstr>
      <vt:lpstr>Treatment of AD </vt:lpstr>
      <vt:lpstr>Treatment of AD contd..</vt:lpstr>
      <vt:lpstr>Treatment of AD contd..</vt:lpstr>
      <vt:lpstr>Continued Research of AD </vt:lpstr>
      <vt:lpstr>Take home message</vt:lpstr>
      <vt:lpstr>Further reading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Alzheimer Disease</dc:title>
  <dc:creator>Dr.Sumbul Fatma</dc:creator>
  <cp:lastModifiedBy>AA</cp:lastModifiedBy>
  <cp:revision>63</cp:revision>
  <dcterms:created xsi:type="dcterms:W3CDTF">2011-10-15T08:35:10Z</dcterms:created>
  <dcterms:modified xsi:type="dcterms:W3CDTF">2012-10-09T15:49:32Z</dcterms:modified>
</cp:coreProperties>
</file>