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257" r:id="rId2"/>
    <p:sldId id="282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6" r:id="rId26"/>
    <p:sldId id="288" r:id="rId27"/>
    <p:sldId id="287" r:id="rId28"/>
    <p:sldId id="281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A89B4A-A749-4695-A7EF-17D64ECFCBB4}" type="datetimeFigureOut">
              <a:rPr lang="en-US"/>
              <a:pPr>
                <a:defRPr/>
              </a:pPr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0B6556-93B6-4841-8E4A-F9724A5EE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26AEC2-A8DE-496C-A7A9-2849243F55DA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D25D1E-6FE3-4632-91BE-0B948C479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C2DCA-C304-4311-A773-A2CCFB6988EB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10/9/2012</a:t>
            </a:fld>
            <a:endParaRPr lang="en-US"/>
          </a:p>
        </p:txBody>
      </p:sp>
      <p:sp>
        <p:nvSpPr>
          <p:cNvPr id="3993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522D0A-0426-4B8D-87CE-08CE5AE27C4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>
                <a:latin typeface="Calibri" pitchFamily="34" charset="0"/>
              </a:rPr>
              <a:t>6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0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FDE1-DDAF-42D4-9FAB-852C0B7DA3D6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5678-DA70-4797-9057-8FD5659E47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DEC91-3C53-474D-89C6-B433E0895ED6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B1D1-D0F2-43D8-96F1-5C12FA9BE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0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CAE9-58AE-48D5-AC87-B91B90CD6CC9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BB0C0-6A29-42BC-9D21-F25A939AE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B577-C23E-4F63-A49B-E4D188D2A34A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7C8A-7BE3-49DA-B28A-2D61167D8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0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8B82-DAF7-4903-A0E8-88D29428B865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27CA-87D9-4670-A168-F639658A0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43B2-2965-4F81-87D6-7D2AD747732E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42B5-7C64-4AF6-B54B-ABCC844F7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E208-E96F-483B-B3B6-3E0D6FB0F0AD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BE6DB-7D22-444D-B27C-F988B1C55F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AB67-3EBA-4DD2-9C48-2CC1912B850E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1D93-5FFD-48E2-A3CA-511BF3CB7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F96D-312A-4CDC-9896-0D4FE6A64E98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4DF2-83DE-4460-80B0-9DD2E69568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6F91-85D7-4F65-9527-23FD9C08DFEB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6116-F5D4-42F2-86D0-6F41A3453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F75-F758-420B-B6C7-A9E75310913E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 dirty="0"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78E2-6751-4857-97C4-4F2E55A6E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ADA8698-FF99-4889-9E41-61621367F105}" type="datetimeFigureOut">
              <a:rPr lang="en-US"/>
              <a:pPr>
                <a:defRPr/>
              </a:pPr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5D094F1-F8C4-4CF7-B70D-D157A9C2C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2" r:id="rId2"/>
    <p:sldLayoutId id="2147483768" r:id="rId3"/>
    <p:sldLayoutId id="2147483763" r:id="rId4"/>
    <p:sldLayoutId id="2147483764" r:id="rId5"/>
    <p:sldLayoutId id="2147483765" r:id="rId6"/>
    <p:sldLayoutId id="2147483769" r:id="rId7"/>
    <p:sldLayoutId id="2147483770" r:id="rId8"/>
    <p:sldLayoutId id="2147483771" r:id="rId9"/>
    <p:sldLayoutId id="2147483766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5EA8C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5EA8C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8D89A4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9E9273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Neur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Dr. Sumbul Fatma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Biochemistry Unit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Department of 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Intracellular bundles of filaments in the cytoplasm of neurons that displace or encircle the nucleus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major component of filaments is abnormally hyperphosphorylated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protein tau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 microtubule associated protein that enhances microtubule assembly)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7412" name="Picture 10" descr="phf_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28600"/>
            <a:ext cx="1289050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 stroke and dementia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 disease but not specific for Alzheimer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number of neurofibrillar tangles correlates better with the degree of dementia than does the number of neuritic plaques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9460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 algn="just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best correlation of severity of dementia appears to be with loss of synapses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-pleated sheets,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aggregates readily and is resistant to degrdation  and elicits an inflammatory response from astrocytes and microglia and can be directly neurotoxic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 disease</a:t>
            </a:r>
          </a:p>
        </p:txBody>
      </p:sp>
      <p:pic>
        <p:nvPicPr>
          <p:cNvPr id="21507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Are derived through the processing of APP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grpSp>
        <p:nvGrpSpPr>
          <p:cNvPr id="23555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3596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>
                  <a:latin typeface="Symbol" pitchFamily="18" charset="2"/>
                </a:rPr>
                <a:t></a:t>
              </a:r>
              <a:r>
                <a:rPr lang="en-GB" sz="1500">
                  <a:latin typeface="Century Gothic" pitchFamily="34" charset="0"/>
                </a:rPr>
                <a:t>-peptide (A</a:t>
              </a:r>
              <a:r>
                <a:rPr lang="en-GB" sz="1500">
                  <a:latin typeface="Symbol" pitchFamily="18" charset="2"/>
                </a:rPr>
                <a:t></a:t>
              </a:r>
              <a:r>
                <a:rPr lang="en-GB" sz="150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3601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3556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1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2147483647 h 417"/>
              <a:gd name="T2" fmla="*/ 2147483647 w 716"/>
              <a:gd name="T3" fmla="*/ 0 h 417"/>
              <a:gd name="T4" fmla="*/ 2147483647 w 716"/>
              <a:gd name="T5" fmla="*/ 2147483647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4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5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6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7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69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0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1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2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3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4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6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7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8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23579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Beta-secretase</a:t>
            </a:r>
          </a:p>
          <a:p>
            <a:r>
              <a:rPr lang="en-US">
                <a:latin typeface="Corbel" pitchFamily="34" charset="0"/>
              </a:rPr>
              <a:t>pathway</a:t>
            </a:r>
          </a:p>
        </p:txBody>
      </p:sp>
      <p:sp>
        <p:nvSpPr>
          <p:cNvPr id="23581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Alpha-secretase</a:t>
            </a:r>
          </a:p>
          <a:p>
            <a:r>
              <a:rPr lang="en-US">
                <a:latin typeface="Corbel" pitchFamily="34" charset="0"/>
              </a:rPr>
              <a:t>pathway</a:t>
            </a:r>
          </a:p>
        </p:txBody>
      </p:sp>
      <p:sp>
        <p:nvSpPr>
          <p:cNvPr id="23582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latin typeface="Symbol" pitchFamily="18" charset="2"/>
              </a:rPr>
              <a:t>   a    g</a:t>
            </a:r>
            <a:endParaRPr lang="en-US">
              <a:latin typeface="Corbel" pitchFamily="34" charset="0"/>
            </a:endParaRPr>
          </a:p>
        </p:txBody>
      </p:sp>
      <p:sp>
        <p:nvSpPr>
          <p:cNvPr id="23583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p3</a:t>
            </a:r>
          </a:p>
        </p:txBody>
      </p:sp>
      <p:sp>
        <p:nvSpPr>
          <p:cNvPr id="23584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APP</a:t>
            </a:r>
            <a:r>
              <a:rPr lang="en-US" baseline="-25000">
                <a:latin typeface="Corbel" pitchFamily="34" charset="0"/>
              </a:rPr>
              <a:t>S</a:t>
            </a:r>
            <a:r>
              <a:rPr lang="en-US" baseline="-25000">
                <a:latin typeface="Symbol" pitchFamily="18" charset="2"/>
              </a:rPr>
              <a:t>a</a:t>
            </a:r>
            <a:endParaRPr lang="en-US">
              <a:latin typeface="Corbel" pitchFamily="34" charset="0"/>
            </a:endParaRPr>
          </a:p>
          <a:p>
            <a:r>
              <a:rPr lang="en-US">
                <a:latin typeface="Corbel" pitchFamily="34" charset="0"/>
              </a:rPr>
              <a:t>neurotrophic</a:t>
            </a:r>
          </a:p>
        </p:txBody>
      </p:sp>
      <p:sp>
        <p:nvSpPr>
          <p:cNvPr id="23585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a</a:t>
            </a:r>
            <a:r>
              <a:rPr lang="en-US">
                <a:latin typeface="Corbel" pitchFamily="34" charset="0"/>
              </a:rPr>
              <a:t>-stub</a:t>
            </a:r>
          </a:p>
        </p:txBody>
      </p:sp>
      <p:sp>
        <p:nvSpPr>
          <p:cNvPr id="23586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g</a:t>
            </a:r>
            <a:r>
              <a:rPr lang="en-US">
                <a:latin typeface="Corbel" pitchFamily="34" charset="0"/>
              </a:rPr>
              <a:t>-secretase</a:t>
            </a:r>
          </a:p>
        </p:txBody>
      </p:sp>
      <p:sp>
        <p:nvSpPr>
          <p:cNvPr id="23587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</a:t>
            </a:r>
            <a:r>
              <a:rPr lang="en-US">
                <a:latin typeface="Corbel" pitchFamily="34" charset="0"/>
              </a:rPr>
              <a:t>-stub</a:t>
            </a:r>
          </a:p>
        </p:txBody>
      </p:sp>
      <p:sp>
        <p:nvSpPr>
          <p:cNvPr id="23588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APP</a:t>
            </a:r>
            <a:r>
              <a:rPr lang="en-US" baseline="-25000">
                <a:latin typeface="Corbel" pitchFamily="34" charset="0"/>
              </a:rPr>
              <a:t>S</a:t>
            </a:r>
            <a:r>
              <a:rPr lang="en-US" baseline="-25000">
                <a:latin typeface="Symbol" pitchFamily="18" charset="2"/>
              </a:rPr>
              <a:t></a:t>
            </a:r>
            <a:endParaRPr lang="en-US">
              <a:latin typeface="Corbel" pitchFamily="34" charset="0"/>
            </a:endParaRPr>
          </a:p>
        </p:txBody>
      </p:sp>
      <p:sp>
        <p:nvSpPr>
          <p:cNvPr id="23589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g</a:t>
            </a:r>
            <a:r>
              <a:rPr lang="en-US">
                <a:latin typeface="Corbel" pitchFamily="34" charset="0"/>
              </a:rPr>
              <a:t>-secretase</a:t>
            </a:r>
          </a:p>
        </p:txBody>
      </p:sp>
      <p:sp>
        <p:nvSpPr>
          <p:cNvPr id="23590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g</a:t>
            </a:r>
            <a:r>
              <a:rPr lang="en-US">
                <a:latin typeface="Corbel" pitchFamily="34" charset="0"/>
              </a:rPr>
              <a:t>-secretase</a:t>
            </a:r>
          </a:p>
        </p:txBody>
      </p:sp>
      <p:sp>
        <p:nvSpPr>
          <p:cNvPr id="23591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A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Corbel" pitchFamily="34" charset="0"/>
              </a:rPr>
              <a:t>40</a:t>
            </a:r>
          </a:p>
        </p:txBody>
      </p:sp>
      <p:sp>
        <p:nvSpPr>
          <p:cNvPr id="23592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A</a:t>
            </a:r>
            <a:r>
              <a:rPr lang="en-US">
                <a:latin typeface="Symbol" pitchFamily="18" charset="2"/>
              </a:rPr>
              <a:t>b</a:t>
            </a:r>
            <a:r>
              <a:rPr lang="en-US">
                <a:latin typeface="Corbel" pitchFamily="34" charset="0"/>
              </a:rPr>
              <a:t>42</a:t>
            </a:r>
          </a:p>
        </p:txBody>
      </p:sp>
      <p:sp>
        <p:nvSpPr>
          <p:cNvPr id="23593" name="Text Box 156"/>
          <p:cNvSpPr txBox="1">
            <a:spLocks noChangeArrowheads="1"/>
          </p:cNvSpPr>
          <p:nvPr/>
        </p:nvSpPr>
        <p:spPr bwMode="auto">
          <a:xfrm>
            <a:off x="6019800" y="6396038"/>
            <a:ext cx="1498600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3595" name="Picture 32" descr="ad_contbrain"/>
          <p:cNvPicPr>
            <a:picLocks noChangeAspect="1" noChangeArrowheads="1"/>
          </p:cNvPicPr>
          <p:nvPr/>
        </p:nvPicPr>
        <p:blipFill>
          <a:blip r:embed="rId3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-secretase , subsequent cleavage by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4580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 contd..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-secretase , followed by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endParaRPr lang="en-US" smtClean="0"/>
          </a:p>
        </p:txBody>
      </p:sp>
      <p:pic>
        <p:nvPicPr>
          <p:cNvPr id="25604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Upon completion of this lecture, students should be able to: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Get an idea of the diagnosis and therapeutic approach to treat these disorders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Accumulation of Aβ has several effects on neurons and neuronal function: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Small aggregates of Aβ can alter </a:t>
            </a:r>
            <a:r>
              <a:rPr lang="en-US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neurotransmission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and the aggregates can be toxic to neurons and synaptic endings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Larger deposits, in the form of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plaques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also lead to neuronal death, elicit a local inflammatory response that can result in further cell injury</a:t>
            </a:r>
          </a:p>
          <a:p>
            <a:endParaRPr lang="en-US" smtClean="0"/>
          </a:p>
        </p:txBody>
      </p:sp>
      <p:pic>
        <p:nvPicPr>
          <p:cNvPr id="27652" name="Picture 7" descr="plaq2"/>
          <p:cNvPicPr>
            <a:picLocks noChangeAspect="1" noChangeArrowheads="1"/>
          </p:cNvPicPr>
          <p:nvPr/>
        </p:nvPicPr>
        <p:blipFill>
          <a:blip r:embed="rId2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813" cy="10398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/>
          <a:lstStyle/>
          <a:p>
            <a:pPr lvl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Hyperphosphorylation of the microtubule binding protein “tau”</a:t>
            </a:r>
          </a:p>
          <a:p>
            <a:pPr lvl="2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With this increased level of phosphorylation, tau redistributes within the neuron from the axon into dendrites and cell body and aggregates into tangles</a:t>
            </a:r>
          </a:p>
          <a:p>
            <a:pPr lvl="2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This process also results in neuronal dysfunction and cell death</a:t>
            </a:r>
          </a:p>
        </p:txBody>
      </p:sp>
      <p:pic>
        <p:nvPicPr>
          <p:cNvPr id="28676" name="Picture 10" descr="phf_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289050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27225"/>
            <a:ext cx="8229600" cy="439737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Mutations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APP or in components of γ-secretase (presenilin-1 or presenilin-2) lead to early onset familial Alzheimer disease by increasing the rate at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accumulates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 disease occurs in almost all patients with trisomy 21 (Down syndrome) who survive beyond 45 years (due to APP gene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effects)</a:t>
            </a:r>
          </a:p>
          <a:p>
            <a:pPr indent="190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gene encoding APP is located on chromosome 21</a:t>
            </a:r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search for genes associated with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sporadic Alzheimer disease is beginning to identify genetic associations that may provide new clues about the pathogenesis of the disease</a:t>
            </a:r>
          </a:p>
          <a:p>
            <a:endParaRPr lang="en-US" smtClean="0"/>
          </a:p>
        </p:txBody>
      </p:sp>
      <p:pic>
        <p:nvPicPr>
          <p:cNvPr id="30724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675"/>
          <a:ext cx="8458200" cy="447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73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AD </a:t>
            </a:r>
          </a:p>
        </p:txBody>
      </p:sp>
      <p:pic>
        <p:nvPicPr>
          <p:cNvPr id="32771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dirty="0" smtClean="0"/>
              <a:t>Currently, no effective treatment for AD</a:t>
            </a:r>
          </a:p>
          <a:p>
            <a:pPr marL="438912" indent="-320040" fontAlgn="auto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dirty="0" smtClean="0"/>
              <a:t>regulating neurotransmitter activity e.g., Enhancing cholinergic function improves AD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Epidemiological studies showed that treatment with NSAIDs decreases the risk for developing AD. Unfortunately, clinical trials of NSAIDs in AD patients have not been very fruitful.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AD contd..</a:t>
            </a:r>
          </a:p>
        </p:txBody>
      </p:sp>
      <p:pic>
        <p:nvPicPr>
          <p:cNvPr id="33795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algn="just"/>
            <a:r>
              <a:rPr lang="en-US" smtClean="0"/>
              <a:t>Proinflammatory responses may be countered through polyphenols (flavonoids). Supplementation of these natural compounds may provide a new therapeutic line of approach to this brain disorder.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of AD contd..</a:t>
            </a:r>
          </a:p>
        </p:txBody>
      </p:sp>
      <p:pic>
        <p:nvPicPr>
          <p:cNvPr id="34819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algn="just" fontAlgn="auto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dirty="0" smtClean="0"/>
              <a:t>Cellular therapies  using stem cells offer great promise for the treatment of AD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Stem cells offer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Cellular replacement and/or provide environmental enrichment to attenuate</a:t>
            </a:r>
          </a:p>
          <a:p>
            <a:pPr indent="19050" algn="just" fontAlgn="auto">
              <a:spcBef>
                <a:spcPts val="0"/>
              </a:spcBef>
              <a:spcAft>
                <a:spcPts val="1200"/>
              </a:spcAft>
              <a:buFont typeface="Wingdings 2"/>
              <a:buNone/>
              <a:defRPr/>
            </a:pPr>
            <a:r>
              <a:rPr lang="en-US" dirty="0" err="1" smtClean="0"/>
              <a:t>neurodegeneration</a:t>
            </a:r>
            <a:r>
              <a:rPr lang="en-US" dirty="0" smtClean="0"/>
              <a:t>. </a:t>
            </a:r>
          </a:p>
          <a:p>
            <a:pPr indent="1905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Neurotrophic</a:t>
            </a:r>
            <a:r>
              <a:rPr lang="en-US" dirty="0" smtClean="0"/>
              <a:t> support to remaining cells or prevent the production or accumulation of toxic factors that harm neurons.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of AD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well as larger fibrils are directly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how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related to neurodegenration of AD and how it is linked to tangles and hyperphosphorylation of tau all remain open questions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35844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progressive loss of structure or function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Neurons"/>
              </a:rPr>
              <a:t>neurons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including death of neurons.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Extracellular deposition of insoluble fibrous aggregates known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certain areas of neural tissue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deposition of amyloid interferes with normal cellular function, resulting in cell death and eventual organ failure.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 disease is amyloid β 42(Aβ42) Peptide.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36868" name="Picture 32" descr="ad_contbrain"/>
          <p:cNvPicPr>
            <a:picLocks noChangeAspect="1" noChangeArrowheads="1"/>
          </p:cNvPicPr>
          <p:nvPr/>
        </p:nvPicPr>
        <p:blipFill>
          <a:blip r:embed="rId3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Further reading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 marL="438912" indent="-320040" fontAlgn="auto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Stem Cell Technology for Neurodegenerative Diseases. </a:t>
            </a:r>
            <a:r>
              <a:rPr lang="en-US" dirty="0" smtClean="0"/>
              <a:t>Ann Neurol. 2011 September ; 70(3): 353–361.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Review: Inflammatory Process in Alzheimer’s Disease, Role of Cytokines.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ScientificWorld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Journal,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Volume 2012, Article ID 756357,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37892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>
              <a:buFont typeface="Arial" charset="0"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50yrs of age, 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2292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Picture: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gradual impairment of higher intellectual function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alterations in mood and behavior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loss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5% to 10% are familial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3316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definitive diagnosis, pathologic examination of brain tissue is necessary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major microscopic abnormalities of Alzheimer disease are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pic>
        <p:nvPicPr>
          <p:cNvPr id="14340" name="Picture 32" descr="ad_contbrain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Are extracellular spherical structures (20-200um in diameter)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15364" name="Picture 7" descr="plaq2"/>
          <p:cNvPicPr>
            <a:picLocks noChangeAspect="1" noChangeArrowheads="1"/>
          </p:cNvPicPr>
          <p:nvPr/>
        </p:nvPicPr>
        <p:blipFill>
          <a:blip r:embed="rId2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813" cy="10398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Other proteins present in the plaque in lesser abundance are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/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1-antichymotrypsin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apolipoproteins</a:t>
            </a:r>
          </a:p>
        </p:txBody>
      </p:sp>
      <p:pic>
        <p:nvPicPr>
          <p:cNvPr id="16388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plaq2"/>
          <p:cNvPicPr>
            <a:picLocks noChangeAspect="1" noChangeArrowheads="1"/>
          </p:cNvPicPr>
          <p:nvPr/>
        </p:nvPicPr>
        <p:blipFill>
          <a:blip r:embed="rId3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813" cy="10398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2171</TotalTime>
  <Words>1244</Words>
  <Application>Microsoft Office PowerPoint</Application>
  <PresentationFormat>عرض على الشاشة (3:4)‏</PresentationFormat>
  <Paragraphs>186</Paragraphs>
  <Slides>30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40" baseType="lpstr">
      <vt:lpstr>Corbel</vt:lpstr>
      <vt:lpstr>Arial</vt:lpstr>
      <vt:lpstr>Wingdings 2</vt:lpstr>
      <vt:lpstr>Wingdings</vt:lpstr>
      <vt:lpstr>Wingdings 3</vt:lpstr>
      <vt:lpstr>Calibri</vt:lpstr>
      <vt:lpstr>Times New Roman</vt:lpstr>
      <vt:lpstr>Symbol</vt:lpstr>
      <vt:lpstr>Century Gothic</vt:lpstr>
      <vt:lpstr>Module</vt:lpstr>
      <vt:lpstr>Alzheimer Disease</vt:lpstr>
      <vt:lpstr>Objectives</vt:lpstr>
      <vt:lpstr>Neurodegenerative Diseases  </vt:lpstr>
      <vt:lpstr>Neurodegenerative Diseases  </vt:lpstr>
      <vt:lpstr>Alzheimer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</vt:lpstr>
      <vt:lpstr>Pathogenesis of Alzheimer </vt:lpstr>
      <vt:lpstr>Aβ is a critical molecule in the pathogenesis of Alzheimer disease</vt:lpstr>
      <vt:lpstr>Aβ Peptides</vt:lpstr>
      <vt:lpstr>Two pathways for APP processing</vt:lpstr>
      <vt:lpstr>Mechanism of amyloid generation</vt:lpstr>
      <vt:lpstr>Mechanism of amyloid generation contd..</vt:lpstr>
      <vt:lpstr>الشريحة 19</vt:lpstr>
      <vt:lpstr>Accumulation of Aβ</vt:lpstr>
      <vt:lpstr>Tau Protein</vt:lpstr>
      <vt:lpstr>Genetics of AD</vt:lpstr>
      <vt:lpstr>Genetics of AD</vt:lpstr>
      <vt:lpstr>Genetics of AD</vt:lpstr>
      <vt:lpstr>Treatment of AD </vt:lpstr>
      <vt:lpstr>Treatment of AD contd..</vt:lpstr>
      <vt:lpstr>Treatment of AD contd..</vt:lpstr>
      <vt:lpstr>Continued Research of AD 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AA</cp:lastModifiedBy>
  <cp:revision>63</cp:revision>
  <dcterms:created xsi:type="dcterms:W3CDTF">2011-10-15T08:35:10Z</dcterms:created>
  <dcterms:modified xsi:type="dcterms:W3CDTF">2012-10-09T15:49:32Z</dcterms:modified>
</cp:coreProperties>
</file>