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36"/>
  </p:notesMasterIdLst>
  <p:handoutMasterIdLst>
    <p:handoutMasterId r:id="rId37"/>
  </p:handoutMasterIdLst>
  <p:sldIdLst>
    <p:sldId id="309" r:id="rId2"/>
    <p:sldId id="306" r:id="rId3"/>
    <p:sldId id="312" r:id="rId4"/>
    <p:sldId id="258" r:id="rId5"/>
    <p:sldId id="259" r:id="rId6"/>
    <p:sldId id="262" r:id="rId7"/>
    <p:sldId id="307" r:id="rId8"/>
    <p:sldId id="263" r:id="rId9"/>
    <p:sldId id="264" r:id="rId10"/>
    <p:sldId id="265" r:id="rId11"/>
    <p:sldId id="304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310" r:id="rId21"/>
    <p:sldId id="308" r:id="rId22"/>
    <p:sldId id="297" r:id="rId23"/>
    <p:sldId id="285" r:id="rId24"/>
    <p:sldId id="284" r:id="rId25"/>
    <p:sldId id="286" r:id="rId26"/>
    <p:sldId id="287" r:id="rId27"/>
    <p:sldId id="288" r:id="rId28"/>
    <p:sldId id="291" r:id="rId29"/>
    <p:sldId id="292" r:id="rId30"/>
    <p:sldId id="295" r:id="rId31"/>
    <p:sldId id="293" r:id="rId32"/>
    <p:sldId id="299" r:id="rId33"/>
    <p:sldId id="300" r:id="rId34"/>
    <p:sldId id="311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FF"/>
    <a:srgbClr val="FFFF00"/>
    <a:srgbClr val="FF9999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3" autoAdjust="0"/>
    <p:restoredTop sz="98997" autoAdjust="0"/>
  </p:normalViewPr>
  <p:slideViewPr>
    <p:cSldViewPr>
      <p:cViewPr varScale="1">
        <p:scale>
          <a:sx n="84" d="100"/>
          <a:sy n="84" d="100"/>
        </p:scale>
        <p:origin x="-9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9" d="100"/>
          <a:sy n="39" d="100"/>
        </p:scale>
        <p:origin x="-1566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47218-8EC4-43C5-9468-B21B29C51F18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28F8A-8D92-45DA-BD02-0D5910B8A4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6D81A-668A-40B6-BEB2-DF319F1134DA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0EE5F-B48F-4261-A09B-4E27CB280F7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0EE5F-B48F-4261-A09B-4E27CB280F73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D63D5-D3AA-49ED-A128-97C0650205CF}" type="slidenum">
              <a:rPr lang="x-none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0A951-3FC8-4325-A7B4-F54C7FC247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D0EF9-A7CD-40D8-99D9-D52617A14E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A86BB18-AFE4-4B10-B8B0-4DA6CEA847CF}" type="datetimeFigureOut">
              <a:rPr lang="en-US" smtClean="0"/>
              <a:pPr/>
              <a:t>10/8/2012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-files.gather.com/images/d209/d946/d743/d224/d96/f3/full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i43.tower.com/images/mm100250178/notes-on-medical-microbiology-a-christine-mccartney-paperback-cover-art.jpg&amp;imgrefurl=http://www.tower.com/notes-on-medical-microbiology-a-christine-mccartney-paperback/wapi/100250178&amp;usg=__kypJ4eERdpx0YwBEK55d4UFrSEY=&amp;h=314&amp;w=200&amp;sz=10&amp;hl=en&amp;start=2&amp;zoom=1&amp;um=1&amp;itbs=1&amp;tbnid=ORQEfRAyvJ-QxM:&amp;tbnh=117&amp;tbnw=75&amp;prev=/search?q=notes+on+medical+microbiology&amp;um=1&amp;hl=en&amp;safe=active&amp;sa=N&amp;biw=1259&amp;bih=847&amp;tbm=isch&amp;ei=1koQTrzvNpHz-gbq6vH2DQ" TargetMode="External"/><Relationship Id="rId2" Type="http://schemas.openxmlformats.org/officeDocument/2006/relationships/hyperlink" Target="http://www.amazon.com/Notes-Medical-Microbiology-Morag-Timbury/dp/0443071640/ref=sr_1_6?s=books&amp;ie=UTF8&amp;qid=1309599210&amp;sr=1-6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2339975" y="5300663"/>
            <a:ext cx="511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b="0" i="0">
              <a:latin typeface="Tahoma" pitchFamily="34" charset="0"/>
              <a:cs typeface="Arial" charset="0"/>
            </a:endParaRPr>
          </a:p>
        </p:txBody>
      </p:sp>
      <p:sp>
        <p:nvSpPr>
          <p:cNvPr id="339973" name="Text Box 5"/>
          <p:cNvSpPr txBox="1">
            <a:spLocks noChangeArrowheads="1"/>
          </p:cNvSpPr>
          <p:nvPr/>
        </p:nvSpPr>
        <p:spPr bwMode="auto">
          <a:xfrm>
            <a:off x="5105400" y="4495800"/>
            <a:ext cx="35052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By:  Dr.Malak 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M. El-Hazmi</a:t>
            </a:r>
          </a:p>
          <a:p>
            <a:pPr>
              <a:spcBef>
                <a:spcPct val="50000"/>
              </a:spcBef>
              <a:defRPr/>
            </a:pP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Dr. Abdulkarim  Alhetheel </a:t>
            </a:r>
            <a:endParaRPr lang="en-US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WordArt 6"/>
          <p:cNvSpPr>
            <a:spLocks noChangeArrowheads="1" noChangeShapeType="1" noTextEdit="1"/>
          </p:cNvSpPr>
          <p:nvPr/>
        </p:nvSpPr>
        <p:spPr bwMode="auto">
          <a:xfrm>
            <a:off x="539750" y="1844675"/>
            <a:ext cx="8234363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Viral infections of CNS</a:t>
            </a:r>
            <a:endParaRPr lang="en-US" sz="60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11216" y="3886200"/>
            <a:ext cx="3693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(CNS Block ,  Microbiology : 2011 ) 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85875"/>
            <a:ext cx="8229600" cy="4530725"/>
          </a:xfrm>
        </p:spPr>
        <p:txBody>
          <a:bodyPr/>
          <a:lstStyle/>
          <a:p>
            <a:pPr eaLnBrk="1" hangingPunct="1">
              <a:buSzTx/>
              <a:buFont typeface="Wingdings" pitchFamily="2" charset="2"/>
              <a:buNone/>
            </a:pPr>
            <a:r>
              <a:rPr lang="en-US" sz="20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b="1" dirty="0" smtClean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5400" b="1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Pathogenesis</a:t>
            </a:r>
          </a:p>
        </p:txBody>
      </p:sp>
      <p:pic>
        <p:nvPicPr>
          <p:cNvPr id="10244" name="Picture 4" descr="C:\Documents and Settings\G\سطح المكتب\1 images\Fig-50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08050"/>
            <a:ext cx="8072437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 bwMode="auto">
          <a:xfrm>
            <a:off x="4643438" y="4437063"/>
            <a:ext cx="1081087" cy="287337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1"/>
          <a:lstStyle/>
          <a:p>
            <a:pPr>
              <a:defRPr/>
            </a:pPr>
            <a:r>
              <a:rPr lang="en-US" sz="1200" b="0" dirty="0">
                <a:solidFill>
                  <a:schemeClr val="accent4">
                    <a:lumMod val="25000"/>
                  </a:schemeClr>
                </a:solidFill>
                <a:cs typeface="Arial" pitchFamily="34" charset="0"/>
              </a:rPr>
              <a:t>Echo,cox</a:t>
            </a:r>
            <a:endParaRPr lang="x-none" sz="1200" b="0" dirty="0">
              <a:solidFill>
                <a:schemeClr val="accent4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مستطيل 5"/>
          <p:cNvSpPr/>
          <p:nvPr/>
        </p:nvSpPr>
        <p:spPr bwMode="auto">
          <a:xfrm>
            <a:off x="1331913" y="4508500"/>
            <a:ext cx="647700" cy="2159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1"/>
          <a:lstStyle/>
          <a:p>
            <a:pPr>
              <a:defRPr/>
            </a:pPr>
            <a:r>
              <a:rPr lang="en-US" sz="1400" b="0" dirty="0">
                <a:solidFill>
                  <a:schemeClr val="accent4">
                    <a:lumMod val="25000"/>
                  </a:schemeClr>
                </a:solidFill>
                <a:cs typeface="Arial" pitchFamily="34" charset="0"/>
              </a:rPr>
              <a:t>HFM</a:t>
            </a:r>
            <a:endParaRPr lang="x-none" sz="1400" b="0" dirty="0">
              <a:solidFill>
                <a:schemeClr val="accent4">
                  <a:lumMod val="2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743200"/>
            <a:ext cx="8686800" cy="4114800"/>
          </a:xfrm>
        </p:spPr>
        <p:txBody>
          <a:bodyPr>
            <a:normAutofit/>
          </a:bodyPr>
          <a:lstStyle/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sz="2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2-Cardiac and muscular;  </a:t>
            </a:r>
          </a:p>
          <a:p>
            <a:pPr marL="2034540" lvl="8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2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1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Pleurodynia (epidemic myalgia)</a:t>
            </a:r>
          </a:p>
          <a:p>
            <a:pPr marL="2034540" lvl="8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Myocarditis, pericarditis</a:t>
            </a:r>
            <a:endParaRPr lang="en-US" sz="20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3- Skin and mucosa infections;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Herpangina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Hand-foot-and-mouth disease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Exanthems 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3-Acute hemorrhagic conjunctivitis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sz="2000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4-Respiratory tract infections. 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5-Others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en-US" sz="4000" b="1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Enteroviral</a:t>
            </a:r>
            <a:r>
              <a:rPr lang="en-US" sz="4800" b="1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infections</a:t>
            </a:r>
            <a:endParaRPr lang="en-US" sz="4800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1584960"/>
          <a:ext cx="8401050" cy="1584960"/>
        </p:xfrm>
        <a:graphic>
          <a:graphicData uri="http://schemas.openxmlformats.org/drawingml/2006/table">
            <a:tbl>
              <a:tblPr/>
              <a:tblGrid>
                <a:gridCol w="2514600"/>
                <a:gridCol w="990600"/>
                <a:gridCol w="1066800"/>
                <a:gridCol w="1085850"/>
                <a:gridCol w="1676400"/>
                <a:gridCol w="1066800"/>
              </a:tblGrid>
              <a:tr h="354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Neurologic </a:t>
                      </a:r>
                      <a:r>
                        <a:rPr lang="en-US" sz="2000" b="1" i="1" u="none" dirty="0" smtClean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Diseases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Poliovirus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1-3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GP A  COX.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1-24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GP B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1-6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Echovirus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Types 1-34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Enterovirus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68-71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Aseptic meningitis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Paralysis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Encephalitis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2,5-7,9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1-6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2-5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2,4,6,9,11,30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2,6,9,19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70,71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70,71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52400" y="762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>
              <a:buClr>
                <a:schemeClr val="tx1"/>
              </a:buClr>
              <a:buFont typeface="Wingdings" pitchFamily="2" charset="2"/>
              <a:buChar char="Ø"/>
            </a:pPr>
            <a:r>
              <a:rPr lang="en-GB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Infections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Diseases;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4191000" y="1162050"/>
            <a:ext cx="4519613" cy="234315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Pathway to CNS by: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Blood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Peripheral nerves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5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Causing destruction of</a:t>
            </a:r>
          </a:p>
          <a:p>
            <a:pPr lvl="1">
              <a:buNone/>
            </a:pPr>
            <a:r>
              <a:rPr lang="en-US" sz="25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motor neurons of AHCs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Rarely affect</a:t>
            </a:r>
            <a:r>
              <a:rPr lang="en-GB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brain stem</a:t>
            </a:r>
          </a:p>
          <a:p>
            <a:pPr lvl="1">
              <a:buNone/>
            </a:pP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en-US" dirty="0" err="1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bulber</a:t>
            </a: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poliomyelitis</a:t>
            </a:r>
            <a:r>
              <a:rPr lang="en-US" sz="32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sz="25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0825" y="71438"/>
            <a:ext cx="56880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Pathogenesis</a:t>
            </a:r>
            <a:r>
              <a:rPr lang="x-none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polio: </a:t>
            </a:r>
          </a:p>
        </p:txBody>
      </p:sp>
      <p:pic>
        <p:nvPicPr>
          <p:cNvPr id="15364" name="Picture 6" descr="C:\Users\malak\Desktop\1 images\Fig-3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38200"/>
            <a:ext cx="32004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http://hopes.stanford.edu/rltdsci/trinuc/f_f06drg&amp;a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6712" y="3814763"/>
            <a:ext cx="374808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G\سطح المكتب\1 images\Fig-48.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765175"/>
            <a:ext cx="7848600" cy="5400675"/>
          </a:xfrm>
          <a:noFill/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39750" y="0"/>
            <a:ext cx="79930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i="1" u="sng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Pathogenesis of Polio : </a:t>
            </a:r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1042988" y="6308725"/>
            <a:ext cx="8101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i="1" dirty="0">
                <a:solidFill>
                  <a:srgbClr val="FFCCFF"/>
                </a:solidFill>
                <a:latin typeface="Times New Roman" pitchFamily="18" charset="0"/>
                <a:cs typeface="Times New Roman" pitchFamily="18" charset="0"/>
              </a:rPr>
              <a:t>Immunity</a:t>
            </a:r>
            <a:r>
              <a:rPr lang="en-US" sz="2000" b="0" dirty="0"/>
              <a:t>: IgA &amp; IgG = </a:t>
            </a:r>
            <a:r>
              <a:rPr lang="en-US" sz="2000" b="0" dirty="0">
                <a:solidFill>
                  <a:srgbClr val="FFFF00"/>
                </a:solidFill>
              </a:rPr>
              <a:t>Lifelong type-specific immunity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979613" y="549275"/>
            <a:ext cx="4752975" cy="669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Poliovirus Infections 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184525" y="563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x-none" b="0" dirty="0"/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3133725" y="2997200"/>
            <a:ext cx="2806700" cy="79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Minor Illness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3" name="AutoShape 8"/>
          <p:cNvSpPr>
            <a:spLocks noChangeArrowheads="1"/>
          </p:cNvSpPr>
          <p:nvPr/>
        </p:nvSpPr>
        <p:spPr bwMode="auto">
          <a:xfrm>
            <a:off x="3851275" y="1268413"/>
            <a:ext cx="215900" cy="1728787"/>
          </a:xfrm>
          <a:prstGeom prst="downArrow">
            <a:avLst>
              <a:gd name="adj1" fmla="val 50000"/>
              <a:gd name="adj2" fmla="val 20018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5218113" y="1700213"/>
            <a:ext cx="3241675" cy="46166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 illness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971550" y="4438650"/>
            <a:ext cx="2806700" cy="79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Major Illness</a:t>
            </a:r>
            <a:r>
              <a:rPr lang="en-US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6" name="AutoShape 11"/>
          <p:cNvSpPr>
            <a:spLocks noChangeArrowheads="1"/>
          </p:cNvSpPr>
          <p:nvPr/>
        </p:nvSpPr>
        <p:spPr bwMode="auto">
          <a:xfrm>
            <a:off x="2124075" y="1268413"/>
            <a:ext cx="215900" cy="3097212"/>
          </a:xfrm>
          <a:prstGeom prst="downArrow">
            <a:avLst>
              <a:gd name="adj1" fmla="val 50000"/>
              <a:gd name="adj2" fmla="val 3586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17" name="Text Box 12"/>
          <p:cNvSpPr txBox="1">
            <a:spLocks noChangeArrowheads="1"/>
          </p:cNvSpPr>
          <p:nvPr/>
        </p:nvSpPr>
        <p:spPr bwMode="auto">
          <a:xfrm>
            <a:off x="971550" y="5419725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1- </a:t>
            </a:r>
            <a:r>
              <a:rPr lang="en-US" sz="24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Nonparalytic poliomyelitis </a:t>
            </a:r>
            <a:r>
              <a:rPr lang="en-US" sz="2400" b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(Aseptic meningitis) </a:t>
            </a:r>
          </a:p>
        </p:txBody>
      </p:sp>
      <p:sp>
        <p:nvSpPr>
          <p:cNvPr id="17418" name="Text Box 13"/>
          <p:cNvSpPr txBox="1">
            <a:spLocks noChangeArrowheads="1"/>
          </p:cNvSpPr>
          <p:nvPr/>
        </p:nvSpPr>
        <p:spPr bwMode="auto">
          <a:xfrm>
            <a:off x="971550" y="5984875"/>
            <a:ext cx="597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24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Paralytic poliomyelitis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(Flaccid paralysis) </a:t>
            </a:r>
          </a:p>
        </p:txBody>
      </p:sp>
      <p:sp>
        <p:nvSpPr>
          <p:cNvPr id="17419" name="AutoShape 14"/>
          <p:cNvSpPr>
            <a:spLocks noChangeArrowheads="1"/>
          </p:cNvSpPr>
          <p:nvPr/>
        </p:nvSpPr>
        <p:spPr bwMode="auto">
          <a:xfrm>
            <a:off x="5940425" y="1268413"/>
            <a:ext cx="215900" cy="43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20" name="Text Box 15"/>
          <p:cNvSpPr txBox="1">
            <a:spLocks noChangeArrowheads="1"/>
          </p:cNvSpPr>
          <p:nvPr/>
        </p:nvSpPr>
        <p:spPr bwMode="auto">
          <a:xfrm>
            <a:off x="2914650" y="3860800"/>
            <a:ext cx="6049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Abortive poliomyelitis (No CNS involvement)</a:t>
            </a:r>
          </a:p>
        </p:txBody>
      </p:sp>
      <p:sp>
        <p:nvSpPr>
          <p:cNvPr id="17421" name="Text Box 16"/>
          <p:cNvSpPr txBox="1">
            <a:spLocks noChangeArrowheads="1"/>
          </p:cNvSpPr>
          <p:nvPr/>
        </p:nvSpPr>
        <p:spPr bwMode="auto">
          <a:xfrm>
            <a:off x="6516688" y="1341438"/>
            <a:ext cx="1439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90-95%</a:t>
            </a:r>
          </a:p>
        </p:txBody>
      </p:sp>
      <p:sp>
        <p:nvSpPr>
          <p:cNvPr id="17422" name="Text Box 17"/>
          <p:cNvSpPr txBox="1">
            <a:spLocks noChangeArrowheads="1"/>
          </p:cNvSpPr>
          <p:nvPr/>
        </p:nvSpPr>
        <p:spPr bwMode="auto">
          <a:xfrm>
            <a:off x="6084888" y="2205038"/>
            <a:ext cx="237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 </a:t>
            </a:r>
          </a:p>
        </p:txBody>
      </p:sp>
      <p:sp>
        <p:nvSpPr>
          <p:cNvPr id="17423" name="Text Box 18"/>
          <p:cNvSpPr txBox="1">
            <a:spLocks noChangeArrowheads="1"/>
          </p:cNvSpPr>
          <p:nvPr/>
        </p:nvSpPr>
        <p:spPr bwMode="auto">
          <a:xfrm>
            <a:off x="2987675" y="24923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4-8%</a:t>
            </a:r>
          </a:p>
        </p:txBody>
      </p:sp>
      <p:sp>
        <p:nvSpPr>
          <p:cNvPr id="17424" name="Text Box 19"/>
          <p:cNvSpPr txBox="1">
            <a:spLocks noChangeArrowheads="1"/>
          </p:cNvSpPr>
          <p:nvPr/>
        </p:nvSpPr>
        <p:spPr bwMode="auto">
          <a:xfrm>
            <a:off x="1331913" y="3925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1-2%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Fig-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125538"/>
            <a:ext cx="58324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714375"/>
            <a:ext cx="8229600" cy="5991225"/>
          </a:xfrm>
        </p:spPr>
        <p:txBody>
          <a:bodyPr>
            <a:normAutofit/>
          </a:bodyPr>
          <a:lstStyle/>
          <a:p>
            <a:pPr marL="609600" indent="-609600" eaLnBrk="1" hangingPunct="1">
              <a:buSzTx/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buSzTx/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Virus isolation*</a:t>
            </a:r>
            <a:r>
              <a:rPr lang="en-US" sz="2400" b="1" dirty="0" smtClean="0"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Samples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  Stool (best) .Rectal, throat swabs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CSF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Inoculate in M</a:t>
            </a:r>
            <a:r>
              <a:rPr lang="en-GB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 &amp; HDF</a:t>
            </a:r>
          </a:p>
          <a:p>
            <a:pPr marL="990600" lvl="1" indent="-533400" eaLnBrk="1" hangingPunct="1">
              <a:buFontTx/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All EVs  grown except some strains of Cox A viruses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Observe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for CPE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Identify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type by Neutralization Test</a:t>
            </a:r>
          </a:p>
          <a:p>
            <a:pPr marL="609600" indent="-609600" eaLnBrk="1" hangingPunct="1">
              <a:buSzTx/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CSF in aseptic meningitis;       </a:t>
            </a:r>
            <a:r>
              <a:rPr lang="en-GB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lymphocytosis</a:t>
            </a:r>
            <a:endParaRPr lang="en-US" sz="2000" dirty="0" smtClean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FontTx/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Glucose level N </a:t>
            </a:r>
            <a:r>
              <a:rPr lang="en-GB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slightly       ,   Protein level N or slightly </a:t>
            </a:r>
          </a:p>
          <a:p>
            <a:pPr marL="990600" lvl="1" indent="-533400" eaLnBrk="1" hangingPunct="1">
              <a:buFontTx/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Isolation rate is variable</a:t>
            </a:r>
          </a:p>
          <a:p>
            <a:pPr marL="990600" lvl="1" indent="-533400" eaLnBrk="1" hangingPunct="1">
              <a:buFontTx/>
              <a:buNone/>
            </a:pPr>
            <a:r>
              <a:rPr lang="en-US" sz="2400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EV RNA </a:t>
            </a:r>
            <a:r>
              <a:rPr lang="en-US" sz="2400" i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detected in CSF by </a:t>
            </a:r>
            <a:r>
              <a:rPr lang="en-US" sz="2400" i="1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RT-PCR*</a:t>
            </a:r>
            <a:endParaRPr lang="en-US" sz="2400" i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Serology</a:t>
            </a:r>
            <a:r>
              <a:rPr lang="en-US" sz="24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(limited value)</a:t>
            </a:r>
            <a:endParaRPr lang="en-US" sz="2400" b="1" dirty="0" smtClean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None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8229600" cy="647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Lab Diagnosis of Enteroviruses</a:t>
            </a:r>
          </a:p>
        </p:txBody>
      </p:sp>
      <p:sp>
        <p:nvSpPr>
          <p:cNvPr id="20484" name="AutoShape 7"/>
          <p:cNvSpPr>
            <a:spLocks noChangeArrowheads="1"/>
          </p:cNvSpPr>
          <p:nvPr/>
        </p:nvSpPr>
        <p:spPr bwMode="auto">
          <a:xfrm>
            <a:off x="4067175" y="3810000"/>
            <a:ext cx="125413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>
            <a:off x="7332663" y="3733800"/>
            <a:ext cx="119062" cy="292100"/>
          </a:xfrm>
          <a:prstGeom prst="upArrow">
            <a:avLst>
              <a:gd name="adj1" fmla="val 50000"/>
              <a:gd name="adj2" fmla="val 61334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4530725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Rx: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1" eaLnBrk="1" hangingPunct="1">
              <a:buClr>
                <a:srgbClr val="FFFF66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No antiviral Rx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Prevention: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Sanitation &amp; Hygienic measures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Poliovirus vaccines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	a-  Inactivated polio vaccine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(IPV)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		  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(Salk, Killed) (S/C or IM)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b-  Live-attenuated polio vaccine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(OPV)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(Sabin, oral) 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400" dirty="0" smtClean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3683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Management</a:t>
            </a:r>
          </a:p>
        </p:txBody>
      </p:sp>
      <p:pic>
        <p:nvPicPr>
          <p:cNvPr id="21508" name="Picture 2" descr="http://www.clinicsrising.com/storage/Pol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3214688"/>
            <a:ext cx="3143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89000" y="-100013"/>
            <a:ext cx="7643813" cy="647701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Important Features of Polio Vaccines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755650" y="5302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Attribute			     Killed (IPV)		Live (OPV)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755650" y="996951"/>
            <a:ext cx="79200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3 types	(trivalent)	                    Yes			</a:t>
            </a:r>
            <a:r>
              <a:rPr lang="en-US" sz="2000" dirty="0" err="1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en-US" sz="2000" dirty="0" smtClean="0">
              <a:solidFill>
                <a:srgbClr val="FF99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Prevents disease			      Yes			</a:t>
            </a:r>
            <a:r>
              <a:rPr lang="en-US" sz="2000" dirty="0" err="1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en-US" sz="2000" dirty="0" smtClean="0">
              <a:solidFill>
                <a:srgbClr val="FF99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Induces </a:t>
            </a:r>
            <a:r>
              <a:rPr lang="en-US" sz="2000" dirty="0" err="1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humoral</a:t>
            </a:r>
            <a:r>
              <a:rPr lang="en-US" sz="200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IgG		      Yes			</a:t>
            </a:r>
            <a:r>
              <a:rPr lang="en-US" sz="2000" dirty="0" err="1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r>
              <a:rPr lang="en-US" sz="200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	</a:t>
            </a:r>
          </a:p>
          <a:p>
            <a:pPr>
              <a:spcBef>
                <a:spcPct val="50000"/>
              </a:spcBef>
            </a:pPr>
            <a:r>
              <a:rPr lang="en-US" sz="2000" b="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755650" y="21685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Route of administration 		    Injection	              Oral  </a:t>
            </a:r>
            <a:r>
              <a:rPr lang="en-US" sz="2000" b="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755650" y="2563813"/>
            <a:ext cx="7920038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Induces intestinal IgA 		       No			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Yes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Interrupts transmission 		       No			Yes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Affords 2</a:t>
            </a:r>
            <a:r>
              <a:rPr lang="en-US" sz="2000" baseline="30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protection by                         No                                Yes      spread to others	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9" name="Text Box 13"/>
          <p:cNvSpPr txBox="1">
            <a:spLocks noChangeArrowheads="1"/>
          </p:cNvSpPr>
          <p:nvPr/>
        </p:nvSpPr>
        <p:spPr bwMode="auto">
          <a:xfrm>
            <a:off x="755650" y="4616450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Causes disease in the  </a:t>
            </a:r>
            <a:r>
              <a:rPr lang="en-US" sz="2000" b="0" dirty="0" err="1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immun</a:t>
            </a: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0" dirty="0" err="1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	       No			Yes 	</a:t>
            </a:r>
          </a:p>
        </p:txBody>
      </p:sp>
      <p:sp>
        <p:nvSpPr>
          <p:cNvPr id="22540" name="Text Box 14"/>
          <p:cNvSpPr txBox="1">
            <a:spLocks noChangeArrowheads="1"/>
          </p:cNvSpPr>
          <p:nvPr/>
        </p:nvSpPr>
        <p:spPr bwMode="auto">
          <a:xfrm>
            <a:off x="828675" y="41497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Reverts to </a:t>
            </a:r>
            <a:r>
              <a:rPr lang="en-US" sz="2000" b="0" dirty="0" err="1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virulance</a:t>
            </a: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 		      No		        Yes (rarely)</a:t>
            </a:r>
          </a:p>
        </p:txBody>
      </p:sp>
      <p:sp>
        <p:nvSpPr>
          <p:cNvPr id="22541" name="Text Box 15"/>
          <p:cNvSpPr txBox="1">
            <a:spLocks noChangeArrowheads="1"/>
          </p:cNvSpPr>
          <p:nvPr/>
        </p:nvSpPr>
        <p:spPr bwMode="auto">
          <a:xfrm>
            <a:off x="4427538" y="3500438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				   </a:t>
            </a:r>
          </a:p>
        </p:txBody>
      </p:sp>
      <p:sp>
        <p:nvSpPr>
          <p:cNvPr id="22542" name="Text Box 16"/>
          <p:cNvSpPr txBox="1">
            <a:spLocks noChangeArrowheads="1"/>
          </p:cNvSpPr>
          <p:nvPr/>
        </p:nvSpPr>
        <p:spPr bwMode="auto">
          <a:xfrm>
            <a:off x="755650" y="4940300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544" name="Text Box 18"/>
          <p:cNvSpPr txBox="1">
            <a:spLocks noChangeArrowheads="1"/>
          </p:cNvSpPr>
          <p:nvPr/>
        </p:nvSpPr>
        <p:spPr bwMode="auto">
          <a:xfrm>
            <a:off x="755650" y="5013325"/>
            <a:ext cx="77025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Co-infection with other </a:t>
            </a:r>
            <a:r>
              <a:rPr lang="en-US" sz="2000" dirty="0" smtClean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EVs                    No 			Yes        </a:t>
            </a: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may impair immunization</a:t>
            </a:r>
          </a:p>
        </p:txBody>
      </p:sp>
      <p:sp>
        <p:nvSpPr>
          <p:cNvPr id="22545" name="Line 20"/>
          <p:cNvSpPr>
            <a:spLocks noChangeShapeType="1"/>
          </p:cNvSpPr>
          <p:nvPr/>
        </p:nvSpPr>
        <p:spPr bwMode="auto">
          <a:xfrm>
            <a:off x="755650" y="47625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Line 21"/>
          <p:cNvSpPr>
            <a:spLocks noChangeShapeType="1"/>
          </p:cNvSpPr>
          <p:nvPr/>
        </p:nvSpPr>
        <p:spPr bwMode="auto">
          <a:xfrm>
            <a:off x="755650" y="981075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Text Box 22"/>
          <p:cNvSpPr txBox="1">
            <a:spLocks noChangeArrowheads="1"/>
          </p:cNvSpPr>
          <p:nvPr/>
        </p:nvSpPr>
        <p:spPr bwMode="auto">
          <a:xfrm>
            <a:off x="755650" y="5715000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Requires refrigeration 	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0" dirty="0">
                <a:solidFill>
                  <a:srgbClr val="FF9999"/>
                </a:solidFill>
                <a:latin typeface="Times New Roman" pitchFamily="18" charset="0"/>
                <a:cs typeface="Times New Roman" pitchFamily="18" charset="0"/>
              </a:rPr>
              <a:t>       No			Yes 	</a:t>
            </a:r>
          </a:p>
        </p:txBody>
      </p:sp>
      <p:sp>
        <p:nvSpPr>
          <p:cNvPr id="22548" name="Text Box 23"/>
          <p:cNvSpPr txBox="1">
            <a:spLocks noChangeArrowheads="1"/>
          </p:cNvSpPr>
          <p:nvPr/>
        </p:nvSpPr>
        <p:spPr bwMode="auto">
          <a:xfrm>
            <a:off x="755650" y="6096000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Duration of immunity  		     Shorter  	             Longer</a:t>
            </a:r>
          </a:p>
        </p:txBody>
      </p:sp>
      <p:sp>
        <p:nvSpPr>
          <p:cNvPr id="22549" name="AutoShape 29"/>
          <p:cNvSpPr>
            <a:spLocks noChangeArrowheads="1"/>
          </p:cNvSpPr>
          <p:nvPr/>
        </p:nvSpPr>
        <p:spPr bwMode="auto">
          <a:xfrm>
            <a:off x="3941763" y="4721225"/>
            <a:ext cx="125412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2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9262" y="0"/>
            <a:ext cx="5113338" cy="919163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600" b="1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Poliovirus Vaccine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74687" y="838200"/>
            <a:ext cx="9155113" cy="4530725"/>
          </a:xfrm>
          <a:noFill/>
        </p:spPr>
        <p:txBody>
          <a:bodyPr>
            <a:normAutofit/>
          </a:bodyPr>
          <a:lstStyle/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Adverse reactions ;</a:t>
            </a: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local reactions </a:t>
            </a:r>
            <a:r>
              <a:rPr lang="en-US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(IPV)</a:t>
            </a: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Vaccine -Associated Paralytic Poliomyelitis</a:t>
            </a:r>
            <a:r>
              <a:rPr lang="en-US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 (OPV) </a:t>
            </a:r>
          </a:p>
          <a:p>
            <a:pPr lvl="1" algn="just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adult , </a:t>
            </a:r>
            <a:r>
              <a:rPr lang="en-US" sz="2400" dirty="0" err="1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immuno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	 </a:t>
            </a: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4 doses of PV;    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2, 4 , 6-18 ms</a:t>
            </a:r>
          </a:p>
          <a:p>
            <a:pPr algn="just" eaLnBrk="1" hangingPunct="1">
              <a:buSzTx/>
              <a:buFont typeface="Wingdings" pitchFamily="2" charset="2"/>
              <a:buNone/>
            </a:pP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&amp; 4 - 6 yrs</a:t>
            </a: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 err="1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Pediarix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contains IPV, </a:t>
            </a:r>
            <a:r>
              <a:rPr lang="en-US" dirty="0" err="1" smtClean="0">
                <a:effectLst/>
                <a:latin typeface="Times New Roman" pitchFamily="18" charset="0"/>
                <a:cs typeface="Times New Roman" pitchFamily="18" charset="0"/>
              </a:rPr>
              <a:t>DTaP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&amp; HB vaccines</a:t>
            </a:r>
          </a:p>
          <a:p>
            <a:pPr algn="just" eaLnBrk="1" hangingPunct="1">
              <a:buSzTx/>
              <a:buFont typeface="Wingdings" pitchFamily="2" charset="2"/>
              <a:buNone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23556" name="AutoShape 5"/>
          <p:cNvSpPr>
            <a:spLocks noChangeArrowheads="1"/>
          </p:cNvSpPr>
          <p:nvPr/>
        </p:nvSpPr>
        <p:spPr bwMode="auto">
          <a:xfrm>
            <a:off x="3684587" y="2209800"/>
            <a:ext cx="125413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38373" y="4419600"/>
            <a:ext cx="3649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Polio Vaccination of Adults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38400" y="50292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Travelers to polio-endemic countries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HCWs</a:t>
            </a:r>
            <a:endParaRPr lang="en-US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9413" y="4953000"/>
            <a:ext cx="1957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Indications: </a:t>
            </a:r>
          </a:p>
        </p:txBody>
      </p:sp>
      <p:sp>
        <p:nvSpPr>
          <p:cNvPr id="8" name="Rectangle 7"/>
          <p:cNvSpPr/>
          <p:nvPr/>
        </p:nvSpPr>
        <p:spPr>
          <a:xfrm>
            <a:off x="771420" y="5726668"/>
            <a:ext cx="113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IPV 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algn="just">
              <a:buFont typeface="Wingdings" pitchFamily="2" charset="2"/>
              <a:buNone/>
            </a:pPr>
            <a:r>
              <a:rPr lang="en-US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Meningitis, paralysis &amp; encephalitis.</a:t>
            </a:r>
            <a:endParaRPr lang="en-US" sz="3600" b="1" i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Chronic </a:t>
            </a: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virus neurological diseases.</a:t>
            </a:r>
          </a:p>
          <a:p>
            <a:pPr algn="just">
              <a:buNone/>
            </a:pP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SSPE, PML, C-J disease, tropical spastic paraparesis, HIV dementia. </a:t>
            </a:r>
          </a:p>
          <a:p>
            <a:pPr algn="just">
              <a:buFont typeface="Wingdings" pitchFamily="2" charset="2"/>
              <a:buChar char="Ø"/>
            </a:pP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Neurological diseases precipitated by viral infections.</a:t>
            </a:r>
          </a:p>
          <a:p>
            <a:pPr algn="just">
              <a:buNone/>
            </a:pPr>
            <a:r>
              <a:rPr lang="en-US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Reye’s syndrome, </a:t>
            </a:r>
            <a:r>
              <a:rPr lang="en-US" sz="32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Guillian-Barré</a:t>
            </a:r>
            <a:r>
              <a:rPr lang="en-US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syndrome.</a:t>
            </a:r>
          </a:p>
          <a:p>
            <a:pPr algn="just">
              <a:buNone/>
            </a:pPr>
            <a:endParaRPr lang="en-US" sz="3600" b="1" i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endParaRPr lang="en-US" sz="3600" b="1" i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endParaRPr lang="en-US" sz="3600" b="1" i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None/>
            </a:pPr>
            <a:endParaRPr lang="en-US" sz="3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219200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FF0000"/>
                </a:solidFill>
              </a:rPr>
              <a:t>Virus neurological diseases</a:t>
            </a:r>
            <a:r>
              <a:rPr lang="en-US" dirty="0" smtClean="0"/>
              <a:t>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r.Malak\Desktop\lab foundation\yearmap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FFFF00"/>
                </a:solidFill>
              </a:rPr>
              <a:t>Etiological Agents: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/>
                </a:solidFill>
              </a:rPr>
              <a:t>Enteroviruses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/>
                </a:solidFill>
              </a:rPr>
              <a:t>Herpes viruses.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/>
                </a:solidFill>
              </a:rPr>
              <a:t>Rabies virus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1"/>
                </a:solidFill>
              </a:rPr>
              <a:t>Arboviruses.</a:t>
            </a:r>
          </a:p>
          <a:p>
            <a:pPr lvl="1">
              <a:lnSpc>
                <a:spcPct val="90000"/>
              </a:lnSpc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Others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i="1" u="sng" dirty="0" smtClean="0">
                <a:solidFill>
                  <a:srgbClr val="FF0000"/>
                </a:solidFill>
              </a:rPr>
              <a:t>Viral Encephalitis</a:t>
            </a:r>
            <a:endParaRPr lang="en-US" sz="54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FFC000"/>
                </a:solidFill>
              </a:rPr>
              <a:t>Caused by</a:t>
            </a:r>
            <a:r>
              <a:rPr lang="en-US" sz="2400" dirty="0" smtClean="0"/>
              <a:t>;</a:t>
            </a:r>
          </a:p>
          <a:p>
            <a:pPr lvl="1"/>
            <a:r>
              <a:rPr lang="en-US" sz="2200" dirty="0" smtClean="0">
                <a:solidFill>
                  <a:schemeClr val="bg1"/>
                </a:solidFill>
              </a:rPr>
              <a:t>Herpes simplex virus -1(HSV-1)</a:t>
            </a:r>
          </a:p>
          <a:p>
            <a:pPr lvl="1">
              <a:buNone/>
            </a:pPr>
            <a:r>
              <a:rPr lang="en-US" sz="2200" dirty="0" smtClean="0">
                <a:solidFill>
                  <a:schemeClr val="bg1"/>
                </a:solidFill>
              </a:rPr>
              <a:t>  </a:t>
            </a:r>
            <a:r>
              <a:rPr lang="en-US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DNA , Enveloped , Icosahedral Virus </a:t>
            </a:r>
          </a:p>
          <a:p>
            <a:pPr lvl="1"/>
            <a:endParaRPr lang="en-US" sz="22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FFC000"/>
                </a:solidFill>
              </a:rPr>
              <a:t>C/F</a:t>
            </a:r>
            <a:r>
              <a:rPr lang="en-US" sz="2400" dirty="0" smtClean="0"/>
              <a:t>;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bg1"/>
                </a:solidFill>
              </a:rPr>
              <a:t>F,H,V ,Seizures &amp; altered mental status.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 smtClean="0">
                <a:solidFill>
                  <a:schemeClr val="bg1"/>
                </a:solidFill>
              </a:rPr>
              <a:t>High mortality rate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C000"/>
                </a:solidFill>
              </a:rPr>
              <a:t>Dx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MRI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CSF---Lymph, glucose-N &amp; </a:t>
            </a:r>
            <a:r>
              <a:rPr lang="en-US" dirty="0" err="1" smtClean="0">
                <a:solidFill>
                  <a:schemeClr val="bg1"/>
                </a:solidFill>
              </a:rPr>
              <a:t>Protain</a:t>
            </a:r>
            <a:r>
              <a:rPr lang="en-US" dirty="0" smtClean="0">
                <a:solidFill>
                  <a:schemeClr val="bg1"/>
                </a:solidFill>
              </a:rPr>
              <a:t>-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          ---detection of HSV-1 DNA by PCR.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C000"/>
                </a:solidFill>
              </a:rPr>
              <a:t>Rx</a:t>
            </a:r>
          </a:p>
          <a:p>
            <a:pPr lvl="1">
              <a:buNone/>
            </a:pPr>
            <a:r>
              <a:rPr lang="en-US" dirty="0" smtClean="0">
                <a:solidFill>
                  <a:schemeClr val="bg1"/>
                </a:solidFill>
              </a:rPr>
              <a:t>Acyclovir.</a:t>
            </a:r>
          </a:p>
          <a:p>
            <a:pPr>
              <a:buNone/>
            </a:pPr>
            <a:endParaRPr lang="en-US" sz="2400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219200"/>
          </a:xfrm>
        </p:spPr>
        <p:txBody>
          <a:bodyPr/>
          <a:lstStyle/>
          <a:p>
            <a:pPr algn="ctr"/>
            <a:r>
              <a:rPr lang="en-US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HSV encephalitis</a:t>
            </a: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5562600" y="4495800"/>
            <a:ext cx="76200" cy="304800"/>
          </a:xfrm>
          <a:prstGeom prst="up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 descr="http://virology-online.com/viruses/hsv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143000"/>
            <a:ext cx="2895600" cy="206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200400" y="2026384"/>
            <a:ext cx="4267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Rabies </a:t>
            </a: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virus ; </a:t>
            </a:r>
          </a:p>
          <a:p>
            <a:pPr algn="ctr">
              <a:spcBef>
                <a:spcPct val="50000"/>
              </a:spcBef>
            </a:pP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Rhabdoviridae.</a:t>
            </a:r>
            <a:endParaRPr lang="en-US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scan000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285860"/>
            <a:ext cx="3657601" cy="4757737"/>
          </a:xfrm>
          <a:noFill/>
        </p:spPr>
      </p:pic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810000" y="3746718"/>
            <a:ext cx="39290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s.s</a:t>
            </a:r>
            <a:r>
              <a:rPr lang="en-US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(-)RNA genome,</a:t>
            </a:r>
            <a:endParaRPr lang="en-US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Helical  </a:t>
            </a:r>
            <a:r>
              <a:rPr lang="en-US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nucleocapsid,</a:t>
            </a:r>
          </a:p>
          <a:p>
            <a:pPr>
              <a:spcBef>
                <a:spcPct val="50000"/>
              </a:spcBef>
            </a:pPr>
            <a:r>
              <a:rPr lang="en-US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Enveloped virus.</a:t>
            </a:r>
          </a:p>
          <a:p>
            <a:pPr>
              <a:spcBef>
                <a:spcPct val="50000"/>
              </a:spcBef>
            </a:pPr>
            <a:endParaRPr lang="en-US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76200" y="6044625"/>
            <a:ext cx="3929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Bullet shaped virus  </a:t>
            </a:r>
            <a:endParaRPr lang="en-US" sz="32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19_15"/>
          <p:cNvPicPr>
            <a:picLocks noChangeAspect="1" noChangeArrowheads="1"/>
          </p:cNvPicPr>
          <p:nvPr/>
        </p:nvPicPr>
        <p:blipFill>
          <a:blip r:embed="rId3" cstate="print"/>
          <a:srcRect l="63120" t="10802" r="17519" b="3510"/>
          <a:stretch>
            <a:fillRect/>
          </a:stretch>
        </p:blipFill>
        <p:spPr bwMode="auto">
          <a:xfrm>
            <a:off x="7239000" y="1524000"/>
            <a:ext cx="1600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153400" cy="1143000"/>
          </a:xfrm>
          <a:prstGeom prst="rect">
            <a:avLst/>
          </a:prstGeom>
          <a:ln w="3175">
            <a:noFill/>
          </a:ln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en-US" sz="54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Rabies encephalitis</a:t>
            </a:r>
            <a:endParaRPr kumimoji="0" lang="en-US" sz="5400" b="1" i="1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r.Malak\Desktop\MALAK (E)\virology picture folders\ZOONSES\rabi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0" y="3200400"/>
            <a:ext cx="6553200" cy="340614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76200" y="76201"/>
            <a:ext cx="64008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Epidemiology;</a:t>
            </a:r>
          </a:p>
          <a:p>
            <a:r>
              <a:rPr lang="en-US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Reservoir;</a:t>
            </a:r>
          </a:p>
          <a:p>
            <a:pPr>
              <a:buFont typeface="Wingdings" pitchFamily="2" charset="2"/>
              <a:buChar char="Ø"/>
            </a:pPr>
            <a:r>
              <a:rPr lang="en-US" sz="4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Major;</a:t>
            </a:r>
          </a:p>
          <a:p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Raccoons , Foxes,</a:t>
            </a:r>
          </a:p>
          <a:p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Wolves &amp; bats.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Imp ;  </a:t>
            </a: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cats &amp; dogs</a:t>
            </a:r>
          </a:p>
          <a:p>
            <a:endParaRPr lang="en-US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i="1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4000" i="1" u="sng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3581400" y="762000"/>
            <a:ext cx="51816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Transmission;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Common route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Bite of a rabid animal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Uncommon route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Inhalation while in a bat infested cave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Corneal transplant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228600" y="3200400"/>
            <a:ext cx="2971800" cy="381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Pathogenesis;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6172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zoonotic disease .</a:t>
            </a:r>
          </a:p>
          <a:p>
            <a:r>
              <a:rPr lang="en-US" dirty="0" smtClean="0">
                <a:solidFill>
                  <a:schemeClr val="tx1">
                    <a:lumMod val="95000"/>
                  </a:schemeClr>
                </a:solidFill>
              </a:rPr>
              <a:t>4 phase :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1-The incubation period: 1-3 m &gt; longer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2-The prodromal phase:</a:t>
            </a:r>
          </a:p>
          <a:p>
            <a:pPr lvl="3">
              <a:buNone/>
            </a:pPr>
            <a:r>
              <a:rPr lang="en-US" dirty="0" smtClean="0">
                <a:solidFill>
                  <a:schemeClr val="bg1"/>
                </a:solidFill>
              </a:rPr>
              <a:t>F,H,M,A,N&amp;V.</a:t>
            </a:r>
          </a:p>
          <a:p>
            <a:pPr lvl="3">
              <a:buNone/>
            </a:pPr>
            <a:r>
              <a:rPr lang="en-US" dirty="0" smtClean="0">
                <a:solidFill>
                  <a:schemeClr val="bg1"/>
                </a:solidFill>
              </a:rPr>
              <a:t>Abnormal sensation around the wound</a:t>
            </a:r>
            <a:r>
              <a:rPr lang="en-US" sz="1800" dirty="0" smtClean="0">
                <a:solidFill>
                  <a:schemeClr val="bg1"/>
                </a:solidFill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3-Neurological phase ;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smtClean="0">
                <a:solidFill>
                  <a:srgbClr val="FFFF00"/>
                </a:solidFill>
              </a:rPr>
              <a:t>1-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encephalitis</a:t>
            </a:r>
            <a:endParaRPr lang="en-US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Nervous , Lacrimation , salivation,</a:t>
            </a:r>
          </a:p>
          <a:p>
            <a:pPr lvl="2">
              <a:buNone/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Hydrophobia ,</a:t>
            </a:r>
          </a:p>
          <a:p>
            <a:pPr lvl="2">
              <a:buNone/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Convulsion  ,coma &amp; death </a:t>
            </a:r>
            <a:r>
              <a:rPr lang="en-US" sz="20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2-Paralytic illness ;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Ascending , Death , Bat.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4- Recovery; Extremely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rare  </a:t>
            </a:r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Rabies;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 fatal acute encephalitis </a:t>
            </a:r>
            <a:endParaRPr lang="en-US" sz="3600" i="1" u="sng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5257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</a:rPr>
              <a:t>PCR; 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R. RNA in saliva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</a:rPr>
              <a:t>Rapid virus antigen detection </a:t>
            </a:r>
            <a:r>
              <a:rPr lang="en-US" dirty="0" smtClean="0"/>
              <a:t>( IF )</a:t>
            </a:r>
          </a:p>
          <a:p>
            <a:pPr>
              <a:lnSpc>
                <a:spcPct val="80000"/>
              </a:lnSpc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Neck skin biopsy</a:t>
            </a:r>
            <a:r>
              <a:rPr lang="en-US" dirty="0" smtClean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Corneal impressions</a:t>
            </a:r>
          </a:p>
          <a:p>
            <a:pPr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Brain tissue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</a:rPr>
              <a:t>Histopathology </a:t>
            </a:r>
            <a:r>
              <a:rPr lang="en-US" dirty="0" smtClean="0"/>
              <a:t> 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</a:rPr>
              <a:t>Virus cultivation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Laboratory Diagnosis</a:t>
            </a:r>
            <a:endParaRPr lang="en-US" dirty="0"/>
          </a:p>
        </p:txBody>
      </p:sp>
      <p:pic>
        <p:nvPicPr>
          <p:cNvPr id="4" name="Picture 6" descr="positive dFA"/>
          <p:cNvPicPr>
            <a:picLocks noChangeAspect="1" noChangeArrowheads="1"/>
          </p:cNvPicPr>
          <p:nvPr/>
        </p:nvPicPr>
        <p:blipFill>
          <a:blip r:embed="rId2" cstate="print"/>
          <a:srcRect l="1070" t="42760"/>
          <a:stretch>
            <a:fillRect/>
          </a:stretch>
        </p:blipFill>
        <p:spPr bwMode="auto">
          <a:xfrm>
            <a:off x="6248400" y="1600200"/>
            <a:ext cx="259080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Dr.Malak\Desktop\MALAK (E)\virology picture folders\ZOONSES\IN rab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657600"/>
            <a:ext cx="3048000" cy="1890712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81000" y="3200400"/>
            <a:ext cx="7086600" cy="243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endParaRPr lang="en-US" dirty="0" smtClean="0"/>
          </a:p>
          <a:p>
            <a:pPr marL="342900" indent="-342900">
              <a:spcBef>
                <a:spcPct val="20000"/>
              </a:spcBef>
            </a:pPr>
            <a:endParaRPr lang="en-US" sz="28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neuronal brain cells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intracytoplasmic inclusions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   (Negri bodies)</a:t>
            </a:r>
            <a:endParaRPr lang="en-US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58115" y="5574268"/>
            <a:ext cx="4038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Negri bodies are diagnostic of rabies.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15000" y="29350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Rabid brain stained with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Fluorescent anti-rabies antibody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Pre-exposure prophylaxis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FF00"/>
                </a:solidFill>
              </a:rPr>
              <a:t>Vaccine)</a:t>
            </a:r>
            <a:endParaRPr lang="en-US" dirty="0" smtClean="0"/>
          </a:p>
          <a:p>
            <a:pPr lvl="1">
              <a:buNone/>
            </a:pPr>
            <a:r>
              <a:rPr lang="en-US" sz="2000" dirty="0" smtClean="0"/>
              <a:t>     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Persons at increased risk of  rabies 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   e.g. vets, animal handlers  etc. </a:t>
            </a:r>
          </a:p>
          <a:p>
            <a:r>
              <a:rPr lang="en-US" b="1" i="1" dirty="0" smtClean="0">
                <a:solidFill>
                  <a:schemeClr val="bg1"/>
                </a:solidFill>
              </a:rPr>
              <a:t>Post-exposure prophylaxis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Wound treatment</a:t>
            </a:r>
            <a:r>
              <a:rPr lang="en-US" sz="2000" dirty="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Passive immunization;</a:t>
            </a:r>
            <a:r>
              <a:rPr lang="en-US" sz="2000" dirty="0" smtClean="0"/>
              <a:t> 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 human  anti-rabies immunoglobulin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 around the wound &amp; I M.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Active immunization;</a:t>
            </a:r>
            <a:endParaRPr lang="en-US" sz="2000" dirty="0" smtClean="0">
              <a:solidFill>
                <a:schemeClr val="tx1">
                  <a:lumMod val="95000"/>
                </a:schemeClr>
              </a:solidFill>
            </a:endParaRPr>
          </a:p>
          <a:p>
            <a:pPr marL="640080" lvl="2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Human Diploid Cell Vaccine (HDCV)**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 5 - 6  doses </a:t>
            </a:r>
          </a:p>
          <a:p>
            <a:endParaRPr lang="en-US" sz="2000" dirty="0" smtClean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Prevention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1161871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b="1" i="1" dirty="0" smtClean="0">
                <a:solidFill>
                  <a:schemeClr val="bg1"/>
                </a:solidFill>
              </a:rPr>
              <a:t>Control measures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against canine rabies include;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Stray animals control.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Vaccination of domestic animals.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371600"/>
            <a:ext cx="8229600" cy="5715000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90000"/>
              </a:lnSpc>
              <a:buClr>
                <a:srgbClr val="FF3300"/>
              </a:buClr>
              <a:buSzTx/>
              <a:buFont typeface="Wingdings" pitchFamily="2" charset="2"/>
              <a:buChar char="v"/>
            </a:pPr>
            <a:r>
              <a:rPr lang="en-US" sz="39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Epidemiology: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 smtClean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Reservoir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Wild birds </a:t>
            </a:r>
            <a:r>
              <a:rPr lang="x-none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Mammals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 smtClean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Vector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Mosquito, ticks&amp; Sandfly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 smtClean="0">
              <a:solidFill>
                <a:srgbClr val="FF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 smtClean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Transmission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bite of infected vector</a:t>
            </a: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SzTx/>
              <a:buFont typeface="Wingdings" pitchFamily="2" charset="2"/>
              <a:buChar char="v"/>
            </a:pPr>
            <a:r>
              <a:rPr lang="en-US" sz="39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Infections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Infections*</a:t>
            </a:r>
          </a:p>
          <a:p>
            <a:pPr marL="975360" lvl="1" indent="-609600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Diseases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Fever, Rash &amp; arthralgia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Hemorrhagic fever  ± hepatitis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CNS disease </a:t>
            </a:r>
          </a:p>
          <a:p>
            <a:pPr marL="990600" lvl="1" indent="-533400">
              <a:buClr>
                <a:srgbClr val="FF0000"/>
              </a:buClr>
              <a:buNone/>
            </a:pPr>
            <a:r>
              <a:rPr lang="en-US" sz="26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  (meningitis &amp; encephalitis)</a:t>
            </a:r>
          </a:p>
          <a:p>
            <a:pPr marL="609600" lvl="1" indent="-6096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Tx/>
              <a:buNone/>
            </a:pPr>
            <a:r>
              <a:rPr lang="en-US" sz="26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924800" cy="143668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i="1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en-US" sz="4800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thropod –</a:t>
            </a:r>
            <a:r>
              <a:rPr lang="en-US" sz="4800" i="1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sz="4800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rne Viruses</a:t>
            </a:r>
            <a:r>
              <a:rPr lang="en-US" sz="3600" u="sng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Arbo</a:t>
            </a:r>
            <a:r>
              <a:rPr lang="en-US" sz="3600" dirty="0" smtClean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  <a:t>viruses &gt; 500 Vs </a:t>
            </a:r>
            <a:br>
              <a:rPr lang="en-US" sz="3600" dirty="0" smtClean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600" b="1" i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4" descr="http://www.interhomeopathy.org/images/gallery/235-nm_ticks_070614_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514600"/>
            <a:ext cx="20193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 descr="See full 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4950" y="2514600"/>
            <a:ext cx="22542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Picture1-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685800"/>
            <a:ext cx="3482975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002588" cy="668338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600" b="1" u="sng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ArboVs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associated with CNS disease:</a:t>
            </a:r>
          </a:p>
        </p:txBody>
      </p:sp>
      <p:graphicFrame>
        <p:nvGraphicFramePr>
          <p:cNvPr id="18469" name="Group 37"/>
          <p:cNvGraphicFramePr>
            <a:graphicFrameLocks noGrp="1"/>
          </p:cNvGraphicFramePr>
          <p:nvPr>
            <p:ph type="tbl" idx="1"/>
          </p:nvPr>
        </p:nvGraphicFramePr>
        <p:xfrm>
          <a:off x="7937" y="685800"/>
          <a:ext cx="9288463" cy="6138546"/>
        </p:xfrm>
        <a:graphic>
          <a:graphicData uri="http://schemas.openxmlformats.org/drawingml/2006/table">
            <a:tbl>
              <a:tblPr/>
              <a:tblGrid>
                <a:gridCol w="4156076"/>
                <a:gridCol w="1387475"/>
                <a:gridCol w="1730375"/>
                <a:gridCol w="2014537"/>
              </a:tblGrid>
              <a:tr h="592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Virus 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Vector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Reservoir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Distribution 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Eastern equine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encephalitis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EEEV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America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6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Western equine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encephalitis  WEEV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America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Venezuelan equine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encephalitis VEEV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CC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Rodent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CC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Japanese encephalitis V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 Pigs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Orient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Murray Valley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encephalitis V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   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Birds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Australia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4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  Nile  V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Birds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Europe, Africa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Middle East Asia, America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noFill/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OBJECTIVES;</a:t>
            </a:r>
            <a:endParaRPr lang="en-US" sz="440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45995" y="1524000"/>
            <a:ext cx="679780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aseptic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meningitis &amp; paralysis ; </a:t>
            </a:r>
          </a:p>
          <a:p>
            <a:pPr lvl="1" algn="justLow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enteroviruses &amp; polioviruses 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Ø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encephalitis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herpes simplex virus 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abies virus.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arboviruses (</a:t>
            </a:r>
            <a:r>
              <a:rPr lang="en-GB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West Nile virus)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3427274"/>
            <a:ext cx="480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structure</a:t>
            </a:r>
            <a:endParaRPr lang="en-US" sz="16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Epidemiology</a:t>
            </a:r>
            <a:endParaRPr lang="en-US" sz="16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Pathogenesis</a:t>
            </a:r>
            <a:endParaRPr lang="en-US" sz="16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clinical presentations</a:t>
            </a:r>
            <a:endParaRPr lang="en-US" sz="16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Lab diagnosis</a:t>
            </a:r>
            <a:endParaRPr lang="en-US" sz="16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Treatment &amp; prevention</a:t>
            </a:r>
            <a:endParaRPr lang="en-US" sz="1600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5105400" y="3200400"/>
            <a:ext cx="533400" cy="2209800"/>
          </a:xfrm>
          <a:prstGeom prst="righ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228600"/>
            <a:ext cx="99060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dirty="0" err="1" smtClean="0">
                <a:solidFill>
                  <a:schemeClr val="bg2">
                    <a:lumMod val="75000"/>
                  </a:schemeClr>
                </a:solidFill>
              </a:rPr>
              <a:t>Arboviral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</a:rPr>
              <a:t> encephalitis  is prevalent worldwide</a:t>
            </a:r>
            <a:endParaRPr lang="en-US" sz="2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6387" name="Picture 3" descr="19_12"/>
          <p:cNvPicPr>
            <a:picLocks noChangeAspect="1" noChangeArrowheads="1"/>
          </p:cNvPicPr>
          <p:nvPr/>
        </p:nvPicPr>
        <p:blipFill>
          <a:blip r:embed="rId2" cstate="print"/>
          <a:srcRect l="323" t="8354" b="21843"/>
          <a:stretch>
            <a:fillRect/>
          </a:stretch>
        </p:blipFill>
        <p:spPr bwMode="auto">
          <a:xfrm>
            <a:off x="838200" y="1066800"/>
            <a:ext cx="733901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19_12"/>
          <p:cNvPicPr>
            <a:picLocks noChangeAspect="1" noChangeArrowheads="1"/>
          </p:cNvPicPr>
          <p:nvPr/>
        </p:nvPicPr>
        <p:blipFill>
          <a:blip r:embed="rId2" cstate="print"/>
          <a:srcRect l="15547" t="80000" r="22269" b="8888"/>
          <a:stretch>
            <a:fillRect/>
          </a:stretch>
        </p:blipFill>
        <p:spPr bwMode="auto">
          <a:xfrm>
            <a:off x="381000" y="5105400"/>
            <a:ext cx="815340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http://www.mosquito.org/images/v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36838"/>
            <a:ext cx="4800600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189038" y="76200"/>
            <a:ext cx="5543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>
              <a:defRPr/>
            </a:pPr>
            <a:r>
              <a:rPr lang="en-GB" sz="48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West Nile virus</a:t>
            </a:r>
            <a:r>
              <a:rPr lang="en-US" sz="40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3" name="Content Placeholder 2"/>
          <p:cNvSpPr>
            <a:spLocks/>
          </p:cNvSpPr>
          <p:nvPr/>
        </p:nvSpPr>
        <p:spPr bwMode="auto">
          <a:xfrm>
            <a:off x="0" y="1268413"/>
            <a:ext cx="914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Flaviviridae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Febrile illness               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meningitis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,</a:t>
            </a:r>
            <a:r>
              <a:rPr lang="en-US" sz="32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  <a:r>
              <a:rPr lang="en-US" sz="32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encephalitis </a:t>
            </a:r>
          </a:p>
        </p:txBody>
      </p:sp>
      <p:sp>
        <p:nvSpPr>
          <p:cNvPr id="18437" name="AutoShape 9"/>
          <p:cNvSpPr>
            <a:spLocks noChangeArrowheads="1"/>
          </p:cNvSpPr>
          <p:nvPr/>
        </p:nvSpPr>
        <p:spPr bwMode="auto">
          <a:xfrm>
            <a:off x="3048000" y="2057400"/>
            <a:ext cx="1223962" cy="142875"/>
          </a:xfrm>
          <a:prstGeom prst="rightArrow">
            <a:avLst>
              <a:gd name="adj1" fmla="val 50000"/>
              <a:gd name="adj2" fmla="val 21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667000"/>
            <a:ext cx="4038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62150"/>
            <a:ext cx="8435975" cy="4895850"/>
          </a:xfrm>
        </p:spPr>
        <p:txBody>
          <a:bodyPr>
            <a:normAutofit/>
          </a:bodyPr>
          <a:lstStyle/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Lab. Methods :  </a:t>
            </a:r>
          </a:p>
          <a:p>
            <a:pPr marL="990600" lvl="1" indent="-533400">
              <a:buFont typeface="Wingdings" pitchFamily="2" charset="2"/>
              <a:buAutoNum type="alphaUcPeriod"/>
            </a:pPr>
            <a:r>
              <a:rPr lang="en-US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Isolation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(Gold standard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(Reference Lab)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Samples: blood, CSF, Viscera .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Cell culture 	            CPE </a:t>
            </a:r>
          </a:p>
          <a:p>
            <a:pPr marL="2209800" lvl="4" indent="-38100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			       Identify by IF 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 -	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IgM -AB</a:t>
            </a:r>
            <a:r>
              <a:rPr lang="en-US" sz="2800" baseline="30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 EIISA, IF: (most used) 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 - </a:t>
            </a:r>
            <a:r>
              <a:rPr lang="en-US" sz="2800" dirty="0" err="1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Arbovirus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RNA by RT-PCR  </a:t>
            </a:r>
          </a:p>
        </p:txBody>
      </p:sp>
      <p:sp>
        <p:nvSpPr>
          <p:cNvPr id="29701" name="Rectangle 10"/>
          <p:cNvSpPr>
            <a:spLocks noGrp="1" noChangeArrowheads="1"/>
          </p:cNvSpPr>
          <p:nvPr>
            <p:ph type="title"/>
          </p:nvPr>
        </p:nvSpPr>
        <p:spPr>
          <a:xfrm>
            <a:off x="1443038" y="876300"/>
            <a:ext cx="2519362" cy="7239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8000" b="1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Dx.</a:t>
            </a:r>
          </a:p>
        </p:txBody>
      </p:sp>
      <p:sp>
        <p:nvSpPr>
          <p:cNvPr id="29699" name="AutoShape 5"/>
          <p:cNvSpPr>
            <a:spLocks noChangeArrowheads="1"/>
          </p:cNvSpPr>
          <p:nvPr/>
        </p:nvSpPr>
        <p:spPr bwMode="auto">
          <a:xfrm>
            <a:off x="3962400" y="3962400"/>
            <a:ext cx="576262" cy="144462"/>
          </a:xfrm>
          <a:prstGeom prst="right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0" name="AutoShape 6"/>
          <p:cNvSpPr>
            <a:spLocks noChangeArrowheads="1"/>
          </p:cNvSpPr>
          <p:nvPr/>
        </p:nvSpPr>
        <p:spPr bwMode="auto">
          <a:xfrm>
            <a:off x="4038600" y="3581400"/>
            <a:ext cx="576262" cy="144462"/>
          </a:xfrm>
          <a:prstGeom prst="rightArrow">
            <a:avLst>
              <a:gd name="adj1" fmla="val 50000"/>
              <a:gd name="adj2" fmla="val 99726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26988"/>
            <a:ext cx="4259263" cy="79692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6000" b="1" i="1" u="sng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Prevention</a:t>
            </a:r>
            <a:r>
              <a:rPr lang="en-US" sz="6000" b="1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435975" cy="6453187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Font typeface="Wingdings" pitchFamily="2" charset="2"/>
              <a:buAutoNum type="arabicPeriod"/>
            </a:pPr>
            <a:r>
              <a:rPr lang="en-US" sz="3200" b="1" i="1" dirty="0" smtClean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  <a:t>Vector Control</a:t>
            </a:r>
            <a:r>
              <a:rPr lang="en-US" sz="3200" b="1" i="1" dirty="0" smtClean="0"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Elimination of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vector breading sites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using insecticides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Avoidance contact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with vectors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 repellants , net )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 sz="3200" b="1" i="1" dirty="0" smtClean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  <a:t>Vaccines:</a:t>
            </a:r>
          </a:p>
          <a:p>
            <a:pPr marL="990600" lvl="1" indent="-533400">
              <a:buNone/>
            </a:pP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Tick-borne encephalitis vaccine</a:t>
            </a:r>
          </a:p>
          <a:p>
            <a:pPr marL="990600" lvl="1" indent="-533400">
              <a:buNone/>
            </a:pPr>
            <a:r>
              <a:rPr lang="en-US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Japanese encephalitis vaccine</a:t>
            </a:r>
          </a:p>
          <a:p>
            <a:pPr marL="990600" lvl="1" indent="-533400" eaLnBrk="1" hangingPunct="1">
              <a:buFont typeface="Wingdings" pitchFamily="2" charset="2"/>
              <a:buAutoNum type="arabicPeriod"/>
            </a:pPr>
            <a:endParaRPr lang="en-US" sz="3600" dirty="0" smtClean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endParaRPr lang="en-US" sz="2800" dirty="0" smtClean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9" descr="mosq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3950" y="4000500"/>
            <a:ext cx="4210050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6" descr="مياه داخل المنازل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4932363" y="549275"/>
            <a:ext cx="4211637" cy="3024188"/>
          </a:xfrm>
          <a:prstGeom prst="rect">
            <a:avLst/>
          </a:prstGeom>
          <a:noFill/>
          <a:ln w="222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012825" y="412750"/>
            <a:ext cx="6911975" cy="11874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  <a:cs typeface="Century Gothic"/>
              </a:rPr>
              <a:t>Reference books </a:t>
            </a:r>
            <a:br>
              <a:rPr kumimoji="0" lang="en-US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  <a:cs typeface="Century Gothic"/>
              </a:rPr>
            </a:br>
            <a:r>
              <a:rPr kumimoji="0" lang="en-US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j-ea"/>
                <a:cs typeface="Century Gothic"/>
              </a:rPr>
              <a:t>&amp;the relevant page numbers</a:t>
            </a:r>
            <a:endParaRPr kumimoji="0" lang="en-US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3850" y="4149724"/>
            <a:ext cx="5543550" cy="2403475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 Review of Medical Microbiology and</a:t>
            </a:r>
            <a:r>
              <a:rPr kumimoji="0" lang="en-US" sz="2800" b="1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 </a:t>
            </a:r>
            <a:r>
              <a:rPr kumimoji="0" lang="en-US" sz="28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Immunology</a:t>
            </a:r>
            <a:r>
              <a:rPr kumimoji="0" lang="en-US" sz="24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	By: Warren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 Levinson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	10</a:t>
            </a:r>
            <a:r>
              <a:rPr kumimoji="0" lang="en-US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th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+mn-ea"/>
                <a:cs typeface="+mn-cs"/>
              </a:rPr>
              <a:t> Edition, 2008.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dern No. 20" pitchFamily="18" charset="0"/>
                <a:ea typeface="Century Gothic" pitchFamily="34" charset="0"/>
                <a:cs typeface="Century Gothic" pitchFamily="34" charset="0"/>
              </a:rPr>
              <a:t>   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Century Gothic" pitchFamily="34" charset="0"/>
                <a:cs typeface="Century Gothic" pitchFamily="34" charset="0"/>
              </a:rPr>
              <a:t>Pages; 280-281, 284-288, 302-305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Century Gothic" pitchFamily="34" charset="0"/>
              <a:cs typeface="Century Gothic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8313" y="1700213"/>
            <a:ext cx="6389687" cy="329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2800" dirty="0" smtClean="0">
                <a:hlinkClick r:id="rId2"/>
              </a:rPr>
              <a:t>Notes </a:t>
            </a:r>
            <a:r>
              <a:rPr lang="en-US" sz="2800" dirty="0">
                <a:hlinkClick r:id="rId2"/>
              </a:rPr>
              <a:t>on Medical Microbiology</a:t>
            </a:r>
            <a:endParaRPr lang="en-US" sz="2800" dirty="0"/>
          </a:p>
          <a:p>
            <a:pPr algn="l">
              <a:defRPr/>
            </a:pPr>
            <a:r>
              <a:rPr lang="en-US" sz="2400" b="0" i="0" dirty="0"/>
              <a:t>By ; Morag C. </a:t>
            </a:r>
            <a:r>
              <a:rPr lang="en-US" sz="2400" b="0" i="0" dirty="0" err="1"/>
              <a:t>Timbury</a:t>
            </a:r>
            <a:r>
              <a:rPr lang="en-US" sz="2400" b="0" i="0" dirty="0"/>
              <a:t>, A. Christine McCartney, </a:t>
            </a:r>
            <a:r>
              <a:rPr lang="en-US" sz="2400" b="0" i="0" dirty="0" err="1" smtClean="0"/>
              <a:t>Bishan</a:t>
            </a:r>
            <a:r>
              <a:rPr lang="en-US" sz="2400" b="0" i="0" dirty="0" smtClean="0"/>
              <a:t> </a:t>
            </a:r>
            <a:r>
              <a:rPr lang="en-US" sz="2400" b="0" i="0" dirty="0" err="1"/>
              <a:t>Thakker</a:t>
            </a:r>
            <a:r>
              <a:rPr lang="en-US" sz="2400" b="0" i="0" dirty="0"/>
              <a:t> and Katherine N. Ward</a:t>
            </a:r>
          </a:p>
          <a:p>
            <a:pPr algn="l">
              <a:defRPr/>
            </a:pPr>
            <a:r>
              <a:rPr lang="en-US" sz="2400" b="0" i="0" dirty="0"/>
              <a:t> (2002) </a:t>
            </a:r>
          </a:p>
          <a:p>
            <a:pPr algn="l">
              <a:defRPr/>
            </a:pPr>
            <a:r>
              <a:rPr lang="en-US" sz="2000" i="0" dirty="0">
                <a:latin typeface="+mj-lt"/>
                <a:ea typeface="Century Gothic" pitchFamily="34" charset="0"/>
                <a:cs typeface="Century Gothic" pitchFamily="34" charset="0"/>
              </a:rPr>
              <a:t>Pages; </a:t>
            </a:r>
            <a:r>
              <a:rPr lang="en-US" sz="2000" i="0" dirty="0" smtClean="0">
                <a:latin typeface="+mj-lt"/>
                <a:ea typeface="Century Gothic" pitchFamily="34" charset="0"/>
                <a:cs typeface="Century Gothic" pitchFamily="34" charset="0"/>
              </a:rPr>
              <a:t>345  </a:t>
            </a:r>
            <a:r>
              <a:rPr lang="en-US" sz="2000" i="0" dirty="0">
                <a:latin typeface="+mj-lt"/>
                <a:ea typeface="Century Gothic" pitchFamily="34" charset="0"/>
                <a:cs typeface="Century Gothic" pitchFamily="34" charset="0"/>
              </a:rPr>
              <a:t>- </a:t>
            </a:r>
            <a:r>
              <a:rPr lang="en-US" sz="2000" i="0" dirty="0" smtClean="0">
                <a:latin typeface="+mj-lt"/>
                <a:ea typeface="Century Gothic" pitchFamily="34" charset="0"/>
                <a:cs typeface="Century Gothic" pitchFamily="34" charset="0"/>
              </a:rPr>
              <a:t>351, 392-399, 406-410, 414-419</a:t>
            </a:r>
            <a:endParaRPr lang="en-US" sz="2000" b="0" i="0" dirty="0">
              <a:latin typeface="+mj-lt"/>
            </a:endParaRPr>
          </a:p>
          <a:p>
            <a:pPr algn="l">
              <a:defRPr/>
            </a:pPr>
            <a:endParaRPr lang="en-US" sz="2800" dirty="0"/>
          </a:p>
          <a:p>
            <a:pPr algn="l">
              <a:defRPr/>
            </a:pPr>
            <a:endParaRPr lang="en-US" sz="2800" dirty="0"/>
          </a:p>
        </p:txBody>
      </p:sp>
      <p:pic>
        <p:nvPicPr>
          <p:cNvPr id="6" name="Picture 8" descr="http://t0.gstatic.com/images?q=tbn:ANd9GcTZNO8svp0wIngKkKoG5S_qXByfeAu5Vf5KwDZnjubuilzT3WAnC9OOo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752600"/>
            <a:ext cx="1720017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3.bp.blogspot.com/_81dPzBddZGU/S7mDhjfp-EI/AAAAAAAABkA/EHHjTCqoBhM/s1600/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291416"/>
            <a:ext cx="1752600" cy="2207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4191000" cy="4419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2000" dirty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 smtClean="0">
                <a:solidFill>
                  <a:srgbClr val="FF0000"/>
                </a:solidFill>
                <a:effectLst/>
              </a:rPr>
              <a:t>    </a:t>
            </a: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t>Caused by: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sz="3200" dirty="0" smtClean="0">
                <a:solidFill>
                  <a:srgbClr val="FFFF00"/>
                </a:solidFill>
              </a:rPr>
              <a:t>I</a:t>
            </a:r>
            <a:r>
              <a:rPr lang="en-US" sz="3200" dirty="0" smtClean="0">
                <a:solidFill>
                  <a:srgbClr val="FFFF00"/>
                </a:solidFill>
                <a:effectLst/>
              </a:rPr>
              <a:t>nfectious </a:t>
            </a:r>
            <a:r>
              <a:rPr lang="en-US" sz="3200" dirty="0" smtClean="0">
                <a:solidFill>
                  <a:srgbClr val="FFFF00"/>
                </a:solidFill>
              </a:rPr>
              <a:t>agents ;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 smtClean="0"/>
              <a:t> </a:t>
            </a:r>
            <a:r>
              <a:rPr lang="en-US" sz="3000" dirty="0" smtClean="0">
                <a:solidFill>
                  <a:schemeClr val="bg2">
                    <a:lumMod val="75000"/>
                  </a:schemeClr>
                </a:solidFill>
              </a:rPr>
              <a:t>bacteria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 smtClean="0">
                <a:solidFill>
                  <a:schemeClr val="bg2">
                    <a:lumMod val="75000"/>
                  </a:schemeClr>
                </a:solidFill>
              </a:rPr>
              <a:t> viruses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 smtClean="0">
                <a:solidFill>
                  <a:schemeClr val="bg2">
                    <a:lumMod val="75000"/>
                  </a:schemeClr>
                </a:solidFill>
              </a:rPr>
              <a:t> fungi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 smtClean="0">
                <a:solidFill>
                  <a:schemeClr val="bg2">
                    <a:lumMod val="75000"/>
                  </a:schemeClr>
                </a:solidFill>
              </a:rPr>
              <a:t> protozoa</a:t>
            </a:r>
            <a:endParaRPr lang="en-US" dirty="0" smtClean="0">
              <a:solidFill>
                <a:schemeClr val="bg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dirty="0" smtClean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dirty="0" smtClean="0">
                <a:solidFill>
                  <a:srgbClr val="FFFF00"/>
                </a:solidFill>
              </a:rPr>
              <a:t> 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N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on-infectious agents.</a:t>
            </a:r>
            <a:endParaRPr lang="en-US" dirty="0">
              <a:solidFill>
                <a:srgbClr val="FFFF00"/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2000" dirty="0">
              <a:solidFill>
                <a:srgbClr val="FF0000"/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3200" dirty="0">
              <a:effectLst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35013"/>
            <a:ext cx="8229600" cy="712787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Mening</a:t>
            </a:r>
            <a:r>
              <a:rPr lang="en-US" sz="6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itis</a:t>
            </a:r>
            <a:endParaRPr lang="en-US" sz="66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7" name="Picture 5" descr="meninges_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676400"/>
            <a:ext cx="3124200" cy="44958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006268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4876800" y="3657600"/>
            <a:ext cx="4038600" cy="30480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2057400" y="-685800"/>
            <a:ext cx="5295900" cy="8747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en-US" sz="4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Lucida Sans"/>
              </a:rPr>
              <a:t> </a:t>
            </a:r>
            <a:endParaRPr lang="en-US" sz="4400" kern="1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Lucida Sans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28600" y="3581400"/>
            <a:ext cx="4114800" cy="3124200"/>
            <a:chOff x="144" y="1104"/>
            <a:chExt cx="2544" cy="1920"/>
          </a:xfrm>
        </p:grpSpPr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144" y="1104"/>
              <a:ext cx="2544" cy="192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chemeClr val="bg1"/>
                </a:gs>
              </a:gsLst>
              <a:lin ang="5400000" scaled="1"/>
            </a:gradFill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84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84" y="1314"/>
              <a:ext cx="1710" cy="27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r>
                <a:rPr 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FF"/>
                  </a:solidFill>
                  <a:latin typeface="Bookman Old Style"/>
                </a:rPr>
                <a:t>Viral Meningitis</a:t>
              </a:r>
            </a:p>
          </p:txBody>
        </p:sp>
      </p:grpSp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5257800" y="3914775"/>
            <a:ext cx="3429000" cy="4286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r>
              <a:rPr lang="en-U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Bookman Old Style"/>
              </a:rPr>
              <a:t>Bacterial Meningitis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04800" y="4501277"/>
            <a:ext cx="4038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US" dirty="0" smtClean="0">
                <a:latin typeface="Garamond" pitchFamily="18" charset="0"/>
              </a:rPr>
              <a:t>Aseptic meningitis </a:t>
            </a:r>
          </a:p>
          <a:p>
            <a:pPr>
              <a:buFontTx/>
              <a:buChar char="•"/>
            </a:pPr>
            <a:r>
              <a:rPr lang="en-US" dirty="0" smtClean="0">
                <a:latin typeface="Garamond" pitchFamily="18" charset="0"/>
              </a:rPr>
              <a:t>  Caused </a:t>
            </a: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by virus.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Less severe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Resolves without specific 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treatment within a week or two</a:t>
            </a:r>
          </a:p>
          <a:p>
            <a:pPr algn="l"/>
            <a:endParaRPr lang="en-US" b="1" i="1" dirty="0">
              <a:solidFill>
                <a:schemeClr val="tx1"/>
              </a:solidFill>
              <a:latin typeface="Garamond" pitchFamily="18" charset="0"/>
            </a:endParaRPr>
          </a:p>
          <a:p>
            <a:pPr algn="l"/>
            <a:r>
              <a:rPr lang="en-US" b="1" dirty="0">
                <a:solidFill>
                  <a:schemeClr val="tx1"/>
                </a:solidFill>
                <a:latin typeface="Garamond" pitchFamily="18" charset="0"/>
              </a:rPr>
              <a:t>    </a:t>
            </a:r>
            <a:endParaRPr lang="en-US" dirty="0">
              <a:solidFill>
                <a:schemeClr val="tx1"/>
              </a:solidFill>
              <a:latin typeface="Garamond" pitchFamily="18" charset="0"/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  <a:latin typeface="Arial" charset="0"/>
              </a:rPr>
              <a:t>  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181600" y="4281487"/>
            <a:ext cx="35052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Caused by bacteria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Quite severe and may result in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a) brain damage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b) hearing loss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c) learning disability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It would also causes death!</a:t>
            </a:r>
          </a:p>
          <a:p>
            <a:pPr algn="l"/>
            <a:endParaRPr lang="en-US" sz="1800" dirty="0">
              <a:solidFill>
                <a:schemeClr val="tx1"/>
              </a:solidFill>
              <a:latin typeface="Garamond" pitchFamily="18" charset="0"/>
            </a:endParaRPr>
          </a:p>
        </p:txBody>
      </p:sp>
      <p:pic>
        <p:nvPicPr>
          <p:cNvPr id="13" name="Picture 24" descr="meningi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"/>
            <a:ext cx="9144000" cy="312419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nimBg="1"/>
      <p:bldP spid="35846" grpId="0" animBg="1"/>
      <p:bldP spid="35848" grpId="0"/>
      <p:bldP spid="358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en-GB" sz="4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Cerebrospinal fluid (CSF) analysis ;</a:t>
            </a:r>
            <a:endParaRPr lang="en-GB" sz="48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52400" y="1600200"/>
            <a:ext cx="5486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dirty="0" smtClean="0"/>
              <a:t> </a:t>
            </a:r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 </a:t>
            </a:r>
            <a:endParaRPr lang="en-US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2800" dirty="0"/>
          </a:p>
        </p:txBody>
      </p:sp>
      <p:pic>
        <p:nvPicPr>
          <p:cNvPr id="37897" name="Picture 9" descr="CSF lumbar pun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400"/>
            <a:ext cx="3886200" cy="4343400"/>
          </a:xfrm>
          <a:prstGeom prst="rect">
            <a:avLst/>
          </a:prstGeom>
          <a:noFill/>
        </p:spPr>
      </p:pic>
      <p:graphicFrame>
        <p:nvGraphicFramePr>
          <p:cNvPr id="5" name="Group 67"/>
          <p:cNvGraphicFramePr>
            <a:graphicFrameLocks/>
          </p:cNvGraphicFramePr>
          <p:nvPr/>
        </p:nvGraphicFramePr>
        <p:xfrm>
          <a:off x="3962400" y="1356994"/>
          <a:ext cx="5029200" cy="5127308"/>
        </p:xfrm>
        <a:graphic>
          <a:graphicData uri="http://schemas.openxmlformats.org/drawingml/2006/table">
            <a:tbl>
              <a:tblPr/>
              <a:tblGrid>
                <a:gridCol w="1257300"/>
                <a:gridCol w="1181100"/>
                <a:gridCol w="1333500"/>
                <a:gridCol w="1257300"/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Normal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Aseptic meningitis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Septic meningitis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Colour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Clear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Clear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Cloudy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846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Cells/mm</a:t>
                      </a:r>
                      <a:r>
                        <a:rPr kumimoji="0" lang="en-GB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&lt;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increase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100-1000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Lymphocytes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High/v. 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200-20,000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Neutrophils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Glucose mg/dl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45-85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Normal*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Low&lt;45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Protein   mg/dl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15-45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Normal/high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50-100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High&gt;100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Causes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Viruses* ,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Bacteria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i="1" u="sng" dirty="0" smtClean="0">
                <a:solidFill>
                  <a:srgbClr val="FF3300"/>
                </a:solidFill>
                <a:latin typeface="Times New Roman" pitchFamily="18" charset="0"/>
              </a:rPr>
              <a:t>Viral Meningitis (Aseptic meningitis)</a:t>
            </a:r>
            <a:endParaRPr lang="en-US" b="1" i="1" u="sng" dirty="0"/>
          </a:p>
        </p:txBody>
      </p:sp>
      <p:sp>
        <p:nvSpPr>
          <p:cNvPr id="3" name="Rectangle 2"/>
          <p:cNvSpPr/>
          <p:nvPr/>
        </p:nvSpPr>
        <p:spPr>
          <a:xfrm>
            <a:off x="609600" y="2247138"/>
            <a:ext cx="7010400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FFFF00"/>
                </a:solidFill>
              </a:rPr>
              <a:t>Etiological Agents: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b="1" i="1" dirty="0" smtClean="0">
                <a:solidFill>
                  <a:schemeClr val="accent4">
                    <a:lumMod val="50000"/>
                  </a:schemeClr>
                </a:solidFill>
              </a:rPr>
              <a:t>Enteroviruses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.**</a:t>
            </a:r>
          </a:p>
          <a:p>
            <a:pPr lvl="1">
              <a:lnSpc>
                <a:spcPct val="90000"/>
              </a:lnSpc>
            </a:pP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Other :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Mumps virus 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Arboviruses.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Herpes viruses.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Human Immunodeficiency Virus.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Lymphocytic  </a:t>
            </a:r>
            <a:r>
              <a:rPr lang="en-US" sz="2400" dirty="0" err="1" smtClean="0">
                <a:solidFill>
                  <a:schemeClr val="bg2">
                    <a:lumMod val="50000"/>
                  </a:schemeClr>
                </a:solidFill>
              </a:rPr>
              <a:t>choriomeningitis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  virus.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i="1" dirty="0" smtClean="0">
                <a:latin typeface="Garamond" pitchFamily="18" charset="0"/>
              </a:rPr>
              <a:t/>
            </a:r>
            <a:br>
              <a:rPr lang="en-US" b="1" i="1" dirty="0" smtClean="0">
                <a:latin typeface="Garamond" pitchFamily="18" charset="0"/>
              </a:rPr>
            </a:br>
            <a:r>
              <a:rPr lang="en-US" sz="8000" b="1" i="1" u="sng" dirty="0" smtClean="0">
                <a:solidFill>
                  <a:srgbClr val="FFFF00"/>
                </a:solidFill>
                <a:latin typeface="Garamond" pitchFamily="18" charset="0"/>
              </a:rPr>
              <a:t>Enteroviruses</a:t>
            </a:r>
            <a:r>
              <a:rPr lang="en-US" b="1" i="1" u="sng" dirty="0" smtClean="0">
                <a:solidFill>
                  <a:srgbClr val="FFFF00"/>
                </a:solidFill>
                <a:latin typeface="Garamond" pitchFamily="18" charset="0"/>
              </a:rPr>
              <a:t> </a:t>
            </a:r>
            <a:endParaRPr lang="en-US" b="1" i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900113" y="1844675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x-none" b="0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52600" y="5286375"/>
            <a:ext cx="6337300" cy="428625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2800" b="0" dirty="0">
                <a:latin typeface="Times New Roman" pitchFamily="18" charset="0"/>
                <a:cs typeface="Times New Roman" pitchFamily="18" charset="0"/>
              </a:rPr>
              <a:t>Nonenveloped , icosahedral , ss (+) RNA</a:t>
            </a:r>
            <a:endParaRPr lang="x-none" sz="2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6" descr="picorn 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573212"/>
            <a:ext cx="41910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" y="1447800"/>
            <a:ext cx="5638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1" i="1" dirty="0" smtClean="0">
                <a:latin typeface="Garamond" pitchFamily="18" charset="0"/>
              </a:rPr>
              <a:t>- </a:t>
            </a:r>
            <a:r>
              <a:rPr lang="en-US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Picornaviridae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Include 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Poliovirus(1, 2&amp;3 types)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Coxsackieviruses (A&amp;B)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Echoviruses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Enteroviruses (68-71)                             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4419600"/>
            <a:ext cx="381000" cy="533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285875"/>
            <a:ext cx="4905375" cy="5114925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Reservoir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 Human </a:t>
            </a:r>
          </a:p>
          <a:p>
            <a:pPr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Spread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Fecal - oral route 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(mainly)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Inhalation of Infectious aerosols</a:t>
            </a:r>
          </a:p>
          <a:p>
            <a:pPr lvl="1" eaLnBrk="1" hangingPunct="1">
              <a:buFontTx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(Crowded, Poor hygiene &amp; Sanitation)</a:t>
            </a:r>
          </a:p>
          <a:p>
            <a:pPr lvl="1" eaLnBrk="1" hangingPunct="1">
              <a:buFontTx/>
              <a:buNone/>
            </a:pPr>
            <a:endParaRPr lang="en-US" sz="24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Age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children &gt; adults</a:t>
            </a:r>
          </a:p>
          <a:p>
            <a:pPr eaLnBrk="1" hangingPunct="1"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Seasonal distribution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summer &amp; fall</a:t>
            </a: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2471738" y="144463"/>
            <a:ext cx="58864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800" i="1" u="sng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8353</TotalTime>
  <Words>1227</Words>
  <Application>Microsoft Office PowerPoint</Application>
  <PresentationFormat>On-screen Show (4:3)</PresentationFormat>
  <Paragraphs>453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Paper</vt:lpstr>
      <vt:lpstr>Slide 1</vt:lpstr>
      <vt:lpstr>Virus neurological diseases:</vt:lpstr>
      <vt:lpstr>OBJECTIVES;</vt:lpstr>
      <vt:lpstr>Meningitis</vt:lpstr>
      <vt:lpstr>Slide 5</vt:lpstr>
      <vt:lpstr>Cerebrospinal fluid (CSF) analysis ;</vt:lpstr>
      <vt:lpstr>Viral Meningitis (Aseptic meningitis)</vt:lpstr>
      <vt:lpstr> Enteroviruses </vt:lpstr>
      <vt:lpstr>Slide 9</vt:lpstr>
      <vt:lpstr>Pathogenesis</vt:lpstr>
      <vt:lpstr>Enteroviral infections</vt:lpstr>
      <vt:lpstr>Slide 12</vt:lpstr>
      <vt:lpstr>Slide 13</vt:lpstr>
      <vt:lpstr>Slide 14</vt:lpstr>
      <vt:lpstr>Slide 15</vt:lpstr>
      <vt:lpstr>Lab Diagnosis of Enteroviruses</vt:lpstr>
      <vt:lpstr>Management</vt:lpstr>
      <vt:lpstr>Important Features of Polio Vaccines</vt:lpstr>
      <vt:lpstr>Poliovirus Vaccine </vt:lpstr>
      <vt:lpstr>Slide 20</vt:lpstr>
      <vt:lpstr>Viral Encephalitis</vt:lpstr>
      <vt:lpstr>HSV encephalitis</vt:lpstr>
      <vt:lpstr>Slide 23</vt:lpstr>
      <vt:lpstr>Slide 24</vt:lpstr>
      <vt:lpstr>Rabies; A fatal acute encephalitis </vt:lpstr>
      <vt:lpstr>Laboratory Diagnosis</vt:lpstr>
      <vt:lpstr>Prevention </vt:lpstr>
      <vt:lpstr>Arthropod –borne Viruses   Arboviruses &gt; 500 Vs  </vt:lpstr>
      <vt:lpstr>*ArboVs associated with CNS disease:</vt:lpstr>
      <vt:lpstr>Arboviral encephalitis  is prevalent worldwide</vt:lpstr>
      <vt:lpstr>Slide 31</vt:lpstr>
      <vt:lpstr>Dx.</vt:lpstr>
      <vt:lpstr>Prevention  </vt:lpstr>
      <vt:lpstr>Slide 34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Dr.Malak</dc:creator>
  <cp:lastModifiedBy>Dr.Malak</cp:lastModifiedBy>
  <cp:revision>64</cp:revision>
  <dcterms:created xsi:type="dcterms:W3CDTF">2011-07-01T21:56:14Z</dcterms:created>
  <dcterms:modified xsi:type="dcterms:W3CDTF">2012-10-08T11:10:06Z</dcterms:modified>
</cp:coreProperties>
</file>