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6"/>
  </p:notesMasterIdLst>
  <p:handoutMasterIdLst>
    <p:handoutMasterId r:id="rId37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10" r:id="rId21"/>
    <p:sldId id="308" r:id="rId22"/>
    <p:sldId id="297" r:id="rId23"/>
    <p:sldId id="285" r:id="rId24"/>
    <p:sldId id="284" r:id="rId25"/>
    <p:sldId id="286" r:id="rId26"/>
    <p:sldId id="287" r:id="rId27"/>
    <p:sldId id="288" r:id="rId28"/>
    <p:sldId id="291" r:id="rId29"/>
    <p:sldId id="292" r:id="rId30"/>
    <p:sldId id="295" r:id="rId31"/>
    <p:sldId id="293" r:id="rId32"/>
    <p:sldId id="299" r:id="rId33"/>
    <p:sldId id="300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FF00"/>
    <a:srgbClr val="FF99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?q=notes+on+medical+microbiology&amp;um=1&amp;hl=en&amp;safe=active&amp;sa=N&amp;biw=1259&amp;bih=847&amp;tbm=isch&amp;ei=1koQTrzvNpHz-gbq6vH2DQ" TargetMode="Externa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Dr. Abdulkarim  Alhetheel </a:t>
            </a:r>
            <a:endParaRPr lang="en-US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2011 )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437063"/>
            <a:ext cx="1081087" cy="2873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1913" y="4508500"/>
            <a:ext cx="647700" cy="2159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8686800" cy="41148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2-Cardiac and muscular;  </a:t>
            </a:r>
          </a:p>
          <a:p>
            <a:pPr marL="2034540" lvl="8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Pleurodynia (epidemic myalgia)</a:t>
            </a:r>
          </a:p>
          <a:p>
            <a:pPr marL="2034540" lvl="8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Myocarditis, pericarditis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Skin and mucosa infections;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Herpangina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Hand-foot-and-mouth disease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Exanthems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5-Others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58496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762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/>
              <a:t>: IgA &amp; IgG = </a:t>
            </a:r>
            <a:r>
              <a:rPr lang="en-US" sz="2000" b="0" dirty="0">
                <a:solidFill>
                  <a:srgbClr val="FFFF00"/>
                </a:solidFill>
              </a:rPr>
              <a:t>Lifelong type-specific immunity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79613" y="5492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Nonparalytic poliomyelitis </a:t>
            </a:r>
            <a:r>
              <a:rPr lang="en-US" sz="24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14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 Stool (best) .Rectal, throat swabs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M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&amp; HDF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by Neutralization Test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  <a:endParaRPr lang="en-US" sz="24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067175" y="38100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32663" y="37338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100013"/>
            <a:ext cx="7643813" cy="6477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55650" y="530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55650" y="21685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5565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0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	       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828675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755650" y="5013325"/>
            <a:ext cx="7702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EVs                    No 			Yes        </a:t>
            </a: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5565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Requires refrigeration 	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0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      No			Yes 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2" y="0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74687" y="838200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Pediarix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contains IPV,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684587" y="2209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419600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0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HCWs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413" y="4953000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726668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Meningitis, paralysis &amp; encephalitis.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SSPE, PML, C-J disease, tropical spastic paraparesis, HIV dementia.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Reye’s syndrome, </a:t>
            </a:r>
            <a:r>
              <a:rPr lang="en-U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Guillian-Barré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syndrome.</a:t>
            </a:r>
          </a:p>
          <a:p>
            <a:pPr algn="just">
              <a:buNone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lab foundation\year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00"/>
                </a:solidFill>
              </a:rPr>
              <a:t>Etiological Agents: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Others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</a:rPr>
              <a:t>Viral Encephalitis</a:t>
            </a:r>
            <a:endParaRPr lang="en-US" sz="5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Caused by</a:t>
            </a:r>
            <a:r>
              <a:rPr lang="en-US" sz="2400" dirty="0" smtClean="0"/>
              <a:t>;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C/F</a:t>
            </a:r>
            <a:r>
              <a:rPr lang="en-US" sz="2400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Dx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CSF---Lymph, glucose-N &amp; </a:t>
            </a:r>
            <a:r>
              <a:rPr lang="en-US" dirty="0" err="1" smtClean="0">
                <a:solidFill>
                  <a:schemeClr val="bg1"/>
                </a:solidFill>
              </a:rPr>
              <a:t>Protain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Rx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Acyclovir.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HSV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562600" y="4495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28956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scan000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60"/>
            <a:ext cx="3657601" cy="4757737"/>
          </a:xfrm>
          <a:noFill/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s.s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(-)RNA genome,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Bullet shaped virus  </a:t>
            </a: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3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3200400"/>
            <a:ext cx="6553200" cy="34061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76201"/>
            <a:ext cx="6400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581400" y="762000"/>
            <a:ext cx="518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Inhalation while in a bat infested cave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3200400"/>
            <a:ext cx="29718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zoonotic disease 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4 phase 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1-The incubation period: 1-3 m &gt; longer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F,H,M,A,N&amp;V.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FF00"/>
                </a:solidFill>
              </a:rPr>
              <a:t>1-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Convulsion  ,coma &amp; death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 Recovery; Extremely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rare 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PCR;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Neck skin biopsy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Histopathology 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Virus cultivation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(Negri bodies)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Fluorescent anti-rabies antibody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Pre-exposure prophylaxis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Vaccine)</a:t>
            </a: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Wound treatment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Passive immunization;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Active immunization;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1618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1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Vaccination of domestic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Hemorrhagic fever  ± hepatitis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5146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icture1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85800"/>
            <a:ext cx="34829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2588" cy="6683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288463" cy="6138546"/>
        </p:xfrm>
        <a:graphic>
          <a:graphicData uri="http://schemas.openxmlformats.org/drawingml/2006/table">
            <a:tbl>
              <a:tblPr/>
              <a:tblGrid>
                <a:gridCol w="4156076"/>
                <a:gridCol w="1387475"/>
                <a:gridCol w="1730375"/>
                <a:gridCol w="201453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Rodent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Birds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524000"/>
            <a:ext cx="67978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aseptic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&amp; paralysis ;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enteroviruses &amp; polioviruses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encephalitis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herpes simplex virus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arboviruses (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West Nile virus)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427274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3200400"/>
            <a:ext cx="533400" cy="22098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</a:rPr>
              <a:t>Arboviral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encephalitis  is prevalent worldwide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066800"/>
            <a:ext cx="73390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105400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189038" y="76200"/>
            <a:ext cx="5543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68413"/>
            <a:ext cx="9144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meningitis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Lab. Methods :  </a:t>
            </a:r>
          </a:p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Samples: blood, CSF, Viscera .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Cell culture 	            CPE 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		       Identify by IF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EIISA,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Arbovirus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RNA by RT-PCR  </a:t>
            </a:r>
          </a:p>
        </p:txBody>
      </p:sp>
      <p:sp>
        <p:nvSpPr>
          <p:cNvPr id="29701" name="Rectangle 10"/>
          <p:cNvSpPr>
            <a:spLocks noGrp="1" noChangeArrowheads="1"/>
          </p:cNvSpPr>
          <p:nvPr>
            <p:ph type="title"/>
          </p:nvPr>
        </p:nvSpPr>
        <p:spPr>
          <a:xfrm>
            <a:off x="1443038" y="876300"/>
            <a:ext cx="2519362" cy="7239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8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Dx.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3962400" y="3962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4038600" y="3581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4259263" cy="7969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</a:t>
            </a:r>
            <a:r>
              <a:rPr lang="en-US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25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Reference books </a:t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&amp;the relevant page numbers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4149724"/>
            <a:ext cx="5543550" cy="240347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Review of Medical Microbiology and</a:t>
            </a:r>
            <a:r>
              <a:rPr kumimoji="0" lang="en-US" sz="28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Immunology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By: Warren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Levinson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Edition, 2008.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entury Gothic" pitchFamily="34" charset="0"/>
                <a:cs typeface="Century Gothic" pitchFamily="34" charset="0"/>
              </a:rPr>
              <a:t>Pages; 280-281, 284-288, 302-305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pitchFamily="34" charset="0"/>
              <a:cs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hlinkClick r:id="rId2"/>
              </a:rPr>
              <a:t>Notes </a:t>
            </a:r>
            <a:r>
              <a:rPr lang="en-US" sz="2800" dirty="0">
                <a:hlinkClick r:id="rId2"/>
              </a:rPr>
              <a:t>on Medical Microbiology</a:t>
            </a:r>
            <a:endParaRPr lang="en-US" sz="2800" dirty="0"/>
          </a:p>
          <a:p>
            <a:pPr algn="l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</a:t>
            </a:r>
            <a:r>
              <a:rPr lang="en-US" sz="2400" b="0" i="0" dirty="0" err="1" smtClean="0"/>
              <a:t>Bishan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algn="l">
              <a:defRPr/>
            </a:pPr>
            <a:r>
              <a:rPr lang="en-US" sz="2400" b="0" i="0" dirty="0"/>
              <a:t> (2002) </a:t>
            </a:r>
          </a:p>
          <a:p>
            <a:pPr algn="l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345  </a:t>
            </a: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-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351, 392-399, 406-410, 414-419</a:t>
            </a:r>
            <a:endParaRPr lang="en-US" sz="2000" b="0" i="0" dirty="0">
              <a:latin typeface="+mj-lt"/>
            </a:endParaRP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6" name="Picture 8" descr="http://t0.gstatic.com/images?q=tbn:ANd9GcTZNO8svp0wIngKkKoG5S_qXByfeAu5Vf5KwDZnjubuilzT3WAnC9OO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72001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_81dPzBddZGU/S7mDhjfp-EI/AAAAAAAABkA/EHHjTCqoBhM/s1600/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91416"/>
            <a:ext cx="1752600" cy="220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FF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on-infectious agents.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657600"/>
            <a:ext cx="4038600" cy="304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00"/>
                </a:solidFill>
              </a:rPr>
              <a:t>Etiological Agents: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Lymphocytic 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choriomeningitis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 virus.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FF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2863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44780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85875"/>
            <a:ext cx="4905375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144463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8353</TotalTime>
  <Words>1227</Words>
  <Application>Microsoft Office PowerPoint</Application>
  <PresentationFormat>On-screen Show (4:3)</PresentationFormat>
  <Paragraphs>453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Slide 1</vt:lpstr>
      <vt:lpstr>Virus neurological diseases:</vt:lpstr>
      <vt:lpstr>OBJECTIVES;</vt:lpstr>
      <vt:lpstr>Meningitis</vt:lpstr>
      <vt:lpstr>Slide 5</vt:lpstr>
      <vt:lpstr>Cerebrospinal fluid (CSF) analysis ;</vt:lpstr>
      <vt:lpstr>Viral Meningitis (Aseptic meningitis)</vt:lpstr>
      <vt:lpstr> Enteroviruses </vt:lpstr>
      <vt:lpstr>Slide 9</vt:lpstr>
      <vt:lpstr>Pathogenesis</vt:lpstr>
      <vt:lpstr>Enteroviral infections</vt:lpstr>
      <vt:lpstr>Slide 12</vt:lpstr>
      <vt:lpstr>Slide 13</vt:lpstr>
      <vt:lpstr>Slide 14</vt:lpstr>
      <vt:lpstr>Slide 15</vt:lpstr>
      <vt:lpstr>Lab Diagnosis of Enteroviruses</vt:lpstr>
      <vt:lpstr>Management</vt:lpstr>
      <vt:lpstr>Important Features of Polio Vaccines</vt:lpstr>
      <vt:lpstr>Poliovirus Vaccine </vt:lpstr>
      <vt:lpstr>Slide 20</vt:lpstr>
      <vt:lpstr>Viral Encephalitis</vt:lpstr>
      <vt:lpstr>HSV encephalitis</vt:lpstr>
      <vt:lpstr>Slide 23</vt:lpstr>
      <vt:lpstr>Slide 24</vt:lpstr>
      <vt:lpstr>Rabies; A fatal acute encephalitis </vt:lpstr>
      <vt:lpstr>Laboratory Diagnosis</vt:lpstr>
      <vt:lpstr>Prevention </vt:lpstr>
      <vt:lpstr>Arthropod –borne Viruses   Arboviruses &gt; 500 Vs  </vt:lpstr>
      <vt:lpstr>*ArboVs associated with CNS disease:</vt:lpstr>
      <vt:lpstr>Arboviral encephalitis  is prevalent worldwide</vt:lpstr>
      <vt:lpstr>Slide 31</vt:lpstr>
      <vt:lpstr>Dx.</vt:lpstr>
      <vt:lpstr>Prevention  </vt:lpstr>
      <vt:lpstr>Slide 34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Dr.Malak</cp:lastModifiedBy>
  <cp:revision>64</cp:revision>
  <dcterms:created xsi:type="dcterms:W3CDTF">2011-07-01T21:56:14Z</dcterms:created>
  <dcterms:modified xsi:type="dcterms:W3CDTF">2012-10-08T11:10:06Z</dcterms:modified>
</cp:coreProperties>
</file>