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4" r:id="rId18"/>
    <p:sldId id="278" r:id="rId19"/>
    <p:sldId id="279" r:id="rId20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46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Lecturer name: 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Dr. Ahmed M. </a:t>
            </a:r>
            <a:r>
              <a:rPr lang="en-US" b="1" dirty="0" err="1" smtClean="0">
                <a:solidFill>
                  <a:schemeClr val="tx1"/>
                </a:solidFill>
              </a:rPr>
              <a:t>Albarrag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 Date: Oct-2012</a:t>
            </a: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-1524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latin typeface="Century Gothic" pitchFamily="34" charset="0"/>
              </a:rPr>
              <a:t>Fungal Infections of Central Nervous System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447800"/>
            <a:ext cx="7854950" cy="5334000"/>
          </a:xfrm>
        </p:spPr>
        <p:txBody>
          <a:bodyPr lIns="0" rIns="18288">
            <a:normAutofit fontScale="92500" lnSpcReduction="10000"/>
          </a:bodyPr>
          <a:lstStyle/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rhinocerebral form is the most frequent presenting clinical syndrome in CNS zygomycosis.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u="sng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u="sng" dirty="0" smtClean="0"/>
              <a:t>Diabetics with ketoacidosis</a:t>
            </a:r>
            <a:r>
              <a:rPr lang="en-US" sz="1700" dirty="0" smtClean="0"/>
              <a:t>, in addition to other  risk factors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/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 </a:t>
            </a:r>
            <a:r>
              <a:rPr lang="en-US" sz="1500" dirty="0" err="1" smtClean="0"/>
              <a:t>Angiotropism</a:t>
            </a:r>
            <a:r>
              <a:rPr lang="en-US" sz="1500" dirty="0" smtClean="0"/>
              <a:t>; As angio-invasion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Mortality is high 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Progression </a:t>
            </a:r>
            <a:r>
              <a:rPr lang="en-US" sz="1700" dirty="0"/>
              <a:t>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sz="1700" dirty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Appropriate antifungal therapy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2200" b="1" u="sng" dirty="0" smtClean="0"/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/>
              <a:t>Zygomycetes</a:t>
            </a:r>
            <a:r>
              <a:rPr lang="en-US" sz="1600" dirty="0" smtClean="0"/>
              <a:t> e.g. </a:t>
            </a:r>
            <a:r>
              <a:rPr lang="en-US" sz="1600" i="1" dirty="0" err="1" smtClean="0"/>
              <a:t>Rhizopus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Absidia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Mucor</a:t>
            </a:r>
            <a:endParaRPr lang="en-US" sz="1600" i="1" dirty="0" smtClean="0"/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/>
              <a:t>      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b="1" dirty="0" err="1" smtClean="0"/>
              <a:t>Pheohyphomycosis</a:t>
            </a:r>
            <a:endParaRPr lang="en-US" sz="4000" b="1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Fungal infections caused by </a:t>
            </a:r>
            <a:r>
              <a:rPr lang="en-US" sz="2400" dirty="0" err="1" smtClean="0"/>
              <a:t>dematiaceous</a:t>
            </a:r>
            <a:r>
              <a:rPr lang="en-US" sz="2400" dirty="0" smtClean="0"/>
              <a:t> fungi</a:t>
            </a:r>
          </a:p>
          <a:p>
            <a:pPr marL="1200150" lvl="2" indent="-34290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Neurotropic</a:t>
            </a:r>
            <a:r>
              <a:rPr lang="en-US" sz="2000" dirty="0" smtClean="0"/>
              <a:t> fungi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CNS infections: Usually brain abscess, and chronic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Reported in </a:t>
            </a:r>
            <a:r>
              <a:rPr lang="en-US" sz="2400" dirty="0" err="1" smtClean="0"/>
              <a:t>immunocompetent</a:t>
            </a:r>
            <a:r>
              <a:rPr lang="en-US" sz="2400" dirty="0" smtClean="0"/>
              <a:t> hosts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b="1" u="sng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/>
              <a:t>Rhinocladiella</a:t>
            </a:r>
            <a:r>
              <a:rPr lang="en-US" sz="2000" i="1" u="sng" dirty="0"/>
              <a:t> </a:t>
            </a:r>
            <a:r>
              <a:rPr lang="en-US" sz="2000" i="1" u="sng" dirty="0" err="1"/>
              <a:t>mackenziei</a:t>
            </a:r>
            <a:r>
              <a:rPr lang="en-US" sz="2000" i="1" u="sng" dirty="0"/>
              <a:t> </a:t>
            </a:r>
            <a:r>
              <a:rPr lang="en-US" sz="2000" dirty="0"/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/>
              <a:t>Cladophialophora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Exophiala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Curvularia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Fonsecaea</a:t>
            </a:r>
            <a:r>
              <a:rPr lang="en-US" sz="2000" i="1" dirty="0" smtClean="0"/>
              <a:t> , 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b="1" dirty="0" smtClean="0"/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/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Histoplasmosis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Blastomycosis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Coccidiodomycosis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Caused by primary pathogens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Sub acute or chronic Meningitis (common), and brain abscess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defTabSz="914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dirty="0" smtClean="0"/>
              <a:t>Clinical features </a:t>
            </a:r>
            <a:r>
              <a:rPr lang="en-US" sz="2800" dirty="0" smtClean="0"/>
              <a:t>(history, risk factors, </a:t>
            </a:r>
            <a:r>
              <a:rPr lang="en-US" sz="2800" dirty="0" err="1" smtClean="0"/>
              <a:t>etc</a:t>
            </a:r>
            <a:r>
              <a:rPr lang="en-US" sz="2800" dirty="0" smtClean="0"/>
              <a:t>)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Not Specific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err="1" smtClean="0"/>
              <a:t>Neuro</a:t>
            </a:r>
            <a:r>
              <a:rPr lang="en-US" dirty="0" smtClean="0"/>
              <a:t>-imaging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Good value in diagnosis and therapy monitoring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9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u="sng" dirty="0" smtClean="0"/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dirty="0" smtClean="0"/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                  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002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/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stains: Giemsa, GMS, PAS, India ink (</a:t>
            </a:r>
            <a:r>
              <a:rPr lang="en-US" sz="1800" i="1" dirty="0" smtClean="0"/>
              <a:t>Cryptococcus neoformans</a:t>
            </a:r>
            <a:r>
              <a:rPr lang="en-US" sz="1800" dirty="0" smtClean="0"/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/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966235"/>
              </p:ext>
            </p:extLst>
          </p:nvPr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Serology*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Culture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microscopy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CNS infection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(capsule)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Latex agglutination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cells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Capsulated (India ink)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Manann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 (cell wall)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cells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pseudohyphae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Galactomannan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branching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serology available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 mould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Fast growing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Broad non-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Dematiaceous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Brown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Pheohyphomycosis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n-sept fung hy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405842"/>
            <a:ext cx="2890758" cy="2842558"/>
          </a:xfrm>
          <a:prstGeom prst="rect">
            <a:avLst/>
          </a:prstGeom>
        </p:spPr>
      </p:pic>
      <p:pic>
        <p:nvPicPr>
          <p:cNvPr id="3" name="Picture 2" descr="sept fungal hypha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05842"/>
            <a:ext cx="3146386" cy="2842558"/>
          </a:xfrm>
          <a:prstGeom prst="rect">
            <a:avLst/>
          </a:prstGeom>
        </p:spPr>
      </p:pic>
      <p:pic>
        <p:nvPicPr>
          <p:cNvPr id="4" name="Picture 3" descr="pseudohyphae yea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692444"/>
            <a:ext cx="2876492" cy="2736556"/>
          </a:xfrm>
          <a:prstGeom prst="rect">
            <a:avLst/>
          </a:prstGeom>
        </p:spPr>
      </p:pic>
      <p:pic>
        <p:nvPicPr>
          <p:cNvPr id="5" name="Picture 4" descr="cryp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692444"/>
            <a:ext cx="3146386" cy="2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98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2. Reduce </a:t>
            </a:r>
            <a:r>
              <a:rPr lang="en-US" sz="2400" dirty="0" err="1" smtClean="0"/>
              <a:t>immunosuppresion</a:t>
            </a:r>
            <a:r>
              <a:rPr lang="en-US" sz="2400" dirty="0" smtClean="0"/>
              <a:t>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Polyenes</a:t>
            </a:r>
            <a:endParaRPr lang="en-US" sz="2400" dirty="0" smtClean="0"/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Echinocandins</a:t>
            </a:r>
            <a:endParaRPr lang="en-US" sz="24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4815484"/>
              </p:ext>
            </p:extLst>
          </p:nvPr>
        </p:nvGraphicFramePr>
        <p:xfrm>
          <a:off x="533527" y="1905000"/>
          <a:ext cx="7927848" cy="4419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Treatment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fungal infection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 (combination with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Flucytosine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Cryptoccocal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Posaconazole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(Combination of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Posaconazole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7620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CNS infections are both diagnostic challenge and medical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000" dirty="0" smtClean="0"/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000" dirty="0" smtClean="0"/>
              <a:t>          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20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Indwelling catheters (e.g. </a:t>
            </a:r>
            <a:r>
              <a:rPr lang="en-US" sz="2400" dirty="0" err="1" smtClean="0"/>
              <a:t>candidemia</a:t>
            </a:r>
            <a:r>
              <a:rPr lang="en-US" sz="2400" dirty="0" smtClean="0"/>
              <a:t>               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/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/>
              <a:t>Hematogenous</a:t>
            </a:r>
            <a:r>
              <a:rPr lang="en-US" sz="3000" dirty="0" smtClean="0"/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/>
              <a:t>How fungi reach the central nervous system</a:t>
            </a:r>
            <a:endParaRPr lang="en-US" sz="3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4635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   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    </a:t>
            </a:r>
            <a:r>
              <a:rPr lang="en-US" sz="3600" dirty="0" smtClean="0"/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/>
              <a:t>   </a:t>
            </a:r>
            <a:r>
              <a:rPr lang="en-US" sz="2800" dirty="0" smtClean="0"/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Yeast</a:t>
            </a:r>
            <a:r>
              <a:rPr lang="en-US" sz="2000" dirty="0" smtClean="0">
                <a:latin typeface="Constantia" pitchFamily="18" charset="0"/>
              </a:rPr>
              <a:t>: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Candida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Cryptococcus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Dimorphic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Histoplasma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Blastomyces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Paracoccidioides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Penicillium</a:t>
            </a:r>
            <a:r>
              <a:rPr lang="en-US" sz="1600" i="1" dirty="0" smtClean="0">
                <a:latin typeface="Constantia" pitchFamily="18" charset="0"/>
              </a:rPr>
              <a:t> </a:t>
            </a:r>
            <a:r>
              <a:rPr lang="en-US" sz="1600" i="1" dirty="0" err="1" smtClean="0">
                <a:latin typeface="Constantia" pitchFamily="18" charset="0"/>
              </a:rPr>
              <a:t>marneffei</a:t>
            </a:r>
            <a:endParaRPr lang="en-US" sz="1600" i="1" dirty="0" smtClean="0">
              <a:latin typeface="Constantia" pitchFamily="18" charset="0"/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886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Fusarium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Curvularia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,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Bipolaris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/>
              <a:t>Cryptococcus </a:t>
            </a:r>
            <a:r>
              <a:rPr lang="en-US" sz="1600" i="1" dirty="0" err="1" smtClean="0"/>
              <a:t>neoformans</a:t>
            </a:r>
            <a:r>
              <a:rPr lang="en-US" sz="1600" i="1" dirty="0" smtClean="0"/>
              <a:t> </a:t>
            </a:r>
            <a:r>
              <a:rPr lang="en-US" sz="1600" dirty="0" smtClean="0"/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cs typeface="Majalla UI"/>
              </a:rPr>
              <a:t>       </a:t>
            </a: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/>
              <a:t>Acquired by inhalation</a:t>
            </a:r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371600"/>
            <a:ext cx="8610600" cy="51816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100" dirty="0" smtClean="0"/>
              <a:t>Candida species are the fourth most common cause of hospital acquired blood stream infections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Candida can reach the CNS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err="1" smtClean="0"/>
              <a:t>Hematogenously</a:t>
            </a:r>
            <a:r>
              <a:rPr lang="en-US" sz="1700" dirty="0" smtClean="0"/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Indwelling catheter and fever unresponsive to antibacterial agents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600" dirty="0" smtClean="0"/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</a:t>
            </a:r>
            <a:r>
              <a:rPr lang="en-US" sz="1700" dirty="0" err="1" smtClean="0"/>
              <a:t>microabscesses</a:t>
            </a:r>
            <a:endParaRPr lang="en-US" sz="1700" dirty="0" smtClean="0"/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Vascular complications  ( infarcts, hemorrhage)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/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  <a:r>
              <a:rPr lang="en-US" sz="1700" i="1" dirty="0" err="1" smtClean="0"/>
              <a:t>albicans</a:t>
            </a:r>
            <a:r>
              <a:rPr lang="en-US" sz="1700" dirty="0" smtClean="0"/>
              <a:t>, and other species including </a:t>
            </a:r>
            <a:r>
              <a:rPr lang="en-US" sz="1700" i="1" dirty="0" smtClean="0"/>
              <a:t>C. </a:t>
            </a:r>
            <a:r>
              <a:rPr lang="en-US" sz="1700" i="1" dirty="0" err="1" smtClean="0"/>
              <a:t>glabrata</a:t>
            </a:r>
            <a:r>
              <a:rPr lang="en-US" sz="1700" i="1" dirty="0" smtClean="0"/>
              <a:t>, C. </a:t>
            </a:r>
            <a:r>
              <a:rPr lang="en-US" sz="1700" i="1" dirty="0" err="1" smtClean="0"/>
              <a:t>tropicalis</a:t>
            </a:r>
            <a:r>
              <a:rPr lang="en-US" sz="1700" i="1" dirty="0" smtClean="0"/>
              <a:t>  C. </a:t>
            </a:r>
            <a:r>
              <a:rPr lang="en-US" sz="1700" i="1" dirty="0" err="1" smtClean="0"/>
              <a:t>parapsilosis</a:t>
            </a:r>
            <a:r>
              <a:rPr lang="en-US" sz="1700" i="1" dirty="0" smtClean="0"/>
              <a:t>, and C. </a:t>
            </a:r>
            <a:r>
              <a:rPr lang="en-US" sz="1700" i="1" dirty="0" err="1" smtClean="0"/>
              <a:t>krusei</a:t>
            </a:r>
            <a:r>
              <a:rPr lang="en-US" sz="1700" i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457200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alibri"/>
                <a:cs typeface="+mn-cs"/>
              </a:rPr>
              <a:t>Candidiasis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900" b="1" dirty="0" smtClean="0"/>
              <a:t>CNS </a:t>
            </a:r>
            <a:r>
              <a:rPr lang="en-US" sz="3900" b="1" dirty="0" err="1" smtClean="0"/>
              <a:t>Aspergillosis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Usually brain abscesses (single or multiple)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A severe complication of hematological malignancies and cancer chemotherapy, transplantation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Spread </a:t>
            </a:r>
            <a:r>
              <a:rPr lang="en-US" sz="2000" dirty="0" err="1" smtClean="0"/>
              <a:t>Hematogenously</a:t>
            </a:r>
            <a:r>
              <a:rPr lang="en-US" sz="2000" dirty="0" smtClean="0"/>
              <a:t>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 may also occur via direct spread from the anatomically adjacent sinuses,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Angiotropism</a:t>
            </a:r>
            <a:r>
              <a:rPr lang="en-US" sz="2000" dirty="0" smtClean="0"/>
              <a:t> (infraction and hemorrhagic  necrosis)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latin typeface="Constantia" pitchFamily="18" charset="0"/>
              </a:rPr>
              <a:t>Aspergillus</a:t>
            </a:r>
            <a:r>
              <a:rPr lang="en-US" sz="2000" i="1" dirty="0" smtClean="0">
                <a:latin typeface="Constantia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</a:rPr>
              <a:t>fumigatus</a:t>
            </a:r>
            <a:r>
              <a:rPr lang="en-US" sz="2000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>
                <a:latin typeface="Constantia" pitchFamily="18" charset="0"/>
              </a:rPr>
              <a:t>A. </a:t>
            </a:r>
            <a:r>
              <a:rPr lang="en-US" sz="2000" i="1" dirty="0" err="1" smtClean="0">
                <a:latin typeface="Constantia" pitchFamily="18" charset="0"/>
              </a:rPr>
              <a:t>flavus</a:t>
            </a:r>
            <a:r>
              <a:rPr lang="en-US" sz="2000" i="1" dirty="0" smtClean="0">
                <a:latin typeface="Constantia" pitchFamily="18" charset="0"/>
              </a:rPr>
              <a:t>, </a:t>
            </a:r>
            <a:r>
              <a:rPr lang="en-US" sz="2000" dirty="0" smtClean="0"/>
              <a:t>but  also other </a:t>
            </a:r>
            <a:r>
              <a:rPr lang="en-US" sz="2000" i="1" dirty="0" err="1" smtClean="0"/>
              <a:t>Aspergillus</a:t>
            </a:r>
            <a:r>
              <a:rPr lang="en-US" sz="2000" dirty="0" smtClean="0"/>
              <a:t> species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763</Words>
  <Application>Microsoft Office PowerPoint</Application>
  <PresentationFormat>عرض على الشاشة (3:4)‏</PresentationFormat>
  <Paragraphs>275</Paragraphs>
  <Slides>19</Slides>
  <Notes>18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الشريحة 1</vt:lpstr>
      <vt:lpstr>Fungal infections of central nervous system (CNS)</vt:lpstr>
      <vt:lpstr>Risk factors</vt:lpstr>
      <vt:lpstr>الشريحة 4</vt:lpstr>
      <vt:lpstr>Clinical syndromes</vt:lpstr>
      <vt:lpstr>Etiology</vt:lpstr>
      <vt:lpstr>الشريحة 7</vt:lpstr>
      <vt:lpstr>الشريحة 8</vt:lpstr>
      <vt:lpstr>الشريحة 9</vt:lpstr>
      <vt:lpstr>CNS Zygomycosis (mucoromycosis)</vt:lpstr>
      <vt:lpstr>الشريحة 11</vt:lpstr>
      <vt:lpstr>الشريحة 12</vt:lpstr>
      <vt:lpstr>Diagnosis </vt:lpstr>
      <vt:lpstr>Lab Diagnosis </vt:lpstr>
      <vt:lpstr>Lab Diagnosis </vt:lpstr>
      <vt:lpstr>Lab. Diagnosis</vt:lpstr>
      <vt:lpstr>الشريحة 17</vt:lpstr>
      <vt:lpstr>Management</vt:lpstr>
      <vt:lpstr>Antifungal therapy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AA</cp:lastModifiedBy>
  <cp:revision>64</cp:revision>
  <dcterms:created xsi:type="dcterms:W3CDTF">2011-06-14T17:07:28Z</dcterms:created>
  <dcterms:modified xsi:type="dcterms:W3CDTF">2012-10-18T08:25:43Z</dcterms:modified>
</cp:coreProperties>
</file>