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83" r:id="rId2"/>
    <p:sldId id="350" r:id="rId3"/>
    <p:sldId id="284" r:id="rId4"/>
    <p:sldId id="285" r:id="rId5"/>
    <p:sldId id="288" r:id="rId6"/>
    <p:sldId id="289" r:id="rId7"/>
    <p:sldId id="303" r:id="rId8"/>
    <p:sldId id="287" r:id="rId9"/>
    <p:sldId id="349" r:id="rId10"/>
    <p:sldId id="292" r:id="rId11"/>
    <p:sldId id="293" r:id="rId12"/>
    <p:sldId id="294" r:id="rId13"/>
    <p:sldId id="336" r:id="rId14"/>
    <p:sldId id="333" r:id="rId15"/>
    <p:sldId id="334" r:id="rId16"/>
    <p:sldId id="335" r:id="rId17"/>
    <p:sldId id="338" r:id="rId18"/>
    <p:sldId id="347" r:id="rId19"/>
    <p:sldId id="337" r:id="rId20"/>
    <p:sldId id="340" r:id="rId21"/>
    <p:sldId id="341" r:id="rId22"/>
    <p:sldId id="342" r:id="rId23"/>
    <p:sldId id="310" r:id="rId24"/>
    <p:sldId id="311" r:id="rId25"/>
    <p:sldId id="331" r:id="rId26"/>
    <p:sldId id="330" r:id="rId27"/>
    <p:sldId id="352" r:id="rId28"/>
    <p:sldId id="346" r:id="rId29"/>
    <p:sldId id="353" r:id="rId30"/>
    <p:sldId id="359" r:id="rId31"/>
    <p:sldId id="360" r:id="rId32"/>
    <p:sldId id="361" r:id="rId33"/>
    <p:sldId id="354" r:id="rId34"/>
    <p:sldId id="355" r:id="rId35"/>
    <p:sldId id="362" r:id="rId36"/>
    <p:sldId id="348" r:id="rId37"/>
    <p:sldId id="324" r:id="rId38"/>
    <p:sldId id="343" r:id="rId39"/>
    <p:sldId id="344" r:id="rId40"/>
    <p:sldId id="327" r:id="rId41"/>
    <p:sldId id="34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376" autoAdjust="0"/>
  </p:normalViewPr>
  <p:slideViewPr>
    <p:cSldViewPr>
      <p:cViewPr varScale="1">
        <p:scale>
          <a:sx n="52" d="100"/>
          <a:sy n="52" d="100"/>
        </p:scale>
        <p:origin x="-1728" y="-8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FB738-1B28-4FC8-BBFE-11CE9B1DFDDD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642E6-2F3A-436F-AFAC-5137EE798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7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BAD7F-64F8-41E1-8496-3EF2EC220593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853B-6FA3-4FD1-8E58-0C74B69D5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853B-6FA3-4FD1-8E58-0C74B69D58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856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49376"/>
            <a:ext cx="8231012" cy="49133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8FE5-0CA8-4BAA-9D66-006F6FC995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30294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E146D0-E85F-49F5-B9E5-3D191201BEDE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362200"/>
            <a:ext cx="4572000" cy="1166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i="0" dirty="0" smtClean="0"/>
              <a:t>CEREBRAL MALARIA</a:t>
            </a:r>
            <a:endParaRPr lang="it-IT" sz="4000" i="0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800600" y="3132699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90437" y="5257800"/>
            <a:ext cx="6786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66"/>
                </a:solidFill>
              </a:rPr>
              <a:t>Professor Ahmed A. Adeel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 rot="5502661">
            <a:off x="5486400" y="1752600"/>
            <a:ext cx="3657600" cy="2438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808 h 21600"/>
              <a:gd name="T14" fmla="*/ 19978 w 21600"/>
              <a:gd name="T15" fmla="*/ 7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44" y="0"/>
                </a:lnTo>
                <a:lnTo>
                  <a:pt x="13844" y="4808"/>
                </a:lnTo>
                <a:lnTo>
                  <a:pt x="12427" y="4808"/>
                </a:lnTo>
                <a:cubicBezTo>
                  <a:pt x="5564" y="4808"/>
                  <a:pt x="0" y="8099"/>
                  <a:pt x="0" y="12158"/>
                </a:cubicBezTo>
                <a:lnTo>
                  <a:pt x="0" y="21600"/>
                </a:lnTo>
                <a:lnTo>
                  <a:pt x="2598" y="21600"/>
                </a:lnTo>
                <a:lnTo>
                  <a:pt x="2598" y="12158"/>
                </a:lnTo>
                <a:cubicBezTo>
                  <a:pt x="2598" y="9503"/>
                  <a:pt x="6999" y="7350"/>
                  <a:pt x="12427" y="7350"/>
                </a:cubicBezTo>
                <a:lnTo>
                  <a:pt x="13844" y="7350"/>
                </a:lnTo>
                <a:lnTo>
                  <a:pt x="13844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892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 rot="16097339" flipH="1">
            <a:off x="3200400" y="1752600"/>
            <a:ext cx="3657600" cy="2438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808 h 21600"/>
              <a:gd name="T14" fmla="*/ 19978 w 21600"/>
              <a:gd name="T15" fmla="*/ 7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44" y="0"/>
                </a:lnTo>
                <a:lnTo>
                  <a:pt x="13844" y="4808"/>
                </a:lnTo>
                <a:lnTo>
                  <a:pt x="12427" y="4808"/>
                </a:lnTo>
                <a:cubicBezTo>
                  <a:pt x="5564" y="4808"/>
                  <a:pt x="0" y="8099"/>
                  <a:pt x="0" y="12158"/>
                </a:cubicBezTo>
                <a:lnTo>
                  <a:pt x="0" y="21600"/>
                </a:lnTo>
                <a:lnTo>
                  <a:pt x="2598" y="21600"/>
                </a:lnTo>
                <a:lnTo>
                  <a:pt x="2598" y="12158"/>
                </a:lnTo>
                <a:cubicBezTo>
                  <a:pt x="2598" y="9503"/>
                  <a:pt x="6999" y="7350"/>
                  <a:pt x="12427" y="7350"/>
                </a:cubicBezTo>
                <a:lnTo>
                  <a:pt x="13844" y="7350"/>
                </a:lnTo>
                <a:lnTo>
                  <a:pt x="13844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892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876800" y="1109991"/>
            <a:ext cx="3055645" cy="523220"/>
          </a:xfrm>
          <a:prstGeom prst="rect">
            <a:avLst/>
          </a:prstGeom>
          <a:solidFill>
            <a:srgbClr val="FF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892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Tahoma" pitchFamily="34" charset="0"/>
              </a:rPr>
              <a:t>Chronic Disease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405012" y="1776066"/>
            <a:ext cx="27655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Chronic 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Asymptomatic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Infection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6757812" y="3134510"/>
            <a:ext cx="18485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Placental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Malaria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749323" y="3548391"/>
            <a:ext cx="1539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Anemia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6656212" y="1653828"/>
            <a:ext cx="20842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Infection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During 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Pregnancy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3303412" y="4364147"/>
            <a:ext cx="30123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Developmental 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Disorders; 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Transfusions;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Death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512278" y="4201310"/>
            <a:ext cx="24256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Low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Birth weight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6699956" y="5235228"/>
            <a:ext cx="19832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Increased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Infant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Mortality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1066800" y="1219200"/>
            <a:ext cx="2133600" cy="4343400"/>
          </a:xfrm>
          <a:prstGeom prst="downArrowCallout">
            <a:avLst>
              <a:gd name="adj1" fmla="val 10713"/>
              <a:gd name="adj2" fmla="val 16963"/>
              <a:gd name="adj3" fmla="val 34825"/>
              <a:gd name="adj4" fmla="val 10565"/>
            </a:avLst>
          </a:prstGeom>
          <a:solidFill>
            <a:srgbClr val="FF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892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1008945" y="1263135"/>
            <a:ext cx="1608133" cy="369332"/>
          </a:xfrm>
          <a:prstGeom prst="rect">
            <a:avLst/>
          </a:prstGeom>
          <a:solidFill>
            <a:srgbClr val="FFCCCC">
              <a:alpha val="50000"/>
            </a:srgbClr>
          </a:solidFill>
          <a:ln w="18923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Acute Disease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887590" y="1776066"/>
            <a:ext cx="2658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Tahoma" pitchFamily="34" charset="0"/>
              </a:rPr>
              <a:t>Non-severe</a:t>
            </a:r>
          </a:p>
          <a:p>
            <a:r>
              <a:rPr lang="en-US" dirty="0">
                <a:solidFill>
                  <a:srgbClr val="000099"/>
                </a:solidFill>
                <a:latin typeface="Tahoma" pitchFamily="34" charset="0"/>
              </a:rPr>
              <a:t>Acute Febrile </a:t>
            </a:r>
          </a:p>
          <a:p>
            <a:r>
              <a:rPr lang="en-US" dirty="0">
                <a:solidFill>
                  <a:srgbClr val="000099"/>
                </a:solidFill>
                <a:latin typeface="Tahoma" pitchFamily="34" charset="0"/>
              </a:rPr>
              <a:t>disease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1286933" y="3439310"/>
            <a:ext cx="1713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Cerebral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Malaria</a:t>
            </a: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1477434" y="5529591"/>
            <a:ext cx="126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Death</a:t>
            </a:r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0" y="-15056"/>
            <a:ext cx="9143999" cy="1200329"/>
          </a:xfrm>
          <a:prstGeom prst="rect">
            <a:avLst/>
          </a:prstGeom>
          <a:solidFill>
            <a:schemeClr val="tx1"/>
          </a:solidFill>
          <a:ln w="1893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Evolution of the clinical picture in malaria</a:t>
            </a:r>
          </a:p>
          <a:p>
            <a:pPr>
              <a:defRPr/>
            </a:pP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589" y="1545233"/>
            <a:ext cx="264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NON-IMMUNE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6883" y="1455709"/>
            <a:ext cx="299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IMMUNE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utoUpdateAnimBg="0"/>
      <p:bldP spid="145414" grpId="0" autoUpdateAnimBg="0"/>
      <p:bldP spid="145415" grpId="0" autoUpdateAnimBg="0"/>
      <p:bldP spid="145416" grpId="0" autoUpdateAnimBg="0"/>
      <p:bldP spid="145417" grpId="0" autoUpdateAnimBg="0"/>
      <p:bldP spid="145418" grpId="0" autoUpdateAnimBg="0"/>
      <p:bldP spid="145419" grpId="0" autoUpdateAnimBg="0"/>
      <p:bldP spid="145422" grpId="0" autoUpdateAnimBg="0"/>
      <p:bldP spid="145423" grpId="0" autoUpdateAnimBg="0"/>
      <p:bldP spid="1454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9375"/>
            <a:ext cx="8231012" cy="1690688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b="1" i="1" dirty="0" smtClean="0">
                <a:solidFill>
                  <a:srgbClr val="0000FF"/>
                </a:solidFill>
              </a:rPr>
              <a:t>Uncomplicated malaria is  defined as</a:t>
            </a:r>
            <a:r>
              <a:rPr lang="en-US" sz="2800" b="1" dirty="0" smtClean="0">
                <a:solidFill>
                  <a:srgbClr val="0000FF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Symptomatic infection with malaria </a:t>
            </a:r>
            <a:r>
              <a:rPr lang="en-US" sz="2800" b="1" dirty="0" err="1" smtClean="0">
                <a:solidFill>
                  <a:srgbClr val="0000FF"/>
                </a:solidFill>
              </a:rPr>
              <a:t>parasitemia</a:t>
            </a:r>
            <a:r>
              <a:rPr lang="en-US" sz="2800" b="1" dirty="0" smtClean="0">
                <a:solidFill>
                  <a:srgbClr val="0000FF"/>
                </a:solidFill>
              </a:rPr>
              <a:t>  without signs of severity and/or evidence of vital organ dysfunction.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uncomplicated malaria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4256" y="1828800"/>
            <a:ext cx="7993944" cy="4757739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FF"/>
                </a:solidFill>
              </a:rPr>
              <a:t>Severe malaria is defined as symptomatic malaria in a patient with </a:t>
            </a:r>
            <a:r>
              <a:rPr lang="en-US" sz="1800" b="1" i="1" dirty="0" smtClean="0">
                <a:solidFill>
                  <a:srgbClr val="0000FF"/>
                </a:solidFill>
              </a:rPr>
              <a:t>P. falciparum</a:t>
            </a:r>
            <a:r>
              <a:rPr lang="en-US" sz="1800" b="1" dirty="0" smtClean="0">
                <a:solidFill>
                  <a:srgbClr val="0000FF"/>
                </a:solidFill>
              </a:rPr>
              <a:t> asexual </a:t>
            </a:r>
            <a:r>
              <a:rPr lang="en-US" sz="1800" b="1" dirty="0" err="1" smtClean="0">
                <a:solidFill>
                  <a:srgbClr val="0000FF"/>
                </a:solidFill>
              </a:rPr>
              <a:t>parasitaemia</a:t>
            </a:r>
            <a:r>
              <a:rPr lang="en-US" sz="1800" b="1" dirty="0" smtClean="0">
                <a:solidFill>
                  <a:srgbClr val="0000FF"/>
                </a:solidFill>
              </a:rPr>
              <a:t> with one or more of the following complications</a:t>
            </a:r>
            <a:r>
              <a:rPr lang="en-US" sz="1800" b="1" dirty="0" smtClean="0">
                <a:solidFill>
                  <a:srgbClr val="000066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Cerebral malaria </a:t>
            </a:r>
            <a:r>
              <a:rPr lang="en-US" sz="1800" i="1" dirty="0" smtClean="0">
                <a:solidFill>
                  <a:srgbClr val="000066"/>
                </a:solidFill>
              </a:rPr>
              <a:t>(</a:t>
            </a:r>
            <a:r>
              <a:rPr lang="en-US" sz="1600" i="1" dirty="0" err="1" smtClean="0">
                <a:solidFill>
                  <a:srgbClr val="000066"/>
                </a:solidFill>
              </a:rPr>
              <a:t>unrousable</a:t>
            </a:r>
            <a:r>
              <a:rPr lang="en-US" sz="1600" i="1" dirty="0" smtClean="0">
                <a:solidFill>
                  <a:srgbClr val="000066"/>
                </a:solidFill>
              </a:rPr>
              <a:t> coma not attributable to other causes).</a:t>
            </a:r>
            <a:r>
              <a:rPr lang="en-GB" sz="1600" i="1" dirty="0" smtClean="0">
                <a:solidFill>
                  <a:srgbClr val="000066"/>
                </a:solidFill>
              </a:rPr>
              <a:t> </a:t>
            </a:r>
            <a:endParaRPr lang="en-US" sz="1800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Generalised</a:t>
            </a:r>
            <a:r>
              <a:rPr lang="en-US" sz="1800" b="1" dirty="0" smtClean="0">
                <a:solidFill>
                  <a:srgbClr val="000066"/>
                </a:solidFill>
              </a:rPr>
              <a:t> convulsions </a:t>
            </a:r>
            <a:r>
              <a:rPr lang="en-US" sz="1800" i="1" dirty="0" smtClean="0">
                <a:solidFill>
                  <a:srgbClr val="000066"/>
                </a:solidFill>
              </a:rPr>
              <a:t>(</a:t>
            </a:r>
            <a:r>
              <a:rPr lang="en-US" sz="1600" i="1" dirty="0" smtClean="0">
                <a:solidFill>
                  <a:srgbClr val="000066"/>
                </a:solidFill>
              </a:rPr>
              <a:t>&gt; 2 episodes within 24 hours)</a:t>
            </a:r>
            <a:r>
              <a:rPr lang="en-GB" sz="1600" i="1" dirty="0" smtClean="0">
                <a:solidFill>
                  <a:srgbClr val="000066"/>
                </a:solidFill>
              </a:rPr>
              <a:t> </a:t>
            </a:r>
            <a:endParaRPr lang="en-US" sz="1800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Severe normocytic </a:t>
            </a:r>
            <a:r>
              <a:rPr lang="en-US" sz="1800" b="1" dirty="0" err="1" smtClean="0">
                <a:solidFill>
                  <a:srgbClr val="000066"/>
                </a:solidFill>
              </a:rPr>
              <a:t>anaemia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i="1" dirty="0" smtClean="0">
                <a:solidFill>
                  <a:srgbClr val="000066"/>
                </a:solidFill>
              </a:rPr>
              <a:t>(</a:t>
            </a:r>
            <a:r>
              <a:rPr lang="en-US" sz="1600" i="1" dirty="0" err="1" smtClean="0">
                <a:solidFill>
                  <a:srgbClr val="000066"/>
                </a:solidFill>
              </a:rPr>
              <a:t>Ht</a:t>
            </a:r>
            <a:r>
              <a:rPr lang="en-US" sz="1600" i="1" dirty="0" smtClean="0">
                <a:solidFill>
                  <a:srgbClr val="000066"/>
                </a:solidFill>
              </a:rPr>
              <a:t>&lt;15% or </a:t>
            </a:r>
            <a:r>
              <a:rPr lang="en-US" sz="1600" i="1" dirty="0" err="1" smtClean="0">
                <a:solidFill>
                  <a:srgbClr val="000066"/>
                </a:solidFill>
              </a:rPr>
              <a:t>Hb</a:t>
            </a:r>
            <a:r>
              <a:rPr lang="en-US" sz="1600" i="1" dirty="0" smtClean="0">
                <a:solidFill>
                  <a:srgbClr val="000066"/>
                </a:solidFill>
              </a:rPr>
              <a:t> &lt; 5 g/dl</a:t>
            </a:r>
            <a:r>
              <a:rPr lang="en-GB" sz="1600" i="1" dirty="0" smtClean="0">
                <a:solidFill>
                  <a:srgbClr val="000066"/>
                </a:solidFill>
              </a:rPr>
              <a:t>)</a:t>
            </a:r>
            <a:endParaRPr lang="en-US" sz="1800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Hypoglycaemia</a:t>
            </a:r>
            <a:r>
              <a:rPr lang="en-US" sz="1800" dirty="0" smtClean="0">
                <a:solidFill>
                  <a:srgbClr val="000066"/>
                </a:solidFill>
              </a:rPr>
              <a:t> </a:t>
            </a:r>
            <a:r>
              <a:rPr lang="en-US" sz="1800" i="1" dirty="0" smtClean="0">
                <a:solidFill>
                  <a:srgbClr val="000066"/>
                </a:solidFill>
              </a:rPr>
              <a:t>(</a:t>
            </a:r>
            <a:r>
              <a:rPr lang="en-US" sz="1800" i="1" dirty="0" err="1" smtClean="0">
                <a:solidFill>
                  <a:srgbClr val="000066"/>
                </a:solidFill>
              </a:rPr>
              <a:t>g</a:t>
            </a:r>
            <a:r>
              <a:rPr lang="en-US" sz="1600" i="1" dirty="0" err="1" smtClean="0">
                <a:solidFill>
                  <a:srgbClr val="000066"/>
                </a:solidFill>
              </a:rPr>
              <a:t>lood</a:t>
            </a:r>
            <a:r>
              <a:rPr lang="en-US" sz="1600" i="1" dirty="0" smtClean="0">
                <a:solidFill>
                  <a:srgbClr val="000066"/>
                </a:solidFill>
              </a:rPr>
              <a:t> glucose &lt; 2.2 </a:t>
            </a:r>
            <a:r>
              <a:rPr lang="en-US" sz="1600" i="1" dirty="0" err="1" smtClean="0">
                <a:solidFill>
                  <a:srgbClr val="000066"/>
                </a:solidFill>
              </a:rPr>
              <a:t>mmol</a:t>
            </a:r>
            <a:r>
              <a:rPr lang="en-US" sz="1600" i="1" dirty="0" smtClean="0">
                <a:solidFill>
                  <a:srgbClr val="000066"/>
                </a:solidFill>
              </a:rPr>
              <a:t>/l or 40 mg/dl</a:t>
            </a:r>
            <a:r>
              <a:rPr lang="en-GB" sz="1600" i="1" dirty="0" smtClean="0">
                <a:solidFill>
                  <a:srgbClr val="000066"/>
                </a:solidFill>
              </a:rPr>
              <a:t> )</a:t>
            </a:r>
            <a:endParaRPr lang="en-US" sz="1800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Metabolic acidosis with respiratory distress </a:t>
            </a:r>
            <a:r>
              <a:rPr lang="en-US" sz="1800" i="1" dirty="0" smtClean="0">
                <a:solidFill>
                  <a:srgbClr val="000066"/>
                </a:solidFill>
              </a:rPr>
              <a:t>(a</a:t>
            </a:r>
            <a:r>
              <a:rPr lang="en-US" sz="1600" i="1" dirty="0" smtClean="0">
                <a:solidFill>
                  <a:srgbClr val="000066"/>
                </a:solidFill>
              </a:rPr>
              <a:t>rterial pH &lt; 7.35 or bicarbonate &lt; 15 </a:t>
            </a:r>
            <a:r>
              <a:rPr lang="en-US" sz="1600" i="1" dirty="0" err="1" smtClean="0">
                <a:solidFill>
                  <a:srgbClr val="000066"/>
                </a:solidFill>
              </a:rPr>
              <a:t>mmol</a:t>
            </a:r>
            <a:r>
              <a:rPr lang="en-US" sz="1600" i="1" dirty="0" smtClean="0">
                <a:solidFill>
                  <a:srgbClr val="000066"/>
                </a:solidFill>
              </a:rPr>
              <a:t>/l)</a:t>
            </a:r>
            <a:r>
              <a:rPr lang="en-GB" sz="1600" i="1" dirty="0" smtClean="0">
                <a:solidFill>
                  <a:srgbClr val="000066"/>
                </a:solidFill>
              </a:rPr>
              <a:t> </a:t>
            </a:r>
            <a:endParaRPr lang="en-US" sz="1800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Fluid and electrolyte disturbances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Acute renal failure </a:t>
            </a:r>
            <a:r>
              <a:rPr lang="en-US" sz="1800" i="1" dirty="0" smtClean="0">
                <a:solidFill>
                  <a:srgbClr val="000066"/>
                </a:solidFill>
              </a:rPr>
              <a:t>(</a:t>
            </a:r>
            <a:r>
              <a:rPr lang="en-US" sz="1600" i="1" dirty="0" smtClean="0">
                <a:solidFill>
                  <a:srgbClr val="000066"/>
                </a:solidFill>
              </a:rPr>
              <a:t>urine &lt;400 ml/24 h in adults; 12 ml/kg/24 h in children)</a:t>
            </a:r>
            <a:r>
              <a:rPr lang="en-GB" sz="1600" dirty="0" smtClean="0">
                <a:solidFill>
                  <a:srgbClr val="000066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Acute pulmonary </a:t>
            </a:r>
            <a:r>
              <a:rPr lang="en-US" sz="1800" b="1" dirty="0" err="1" smtClean="0">
                <a:solidFill>
                  <a:srgbClr val="000066"/>
                </a:solidFill>
              </a:rPr>
              <a:t>oedema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dirty="0" smtClean="0">
                <a:solidFill>
                  <a:srgbClr val="000066"/>
                </a:solidFill>
              </a:rPr>
              <a:t>and adult respiratory distress syndrome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Abnormal bleeding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Jaundice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Haemoglobinuria</a:t>
            </a:r>
            <a:endParaRPr lang="en-US" sz="1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Circulatory collapse</a:t>
            </a:r>
            <a:r>
              <a:rPr lang="en-US" sz="1800" dirty="0" smtClean="0">
                <a:solidFill>
                  <a:srgbClr val="000066"/>
                </a:solidFill>
              </a:rPr>
              <a:t>, shock, </a:t>
            </a:r>
            <a:r>
              <a:rPr lang="en-US" sz="1800" dirty="0" err="1" smtClean="0">
                <a:solidFill>
                  <a:srgbClr val="000066"/>
                </a:solidFill>
              </a:rPr>
              <a:t>septicaema</a:t>
            </a:r>
            <a:r>
              <a:rPr lang="en-US" sz="1800" dirty="0" smtClean="0">
                <a:solidFill>
                  <a:srgbClr val="000066"/>
                </a:solidFill>
              </a:rPr>
              <a:t> (algid malaria)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Hyperparasitaemia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dirty="0" smtClean="0">
                <a:solidFill>
                  <a:srgbClr val="000066"/>
                </a:solidFill>
              </a:rPr>
              <a:t>(</a:t>
            </a:r>
            <a:r>
              <a:rPr lang="en-US" sz="1800" i="1" u="sng" dirty="0" smtClean="0">
                <a:solidFill>
                  <a:srgbClr val="000066"/>
                </a:solidFill>
              </a:rPr>
              <a:t>&gt;</a:t>
            </a:r>
            <a:r>
              <a:rPr lang="en-US" sz="1800" i="1" dirty="0" smtClean="0">
                <a:solidFill>
                  <a:srgbClr val="000066"/>
                </a:solidFill>
              </a:rPr>
              <a:t>10% in non-immune; </a:t>
            </a:r>
            <a:r>
              <a:rPr lang="en-US" sz="1800" i="1" u="sng" dirty="0" smtClean="0">
                <a:solidFill>
                  <a:srgbClr val="000066"/>
                </a:solidFill>
              </a:rPr>
              <a:t>&gt;</a:t>
            </a:r>
            <a:r>
              <a:rPr lang="en-US" sz="1800" i="1" dirty="0" smtClean="0">
                <a:solidFill>
                  <a:srgbClr val="000066"/>
                </a:solidFill>
              </a:rPr>
              <a:t>20% in semi-immune)</a:t>
            </a:r>
            <a:endParaRPr lang="en-GB" sz="1800" dirty="0" smtClean="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severe malaria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Clinical signs in severe malaria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Prostration 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Inability to sit unassisted in a child normally able to do so. In infants, it is defined as the inability to feed.</a:t>
            </a:r>
          </a:p>
          <a:p>
            <a:r>
              <a:rPr lang="en-US" b="1" dirty="0"/>
              <a:t>Impaired consciousness: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based on the </a:t>
            </a:r>
            <a:r>
              <a:rPr lang="en-US" u="sng" dirty="0"/>
              <a:t>Blantyre Coma Scale</a:t>
            </a:r>
            <a:r>
              <a:rPr lang="en-US" dirty="0"/>
              <a:t> The term cerebral malaria is applied to children with a scale below 2 or those with a higher scale but unable to "localize a painful stimulus". Coma may be difficult to distinguish from the impaired consciousness observed following convulsions (e.g. febrile convulsions) 	</a:t>
            </a:r>
          </a:p>
          <a:p>
            <a:r>
              <a:rPr lang="en-US" b="1" dirty="0"/>
              <a:t>Respiratory distress (or acidotic breathing) :</a:t>
            </a:r>
          </a:p>
          <a:p>
            <a:r>
              <a:rPr lang="en-US" dirty="0"/>
              <a:t>Deep breathing involving an abnormally increased amplitude of chest excursion (as judged by a degree of intercostal </a:t>
            </a:r>
            <a:r>
              <a:rPr lang="en-US" dirty="0" err="1"/>
              <a:t>indrawing</a:t>
            </a:r>
            <a:r>
              <a:rPr lang="en-US" dirty="0"/>
              <a:t> or "recession") and an increased rate of breathing (</a:t>
            </a:r>
            <a:r>
              <a:rPr lang="en-US" dirty="0" err="1"/>
              <a:t>tachypnoea</a:t>
            </a:r>
            <a:r>
              <a:rPr lang="en-US" dirty="0"/>
              <a:t>) or, in very severe cases, a decreased rate as the breathing changes from "panting" to "air hunger".</a:t>
            </a:r>
          </a:p>
          <a:p>
            <a:r>
              <a:rPr lang="en-US" b="1" dirty="0"/>
              <a:t>High fever :</a:t>
            </a:r>
          </a:p>
          <a:p>
            <a:r>
              <a:rPr lang="en-US" dirty="0"/>
              <a:t>High fever may increase the risk of convulsions and coma. Signs such as abnormal bleeding, jaundice and pulmonary </a:t>
            </a:r>
            <a:r>
              <a:rPr lang="en-US" dirty="0" err="1"/>
              <a:t>oedema</a:t>
            </a:r>
            <a:r>
              <a:rPr lang="en-US" dirty="0"/>
              <a:t>, which are common in severe malaria in adults, are less common in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Main causes of death in </a:t>
            </a:r>
            <a:br>
              <a:rPr lang="en-US" dirty="0" smtClean="0"/>
            </a:br>
            <a:r>
              <a:rPr lang="en-US" dirty="0" smtClean="0"/>
              <a:t>severe malaria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Death from </a:t>
            </a:r>
            <a:r>
              <a:rPr lang="en-US" i="1" dirty="0"/>
              <a:t>P. falciparum</a:t>
            </a:r>
            <a:r>
              <a:rPr lang="en-US" dirty="0"/>
              <a:t> in children living in areas of </a:t>
            </a:r>
            <a:r>
              <a:rPr lang="en-US" dirty="0" smtClean="0"/>
              <a:t>high transmission (stable) </a:t>
            </a:r>
            <a:r>
              <a:rPr lang="en-US" dirty="0"/>
              <a:t>malaria: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cerebral malaria,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malarial </a:t>
            </a:r>
            <a:r>
              <a:rPr lang="en-US" dirty="0" err="1"/>
              <a:t>anaemia</a:t>
            </a:r>
            <a:r>
              <a:rPr lang="en-US" dirty="0"/>
              <a:t>,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metabolic acidosis, </a:t>
            </a:r>
          </a:p>
          <a:p>
            <a:r>
              <a:rPr lang="en-US" dirty="0"/>
              <a:t>In non-immune adults: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acute renal insufficiency,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cerebral malaria</a:t>
            </a:r>
            <a:r>
              <a:rPr lang="en-US" dirty="0"/>
              <a:t>,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pulmonary </a:t>
            </a:r>
            <a:r>
              <a:rPr lang="en-US" dirty="0" smtClean="0"/>
              <a:t>edema </a:t>
            </a:r>
            <a:endParaRPr lang="en-US" dirty="0"/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disseminated intravascular coagulation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 : Example from Kenya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61667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" y="6396484"/>
            <a:ext cx="82296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 i="1" dirty="0" smtClean="0"/>
              <a:t>Credits: </a:t>
            </a:r>
            <a:r>
              <a:rPr lang="en-US" sz="2000" b="0" i="1" dirty="0"/>
              <a:t>Marsh et al., New </a:t>
            </a:r>
            <a:r>
              <a:rPr lang="en-US" sz="2000" b="0" i="1" dirty="0" err="1"/>
              <a:t>Engl</a:t>
            </a:r>
            <a:r>
              <a:rPr lang="en-US" sz="2000" b="0" i="1" dirty="0"/>
              <a:t> J Med 1995, 332: 1399-1404</a:t>
            </a:r>
            <a:endParaRPr lang="en-US" sz="2000" b="0" dirty="0"/>
          </a:p>
        </p:txBody>
      </p:sp>
      <p:sp>
        <p:nvSpPr>
          <p:cNvPr id="7" name="Rectangle 6"/>
          <p:cNvSpPr/>
          <p:nvPr/>
        </p:nvSpPr>
        <p:spPr>
          <a:xfrm>
            <a:off x="304800" y="1868328"/>
            <a:ext cx="312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Prevalence, overlap, and mortality for the major clinical syndromes of severe malaria in 1844 children presenting to </a:t>
            </a:r>
            <a:r>
              <a:rPr lang="en-US" sz="2400" b="1" dirty="0" err="1"/>
              <a:t>Kilifi</a:t>
            </a:r>
            <a:r>
              <a:rPr lang="en-US" sz="2400" b="1" dirty="0"/>
              <a:t> District Hospital, Kenya. Mortality is given as a percentage of the total number.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 : Example from Yemen</a:t>
            </a:r>
            <a:endParaRPr lang="en-US" dirty="0"/>
          </a:p>
        </p:txBody>
      </p:sp>
      <p:pic>
        <p:nvPicPr>
          <p:cNvPr id="8" name="Picture 2" descr="presentation of severe malar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5009444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5052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Presentation of children with severe malaria in Yemen by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 : Example from Yemen</a:t>
            </a:r>
            <a:endParaRPr lang="en-US" dirty="0"/>
          </a:p>
        </p:txBody>
      </p:sp>
      <p:pic>
        <p:nvPicPr>
          <p:cNvPr id="4" name="Picture 1" descr="YemenF3_mediu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724400" cy="520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2977158"/>
            <a:ext cx="289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Number of deaths in children with severe malaria by clinical pattern on</a:t>
            </a:r>
          </a:p>
          <a:p>
            <a:r>
              <a:rPr lang="en-US" sz="2000" b="1" dirty="0"/>
              <a:t>presentation in two sites in Yemen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91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dirty="0" smtClean="0"/>
              <a:t>A </a:t>
            </a:r>
            <a:r>
              <a:rPr lang="en-US" b="1" dirty="0"/>
              <a:t>simple clinical triage</a:t>
            </a:r>
          </a:p>
          <a:p>
            <a:pPr marL="118872" indent="0">
              <a:buNone/>
            </a:pPr>
            <a:r>
              <a:rPr lang="en-US" dirty="0"/>
              <a:t>If the child…</a:t>
            </a:r>
          </a:p>
          <a:p>
            <a:pPr marL="118872" indent="0">
              <a:buNone/>
            </a:pPr>
            <a:r>
              <a:rPr lang="en-US" dirty="0"/>
              <a:t>• is fitting (having a </a:t>
            </a:r>
            <a:r>
              <a:rPr lang="en-US" b="1" dirty="0">
                <a:solidFill>
                  <a:srgbClr val="FF0000"/>
                </a:solidFill>
              </a:rPr>
              <a:t>convulsion</a:t>
            </a:r>
            <a:r>
              <a:rPr lang="en-US" dirty="0"/>
              <a:t>)</a:t>
            </a:r>
          </a:p>
          <a:p>
            <a:pPr marL="118872" indent="0">
              <a:buNone/>
            </a:pPr>
            <a:r>
              <a:rPr lang="en-US" dirty="0"/>
              <a:t>• is </a:t>
            </a:r>
            <a:r>
              <a:rPr lang="en-US" b="1" dirty="0">
                <a:solidFill>
                  <a:srgbClr val="FF0000"/>
                </a:solidFill>
              </a:rPr>
              <a:t>prostrated</a:t>
            </a:r>
            <a:r>
              <a:rPr lang="en-US" dirty="0"/>
              <a:t>, meaning that he or she is unable to:</a:t>
            </a:r>
          </a:p>
          <a:p>
            <a:pPr marL="676656" lvl="2" indent="0">
              <a:buNone/>
            </a:pPr>
            <a:r>
              <a:rPr lang="en-US" dirty="0"/>
              <a:t>– sit up unaided (if age 1 year or above</a:t>
            </a:r>
            <a:r>
              <a:rPr lang="en-US" dirty="0" smtClean="0"/>
              <a:t>) </a:t>
            </a:r>
            <a:r>
              <a:rPr lang="en-US" dirty="0"/>
              <a:t>or</a:t>
            </a:r>
          </a:p>
          <a:p>
            <a:pPr marL="676656" lvl="2" indent="0">
              <a:buNone/>
            </a:pPr>
            <a:r>
              <a:rPr lang="en-US" dirty="0"/>
              <a:t>– drink or breast feed (if age &lt; 1 year)</a:t>
            </a:r>
          </a:p>
          <a:p>
            <a:pPr marL="118872" indent="0">
              <a:buNone/>
            </a:pPr>
            <a:r>
              <a:rPr lang="en-US" dirty="0"/>
              <a:t>• has </a:t>
            </a:r>
            <a:r>
              <a:rPr lang="en-US" b="1" dirty="0">
                <a:solidFill>
                  <a:srgbClr val="FF0000"/>
                </a:solidFill>
              </a:rPr>
              <a:t>respiratory distress</a:t>
            </a:r>
            <a:r>
              <a:rPr lang="en-US" dirty="0"/>
              <a:t>, meaning:</a:t>
            </a:r>
          </a:p>
          <a:p>
            <a:pPr marL="676656" lvl="2" indent="0">
              <a:buNone/>
            </a:pPr>
            <a:r>
              <a:rPr lang="en-US" dirty="0"/>
              <a:t>– deep, rapid breathing or</a:t>
            </a:r>
          </a:p>
          <a:p>
            <a:pPr marL="676656" lvl="2" indent="0">
              <a:buNone/>
            </a:pPr>
            <a:r>
              <a:rPr lang="en-US" dirty="0"/>
              <a:t>– </a:t>
            </a:r>
            <a:r>
              <a:rPr lang="en-US" dirty="0" err="1"/>
              <a:t>indrawing</a:t>
            </a:r>
            <a:r>
              <a:rPr lang="en-US" dirty="0"/>
              <a:t> of the lower chest </a:t>
            </a:r>
            <a:r>
              <a:rPr lang="en-US" dirty="0" smtClean="0"/>
              <a:t>wall </a:t>
            </a:r>
            <a:r>
              <a:rPr lang="en-US" dirty="0" smtClean="0">
                <a:solidFill>
                  <a:srgbClr val="FF0000"/>
                </a:solidFill>
              </a:rPr>
              <a:t>S/he </a:t>
            </a:r>
            <a:r>
              <a:rPr lang="en-US" dirty="0">
                <a:solidFill>
                  <a:srgbClr val="FF0000"/>
                </a:solidFill>
              </a:rPr>
              <a:t>MUST be brought to the top of the queue </a:t>
            </a:r>
            <a:r>
              <a:rPr lang="en-US" dirty="0" smtClean="0">
                <a:solidFill>
                  <a:srgbClr val="FF0000"/>
                </a:solidFill>
              </a:rPr>
              <a:t>for immediate </a:t>
            </a:r>
            <a:r>
              <a:rPr lang="en-US" dirty="0">
                <a:solidFill>
                  <a:srgbClr val="FF0000"/>
                </a:solidFill>
              </a:rPr>
              <a:t>assessment and treatment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</a:t>
            </a:r>
            <a:br>
              <a:rPr lang="en-US" dirty="0" smtClean="0"/>
            </a:br>
            <a:r>
              <a:rPr lang="en-US" dirty="0" smtClean="0"/>
              <a:t>Severe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5" y="1612106"/>
            <a:ext cx="3793770" cy="34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2020" y="3285351"/>
            <a:ext cx="419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Severe </a:t>
            </a:r>
            <a:r>
              <a:rPr lang="en-US" dirty="0" err="1"/>
              <a:t>anaemia</a:t>
            </a:r>
            <a:r>
              <a:rPr lang="en-US" dirty="0"/>
              <a:t>    in </a:t>
            </a:r>
            <a:r>
              <a:rPr lang="en-US" dirty="0" err="1"/>
              <a:t>malaria</a:t>
            </a:r>
            <a:r>
              <a:rPr lang="en-US" b="1" dirty="0" err="1"/>
              <a:t>is</a:t>
            </a:r>
            <a:r>
              <a:rPr lang="en-US" b="1" dirty="0"/>
              <a:t> due to: </a:t>
            </a:r>
          </a:p>
          <a:p>
            <a:r>
              <a:rPr lang="en-US" b="1" dirty="0"/>
              <a:t>1. An increased destruction </a:t>
            </a:r>
            <a:r>
              <a:rPr lang="en-US" dirty="0"/>
              <a:t>of normal erythrocytes by </a:t>
            </a:r>
            <a:r>
              <a:rPr lang="en-US" dirty="0" err="1"/>
              <a:t>erythro</a:t>
            </a:r>
            <a:r>
              <a:rPr lang="en-US" dirty="0"/>
              <a:t>-phagocytosis, particularly in the spleen</a:t>
            </a:r>
          </a:p>
          <a:p>
            <a:r>
              <a:rPr lang="en-US" dirty="0"/>
              <a:t>2. Impaired production of new erythrocytes in the bone marrow</a:t>
            </a:r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5400000">
            <a:off x="-987209" y="3333213"/>
            <a:ext cx="310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i="1" dirty="0"/>
              <a:t>Credits: J. Crawley/WHO/TDR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07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 the end of this session the student should be able to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 the main complications of malaria.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Define cerebral malaria.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Describe the main pathophysiological mechanisms underlying complications of severe malaria , including cerebral malaria.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Describe the main clinical features of cerebral malaria.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Outline the main steps in management of a case of cerebral malaria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</a:t>
            </a:r>
            <a:br>
              <a:rPr lang="en-US" dirty="0" smtClean="0"/>
            </a:br>
            <a:r>
              <a:rPr lang="en-US" dirty="0" smtClean="0"/>
              <a:t>Renal involvement</a:t>
            </a:r>
            <a:endParaRPr lang="en-US" dirty="0"/>
          </a:p>
        </p:txBody>
      </p:sp>
      <p:pic>
        <p:nvPicPr>
          <p:cNvPr id="7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2514600" cy="214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42644" y="3944938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dirty="0"/>
              <a:t>The sequestration of parasites in the glomerulus can occur and might contribute to the pathology observed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30862" y="1676400"/>
            <a:ext cx="80038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/>
              <a:t>Proteinuria:</a:t>
            </a:r>
            <a:endParaRPr lang="en-US" b="1" dirty="0"/>
          </a:p>
          <a:p>
            <a:r>
              <a:rPr lang="en-US" b="0" dirty="0"/>
              <a:t>Proteinuria is found in 20% of cases, but acute glomerulonephritis is usually transient and disappears after antimalarial treatment and appropriate fluid replacement. Some patients may progress to acute renal failure (by acute tubular necrosis</a:t>
            </a:r>
          </a:p>
        </p:txBody>
      </p:sp>
    </p:spTree>
    <p:extLst>
      <p:ext uri="{BB962C8B-B14F-4D97-AF65-F5344CB8AC3E}">
        <p14:creationId xmlns:p14="http://schemas.microsoft.com/office/powerpoint/2010/main" val="13003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malaria:</a:t>
            </a:r>
            <a:br>
              <a:rPr lang="en-US" dirty="0" smtClean="0"/>
            </a:br>
            <a:r>
              <a:rPr lang="en-US" dirty="0" smtClean="0"/>
              <a:t>Renal involvement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029975" cy="2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19034" y="2384068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/>
              <a:t>Immunofluorescent</a:t>
            </a:r>
            <a:r>
              <a:rPr lang="en-US" dirty="0"/>
              <a:t> evidence of immune complex deposition in </a:t>
            </a:r>
            <a:r>
              <a:rPr lang="en-US" dirty="0" err="1"/>
              <a:t>quartan</a:t>
            </a:r>
            <a:r>
              <a:rPr lang="en-US" dirty="0"/>
              <a:t> malarial nephropathy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21457" y="5835650"/>
            <a:ext cx="727145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</a:rPr>
              <a:t>Credits: Image collection Liverpool School of Tropical Medicine</a:t>
            </a:r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392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 :</a:t>
            </a:r>
            <a:br>
              <a:rPr lang="en-US" dirty="0" smtClean="0"/>
            </a:br>
            <a:r>
              <a:rPr lang="en-US" dirty="0" smtClean="0"/>
              <a:t>Renal involvement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4" y="1989139"/>
            <a:ext cx="3804356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41520" y="2252644"/>
            <a:ext cx="4419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err="1"/>
              <a:t>Blackwater</a:t>
            </a:r>
            <a:r>
              <a:rPr lang="en-US" sz="2400" dirty="0"/>
              <a:t> fever</a:t>
            </a:r>
          </a:p>
          <a:p>
            <a:r>
              <a:rPr lang="en-US" sz="2400" b="0" dirty="0"/>
              <a:t>The combination of severe intravascular </a:t>
            </a:r>
            <a:r>
              <a:rPr lang="en-US" sz="2400" b="0" dirty="0" err="1"/>
              <a:t>haemolysis</a:t>
            </a:r>
            <a:r>
              <a:rPr lang="en-US" sz="2400" b="0" dirty="0"/>
              <a:t>, </a:t>
            </a:r>
            <a:r>
              <a:rPr lang="en-US" sz="2400" b="0" dirty="0" err="1"/>
              <a:t>haemoglobinuria</a:t>
            </a:r>
            <a:r>
              <a:rPr lang="en-US" sz="2400" b="0" dirty="0"/>
              <a:t> and renal failure is known as </a:t>
            </a:r>
            <a:r>
              <a:rPr lang="en-US" sz="2400" b="0" dirty="0" err="1"/>
              <a:t>blackwater</a:t>
            </a:r>
            <a:r>
              <a:rPr lang="en-US" sz="2400" b="0" dirty="0"/>
              <a:t> fever. The pathophysiology of the syndrome is obscure, but is believed to have an </a:t>
            </a:r>
            <a:r>
              <a:rPr lang="en-US" sz="2400" b="0" dirty="0" err="1"/>
              <a:t>immunopathological</a:t>
            </a:r>
            <a:r>
              <a:rPr lang="en-US" sz="2400" b="0" dirty="0"/>
              <a:t> component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04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6256" cy="1143000"/>
          </a:xfrm>
        </p:spPr>
        <p:txBody>
          <a:bodyPr/>
          <a:lstStyle/>
          <a:p>
            <a:pPr eaLnBrk="1" hangingPunct="1"/>
            <a:r>
              <a:rPr lang="it-IT" i="0" dirty="0" smtClean="0"/>
              <a:t>Cerebral </a:t>
            </a:r>
            <a:r>
              <a:rPr lang="it-IT" i="0" dirty="0" smtClean="0"/>
              <a:t>malaria: definition</a:t>
            </a:r>
            <a:endParaRPr lang="en-US" i="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812" y="1806576"/>
            <a:ext cx="8231011" cy="272256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it-IT" b="1" smtClean="0"/>
              <a:t>Cerebral malaria. </a:t>
            </a:r>
            <a:r>
              <a:rPr lang="it-IT" smtClean="0"/>
              <a:t>Severe falciparum malaria with coma . </a:t>
            </a:r>
            <a:r>
              <a:rPr lang="en-US" smtClean="0"/>
              <a:t>Malaria with c</a:t>
            </a:r>
            <a:r>
              <a:rPr lang="en-GB" smtClean="0"/>
              <a:t>oma persisting for &gt;30 minutes after a seizure is considered to be cerebral malaria.</a:t>
            </a:r>
            <a:endParaRPr lang="en-US" smtClean="0"/>
          </a:p>
        </p:txBody>
      </p:sp>
      <p:pic>
        <p:nvPicPr>
          <p:cNvPr id="44036" name="Picture 3" descr="Deep coma needs careful surveillance, not always easy in a crowded ward and outside intensive care conditions. Here a father watches over his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611281"/>
            <a:ext cx="2209800" cy="18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6256" cy="1143000"/>
          </a:xfrm>
        </p:spPr>
        <p:txBody>
          <a:bodyPr/>
          <a:lstStyle/>
          <a:p>
            <a:pPr eaLnBrk="1" hangingPunct="1"/>
            <a:r>
              <a:rPr lang="it-IT" i="0" dirty="0" smtClean="0"/>
              <a:t>Cerebral </a:t>
            </a:r>
            <a:r>
              <a:rPr lang="it-IT" i="0" dirty="0" smtClean="0"/>
              <a:t>malaria : definition </a:t>
            </a:r>
            <a:endParaRPr lang="en-US" i="0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the term cerebral malaria is restricted to the syndrome in which altered consciousness (or "coma") is associated with P. falciparum infection in a situation where other </a:t>
            </a:r>
            <a:r>
              <a:rPr lang="en-US" dirty="0" err="1" smtClean="0"/>
              <a:t>aetiologies</a:t>
            </a:r>
            <a:r>
              <a:rPr lang="en-US" dirty="0" smtClean="0"/>
              <a:t> have been excluded (</a:t>
            </a:r>
            <a:r>
              <a:rPr lang="en-US" dirty="0" smtClean="0">
                <a:solidFill>
                  <a:srgbClr val="FF0000"/>
                </a:solidFill>
              </a:rPr>
              <a:t>febrile convulsions,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, sedative drugs, viral, bacterial or fungal </a:t>
            </a:r>
            <a:r>
              <a:rPr lang="en-US" dirty="0" err="1" smtClean="0">
                <a:solidFill>
                  <a:srgbClr val="FF0000"/>
                </a:solidFill>
              </a:rPr>
              <a:t>meningoencephalopathies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septicaemia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856" y="0"/>
            <a:ext cx="7772400" cy="5905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Cerebral Malaria </a:t>
            </a: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Blantyre coma scale</a:t>
            </a:r>
          </a:p>
        </p:txBody>
      </p:sp>
      <p:sp>
        <p:nvSpPr>
          <p:cNvPr id="65539" name="Text Box 57"/>
          <p:cNvSpPr txBox="1">
            <a:spLocks noChangeArrowheads="1"/>
          </p:cNvSpPr>
          <p:nvPr/>
        </p:nvSpPr>
        <p:spPr bwMode="auto">
          <a:xfrm>
            <a:off x="440267" y="5670550"/>
            <a:ext cx="4419600" cy="1200329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200"/>
              <a:t>A state of unrousable coma is reached at a score of &lt;3.</a:t>
            </a:r>
          </a:p>
          <a:p>
            <a:r>
              <a:rPr lang="en-US" sz="1200"/>
              <a:t>This scale can be used repeatedly to assess improvement or deterioration.  </a:t>
            </a:r>
          </a:p>
          <a:p>
            <a:r>
              <a:rPr lang="en-US" sz="1200"/>
              <a:t>a Rub knuckles on patient's sternum.</a:t>
            </a:r>
            <a:br>
              <a:rPr lang="en-US" sz="1200"/>
            </a:br>
            <a:r>
              <a:rPr lang="en-US" sz="1200"/>
              <a:t>b Firm pressure on thumbnail bed with horizontal pencil.</a:t>
            </a:r>
          </a:p>
          <a:p>
            <a:endParaRPr lang="en-US" sz="1200"/>
          </a:p>
        </p:txBody>
      </p:sp>
      <p:pic>
        <p:nvPicPr>
          <p:cNvPr id="65540" name="Picture 61" descr="Blantyre-Coma-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750889"/>
            <a:ext cx="44577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2" descr="blantyre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7" y="754064"/>
            <a:ext cx="2493434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3" descr="blantyre-ey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68" y="4271964"/>
            <a:ext cx="242993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>
                <a:latin typeface="Times New Roman" pitchFamily="18" charset="0"/>
              </a:rPr>
              <a:t>		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3100" b="1" dirty="0" smtClean="0"/>
              <a:t>The </a:t>
            </a:r>
            <a:r>
              <a:rPr lang="en-US" sz="3100" b="1" dirty="0" smtClean="0">
                <a:solidFill>
                  <a:srgbClr val="FF0000"/>
                </a:solidFill>
              </a:rPr>
              <a:t>Blantyre coma scale </a:t>
            </a:r>
            <a:r>
              <a:rPr lang="en-US" sz="3100" b="1" dirty="0" smtClean="0"/>
              <a:t>is a modification of the Glasgow coma scale suitable to use in preverbal children. The scale uses </a:t>
            </a:r>
            <a:r>
              <a:rPr lang="en-US" sz="3100" b="1" dirty="0" smtClean="0">
                <a:solidFill>
                  <a:srgbClr val="FF0000"/>
                </a:solidFill>
              </a:rPr>
              <a:t>motor</a:t>
            </a:r>
            <a:r>
              <a:rPr lang="en-US" sz="3100" b="1" dirty="0" smtClean="0"/>
              <a:t> and </a:t>
            </a:r>
            <a:r>
              <a:rPr lang="en-US" sz="3100" b="1" dirty="0" smtClean="0">
                <a:solidFill>
                  <a:srgbClr val="FF0000"/>
                </a:solidFill>
              </a:rPr>
              <a:t>crying</a:t>
            </a:r>
            <a:r>
              <a:rPr lang="en-US" sz="3100" b="1" dirty="0" smtClean="0"/>
              <a:t> responses to pain and includes the </a:t>
            </a:r>
            <a:r>
              <a:rPr lang="en-US" sz="3100" b="1" dirty="0" smtClean="0">
                <a:solidFill>
                  <a:srgbClr val="FF0000"/>
                </a:solidFill>
              </a:rPr>
              <a:t>ability to watch</a:t>
            </a:r>
            <a:r>
              <a:rPr lang="en-US" sz="3100" b="1" dirty="0" smtClean="0"/>
              <a:t>. It can be used to assess young children with cerebral malaria.</a:t>
            </a:r>
          </a:p>
          <a:p>
            <a:pPr eaLnBrk="1" hangingPunct="1">
              <a:lnSpc>
                <a:spcPct val="120000"/>
              </a:lnSpc>
            </a:pPr>
            <a:r>
              <a:rPr lang="en-US" sz="3100" b="1" dirty="0" smtClean="0"/>
              <a:t>Blantyre coma scale </a:t>
            </a:r>
            <a:r>
              <a:rPr lang="en-US" sz="3100" b="1" dirty="0" smtClean="0"/>
              <a:t>= </a:t>
            </a:r>
            <a:r>
              <a:rPr lang="en-US" sz="3100" b="1" dirty="0" smtClean="0"/>
              <a:t>(best motor response score</a:t>
            </a:r>
            <a:r>
              <a:rPr lang="en-US" sz="3100" b="1" dirty="0" smtClean="0"/>
              <a:t>)+ </a:t>
            </a:r>
            <a:r>
              <a:rPr lang="en-US" sz="3100" b="1" dirty="0" smtClean="0"/>
              <a:t>(best verbal response score</a:t>
            </a:r>
            <a:r>
              <a:rPr lang="en-US" sz="3100" b="1" dirty="0" smtClean="0"/>
              <a:t>)  + </a:t>
            </a:r>
            <a:r>
              <a:rPr lang="en-US" sz="3100" b="1" dirty="0" smtClean="0"/>
              <a:t>(eye movement score)</a:t>
            </a:r>
          </a:p>
          <a:p>
            <a:pPr eaLnBrk="1" hangingPunct="1">
              <a:lnSpc>
                <a:spcPct val="80000"/>
              </a:lnSpc>
            </a:pPr>
            <a:endParaRPr lang="en-US" sz="2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Interpretation</a:t>
            </a:r>
            <a:r>
              <a:rPr lang="en-US" sz="2400" b="1" dirty="0" smtClean="0"/>
              <a:t>:</a:t>
            </a:r>
          </a:p>
          <a:p>
            <a:pPr marL="722376" lvl="2" indent="0">
              <a:lnSpc>
                <a:spcPct val="120000"/>
              </a:lnSpc>
              <a:buNone/>
            </a:pPr>
            <a:r>
              <a:rPr lang="en-US" b="1" dirty="0" smtClean="0"/>
              <a:t>• </a:t>
            </a:r>
            <a:r>
              <a:rPr lang="en-US" b="1" dirty="0" smtClean="0"/>
              <a:t>minimum score: 0 (poor)</a:t>
            </a:r>
          </a:p>
          <a:p>
            <a:pPr marL="722376" lvl="2" indent="0">
              <a:lnSpc>
                <a:spcPct val="120000"/>
              </a:lnSpc>
              <a:buNone/>
            </a:pPr>
            <a:r>
              <a:rPr lang="en-US" b="1" dirty="0" smtClean="0"/>
              <a:t>• </a:t>
            </a:r>
            <a:r>
              <a:rPr lang="en-US" b="1" dirty="0" smtClean="0"/>
              <a:t>maximum score: 5 (good)</a:t>
            </a:r>
          </a:p>
          <a:p>
            <a:pPr marL="722376" lvl="2" indent="0">
              <a:lnSpc>
                <a:spcPct val="120000"/>
              </a:lnSpc>
              <a:buNone/>
            </a:pPr>
            <a:r>
              <a:rPr lang="en-US" b="1" dirty="0" smtClean="0"/>
              <a:t>• </a:t>
            </a:r>
            <a:r>
              <a:rPr lang="en-US" b="1" dirty="0" smtClean="0"/>
              <a:t>abnormal: score &lt;= 4</a:t>
            </a:r>
          </a:p>
          <a:p>
            <a:pPr eaLnBrk="1" hangingPunct="1">
              <a:lnSpc>
                <a:spcPct val="110000"/>
              </a:lnSpc>
            </a:pPr>
            <a:endParaRPr lang="en-US" sz="2200" dirty="0" smtClean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76200" y="152400"/>
            <a:ext cx="8762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Cerebral Malaria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Blantyre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coma scale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pathogenesis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0"/>
            <a:ext cx="3505200" cy="146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:\CNS\brain-cerebral%20malari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98" y="1752600"/>
            <a:ext cx="464521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hat_i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95700"/>
            <a:ext cx="2057400" cy="2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6398" y="5943600"/>
            <a:ext cx="363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Section of  a brain of  fatal case of cerebral malaria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206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malaria: clinical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Intracranial pressure is increased in the majority of children. While it is not considered a cause for the coma, it contributes to the risk of fatal outcome.</a:t>
            </a:r>
          </a:p>
          <a:p>
            <a:r>
              <a:rPr lang="en-US" dirty="0" err="1">
                <a:solidFill>
                  <a:srgbClr val="FF0000"/>
                </a:solidFill>
              </a:rPr>
              <a:t>Hypoglycaemia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often a presenting feature of cerebral malaria in children (while this is far less common in adults).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malaria: clinical picture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Anomalies of the muscles can be either of the flaccid type ("broken neck syndrome") or of the hypertonic type ("</a:t>
            </a:r>
            <a:r>
              <a:rPr lang="en-US" dirty="0" err="1"/>
              <a:t>opithotonos</a:t>
            </a:r>
            <a:r>
              <a:rPr lang="en-US" dirty="0"/>
              <a:t>" resembling tetanus).</a:t>
            </a:r>
          </a:p>
          <a:p>
            <a:r>
              <a:rPr lang="en-US" dirty="0"/>
              <a:t>The grinding of teeth is frequent ("bruxism").</a:t>
            </a:r>
          </a:p>
          <a:p>
            <a:r>
              <a:rPr lang="en-US" dirty="0"/>
              <a:t>The convulsions are common before or after the onset of coma; they are significantly associated with morbidity and </a:t>
            </a:r>
            <a:r>
              <a:rPr lang="en-US" dirty="0" err="1"/>
              <a:t>sequelae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Malaria Species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species of malaria :</a:t>
            </a:r>
          </a:p>
          <a:p>
            <a:pPr eaLnBrk="1" hangingPunct="1"/>
            <a:endParaRPr lang="en-US" b="1" i="1" dirty="0" smtClean="0"/>
          </a:p>
          <a:p>
            <a:pPr lvl="1" eaLnBrk="1" hangingPunct="1"/>
            <a:r>
              <a:rPr lang="en-US" b="1" i="1" dirty="0" smtClean="0"/>
              <a:t>Plasmodium falciparum:</a:t>
            </a:r>
            <a:r>
              <a:rPr lang="en-US" dirty="0" smtClean="0"/>
              <a:t> malignant tertian malaria</a:t>
            </a:r>
          </a:p>
          <a:p>
            <a:pPr lvl="1" eaLnBrk="1" hangingPunct="1"/>
            <a:r>
              <a:rPr lang="en-US" b="1" i="1" dirty="0" smtClean="0"/>
              <a:t>Plasmodium </a:t>
            </a:r>
            <a:r>
              <a:rPr lang="en-US" b="1" i="1" dirty="0" err="1" smtClean="0"/>
              <a:t>vivax</a:t>
            </a:r>
            <a:r>
              <a:rPr lang="en-US" b="1" i="1" dirty="0" smtClean="0"/>
              <a:t>:</a:t>
            </a:r>
            <a:r>
              <a:rPr lang="en-US" dirty="0" smtClean="0"/>
              <a:t> benign tertian malaria</a:t>
            </a:r>
          </a:p>
          <a:p>
            <a:pPr lvl="1" eaLnBrk="1" hangingPunct="1"/>
            <a:r>
              <a:rPr lang="en-US" b="1" i="1" dirty="0" smtClean="0"/>
              <a:t>Plasmodium </a:t>
            </a:r>
            <a:r>
              <a:rPr lang="en-US" b="1" i="1" dirty="0" err="1" smtClean="0"/>
              <a:t>ovale</a:t>
            </a:r>
            <a:r>
              <a:rPr lang="en-US" b="1" i="1" dirty="0" smtClean="0"/>
              <a:t> :</a:t>
            </a:r>
            <a:r>
              <a:rPr lang="en-US" dirty="0" smtClean="0"/>
              <a:t> benign tertian malaria</a:t>
            </a:r>
          </a:p>
          <a:p>
            <a:pPr lvl="1" eaLnBrk="1" hangingPunct="1"/>
            <a:r>
              <a:rPr lang="en-US" b="1" i="1" dirty="0" smtClean="0"/>
              <a:t>Plasmodium </a:t>
            </a:r>
            <a:r>
              <a:rPr lang="en-US" b="1" i="1" dirty="0" err="1" smtClean="0"/>
              <a:t>malariae</a:t>
            </a:r>
            <a:r>
              <a:rPr lang="en-US" b="1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quartan</a:t>
            </a:r>
            <a:r>
              <a:rPr lang="en-US" dirty="0" smtClean="0"/>
              <a:t> malaria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3" name="Picture 2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89" y="1887538"/>
            <a:ext cx="5548489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134" y="4800600"/>
            <a:ext cx="81477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/>
              <a:t>Disconjugate gaze in a patient with cerebral malaria:</a:t>
            </a:r>
          </a:p>
          <a:p>
            <a:r>
              <a:rPr lang="en-US"/>
              <a:t>optic axes are not parallel in vertical and horizontal planes</a:t>
            </a:r>
          </a:p>
        </p:txBody>
      </p:sp>
    </p:spTree>
    <p:extLst>
      <p:ext uri="{BB962C8B-B14F-4D97-AF65-F5344CB8AC3E}">
        <p14:creationId xmlns:p14="http://schemas.microsoft.com/office/powerpoint/2010/main" val="13262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3" name="Picture 2" descr="rb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80670"/>
            <a:ext cx="4449233" cy="501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8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3" name="Picture 7" descr="c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312834" cy="325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32556" y="5446713"/>
            <a:ext cx="787964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/>
              <a:t>Decerebrate</a:t>
            </a:r>
            <a:r>
              <a:rPr lang="en-US" dirty="0"/>
              <a:t> rigidity in a patient with cerebral malaria complicated by </a:t>
            </a:r>
            <a:r>
              <a:rPr lang="en-US" dirty="0" err="1"/>
              <a:t>hypoglycaemia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12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5" name="Picture 2" descr="rb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1925"/>
            <a:ext cx="6705600" cy="493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24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3" name="Picture 3" descr="c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8021"/>
            <a:ext cx="5516880" cy="329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5029200"/>
            <a:ext cx="6945490" cy="151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5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3" name="Picture 3" descr="fun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4" y="2057401"/>
            <a:ext cx="444217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75867" y="2533651"/>
            <a:ext cx="24045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 dirty="0"/>
              <a:t>Retinal </a:t>
            </a:r>
            <a:r>
              <a:rPr lang="en-US" sz="2000" b="0" dirty="0" err="1"/>
              <a:t>haemorrhages</a:t>
            </a:r>
            <a:r>
              <a:rPr lang="en-US" sz="2000" b="0" dirty="0"/>
              <a:t> in cerebral malaria</a:t>
            </a:r>
          </a:p>
        </p:txBody>
      </p:sp>
    </p:spTree>
    <p:extLst>
      <p:ext uri="{BB962C8B-B14F-4D97-AF65-F5344CB8AC3E}">
        <p14:creationId xmlns:p14="http://schemas.microsoft.com/office/powerpoint/2010/main" val="2027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Cerebral malaria: </a:t>
            </a:r>
            <a:r>
              <a:rPr lang="en-US" dirty="0" smtClean="0"/>
              <a:t>importance of excluding other conditions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It is particularly important to</a:t>
            </a:r>
          </a:p>
          <a:p>
            <a:pPr marL="118872" indent="0">
              <a:buNone/>
            </a:pPr>
            <a:r>
              <a:rPr lang="en-US" dirty="0"/>
              <a:t>detect and treat </a:t>
            </a:r>
            <a:r>
              <a:rPr lang="en-US" dirty="0" smtClean="0">
                <a:solidFill>
                  <a:srgbClr val="FF0000"/>
                </a:solidFill>
              </a:rPr>
              <a:t>hypoglycemia</a:t>
            </a:r>
            <a:r>
              <a:rPr lang="en-US" dirty="0" smtClean="0"/>
              <a:t> </a:t>
            </a:r>
            <a:r>
              <a:rPr lang="en-US" dirty="0"/>
              <a:t>in any child with </a:t>
            </a:r>
            <a:r>
              <a:rPr lang="en-US" dirty="0" smtClean="0"/>
              <a:t>impaired consciousness</a:t>
            </a:r>
            <a:r>
              <a:rPr lang="en-US" dirty="0"/>
              <a:t>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all children should have a </a:t>
            </a:r>
            <a:r>
              <a:rPr lang="en-US" dirty="0">
                <a:solidFill>
                  <a:srgbClr val="FF0000"/>
                </a:solidFill>
              </a:rPr>
              <a:t>lumbar</a:t>
            </a:r>
          </a:p>
          <a:p>
            <a:pPr marL="118872" indent="0">
              <a:buNone/>
            </a:pPr>
            <a:r>
              <a:rPr lang="en-US" dirty="0">
                <a:solidFill>
                  <a:srgbClr val="FF0000"/>
                </a:solidFill>
              </a:rPr>
              <a:t>puncture 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to exclude meningitis</a:t>
            </a:r>
            <a:r>
              <a:rPr lang="en-US" dirty="0"/>
              <a:t>. </a:t>
            </a:r>
            <a:r>
              <a:rPr lang="en-US" dirty="0" smtClean="0"/>
              <a:t>concurrent </a:t>
            </a:r>
            <a:r>
              <a:rPr lang="en-US" dirty="0"/>
              <a:t>bacterial meningitis </a:t>
            </a:r>
            <a:r>
              <a:rPr lang="en-US" dirty="0" smtClean="0"/>
              <a:t> was found in </a:t>
            </a:r>
            <a:r>
              <a:rPr lang="en-US" dirty="0"/>
              <a:t>4% of children with</a:t>
            </a:r>
          </a:p>
          <a:p>
            <a:pPr marL="118872" indent="0">
              <a:buNone/>
            </a:pPr>
            <a:r>
              <a:rPr lang="en-US" dirty="0"/>
              <a:t>cerebral malaria, the proportion rising to 14% in children</a:t>
            </a:r>
          </a:p>
          <a:p>
            <a:pPr marL="118872" indent="0">
              <a:buNone/>
            </a:pPr>
            <a:r>
              <a:rPr lang="en-US" dirty="0"/>
              <a:t>below the age of 1 year</a:t>
            </a:r>
            <a:r>
              <a:rPr lang="en-US" dirty="0" smtClean="0"/>
              <a:t>. </a:t>
            </a:r>
            <a:r>
              <a:rPr lang="en-US" dirty="0"/>
              <a:t>Children with cerebrospinal fluid</a:t>
            </a:r>
          </a:p>
          <a:p>
            <a:pPr marL="118872" indent="0">
              <a:buNone/>
            </a:pPr>
            <a:r>
              <a:rPr lang="en-US" dirty="0"/>
              <a:t>results suggestive of meningitis, and all children in </a:t>
            </a:r>
            <a:r>
              <a:rPr lang="en-US" dirty="0" smtClean="0"/>
              <a:t>whom LP </a:t>
            </a:r>
            <a:r>
              <a:rPr lang="en-US" dirty="0"/>
              <a:t>is not possible, </a:t>
            </a:r>
            <a:r>
              <a:rPr lang="en-US" dirty="0">
                <a:solidFill>
                  <a:srgbClr val="FF0000"/>
                </a:solidFill>
              </a:rPr>
              <a:t>should be treated for </a:t>
            </a:r>
            <a:r>
              <a:rPr lang="en-US" dirty="0" smtClean="0">
                <a:solidFill>
                  <a:srgbClr val="FF0000"/>
                </a:solidFill>
              </a:rPr>
              <a:t>meningitis.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Summary of Adjunctive Treatment</a:t>
            </a:r>
            <a:endParaRPr lang="en-GB" sz="3200" smtClean="0"/>
          </a:p>
        </p:txBody>
      </p:sp>
      <p:graphicFrame>
        <p:nvGraphicFramePr>
          <p:cNvPr id="404649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43194"/>
              </p:ext>
            </p:extLst>
          </p:nvPr>
        </p:nvGraphicFramePr>
        <p:xfrm>
          <a:off x="381000" y="1445840"/>
          <a:ext cx="8534400" cy="5427400"/>
        </p:xfrm>
        <a:graphic>
          <a:graphicData uri="http://schemas.openxmlformats.org/drawingml/2006/table">
            <a:tbl>
              <a:tblPr/>
              <a:tblGrid>
                <a:gridCol w="3228505"/>
                <a:gridCol w="5305895"/>
              </a:tblGrid>
              <a:tr h="5807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Manifestation/complication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Immediate management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22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Coma (cerebral malaria)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Maintain airway, nurse on side, excluded other treatable causes of coma, (e.g. hypoglycaemia, bacterial meningitis); avoid harmful ancillary treatment such as corticosteroids, heparin and adrenaline, intubate if necessary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7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Hyperpyrexia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Tepid sponging, fanning, cooling blanket and antipyretic drugs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7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Convulsions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Maintain airways; treat promptly with diazepam or paraldehyde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9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Hypoglycaemia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(Blood glucose  &lt;2.2 mmol/l, or &lt; 40 mg/dl)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Measure blood glucose, correct hypoglycaemia and maintain with glucose containing infusion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9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Severe anaemia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(Hb &lt;5g%, or PCV &lt;15%) 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Transfuse with screened fresh whole blood or packed cells 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Summary of Adjunctive Treatment</a:t>
            </a:r>
            <a:endParaRPr lang="en-GB" sz="32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1422"/>
              </p:ext>
            </p:extLst>
          </p:nvPr>
        </p:nvGraphicFramePr>
        <p:xfrm>
          <a:off x="381000" y="1409044"/>
          <a:ext cx="8534400" cy="5479436"/>
        </p:xfrm>
        <a:graphic>
          <a:graphicData uri="http://schemas.openxmlformats.org/drawingml/2006/table">
            <a:tbl>
              <a:tblPr/>
              <a:tblGrid>
                <a:gridCol w="2986842"/>
                <a:gridCol w="5547558"/>
              </a:tblGrid>
              <a:tr h="3462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Complication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Immediate management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Acute pulmonary oedema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Prop up at 45</a:t>
                      </a:r>
                      <a:r>
                        <a:rPr kumimoji="0" lang="en-GB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give oxygen, give diuretic, stop intravenous fluids, intubate and add positive pressure ventilation in life threatening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hypoxaemia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haemofilter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8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Acute renal failure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Exclude pre-renal causes, check fluid balance, urinary sodium; if in established renal failure;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haemofilter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or haemodialysis or peritoneal dialysis. Benefits of diuretics/dopamine in ARF are not proven.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Spontaneous bleeding and coagulopathy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Transfused screened fresh whole blood (cryoprecipitate, /fresh frozen plasma and platelets if available; vitamin K injection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Metabolic acidosis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Exclude or treat hypoglycaemia,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hypovolaemia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and septicaemia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Shock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Suspect gram negative septicaemia, make blood cultures; give parenteral antimicrobials, correct haemodynamic disturbances.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0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Hyperparasitaemia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(e.g. &gt;10% of circulating erythrocytes parasitized)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Monitor closely for the first 48 hours after starting treatment;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start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total or partial exchange transfusions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28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General Management</a:t>
            </a:r>
            <a:br>
              <a:rPr lang="en-US" dirty="0" smtClean="0"/>
            </a:br>
            <a:r>
              <a:rPr lang="en-US" dirty="0" smtClean="0"/>
              <a:t> of cerebral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en-US" b="1" dirty="0"/>
              <a:t>The comatose patient should be given meticulous nursing care</a:t>
            </a:r>
          </a:p>
          <a:p>
            <a:pPr marL="118872" indent="0">
              <a:buNone/>
            </a:pPr>
            <a:r>
              <a:rPr lang="en-US" dirty="0"/>
              <a:t>• Insert a urethral catheter using a sterile technique, unless the patient is </a:t>
            </a:r>
            <a:r>
              <a:rPr lang="en-US" dirty="0" err="1"/>
              <a:t>anuric</a:t>
            </a:r>
            <a:r>
              <a:rPr lang="en-US" dirty="0"/>
              <a:t>.</a:t>
            </a:r>
          </a:p>
          <a:p>
            <a:pPr marL="118872" indent="0">
              <a:buNone/>
            </a:pPr>
            <a:r>
              <a:rPr lang="en-US" dirty="0"/>
              <a:t>• Insert a nasogastric tube and aspirate stomach contents.</a:t>
            </a:r>
          </a:p>
          <a:p>
            <a:pPr marL="118872" indent="0">
              <a:buNone/>
            </a:pPr>
            <a:r>
              <a:rPr lang="en-US" dirty="0"/>
              <a:t>• Keep an accurate record of fluid intake and output.</a:t>
            </a:r>
          </a:p>
          <a:p>
            <a:pPr marL="118872" indent="0">
              <a:buNone/>
            </a:pPr>
            <a:r>
              <a:rPr lang="en-US" dirty="0"/>
              <a:t>• Monitor and record the level of consciousness (using the Glasgow, or Blantyre coma scale, temperature, respiratory rate and depth, blood pressure and vital signs.</a:t>
            </a:r>
          </a:p>
          <a:p>
            <a:pPr marL="118872" indent="0">
              <a:buNone/>
            </a:pPr>
            <a:r>
              <a:rPr lang="en-US" dirty="0"/>
              <a:t>• Treat convulsions if and when they arise with diazepam or paraldehyde. A slow intravenous injection of diazepam (0.15 mg/kg of body weight, maximum 10 mg for adults) or intramuscular injection of paraldehyde (0.1 ml/kg of body weight), will usually control convulsions. Diazepam can also be given </a:t>
            </a:r>
            <a:r>
              <a:rPr lang="en-US" dirty="0" err="1"/>
              <a:t>intrarectally</a:t>
            </a:r>
            <a:r>
              <a:rPr lang="en-US" dirty="0"/>
              <a:t> (0.5–1.0 mg/kg of body weight) if injection is not possible.</a:t>
            </a:r>
          </a:p>
          <a:p>
            <a:pPr marL="118872" indent="0">
              <a:buNone/>
            </a:pPr>
            <a:r>
              <a:rPr lang="en-US" dirty="0"/>
              <a:t>Important: Paraldehyde should if possible be given from a sterile glass syringe. A disposable plastic syringe may be used provided that the injection is given immediately the paraldehyde is drawn up, and that the syringe is never reused.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1"/>
            <a:ext cx="6705600" cy="533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/>
            <a:r>
              <a:rPr lang="en-US" dirty="0" smtClean="0"/>
              <a:t>Life cycle of malaria </a:t>
            </a: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Life cycle of malaria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7"/>
          <p:cNvSpPr>
            <a:spLocks noChangeAspect="1" noChangeArrowheads="1"/>
          </p:cNvSpPr>
          <p:nvPr/>
        </p:nvSpPr>
        <p:spPr bwMode="auto">
          <a:xfrm>
            <a:off x="800100" y="73025"/>
            <a:ext cx="4965700" cy="75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43" name="Text Box 8"/>
          <p:cNvSpPr txBox="1">
            <a:spLocks noChangeArrowheads="1"/>
          </p:cNvSpPr>
          <p:nvPr/>
        </p:nvSpPr>
        <p:spPr bwMode="auto">
          <a:xfrm>
            <a:off x="2226733" y="1476376"/>
            <a:ext cx="1975556" cy="457200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SEVERE MALARIA</a:t>
            </a:r>
            <a:endParaRPr lang="en-GB"/>
          </a:p>
        </p:txBody>
      </p:sp>
      <p:sp>
        <p:nvSpPr>
          <p:cNvPr id="61444" name="Text Box 9"/>
          <p:cNvSpPr txBox="1">
            <a:spLocks noChangeArrowheads="1"/>
          </p:cNvSpPr>
          <p:nvPr/>
        </p:nvSpPr>
        <p:spPr bwMode="auto">
          <a:xfrm>
            <a:off x="1988256" y="2082800"/>
            <a:ext cx="2510366" cy="763588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IMPAIRED CONSCIOUSNESS?</a:t>
            </a:r>
            <a:r>
              <a:rPr lang="en-GB" altLang="zh-CN" sz="1600" b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endParaRPr lang="en-GB"/>
          </a:p>
        </p:txBody>
      </p:sp>
      <p:sp>
        <p:nvSpPr>
          <p:cNvPr id="61445" name="Text Box 10"/>
          <p:cNvSpPr txBox="1">
            <a:spLocks noChangeArrowheads="1"/>
          </p:cNvSpPr>
          <p:nvPr/>
        </p:nvSpPr>
        <p:spPr bwMode="auto">
          <a:xfrm>
            <a:off x="1569156" y="3360738"/>
            <a:ext cx="1016000" cy="442912"/>
          </a:xfrm>
          <a:prstGeom prst="rect">
            <a:avLst/>
          </a:prstGeom>
          <a:solidFill>
            <a:srgbClr val="C0C0C0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YES</a:t>
            </a:r>
            <a:endParaRPr lang="en-GB"/>
          </a:p>
        </p:txBody>
      </p:sp>
      <p:sp>
        <p:nvSpPr>
          <p:cNvPr id="61446" name="Text Box 11"/>
          <p:cNvSpPr txBox="1">
            <a:spLocks noChangeArrowheads="1"/>
          </p:cNvSpPr>
          <p:nvPr/>
        </p:nvSpPr>
        <p:spPr bwMode="auto">
          <a:xfrm>
            <a:off x="3959578" y="3292475"/>
            <a:ext cx="958145" cy="444500"/>
          </a:xfrm>
          <a:prstGeom prst="rect">
            <a:avLst/>
          </a:prstGeom>
          <a:solidFill>
            <a:srgbClr val="C0C0C0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latin typeface="Arial" charset="0"/>
                <a:ea typeface="SimSun" pitchFamily="2" charset="-122"/>
              </a:rPr>
              <a:t>NO</a:t>
            </a:r>
            <a:endParaRPr lang="en-GB"/>
          </a:p>
        </p:txBody>
      </p:sp>
      <p:sp>
        <p:nvSpPr>
          <p:cNvPr id="61447" name="Text Box 13"/>
          <p:cNvSpPr txBox="1">
            <a:spLocks noChangeArrowheads="1"/>
          </p:cNvSpPr>
          <p:nvPr/>
        </p:nvSpPr>
        <p:spPr bwMode="auto">
          <a:xfrm>
            <a:off x="859367" y="4699000"/>
            <a:ext cx="1727200" cy="2057400"/>
          </a:xfrm>
          <a:prstGeom prst="rect">
            <a:avLst/>
          </a:prstGeom>
          <a:solidFill>
            <a:srgbClr val="C0C0C0"/>
          </a:solidFill>
          <a:ln w="47625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latin typeface="Arial" charset="0"/>
                <a:ea typeface="SimSun" pitchFamily="2" charset="-122"/>
              </a:rPr>
              <a:t>PARENTERAL ARTEMETHER*, ARTESUNATE* </a:t>
            </a:r>
          </a:p>
          <a:p>
            <a:pPr algn="ctr"/>
            <a:r>
              <a:rPr lang="en-GB" altLang="zh-CN" sz="1600">
                <a:latin typeface="Arial" charset="0"/>
                <a:ea typeface="SimSun" pitchFamily="2" charset="-122"/>
              </a:rPr>
              <a:t>OR </a:t>
            </a:r>
          </a:p>
          <a:p>
            <a:pPr algn="ctr"/>
            <a:r>
              <a:rPr lang="en-GB" altLang="zh-CN" sz="1600">
                <a:latin typeface="Arial" charset="0"/>
                <a:ea typeface="SimSun" pitchFamily="2" charset="-122"/>
              </a:rPr>
              <a:t>QUININE </a:t>
            </a:r>
          </a:p>
          <a:p>
            <a:pPr algn="ctr"/>
            <a:r>
              <a:rPr lang="en-GB" altLang="zh-CN" sz="1600">
                <a:latin typeface="Arial" charset="0"/>
                <a:ea typeface="SimSun" pitchFamily="2" charset="-122"/>
              </a:rPr>
              <a:t>PLUS  SUPPORTIVE CARE</a:t>
            </a:r>
            <a:endParaRPr lang="en-GB"/>
          </a:p>
        </p:txBody>
      </p:sp>
      <p:sp>
        <p:nvSpPr>
          <p:cNvPr id="61448" name="AutoShape 14"/>
          <p:cNvSpPr>
            <a:spLocks noChangeArrowheads="1"/>
          </p:cNvSpPr>
          <p:nvPr/>
        </p:nvSpPr>
        <p:spPr bwMode="auto">
          <a:xfrm>
            <a:off x="3044473" y="1779587"/>
            <a:ext cx="238477" cy="606425"/>
          </a:xfrm>
          <a:prstGeom prst="downArrow">
            <a:avLst>
              <a:gd name="adj1" fmla="val 50000"/>
              <a:gd name="adj2" fmla="val 56509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49" name="AutoShape 15"/>
          <p:cNvSpPr>
            <a:spLocks noChangeArrowheads="1"/>
          </p:cNvSpPr>
          <p:nvPr/>
        </p:nvSpPr>
        <p:spPr bwMode="auto">
          <a:xfrm>
            <a:off x="2046111" y="2889250"/>
            <a:ext cx="180622" cy="471488"/>
          </a:xfrm>
          <a:prstGeom prst="downArrow">
            <a:avLst>
              <a:gd name="adj1" fmla="val 50000"/>
              <a:gd name="adj2" fmla="val 58008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50" name="AutoShape 16"/>
          <p:cNvSpPr>
            <a:spLocks noChangeArrowheads="1"/>
          </p:cNvSpPr>
          <p:nvPr/>
        </p:nvSpPr>
        <p:spPr bwMode="auto">
          <a:xfrm>
            <a:off x="4319411" y="2822575"/>
            <a:ext cx="179211" cy="469900"/>
          </a:xfrm>
          <a:prstGeom prst="downArrow">
            <a:avLst>
              <a:gd name="adj1" fmla="val 50000"/>
              <a:gd name="adj2" fmla="val 58268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51" name="AutoShape 17"/>
          <p:cNvSpPr>
            <a:spLocks noChangeArrowheads="1"/>
          </p:cNvSpPr>
          <p:nvPr/>
        </p:nvSpPr>
        <p:spPr bwMode="auto">
          <a:xfrm>
            <a:off x="1672167" y="3832226"/>
            <a:ext cx="254000" cy="752475"/>
          </a:xfrm>
          <a:prstGeom prst="downArrow">
            <a:avLst>
              <a:gd name="adj1" fmla="val 50000"/>
              <a:gd name="adj2" fmla="val 658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52" name="Text Box 18"/>
          <p:cNvSpPr txBox="1">
            <a:spLocks noChangeArrowheads="1"/>
          </p:cNvSpPr>
          <p:nvPr/>
        </p:nvSpPr>
        <p:spPr bwMode="auto">
          <a:xfrm>
            <a:off x="3182056" y="4168775"/>
            <a:ext cx="2273300" cy="933450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IS ORAL ADMINISTRATION OF DRUG FEASIBLE?</a:t>
            </a:r>
            <a:endParaRPr lang="en-GB"/>
          </a:p>
        </p:txBody>
      </p:sp>
      <p:sp>
        <p:nvSpPr>
          <p:cNvPr id="61453" name="AutoShape 19"/>
          <p:cNvSpPr>
            <a:spLocks noChangeArrowheads="1"/>
          </p:cNvSpPr>
          <p:nvPr/>
        </p:nvSpPr>
        <p:spPr bwMode="auto">
          <a:xfrm>
            <a:off x="4319411" y="3763963"/>
            <a:ext cx="179211" cy="404812"/>
          </a:xfrm>
          <a:prstGeom prst="downArrow">
            <a:avLst>
              <a:gd name="adj1" fmla="val 50000"/>
              <a:gd name="adj2" fmla="val 5019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54" name="Text Box 20"/>
          <p:cNvSpPr txBox="1">
            <a:spLocks noChangeArrowheads="1"/>
          </p:cNvSpPr>
          <p:nvPr/>
        </p:nvSpPr>
        <p:spPr bwMode="auto">
          <a:xfrm>
            <a:off x="3204634" y="5483225"/>
            <a:ext cx="657578" cy="331788"/>
          </a:xfrm>
          <a:prstGeom prst="rect">
            <a:avLst/>
          </a:prstGeom>
          <a:solidFill>
            <a:srgbClr val="C0C0C0"/>
          </a:solidFill>
          <a:ln w="3810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NO</a:t>
            </a:r>
            <a:endParaRPr lang="en-GB"/>
          </a:p>
        </p:txBody>
      </p:sp>
      <p:sp>
        <p:nvSpPr>
          <p:cNvPr id="61455" name="Text Box 21"/>
          <p:cNvSpPr txBox="1">
            <a:spLocks noChangeArrowheads="1"/>
          </p:cNvSpPr>
          <p:nvPr/>
        </p:nvSpPr>
        <p:spPr bwMode="auto">
          <a:xfrm>
            <a:off x="4744156" y="5495926"/>
            <a:ext cx="776111" cy="390525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YES</a:t>
            </a:r>
            <a:endParaRPr lang="en-GB"/>
          </a:p>
        </p:txBody>
      </p:sp>
      <p:sp>
        <p:nvSpPr>
          <p:cNvPr id="61456" name="AutoShape 22"/>
          <p:cNvSpPr>
            <a:spLocks noChangeArrowheads="1"/>
          </p:cNvSpPr>
          <p:nvPr/>
        </p:nvSpPr>
        <p:spPr bwMode="auto">
          <a:xfrm>
            <a:off x="5043312" y="5143500"/>
            <a:ext cx="177800" cy="336550"/>
          </a:xfrm>
          <a:prstGeom prst="downArrow">
            <a:avLst>
              <a:gd name="adj1" fmla="val 50000"/>
              <a:gd name="adj2" fmla="val 4206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57" name="Text Box 24"/>
          <p:cNvSpPr txBox="1">
            <a:spLocks noChangeArrowheads="1"/>
          </p:cNvSpPr>
          <p:nvPr/>
        </p:nvSpPr>
        <p:spPr bwMode="auto">
          <a:xfrm>
            <a:off x="6091768" y="5311775"/>
            <a:ext cx="1988255" cy="819151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GIVE ANTIMALARIAL AND TREAT MAIN COMPLICATIONS</a:t>
            </a:r>
            <a:endParaRPr lang="en-GB" dirty="0"/>
          </a:p>
        </p:txBody>
      </p:sp>
      <p:sp>
        <p:nvSpPr>
          <p:cNvPr id="61458" name="AutoShape 25"/>
          <p:cNvSpPr>
            <a:spLocks noChangeArrowheads="1"/>
          </p:cNvSpPr>
          <p:nvPr/>
        </p:nvSpPr>
        <p:spPr bwMode="auto">
          <a:xfrm>
            <a:off x="2635956" y="5562600"/>
            <a:ext cx="539044" cy="203200"/>
          </a:xfrm>
          <a:prstGeom prst="leftArrow">
            <a:avLst>
              <a:gd name="adj1" fmla="val 50000"/>
              <a:gd name="adj2" fmla="val 74609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ar-SA"/>
          </a:p>
        </p:txBody>
      </p:sp>
      <p:sp>
        <p:nvSpPr>
          <p:cNvPr id="61459" name="AutoShape 26"/>
          <p:cNvSpPr>
            <a:spLocks noChangeArrowheads="1"/>
          </p:cNvSpPr>
          <p:nvPr/>
        </p:nvSpPr>
        <p:spPr bwMode="auto">
          <a:xfrm flipH="1">
            <a:off x="3309056" y="5143500"/>
            <a:ext cx="177800" cy="336550"/>
          </a:xfrm>
          <a:prstGeom prst="downArrow">
            <a:avLst>
              <a:gd name="adj1" fmla="val 50000"/>
              <a:gd name="adj2" fmla="val 4206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60" name="Text Box 28"/>
          <p:cNvSpPr txBox="1">
            <a:spLocks noChangeArrowheads="1"/>
          </p:cNvSpPr>
          <p:nvPr/>
        </p:nvSpPr>
        <p:spPr bwMode="auto">
          <a:xfrm>
            <a:off x="381000" y="203200"/>
            <a:ext cx="84652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fr-FR" sz="2400" dirty="0">
                <a:solidFill>
                  <a:schemeClr val="accent1"/>
                </a:solidFill>
              </a:rPr>
              <a:t>Simple </a:t>
            </a:r>
            <a:r>
              <a:rPr lang="fr-FR" sz="2400" dirty="0" err="1">
                <a:solidFill>
                  <a:schemeClr val="accent1"/>
                </a:solidFill>
              </a:rPr>
              <a:t>treatment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algorithm</a:t>
            </a:r>
            <a:r>
              <a:rPr lang="fr-FR" sz="2400" dirty="0" smtClean="0">
                <a:solidFill>
                  <a:schemeClr val="accent1"/>
                </a:solidFill>
              </a:rPr>
              <a:t> for </a:t>
            </a:r>
            <a:r>
              <a:rPr lang="fr-FR" sz="2400" dirty="0">
                <a:solidFill>
                  <a:schemeClr val="accent1"/>
                </a:solidFill>
              </a:rPr>
              <a:t>the management </a:t>
            </a:r>
          </a:p>
          <a:p>
            <a:pPr algn="ctr"/>
            <a:r>
              <a:rPr lang="fr-FR" sz="2400" dirty="0">
                <a:solidFill>
                  <a:schemeClr val="accent1"/>
                </a:solidFill>
              </a:rPr>
              <a:t>of </a:t>
            </a:r>
            <a:r>
              <a:rPr lang="fr-FR" sz="2400" dirty="0" err="1">
                <a:solidFill>
                  <a:schemeClr val="accent1"/>
                </a:solidFill>
              </a:rPr>
              <a:t>severe</a:t>
            </a:r>
            <a:r>
              <a:rPr lang="fr-FR" sz="2400" dirty="0">
                <a:solidFill>
                  <a:schemeClr val="accent1"/>
                </a:solidFill>
              </a:rPr>
              <a:t> malaria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61461" name="AutoShape 29"/>
          <p:cNvSpPr>
            <a:spLocks noChangeArrowheads="1"/>
          </p:cNvSpPr>
          <p:nvPr/>
        </p:nvSpPr>
        <p:spPr bwMode="auto">
          <a:xfrm>
            <a:off x="5569656" y="5584826"/>
            <a:ext cx="486833" cy="200025"/>
          </a:xfrm>
          <a:prstGeom prst="rightArrow">
            <a:avLst>
              <a:gd name="adj1" fmla="val 50000"/>
              <a:gd name="adj2" fmla="val 684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cerebral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Cerebral malaria carries a mortality of around 20% in adults and 15% in children. Residual deficits are unusual in adults (&lt;3%). About 10% of the children (particularly those with recurrent hypoglycemia, severe anemia, repeated seizures and deep coma), who survive cerebral malaria may have persistent  neurological deficits. </a:t>
            </a:r>
          </a:p>
        </p:txBody>
      </p:sp>
    </p:spTree>
    <p:extLst>
      <p:ext uri="{BB962C8B-B14F-4D97-AF65-F5344CB8AC3E}">
        <p14:creationId xmlns:p14="http://schemas.microsoft.com/office/powerpoint/2010/main" val="4976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234440" y="1626751"/>
            <a:ext cx="2133600" cy="116955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/>
              <a:t>Plasmodium </a:t>
            </a:r>
            <a:r>
              <a:rPr lang="en-US" sz="2000" i="1" dirty="0" smtClean="0"/>
              <a:t>falciparum</a:t>
            </a: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219200" y="3224746"/>
            <a:ext cx="2133600" cy="147732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/>
              <a:t>Plasmodium </a:t>
            </a:r>
            <a:r>
              <a:rPr lang="en-US" sz="2000" i="1" dirty="0" err="1" smtClean="0"/>
              <a:t>vivax</a:t>
            </a:r>
            <a:r>
              <a:rPr lang="en-US" sz="2000" i="1" dirty="0" smtClean="0"/>
              <a:t> ,</a:t>
            </a:r>
            <a:endParaRPr lang="en-US" sz="2000" i="1" dirty="0"/>
          </a:p>
          <a:p>
            <a:pPr>
              <a:spcBef>
                <a:spcPct val="50000"/>
              </a:spcBef>
            </a:pPr>
            <a:r>
              <a:rPr lang="en-US" sz="2000" i="1" dirty="0"/>
              <a:t>Plasmodium </a:t>
            </a:r>
            <a:r>
              <a:rPr lang="en-US" sz="2000" i="1" dirty="0" err="1"/>
              <a:t>ovale</a:t>
            </a:r>
            <a:endParaRPr lang="en-US" sz="2000" dirty="0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249680" y="4953000"/>
            <a:ext cx="2286000" cy="707886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/>
              <a:t>Plasmodium </a:t>
            </a:r>
            <a:r>
              <a:rPr lang="en-US" sz="2000" i="1" dirty="0" err="1" smtClean="0"/>
              <a:t>malariae</a:t>
            </a:r>
            <a:endParaRPr lang="en-US" dirty="0"/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25474"/>
            <a:ext cx="4689123" cy="50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3048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Periodicity of malaria paroxysms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1062"/>
          <p:cNvGrpSpPr>
            <a:grpSpLocks/>
          </p:cNvGrpSpPr>
          <p:nvPr/>
        </p:nvGrpSpPr>
        <p:grpSpPr bwMode="auto">
          <a:xfrm>
            <a:off x="2556934" y="2362200"/>
            <a:ext cx="3333768" cy="3208339"/>
            <a:chOff x="1583" y="1054"/>
            <a:chExt cx="2184" cy="2278"/>
          </a:xfrm>
        </p:grpSpPr>
        <p:sp>
          <p:nvSpPr>
            <p:cNvPr id="22535" name="Freeform 1058"/>
            <p:cNvSpPr>
              <a:spLocks/>
            </p:cNvSpPr>
            <p:nvPr/>
          </p:nvSpPr>
          <p:spPr bwMode="auto">
            <a:xfrm>
              <a:off x="2312" y="1054"/>
              <a:ext cx="1404" cy="1764"/>
            </a:xfrm>
            <a:custGeom>
              <a:avLst/>
              <a:gdLst>
                <a:gd name="T0" fmla="*/ 554 w 1404"/>
                <a:gd name="T1" fmla="*/ 235 h 1764"/>
                <a:gd name="T2" fmla="*/ 605 w 1404"/>
                <a:gd name="T3" fmla="*/ 245 h 1764"/>
                <a:gd name="T4" fmla="*/ 645 w 1404"/>
                <a:gd name="T5" fmla="*/ 255 h 1764"/>
                <a:gd name="T6" fmla="*/ 686 w 1404"/>
                <a:gd name="T7" fmla="*/ 268 h 1764"/>
                <a:gd name="T8" fmla="*/ 728 w 1404"/>
                <a:gd name="T9" fmla="*/ 282 h 1764"/>
                <a:gd name="T10" fmla="*/ 776 w 1404"/>
                <a:gd name="T11" fmla="*/ 301 h 1764"/>
                <a:gd name="T12" fmla="*/ 822 w 1404"/>
                <a:gd name="T13" fmla="*/ 321 h 1764"/>
                <a:gd name="T14" fmla="*/ 867 w 1404"/>
                <a:gd name="T15" fmla="*/ 344 h 1764"/>
                <a:gd name="T16" fmla="*/ 905 w 1404"/>
                <a:gd name="T17" fmla="*/ 367 h 1764"/>
                <a:gd name="T18" fmla="*/ 944 w 1404"/>
                <a:gd name="T19" fmla="*/ 392 h 1764"/>
                <a:gd name="T20" fmla="*/ 986 w 1404"/>
                <a:gd name="T21" fmla="*/ 423 h 1764"/>
                <a:gd name="T22" fmla="*/ 1024 w 1404"/>
                <a:gd name="T23" fmla="*/ 450 h 1764"/>
                <a:gd name="T24" fmla="*/ 1083 w 1404"/>
                <a:gd name="T25" fmla="*/ 503 h 1764"/>
                <a:gd name="T26" fmla="*/ 1134 w 1404"/>
                <a:gd name="T27" fmla="*/ 555 h 1764"/>
                <a:gd name="T28" fmla="*/ 1174 w 1404"/>
                <a:gd name="T29" fmla="*/ 603 h 1764"/>
                <a:gd name="T30" fmla="*/ 1217 w 1404"/>
                <a:gd name="T31" fmla="*/ 660 h 1764"/>
                <a:gd name="T32" fmla="*/ 1257 w 1404"/>
                <a:gd name="T33" fmla="*/ 720 h 1764"/>
                <a:gd name="T34" fmla="*/ 1291 w 1404"/>
                <a:gd name="T35" fmla="*/ 780 h 1764"/>
                <a:gd name="T36" fmla="*/ 1322 w 1404"/>
                <a:gd name="T37" fmla="*/ 847 h 1764"/>
                <a:gd name="T38" fmla="*/ 1347 w 1404"/>
                <a:gd name="T39" fmla="*/ 919 h 1764"/>
                <a:gd name="T40" fmla="*/ 1374 w 1404"/>
                <a:gd name="T41" fmla="*/ 1008 h 1764"/>
                <a:gd name="T42" fmla="*/ 1390 w 1404"/>
                <a:gd name="T43" fmla="*/ 1094 h 1764"/>
                <a:gd name="T44" fmla="*/ 1403 w 1404"/>
                <a:gd name="T45" fmla="*/ 1207 h 1764"/>
                <a:gd name="T46" fmla="*/ 1403 w 1404"/>
                <a:gd name="T47" fmla="*/ 1303 h 1764"/>
                <a:gd name="T48" fmla="*/ 1393 w 1404"/>
                <a:gd name="T49" fmla="*/ 1391 h 1764"/>
                <a:gd name="T50" fmla="*/ 1378 w 1404"/>
                <a:gd name="T51" fmla="*/ 1481 h 1764"/>
                <a:gd name="T52" fmla="*/ 1349 w 1404"/>
                <a:gd name="T53" fmla="*/ 1582 h 1764"/>
                <a:gd name="T54" fmla="*/ 1315 w 1404"/>
                <a:gd name="T55" fmla="*/ 1675 h 1764"/>
                <a:gd name="T56" fmla="*/ 1262 w 1404"/>
                <a:gd name="T57" fmla="*/ 1764 h 1764"/>
                <a:gd name="T58" fmla="*/ 871 w 1404"/>
                <a:gd name="T59" fmla="*/ 1480 h 1764"/>
                <a:gd name="T60" fmla="*/ 897 w 1404"/>
                <a:gd name="T61" fmla="*/ 1409 h 1764"/>
                <a:gd name="T62" fmla="*/ 913 w 1404"/>
                <a:gd name="T63" fmla="*/ 1339 h 1764"/>
                <a:gd name="T64" fmla="*/ 918 w 1404"/>
                <a:gd name="T65" fmla="*/ 1274 h 1764"/>
                <a:gd name="T66" fmla="*/ 916 w 1404"/>
                <a:gd name="T67" fmla="*/ 1201 h 1764"/>
                <a:gd name="T68" fmla="*/ 903 w 1404"/>
                <a:gd name="T69" fmla="*/ 1120 h 1764"/>
                <a:gd name="T70" fmla="*/ 879 w 1404"/>
                <a:gd name="T71" fmla="*/ 1047 h 1764"/>
                <a:gd name="T72" fmla="*/ 848 w 1404"/>
                <a:gd name="T73" fmla="*/ 982 h 1764"/>
                <a:gd name="T74" fmla="*/ 818 w 1404"/>
                <a:gd name="T75" fmla="*/ 937 h 1764"/>
                <a:gd name="T76" fmla="*/ 786 w 1404"/>
                <a:gd name="T77" fmla="*/ 896 h 1764"/>
                <a:gd name="T78" fmla="*/ 751 w 1404"/>
                <a:gd name="T79" fmla="*/ 860 h 1764"/>
                <a:gd name="T80" fmla="*/ 714 w 1404"/>
                <a:gd name="T81" fmla="*/ 826 h 1764"/>
                <a:gd name="T82" fmla="*/ 667 w 1404"/>
                <a:gd name="T83" fmla="*/ 794 h 1764"/>
                <a:gd name="T84" fmla="*/ 628 w 1404"/>
                <a:gd name="T85" fmla="*/ 769 h 1764"/>
                <a:gd name="T86" fmla="*/ 578 w 1404"/>
                <a:gd name="T87" fmla="*/ 745 h 1764"/>
                <a:gd name="T88" fmla="*/ 536 w 1404"/>
                <a:gd name="T89" fmla="*/ 730 h 1764"/>
                <a:gd name="T90" fmla="*/ 474 w 1404"/>
                <a:gd name="T91" fmla="*/ 717 h 1764"/>
                <a:gd name="T92" fmla="*/ 412 w 1404"/>
                <a:gd name="T93" fmla="*/ 712 h 1764"/>
                <a:gd name="T94" fmla="*/ 395 w 1404"/>
                <a:gd name="T95" fmla="*/ 968 h 1764"/>
                <a:gd name="T96" fmla="*/ 394 w 1404"/>
                <a:gd name="T97" fmla="*/ 0 h 1764"/>
                <a:gd name="T98" fmla="*/ 415 w 1404"/>
                <a:gd name="T99" fmla="*/ 222 h 1764"/>
                <a:gd name="T100" fmla="*/ 478 w 1404"/>
                <a:gd name="T101" fmla="*/ 225 h 1764"/>
                <a:gd name="T102" fmla="*/ 535 w 1404"/>
                <a:gd name="T103" fmla="*/ 231 h 17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4"/>
                <a:gd name="T157" fmla="*/ 0 h 1764"/>
                <a:gd name="T158" fmla="*/ 1404 w 1404"/>
                <a:gd name="T159" fmla="*/ 1764 h 17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4" h="1764">
                  <a:moveTo>
                    <a:pt x="535" y="231"/>
                  </a:moveTo>
                  <a:lnTo>
                    <a:pt x="554" y="235"/>
                  </a:lnTo>
                  <a:lnTo>
                    <a:pt x="580" y="239"/>
                  </a:lnTo>
                  <a:lnTo>
                    <a:pt x="605" y="245"/>
                  </a:lnTo>
                  <a:lnTo>
                    <a:pt x="623" y="250"/>
                  </a:lnTo>
                  <a:lnTo>
                    <a:pt x="645" y="255"/>
                  </a:lnTo>
                  <a:lnTo>
                    <a:pt x="665" y="261"/>
                  </a:lnTo>
                  <a:lnTo>
                    <a:pt x="686" y="268"/>
                  </a:lnTo>
                  <a:lnTo>
                    <a:pt x="706" y="273"/>
                  </a:lnTo>
                  <a:lnTo>
                    <a:pt x="728" y="282"/>
                  </a:lnTo>
                  <a:lnTo>
                    <a:pt x="754" y="292"/>
                  </a:lnTo>
                  <a:lnTo>
                    <a:pt x="776" y="301"/>
                  </a:lnTo>
                  <a:lnTo>
                    <a:pt x="797" y="310"/>
                  </a:lnTo>
                  <a:lnTo>
                    <a:pt x="822" y="321"/>
                  </a:lnTo>
                  <a:lnTo>
                    <a:pt x="846" y="333"/>
                  </a:lnTo>
                  <a:lnTo>
                    <a:pt x="867" y="344"/>
                  </a:lnTo>
                  <a:lnTo>
                    <a:pt x="887" y="356"/>
                  </a:lnTo>
                  <a:lnTo>
                    <a:pt x="905" y="367"/>
                  </a:lnTo>
                  <a:lnTo>
                    <a:pt x="923" y="380"/>
                  </a:lnTo>
                  <a:lnTo>
                    <a:pt x="944" y="392"/>
                  </a:lnTo>
                  <a:lnTo>
                    <a:pt x="966" y="408"/>
                  </a:lnTo>
                  <a:lnTo>
                    <a:pt x="986" y="423"/>
                  </a:lnTo>
                  <a:lnTo>
                    <a:pt x="1006" y="438"/>
                  </a:lnTo>
                  <a:lnTo>
                    <a:pt x="1024" y="450"/>
                  </a:lnTo>
                  <a:lnTo>
                    <a:pt x="1053" y="475"/>
                  </a:lnTo>
                  <a:lnTo>
                    <a:pt x="1083" y="503"/>
                  </a:lnTo>
                  <a:lnTo>
                    <a:pt x="1106" y="524"/>
                  </a:lnTo>
                  <a:lnTo>
                    <a:pt x="1134" y="555"/>
                  </a:lnTo>
                  <a:lnTo>
                    <a:pt x="1153" y="577"/>
                  </a:lnTo>
                  <a:lnTo>
                    <a:pt x="1174" y="603"/>
                  </a:lnTo>
                  <a:lnTo>
                    <a:pt x="1198" y="632"/>
                  </a:lnTo>
                  <a:lnTo>
                    <a:pt x="1217" y="660"/>
                  </a:lnTo>
                  <a:lnTo>
                    <a:pt x="1236" y="690"/>
                  </a:lnTo>
                  <a:lnTo>
                    <a:pt x="1257" y="720"/>
                  </a:lnTo>
                  <a:lnTo>
                    <a:pt x="1274" y="752"/>
                  </a:lnTo>
                  <a:lnTo>
                    <a:pt x="1291" y="780"/>
                  </a:lnTo>
                  <a:lnTo>
                    <a:pt x="1307" y="814"/>
                  </a:lnTo>
                  <a:lnTo>
                    <a:pt x="1322" y="847"/>
                  </a:lnTo>
                  <a:lnTo>
                    <a:pt x="1334" y="882"/>
                  </a:lnTo>
                  <a:lnTo>
                    <a:pt x="1347" y="919"/>
                  </a:lnTo>
                  <a:lnTo>
                    <a:pt x="1363" y="965"/>
                  </a:lnTo>
                  <a:lnTo>
                    <a:pt x="1374" y="1008"/>
                  </a:lnTo>
                  <a:lnTo>
                    <a:pt x="1385" y="1051"/>
                  </a:lnTo>
                  <a:lnTo>
                    <a:pt x="1390" y="1094"/>
                  </a:lnTo>
                  <a:lnTo>
                    <a:pt x="1397" y="1144"/>
                  </a:lnTo>
                  <a:lnTo>
                    <a:pt x="1403" y="1207"/>
                  </a:lnTo>
                  <a:lnTo>
                    <a:pt x="1404" y="1255"/>
                  </a:lnTo>
                  <a:lnTo>
                    <a:pt x="1403" y="1303"/>
                  </a:lnTo>
                  <a:lnTo>
                    <a:pt x="1398" y="1348"/>
                  </a:lnTo>
                  <a:lnTo>
                    <a:pt x="1393" y="1391"/>
                  </a:lnTo>
                  <a:lnTo>
                    <a:pt x="1388" y="1436"/>
                  </a:lnTo>
                  <a:lnTo>
                    <a:pt x="1378" y="1481"/>
                  </a:lnTo>
                  <a:lnTo>
                    <a:pt x="1365" y="1531"/>
                  </a:lnTo>
                  <a:lnTo>
                    <a:pt x="1349" y="1582"/>
                  </a:lnTo>
                  <a:lnTo>
                    <a:pt x="1333" y="1629"/>
                  </a:lnTo>
                  <a:lnTo>
                    <a:pt x="1315" y="1675"/>
                  </a:lnTo>
                  <a:lnTo>
                    <a:pt x="1289" y="1719"/>
                  </a:lnTo>
                  <a:lnTo>
                    <a:pt x="1262" y="1764"/>
                  </a:lnTo>
                  <a:lnTo>
                    <a:pt x="849" y="1525"/>
                  </a:lnTo>
                  <a:lnTo>
                    <a:pt x="871" y="1480"/>
                  </a:lnTo>
                  <a:lnTo>
                    <a:pt x="886" y="1446"/>
                  </a:lnTo>
                  <a:lnTo>
                    <a:pt x="897" y="1409"/>
                  </a:lnTo>
                  <a:lnTo>
                    <a:pt x="906" y="1373"/>
                  </a:lnTo>
                  <a:lnTo>
                    <a:pt x="913" y="1339"/>
                  </a:lnTo>
                  <a:lnTo>
                    <a:pt x="915" y="1306"/>
                  </a:lnTo>
                  <a:lnTo>
                    <a:pt x="918" y="1274"/>
                  </a:lnTo>
                  <a:lnTo>
                    <a:pt x="918" y="1240"/>
                  </a:lnTo>
                  <a:lnTo>
                    <a:pt x="916" y="1201"/>
                  </a:lnTo>
                  <a:lnTo>
                    <a:pt x="911" y="1162"/>
                  </a:lnTo>
                  <a:lnTo>
                    <a:pt x="903" y="1120"/>
                  </a:lnTo>
                  <a:lnTo>
                    <a:pt x="894" y="1085"/>
                  </a:lnTo>
                  <a:lnTo>
                    <a:pt x="879" y="1047"/>
                  </a:lnTo>
                  <a:lnTo>
                    <a:pt x="865" y="1014"/>
                  </a:lnTo>
                  <a:lnTo>
                    <a:pt x="848" y="982"/>
                  </a:lnTo>
                  <a:lnTo>
                    <a:pt x="833" y="957"/>
                  </a:lnTo>
                  <a:lnTo>
                    <a:pt x="818" y="937"/>
                  </a:lnTo>
                  <a:lnTo>
                    <a:pt x="803" y="917"/>
                  </a:lnTo>
                  <a:lnTo>
                    <a:pt x="786" y="896"/>
                  </a:lnTo>
                  <a:lnTo>
                    <a:pt x="767" y="875"/>
                  </a:lnTo>
                  <a:lnTo>
                    <a:pt x="751" y="860"/>
                  </a:lnTo>
                  <a:lnTo>
                    <a:pt x="732" y="842"/>
                  </a:lnTo>
                  <a:lnTo>
                    <a:pt x="714" y="826"/>
                  </a:lnTo>
                  <a:lnTo>
                    <a:pt x="693" y="810"/>
                  </a:lnTo>
                  <a:lnTo>
                    <a:pt x="667" y="794"/>
                  </a:lnTo>
                  <a:lnTo>
                    <a:pt x="646" y="779"/>
                  </a:lnTo>
                  <a:lnTo>
                    <a:pt x="628" y="769"/>
                  </a:lnTo>
                  <a:lnTo>
                    <a:pt x="601" y="753"/>
                  </a:lnTo>
                  <a:lnTo>
                    <a:pt x="578" y="745"/>
                  </a:lnTo>
                  <a:lnTo>
                    <a:pt x="557" y="737"/>
                  </a:lnTo>
                  <a:lnTo>
                    <a:pt x="536" y="730"/>
                  </a:lnTo>
                  <a:lnTo>
                    <a:pt x="504" y="723"/>
                  </a:lnTo>
                  <a:lnTo>
                    <a:pt x="474" y="717"/>
                  </a:lnTo>
                  <a:lnTo>
                    <a:pt x="443" y="714"/>
                  </a:lnTo>
                  <a:lnTo>
                    <a:pt x="412" y="712"/>
                  </a:lnTo>
                  <a:lnTo>
                    <a:pt x="395" y="711"/>
                  </a:lnTo>
                  <a:lnTo>
                    <a:pt x="395" y="968"/>
                  </a:lnTo>
                  <a:lnTo>
                    <a:pt x="0" y="491"/>
                  </a:lnTo>
                  <a:lnTo>
                    <a:pt x="394" y="0"/>
                  </a:lnTo>
                  <a:lnTo>
                    <a:pt x="394" y="221"/>
                  </a:lnTo>
                  <a:lnTo>
                    <a:pt x="415" y="222"/>
                  </a:lnTo>
                  <a:lnTo>
                    <a:pt x="446" y="223"/>
                  </a:lnTo>
                  <a:lnTo>
                    <a:pt x="478" y="225"/>
                  </a:lnTo>
                  <a:lnTo>
                    <a:pt x="509" y="228"/>
                  </a:lnTo>
                  <a:lnTo>
                    <a:pt x="535" y="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1059"/>
            <p:cNvSpPr>
              <a:spLocks/>
            </p:cNvSpPr>
            <p:nvPr/>
          </p:nvSpPr>
          <p:spPr bwMode="auto">
            <a:xfrm>
              <a:off x="1904" y="2352"/>
              <a:ext cx="1863" cy="980"/>
            </a:xfrm>
            <a:custGeom>
              <a:avLst/>
              <a:gdLst>
                <a:gd name="T0" fmla="*/ 956 w 1863"/>
                <a:gd name="T1" fmla="*/ 965 h 980"/>
                <a:gd name="T2" fmla="*/ 1007 w 1863"/>
                <a:gd name="T3" fmla="*/ 955 h 980"/>
                <a:gd name="T4" fmla="*/ 1046 w 1863"/>
                <a:gd name="T5" fmla="*/ 946 h 980"/>
                <a:gd name="T6" fmla="*/ 1089 w 1863"/>
                <a:gd name="T7" fmla="*/ 934 h 980"/>
                <a:gd name="T8" fmla="*/ 1130 w 1863"/>
                <a:gd name="T9" fmla="*/ 919 h 980"/>
                <a:gd name="T10" fmla="*/ 1179 w 1863"/>
                <a:gd name="T11" fmla="*/ 900 h 980"/>
                <a:gd name="T12" fmla="*/ 1225 w 1863"/>
                <a:gd name="T13" fmla="*/ 879 h 980"/>
                <a:gd name="T14" fmla="*/ 1270 w 1863"/>
                <a:gd name="T15" fmla="*/ 857 h 980"/>
                <a:gd name="T16" fmla="*/ 1307 w 1863"/>
                <a:gd name="T17" fmla="*/ 833 h 980"/>
                <a:gd name="T18" fmla="*/ 1345 w 1863"/>
                <a:gd name="T19" fmla="*/ 809 h 980"/>
                <a:gd name="T20" fmla="*/ 1388 w 1863"/>
                <a:gd name="T21" fmla="*/ 779 h 980"/>
                <a:gd name="T22" fmla="*/ 1424 w 1863"/>
                <a:gd name="T23" fmla="*/ 751 h 980"/>
                <a:gd name="T24" fmla="*/ 1481 w 1863"/>
                <a:gd name="T25" fmla="*/ 704 h 980"/>
                <a:gd name="T26" fmla="*/ 1535 w 1863"/>
                <a:gd name="T27" fmla="*/ 647 h 980"/>
                <a:gd name="T28" fmla="*/ 1576 w 1863"/>
                <a:gd name="T29" fmla="*/ 599 h 980"/>
                <a:gd name="T30" fmla="*/ 1620 w 1863"/>
                <a:gd name="T31" fmla="*/ 543 h 980"/>
                <a:gd name="T32" fmla="*/ 1662 w 1863"/>
                <a:gd name="T33" fmla="*/ 479 h 980"/>
                <a:gd name="T34" fmla="*/ 1667 w 1863"/>
                <a:gd name="T35" fmla="*/ 0 h 980"/>
                <a:gd name="T36" fmla="*/ 1244 w 1863"/>
                <a:gd name="T37" fmla="*/ 235 h 980"/>
                <a:gd name="T38" fmla="*/ 1207 w 1863"/>
                <a:gd name="T39" fmla="*/ 283 h 980"/>
                <a:gd name="T40" fmla="*/ 1168 w 1863"/>
                <a:gd name="T41" fmla="*/ 326 h 980"/>
                <a:gd name="T42" fmla="*/ 1135 w 1863"/>
                <a:gd name="T43" fmla="*/ 361 h 980"/>
                <a:gd name="T44" fmla="*/ 1094 w 1863"/>
                <a:gd name="T45" fmla="*/ 392 h 980"/>
                <a:gd name="T46" fmla="*/ 1047 w 1863"/>
                <a:gd name="T47" fmla="*/ 423 h 980"/>
                <a:gd name="T48" fmla="*/ 1003 w 1863"/>
                <a:gd name="T49" fmla="*/ 448 h 980"/>
                <a:gd name="T50" fmla="*/ 959 w 1863"/>
                <a:gd name="T51" fmla="*/ 464 h 980"/>
                <a:gd name="T52" fmla="*/ 907 w 1863"/>
                <a:gd name="T53" fmla="*/ 480 h 980"/>
                <a:gd name="T54" fmla="*/ 845 w 1863"/>
                <a:gd name="T55" fmla="*/ 488 h 980"/>
                <a:gd name="T56" fmla="*/ 739 w 1863"/>
                <a:gd name="T57" fmla="*/ 491 h 980"/>
                <a:gd name="T58" fmla="*/ 651 w 1863"/>
                <a:gd name="T59" fmla="*/ 475 h 980"/>
                <a:gd name="T60" fmla="*/ 561 w 1863"/>
                <a:gd name="T61" fmla="*/ 443 h 980"/>
                <a:gd name="T62" fmla="*/ 480 w 1863"/>
                <a:gd name="T63" fmla="*/ 397 h 980"/>
                <a:gd name="T64" fmla="*/ 0 w 1863"/>
                <a:gd name="T65" fmla="*/ 619 h 980"/>
                <a:gd name="T66" fmla="*/ 44 w 1863"/>
                <a:gd name="T67" fmla="*/ 665 h 980"/>
                <a:gd name="T68" fmla="*/ 87 w 1863"/>
                <a:gd name="T69" fmla="*/ 706 h 980"/>
                <a:gd name="T70" fmla="*/ 134 w 1863"/>
                <a:gd name="T71" fmla="*/ 748 h 980"/>
                <a:gd name="T72" fmla="*/ 181 w 1863"/>
                <a:gd name="T73" fmla="*/ 783 h 980"/>
                <a:gd name="T74" fmla="*/ 233 w 1863"/>
                <a:gd name="T75" fmla="*/ 819 h 980"/>
                <a:gd name="T76" fmla="*/ 284 w 1863"/>
                <a:gd name="T77" fmla="*/ 850 h 980"/>
                <a:gd name="T78" fmla="*/ 332 w 1863"/>
                <a:gd name="T79" fmla="*/ 875 h 980"/>
                <a:gd name="T80" fmla="*/ 394 w 1863"/>
                <a:gd name="T81" fmla="*/ 903 h 980"/>
                <a:gd name="T82" fmla="*/ 454 w 1863"/>
                <a:gd name="T83" fmla="*/ 925 h 980"/>
                <a:gd name="T84" fmla="*/ 507 w 1863"/>
                <a:gd name="T85" fmla="*/ 943 h 980"/>
                <a:gd name="T86" fmla="*/ 563 w 1863"/>
                <a:gd name="T87" fmla="*/ 957 h 980"/>
                <a:gd name="T88" fmla="*/ 627 w 1863"/>
                <a:gd name="T89" fmla="*/ 969 h 980"/>
                <a:gd name="T90" fmla="*/ 694 w 1863"/>
                <a:gd name="T91" fmla="*/ 977 h 980"/>
                <a:gd name="T92" fmla="*/ 755 w 1863"/>
                <a:gd name="T93" fmla="*/ 980 h 980"/>
                <a:gd name="T94" fmla="*/ 818 w 1863"/>
                <a:gd name="T95" fmla="*/ 979 h 980"/>
                <a:gd name="T96" fmla="*/ 881 w 1863"/>
                <a:gd name="T97" fmla="*/ 975 h 980"/>
                <a:gd name="T98" fmla="*/ 936 w 1863"/>
                <a:gd name="T99" fmla="*/ 968 h 9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63"/>
                <a:gd name="T151" fmla="*/ 0 h 980"/>
                <a:gd name="T152" fmla="*/ 1863 w 1863"/>
                <a:gd name="T153" fmla="*/ 980 h 9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63" h="980">
                  <a:moveTo>
                    <a:pt x="936" y="968"/>
                  </a:moveTo>
                  <a:lnTo>
                    <a:pt x="956" y="965"/>
                  </a:lnTo>
                  <a:lnTo>
                    <a:pt x="981" y="961"/>
                  </a:lnTo>
                  <a:lnTo>
                    <a:pt x="1007" y="955"/>
                  </a:lnTo>
                  <a:lnTo>
                    <a:pt x="1025" y="951"/>
                  </a:lnTo>
                  <a:lnTo>
                    <a:pt x="1046" y="946"/>
                  </a:lnTo>
                  <a:lnTo>
                    <a:pt x="1068" y="939"/>
                  </a:lnTo>
                  <a:lnTo>
                    <a:pt x="1089" y="934"/>
                  </a:lnTo>
                  <a:lnTo>
                    <a:pt x="1108" y="927"/>
                  </a:lnTo>
                  <a:lnTo>
                    <a:pt x="1130" y="919"/>
                  </a:lnTo>
                  <a:lnTo>
                    <a:pt x="1156" y="909"/>
                  </a:lnTo>
                  <a:lnTo>
                    <a:pt x="1179" y="900"/>
                  </a:lnTo>
                  <a:lnTo>
                    <a:pt x="1200" y="890"/>
                  </a:lnTo>
                  <a:lnTo>
                    <a:pt x="1225" y="879"/>
                  </a:lnTo>
                  <a:lnTo>
                    <a:pt x="1248" y="868"/>
                  </a:lnTo>
                  <a:lnTo>
                    <a:pt x="1270" y="857"/>
                  </a:lnTo>
                  <a:lnTo>
                    <a:pt x="1289" y="844"/>
                  </a:lnTo>
                  <a:lnTo>
                    <a:pt x="1307" y="833"/>
                  </a:lnTo>
                  <a:lnTo>
                    <a:pt x="1325" y="821"/>
                  </a:lnTo>
                  <a:lnTo>
                    <a:pt x="1345" y="809"/>
                  </a:lnTo>
                  <a:lnTo>
                    <a:pt x="1368" y="794"/>
                  </a:lnTo>
                  <a:lnTo>
                    <a:pt x="1388" y="779"/>
                  </a:lnTo>
                  <a:lnTo>
                    <a:pt x="1407" y="764"/>
                  </a:lnTo>
                  <a:lnTo>
                    <a:pt x="1424" y="751"/>
                  </a:lnTo>
                  <a:lnTo>
                    <a:pt x="1454" y="728"/>
                  </a:lnTo>
                  <a:lnTo>
                    <a:pt x="1481" y="704"/>
                  </a:lnTo>
                  <a:lnTo>
                    <a:pt x="1508" y="678"/>
                  </a:lnTo>
                  <a:lnTo>
                    <a:pt x="1535" y="647"/>
                  </a:lnTo>
                  <a:lnTo>
                    <a:pt x="1555" y="624"/>
                  </a:lnTo>
                  <a:lnTo>
                    <a:pt x="1576" y="599"/>
                  </a:lnTo>
                  <a:lnTo>
                    <a:pt x="1599" y="571"/>
                  </a:lnTo>
                  <a:lnTo>
                    <a:pt x="1620" y="543"/>
                  </a:lnTo>
                  <a:lnTo>
                    <a:pt x="1639" y="513"/>
                  </a:lnTo>
                  <a:lnTo>
                    <a:pt x="1662" y="479"/>
                  </a:lnTo>
                  <a:lnTo>
                    <a:pt x="1863" y="597"/>
                  </a:lnTo>
                  <a:lnTo>
                    <a:pt x="1667" y="0"/>
                  </a:lnTo>
                  <a:lnTo>
                    <a:pt x="1029" y="113"/>
                  </a:lnTo>
                  <a:lnTo>
                    <a:pt x="1244" y="235"/>
                  </a:lnTo>
                  <a:lnTo>
                    <a:pt x="1226" y="260"/>
                  </a:lnTo>
                  <a:lnTo>
                    <a:pt x="1207" y="283"/>
                  </a:lnTo>
                  <a:lnTo>
                    <a:pt x="1187" y="305"/>
                  </a:lnTo>
                  <a:lnTo>
                    <a:pt x="1168" y="326"/>
                  </a:lnTo>
                  <a:lnTo>
                    <a:pt x="1152" y="342"/>
                  </a:lnTo>
                  <a:lnTo>
                    <a:pt x="1135" y="361"/>
                  </a:lnTo>
                  <a:lnTo>
                    <a:pt x="1116" y="376"/>
                  </a:lnTo>
                  <a:lnTo>
                    <a:pt x="1094" y="392"/>
                  </a:lnTo>
                  <a:lnTo>
                    <a:pt x="1069" y="409"/>
                  </a:lnTo>
                  <a:lnTo>
                    <a:pt x="1047" y="423"/>
                  </a:lnTo>
                  <a:lnTo>
                    <a:pt x="1029" y="433"/>
                  </a:lnTo>
                  <a:lnTo>
                    <a:pt x="1003" y="448"/>
                  </a:lnTo>
                  <a:lnTo>
                    <a:pt x="979" y="458"/>
                  </a:lnTo>
                  <a:lnTo>
                    <a:pt x="959" y="464"/>
                  </a:lnTo>
                  <a:lnTo>
                    <a:pt x="938" y="472"/>
                  </a:lnTo>
                  <a:lnTo>
                    <a:pt x="907" y="480"/>
                  </a:lnTo>
                  <a:lnTo>
                    <a:pt x="876" y="484"/>
                  </a:lnTo>
                  <a:lnTo>
                    <a:pt x="845" y="488"/>
                  </a:lnTo>
                  <a:lnTo>
                    <a:pt x="799" y="490"/>
                  </a:lnTo>
                  <a:lnTo>
                    <a:pt x="739" y="491"/>
                  </a:lnTo>
                  <a:lnTo>
                    <a:pt x="693" y="484"/>
                  </a:lnTo>
                  <a:lnTo>
                    <a:pt x="651" y="475"/>
                  </a:lnTo>
                  <a:lnTo>
                    <a:pt x="603" y="461"/>
                  </a:lnTo>
                  <a:lnTo>
                    <a:pt x="561" y="443"/>
                  </a:lnTo>
                  <a:lnTo>
                    <a:pt x="518" y="421"/>
                  </a:lnTo>
                  <a:lnTo>
                    <a:pt x="480" y="397"/>
                  </a:lnTo>
                  <a:lnTo>
                    <a:pt x="442" y="364"/>
                  </a:lnTo>
                  <a:lnTo>
                    <a:pt x="0" y="619"/>
                  </a:lnTo>
                  <a:lnTo>
                    <a:pt x="18" y="640"/>
                  </a:lnTo>
                  <a:lnTo>
                    <a:pt x="44" y="665"/>
                  </a:lnTo>
                  <a:lnTo>
                    <a:pt x="65" y="686"/>
                  </a:lnTo>
                  <a:lnTo>
                    <a:pt x="87" y="706"/>
                  </a:lnTo>
                  <a:lnTo>
                    <a:pt x="108" y="727"/>
                  </a:lnTo>
                  <a:lnTo>
                    <a:pt x="134" y="748"/>
                  </a:lnTo>
                  <a:lnTo>
                    <a:pt x="157" y="766"/>
                  </a:lnTo>
                  <a:lnTo>
                    <a:pt x="181" y="783"/>
                  </a:lnTo>
                  <a:lnTo>
                    <a:pt x="207" y="800"/>
                  </a:lnTo>
                  <a:lnTo>
                    <a:pt x="233" y="819"/>
                  </a:lnTo>
                  <a:lnTo>
                    <a:pt x="260" y="836"/>
                  </a:lnTo>
                  <a:lnTo>
                    <a:pt x="284" y="850"/>
                  </a:lnTo>
                  <a:lnTo>
                    <a:pt x="309" y="863"/>
                  </a:lnTo>
                  <a:lnTo>
                    <a:pt x="332" y="875"/>
                  </a:lnTo>
                  <a:lnTo>
                    <a:pt x="364" y="890"/>
                  </a:lnTo>
                  <a:lnTo>
                    <a:pt x="394" y="903"/>
                  </a:lnTo>
                  <a:lnTo>
                    <a:pt x="428" y="916"/>
                  </a:lnTo>
                  <a:lnTo>
                    <a:pt x="454" y="925"/>
                  </a:lnTo>
                  <a:lnTo>
                    <a:pt x="479" y="935"/>
                  </a:lnTo>
                  <a:lnTo>
                    <a:pt x="507" y="943"/>
                  </a:lnTo>
                  <a:lnTo>
                    <a:pt x="535" y="951"/>
                  </a:lnTo>
                  <a:lnTo>
                    <a:pt x="563" y="957"/>
                  </a:lnTo>
                  <a:lnTo>
                    <a:pt x="595" y="964"/>
                  </a:lnTo>
                  <a:lnTo>
                    <a:pt x="627" y="969"/>
                  </a:lnTo>
                  <a:lnTo>
                    <a:pt x="660" y="973"/>
                  </a:lnTo>
                  <a:lnTo>
                    <a:pt x="694" y="977"/>
                  </a:lnTo>
                  <a:lnTo>
                    <a:pt x="720" y="978"/>
                  </a:lnTo>
                  <a:lnTo>
                    <a:pt x="755" y="980"/>
                  </a:lnTo>
                  <a:lnTo>
                    <a:pt x="790" y="980"/>
                  </a:lnTo>
                  <a:lnTo>
                    <a:pt x="818" y="979"/>
                  </a:lnTo>
                  <a:lnTo>
                    <a:pt x="848" y="978"/>
                  </a:lnTo>
                  <a:lnTo>
                    <a:pt x="881" y="975"/>
                  </a:lnTo>
                  <a:lnTo>
                    <a:pt x="911" y="971"/>
                  </a:lnTo>
                  <a:lnTo>
                    <a:pt x="936" y="9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1060"/>
            <p:cNvSpPr>
              <a:spLocks/>
            </p:cNvSpPr>
            <p:nvPr/>
          </p:nvSpPr>
          <p:spPr bwMode="auto">
            <a:xfrm>
              <a:off x="1583" y="1291"/>
              <a:ext cx="945" cy="1747"/>
            </a:xfrm>
            <a:custGeom>
              <a:avLst/>
              <a:gdLst>
                <a:gd name="T0" fmla="*/ 924 w 945"/>
                <a:gd name="T1" fmla="*/ 3 h 1747"/>
                <a:gd name="T2" fmla="*/ 876 w 945"/>
                <a:gd name="T3" fmla="*/ 13 h 1747"/>
                <a:gd name="T4" fmla="*/ 835 w 945"/>
                <a:gd name="T5" fmla="*/ 23 h 1747"/>
                <a:gd name="T6" fmla="*/ 793 w 945"/>
                <a:gd name="T7" fmla="*/ 35 h 1747"/>
                <a:gd name="T8" fmla="*/ 751 w 945"/>
                <a:gd name="T9" fmla="*/ 50 h 1747"/>
                <a:gd name="T10" fmla="*/ 704 w 945"/>
                <a:gd name="T11" fmla="*/ 69 h 1747"/>
                <a:gd name="T12" fmla="*/ 659 w 945"/>
                <a:gd name="T13" fmla="*/ 89 h 1747"/>
                <a:gd name="T14" fmla="*/ 614 w 945"/>
                <a:gd name="T15" fmla="*/ 112 h 1747"/>
                <a:gd name="T16" fmla="*/ 575 w 945"/>
                <a:gd name="T17" fmla="*/ 135 h 1747"/>
                <a:gd name="T18" fmla="*/ 537 w 945"/>
                <a:gd name="T19" fmla="*/ 160 h 1747"/>
                <a:gd name="T20" fmla="*/ 494 w 945"/>
                <a:gd name="T21" fmla="*/ 191 h 1747"/>
                <a:gd name="T22" fmla="*/ 457 w 945"/>
                <a:gd name="T23" fmla="*/ 219 h 1747"/>
                <a:gd name="T24" fmla="*/ 397 w 945"/>
                <a:gd name="T25" fmla="*/ 272 h 1747"/>
                <a:gd name="T26" fmla="*/ 346 w 945"/>
                <a:gd name="T27" fmla="*/ 324 h 1747"/>
                <a:gd name="T28" fmla="*/ 305 w 945"/>
                <a:gd name="T29" fmla="*/ 372 h 1747"/>
                <a:gd name="T30" fmla="*/ 263 w 945"/>
                <a:gd name="T31" fmla="*/ 428 h 1747"/>
                <a:gd name="T32" fmla="*/ 224 w 945"/>
                <a:gd name="T33" fmla="*/ 489 h 1747"/>
                <a:gd name="T34" fmla="*/ 189 w 945"/>
                <a:gd name="T35" fmla="*/ 548 h 1747"/>
                <a:gd name="T36" fmla="*/ 159 w 945"/>
                <a:gd name="T37" fmla="*/ 616 h 1747"/>
                <a:gd name="T38" fmla="*/ 133 w 945"/>
                <a:gd name="T39" fmla="*/ 687 h 1747"/>
                <a:gd name="T40" fmla="*/ 107 w 945"/>
                <a:gd name="T41" fmla="*/ 776 h 1747"/>
                <a:gd name="T42" fmla="*/ 91 w 945"/>
                <a:gd name="T43" fmla="*/ 862 h 1747"/>
                <a:gd name="T44" fmla="*/ 78 w 945"/>
                <a:gd name="T45" fmla="*/ 974 h 1747"/>
                <a:gd name="T46" fmla="*/ 78 w 945"/>
                <a:gd name="T47" fmla="*/ 1072 h 1747"/>
                <a:gd name="T48" fmla="*/ 87 w 945"/>
                <a:gd name="T49" fmla="*/ 1160 h 1747"/>
                <a:gd name="T50" fmla="*/ 102 w 945"/>
                <a:gd name="T51" fmla="*/ 1251 h 1747"/>
                <a:gd name="T52" fmla="*/ 131 w 945"/>
                <a:gd name="T53" fmla="*/ 1350 h 1747"/>
                <a:gd name="T54" fmla="*/ 165 w 945"/>
                <a:gd name="T55" fmla="*/ 1443 h 1747"/>
                <a:gd name="T56" fmla="*/ 212 w 945"/>
                <a:gd name="T57" fmla="*/ 1531 h 1747"/>
                <a:gd name="T58" fmla="*/ 648 w 945"/>
                <a:gd name="T59" fmla="*/ 1747 h 1747"/>
                <a:gd name="T60" fmla="*/ 637 w 945"/>
                <a:gd name="T61" fmla="*/ 1285 h 1747"/>
                <a:gd name="T62" fmla="*/ 598 w 945"/>
                <a:gd name="T63" fmla="*/ 1212 h 1747"/>
                <a:gd name="T64" fmla="*/ 574 w 945"/>
                <a:gd name="T65" fmla="*/ 1142 h 1747"/>
                <a:gd name="T66" fmla="*/ 566 w 945"/>
                <a:gd name="T67" fmla="*/ 1075 h 1747"/>
                <a:gd name="T68" fmla="*/ 563 w 945"/>
                <a:gd name="T69" fmla="*/ 1009 h 1747"/>
                <a:gd name="T70" fmla="*/ 569 w 945"/>
                <a:gd name="T71" fmla="*/ 931 h 1747"/>
                <a:gd name="T72" fmla="*/ 587 w 945"/>
                <a:gd name="T73" fmla="*/ 854 h 1747"/>
                <a:gd name="T74" fmla="*/ 615 w 945"/>
                <a:gd name="T75" fmla="*/ 782 h 1747"/>
                <a:gd name="T76" fmla="*/ 648 w 945"/>
                <a:gd name="T77" fmla="*/ 726 h 1747"/>
                <a:gd name="T78" fmla="*/ 678 w 945"/>
                <a:gd name="T79" fmla="*/ 685 h 1747"/>
                <a:gd name="T80" fmla="*/ 713 w 945"/>
                <a:gd name="T81" fmla="*/ 643 h 1747"/>
                <a:gd name="T82" fmla="*/ 747 w 945"/>
                <a:gd name="T83" fmla="*/ 609 h 1747"/>
                <a:gd name="T84" fmla="*/ 787 w 945"/>
                <a:gd name="T85" fmla="*/ 578 h 1747"/>
                <a:gd name="T86" fmla="*/ 834 w 945"/>
                <a:gd name="T87" fmla="*/ 547 h 1747"/>
                <a:gd name="T88" fmla="*/ 878 w 945"/>
                <a:gd name="T89" fmla="*/ 522 h 1747"/>
                <a:gd name="T90" fmla="*/ 945 w 945"/>
                <a:gd name="T91" fmla="*/ 499 h 17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5"/>
                <a:gd name="T139" fmla="*/ 0 h 1747"/>
                <a:gd name="T140" fmla="*/ 945 w 945"/>
                <a:gd name="T141" fmla="*/ 1747 h 17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5" h="1747">
                  <a:moveTo>
                    <a:pt x="945" y="0"/>
                  </a:moveTo>
                  <a:lnTo>
                    <a:pt x="924" y="3"/>
                  </a:lnTo>
                  <a:lnTo>
                    <a:pt x="904" y="6"/>
                  </a:lnTo>
                  <a:lnTo>
                    <a:pt x="876" y="13"/>
                  </a:lnTo>
                  <a:lnTo>
                    <a:pt x="856" y="17"/>
                  </a:lnTo>
                  <a:lnTo>
                    <a:pt x="835" y="23"/>
                  </a:lnTo>
                  <a:lnTo>
                    <a:pt x="814" y="30"/>
                  </a:lnTo>
                  <a:lnTo>
                    <a:pt x="793" y="35"/>
                  </a:lnTo>
                  <a:lnTo>
                    <a:pt x="773" y="41"/>
                  </a:lnTo>
                  <a:lnTo>
                    <a:pt x="751" y="50"/>
                  </a:lnTo>
                  <a:lnTo>
                    <a:pt x="726" y="60"/>
                  </a:lnTo>
                  <a:lnTo>
                    <a:pt x="704" y="69"/>
                  </a:lnTo>
                  <a:lnTo>
                    <a:pt x="682" y="79"/>
                  </a:lnTo>
                  <a:lnTo>
                    <a:pt x="659" y="89"/>
                  </a:lnTo>
                  <a:lnTo>
                    <a:pt x="635" y="101"/>
                  </a:lnTo>
                  <a:lnTo>
                    <a:pt x="614" y="112"/>
                  </a:lnTo>
                  <a:lnTo>
                    <a:pt x="593" y="125"/>
                  </a:lnTo>
                  <a:lnTo>
                    <a:pt x="575" y="135"/>
                  </a:lnTo>
                  <a:lnTo>
                    <a:pt x="557" y="148"/>
                  </a:lnTo>
                  <a:lnTo>
                    <a:pt x="537" y="160"/>
                  </a:lnTo>
                  <a:lnTo>
                    <a:pt x="514" y="175"/>
                  </a:lnTo>
                  <a:lnTo>
                    <a:pt x="494" y="191"/>
                  </a:lnTo>
                  <a:lnTo>
                    <a:pt x="475" y="206"/>
                  </a:lnTo>
                  <a:lnTo>
                    <a:pt x="457" y="219"/>
                  </a:lnTo>
                  <a:lnTo>
                    <a:pt x="427" y="243"/>
                  </a:lnTo>
                  <a:lnTo>
                    <a:pt x="397" y="272"/>
                  </a:lnTo>
                  <a:lnTo>
                    <a:pt x="374" y="293"/>
                  </a:lnTo>
                  <a:lnTo>
                    <a:pt x="346" y="324"/>
                  </a:lnTo>
                  <a:lnTo>
                    <a:pt x="327" y="347"/>
                  </a:lnTo>
                  <a:lnTo>
                    <a:pt x="305" y="372"/>
                  </a:lnTo>
                  <a:lnTo>
                    <a:pt x="282" y="401"/>
                  </a:lnTo>
                  <a:lnTo>
                    <a:pt x="263" y="428"/>
                  </a:lnTo>
                  <a:lnTo>
                    <a:pt x="243" y="459"/>
                  </a:lnTo>
                  <a:lnTo>
                    <a:pt x="224" y="489"/>
                  </a:lnTo>
                  <a:lnTo>
                    <a:pt x="205" y="521"/>
                  </a:lnTo>
                  <a:lnTo>
                    <a:pt x="189" y="548"/>
                  </a:lnTo>
                  <a:lnTo>
                    <a:pt x="174" y="583"/>
                  </a:lnTo>
                  <a:lnTo>
                    <a:pt x="159" y="616"/>
                  </a:lnTo>
                  <a:lnTo>
                    <a:pt x="146" y="650"/>
                  </a:lnTo>
                  <a:lnTo>
                    <a:pt x="133" y="687"/>
                  </a:lnTo>
                  <a:lnTo>
                    <a:pt x="117" y="733"/>
                  </a:lnTo>
                  <a:lnTo>
                    <a:pt x="107" y="776"/>
                  </a:lnTo>
                  <a:lnTo>
                    <a:pt x="96" y="820"/>
                  </a:lnTo>
                  <a:lnTo>
                    <a:pt x="91" y="862"/>
                  </a:lnTo>
                  <a:lnTo>
                    <a:pt x="83" y="912"/>
                  </a:lnTo>
                  <a:lnTo>
                    <a:pt x="78" y="974"/>
                  </a:lnTo>
                  <a:lnTo>
                    <a:pt x="77" y="1023"/>
                  </a:lnTo>
                  <a:lnTo>
                    <a:pt x="78" y="1072"/>
                  </a:lnTo>
                  <a:lnTo>
                    <a:pt x="82" y="1117"/>
                  </a:lnTo>
                  <a:lnTo>
                    <a:pt x="87" y="1160"/>
                  </a:lnTo>
                  <a:lnTo>
                    <a:pt x="93" y="1205"/>
                  </a:lnTo>
                  <a:lnTo>
                    <a:pt x="102" y="1251"/>
                  </a:lnTo>
                  <a:lnTo>
                    <a:pt x="115" y="1300"/>
                  </a:lnTo>
                  <a:lnTo>
                    <a:pt x="131" y="1350"/>
                  </a:lnTo>
                  <a:lnTo>
                    <a:pt x="147" y="1397"/>
                  </a:lnTo>
                  <a:lnTo>
                    <a:pt x="165" y="1443"/>
                  </a:lnTo>
                  <a:lnTo>
                    <a:pt x="187" y="1488"/>
                  </a:lnTo>
                  <a:lnTo>
                    <a:pt x="212" y="1531"/>
                  </a:lnTo>
                  <a:lnTo>
                    <a:pt x="0" y="1651"/>
                  </a:lnTo>
                  <a:lnTo>
                    <a:pt x="648" y="1747"/>
                  </a:lnTo>
                  <a:lnTo>
                    <a:pt x="886" y="1152"/>
                  </a:lnTo>
                  <a:lnTo>
                    <a:pt x="637" y="1285"/>
                  </a:lnTo>
                  <a:lnTo>
                    <a:pt x="613" y="1247"/>
                  </a:lnTo>
                  <a:lnTo>
                    <a:pt x="598" y="1212"/>
                  </a:lnTo>
                  <a:lnTo>
                    <a:pt x="584" y="1177"/>
                  </a:lnTo>
                  <a:lnTo>
                    <a:pt x="574" y="1142"/>
                  </a:lnTo>
                  <a:lnTo>
                    <a:pt x="568" y="1108"/>
                  </a:lnTo>
                  <a:lnTo>
                    <a:pt x="566" y="1075"/>
                  </a:lnTo>
                  <a:lnTo>
                    <a:pt x="563" y="1042"/>
                  </a:lnTo>
                  <a:lnTo>
                    <a:pt x="563" y="1009"/>
                  </a:lnTo>
                  <a:lnTo>
                    <a:pt x="565" y="969"/>
                  </a:lnTo>
                  <a:lnTo>
                    <a:pt x="569" y="931"/>
                  </a:lnTo>
                  <a:lnTo>
                    <a:pt x="577" y="888"/>
                  </a:lnTo>
                  <a:lnTo>
                    <a:pt x="587" y="854"/>
                  </a:lnTo>
                  <a:lnTo>
                    <a:pt x="602" y="815"/>
                  </a:lnTo>
                  <a:lnTo>
                    <a:pt x="615" y="782"/>
                  </a:lnTo>
                  <a:lnTo>
                    <a:pt x="633" y="750"/>
                  </a:lnTo>
                  <a:lnTo>
                    <a:pt x="648" y="726"/>
                  </a:lnTo>
                  <a:lnTo>
                    <a:pt x="663" y="705"/>
                  </a:lnTo>
                  <a:lnTo>
                    <a:pt x="678" y="685"/>
                  </a:lnTo>
                  <a:lnTo>
                    <a:pt x="695" y="665"/>
                  </a:lnTo>
                  <a:lnTo>
                    <a:pt x="713" y="643"/>
                  </a:lnTo>
                  <a:lnTo>
                    <a:pt x="729" y="629"/>
                  </a:lnTo>
                  <a:lnTo>
                    <a:pt x="747" y="609"/>
                  </a:lnTo>
                  <a:lnTo>
                    <a:pt x="765" y="594"/>
                  </a:lnTo>
                  <a:lnTo>
                    <a:pt x="787" y="578"/>
                  </a:lnTo>
                  <a:lnTo>
                    <a:pt x="812" y="561"/>
                  </a:lnTo>
                  <a:lnTo>
                    <a:pt x="834" y="547"/>
                  </a:lnTo>
                  <a:lnTo>
                    <a:pt x="852" y="537"/>
                  </a:lnTo>
                  <a:lnTo>
                    <a:pt x="878" y="522"/>
                  </a:lnTo>
                  <a:lnTo>
                    <a:pt x="904" y="511"/>
                  </a:lnTo>
                  <a:lnTo>
                    <a:pt x="945" y="499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1061"/>
            <p:cNvSpPr>
              <a:spLocks/>
            </p:cNvSpPr>
            <p:nvPr/>
          </p:nvSpPr>
          <p:spPr bwMode="auto">
            <a:xfrm>
              <a:off x="2312" y="1054"/>
              <a:ext cx="1404" cy="1582"/>
            </a:xfrm>
            <a:custGeom>
              <a:avLst/>
              <a:gdLst>
                <a:gd name="T0" fmla="*/ 554 w 1404"/>
                <a:gd name="T1" fmla="*/ 235 h 1582"/>
                <a:gd name="T2" fmla="*/ 605 w 1404"/>
                <a:gd name="T3" fmla="*/ 245 h 1582"/>
                <a:gd name="T4" fmla="*/ 645 w 1404"/>
                <a:gd name="T5" fmla="*/ 255 h 1582"/>
                <a:gd name="T6" fmla="*/ 686 w 1404"/>
                <a:gd name="T7" fmla="*/ 268 h 1582"/>
                <a:gd name="T8" fmla="*/ 728 w 1404"/>
                <a:gd name="T9" fmla="*/ 282 h 1582"/>
                <a:gd name="T10" fmla="*/ 776 w 1404"/>
                <a:gd name="T11" fmla="*/ 301 h 1582"/>
                <a:gd name="T12" fmla="*/ 822 w 1404"/>
                <a:gd name="T13" fmla="*/ 321 h 1582"/>
                <a:gd name="T14" fmla="*/ 867 w 1404"/>
                <a:gd name="T15" fmla="*/ 344 h 1582"/>
                <a:gd name="T16" fmla="*/ 905 w 1404"/>
                <a:gd name="T17" fmla="*/ 367 h 1582"/>
                <a:gd name="T18" fmla="*/ 944 w 1404"/>
                <a:gd name="T19" fmla="*/ 392 h 1582"/>
                <a:gd name="T20" fmla="*/ 986 w 1404"/>
                <a:gd name="T21" fmla="*/ 421 h 1582"/>
                <a:gd name="T22" fmla="*/ 1024 w 1404"/>
                <a:gd name="T23" fmla="*/ 450 h 1582"/>
                <a:gd name="T24" fmla="*/ 1083 w 1404"/>
                <a:gd name="T25" fmla="*/ 503 h 1582"/>
                <a:gd name="T26" fmla="*/ 1134 w 1404"/>
                <a:gd name="T27" fmla="*/ 555 h 1582"/>
                <a:gd name="T28" fmla="*/ 1174 w 1404"/>
                <a:gd name="T29" fmla="*/ 603 h 1582"/>
                <a:gd name="T30" fmla="*/ 1217 w 1404"/>
                <a:gd name="T31" fmla="*/ 660 h 1582"/>
                <a:gd name="T32" fmla="*/ 1257 w 1404"/>
                <a:gd name="T33" fmla="*/ 720 h 1582"/>
                <a:gd name="T34" fmla="*/ 1291 w 1404"/>
                <a:gd name="T35" fmla="*/ 780 h 1582"/>
                <a:gd name="T36" fmla="*/ 1322 w 1404"/>
                <a:gd name="T37" fmla="*/ 847 h 1582"/>
                <a:gd name="T38" fmla="*/ 1347 w 1404"/>
                <a:gd name="T39" fmla="*/ 919 h 1582"/>
                <a:gd name="T40" fmla="*/ 1374 w 1404"/>
                <a:gd name="T41" fmla="*/ 1008 h 1582"/>
                <a:gd name="T42" fmla="*/ 1390 w 1404"/>
                <a:gd name="T43" fmla="*/ 1094 h 1582"/>
                <a:gd name="T44" fmla="*/ 1403 w 1404"/>
                <a:gd name="T45" fmla="*/ 1206 h 1582"/>
                <a:gd name="T46" fmla="*/ 1403 w 1404"/>
                <a:gd name="T47" fmla="*/ 1302 h 1582"/>
                <a:gd name="T48" fmla="*/ 1393 w 1404"/>
                <a:gd name="T49" fmla="*/ 1391 h 1582"/>
                <a:gd name="T50" fmla="*/ 1378 w 1404"/>
                <a:gd name="T51" fmla="*/ 1481 h 1582"/>
                <a:gd name="T52" fmla="*/ 1349 w 1404"/>
                <a:gd name="T53" fmla="*/ 1582 h 1582"/>
                <a:gd name="T54" fmla="*/ 907 w 1404"/>
                <a:gd name="T55" fmla="*/ 1355 h 1582"/>
                <a:gd name="T56" fmla="*/ 918 w 1404"/>
                <a:gd name="T57" fmla="*/ 1273 h 1582"/>
                <a:gd name="T58" fmla="*/ 916 w 1404"/>
                <a:gd name="T59" fmla="*/ 1200 h 1582"/>
                <a:gd name="T60" fmla="*/ 903 w 1404"/>
                <a:gd name="T61" fmla="*/ 1120 h 1582"/>
                <a:gd name="T62" fmla="*/ 879 w 1404"/>
                <a:gd name="T63" fmla="*/ 1047 h 1582"/>
                <a:gd name="T64" fmla="*/ 848 w 1404"/>
                <a:gd name="T65" fmla="*/ 982 h 1582"/>
                <a:gd name="T66" fmla="*/ 818 w 1404"/>
                <a:gd name="T67" fmla="*/ 937 h 1582"/>
                <a:gd name="T68" fmla="*/ 786 w 1404"/>
                <a:gd name="T69" fmla="*/ 896 h 1582"/>
                <a:gd name="T70" fmla="*/ 751 w 1404"/>
                <a:gd name="T71" fmla="*/ 860 h 1582"/>
                <a:gd name="T72" fmla="*/ 714 w 1404"/>
                <a:gd name="T73" fmla="*/ 826 h 1582"/>
                <a:gd name="T74" fmla="*/ 667 w 1404"/>
                <a:gd name="T75" fmla="*/ 794 h 1582"/>
                <a:gd name="T76" fmla="*/ 628 w 1404"/>
                <a:gd name="T77" fmla="*/ 769 h 1582"/>
                <a:gd name="T78" fmla="*/ 578 w 1404"/>
                <a:gd name="T79" fmla="*/ 745 h 1582"/>
                <a:gd name="T80" fmla="*/ 536 w 1404"/>
                <a:gd name="T81" fmla="*/ 730 h 1582"/>
                <a:gd name="T82" fmla="*/ 474 w 1404"/>
                <a:gd name="T83" fmla="*/ 717 h 1582"/>
                <a:gd name="T84" fmla="*/ 412 w 1404"/>
                <a:gd name="T85" fmla="*/ 712 h 1582"/>
                <a:gd name="T86" fmla="*/ 395 w 1404"/>
                <a:gd name="T87" fmla="*/ 968 h 1582"/>
                <a:gd name="T88" fmla="*/ 394 w 1404"/>
                <a:gd name="T89" fmla="*/ 0 h 1582"/>
                <a:gd name="T90" fmla="*/ 415 w 1404"/>
                <a:gd name="T91" fmla="*/ 222 h 1582"/>
                <a:gd name="T92" fmla="*/ 478 w 1404"/>
                <a:gd name="T93" fmla="*/ 225 h 1582"/>
                <a:gd name="T94" fmla="*/ 535 w 1404"/>
                <a:gd name="T95" fmla="*/ 231 h 15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4"/>
                <a:gd name="T145" fmla="*/ 0 h 1582"/>
                <a:gd name="T146" fmla="*/ 1404 w 1404"/>
                <a:gd name="T147" fmla="*/ 1582 h 15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4" h="1582">
                  <a:moveTo>
                    <a:pt x="535" y="231"/>
                  </a:moveTo>
                  <a:lnTo>
                    <a:pt x="554" y="235"/>
                  </a:lnTo>
                  <a:lnTo>
                    <a:pt x="580" y="239"/>
                  </a:lnTo>
                  <a:lnTo>
                    <a:pt x="605" y="245"/>
                  </a:lnTo>
                  <a:lnTo>
                    <a:pt x="623" y="250"/>
                  </a:lnTo>
                  <a:lnTo>
                    <a:pt x="645" y="255"/>
                  </a:lnTo>
                  <a:lnTo>
                    <a:pt x="665" y="261"/>
                  </a:lnTo>
                  <a:lnTo>
                    <a:pt x="686" y="268"/>
                  </a:lnTo>
                  <a:lnTo>
                    <a:pt x="706" y="273"/>
                  </a:lnTo>
                  <a:lnTo>
                    <a:pt x="728" y="282"/>
                  </a:lnTo>
                  <a:lnTo>
                    <a:pt x="754" y="292"/>
                  </a:lnTo>
                  <a:lnTo>
                    <a:pt x="776" y="301"/>
                  </a:lnTo>
                  <a:lnTo>
                    <a:pt x="797" y="310"/>
                  </a:lnTo>
                  <a:lnTo>
                    <a:pt x="822" y="321"/>
                  </a:lnTo>
                  <a:lnTo>
                    <a:pt x="846" y="333"/>
                  </a:lnTo>
                  <a:lnTo>
                    <a:pt x="867" y="344"/>
                  </a:lnTo>
                  <a:lnTo>
                    <a:pt x="887" y="356"/>
                  </a:lnTo>
                  <a:lnTo>
                    <a:pt x="905" y="367"/>
                  </a:lnTo>
                  <a:lnTo>
                    <a:pt x="923" y="380"/>
                  </a:lnTo>
                  <a:lnTo>
                    <a:pt x="944" y="392"/>
                  </a:lnTo>
                  <a:lnTo>
                    <a:pt x="966" y="407"/>
                  </a:lnTo>
                  <a:lnTo>
                    <a:pt x="986" y="421"/>
                  </a:lnTo>
                  <a:lnTo>
                    <a:pt x="1006" y="436"/>
                  </a:lnTo>
                  <a:lnTo>
                    <a:pt x="1024" y="450"/>
                  </a:lnTo>
                  <a:lnTo>
                    <a:pt x="1053" y="475"/>
                  </a:lnTo>
                  <a:lnTo>
                    <a:pt x="1083" y="503"/>
                  </a:lnTo>
                  <a:lnTo>
                    <a:pt x="1106" y="524"/>
                  </a:lnTo>
                  <a:lnTo>
                    <a:pt x="1134" y="555"/>
                  </a:lnTo>
                  <a:lnTo>
                    <a:pt x="1153" y="577"/>
                  </a:lnTo>
                  <a:lnTo>
                    <a:pt x="1174" y="603"/>
                  </a:lnTo>
                  <a:lnTo>
                    <a:pt x="1198" y="632"/>
                  </a:lnTo>
                  <a:lnTo>
                    <a:pt x="1217" y="660"/>
                  </a:lnTo>
                  <a:lnTo>
                    <a:pt x="1236" y="690"/>
                  </a:lnTo>
                  <a:lnTo>
                    <a:pt x="1257" y="720"/>
                  </a:lnTo>
                  <a:lnTo>
                    <a:pt x="1274" y="752"/>
                  </a:lnTo>
                  <a:lnTo>
                    <a:pt x="1291" y="780"/>
                  </a:lnTo>
                  <a:lnTo>
                    <a:pt x="1307" y="814"/>
                  </a:lnTo>
                  <a:lnTo>
                    <a:pt x="1322" y="847"/>
                  </a:lnTo>
                  <a:lnTo>
                    <a:pt x="1334" y="882"/>
                  </a:lnTo>
                  <a:lnTo>
                    <a:pt x="1347" y="919"/>
                  </a:lnTo>
                  <a:lnTo>
                    <a:pt x="1363" y="965"/>
                  </a:lnTo>
                  <a:lnTo>
                    <a:pt x="1374" y="1008"/>
                  </a:lnTo>
                  <a:lnTo>
                    <a:pt x="1385" y="1051"/>
                  </a:lnTo>
                  <a:lnTo>
                    <a:pt x="1390" y="1094"/>
                  </a:lnTo>
                  <a:lnTo>
                    <a:pt x="1397" y="1144"/>
                  </a:lnTo>
                  <a:lnTo>
                    <a:pt x="1403" y="1206"/>
                  </a:lnTo>
                  <a:lnTo>
                    <a:pt x="1404" y="1254"/>
                  </a:lnTo>
                  <a:lnTo>
                    <a:pt x="1403" y="1302"/>
                  </a:lnTo>
                  <a:lnTo>
                    <a:pt x="1398" y="1348"/>
                  </a:lnTo>
                  <a:lnTo>
                    <a:pt x="1393" y="1391"/>
                  </a:lnTo>
                  <a:lnTo>
                    <a:pt x="1388" y="1436"/>
                  </a:lnTo>
                  <a:lnTo>
                    <a:pt x="1378" y="1481"/>
                  </a:lnTo>
                  <a:lnTo>
                    <a:pt x="1365" y="1531"/>
                  </a:lnTo>
                  <a:lnTo>
                    <a:pt x="1349" y="1582"/>
                  </a:lnTo>
                  <a:lnTo>
                    <a:pt x="1258" y="1296"/>
                  </a:lnTo>
                  <a:lnTo>
                    <a:pt x="907" y="1355"/>
                  </a:lnTo>
                  <a:lnTo>
                    <a:pt x="915" y="1305"/>
                  </a:lnTo>
                  <a:lnTo>
                    <a:pt x="918" y="1273"/>
                  </a:lnTo>
                  <a:lnTo>
                    <a:pt x="918" y="1239"/>
                  </a:lnTo>
                  <a:lnTo>
                    <a:pt x="916" y="1200"/>
                  </a:lnTo>
                  <a:lnTo>
                    <a:pt x="911" y="1162"/>
                  </a:lnTo>
                  <a:lnTo>
                    <a:pt x="903" y="1120"/>
                  </a:lnTo>
                  <a:lnTo>
                    <a:pt x="894" y="1085"/>
                  </a:lnTo>
                  <a:lnTo>
                    <a:pt x="879" y="1047"/>
                  </a:lnTo>
                  <a:lnTo>
                    <a:pt x="865" y="1014"/>
                  </a:lnTo>
                  <a:lnTo>
                    <a:pt x="848" y="982"/>
                  </a:lnTo>
                  <a:lnTo>
                    <a:pt x="833" y="957"/>
                  </a:lnTo>
                  <a:lnTo>
                    <a:pt x="818" y="937"/>
                  </a:lnTo>
                  <a:lnTo>
                    <a:pt x="803" y="917"/>
                  </a:lnTo>
                  <a:lnTo>
                    <a:pt x="786" y="896"/>
                  </a:lnTo>
                  <a:lnTo>
                    <a:pt x="767" y="875"/>
                  </a:lnTo>
                  <a:lnTo>
                    <a:pt x="751" y="860"/>
                  </a:lnTo>
                  <a:lnTo>
                    <a:pt x="732" y="842"/>
                  </a:lnTo>
                  <a:lnTo>
                    <a:pt x="714" y="826"/>
                  </a:lnTo>
                  <a:lnTo>
                    <a:pt x="693" y="810"/>
                  </a:lnTo>
                  <a:lnTo>
                    <a:pt x="667" y="794"/>
                  </a:lnTo>
                  <a:lnTo>
                    <a:pt x="646" y="779"/>
                  </a:lnTo>
                  <a:lnTo>
                    <a:pt x="628" y="769"/>
                  </a:lnTo>
                  <a:lnTo>
                    <a:pt x="601" y="753"/>
                  </a:lnTo>
                  <a:lnTo>
                    <a:pt x="578" y="745"/>
                  </a:lnTo>
                  <a:lnTo>
                    <a:pt x="557" y="737"/>
                  </a:lnTo>
                  <a:lnTo>
                    <a:pt x="536" y="730"/>
                  </a:lnTo>
                  <a:lnTo>
                    <a:pt x="504" y="723"/>
                  </a:lnTo>
                  <a:lnTo>
                    <a:pt x="474" y="717"/>
                  </a:lnTo>
                  <a:lnTo>
                    <a:pt x="443" y="714"/>
                  </a:lnTo>
                  <a:lnTo>
                    <a:pt x="412" y="712"/>
                  </a:lnTo>
                  <a:lnTo>
                    <a:pt x="395" y="711"/>
                  </a:lnTo>
                  <a:lnTo>
                    <a:pt x="395" y="968"/>
                  </a:lnTo>
                  <a:lnTo>
                    <a:pt x="0" y="491"/>
                  </a:lnTo>
                  <a:lnTo>
                    <a:pt x="394" y="0"/>
                  </a:lnTo>
                  <a:lnTo>
                    <a:pt x="394" y="221"/>
                  </a:lnTo>
                  <a:lnTo>
                    <a:pt x="415" y="222"/>
                  </a:lnTo>
                  <a:lnTo>
                    <a:pt x="446" y="223"/>
                  </a:lnTo>
                  <a:lnTo>
                    <a:pt x="478" y="225"/>
                  </a:lnTo>
                  <a:lnTo>
                    <a:pt x="509" y="228"/>
                  </a:lnTo>
                  <a:lnTo>
                    <a:pt x="535" y="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519" name="Text Box 1063"/>
          <p:cNvSpPr txBox="1">
            <a:spLocks noChangeArrowheads="1"/>
          </p:cNvSpPr>
          <p:nvPr/>
        </p:nvSpPr>
        <p:spPr bwMode="auto">
          <a:xfrm>
            <a:off x="4572000" y="2985921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Hot stage</a:t>
            </a:r>
          </a:p>
        </p:txBody>
      </p:sp>
      <p:sp>
        <p:nvSpPr>
          <p:cNvPr id="148520" name="Text Box 1064"/>
          <p:cNvSpPr txBox="1">
            <a:spLocks noChangeArrowheads="1"/>
          </p:cNvSpPr>
          <p:nvPr/>
        </p:nvSpPr>
        <p:spPr bwMode="auto">
          <a:xfrm>
            <a:off x="4141612" y="4623585"/>
            <a:ext cx="182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Cold stage</a:t>
            </a:r>
          </a:p>
        </p:txBody>
      </p:sp>
      <p:sp>
        <p:nvSpPr>
          <p:cNvPr id="148521" name="Text Box 1065"/>
          <p:cNvSpPr txBox="1">
            <a:spLocks noChangeArrowheads="1"/>
          </p:cNvSpPr>
          <p:nvPr/>
        </p:nvSpPr>
        <p:spPr bwMode="auto">
          <a:xfrm>
            <a:off x="2164080" y="3604410"/>
            <a:ext cx="1931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Sweating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Clinical stages   of a malaria paroxysm</a:t>
            </a:r>
          </a:p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19" grpId="0" autoUpdateAnimBg="0"/>
      <p:bldP spid="148520" grpId="0" autoUpdateAnimBg="0"/>
      <p:bldP spid="1485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71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83868"/>
              </p:ext>
            </p:extLst>
          </p:nvPr>
        </p:nvGraphicFramePr>
        <p:xfrm>
          <a:off x="762000" y="228600"/>
          <a:ext cx="4419600" cy="6235700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Malarial Paroxysm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1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(1) cold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stage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feeling of intense cold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vigorous shivering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lasts 15-60 minutes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(2) hot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stage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intense heat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dry burning skin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throbbing headache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lasts 2-6 hours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 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(3)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sweating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stage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profuse sweating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declining temperature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exhausted and weak → sleep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lasts 2-4 hours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69" name="Picture 27" descr="colds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43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38663"/>
            <a:ext cx="2514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9" descr="hotst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43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36710"/>
            <a:ext cx="8229600" cy="1216152"/>
          </a:xfrm>
        </p:spPr>
        <p:txBody>
          <a:bodyPr rtlCol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 of the Malaria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</a:t>
            </a:r>
          </a:p>
        </p:txBody>
      </p:sp>
      <p:pic>
        <p:nvPicPr>
          <p:cNvPr id="20483" name="Picture 30" descr="Child_with_severe_malaria_anaemia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525839"/>
            <a:ext cx="762000" cy="674687"/>
          </a:xfrm>
          <a:noFill/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781800" y="3124200"/>
            <a:ext cx="2074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  <a:latin typeface="Tahoma" pitchFamily="34" charset="0"/>
              </a:rPr>
              <a:t>Mosquito Vector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239000" y="3733800"/>
            <a:ext cx="1614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  <a:latin typeface="Tahoma" pitchFamily="34" charset="0"/>
              </a:rPr>
              <a:t>Human Host</a:t>
            </a:r>
            <a:endParaRPr lang="en-US" sz="20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752600" y="2057400"/>
            <a:ext cx="12954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632656" y="2351089"/>
            <a:ext cx="105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Infective </a:t>
            </a:r>
          </a:p>
          <a:p>
            <a:r>
              <a:rPr lang="en-US" sz="1400">
                <a:latin typeface="Tahoma" pitchFamily="34" charset="0"/>
              </a:rPr>
              <a:t>Period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685800" y="21336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04800" y="3886200"/>
            <a:ext cx="1622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Mosquito bites</a:t>
            </a:r>
          </a:p>
          <a:p>
            <a:r>
              <a:rPr lang="en-US" sz="1400">
                <a:latin typeface="Tahoma" pitchFamily="34" charset="0"/>
              </a:rPr>
              <a:t>gametocytemic </a:t>
            </a:r>
          </a:p>
          <a:p>
            <a:r>
              <a:rPr lang="en-US" sz="1400">
                <a:latin typeface="Tahoma" pitchFamily="34" charset="0"/>
              </a:rPr>
              <a:t>person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048000" y="2438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200400" y="2763839"/>
            <a:ext cx="15135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Mosquito bites</a:t>
            </a:r>
          </a:p>
          <a:p>
            <a:r>
              <a:rPr lang="en-US" sz="1400">
                <a:latin typeface="Tahoma" pitchFamily="34" charset="0"/>
              </a:rPr>
              <a:t>uninfected </a:t>
            </a:r>
          </a:p>
          <a:p>
            <a:r>
              <a:rPr lang="en-US" sz="1400">
                <a:latin typeface="Tahoma" pitchFamily="34" charset="0"/>
              </a:rPr>
              <a:t>person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048000" y="4648200"/>
            <a:ext cx="12954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0" y="4953000"/>
            <a:ext cx="21336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048000" y="4114801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Prepatent</a:t>
            </a:r>
          </a:p>
          <a:p>
            <a:r>
              <a:rPr lang="en-US" sz="1400">
                <a:latin typeface="Tahoma" pitchFamily="34" charset="0"/>
              </a:rPr>
              <a:t>Period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340101" y="5246689"/>
            <a:ext cx="18085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Incubation Period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596467" y="5583239"/>
            <a:ext cx="1497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Clinical Illness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181600" y="5257800"/>
            <a:ext cx="2133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572000" y="3657601"/>
            <a:ext cx="1654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Tahoma" pitchFamily="34" charset="0"/>
              </a:rPr>
              <a:t>Parasites visible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485945" y="4713289"/>
            <a:ext cx="10198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Tahoma" pitchFamily="34" charset="0"/>
              </a:rPr>
              <a:t>Recovery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019800" y="4343401"/>
            <a:ext cx="1596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Tahoma" pitchFamily="34" charset="0"/>
              </a:rPr>
              <a:t>Symptom onset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>
            <a:off x="4343400" y="3962400"/>
            <a:ext cx="457200" cy="838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5181600" y="4572000"/>
            <a:ext cx="838200" cy="609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H="1">
            <a:off x="7315200" y="4953000"/>
            <a:ext cx="3810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6" name="Picture 26" descr="lm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914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685800" y="1676400"/>
            <a:ext cx="1066800" cy="381000"/>
          </a:xfrm>
          <a:prstGeom prst="rect">
            <a:avLst/>
          </a:prstGeom>
          <a:solidFill>
            <a:srgbClr val="FFFF00"/>
          </a:solidFill>
          <a:ln w="1893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65068" y="1343680"/>
            <a:ext cx="125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 dirty="0" err="1">
                <a:latin typeface="Tahoma" pitchFamily="34" charset="0"/>
              </a:rPr>
              <a:t>Sporogonic</a:t>
            </a:r>
            <a:r>
              <a:rPr lang="en-US" sz="1400" dirty="0">
                <a:latin typeface="Tahoma" pitchFamily="34" charset="0"/>
              </a:rPr>
              <a:t> </a:t>
            </a:r>
          </a:p>
          <a:p>
            <a:r>
              <a:rPr lang="en-US" sz="1400" dirty="0">
                <a:latin typeface="Tahoma" pitchFamily="34" charset="0"/>
              </a:rPr>
              <a:t>cycle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Pathogenesis of malaria </a:t>
            </a:r>
            <a:endParaRPr lang="en-US" dirty="0"/>
          </a:p>
        </p:txBody>
      </p:sp>
      <p:pic>
        <p:nvPicPr>
          <p:cNvPr id="4" name="Picture 2" descr="malaria-pathogenesis-diagram4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39019"/>
            <a:ext cx="7010400" cy="486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895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1248</TotalTime>
  <Words>1897</Words>
  <Application>Microsoft Office PowerPoint</Application>
  <PresentationFormat>On-screen Show (4:3)</PresentationFormat>
  <Paragraphs>263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Module</vt:lpstr>
      <vt:lpstr>CEREBRAL MALARIA</vt:lpstr>
      <vt:lpstr>Objectives </vt:lpstr>
      <vt:lpstr>Malaria Species</vt:lpstr>
      <vt:lpstr>Life cycle of malaria </vt:lpstr>
      <vt:lpstr>PowerPoint Presentation</vt:lpstr>
      <vt:lpstr>PowerPoint Presentation</vt:lpstr>
      <vt:lpstr>PowerPoint Presentation</vt:lpstr>
      <vt:lpstr>Components of the Malaria  Life Cycle</vt:lpstr>
      <vt:lpstr>Pathogenesis of malaria </vt:lpstr>
      <vt:lpstr>PowerPoint Presentation</vt:lpstr>
      <vt:lpstr>Definition of uncomplicated malaria</vt:lpstr>
      <vt:lpstr>Definition of severe malaria</vt:lpstr>
      <vt:lpstr>Clinical signs in severe malaria </vt:lpstr>
      <vt:lpstr>Main causes of death in  severe malaria </vt:lpstr>
      <vt:lpstr>Clinical syndromes in severe malaria : Example from Kenya</vt:lpstr>
      <vt:lpstr>Clinical syndromes in severe malaria : Example from Yemen</vt:lpstr>
      <vt:lpstr>Clinical syndromes in severe malaria : Example from Yemen</vt:lpstr>
      <vt:lpstr>PowerPoint Presentation</vt:lpstr>
      <vt:lpstr>Clinical syndromes in severe malaria Severe anemia</vt:lpstr>
      <vt:lpstr>Clinical syndromes in severe malaria Renal involvement</vt:lpstr>
      <vt:lpstr>Clinical syndromes in severe malaria: Renal involvement</vt:lpstr>
      <vt:lpstr>Clinical syndromes in severe malaria : Renal involvement</vt:lpstr>
      <vt:lpstr>Cerebral malaria: definition</vt:lpstr>
      <vt:lpstr>Cerebral malaria : definition </vt:lpstr>
      <vt:lpstr>Cerebral Malaria Blantyre coma scale</vt:lpstr>
      <vt:lpstr>  </vt:lpstr>
      <vt:lpstr>Cerebral malaria: pathogenesis</vt:lpstr>
      <vt:lpstr>Cerebral malaria: clinical picture</vt:lpstr>
      <vt:lpstr>Cerebral malaria: clinical picture </vt:lpstr>
      <vt:lpstr>Cerebral malaria: clinical picture</vt:lpstr>
      <vt:lpstr>Cerebral malaria: clinical picture</vt:lpstr>
      <vt:lpstr>Cerebral malaria: clinical picture</vt:lpstr>
      <vt:lpstr>Cerebral malaria: clinical picture</vt:lpstr>
      <vt:lpstr>Cerebral malaria: clinical picture</vt:lpstr>
      <vt:lpstr>Cerebral malaria: clinical picture</vt:lpstr>
      <vt:lpstr>Cerebral malaria: importance of excluding other conditions </vt:lpstr>
      <vt:lpstr>Summary of Adjunctive Treatment</vt:lpstr>
      <vt:lpstr>Summary of Adjunctive Treatment</vt:lpstr>
      <vt:lpstr>General Management  of cerebral malaria</vt:lpstr>
      <vt:lpstr>PowerPoint Presentation</vt:lpstr>
      <vt:lpstr>Evolution of cerebral malaria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Initiative, integrity, trustworthiness</dc:title>
  <dc:creator>Dr.Hannan</dc:creator>
  <cp:lastModifiedBy>ahmed</cp:lastModifiedBy>
  <cp:revision>92</cp:revision>
  <dcterms:created xsi:type="dcterms:W3CDTF">2010-08-16T07:25:26Z</dcterms:created>
  <dcterms:modified xsi:type="dcterms:W3CDTF">2012-10-16T03:34:40Z</dcterms:modified>
</cp:coreProperties>
</file>