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custShowLst>
    <p:custShow name="Custom Show 2" id="0">
      <p:sldLst>
        <p:sld r:id="rId2"/>
        <p:sld r:id="rId11"/>
        <p:sld r:id="rId3"/>
        <p:sld r:id="rId4"/>
        <p:sld r:id="rId5"/>
        <p:sld r:id="rId6"/>
        <p:sld r:id="rId7"/>
        <p:sld r:id="rId8"/>
        <p:sld r:id="rId9"/>
        <p:sld r:id="rId10"/>
        <p:sld r:id="rId12"/>
      </p:sldLst>
    </p:custShow>
  </p:custShow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4015AB"/>
    <a:srgbClr val="008000"/>
    <a:srgbClr val="66FF66"/>
    <a:srgbClr val="E8D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385" autoAdjust="0"/>
    <p:restoredTop sz="86441" autoAdjust="0"/>
  </p:normalViewPr>
  <p:slideViewPr>
    <p:cSldViewPr>
      <p:cViewPr>
        <p:scale>
          <a:sx n="98" d="100"/>
          <a:sy n="98" d="100"/>
        </p:scale>
        <p:origin x="-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10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813BD-7190-4594-9A31-825153B2039B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D835AA-8E90-48F7-A8E7-633BA71B1E2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359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4FA5ED-C74A-47D6-84D1-5EFB24F68DF5}" type="datetimeFigureOut">
              <a:rPr lang="ar-SA" smtClean="0"/>
              <a:pPr/>
              <a:t>01/12/1433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23B97C-0786-4645-A278-EDE665F772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5BD289-DBEE-4FD7-B22D-5D20FEC3B2CD}" type="datetimeFigureOut">
              <a:rPr lang="ar-SA" smtClean="0"/>
              <a:pPr/>
              <a:t>01/12/1433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C90EB0-0C45-4D35-93D8-E8BEA52A9B2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285884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latin typeface="Century Gothic" pitchFamily="34" charset="0"/>
              </a:rPr>
              <a:t>CEREBRAL TB AND OTHER CHRONIC                                CEREBRAL BACTERIAL INFECTION  </a:t>
            </a:r>
            <a:endParaRPr lang="ar-SA" sz="40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481328"/>
            <a:ext cx="8643998" cy="494806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Neurological disability and, may be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b) Fatal if not treated  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usually have:-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Slow insidious on set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b) with progression of signs and symptoms </a:t>
            </a:r>
            <a:r>
              <a:rPr lang="en-US" sz="8000" b="1" dirty="0" smtClean="0">
                <a:latin typeface="Century Gothic" pitchFamily="34" charset="0"/>
              </a:rPr>
              <a:t>over </a:t>
            </a:r>
            <a:r>
              <a:rPr lang="en-US" sz="8000" b="1" dirty="0" smtClean="0">
                <a:latin typeface="Century Gothic" pitchFamily="34" charset="0"/>
              </a:rPr>
              <a:t>a period of weeks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differ from those of acute infection which have </a:t>
            </a:r>
          </a:p>
          <a:p>
            <a:pPr algn="l" rtl="0">
              <a:lnSpc>
                <a:spcPct val="170000"/>
              </a:lnSpc>
            </a:pPr>
            <a:r>
              <a:rPr lang="en-US" sz="8000" b="1" dirty="0" smtClean="0">
                <a:latin typeface="Century Gothic" pitchFamily="34" charset="0"/>
              </a:rPr>
              <a:t>a) Rapid on set of symptoms and signs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B0F0"/>
                </a:solidFill>
                <a:latin typeface="Century Gothic" pitchFamily="34" charset="0"/>
              </a:rPr>
              <a:t>They are usually diagnosed ,if the neurological syndrome exists for &gt; 4 weeks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8000"/>
                </a:solidFill>
                <a:latin typeface="Century Gothic" pitchFamily="34" charset="0"/>
              </a:rPr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Chronic cerebral and meningeal infection can produce:-</a:t>
            </a:r>
            <a:endParaRPr lang="en-US" sz="2800" i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a- History as mentioned  for Brucellosis and Tuberculosis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b-Clinical examination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c- Imaging by x- ray or MRI or ultrasound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d- Laboratory findings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latin typeface="Century Gothic" pitchFamily="34" charset="0"/>
              </a:rPr>
              <a:t>Diagnosis of chronic cerebral and meningeal infections</a:t>
            </a:r>
            <a:endParaRPr lang="en-US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>        </a:t>
            </a:r>
            <a:r>
              <a:rPr lang="en-US" sz="7200" b="1" dirty="0" smtClean="0">
                <a:latin typeface="Century Gothic" pitchFamily="34" charset="0"/>
              </a:rPr>
              <a:t>This is mainly related to the laboratory examination of cerebrospinal fluid including:-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6400" b="1" dirty="0" smtClean="0">
                <a:latin typeface="Century Gothic" pitchFamily="34" charset="0"/>
              </a:rPr>
              <a:t>a-Collect of 2-5 ml of CSF and checking for the pressure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6400" b="1" dirty="0" smtClean="0">
                <a:latin typeface="Century Gothic" pitchFamily="34" charset="0"/>
              </a:rPr>
              <a:t>b- Bio chemical investigation for 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Century Gothic" pitchFamily="34" charset="0"/>
              </a:rPr>
              <a:t>                                                        </a:t>
            </a:r>
            <a:r>
              <a:rPr lang="en-US" sz="5600" b="1" dirty="0" smtClean="0">
                <a:latin typeface="Century Gothic" pitchFamily="34" charset="0"/>
              </a:rPr>
              <a:t>1- Total protein 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2- Glucose level in comparison to the  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serum glucose level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7200" b="1" dirty="0" smtClean="0">
                <a:latin typeface="Century Gothic" pitchFamily="34" charset="0"/>
              </a:rPr>
              <a:t>c- Microscopy:</a:t>
            </a:r>
          </a:p>
          <a:p>
            <a:pPr>
              <a:lnSpc>
                <a:spcPct val="170000"/>
              </a:lnSpc>
              <a:buNone/>
            </a:pPr>
            <a:r>
              <a:rPr lang="en-US" sz="6400" b="1" dirty="0" smtClean="0">
                <a:latin typeface="Century Gothic" pitchFamily="34" charset="0"/>
              </a:rPr>
              <a:t>                                                       </a:t>
            </a:r>
            <a:r>
              <a:rPr lang="en-US" sz="5600" b="1" dirty="0" smtClean="0">
                <a:latin typeface="Century Gothic" pitchFamily="34" charset="0"/>
              </a:rPr>
              <a:t>1- Presence of organism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2- Total white cell count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3- Differential count mainly for:-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                         a- Polymorphic</a:t>
            </a:r>
          </a:p>
          <a:p>
            <a:pPr>
              <a:lnSpc>
                <a:spcPct val="170000"/>
              </a:lnSpc>
              <a:buNone/>
            </a:pPr>
            <a:r>
              <a:rPr lang="en-US" sz="5600" b="1" dirty="0" smtClean="0">
                <a:latin typeface="Century Gothic" pitchFamily="34" charset="0"/>
              </a:rPr>
              <a:t>                                                                                              b- Lymphocytes</a:t>
            </a:r>
            <a:endParaRPr lang="en-US" sz="56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algn="ctr"/>
            <a:r>
              <a:rPr lang="en-US" i="1" dirty="0" smtClean="0"/>
              <a:t>Laboratory Findings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a- Increased CSF pressure indicating increased intra cranial pressure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b- Increased protein level due to presence of inflammatory substance, dead organism, protein and WBC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c- Reduced glucose level ( Normally is 2/3 of serum glucose level)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d- Increased local white cell count but in chronic infection the differential shows </a:t>
            </a:r>
            <a:r>
              <a:rPr lang="en-US" sz="2100" b="1" i="1" u="sng" dirty="0" err="1" smtClean="0">
                <a:latin typeface="Century Gothic" pitchFamily="34" charset="0"/>
              </a:rPr>
              <a:t>lymphocytosis</a:t>
            </a:r>
            <a:r>
              <a:rPr lang="en-US" sz="2100" b="1" dirty="0" smtClean="0">
                <a:latin typeface="Century Gothic" pitchFamily="34" charset="0"/>
              </a:rPr>
              <a:t> while in acute infections there is increased % of polymorph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e- Gram stain can same time rarely shows causative organism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>
                <a:latin typeface="Century Gothic" pitchFamily="34" charset="0"/>
              </a:rPr>
              <a:t>f- Z-N  Stain can show AFB of T.B while modified Z-N can show </a:t>
            </a:r>
            <a:r>
              <a:rPr lang="en-US" sz="2100" b="1" dirty="0" err="1" smtClean="0">
                <a:latin typeface="Century Gothic" pitchFamily="34" charset="0"/>
              </a:rPr>
              <a:t>Nocardia</a:t>
            </a:r>
            <a:r>
              <a:rPr lang="en-US" sz="2100" b="1" dirty="0" smtClean="0">
                <a:latin typeface="Century Gothic" pitchFamily="34" charset="0"/>
              </a:rPr>
              <a:t>  </a:t>
            </a:r>
          </a:p>
          <a:p>
            <a:pPr>
              <a:buNone/>
            </a:pPr>
            <a:endParaRPr lang="ar-SA" sz="20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As in acute pyogenic infections, in chronic cerebral and meningeal infections the following CSF finding will be as follows</a:t>
            </a:r>
            <a:endParaRPr lang="ar-SA" sz="2800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g- VDRL and other serological  causes  for syphilis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h- Wet preparation of CSF for fungal and parasite</a:t>
            </a: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Century Gothic" pitchFamily="34" charset="0"/>
              </a:rPr>
              <a:t>i</a:t>
            </a:r>
            <a:r>
              <a:rPr lang="en-US" b="1" dirty="0" smtClean="0">
                <a:latin typeface="Century Gothic" pitchFamily="34" charset="0"/>
              </a:rPr>
              <a:t>- India ink for Cryptococcus neoforman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j- Culture for CSF for </a:t>
            </a:r>
            <a:r>
              <a:rPr lang="en-US" b="1" i="1" dirty="0" err="1" smtClean="0">
                <a:latin typeface="Century Gothic" pitchFamily="34" charset="0"/>
              </a:rPr>
              <a:t>Brucella</a:t>
            </a:r>
            <a:r>
              <a:rPr lang="en-US" b="1" dirty="0" err="1" smtClean="0">
                <a:latin typeface="Century Gothic" pitchFamily="34" charset="0"/>
              </a:rPr>
              <a:t>,T.B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i="1" dirty="0" smtClean="0">
                <a:latin typeface="Century Gothic" pitchFamily="34" charset="0"/>
              </a:rPr>
              <a:t>Mycobacterium tuberculosis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i="1" dirty="0" err="1" smtClean="0">
                <a:latin typeface="Century Gothic" pitchFamily="34" charset="0"/>
              </a:rPr>
              <a:t>Leplospira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other Bacteria</a:t>
            </a:r>
            <a:endParaRPr lang="ar-SA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algn="ctr"/>
            <a:r>
              <a:rPr lang="en-US" i="1" dirty="0" smtClean="0"/>
              <a:t>Diagnosis continued </a:t>
            </a:r>
            <a:endParaRPr lang="ar-SA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a) </a:t>
            </a:r>
            <a:r>
              <a:rPr lang="en-US" b="1" dirty="0" err="1" smtClean="0">
                <a:latin typeface="Century Gothic" pitchFamily="34" charset="0"/>
              </a:rPr>
              <a:t>Mantoux</a:t>
            </a:r>
            <a:r>
              <a:rPr lang="en-US" b="1" dirty="0" smtClean="0">
                <a:latin typeface="Century Gothic" pitchFamily="34" charset="0"/>
              </a:rPr>
              <a:t> test, Tuberculin skin test(TST)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b)Chest x-ray for primary focus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c) CSF microscopy for AFB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d) CSF culture an solid medium L.J or fluid  medium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e) PCR or other molecular biopsy test for presence of bacterial element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 f) Culture of CSF for Brucella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g) Serology for Brucella</a:t>
            </a:r>
          </a:p>
          <a:p>
            <a:pPr>
              <a:lnSpc>
                <a:spcPct val="160000"/>
              </a:lnSpc>
              <a:buNone/>
            </a:pPr>
            <a:r>
              <a:rPr lang="en-US" b="1" dirty="0" smtClean="0">
                <a:latin typeface="Century Gothic" pitchFamily="34" charset="0"/>
              </a:rPr>
              <a:t>Combination of these finding with clinical history and examination finding</a:t>
            </a:r>
            <a:endParaRPr lang="ar-SA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algn="ctr"/>
            <a:r>
              <a:rPr lang="en-US" sz="3200" i="1" dirty="0" smtClean="0">
                <a:latin typeface="Century Gothic" pitchFamily="34" charset="0"/>
              </a:rPr>
              <a:t>Laboratory diagnosis of cerebral and </a:t>
            </a:r>
            <a:r>
              <a:rPr lang="en-US" sz="3200" i="1" dirty="0" err="1" smtClean="0">
                <a:latin typeface="Century Gothic" pitchFamily="34" charset="0"/>
              </a:rPr>
              <a:t>meningetic</a:t>
            </a:r>
            <a:r>
              <a:rPr lang="en-US" sz="3200" i="1" dirty="0" smtClean="0">
                <a:latin typeface="Century Gothic" pitchFamily="34" charset="0"/>
              </a:rPr>
              <a:t> Tuberculosis and Brucellosis</a:t>
            </a:r>
            <a:endParaRPr lang="ar-SA" sz="3200" i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1328"/>
            <a:ext cx="8219256" cy="518803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sz="2400" b="1" u="sng" dirty="0" smtClean="0">
                <a:latin typeface="Century Gothic" pitchFamily="34" charset="0"/>
              </a:rPr>
              <a:t>Tuberculosis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latin typeface="Century Gothic" pitchFamily="34" charset="0"/>
              </a:rPr>
              <a:t>4 Drugs are used there are:-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1- Rifampicin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2- </a:t>
            </a:r>
            <a:r>
              <a:rPr lang="en-US" sz="2100" b="1" dirty="0" err="1" smtClean="0">
                <a:latin typeface="Century Gothic" pitchFamily="34" charset="0"/>
              </a:rPr>
              <a:t>Isonized</a:t>
            </a:r>
            <a:r>
              <a:rPr lang="en-US" sz="2100" b="1" dirty="0" smtClean="0">
                <a:latin typeface="Century Gothic" pitchFamily="34" charset="0"/>
              </a:rPr>
              <a:t>(INH)                  for 2 month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3- Ethambutol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 4-Pyrazinamide</a:t>
            </a:r>
          </a:p>
          <a:p>
            <a:pPr>
              <a:lnSpc>
                <a:spcPct val="150000"/>
              </a:lnSpc>
              <a:buNone/>
            </a:pPr>
            <a:r>
              <a:rPr lang="en-US" sz="2100" b="1" dirty="0" smtClean="0">
                <a:latin typeface="Century Gothic" pitchFamily="34" charset="0"/>
              </a:rPr>
              <a:t>     Then,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Rifampicin                    for 7-10 month</a:t>
            </a:r>
            <a:endParaRPr lang="en-US" sz="21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INH</a:t>
            </a:r>
            <a:endParaRPr lang="en-US" sz="21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 smtClean="0">
                <a:latin typeface="Century Gothic" pitchFamily="34" charset="0"/>
              </a:rPr>
              <a:t>Glucocorticoid</a:t>
            </a:r>
            <a:r>
              <a:rPr lang="en-US" sz="2100" b="1" dirty="0" smtClean="0">
                <a:latin typeface="Century Gothic" pitchFamily="34" charset="0"/>
              </a:rPr>
              <a:t>                </a:t>
            </a:r>
            <a:endParaRPr lang="ar-SA" sz="21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	  </a:t>
            </a:r>
            <a:r>
              <a:rPr lang="en-US" sz="3600" dirty="0" smtClean="0">
                <a:latin typeface="Century Gothic" pitchFamily="34" charset="0"/>
              </a:rPr>
              <a:t>Treatment for cerebral and </a:t>
            </a:r>
            <a:r>
              <a:rPr lang="en-US" sz="3600" dirty="0" err="1" smtClean="0">
                <a:latin typeface="Century Gothic" pitchFamily="34" charset="0"/>
              </a:rPr>
              <a:t>meningeal</a:t>
            </a:r>
            <a:r>
              <a:rPr lang="en-US" sz="3600" dirty="0" smtClean="0">
                <a:latin typeface="Century Gothic" pitchFamily="34" charset="0"/>
              </a:rPr>
              <a:t> Tuberculosis and Brucellosis</a:t>
            </a:r>
            <a:endParaRPr lang="ar-SA" sz="3600" dirty="0">
              <a:latin typeface="Century Gothic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563888" y="2420888"/>
            <a:ext cx="64807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ight Brace 6"/>
          <p:cNvSpPr/>
          <p:nvPr/>
        </p:nvSpPr>
        <p:spPr>
          <a:xfrm>
            <a:off x="3419639" y="5157192"/>
            <a:ext cx="288032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    Two of the following 3 drugs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a- Tetracycline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b- Rifampicin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c- Cotrimoxazole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Usually Rifampicin and Cotrimoxazole are preferred as they have good penetration power in the  blood brain- barner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latin typeface="Century Gothic" pitchFamily="34" charset="0"/>
              </a:rPr>
              <a:t>Brucellosis Treatment</a:t>
            </a:r>
            <a:endParaRPr lang="ar-SA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15940" cy="170080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2800" i="1" dirty="0" smtClean="0">
                <a:latin typeface="Century Gothic" pitchFamily="34" charset="0"/>
              </a:rPr>
              <a:t>Symptoms and signs of chronic cerebral and meningetic infection: </a:t>
            </a:r>
            <a:r>
              <a:rPr lang="en-US" sz="2800" i="1" u="sng" dirty="0" smtClean="0">
                <a:latin typeface="Century Gothic" pitchFamily="34" charset="0"/>
              </a:rPr>
              <a:t>overlong period </a:t>
            </a:r>
            <a:r>
              <a:rPr lang="en-US" sz="2800" i="1" dirty="0" smtClean="0">
                <a:latin typeface="Century Gothic" pitchFamily="34" charset="0"/>
              </a:rPr>
              <a:t>or can be </a:t>
            </a:r>
            <a:r>
              <a:rPr lang="en-US" sz="2800" i="1" u="sng" dirty="0" smtClean="0">
                <a:latin typeface="Century Gothic" pitchFamily="34" charset="0"/>
              </a:rPr>
              <a:t>recurrent</a:t>
            </a:r>
            <a:endParaRPr lang="en-US" sz="2800" i="1" u="sng" dirty="0">
              <a:latin typeface="Century Goth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0034" y="1714488"/>
            <a:ext cx="3999958" cy="492922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B0F0"/>
                </a:solidFill>
                <a:latin typeface="Century Gothic" pitchFamily="34" charset="0"/>
              </a:rPr>
              <a:t>SYMPTOM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Chronic head ache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Neck or back pain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2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Change in personality</a:t>
            </a:r>
          </a:p>
          <a:p>
            <a:pPr>
              <a:lnSpc>
                <a:spcPct val="120000"/>
              </a:lnSpc>
              <a:buNone/>
            </a:pPr>
            <a:endParaRPr lang="en-US" sz="22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Facial weakness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Double vision ,visual loss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Arm and leg weakness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Century Gothic" pitchFamily="34" charset="0"/>
              </a:rPr>
              <a:t>clumsiness</a:t>
            </a:r>
            <a:endParaRPr lang="en-US" sz="2200" b="1" dirty="0">
              <a:latin typeface="Century Gothic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1714488"/>
            <a:ext cx="4186809" cy="492922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33000"/>
              </a:prstClr>
            </a:outerShdw>
          </a:effectLst>
          <a:scene3d>
            <a:camera prst="orthographicFront"/>
            <a:lightRig rig="threePt" dir="t"/>
          </a:scene3d>
          <a:sp3d>
            <a:bevelT w="4445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rgbClr val="00B0F0"/>
                </a:solidFill>
                <a:latin typeface="Century Gothic" pitchFamily="34" charset="0"/>
              </a:rPr>
              <a:t>SIGN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+/-</a:t>
            </a:r>
            <a:r>
              <a:rPr lang="en-US" sz="2000" b="1" u="sng" dirty="0" smtClean="0">
                <a:latin typeface="Century Gothic" pitchFamily="34" charset="0"/>
              </a:rPr>
              <a:t>Papilloedema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err="1" smtClean="0">
                <a:latin typeface="Century Gothic" pitchFamily="34" charset="0"/>
              </a:rPr>
              <a:t>Brud</a:t>
            </a:r>
            <a:r>
              <a:rPr lang="en-US" sz="2000" b="1" dirty="0" smtClean="0">
                <a:latin typeface="Century Gothic" pitchFamily="34" charset="0"/>
              </a:rPr>
              <a:t> Zinc or Kerning 'positive sign of </a:t>
            </a:r>
            <a:r>
              <a:rPr lang="en-US" sz="2000" b="1" dirty="0" err="1" smtClean="0">
                <a:latin typeface="Century Gothic" pitchFamily="34" charset="0"/>
              </a:rPr>
              <a:t>meningeal</a:t>
            </a:r>
            <a:r>
              <a:rPr lang="en-US" sz="2000" b="1" dirty="0" smtClean="0">
                <a:latin typeface="Century Gothic" pitchFamily="34" charset="0"/>
              </a:rPr>
              <a:t> irritation</a:t>
            </a:r>
          </a:p>
          <a:p>
            <a:pPr>
              <a:lnSpc>
                <a:spcPct val="120000"/>
              </a:lnSpc>
              <a:buNone/>
            </a:pPr>
            <a:endParaRPr lang="en-US" sz="2000" b="1" dirty="0" smtClean="0">
              <a:latin typeface="Century Gothic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Altered mental status, </a:t>
            </a:r>
            <a:r>
              <a:rPr lang="en-US" sz="2000" b="1" u="sng" dirty="0" smtClean="0">
                <a:latin typeface="Century Gothic" pitchFamily="34" charset="0"/>
              </a:rPr>
              <a:t>memory loss, etc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Seventh nerve palsy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alibri"/>
              </a:rPr>
              <a:t>3,4,6 th,</a:t>
            </a:r>
            <a:r>
              <a:rPr lang="en-US" sz="2000" b="1" dirty="0" smtClean="0">
                <a:latin typeface="Century Gothic" pitchFamily="34" charset="0"/>
              </a:rPr>
              <a:t>Nerve palsy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Ataxia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b="1" u="sng" dirty="0" smtClean="0">
                <a:latin typeface="Century Gothic" pitchFamily="34" charset="0"/>
              </a:rPr>
              <a:t>Hydrocephalus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000" b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en-US" sz="3600" i="1" dirty="0" smtClean="0">
                <a:latin typeface="Century Gothic" pitchFamily="34" charset="0"/>
              </a:rPr>
              <a:t>Microbiological Causes Of Chronic Cerebral Infection And </a:t>
            </a:r>
            <a:r>
              <a:rPr lang="en-US" sz="3600" i="1" dirty="0" err="1" smtClean="0">
                <a:latin typeface="Century Gothic" pitchFamily="34" charset="0"/>
              </a:rPr>
              <a:t>Meningities</a:t>
            </a:r>
            <a:endParaRPr lang="en-US" sz="3600" i="1" dirty="0">
              <a:latin typeface="Century Gothic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800" b="1" u="sng" dirty="0" smtClean="0">
                <a:solidFill>
                  <a:srgbClr val="00B0F0"/>
                </a:solidFill>
                <a:latin typeface="Century Gothic" pitchFamily="34" charset="0"/>
              </a:rPr>
              <a:t>A –Bacterial, Most important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a)Tuberculosis                        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b)Brucellosis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c) Partially treated acute meningitis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d) Syphilis-caused by </a:t>
            </a:r>
            <a:r>
              <a:rPr lang="en-US" b="1" i="1" dirty="0" smtClean="0">
                <a:latin typeface="Century Gothic" pitchFamily="34" charset="0"/>
              </a:rPr>
              <a:t>Treponema </a:t>
            </a:r>
            <a:r>
              <a:rPr lang="en-US" b="1" i="1" dirty="0" err="1" smtClean="0">
                <a:latin typeface="Century Gothic" pitchFamily="34" charset="0"/>
              </a:rPr>
              <a:t>Pallidium</a:t>
            </a:r>
            <a:endParaRPr lang="en-US" b="1" i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E) </a:t>
            </a:r>
            <a:r>
              <a:rPr lang="en-US" b="1" dirty="0" err="1" smtClean="0">
                <a:latin typeface="Century Gothic" pitchFamily="34" charset="0"/>
              </a:rPr>
              <a:t>Liptosporosis</a:t>
            </a:r>
            <a:r>
              <a:rPr lang="en-US" b="1" dirty="0" smtClean="0">
                <a:latin typeface="Century Gothic" pitchFamily="34" charset="0"/>
              </a:rPr>
              <a:t>- caused by </a:t>
            </a:r>
            <a:r>
              <a:rPr lang="en-US" b="1" i="1" dirty="0" err="1" smtClean="0">
                <a:latin typeface="Century Gothic" pitchFamily="34" charset="0"/>
              </a:rPr>
              <a:t>L.Icter</a:t>
            </a:r>
            <a:r>
              <a:rPr lang="en-US" b="1" i="1" dirty="0" smtClean="0">
                <a:latin typeface="Century Gothic" pitchFamily="34" charset="0"/>
              </a:rPr>
              <a:t> haemorraghia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F) Lyme disease-caused by </a:t>
            </a:r>
            <a:r>
              <a:rPr lang="en-US" b="1" i="1" dirty="0" err="1" smtClean="0">
                <a:latin typeface="Century Gothic" pitchFamily="34" charset="0"/>
              </a:rPr>
              <a:t>Borrelia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burgdorferi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not common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g)</a:t>
            </a:r>
            <a:r>
              <a:rPr lang="en-US" b="1" dirty="0" err="1" smtClean="0">
                <a:latin typeface="Century Gothic" pitchFamily="34" charset="0"/>
              </a:rPr>
              <a:t>Nocardiosis</a:t>
            </a:r>
            <a:r>
              <a:rPr lang="en-US" b="1" dirty="0" smtClean="0">
                <a:latin typeface="Century Gothic" pitchFamily="34" charset="0"/>
              </a:rPr>
              <a:t>-caused by Nocardia speciese.g </a:t>
            </a:r>
            <a:r>
              <a:rPr lang="en-US" b="1" i="1" dirty="0" err="1" smtClean="0">
                <a:latin typeface="Century Gothic" pitchFamily="34" charset="0"/>
              </a:rPr>
              <a:t>N.Asteroids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b="1" dirty="0" smtClean="0">
                <a:latin typeface="Century Gothic" pitchFamily="34" charset="0"/>
              </a:rPr>
              <a:t>h) Cerebral abscesses can also same -----preferred as chronic infection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2786050" y="1928802"/>
            <a:ext cx="285752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47337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a- </a:t>
            </a:r>
            <a:r>
              <a:rPr lang="en-US" b="1" i="1" dirty="0" smtClean="0">
                <a:latin typeface="Century Gothic" pitchFamily="34" charset="0"/>
              </a:rPr>
              <a:t>Cryptococcus </a:t>
            </a:r>
            <a:r>
              <a:rPr lang="en-US" b="1" i="1" dirty="0" err="1" smtClean="0">
                <a:latin typeface="Century Gothic" pitchFamily="34" charset="0"/>
              </a:rPr>
              <a:t>neoformans</a:t>
            </a:r>
            <a:endParaRPr lang="en-US" b="1" i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b-Candida species in Saudi Arabia species mainly Candida </a:t>
            </a:r>
            <a:r>
              <a:rPr lang="en-US" b="1" dirty="0" err="1" smtClean="0">
                <a:latin typeface="Century Gothic" pitchFamily="34" charset="0"/>
              </a:rPr>
              <a:t>albicans</a:t>
            </a:r>
            <a:r>
              <a:rPr lang="en-US" b="1" dirty="0" smtClean="0">
                <a:latin typeface="Century Gothic" pitchFamily="34" charset="0"/>
              </a:rPr>
              <a:t> in immunocompromised patients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c- </a:t>
            </a:r>
            <a:r>
              <a:rPr lang="en-US" b="1" dirty="0" err="1" smtClean="0">
                <a:latin typeface="Century Gothic" pitchFamily="34" charset="0"/>
              </a:rPr>
              <a:t>Aspergillus</a:t>
            </a:r>
            <a:r>
              <a:rPr lang="en-US" b="1" dirty="0" smtClean="0">
                <a:latin typeface="Century Gothic" pitchFamily="34" charset="0"/>
              </a:rPr>
              <a:t> species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d- </a:t>
            </a:r>
            <a:r>
              <a:rPr lang="en-US" b="1" i="1" dirty="0" err="1" smtClean="0">
                <a:latin typeface="Century Gothic" pitchFamily="34" charset="0"/>
              </a:rPr>
              <a:t>Histoplasma</a:t>
            </a:r>
            <a:r>
              <a:rPr lang="en-US" b="1" i="1" dirty="0" smtClean="0">
                <a:latin typeface="Century Gothic" pitchFamily="34" charset="0"/>
              </a:rPr>
              <a:t> </a:t>
            </a:r>
            <a:r>
              <a:rPr lang="en-US" b="1" i="1" dirty="0" err="1" smtClean="0">
                <a:latin typeface="Century Gothic" pitchFamily="34" charset="0"/>
              </a:rPr>
              <a:t>capsulatum</a:t>
            </a:r>
            <a:endParaRPr lang="en-US" b="1" i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  <a:effectLst/>
        </p:spPr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en-US" i="1" dirty="0" smtClean="0"/>
              <a:t>B-  Fungal Causes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525963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a- Toxoplasma </a:t>
            </a:r>
            <a:r>
              <a:rPr lang="en-US" sz="3200" b="1" dirty="0" err="1" smtClean="0">
                <a:latin typeface="Century Gothic" pitchFamily="34" charset="0"/>
              </a:rPr>
              <a:t>gonodii</a:t>
            </a:r>
            <a:r>
              <a:rPr lang="en-US" sz="3200" b="1" dirty="0" smtClean="0">
                <a:latin typeface="Century Gothic" pitchFamily="34" charset="0"/>
              </a:rPr>
              <a:t>(most common)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b- Trypanosoiasis:caused by</a:t>
            </a:r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latin typeface="Century Gothic" pitchFamily="34" charset="0"/>
              </a:rPr>
              <a:t>      T.gambiense</a:t>
            </a:r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latin typeface="Century Gothic" pitchFamily="34" charset="0"/>
              </a:rPr>
              <a:t>      T</a:t>
            </a:r>
            <a:r>
              <a:rPr lang="en-US" sz="3200" b="1" dirty="0" smtClean="0">
                <a:latin typeface="Century Gothic" pitchFamily="34" charset="0"/>
              </a:rPr>
              <a:t>.</a:t>
            </a:r>
            <a:r>
              <a:rPr lang="en-US" sz="3200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Arial"/>
              </a:rPr>
              <a:t>rhodesiense</a:t>
            </a:r>
            <a:endParaRPr lang="en-US" sz="32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entury Gothic" pitchFamily="34" charset="0"/>
              </a:rPr>
              <a:t>c- Rare causes  Acanthamoeba spp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C- Parasitic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</a:t>
            </a:r>
            <a:r>
              <a:rPr lang="en-US" sz="3200" b="1" dirty="0" smtClean="0">
                <a:latin typeface="Century Gothic" pitchFamily="34" charset="0"/>
              </a:rPr>
              <a:t>Some virus can some present as chronic meningitis these include: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a- Mumps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b-Herpes simplex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 c- HIV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800" i="1" dirty="0" smtClean="0">
                <a:latin typeface="Century Gothic" pitchFamily="34" charset="0"/>
              </a:rPr>
              <a:t>D- Virus</a:t>
            </a:r>
            <a:endParaRPr lang="en-US" sz="48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481328"/>
            <a:ext cx="8501122" cy="473375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smtClean="0">
                <a:latin typeface="Century Gothic" pitchFamily="34" charset="0"/>
              </a:rPr>
              <a:t>1- Tuberculosis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 2- Brucellosis</a:t>
            </a:r>
          </a:p>
          <a:p>
            <a:pPr>
              <a:lnSpc>
                <a:spcPct val="150000"/>
              </a:lnSpc>
              <a:buNone/>
            </a:pPr>
            <a:r>
              <a:rPr lang="en-US" sz="3000" b="1" dirty="0" smtClean="0">
                <a:solidFill>
                  <a:srgbClr val="0070C0"/>
                </a:solidFill>
                <a:latin typeface="Century Gothic" pitchFamily="34" charset="0"/>
              </a:rPr>
              <a:t>They should differentiated on the basis of: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a- Clinical History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b- Occupations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c- Clinical symptoms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d- Clinical signs in other organism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 smtClean="0">
                <a:latin typeface="Century Gothic" pitchFamily="34" charset="0"/>
              </a:rPr>
              <a:t> e- Cerebrospinal fluid findings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4847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latin typeface="Century Gothic" pitchFamily="34" charset="0"/>
              </a:rPr>
              <a:t>The most important causes of chronic bacterial cerebral and </a:t>
            </a:r>
            <a:r>
              <a:rPr lang="en-US" sz="3200" i="1" dirty="0" err="1" smtClean="0">
                <a:latin typeface="Century Gothic" pitchFamily="34" charset="0"/>
              </a:rPr>
              <a:t>menigetic</a:t>
            </a:r>
            <a:r>
              <a:rPr lang="en-US" sz="3200" i="1" dirty="0" smtClean="0">
                <a:latin typeface="Century Gothic" pitchFamily="34" charset="0"/>
              </a:rPr>
              <a:t> infection in </a:t>
            </a:r>
            <a:r>
              <a:rPr lang="en-US" sz="3200" i="1" dirty="0" err="1" smtClean="0">
                <a:latin typeface="Century Gothic" pitchFamily="34" charset="0"/>
              </a:rPr>
              <a:t>saudi</a:t>
            </a:r>
            <a:r>
              <a:rPr lang="en-US" sz="3200" i="1" dirty="0" smtClean="0">
                <a:latin typeface="Century Gothic" pitchFamily="34" charset="0"/>
              </a:rPr>
              <a:t> </a:t>
            </a:r>
            <a:r>
              <a:rPr lang="en-US" sz="3200" i="1" dirty="0" err="1" smtClean="0">
                <a:latin typeface="Century Gothic" pitchFamily="34" charset="0"/>
              </a:rPr>
              <a:t>arabia</a:t>
            </a:r>
            <a:r>
              <a:rPr lang="en-US" sz="3200" i="1" dirty="0" smtClean="0">
                <a:latin typeface="Century Gothic" pitchFamily="34" charset="0"/>
              </a:rPr>
              <a:t> are </a:t>
            </a:r>
            <a:endParaRPr lang="en-US" sz="32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Is common disease in Saudi Arabia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It affect people who are in contact with domestic animals or those who consume raw milk and milk products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It usually presents with Pyrexia( fever) of unknown organism of intermittent nature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 The fever is accompanied by night sweating, in between the attacks of fever the patient is not very ill.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Same reasons it can caused chronic cerebral infection and meningitis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sz="2000" b="1" dirty="0" smtClean="0">
                <a:latin typeface="Century Gothic" pitchFamily="34" charset="0"/>
              </a:rPr>
              <a:t>The commonest causes in Saudi Arabia is </a:t>
            </a:r>
            <a:r>
              <a:rPr lang="en-US" sz="2000" b="1" i="1" dirty="0" smtClean="0">
                <a:latin typeface="Century Gothic" pitchFamily="34" charset="0"/>
              </a:rPr>
              <a:t>Br.melitensis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endParaRPr lang="en-US" sz="2000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400" i="1" dirty="0" smtClean="0">
                <a:latin typeface="Century Gothic" pitchFamily="34" charset="0"/>
              </a:rPr>
              <a:t>Brucellosis</a:t>
            </a:r>
            <a:endParaRPr lang="en-US" sz="44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Is caused by </a:t>
            </a:r>
            <a:r>
              <a:rPr lang="en-US" b="1" i="1" dirty="0" smtClean="0">
                <a:latin typeface="Century Gothic" pitchFamily="34" charset="0"/>
              </a:rPr>
              <a:t>Mycobacterium tuberculosis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Which infect one third of human race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The patient usually presents with fever of long duration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Symptoms of cough and coughing of blood (</a:t>
            </a:r>
            <a:r>
              <a:rPr lang="en-US" b="1" dirty="0" err="1" smtClean="0">
                <a:latin typeface="Century Gothic" pitchFamily="34" charset="0"/>
              </a:rPr>
              <a:t>Haemoptoysis</a:t>
            </a:r>
            <a:r>
              <a:rPr lang="en-US" b="1" dirty="0" smtClean="0">
                <a:latin typeface="Century Gothic" pitchFamily="34" charset="0"/>
              </a:rPr>
              <a:t>) when the chest is affected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It some cases present as meningitis and cerebral infection presenting chronic neurological symptoms and signs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/>
            <a:r>
              <a:rPr lang="en-US" sz="4200" i="1" dirty="0" smtClean="0">
                <a:latin typeface="Century Gothic" pitchFamily="34" charset="0"/>
              </a:rPr>
              <a:t>Tuberculosis</a:t>
            </a:r>
            <a:endParaRPr lang="en-US" sz="4200" i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</TotalTime>
  <Words>878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Concourse</vt:lpstr>
      <vt:lpstr>CEREBRAL TB AND OTHER CHRONIC                                CEREBRAL BACTERIAL INFECTION  </vt:lpstr>
      <vt:lpstr>Symptoms and signs of chronic cerebral and meningetic infection: overlong period or can be recurrent</vt:lpstr>
      <vt:lpstr>Microbiological Causes Of Chronic Cerebral Infection And Meningities</vt:lpstr>
      <vt:lpstr>    B-  Fungal Causes</vt:lpstr>
      <vt:lpstr>C- Parasitic</vt:lpstr>
      <vt:lpstr>D- Virus</vt:lpstr>
      <vt:lpstr>The most important causes of chronic bacterial cerebral and menigetic infection in saudi arabia are </vt:lpstr>
      <vt:lpstr>Brucellosis</vt:lpstr>
      <vt:lpstr>Tuberculosis</vt:lpstr>
      <vt:lpstr>Chronic cerebral and meningeal infection can produce:-</vt:lpstr>
      <vt:lpstr>Diagnosis of chronic cerebral and meningeal infections</vt:lpstr>
      <vt:lpstr>Laboratory Findings</vt:lpstr>
      <vt:lpstr>As in acute pyogenic infections, in chronic cerebral and meningeal infections the following CSF finding will be as follows</vt:lpstr>
      <vt:lpstr>Diagnosis continued </vt:lpstr>
      <vt:lpstr>Laboratory diagnosis of cerebral and meningetic Tuberculosis and Brucellosis</vt:lpstr>
      <vt:lpstr>   Treatment for cerebral and meningeal Tuberculosis and Brucellosis</vt:lpstr>
      <vt:lpstr>       Brucellosis Treatment</vt:lpstr>
      <vt:lpstr>Custom Show 2</vt:lpstr>
    </vt:vector>
  </TitlesOfParts>
  <Company>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TB AND OTHER CHRONIC CEREBRAL BACTERIAL INFECTION</dc:title>
  <dc:creator>SHAKILA</dc:creator>
  <cp:lastModifiedBy>User</cp:lastModifiedBy>
  <cp:revision>54</cp:revision>
  <dcterms:created xsi:type="dcterms:W3CDTF">2010-08-27T04:07:46Z</dcterms:created>
  <dcterms:modified xsi:type="dcterms:W3CDTF">2012-10-16T06:34:37Z</dcterms:modified>
</cp:coreProperties>
</file>