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876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57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9144000" cy="6858000"/>
  <p:custShowLst>
    <p:custShow name="Custom Show 2" id="0">
      <p:sldLst>
        <p:sld r:id="rId2"/>
        <p:sld r:id="rId11"/>
        <p:sld r:id="rId3"/>
        <p:sld r:id="rId4"/>
        <p:sld r:id="rId5"/>
        <p:sld r:id="rId6"/>
        <p:sld r:id="rId7"/>
        <p:sld r:id="rId8"/>
        <p:sld r:id="rId9"/>
        <p:sld r:id="rId10"/>
        <p:sld r:id="rId12"/>
      </p:sldLst>
    </p:custShow>
  </p:custShowLst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33"/>
    <a:srgbClr val="4015AB"/>
    <a:srgbClr val="008000"/>
    <a:srgbClr val="66FF66"/>
    <a:srgbClr val="E8D9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aximized" horzBarState="maximized">
    <p:restoredLeft sz="65385" autoAdjust="0"/>
    <p:restoredTop sz="86441" autoAdjust="0"/>
  </p:normalViewPr>
  <p:slideViewPr>
    <p:cSldViewPr>
      <p:cViewPr>
        <p:scale>
          <a:sx n="98" d="100"/>
          <a:sy n="98" d="100"/>
        </p:scale>
        <p:origin x="-129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02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10" y="-102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518160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2117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D6C813BD-7190-4594-9A31-825153B2039B}" type="datetimeFigureOut">
              <a:rPr lang="ar-SA" smtClean="0"/>
              <a:pPr/>
              <a:t>01/12/1433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518160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2117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FD835AA-8E90-48F7-A8E7-633BA71B1E24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635925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518160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2117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964FA5ED-C74A-47D6-84D1-5EFB24F68DF5}" type="datetimeFigureOut">
              <a:rPr lang="ar-SA" smtClean="0"/>
              <a:pPr/>
              <a:t>01/12/1433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518160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2117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023B97C-0786-4645-A278-EDE665F772A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521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35BD289-DBEE-4FD7-B22D-5D20FEC3B2CD}" type="datetimeFigureOut">
              <a:rPr lang="ar-SA" smtClean="0"/>
              <a:pPr/>
              <a:t>01/12/1433</a:t>
            </a:fld>
            <a:endParaRPr lang="ar-SA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ar-SA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DC90EB0-0C45-4D35-93D8-E8BEA52A9B2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5BD289-DBEE-4FD7-B22D-5D20FEC3B2CD}" type="datetimeFigureOut">
              <a:rPr lang="ar-SA" smtClean="0"/>
              <a:pPr/>
              <a:t>01/12/1433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C90EB0-0C45-4D35-93D8-E8BEA52A9B2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5BD289-DBEE-4FD7-B22D-5D20FEC3B2CD}" type="datetimeFigureOut">
              <a:rPr lang="ar-SA" smtClean="0"/>
              <a:pPr/>
              <a:t>01/12/1433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C90EB0-0C45-4D35-93D8-E8BEA52A9B2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5BD289-DBEE-4FD7-B22D-5D20FEC3B2CD}" type="datetimeFigureOut">
              <a:rPr lang="ar-SA" smtClean="0"/>
              <a:pPr/>
              <a:t>01/12/1433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C90EB0-0C45-4D35-93D8-E8BEA52A9B25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5BD289-DBEE-4FD7-B22D-5D20FEC3B2CD}" type="datetimeFigureOut">
              <a:rPr lang="ar-SA" smtClean="0"/>
              <a:pPr/>
              <a:t>01/12/1433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C90EB0-0C45-4D35-93D8-E8BEA52A9B25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5BD289-DBEE-4FD7-B22D-5D20FEC3B2CD}" type="datetimeFigureOut">
              <a:rPr lang="ar-SA" smtClean="0"/>
              <a:pPr/>
              <a:t>01/12/1433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C90EB0-0C45-4D35-93D8-E8BEA52A9B25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5BD289-DBEE-4FD7-B22D-5D20FEC3B2CD}" type="datetimeFigureOut">
              <a:rPr lang="ar-SA" smtClean="0"/>
              <a:pPr/>
              <a:t>01/12/1433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C90EB0-0C45-4D35-93D8-E8BEA52A9B2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5BD289-DBEE-4FD7-B22D-5D20FEC3B2CD}" type="datetimeFigureOut">
              <a:rPr lang="ar-SA" smtClean="0"/>
              <a:pPr/>
              <a:t>01/12/1433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C90EB0-0C45-4D35-93D8-E8BEA52A9B25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5BD289-DBEE-4FD7-B22D-5D20FEC3B2CD}" type="datetimeFigureOut">
              <a:rPr lang="ar-SA" smtClean="0"/>
              <a:pPr/>
              <a:t>01/12/1433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C90EB0-0C45-4D35-93D8-E8BEA52A9B2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035BD289-DBEE-4FD7-B22D-5D20FEC3B2CD}" type="datetimeFigureOut">
              <a:rPr lang="ar-SA" smtClean="0"/>
              <a:pPr/>
              <a:t>01/12/1433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C90EB0-0C45-4D35-93D8-E8BEA52A9B2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35BD289-DBEE-4FD7-B22D-5D20FEC3B2CD}" type="datetimeFigureOut">
              <a:rPr lang="ar-SA" smtClean="0"/>
              <a:pPr/>
              <a:t>01/12/1433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DC90EB0-0C45-4D35-93D8-E8BEA52A9B25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035BD289-DBEE-4FD7-B22D-5D20FEC3B2CD}" type="datetimeFigureOut">
              <a:rPr lang="ar-SA" smtClean="0"/>
              <a:pPr/>
              <a:t>01/12/1433</a:t>
            </a:fld>
            <a:endParaRPr lang="ar-SA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ar-SA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DC90EB0-0C45-4D35-93D8-E8BEA52A9B25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357158" y="2357430"/>
            <a:ext cx="8229600" cy="1285884"/>
          </a:xfr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r>
              <a:rPr lang="en-US" sz="4000" i="1" dirty="0" smtClean="0">
                <a:latin typeface="Century Gothic" pitchFamily="34" charset="0"/>
              </a:rPr>
              <a:t>CEREBRAL TB AND OTHER CHRONIC                                CEREBRAL BACTERIAL INFECTION  </a:t>
            </a:r>
            <a:endParaRPr lang="ar-SA" sz="4000" i="1" dirty="0">
              <a:latin typeface="Century Gothic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14282" y="1481328"/>
            <a:ext cx="8643998" cy="4948068"/>
          </a:xfrm>
          <a:gradFill flip="none" rotWithShape="1"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>
            <a:normAutofit fontScale="25000" lnSpcReduction="20000"/>
          </a:bodyPr>
          <a:lstStyle/>
          <a:p>
            <a:pPr algn="l" rtl="0">
              <a:lnSpc>
                <a:spcPct val="170000"/>
              </a:lnSpc>
            </a:pPr>
            <a:r>
              <a:rPr lang="en-US" sz="8000" b="1" dirty="0" smtClean="0">
                <a:latin typeface="Century Gothic" pitchFamily="34" charset="0"/>
              </a:rPr>
              <a:t>a) Neurological disability and, may be</a:t>
            </a:r>
          </a:p>
          <a:p>
            <a:pPr algn="l" rtl="0">
              <a:lnSpc>
                <a:spcPct val="170000"/>
              </a:lnSpc>
            </a:pPr>
            <a:r>
              <a:rPr lang="en-US" sz="8000" b="1" dirty="0" smtClean="0">
                <a:latin typeface="Century Gothic" pitchFamily="34" charset="0"/>
              </a:rPr>
              <a:t>b) Fatal if not treated   </a:t>
            </a:r>
          </a:p>
          <a:p>
            <a:pPr algn="l" rtl="0">
              <a:lnSpc>
                <a:spcPct val="170000"/>
              </a:lnSpc>
              <a:buNone/>
            </a:pPr>
            <a:r>
              <a:rPr lang="en-US" sz="8000" b="1" dirty="0" smtClean="0">
                <a:solidFill>
                  <a:srgbClr val="00B0F0"/>
                </a:solidFill>
                <a:latin typeface="Century Gothic" pitchFamily="34" charset="0"/>
              </a:rPr>
              <a:t>They usually have:-</a:t>
            </a:r>
          </a:p>
          <a:p>
            <a:pPr algn="l" rtl="0">
              <a:lnSpc>
                <a:spcPct val="170000"/>
              </a:lnSpc>
            </a:pPr>
            <a:r>
              <a:rPr lang="en-US" sz="8000" b="1" dirty="0" smtClean="0">
                <a:latin typeface="Century Gothic" pitchFamily="34" charset="0"/>
              </a:rPr>
              <a:t>a) Slow insidious on set</a:t>
            </a:r>
          </a:p>
          <a:p>
            <a:pPr algn="l" rtl="0">
              <a:lnSpc>
                <a:spcPct val="170000"/>
              </a:lnSpc>
            </a:pPr>
            <a:r>
              <a:rPr lang="en-US" sz="8000" b="1" dirty="0" smtClean="0">
                <a:latin typeface="Century Gothic" pitchFamily="34" charset="0"/>
              </a:rPr>
              <a:t>b) with progression of signs and symptoms </a:t>
            </a:r>
            <a:r>
              <a:rPr lang="en-US" sz="8000" b="1" dirty="0" smtClean="0">
                <a:latin typeface="Century Gothic" pitchFamily="34" charset="0"/>
              </a:rPr>
              <a:t>over </a:t>
            </a:r>
            <a:r>
              <a:rPr lang="en-US" sz="8000" b="1" dirty="0" smtClean="0">
                <a:latin typeface="Century Gothic" pitchFamily="34" charset="0"/>
              </a:rPr>
              <a:t>a period of weeks</a:t>
            </a:r>
          </a:p>
          <a:p>
            <a:pPr algn="l" rtl="0">
              <a:lnSpc>
                <a:spcPct val="170000"/>
              </a:lnSpc>
              <a:buNone/>
            </a:pPr>
            <a:r>
              <a:rPr lang="en-US" sz="8000" b="1" dirty="0" smtClean="0">
                <a:solidFill>
                  <a:srgbClr val="00B0F0"/>
                </a:solidFill>
                <a:latin typeface="Century Gothic" pitchFamily="34" charset="0"/>
              </a:rPr>
              <a:t>They differ from those of acute infection which have </a:t>
            </a:r>
          </a:p>
          <a:p>
            <a:pPr algn="l" rtl="0">
              <a:lnSpc>
                <a:spcPct val="170000"/>
              </a:lnSpc>
            </a:pPr>
            <a:r>
              <a:rPr lang="en-US" sz="8000" b="1" dirty="0" smtClean="0">
                <a:latin typeface="Century Gothic" pitchFamily="34" charset="0"/>
              </a:rPr>
              <a:t>a) Rapid on set of symptoms and signs</a:t>
            </a:r>
          </a:p>
          <a:p>
            <a:pPr algn="l" rtl="0">
              <a:lnSpc>
                <a:spcPct val="170000"/>
              </a:lnSpc>
              <a:buNone/>
            </a:pPr>
            <a:r>
              <a:rPr lang="en-US" sz="8000" b="1" dirty="0" smtClean="0">
                <a:solidFill>
                  <a:srgbClr val="00B0F0"/>
                </a:solidFill>
                <a:latin typeface="Century Gothic" pitchFamily="34" charset="0"/>
              </a:rPr>
              <a:t>They are usually diagnosed ,if the neurological syndrome exists for &gt; 4 weeks</a:t>
            </a:r>
          </a:p>
          <a:p>
            <a:pPr algn="l" rtl="0">
              <a:lnSpc>
                <a:spcPct val="170000"/>
              </a:lnSpc>
              <a:buNone/>
            </a:pPr>
            <a:r>
              <a:rPr lang="en-US" sz="8000" b="1" dirty="0" smtClean="0">
                <a:solidFill>
                  <a:srgbClr val="008000"/>
                </a:solidFill>
                <a:latin typeface="Century Gothic" pitchFamily="34" charset="0"/>
              </a:rPr>
              <a:t> </a:t>
            </a:r>
          </a:p>
          <a:p>
            <a:pPr algn="l" rtl="0">
              <a:buNone/>
            </a:pPr>
            <a:endParaRPr lang="en-US" dirty="0" smtClean="0"/>
          </a:p>
          <a:p>
            <a:pPr algn="l" rtl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4282" y="357166"/>
            <a:ext cx="8643998" cy="1143000"/>
          </a:xfrm>
          <a:gradFill flip="none" rotWithShape="1"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>
            <a:normAutofit/>
          </a:bodyPr>
          <a:lstStyle/>
          <a:p>
            <a:pPr algn="ctr"/>
            <a:r>
              <a:rPr lang="en-US" sz="2800" i="1" dirty="0" smtClean="0">
                <a:latin typeface="Century Gothic" pitchFamily="34" charset="0"/>
              </a:rPr>
              <a:t>Chronic cerebral and meningeal infection can produce:-</a:t>
            </a:r>
            <a:endParaRPr lang="en-US" sz="2800" i="1" dirty="0">
              <a:latin typeface="Century Gothic" pitchFamily="34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572032"/>
          </a:xfrm>
          <a:gradFill flip="none" rotWithShape="1"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b="1" dirty="0" smtClean="0">
                <a:latin typeface="Century Gothic" pitchFamily="34" charset="0"/>
              </a:rPr>
              <a:t>a- History as mentioned  for Brucellosis and Tuberculosis 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b="1" dirty="0" smtClean="0">
                <a:latin typeface="Century Gothic" pitchFamily="34" charset="0"/>
              </a:rPr>
              <a:t>b-Clinical examination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b="1" dirty="0" smtClean="0">
                <a:latin typeface="Century Gothic" pitchFamily="34" charset="0"/>
              </a:rPr>
              <a:t>c- Imaging by x- ray or MRI or ultrasound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b="1" dirty="0" smtClean="0">
                <a:latin typeface="Century Gothic" pitchFamily="34" charset="0"/>
              </a:rPr>
              <a:t>d- Laboratory findings</a:t>
            </a:r>
          </a:p>
          <a:p>
            <a:pPr>
              <a:buFont typeface="Wingdings" pitchFamily="2" charset="2"/>
              <a:buChar char="Ø"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  <a:gradFill flip="none" rotWithShape="1"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>
            <a:normAutofit fontScale="90000"/>
          </a:bodyPr>
          <a:lstStyle/>
          <a:p>
            <a:pPr algn="ctr"/>
            <a:r>
              <a:rPr lang="en-US" i="1" dirty="0" smtClean="0">
                <a:latin typeface="Century Gothic" pitchFamily="34" charset="0"/>
              </a:rPr>
              <a:t>Diagnosis of chronic cerebral and meningeal infections</a:t>
            </a:r>
            <a:endParaRPr lang="en-US" i="1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572164"/>
          </a:xfrm>
          <a:gradFill flip="none" rotWithShape="1"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>
            <a:normAutofit fontScale="25000" lnSpcReduction="20000"/>
          </a:bodyPr>
          <a:lstStyle/>
          <a:p>
            <a:pPr>
              <a:lnSpc>
                <a:spcPct val="170000"/>
              </a:lnSpc>
              <a:buNone/>
            </a:pPr>
            <a:r>
              <a:rPr lang="en-US" dirty="0" smtClean="0"/>
              <a:t>        </a:t>
            </a:r>
            <a:r>
              <a:rPr lang="en-US" sz="7200" b="1" dirty="0" smtClean="0">
                <a:latin typeface="Century Gothic" pitchFamily="34" charset="0"/>
              </a:rPr>
              <a:t>This is mainly related to the laboratory examination of cerebrospinal fluid including:-</a:t>
            </a:r>
          </a:p>
          <a:p>
            <a:pPr>
              <a:lnSpc>
                <a:spcPct val="170000"/>
              </a:lnSpc>
              <a:buFont typeface="Wingdings" pitchFamily="2" charset="2"/>
              <a:buChar char="v"/>
            </a:pPr>
            <a:r>
              <a:rPr lang="en-US" sz="6400" b="1" dirty="0" smtClean="0">
                <a:latin typeface="Century Gothic" pitchFamily="34" charset="0"/>
              </a:rPr>
              <a:t>a-Collect of 2-5 ml of CSF and checking for the pressure</a:t>
            </a:r>
          </a:p>
          <a:p>
            <a:pPr>
              <a:lnSpc>
                <a:spcPct val="170000"/>
              </a:lnSpc>
              <a:buFont typeface="Wingdings" pitchFamily="2" charset="2"/>
              <a:buChar char="v"/>
            </a:pPr>
            <a:r>
              <a:rPr lang="en-US" sz="6400" b="1" dirty="0" smtClean="0">
                <a:latin typeface="Century Gothic" pitchFamily="34" charset="0"/>
              </a:rPr>
              <a:t>b- Bio chemical investigation for :</a:t>
            </a:r>
          </a:p>
          <a:p>
            <a:pPr>
              <a:lnSpc>
                <a:spcPct val="170000"/>
              </a:lnSpc>
              <a:buNone/>
            </a:pPr>
            <a:r>
              <a:rPr lang="en-US" sz="6400" b="1" dirty="0" smtClean="0">
                <a:latin typeface="Century Gothic" pitchFamily="34" charset="0"/>
              </a:rPr>
              <a:t>                                                        </a:t>
            </a:r>
            <a:r>
              <a:rPr lang="en-US" sz="5600" b="1" dirty="0" smtClean="0">
                <a:latin typeface="Century Gothic" pitchFamily="34" charset="0"/>
              </a:rPr>
              <a:t>1- Total protein </a:t>
            </a:r>
          </a:p>
          <a:p>
            <a:pPr>
              <a:lnSpc>
                <a:spcPct val="170000"/>
              </a:lnSpc>
              <a:buNone/>
            </a:pPr>
            <a:r>
              <a:rPr lang="en-US" sz="5600" b="1" dirty="0" smtClean="0">
                <a:latin typeface="Century Gothic" pitchFamily="34" charset="0"/>
              </a:rPr>
              <a:t>                                                                 2- Glucose level in comparison to the  </a:t>
            </a:r>
          </a:p>
          <a:p>
            <a:pPr>
              <a:lnSpc>
                <a:spcPct val="170000"/>
              </a:lnSpc>
              <a:buNone/>
            </a:pPr>
            <a:r>
              <a:rPr lang="en-US" sz="5600" b="1" dirty="0" smtClean="0">
                <a:latin typeface="Century Gothic" pitchFamily="34" charset="0"/>
              </a:rPr>
              <a:t>                                                                     serum glucose level</a:t>
            </a:r>
          </a:p>
          <a:p>
            <a:pPr>
              <a:lnSpc>
                <a:spcPct val="170000"/>
              </a:lnSpc>
              <a:buFont typeface="Wingdings" pitchFamily="2" charset="2"/>
              <a:buChar char="v"/>
            </a:pPr>
            <a:r>
              <a:rPr lang="en-US" sz="7200" b="1" dirty="0" smtClean="0">
                <a:latin typeface="Century Gothic" pitchFamily="34" charset="0"/>
              </a:rPr>
              <a:t>c- Microscopy:</a:t>
            </a:r>
          </a:p>
          <a:p>
            <a:pPr>
              <a:lnSpc>
                <a:spcPct val="170000"/>
              </a:lnSpc>
              <a:buNone/>
            </a:pPr>
            <a:r>
              <a:rPr lang="en-US" sz="6400" b="1" dirty="0" smtClean="0">
                <a:latin typeface="Century Gothic" pitchFamily="34" charset="0"/>
              </a:rPr>
              <a:t>                                                       </a:t>
            </a:r>
            <a:r>
              <a:rPr lang="en-US" sz="5600" b="1" dirty="0" smtClean="0">
                <a:latin typeface="Century Gothic" pitchFamily="34" charset="0"/>
              </a:rPr>
              <a:t>1- Presence of organism</a:t>
            </a:r>
          </a:p>
          <a:p>
            <a:pPr>
              <a:lnSpc>
                <a:spcPct val="170000"/>
              </a:lnSpc>
              <a:buNone/>
            </a:pPr>
            <a:r>
              <a:rPr lang="en-US" sz="5600" b="1" dirty="0" smtClean="0">
                <a:latin typeface="Century Gothic" pitchFamily="34" charset="0"/>
              </a:rPr>
              <a:t>                                                                2- Total white cell count</a:t>
            </a:r>
          </a:p>
          <a:p>
            <a:pPr>
              <a:lnSpc>
                <a:spcPct val="170000"/>
              </a:lnSpc>
              <a:buNone/>
            </a:pPr>
            <a:r>
              <a:rPr lang="en-US" sz="5600" b="1" dirty="0" smtClean="0">
                <a:latin typeface="Century Gothic" pitchFamily="34" charset="0"/>
              </a:rPr>
              <a:t>                                                                3- Differential count mainly for:-</a:t>
            </a:r>
          </a:p>
          <a:p>
            <a:pPr>
              <a:lnSpc>
                <a:spcPct val="170000"/>
              </a:lnSpc>
              <a:buNone/>
            </a:pPr>
            <a:r>
              <a:rPr lang="en-US" sz="5600" b="1" dirty="0" smtClean="0">
                <a:latin typeface="Century Gothic" pitchFamily="34" charset="0"/>
              </a:rPr>
              <a:t>                                                                                              a- Polymorphic</a:t>
            </a:r>
          </a:p>
          <a:p>
            <a:pPr>
              <a:lnSpc>
                <a:spcPct val="170000"/>
              </a:lnSpc>
              <a:buNone/>
            </a:pPr>
            <a:r>
              <a:rPr lang="en-US" sz="5600" b="1" dirty="0" smtClean="0">
                <a:latin typeface="Century Gothic" pitchFamily="34" charset="0"/>
              </a:rPr>
              <a:t>                                                                                              b- Lymphocytes</a:t>
            </a:r>
            <a:endParaRPr lang="en-US" sz="5600" b="1" dirty="0">
              <a:latin typeface="Century Gothic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  <a:gradFill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path path="circle">
              <a:fillToRect l="100000" t="100000"/>
            </a:path>
          </a:gradFill>
        </p:spPr>
        <p:txBody>
          <a:bodyPr/>
          <a:lstStyle/>
          <a:p>
            <a:pPr algn="ctr"/>
            <a:r>
              <a:rPr lang="en-US" i="1" dirty="0" smtClean="0"/>
              <a:t>Laboratory Findings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683976"/>
          </a:xfrm>
          <a:gradFill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path path="circle">
              <a:fillToRect l="100000" t="100000"/>
            </a:path>
          </a:gradFill>
        </p:spPr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en-US" sz="2100" b="1" dirty="0" smtClean="0">
                <a:latin typeface="Century Gothic" pitchFamily="34" charset="0"/>
              </a:rPr>
              <a:t>a- Increased CSF pressure indicating increased intra cranial pressure</a:t>
            </a:r>
          </a:p>
          <a:p>
            <a:pPr>
              <a:lnSpc>
                <a:spcPct val="150000"/>
              </a:lnSpc>
            </a:pPr>
            <a:r>
              <a:rPr lang="en-US" sz="2100" b="1" dirty="0" smtClean="0">
                <a:latin typeface="Century Gothic" pitchFamily="34" charset="0"/>
              </a:rPr>
              <a:t>b- Increased protein level due to presence of inflammatory substance, dead organism, protein and WBC</a:t>
            </a:r>
          </a:p>
          <a:p>
            <a:pPr>
              <a:lnSpc>
                <a:spcPct val="150000"/>
              </a:lnSpc>
            </a:pPr>
            <a:r>
              <a:rPr lang="en-US" sz="2100" b="1" dirty="0" smtClean="0">
                <a:latin typeface="Century Gothic" pitchFamily="34" charset="0"/>
              </a:rPr>
              <a:t>c- Reduced glucose level ( Normally is 2/3 of serum glucose level)</a:t>
            </a:r>
          </a:p>
          <a:p>
            <a:pPr>
              <a:lnSpc>
                <a:spcPct val="150000"/>
              </a:lnSpc>
            </a:pPr>
            <a:r>
              <a:rPr lang="en-US" sz="2100" b="1" dirty="0" smtClean="0">
                <a:latin typeface="Century Gothic" pitchFamily="34" charset="0"/>
              </a:rPr>
              <a:t>d- Increased local white cell count but in chronic infection the differential shows </a:t>
            </a:r>
            <a:r>
              <a:rPr lang="en-US" sz="2100" b="1" i="1" u="sng" dirty="0" err="1" smtClean="0">
                <a:latin typeface="Century Gothic" pitchFamily="34" charset="0"/>
              </a:rPr>
              <a:t>lymphocytosis</a:t>
            </a:r>
            <a:r>
              <a:rPr lang="en-US" sz="2100" b="1" dirty="0" smtClean="0">
                <a:latin typeface="Century Gothic" pitchFamily="34" charset="0"/>
              </a:rPr>
              <a:t> while in acute infections there is increased % of polymorph</a:t>
            </a:r>
          </a:p>
          <a:p>
            <a:pPr>
              <a:lnSpc>
                <a:spcPct val="150000"/>
              </a:lnSpc>
            </a:pPr>
            <a:r>
              <a:rPr lang="en-US" sz="2100" b="1" dirty="0" smtClean="0">
                <a:latin typeface="Century Gothic" pitchFamily="34" charset="0"/>
              </a:rPr>
              <a:t>e- Gram stain can same time rarely shows causative organism</a:t>
            </a:r>
          </a:p>
          <a:p>
            <a:pPr>
              <a:lnSpc>
                <a:spcPct val="150000"/>
              </a:lnSpc>
            </a:pPr>
            <a:r>
              <a:rPr lang="en-US" sz="2100" b="1" dirty="0" smtClean="0">
                <a:latin typeface="Century Gothic" pitchFamily="34" charset="0"/>
              </a:rPr>
              <a:t>f- Z-N  Stain can show AFB of T.B while modified Z-N can show </a:t>
            </a:r>
            <a:r>
              <a:rPr lang="en-US" sz="2100" b="1" dirty="0" err="1" smtClean="0">
                <a:latin typeface="Century Gothic" pitchFamily="34" charset="0"/>
              </a:rPr>
              <a:t>Nocardia</a:t>
            </a:r>
            <a:r>
              <a:rPr lang="en-US" sz="2100" b="1" dirty="0" smtClean="0">
                <a:latin typeface="Century Gothic" pitchFamily="34" charset="0"/>
              </a:rPr>
              <a:t>  </a:t>
            </a:r>
          </a:p>
          <a:p>
            <a:pPr>
              <a:buNone/>
            </a:pPr>
            <a:endParaRPr lang="ar-SA" sz="2000" b="1" dirty="0">
              <a:latin typeface="Century Gothic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path path="circle">
              <a:fillToRect l="100000" t="100000"/>
            </a:path>
          </a:gradFill>
        </p:spPr>
        <p:txBody>
          <a:bodyPr>
            <a:noAutofit/>
          </a:bodyPr>
          <a:lstStyle/>
          <a:p>
            <a:pPr algn="ctr"/>
            <a:r>
              <a:rPr lang="en-US" sz="2800" i="1" dirty="0" smtClean="0">
                <a:latin typeface="Century Gothic" pitchFamily="34" charset="0"/>
              </a:rPr>
              <a:t>As in acute pyogenic infections, in chronic cerebral and meningeal infections the following CSF finding will be as follows</a:t>
            </a:r>
            <a:endParaRPr lang="ar-SA" sz="2800" i="1" dirty="0"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968552"/>
          </a:xfrm>
          <a:gradFill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path path="circle">
              <a:fillToRect l="100000" t="100000"/>
            </a:path>
          </a:gradFill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latin typeface="Century Gothic" pitchFamily="34" charset="0"/>
              </a:rPr>
              <a:t>g- VDRL and other serological  causes  for syphilis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Century Gothic" pitchFamily="34" charset="0"/>
              </a:rPr>
              <a:t>h- Wet preparation of CSF for fungal and parasite</a:t>
            </a:r>
          </a:p>
          <a:p>
            <a:pPr>
              <a:lnSpc>
                <a:spcPct val="150000"/>
              </a:lnSpc>
            </a:pPr>
            <a:r>
              <a:rPr lang="en-US" b="1" dirty="0" err="1" smtClean="0">
                <a:latin typeface="Century Gothic" pitchFamily="34" charset="0"/>
              </a:rPr>
              <a:t>i</a:t>
            </a:r>
            <a:r>
              <a:rPr lang="en-US" b="1" dirty="0" smtClean="0">
                <a:latin typeface="Century Gothic" pitchFamily="34" charset="0"/>
              </a:rPr>
              <a:t>- India ink for Cryptococcus neoforman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Century Gothic" pitchFamily="34" charset="0"/>
              </a:rPr>
              <a:t>j- Culture for CSF for </a:t>
            </a:r>
            <a:r>
              <a:rPr lang="en-US" b="1" i="1" dirty="0" err="1" smtClean="0">
                <a:latin typeface="Century Gothic" pitchFamily="34" charset="0"/>
              </a:rPr>
              <a:t>Brucella</a:t>
            </a:r>
            <a:r>
              <a:rPr lang="en-US" b="1" dirty="0" err="1" smtClean="0">
                <a:latin typeface="Century Gothic" pitchFamily="34" charset="0"/>
              </a:rPr>
              <a:t>,T.B</a:t>
            </a:r>
            <a:r>
              <a:rPr lang="en-US" b="1" dirty="0" smtClean="0">
                <a:latin typeface="Century Gothic" pitchFamily="34" charset="0"/>
              </a:rPr>
              <a:t> </a:t>
            </a:r>
            <a:r>
              <a:rPr lang="en-US" b="1" i="1" dirty="0" smtClean="0">
                <a:latin typeface="Century Gothic" pitchFamily="34" charset="0"/>
              </a:rPr>
              <a:t>Mycobacterium tuberculosis</a:t>
            </a:r>
            <a:r>
              <a:rPr lang="en-US" b="1" dirty="0" smtClean="0">
                <a:latin typeface="Century Gothic" pitchFamily="34" charset="0"/>
              </a:rPr>
              <a:t>, </a:t>
            </a:r>
            <a:r>
              <a:rPr lang="en-US" b="1" i="1" dirty="0" err="1" smtClean="0">
                <a:latin typeface="Century Gothic" pitchFamily="34" charset="0"/>
              </a:rPr>
              <a:t>Leplospira</a:t>
            </a:r>
            <a:r>
              <a:rPr lang="en-US" b="1" i="1" dirty="0" smtClean="0">
                <a:latin typeface="Century Gothic" pitchFamily="34" charset="0"/>
              </a:rPr>
              <a:t> </a:t>
            </a:r>
            <a:r>
              <a:rPr lang="en-US" b="1" dirty="0" smtClean="0">
                <a:latin typeface="Century Gothic" pitchFamily="34" charset="0"/>
              </a:rPr>
              <a:t>other Bacteria</a:t>
            </a:r>
            <a:endParaRPr lang="ar-SA" b="1" dirty="0">
              <a:latin typeface="Century Gothic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  <a:gradFill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path path="circle">
              <a:fillToRect l="100000" t="100000"/>
            </a:path>
          </a:gradFill>
        </p:spPr>
        <p:txBody>
          <a:bodyPr/>
          <a:lstStyle/>
          <a:p>
            <a:pPr algn="ctr"/>
            <a:r>
              <a:rPr lang="en-US" i="1" dirty="0" smtClean="0"/>
              <a:t>Diagnosis continued </a:t>
            </a:r>
            <a:endParaRPr lang="ar-SA" i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gradFill flip="none" rotWithShape="1"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>
            <a:normAutofit fontScale="70000" lnSpcReduction="20000"/>
          </a:bodyPr>
          <a:lstStyle/>
          <a:p>
            <a:pPr>
              <a:lnSpc>
                <a:spcPct val="160000"/>
              </a:lnSpc>
              <a:buFont typeface="Wingdings" pitchFamily="2" charset="2"/>
              <a:buChar char="v"/>
            </a:pPr>
            <a:r>
              <a:rPr lang="en-US" dirty="0" smtClean="0"/>
              <a:t> </a:t>
            </a:r>
            <a:r>
              <a:rPr lang="en-US" b="1" dirty="0" smtClean="0">
                <a:latin typeface="Century Gothic" pitchFamily="34" charset="0"/>
              </a:rPr>
              <a:t>a) </a:t>
            </a:r>
            <a:r>
              <a:rPr lang="en-US" b="1" dirty="0" err="1" smtClean="0">
                <a:latin typeface="Century Gothic" pitchFamily="34" charset="0"/>
              </a:rPr>
              <a:t>Mantoux</a:t>
            </a:r>
            <a:r>
              <a:rPr lang="en-US" b="1" dirty="0" smtClean="0">
                <a:latin typeface="Century Gothic" pitchFamily="34" charset="0"/>
              </a:rPr>
              <a:t> test, Tuberculin skin test(TST)</a:t>
            </a:r>
          </a:p>
          <a:p>
            <a:pPr>
              <a:lnSpc>
                <a:spcPct val="160000"/>
              </a:lnSpc>
              <a:buFont typeface="Wingdings" pitchFamily="2" charset="2"/>
              <a:buChar char="v"/>
            </a:pPr>
            <a:r>
              <a:rPr lang="en-US" b="1" dirty="0" smtClean="0">
                <a:latin typeface="Century Gothic" pitchFamily="34" charset="0"/>
              </a:rPr>
              <a:t> b)Chest x-ray for primary focus</a:t>
            </a:r>
          </a:p>
          <a:p>
            <a:pPr>
              <a:lnSpc>
                <a:spcPct val="160000"/>
              </a:lnSpc>
              <a:buFont typeface="Wingdings" pitchFamily="2" charset="2"/>
              <a:buChar char="v"/>
            </a:pPr>
            <a:r>
              <a:rPr lang="en-US" b="1" dirty="0" smtClean="0">
                <a:latin typeface="Century Gothic" pitchFamily="34" charset="0"/>
              </a:rPr>
              <a:t> c) CSF microscopy for AFB</a:t>
            </a:r>
          </a:p>
          <a:p>
            <a:pPr>
              <a:lnSpc>
                <a:spcPct val="160000"/>
              </a:lnSpc>
              <a:buFont typeface="Wingdings" pitchFamily="2" charset="2"/>
              <a:buChar char="v"/>
            </a:pPr>
            <a:r>
              <a:rPr lang="en-US" b="1" dirty="0" smtClean="0">
                <a:latin typeface="Century Gothic" pitchFamily="34" charset="0"/>
              </a:rPr>
              <a:t> d) CSF culture an solid medium L.J or fluid  medium</a:t>
            </a:r>
          </a:p>
          <a:p>
            <a:pPr>
              <a:lnSpc>
                <a:spcPct val="160000"/>
              </a:lnSpc>
              <a:buFont typeface="Wingdings" pitchFamily="2" charset="2"/>
              <a:buChar char="v"/>
            </a:pPr>
            <a:r>
              <a:rPr lang="en-US" b="1" dirty="0" smtClean="0">
                <a:latin typeface="Century Gothic" pitchFamily="34" charset="0"/>
              </a:rPr>
              <a:t> e) PCR or other molecular biopsy test for presence of bacterial element</a:t>
            </a:r>
          </a:p>
          <a:p>
            <a:pPr>
              <a:lnSpc>
                <a:spcPct val="160000"/>
              </a:lnSpc>
              <a:buFont typeface="Wingdings" pitchFamily="2" charset="2"/>
              <a:buChar char="v"/>
            </a:pPr>
            <a:r>
              <a:rPr lang="en-US" b="1" dirty="0" smtClean="0">
                <a:latin typeface="Century Gothic" pitchFamily="34" charset="0"/>
              </a:rPr>
              <a:t>  f) Culture of CSF for Brucella</a:t>
            </a:r>
          </a:p>
          <a:p>
            <a:pPr>
              <a:lnSpc>
                <a:spcPct val="160000"/>
              </a:lnSpc>
              <a:buFont typeface="Wingdings" pitchFamily="2" charset="2"/>
              <a:buChar char="v"/>
            </a:pPr>
            <a:r>
              <a:rPr lang="en-US" b="1" dirty="0" smtClean="0">
                <a:latin typeface="Century Gothic" pitchFamily="34" charset="0"/>
              </a:rPr>
              <a:t> g) Serology for Brucella</a:t>
            </a:r>
          </a:p>
          <a:p>
            <a:pPr>
              <a:lnSpc>
                <a:spcPct val="160000"/>
              </a:lnSpc>
              <a:buNone/>
            </a:pPr>
            <a:r>
              <a:rPr lang="en-US" b="1" dirty="0" smtClean="0">
                <a:latin typeface="Century Gothic" pitchFamily="34" charset="0"/>
              </a:rPr>
              <a:t>Combination of these finding with clinical history and examination finding</a:t>
            </a:r>
            <a:endParaRPr lang="ar-SA" b="1" dirty="0">
              <a:latin typeface="Century Gothic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10146"/>
          </a:xfrm>
          <a:gradFill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path path="circle">
              <a:fillToRect l="100000" t="100000"/>
            </a:path>
          </a:gradFill>
        </p:spPr>
        <p:txBody>
          <a:bodyPr>
            <a:normAutofit/>
          </a:bodyPr>
          <a:lstStyle/>
          <a:p>
            <a:pPr algn="ctr"/>
            <a:r>
              <a:rPr lang="en-US" sz="3200" i="1" dirty="0" smtClean="0">
                <a:latin typeface="Century Gothic" pitchFamily="34" charset="0"/>
              </a:rPr>
              <a:t>Laboratory diagnosis of cerebral and </a:t>
            </a:r>
            <a:r>
              <a:rPr lang="en-US" sz="3200" i="1" dirty="0" err="1" smtClean="0">
                <a:latin typeface="Century Gothic" pitchFamily="34" charset="0"/>
              </a:rPr>
              <a:t>meningetic</a:t>
            </a:r>
            <a:r>
              <a:rPr lang="en-US" sz="3200" i="1" dirty="0" smtClean="0">
                <a:latin typeface="Century Gothic" pitchFamily="34" charset="0"/>
              </a:rPr>
              <a:t> Tuberculosis and Brucellosis</a:t>
            </a:r>
            <a:endParaRPr lang="ar-SA" sz="3200" i="1" dirty="0"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7544" y="1481328"/>
            <a:ext cx="8219256" cy="5188032"/>
          </a:xfrm>
          <a:gradFill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path path="circle">
              <a:fillToRect l="100000" t="100000"/>
            </a:path>
          </a:gradFill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dirty="0" smtClean="0"/>
              <a:t> </a:t>
            </a:r>
            <a:r>
              <a:rPr lang="en-US" sz="2400" b="1" u="sng" dirty="0" smtClean="0">
                <a:latin typeface="Century Gothic" pitchFamily="34" charset="0"/>
              </a:rPr>
              <a:t>Tuberculosis</a:t>
            </a:r>
          </a:p>
          <a:p>
            <a:pPr>
              <a:lnSpc>
                <a:spcPct val="150000"/>
              </a:lnSpc>
              <a:buNone/>
            </a:pPr>
            <a:r>
              <a:rPr lang="en-US" sz="2100" b="1" dirty="0" smtClean="0">
                <a:latin typeface="Century Gothic" pitchFamily="34" charset="0"/>
              </a:rPr>
              <a:t>4 Drugs are used there are:-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100" b="1" dirty="0" smtClean="0">
                <a:latin typeface="Century Gothic" pitchFamily="34" charset="0"/>
              </a:rPr>
              <a:t> 1- Rifampicin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100" b="1" dirty="0" smtClean="0">
                <a:latin typeface="Century Gothic" pitchFamily="34" charset="0"/>
              </a:rPr>
              <a:t> 2- </a:t>
            </a:r>
            <a:r>
              <a:rPr lang="en-US" sz="2100" b="1" dirty="0" err="1" smtClean="0">
                <a:latin typeface="Century Gothic" pitchFamily="34" charset="0"/>
              </a:rPr>
              <a:t>Isonized</a:t>
            </a:r>
            <a:r>
              <a:rPr lang="en-US" sz="2100" b="1" dirty="0" smtClean="0">
                <a:latin typeface="Century Gothic" pitchFamily="34" charset="0"/>
              </a:rPr>
              <a:t>(INH)                  for 2 month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100" b="1" dirty="0" smtClean="0">
                <a:latin typeface="Century Gothic" pitchFamily="34" charset="0"/>
              </a:rPr>
              <a:t> 3- Ethambutol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100" b="1" dirty="0" smtClean="0">
                <a:latin typeface="Century Gothic" pitchFamily="34" charset="0"/>
              </a:rPr>
              <a:t> 4-Pyrazinamide</a:t>
            </a:r>
          </a:p>
          <a:p>
            <a:pPr>
              <a:lnSpc>
                <a:spcPct val="150000"/>
              </a:lnSpc>
              <a:buNone/>
            </a:pPr>
            <a:r>
              <a:rPr lang="en-US" sz="2100" b="1" dirty="0" smtClean="0">
                <a:latin typeface="Century Gothic" pitchFamily="34" charset="0"/>
              </a:rPr>
              <a:t>     Then,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100" b="1" dirty="0" smtClean="0">
                <a:latin typeface="Century Gothic" pitchFamily="34" charset="0"/>
              </a:rPr>
              <a:t>Rifampicin                    for 7-10 month</a:t>
            </a:r>
            <a:endParaRPr lang="en-US" sz="2100" b="1" dirty="0" smtClean="0">
              <a:latin typeface="Century Gothic" pitchFamily="34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100" b="1" dirty="0" smtClean="0">
                <a:latin typeface="Century Gothic" pitchFamily="34" charset="0"/>
              </a:rPr>
              <a:t>INH</a:t>
            </a:r>
            <a:endParaRPr lang="en-US" sz="2100" b="1" dirty="0" smtClean="0">
              <a:latin typeface="Century Gothic" pitchFamily="34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100" b="1" dirty="0" smtClean="0">
                <a:latin typeface="Century Gothic" pitchFamily="34" charset="0"/>
              </a:rPr>
              <a:t>Glucocorticoid</a:t>
            </a:r>
            <a:r>
              <a:rPr lang="en-US" sz="2100" b="1" dirty="0" smtClean="0">
                <a:latin typeface="Century Gothic" pitchFamily="34" charset="0"/>
              </a:rPr>
              <a:t>                </a:t>
            </a:r>
            <a:endParaRPr lang="ar-SA" sz="2100" b="1" dirty="0">
              <a:latin typeface="Century Gothic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10146"/>
          </a:xfrm>
          <a:gradFill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path path="circle">
              <a:fillToRect l="100000" t="100000"/>
            </a:path>
          </a:gradFill>
        </p:spPr>
        <p:txBody>
          <a:bodyPr>
            <a:normAutofit fontScale="90000"/>
          </a:bodyPr>
          <a:lstStyle/>
          <a:p>
            <a:r>
              <a:rPr lang="en-US" dirty="0" smtClean="0"/>
              <a:t>	  </a:t>
            </a:r>
            <a:r>
              <a:rPr lang="en-US" sz="3600" dirty="0" smtClean="0">
                <a:latin typeface="Century Gothic" pitchFamily="34" charset="0"/>
              </a:rPr>
              <a:t>Treatment for cerebral and </a:t>
            </a:r>
            <a:r>
              <a:rPr lang="en-US" sz="3600" dirty="0" err="1" smtClean="0">
                <a:latin typeface="Century Gothic" pitchFamily="34" charset="0"/>
              </a:rPr>
              <a:t>meningeal</a:t>
            </a:r>
            <a:r>
              <a:rPr lang="en-US" sz="3600" dirty="0" smtClean="0">
                <a:latin typeface="Century Gothic" pitchFamily="34" charset="0"/>
              </a:rPr>
              <a:t> Tuberculosis and Brucellosis</a:t>
            </a:r>
            <a:endParaRPr lang="ar-SA" sz="3600" dirty="0">
              <a:latin typeface="Century Gothic" pitchFamily="34" charset="0"/>
            </a:endParaRPr>
          </a:p>
        </p:txBody>
      </p:sp>
      <p:sp>
        <p:nvSpPr>
          <p:cNvPr id="6" name="Right Brace 5"/>
          <p:cNvSpPr/>
          <p:nvPr/>
        </p:nvSpPr>
        <p:spPr>
          <a:xfrm>
            <a:off x="3563888" y="2420888"/>
            <a:ext cx="648072" cy="172819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Right Brace 6"/>
          <p:cNvSpPr/>
          <p:nvPr/>
        </p:nvSpPr>
        <p:spPr>
          <a:xfrm>
            <a:off x="3419639" y="5157192"/>
            <a:ext cx="288032" cy="72008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gradFill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path path="circle">
              <a:fillToRect l="100000" t="100000"/>
            </a:path>
          </a:gradFill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buNone/>
            </a:pPr>
            <a:r>
              <a:rPr lang="en-US" dirty="0" smtClean="0"/>
              <a:t>       Two of the following 3 drugs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dirty="0" smtClean="0"/>
              <a:t> a- Tetracycline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dirty="0" smtClean="0"/>
              <a:t> b- Rifampicin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dirty="0" smtClean="0"/>
              <a:t> c- Cotrimoxazole </a:t>
            </a:r>
          </a:p>
          <a:p>
            <a:pPr>
              <a:lnSpc>
                <a:spcPct val="150000"/>
              </a:lnSpc>
              <a:buNone/>
            </a:pPr>
            <a:r>
              <a:rPr lang="en-US" dirty="0" smtClean="0"/>
              <a:t>  Usually Rifampicin and Cotrimoxazole are preferred as they have good penetration power in the  blood brain- barner</a:t>
            </a:r>
            <a:endParaRPr lang="ar-S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10146"/>
          </a:xfrm>
          <a:gradFill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path path="circle">
              <a:fillToRect l="100000" t="100000"/>
            </a:path>
          </a:gradFill>
        </p:spPr>
        <p:txBody>
          <a:bodyPr/>
          <a:lstStyle/>
          <a:p>
            <a:r>
              <a:rPr lang="en-US" dirty="0" smtClean="0"/>
              <a:t>       </a:t>
            </a:r>
            <a:r>
              <a:rPr lang="en-US" dirty="0" smtClean="0">
                <a:latin typeface="Century Gothic" pitchFamily="34" charset="0"/>
              </a:rPr>
              <a:t>Brucellosis Treatment</a:t>
            </a:r>
            <a:endParaRPr lang="ar-SA" dirty="0"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15940" cy="1700808"/>
          </a:xfrm>
          <a:gradFill flip="none" rotWithShape="1"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en-US" sz="2800" i="1" dirty="0" smtClean="0">
                <a:latin typeface="Century Gothic" pitchFamily="34" charset="0"/>
              </a:rPr>
              <a:t>Symptoms and signs of chronic cerebral and meningetic infection: </a:t>
            </a:r>
            <a:r>
              <a:rPr lang="en-US" sz="2800" i="1" u="sng" dirty="0" smtClean="0">
                <a:latin typeface="Century Gothic" pitchFamily="34" charset="0"/>
              </a:rPr>
              <a:t>overlong period </a:t>
            </a:r>
            <a:r>
              <a:rPr lang="en-US" sz="2800" i="1" dirty="0" smtClean="0">
                <a:latin typeface="Century Gothic" pitchFamily="34" charset="0"/>
              </a:rPr>
              <a:t>or can be </a:t>
            </a:r>
            <a:r>
              <a:rPr lang="en-US" sz="2800" i="1" u="sng" dirty="0" smtClean="0">
                <a:latin typeface="Century Gothic" pitchFamily="34" charset="0"/>
              </a:rPr>
              <a:t>recurrent</a:t>
            </a:r>
            <a:endParaRPr lang="en-US" sz="2800" i="1" u="sng" dirty="0">
              <a:latin typeface="Century Gothic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500034" y="1714488"/>
            <a:ext cx="3999958" cy="4929222"/>
          </a:xfrm>
          <a:gradFill flip="none" rotWithShape="1"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path path="circle">
              <a:fillToRect l="100000" t="100000"/>
            </a:path>
            <a:tileRect r="-100000" b="-100000"/>
          </a:gradFill>
          <a:effectLst>
            <a:outerShdw blurRad="50800" dist="38100" dir="2700000" algn="tl" rotWithShape="0">
              <a:prstClr val="black">
                <a:alpha val="0"/>
              </a:prstClr>
            </a:outerShdw>
          </a:effectLst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b="1" dirty="0" smtClean="0">
                <a:solidFill>
                  <a:srgbClr val="00B0F0"/>
                </a:solidFill>
                <a:latin typeface="Century Gothic" pitchFamily="34" charset="0"/>
              </a:rPr>
              <a:t>SYMPTOM</a:t>
            </a: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en-US" sz="2200" b="1" dirty="0" smtClean="0">
                <a:latin typeface="Century Gothic" pitchFamily="34" charset="0"/>
              </a:rPr>
              <a:t>Chronic head ache</a:t>
            </a: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en-US" sz="2200" b="1" dirty="0" smtClean="0">
                <a:latin typeface="Century Gothic" pitchFamily="34" charset="0"/>
              </a:rPr>
              <a:t>Neck or back pain</a:t>
            </a: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endParaRPr lang="en-US" sz="2200" b="1" dirty="0" smtClean="0">
              <a:latin typeface="Century Gothic" pitchFamily="34" charset="0"/>
            </a:endParaRP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en-US" sz="2200" b="1" dirty="0" smtClean="0">
                <a:latin typeface="Century Gothic" pitchFamily="34" charset="0"/>
              </a:rPr>
              <a:t>Change in personality</a:t>
            </a:r>
          </a:p>
          <a:p>
            <a:pPr>
              <a:lnSpc>
                <a:spcPct val="120000"/>
              </a:lnSpc>
              <a:buNone/>
            </a:pPr>
            <a:endParaRPr lang="en-US" sz="2200" b="1" dirty="0" smtClean="0">
              <a:latin typeface="Century Gothic" pitchFamily="34" charset="0"/>
            </a:endParaRP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en-US" sz="2200" b="1" dirty="0" smtClean="0">
                <a:latin typeface="Century Gothic" pitchFamily="34" charset="0"/>
              </a:rPr>
              <a:t>Facial weakness</a:t>
            </a: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en-US" sz="2200" b="1" dirty="0" smtClean="0">
                <a:latin typeface="Century Gothic" pitchFamily="34" charset="0"/>
              </a:rPr>
              <a:t>Double vision ,visual loss</a:t>
            </a: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en-US" sz="2200" b="1" dirty="0" smtClean="0">
                <a:latin typeface="Century Gothic" pitchFamily="34" charset="0"/>
              </a:rPr>
              <a:t>Arm and leg weakness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200" b="1" dirty="0" smtClean="0">
                <a:latin typeface="Century Gothic" pitchFamily="34" charset="0"/>
              </a:rPr>
              <a:t>clumsiness</a:t>
            </a:r>
            <a:endParaRPr lang="en-US" sz="2200" b="1" dirty="0">
              <a:latin typeface="Century Gothic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9992" y="1714488"/>
            <a:ext cx="4186809" cy="4929222"/>
          </a:xfrm>
          <a:gradFill flip="none" rotWithShape="1"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path path="circle">
              <a:fillToRect l="100000" t="100000"/>
            </a:path>
            <a:tileRect r="-100000" b="-100000"/>
          </a:gradFill>
          <a:effectLst>
            <a:outerShdw blurRad="50800" dist="38100" dir="2700000" algn="tl" rotWithShape="0">
              <a:prstClr val="black">
                <a:alpha val="33000"/>
              </a:prstClr>
            </a:outerShdw>
          </a:effectLst>
          <a:scene3d>
            <a:camera prst="orthographicFront"/>
            <a:lightRig rig="threePt" dir="t"/>
          </a:scene3d>
          <a:sp3d>
            <a:bevelT w="44450"/>
          </a:sp3d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2200" b="1" dirty="0" smtClean="0">
                <a:solidFill>
                  <a:srgbClr val="00B0F0"/>
                </a:solidFill>
                <a:latin typeface="Century Gothic" pitchFamily="34" charset="0"/>
              </a:rPr>
              <a:t>SIGN</a:t>
            </a: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en-US" sz="2000" b="1" dirty="0" smtClean="0">
                <a:latin typeface="Century Gothic" pitchFamily="34" charset="0"/>
              </a:rPr>
              <a:t>+/-</a:t>
            </a:r>
            <a:r>
              <a:rPr lang="en-US" sz="2000" b="1" u="sng" dirty="0" smtClean="0">
                <a:latin typeface="Century Gothic" pitchFamily="34" charset="0"/>
              </a:rPr>
              <a:t>Papilloedema</a:t>
            </a: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en-US" sz="2000" b="1" dirty="0" err="1" smtClean="0">
                <a:latin typeface="Century Gothic" pitchFamily="34" charset="0"/>
              </a:rPr>
              <a:t>Brud</a:t>
            </a:r>
            <a:r>
              <a:rPr lang="en-US" sz="2000" b="1" dirty="0" smtClean="0">
                <a:latin typeface="Century Gothic" pitchFamily="34" charset="0"/>
              </a:rPr>
              <a:t> Zinc or Kerning 'positive sign of </a:t>
            </a:r>
            <a:r>
              <a:rPr lang="en-US" sz="2000" b="1" dirty="0" err="1" smtClean="0">
                <a:latin typeface="Century Gothic" pitchFamily="34" charset="0"/>
              </a:rPr>
              <a:t>meningeal</a:t>
            </a:r>
            <a:r>
              <a:rPr lang="en-US" sz="2000" b="1" dirty="0" smtClean="0">
                <a:latin typeface="Century Gothic" pitchFamily="34" charset="0"/>
              </a:rPr>
              <a:t> irritation</a:t>
            </a:r>
          </a:p>
          <a:p>
            <a:pPr>
              <a:lnSpc>
                <a:spcPct val="120000"/>
              </a:lnSpc>
              <a:buNone/>
            </a:pPr>
            <a:endParaRPr lang="en-US" sz="2000" b="1" dirty="0" smtClean="0">
              <a:latin typeface="Century Gothic" pitchFamily="34" charset="0"/>
            </a:endParaRP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en-US" sz="2000" b="1" dirty="0" smtClean="0">
                <a:latin typeface="Century Gothic" pitchFamily="34" charset="0"/>
              </a:rPr>
              <a:t>Altered mental status, </a:t>
            </a:r>
            <a:r>
              <a:rPr lang="en-US" sz="2000" b="1" u="sng" dirty="0" smtClean="0">
                <a:latin typeface="Century Gothic" pitchFamily="34" charset="0"/>
              </a:rPr>
              <a:t>memory loss, etc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 b="1" dirty="0" smtClean="0">
                <a:latin typeface="Century Gothic" pitchFamily="34" charset="0"/>
              </a:rPr>
              <a:t>Seventh nerve palsy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 b="1" dirty="0" smtClean="0">
                <a:latin typeface="Calibri"/>
              </a:rPr>
              <a:t>3,4,6 th,</a:t>
            </a:r>
            <a:r>
              <a:rPr lang="en-US" sz="2000" b="1" dirty="0" smtClean="0">
                <a:latin typeface="Century Gothic" pitchFamily="34" charset="0"/>
              </a:rPr>
              <a:t>Nerve palsy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 b="1" dirty="0" smtClean="0">
                <a:latin typeface="Century Gothic" pitchFamily="34" charset="0"/>
              </a:rPr>
              <a:t>Ataxia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 b="1" u="sng" dirty="0" smtClean="0">
                <a:latin typeface="Century Gothic" pitchFamily="34" charset="0"/>
              </a:rPr>
              <a:t>Hydrocephalus</a:t>
            </a: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endParaRPr lang="en-US" sz="2000" b="1" dirty="0" smtClean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08912" cy="1210146"/>
          </a:xfrm>
          <a:gradFill flip="none" rotWithShape="1"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>
            <a:noAutofit/>
          </a:bodyPr>
          <a:lstStyle/>
          <a:p>
            <a:pPr algn="ctr"/>
            <a:r>
              <a:rPr lang="en-US" sz="3600" i="1" dirty="0" smtClean="0">
                <a:latin typeface="Century Gothic" pitchFamily="34" charset="0"/>
              </a:rPr>
              <a:t>Microbiological Causes Of Chronic Cerebral Infection And </a:t>
            </a:r>
            <a:r>
              <a:rPr lang="en-US" sz="3600" i="1" dirty="0" err="1" smtClean="0">
                <a:latin typeface="Century Gothic" pitchFamily="34" charset="0"/>
              </a:rPr>
              <a:t>Meningities</a:t>
            </a:r>
            <a:endParaRPr lang="en-US" sz="3600" i="1" dirty="0">
              <a:latin typeface="Century Gothic" pitchFamily="34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805192"/>
          </a:xfrm>
          <a:gradFill flip="none" rotWithShape="1"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>
            <a:normAutofit fontScale="62500" lnSpcReduction="20000"/>
          </a:bodyPr>
          <a:lstStyle/>
          <a:p>
            <a:pPr>
              <a:buFont typeface="Wingdings" pitchFamily="2" charset="2"/>
              <a:buChar char="v"/>
            </a:pPr>
            <a:r>
              <a:rPr lang="en-US" sz="3800" b="1" u="sng" dirty="0" smtClean="0">
                <a:solidFill>
                  <a:srgbClr val="00B0F0"/>
                </a:solidFill>
                <a:latin typeface="Century Gothic" pitchFamily="34" charset="0"/>
              </a:rPr>
              <a:t>A –Bacterial, Most important</a:t>
            </a:r>
          </a:p>
          <a:p>
            <a:pPr algn="just">
              <a:lnSpc>
                <a:spcPct val="170000"/>
              </a:lnSpc>
              <a:buFont typeface="Wingdings" pitchFamily="2" charset="2"/>
              <a:buChar char="§"/>
            </a:pPr>
            <a:r>
              <a:rPr lang="en-US" b="1" dirty="0" smtClean="0">
                <a:latin typeface="Century Gothic" pitchFamily="34" charset="0"/>
              </a:rPr>
              <a:t>a)Tuberculosis                         in Saudi Arabia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b="1" dirty="0" smtClean="0">
                <a:latin typeface="Century Gothic" pitchFamily="34" charset="0"/>
              </a:rPr>
              <a:t>b)Brucellosis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b="1" dirty="0" smtClean="0">
                <a:latin typeface="Century Gothic" pitchFamily="34" charset="0"/>
              </a:rPr>
              <a:t>c) Partially treated acute meningitis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b="1" dirty="0" smtClean="0">
                <a:latin typeface="Century Gothic" pitchFamily="34" charset="0"/>
              </a:rPr>
              <a:t>d) Syphilis-caused by </a:t>
            </a:r>
            <a:r>
              <a:rPr lang="en-US" b="1" i="1" dirty="0" smtClean="0">
                <a:latin typeface="Century Gothic" pitchFamily="34" charset="0"/>
              </a:rPr>
              <a:t>Treponema </a:t>
            </a:r>
            <a:r>
              <a:rPr lang="en-US" b="1" i="1" dirty="0" err="1" smtClean="0">
                <a:latin typeface="Century Gothic" pitchFamily="34" charset="0"/>
              </a:rPr>
              <a:t>Pallidium</a:t>
            </a:r>
            <a:endParaRPr lang="en-US" b="1" i="1" dirty="0" smtClean="0">
              <a:latin typeface="Century Gothic" pitchFamily="34" charset="0"/>
            </a:endParaRP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b="1" dirty="0" smtClean="0">
                <a:latin typeface="Century Gothic" pitchFamily="34" charset="0"/>
              </a:rPr>
              <a:t>E) </a:t>
            </a:r>
            <a:r>
              <a:rPr lang="en-US" b="1" dirty="0" err="1" smtClean="0">
                <a:latin typeface="Century Gothic" pitchFamily="34" charset="0"/>
              </a:rPr>
              <a:t>Liptosporosis</a:t>
            </a:r>
            <a:r>
              <a:rPr lang="en-US" b="1" dirty="0" smtClean="0">
                <a:latin typeface="Century Gothic" pitchFamily="34" charset="0"/>
              </a:rPr>
              <a:t>- caused by </a:t>
            </a:r>
            <a:r>
              <a:rPr lang="en-US" b="1" i="1" dirty="0" err="1" smtClean="0">
                <a:latin typeface="Century Gothic" pitchFamily="34" charset="0"/>
              </a:rPr>
              <a:t>L.Icter</a:t>
            </a:r>
            <a:r>
              <a:rPr lang="en-US" b="1" i="1" dirty="0" smtClean="0">
                <a:latin typeface="Century Gothic" pitchFamily="34" charset="0"/>
              </a:rPr>
              <a:t> haemorraghia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b="1" dirty="0" smtClean="0">
                <a:latin typeface="Century Gothic" pitchFamily="34" charset="0"/>
              </a:rPr>
              <a:t>F) Lyme disease-caused by </a:t>
            </a:r>
            <a:r>
              <a:rPr lang="en-US" b="1" i="1" dirty="0" err="1" smtClean="0">
                <a:latin typeface="Century Gothic" pitchFamily="34" charset="0"/>
              </a:rPr>
              <a:t>Borrelia</a:t>
            </a:r>
            <a:r>
              <a:rPr lang="en-US" b="1" i="1" dirty="0" smtClean="0">
                <a:latin typeface="Century Gothic" pitchFamily="34" charset="0"/>
              </a:rPr>
              <a:t> </a:t>
            </a:r>
            <a:r>
              <a:rPr lang="en-US" b="1" i="1" dirty="0" err="1" smtClean="0">
                <a:latin typeface="Century Gothic" pitchFamily="34" charset="0"/>
              </a:rPr>
              <a:t>burgdorferi</a:t>
            </a:r>
            <a:r>
              <a:rPr lang="en-US" b="1" i="1" dirty="0" smtClean="0">
                <a:latin typeface="Century Gothic" pitchFamily="34" charset="0"/>
              </a:rPr>
              <a:t> </a:t>
            </a:r>
            <a:r>
              <a:rPr lang="en-US" b="1" dirty="0" smtClean="0">
                <a:latin typeface="Century Gothic" pitchFamily="34" charset="0"/>
              </a:rPr>
              <a:t>not common in Saudi Arabia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b="1" dirty="0" smtClean="0">
                <a:latin typeface="Century Gothic" pitchFamily="34" charset="0"/>
              </a:rPr>
              <a:t>g)</a:t>
            </a:r>
            <a:r>
              <a:rPr lang="en-US" b="1" dirty="0" err="1" smtClean="0">
                <a:latin typeface="Century Gothic" pitchFamily="34" charset="0"/>
              </a:rPr>
              <a:t>Nocardiosis</a:t>
            </a:r>
            <a:r>
              <a:rPr lang="en-US" b="1" dirty="0" smtClean="0">
                <a:latin typeface="Century Gothic" pitchFamily="34" charset="0"/>
              </a:rPr>
              <a:t>-caused by Nocardia speciese.g </a:t>
            </a:r>
            <a:r>
              <a:rPr lang="en-US" b="1" i="1" dirty="0" err="1" smtClean="0">
                <a:latin typeface="Century Gothic" pitchFamily="34" charset="0"/>
              </a:rPr>
              <a:t>N.Asteroids</a:t>
            </a:r>
            <a:r>
              <a:rPr lang="en-US" b="1" i="1" dirty="0" smtClean="0">
                <a:latin typeface="Century Gothic" pitchFamily="34" charset="0"/>
              </a:rPr>
              <a:t> </a:t>
            </a:r>
            <a:endParaRPr lang="en-US" b="1" dirty="0" smtClean="0">
              <a:latin typeface="Century Gothic" pitchFamily="34" charset="0"/>
            </a:endParaRP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b="1" dirty="0" smtClean="0">
                <a:latin typeface="Century Gothic" pitchFamily="34" charset="0"/>
              </a:rPr>
              <a:t>h) Cerebral abscesses can also same -----preferred as chronic infection</a:t>
            </a:r>
          </a:p>
          <a:p>
            <a:pPr>
              <a:buFont typeface="Wingdings" pitchFamily="2" charset="2"/>
              <a:buChar char="§"/>
            </a:pPr>
            <a:endParaRPr lang="en-US" dirty="0" smtClean="0"/>
          </a:p>
          <a:p>
            <a:pPr>
              <a:buFont typeface="Wingdings" pitchFamily="2" charset="2"/>
              <a:buChar char="§"/>
            </a:pPr>
            <a:endParaRPr lang="en-US" dirty="0" smtClean="0"/>
          </a:p>
          <a:p>
            <a:pPr>
              <a:buFont typeface="Wingdings" pitchFamily="2" charset="2"/>
              <a:buChar char="§"/>
            </a:pPr>
            <a:endParaRPr lang="en-US" dirty="0" smtClean="0"/>
          </a:p>
          <a:p>
            <a:pPr>
              <a:buFont typeface="Wingdings" pitchFamily="2" charset="2"/>
              <a:buChar char="§"/>
            </a:pPr>
            <a:endParaRPr lang="en-US" dirty="0" smtClean="0"/>
          </a:p>
          <a:p>
            <a:pPr>
              <a:buFont typeface="Wingdings" pitchFamily="2" charset="2"/>
              <a:buChar char="§"/>
            </a:pPr>
            <a:endParaRPr lang="en-US" dirty="0" smtClean="0"/>
          </a:p>
          <a:p>
            <a:pPr>
              <a:buFont typeface="Wingdings" pitchFamily="2" charset="2"/>
              <a:buChar char="§"/>
            </a:pPr>
            <a:endParaRPr lang="en-US" dirty="0" smtClean="0"/>
          </a:p>
          <a:p>
            <a:pPr>
              <a:buFont typeface="Wingdings" pitchFamily="2" charset="2"/>
              <a:buChar char="§"/>
            </a:pPr>
            <a:endParaRPr lang="en-US" dirty="0" smtClean="0"/>
          </a:p>
          <a:p>
            <a:pPr>
              <a:buFont typeface="Wingdings" pitchFamily="2" charset="2"/>
              <a:buChar char="§"/>
            </a:pPr>
            <a:endParaRPr lang="en-US" dirty="0" smtClean="0"/>
          </a:p>
          <a:p>
            <a:pPr>
              <a:buFont typeface="Wingdings" pitchFamily="2" charset="2"/>
              <a:buChar char="§"/>
            </a:pPr>
            <a:endParaRPr lang="en-US" dirty="0" smtClean="0"/>
          </a:p>
          <a:p>
            <a:pPr>
              <a:buFont typeface="Wingdings" pitchFamily="2" charset="2"/>
              <a:buChar char="§"/>
            </a:pPr>
            <a:endParaRPr lang="en-US" dirty="0" smtClean="0"/>
          </a:p>
          <a:p>
            <a:pPr>
              <a:buFont typeface="Wingdings" pitchFamily="2" charset="2"/>
              <a:buChar char="§"/>
            </a:pPr>
            <a:endParaRPr lang="en-US" dirty="0" smtClean="0"/>
          </a:p>
          <a:p>
            <a:pPr>
              <a:buFont typeface="Wingdings" pitchFamily="2" charset="2"/>
              <a:buChar char="§"/>
            </a:pPr>
            <a:endParaRPr lang="en-US" dirty="0" smtClean="0"/>
          </a:p>
          <a:p>
            <a:pPr>
              <a:buFont typeface="Wingdings" pitchFamily="2" charset="2"/>
              <a:buChar char="§"/>
            </a:pPr>
            <a:endParaRPr lang="en-US" dirty="0"/>
          </a:p>
        </p:txBody>
      </p:sp>
      <p:sp>
        <p:nvSpPr>
          <p:cNvPr id="10" name="Right Brace 9"/>
          <p:cNvSpPr/>
          <p:nvPr/>
        </p:nvSpPr>
        <p:spPr>
          <a:xfrm>
            <a:off x="2786050" y="1928802"/>
            <a:ext cx="285752" cy="78581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5720" y="1481328"/>
            <a:ext cx="8572560" cy="4733754"/>
          </a:xfrm>
          <a:gradFill flip="none" rotWithShape="1"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 smtClean="0"/>
              <a:t> </a:t>
            </a:r>
            <a:r>
              <a:rPr lang="en-US" b="1" dirty="0" smtClean="0">
                <a:latin typeface="Century Gothic" pitchFamily="34" charset="0"/>
              </a:rPr>
              <a:t>a- </a:t>
            </a:r>
            <a:r>
              <a:rPr lang="en-US" b="1" i="1" dirty="0" smtClean="0">
                <a:latin typeface="Century Gothic" pitchFamily="34" charset="0"/>
              </a:rPr>
              <a:t>Cryptococcus </a:t>
            </a:r>
            <a:r>
              <a:rPr lang="en-US" b="1" i="1" dirty="0" err="1" smtClean="0">
                <a:latin typeface="Century Gothic" pitchFamily="34" charset="0"/>
              </a:rPr>
              <a:t>neoformans</a:t>
            </a:r>
            <a:endParaRPr lang="en-US" b="1" i="1" dirty="0" smtClean="0">
              <a:latin typeface="Century Gothic" pitchFamily="34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b="1" dirty="0" smtClean="0">
                <a:latin typeface="Century Gothic" pitchFamily="34" charset="0"/>
              </a:rPr>
              <a:t> b-Candida species in Saudi Arabia species mainly Candida </a:t>
            </a:r>
            <a:r>
              <a:rPr lang="en-US" b="1" dirty="0" err="1" smtClean="0">
                <a:latin typeface="Century Gothic" pitchFamily="34" charset="0"/>
              </a:rPr>
              <a:t>albicans</a:t>
            </a:r>
            <a:r>
              <a:rPr lang="en-US" b="1" dirty="0" smtClean="0">
                <a:latin typeface="Century Gothic" pitchFamily="34" charset="0"/>
              </a:rPr>
              <a:t> in immunocompromised patients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b="1" dirty="0" smtClean="0">
                <a:latin typeface="Century Gothic" pitchFamily="34" charset="0"/>
              </a:rPr>
              <a:t>c- </a:t>
            </a:r>
            <a:r>
              <a:rPr lang="en-US" b="1" dirty="0" err="1" smtClean="0">
                <a:latin typeface="Century Gothic" pitchFamily="34" charset="0"/>
              </a:rPr>
              <a:t>Aspergillus</a:t>
            </a:r>
            <a:r>
              <a:rPr lang="en-US" b="1" dirty="0" smtClean="0">
                <a:latin typeface="Century Gothic" pitchFamily="34" charset="0"/>
              </a:rPr>
              <a:t> species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b="1" dirty="0" smtClean="0">
                <a:latin typeface="Century Gothic" pitchFamily="34" charset="0"/>
              </a:rPr>
              <a:t>d- </a:t>
            </a:r>
            <a:r>
              <a:rPr lang="en-US" b="1" i="1" dirty="0" err="1" smtClean="0">
                <a:latin typeface="Century Gothic" pitchFamily="34" charset="0"/>
              </a:rPr>
              <a:t>Histoplasma</a:t>
            </a:r>
            <a:r>
              <a:rPr lang="en-US" b="1" i="1" dirty="0" smtClean="0">
                <a:latin typeface="Century Gothic" pitchFamily="34" charset="0"/>
              </a:rPr>
              <a:t> </a:t>
            </a:r>
            <a:r>
              <a:rPr lang="en-US" b="1" i="1" dirty="0" err="1" smtClean="0">
                <a:latin typeface="Century Gothic" pitchFamily="34" charset="0"/>
              </a:rPr>
              <a:t>capsulatum</a:t>
            </a:r>
            <a:endParaRPr lang="en-US" b="1" i="1" dirty="0">
              <a:latin typeface="Century Gothic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72560" cy="1210146"/>
          </a:xfrm>
          <a:gradFill flip="none" rotWithShape="1"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path path="circle">
              <a:fillToRect l="100000" t="100000"/>
            </a:path>
            <a:tileRect r="-100000" b="-100000"/>
          </a:gradFill>
          <a:effectLst/>
        </p:spPr>
        <p:txBody>
          <a:bodyPr/>
          <a:lstStyle/>
          <a:p>
            <a:pPr algn="ctr"/>
            <a:r>
              <a:rPr lang="en-US" dirty="0" smtClean="0"/>
              <a:t>    </a:t>
            </a:r>
            <a:r>
              <a:rPr lang="en-US" i="1" dirty="0" smtClean="0"/>
              <a:t>B-  Fungal Causes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401080" cy="4525963"/>
          </a:xfrm>
          <a:gradFill flip="none" rotWithShape="1"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3200" b="1" dirty="0" smtClean="0">
                <a:latin typeface="Century Gothic" pitchFamily="34" charset="0"/>
              </a:rPr>
              <a:t>a- Toxoplasma </a:t>
            </a:r>
            <a:r>
              <a:rPr lang="en-US" sz="3200" b="1" dirty="0" err="1" smtClean="0">
                <a:latin typeface="Century Gothic" pitchFamily="34" charset="0"/>
              </a:rPr>
              <a:t>gonodii</a:t>
            </a:r>
            <a:r>
              <a:rPr lang="en-US" sz="3200" b="1" dirty="0" smtClean="0">
                <a:latin typeface="Century Gothic" pitchFamily="34" charset="0"/>
              </a:rPr>
              <a:t>(most common)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3200" b="1" dirty="0" smtClean="0">
                <a:latin typeface="Century Gothic" pitchFamily="34" charset="0"/>
              </a:rPr>
              <a:t>b- Trypanosoiasis:caused by</a:t>
            </a:r>
          </a:p>
          <a:p>
            <a:pPr>
              <a:lnSpc>
                <a:spcPct val="150000"/>
              </a:lnSpc>
              <a:buNone/>
            </a:pPr>
            <a:r>
              <a:rPr lang="en-US" sz="3200" b="1" dirty="0" smtClean="0">
                <a:latin typeface="Century Gothic" pitchFamily="34" charset="0"/>
              </a:rPr>
              <a:t>      T.gambiense</a:t>
            </a:r>
          </a:p>
          <a:p>
            <a:pPr>
              <a:lnSpc>
                <a:spcPct val="150000"/>
              </a:lnSpc>
              <a:buNone/>
            </a:pPr>
            <a:r>
              <a:rPr lang="en-US" sz="3200" b="1" dirty="0" smtClean="0">
                <a:latin typeface="Century Gothic" pitchFamily="34" charset="0"/>
              </a:rPr>
              <a:t>      T</a:t>
            </a:r>
            <a:r>
              <a:rPr lang="en-US" sz="3200" b="1" dirty="0" smtClean="0">
                <a:latin typeface="Century Gothic" pitchFamily="34" charset="0"/>
              </a:rPr>
              <a:t>.</a:t>
            </a:r>
            <a:r>
              <a:rPr lang="en-US" sz="3200" i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i="1" dirty="0" err="1">
                <a:solidFill>
                  <a:srgbClr val="000000"/>
                </a:solidFill>
                <a:latin typeface="Arial"/>
              </a:rPr>
              <a:t>rhodesiense</a:t>
            </a:r>
            <a:endParaRPr lang="en-US" sz="3200" b="1" dirty="0" smtClean="0">
              <a:latin typeface="Century Gothic" pitchFamily="34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3200" b="1" dirty="0" smtClean="0">
                <a:latin typeface="Century Gothic" pitchFamily="34" charset="0"/>
              </a:rPr>
              <a:t>c- Rare causes  Acanthamoeba spp</a:t>
            </a:r>
            <a:endParaRPr lang="en-US" sz="3200" b="1" dirty="0">
              <a:latin typeface="Century Gothic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01080" cy="1210146"/>
          </a:xfrm>
          <a:gradFill flip="none" rotWithShape="1"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>
            <a:normAutofit/>
          </a:bodyPr>
          <a:lstStyle/>
          <a:p>
            <a:pPr algn="ctr"/>
            <a:r>
              <a:rPr lang="en-US" sz="4400" i="1" dirty="0" smtClean="0"/>
              <a:t>C- Parasitic</a:t>
            </a:r>
            <a:endParaRPr lang="en-US" sz="4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gradFill flip="none" rotWithShape="1"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en-US" dirty="0" smtClean="0"/>
              <a:t>  </a:t>
            </a:r>
            <a:r>
              <a:rPr lang="en-US" sz="3200" b="1" dirty="0" smtClean="0">
                <a:latin typeface="Century Gothic" pitchFamily="34" charset="0"/>
              </a:rPr>
              <a:t>Some virus can some present as chronic meningitis these include: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b="1" dirty="0" smtClean="0">
                <a:latin typeface="Century Gothic" pitchFamily="34" charset="0"/>
              </a:rPr>
              <a:t> a- Mumps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b="1" dirty="0" smtClean="0">
                <a:latin typeface="Century Gothic" pitchFamily="34" charset="0"/>
              </a:rPr>
              <a:t> b-Herpes simplex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b="1" dirty="0" smtClean="0">
                <a:latin typeface="Century Gothic" pitchFamily="34" charset="0"/>
              </a:rPr>
              <a:t> c- HIV</a:t>
            </a:r>
          </a:p>
          <a:p>
            <a:pPr>
              <a:buFont typeface="Wingdings" pitchFamily="2" charset="2"/>
              <a:buChar char="v"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08912" cy="1143000"/>
          </a:xfrm>
          <a:gradFill flip="none" rotWithShape="1"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>
            <a:normAutofit/>
          </a:bodyPr>
          <a:lstStyle/>
          <a:p>
            <a:pPr algn="ctr"/>
            <a:r>
              <a:rPr lang="en-US" sz="4800" i="1" dirty="0" smtClean="0">
                <a:latin typeface="Century Gothic" pitchFamily="34" charset="0"/>
              </a:rPr>
              <a:t>D- Virus</a:t>
            </a:r>
            <a:endParaRPr lang="en-US" sz="4800" i="1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57158" y="1481328"/>
            <a:ext cx="8501122" cy="4733754"/>
          </a:xfrm>
          <a:gradFill flip="none" rotWithShape="1"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 </a:t>
            </a:r>
            <a:r>
              <a:rPr lang="en-US" b="1" dirty="0" smtClean="0">
                <a:latin typeface="Century Gothic" pitchFamily="34" charset="0"/>
              </a:rPr>
              <a:t>1- Tuberculosis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Century Gothic" pitchFamily="34" charset="0"/>
              </a:rPr>
              <a:t> 2- Brucellosis</a:t>
            </a:r>
          </a:p>
          <a:p>
            <a:pPr>
              <a:lnSpc>
                <a:spcPct val="150000"/>
              </a:lnSpc>
              <a:buNone/>
            </a:pPr>
            <a:r>
              <a:rPr lang="en-US" sz="3000" b="1" dirty="0" smtClean="0">
                <a:solidFill>
                  <a:srgbClr val="0070C0"/>
                </a:solidFill>
                <a:latin typeface="Century Gothic" pitchFamily="34" charset="0"/>
              </a:rPr>
              <a:t>They should differentiated on the basis of: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b="1" dirty="0" smtClean="0">
                <a:latin typeface="Century Gothic" pitchFamily="34" charset="0"/>
              </a:rPr>
              <a:t> a- Clinical History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b="1" dirty="0" smtClean="0">
                <a:latin typeface="Century Gothic" pitchFamily="34" charset="0"/>
              </a:rPr>
              <a:t> b- Occupations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b="1" dirty="0" smtClean="0">
                <a:latin typeface="Century Gothic" pitchFamily="34" charset="0"/>
              </a:rPr>
              <a:t> c- Clinical symptoms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b="1" dirty="0" smtClean="0">
                <a:latin typeface="Century Gothic" pitchFamily="34" charset="0"/>
              </a:rPr>
              <a:t> d- Clinical signs in other organism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b="1" dirty="0" smtClean="0">
                <a:latin typeface="Century Gothic" pitchFamily="34" charset="0"/>
              </a:rPr>
              <a:t> e- Cerebrospinal fluid findings</a:t>
            </a:r>
            <a:endParaRPr lang="en-US" b="1" dirty="0">
              <a:latin typeface="Century Gothic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57158" y="0"/>
            <a:ext cx="8501122" cy="1484784"/>
          </a:xfrm>
          <a:gradFill flip="none" rotWithShape="1"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>
            <a:noAutofit/>
          </a:bodyPr>
          <a:lstStyle/>
          <a:p>
            <a:pPr algn="ctr"/>
            <a:r>
              <a:rPr lang="en-US" sz="3200" i="1" dirty="0" smtClean="0">
                <a:latin typeface="Century Gothic" pitchFamily="34" charset="0"/>
              </a:rPr>
              <a:t>The most important causes of chronic bacterial cerebral and </a:t>
            </a:r>
            <a:r>
              <a:rPr lang="en-US" sz="3200" i="1" dirty="0" err="1" smtClean="0">
                <a:latin typeface="Century Gothic" pitchFamily="34" charset="0"/>
              </a:rPr>
              <a:t>menigetic</a:t>
            </a:r>
            <a:r>
              <a:rPr lang="en-US" sz="3200" i="1" dirty="0" smtClean="0">
                <a:latin typeface="Century Gothic" pitchFamily="34" charset="0"/>
              </a:rPr>
              <a:t> infection in </a:t>
            </a:r>
            <a:r>
              <a:rPr lang="en-US" sz="3200" i="1" dirty="0" err="1" smtClean="0">
                <a:latin typeface="Century Gothic" pitchFamily="34" charset="0"/>
              </a:rPr>
              <a:t>saudi</a:t>
            </a:r>
            <a:r>
              <a:rPr lang="en-US" sz="3200" i="1" dirty="0" smtClean="0">
                <a:latin typeface="Century Gothic" pitchFamily="34" charset="0"/>
              </a:rPr>
              <a:t> </a:t>
            </a:r>
            <a:r>
              <a:rPr lang="en-US" sz="3200" i="1" dirty="0" err="1" smtClean="0">
                <a:latin typeface="Century Gothic" pitchFamily="34" charset="0"/>
              </a:rPr>
              <a:t>arabia</a:t>
            </a:r>
            <a:r>
              <a:rPr lang="en-US" sz="3200" i="1" dirty="0" smtClean="0">
                <a:latin typeface="Century Gothic" pitchFamily="34" charset="0"/>
              </a:rPr>
              <a:t> are </a:t>
            </a:r>
            <a:endParaRPr lang="en-US" sz="3200" i="1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429288"/>
          </a:xfrm>
          <a:gradFill flip="none" rotWithShape="1"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>
            <a:noAutofit/>
          </a:bodyPr>
          <a:lstStyle/>
          <a:p>
            <a:pPr>
              <a:lnSpc>
                <a:spcPct val="170000"/>
              </a:lnSpc>
              <a:buFont typeface="Wingdings" pitchFamily="2" charset="2"/>
              <a:buChar char="v"/>
            </a:pPr>
            <a:r>
              <a:rPr lang="en-US" sz="2000" b="1" dirty="0" smtClean="0">
                <a:latin typeface="Century Gothic" pitchFamily="34" charset="0"/>
              </a:rPr>
              <a:t> Is common disease in Saudi Arabia</a:t>
            </a:r>
          </a:p>
          <a:p>
            <a:pPr>
              <a:lnSpc>
                <a:spcPct val="170000"/>
              </a:lnSpc>
              <a:buFont typeface="Wingdings" pitchFamily="2" charset="2"/>
              <a:buChar char="v"/>
            </a:pPr>
            <a:r>
              <a:rPr lang="en-US" sz="2000" b="1" dirty="0" smtClean="0">
                <a:latin typeface="Century Gothic" pitchFamily="34" charset="0"/>
              </a:rPr>
              <a:t> It affect people who are in contact with domestic animals or those who consume raw milk and milk products</a:t>
            </a:r>
          </a:p>
          <a:p>
            <a:pPr>
              <a:lnSpc>
                <a:spcPct val="170000"/>
              </a:lnSpc>
              <a:buFont typeface="Wingdings" pitchFamily="2" charset="2"/>
              <a:buChar char="v"/>
            </a:pPr>
            <a:r>
              <a:rPr lang="en-US" sz="2000" b="1" dirty="0" smtClean="0">
                <a:latin typeface="Century Gothic" pitchFamily="34" charset="0"/>
              </a:rPr>
              <a:t>It usually presents with Pyrexia( fever) of unknown organism of intermittent nature</a:t>
            </a:r>
          </a:p>
          <a:p>
            <a:pPr>
              <a:lnSpc>
                <a:spcPct val="170000"/>
              </a:lnSpc>
              <a:buFont typeface="Wingdings" pitchFamily="2" charset="2"/>
              <a:buChar char="v"/>
            </a:pPr>
            <a:r>
              <a:rPr lang="en-US" sz="2000" b="1" dirty="0" smtClean="0">
                <a:latin typeface="Century Gothic" pitchFamily="34" charset="0"/>
              </a:rPr>
              <a:t> The fever is accompanied by night sweating, in between the attacks of fever the patient is not very ill.</a:t>
            </a:r>
          </a:p>
          <a:p>
            <a:pPr>
              <a:lnSpc>
                <a:spcPct val="170000"/>
              </a:lnSpc>
              <a:buFont typeface="Wingdings" pitchFamily="2" charset="2"/>
              <a:buChar char="v"/>
            </a:pPr>
            <a:r>
              <a:rPr lang="en-US" sz="2000" b="1" dirty="0" smtClean="0">
                <a:latin typeface="Century Gothic" pitchFamily="34" charset="0"/>
              </a:rPr>
              <a:t>Same reasons it can caused chronic cerebral infection and meningitis</a:t>
            </a:r>
          </a:p>
          <a:p>
            <a:pPr>
              <a:lnSpc>
                <a:spcPct val="170000"/>
              </a:lnSpc>
              <a:buFont typeface="Wingdings" pitchFamily="2" charset="2"/>
              <a:buChar char="v"/>
            </a:pPr>
            <a:r>
              <a:rPr lang="en-US" sz="2000" b="1" dirty="0" smtClean="0">
                <a:latin typeface="Century Gothic" pitchFamily="34" charset="0"/>
              </a:rPr>
              <a:t>The commonest causes in Saudi Arabia is </a:t>
            </a:r>
            <a:r>
              <a:rPr lang="en-US" sz="2000" b="1" i="1" dirty="0" smtClean="0">
                <a:latin typeface="Century Gothic" pitchFamily="34" charset="0"/>
              </a:rPr>
              <a:t>Br.melitensis</a:t>
            </a:r>
          </a:p>
          <a:p>
            <a:pPr>
              <a:lnSpc>
                <a:spcPct val="170000"/>
              </a:lnSpc>
              <a:buFont typeface="Wingdings" pitchFamily="2" charset="2"/>
              <a:buChar char="v"/>
            </a:pPr>
            <a:endParaRPr lang="en-US" sz="2000" dirty="0">
              <a:latin typeface="Century Gothic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  <a:gradFill flip="none" rotWithShape="1"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>
            <a:normAutofit/>
          </a:bodyPr>
          <a:lstStyle/>
          <a:p>
            <a:pPr algn="ctr"/>
            <a:r>
              <a:rPr lang="en-US" sz="4400" i="1" dirty="0" smtClean="0">
                <a:latin typeface="Century Gothic" pitchFamily="34" charset="0"/>
              </a:rPr>
              <a:t>Brucellosis</a:t>
            </a:r>
            <a:endParaRPr lang="en-US" sz="4400" i="1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gradFill flip="none" rotWithShape="1"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b="1" dirty="0" smtClean="0">
                <a:latin typeface="Century Gothic" pitchFamily="34" charset="0"/>
              </a:rPr>
              <a:t>Is caused by </a:t>
            </a:r>
            <a:r>
              <a:rPr lang="en-US" b="1" i="1" dirty="0" smtClean="0">
                <a:latin typeface="Century Gothic" pitchFamily="34" charset="0"/>
              </a:rPr>
              <a:t>Mycobacterium tuberculosis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b="1" dirty="0" smtClean="0">
                <a:latin typeface="Century Gothic" pitchFamily="34" charset="0"/>
              </a:rPr>
              <a:t>Which infect one third of human race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b="1" dirty="0" smtClean="0">
                <a:latin typeface="Century Gothic" pitchFamily="34" charset="0"/>
              </a:rPr>
              <a:t>The patient usually presents with fever of long duration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b="1" dirty="0" smtClean="0">
                <a:latin typeface="Century Gothic" pitchFamily="34" charset="0"/>
              </a:rPr>
              <a:t>Symptoms of cough and coughing of blood (</a:t>
            </a:r>
            <a:r>
              <a:rPr lang="en-US" b="1" dirty="0" err="1" smtClean="0">
                <a:latin typeface="Century Gothic" pitchFamily="34" charset="0"/>
              </a:rPr>
              <a:t>Haemoptoysis</a:t>
            </a:r>
            <a:r>
              <a:rPr lang="en-US" b="1" dirty="0" smtClean="0">
                <a:latin typeface="Century Gothic" pitchFamily="34" charset="0"/>
              </a:rPr>
              <a:t>) when the chest is affected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b="1" dirty="0" smtClean="0">
                <a:latin typeface="Century Gothic" pitchFamily="34" charset="0"/>
              </a:rPr>
              <a:t>It some cases present as meningitis and cerebral infection presenting chronic neurological symptoms and signs</a:t>
            </a:r>
            <a:endParaRPr lang="en-US" b="1" dirty="0">
              <a:latin typeface="Century Gothic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10146"/>
          </a:xfrm>
          <a:gradFill flip="none" rotWithShape="1"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>
            <a:normAutofit/>
          </a:bodyPr>
          <a:lstStyle/>
          <a:p>
            <a:pPr algn="ctr"/>
            <a:r>
              <a:rPr lang="en-US" sz="4200" i="1" dirty="0" smtClean="0">
                <a:latin typeface="Century Gothic" pitchFamily="34" charset="0"/>
              </a:rPr>
              <a:t>Tuberculosis</a:t>
            </a:r>
            <a:endParaRPr lang="en-US" sz="4200" i="1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520</TotalTime>
  <Words>878</Words>
  <Application>Microsoft Office PowerPoint</Application>
  <PresentationFormat>On-screen Show (4:3)</PresentationFormat>
  <Paragraphs>146</Paragraphs>
  <Slides>17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  <vt:variant>
        <vt:lpstr>Custom Shows</vt:lpstr>
      </vt:variant>
      <vt:variant>
        <vt:i4>1</vt:i4>
      </vt:variant>
    </vt:vector>
  </HeadingPairs>
  <TitlesOfParts>
    <vt:vector size="19" baseType="lpstr">
      <vt:lpstr>Concourse</vt:lpstr>
      <vt:lpstr>CEREBRAL TB AND OTHER CHRONIC                                CEREBRAL BACTERIAL INFECTION  </vt:lpstr>
      <vt:lpstr>Symptoms and signs of chronic cerebral and meningetic infection: overlong period or can be recurrent</vt:lpstr>
      <vt:lpstr>Microbiological Causes Of Chronic Cerebral Infection And Meningities</vt:lpstr>
      <vt:lpstr>    B-  Fungal Causes</vt:lpstr>
      <vt:lpstr>C- Parasitic</vt:lpstr>
      <vt:lpstr>D- Virus</vt:lpstr>
      <vt:lpstr>The most important causes of chronic bacterial cerebral and menigetic infection in saudi arabia are </vt:lpstr>
      <vt:lpstr>Brucellosis</vt:lpstr>
      <vt:lpstr>Tuberculosis</vt:lpstr>
      <vt:lpstr>Chronic cerebral and meningeal infection can produce:-</vt:lpstr>
      <vt:lpstr>Diagnosis of chronic cerebral and meningeal infections</vt:lpstr>
      <vt:lpstr>Laboratory Findings</vt:lpstr>
      <vt:lpstr>As in acute pyogenic infections, in chronic cerebral and meningeal infections the following CSF finding will be as follows</vt:lpstr>
      <vt:lpstr>Diagnosis continued </vt:lpstr>
      <vt:lpstr>Laboratory diagnosis of cerebral and meningetic Tuberculosis and Brucellosis</vt:lpstr>
      <vt:lpstr>   Treatment for cerebral and meningeal Tuberculosis and Brucellosis</vt:lpstr>
      <vt:lpstr>       Brucellosis Treatment</vt:lpstr>
      <vt:lpstr>Custom Show 2</vt:lpstr>
    </vt:vector>
  </TitlesOfParts>
  <Company>NIC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CEREBRAL TB AND OTHER CHRONIC CEREBRAL BACTERIAL INFECTION</dc:title>
  <dc:creator>SHAKILA</dc:creator>
  <cp:lastModifiedBy>User</cp:lastModifiedBy>
  <cp:revision>54</cp:revision>
  <dcterms:created xsi:type="dcterms:W3CDTF">2010-08-27T04:07:46Z</dcterms:created>
  <dcterms:modified xsi:type="dcterms:W3CDTF">2012-10-16T06:34:37Z</dcterms:modified>
</cp:coreProperties>
</file>