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7" r:id="rId13"/>
    <p:sldId id="279" r:id="rId14"/>
    <p:sldId id="267" r:id="rId15"/>
    <p:sldId id="280" r:id="rId16"/>
    <p:sldId id="268" r:id="rId17"/>
    <p:sldId id="278" r:id="rId18"/>
    <p:sldId id="269" r:id="rId19"/>
    <p:sldId id="270" r:id="rId20"/>
    <p:sldId id="273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917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0869BA-ABD4-487A-981A-6D276969BAE7}" type="datetimeFigureOut">
              <a:rPr lang="en-US" smtClean="0"/>
              <a:pPr/>
              <a:t>10/29/2010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9E5A-A94A-4FFC-BB48-B609613125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19E5A-A94A-4FFC-BB48-B609613125E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5E0A5E8-0F1A-40A2-A7EE-770B2050C1D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7D6F9A7-E2E8-46E5-8CA7-9D114C6F4C6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19E5A-A94A-4FFC-BB48-B609613125E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19E5A-A94A-4FFC-BB48-B609613125E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466410A-E709-49A7-8A4A-6ED5046CB6A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19E5A-A94A-4FFC-BB48-B609613125E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B19D4A3-1423-4340-A674-DB1A903AB8B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19E5A-A94A-4FFC-BB48-B609613125E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46F4D94-3ACC-4937-8B19-CE647A83581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6C4497D-E38E-4A8C-B51C-31748CD5EAD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05463B9-CAE9-4B61-B720-6AD8AC6DC78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304EAD5-46E9-4FA0-B9A4-DE63DE570FF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8C889DF-7A7F-4FEB-B843-F59DD3A5F07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AB5B54A-BB91-4627-B688-F620E95FBF1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7CB59BB-6DA4-4B18-AF49-629DBA586CD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04CA3C7-9C25-4F77-8240-BFDC27AA1E2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09523AD-5224-4550-BCDE-A6B73CDF15F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D3775F0-34C6-4974-9A5B-06C51249CEC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49BCA98-4B9B-43CA-A9B1-2C4AAF1A8A3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2D0667D-ACB5-4281-A9EC-B2B6370A313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9246-BBBD-431B-9541-63B9DBCE24BC}" type="datetimeFigureOut">
              <a:rPr lang="en-US" smtClean="0"/>
              <a:pPr/>
              <a:t>10/29/2010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E0A5-1A0D-4711-8B3E-0D505F0532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9246-BBBD-431B-9541-63B9DBCE24BC}" type="datetimeFigureOut">
              <a:rPr lang="en-US" smtClean="0"/>
              <a:pPr/>
              <a:t>10/29/2010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E0A5-1A0D-4711-8B3E-0D505F0532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9246-BBBD-431B-9541-63B9DBCE24BC}" type="datetimeFigureOut">
              <a:rPr lang="en-US" smtClean="0"/>
              <a:pPr/>
              <a:t>10/29/2010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E0A5-1A0D-4711-8B3E-0D505F0532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9246-BBBD-431B-9541-63B9DBCE24BC}" type="datetimeFigureOut">
              <a:rPr lang="en-US" smtClean="0"/>
              <a:pPr/>
              <a:t>10/29/2010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E0A5-1A0D-4711-8B3E-0D505F0532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9246-BBBD-431B-9541-63B9DBCE24BC}" type="datetimeFigureOut">
              <a:rPr lang="en-US" smtClean="0"/>
              <a:pPr/>
              <a:t>10/29/2010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E0A5-1A0D-4711-8B3E-0D505F0532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9246-BBBD-431B-9541-63B9DBCE24BC}" type="datetimeFigureOut">
              <a:rPr lang="en-US" smtClean="0"/>
              <a:pPr/>
              <a:t>10/29/2010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E0A5-1A0D-4711-8B3E-0D505F0532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9246-BBBD-431B-9541-63B9DBCE24BC}" type="datetimeFigureOut">
              <a:rPr lang="en-US" smtClean="0"/>
              <a:pPr/>
              <a:t>10/29/2010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E0A5-1A0D-4711-8B3E-0D505F0532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9246-BBBD-431B-9541-63B9DBCE24BC}" type="datetimeFigureOut">
              <a:rPr lang="en-US" smtClean="0"/>
              <a:pPr/>
              <a:t>10/29/2010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E0A5-1A0D-4711-8B3E-0D505F0532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9246-BBBD-431B-9541-63B9DBCE24BC}" type="datetimeFigureOut">
              <a:rPr lang="en-US" smtClean="0"/>
              <a:pPr/>
              <a:t>10/29/2010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E0A5-1A0D-4711-8B3E-0D505F0532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9246-BBBD-431B-9541-63B9DBCE24BC}" type="datetimeFigureOut">
              <a:rPr lang="en-US" smtClean="0"/>
              <a:pPr/>
              <a:t>10/29/2010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E0A5-1A0D-4711-8B3E-0D505F0532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9246-BBBD-431B-9541-63B9DBCE24BC}" type="datetimeFigureOut">
              <a:rPr lang="en-US" smtClean="0"/>
              <a:pPr/>
              <a:t>10/29/2010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E0A5-1A0D-4711-8B3E-0D505F0532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39246-BBBD-431B-9541-63B9DBCE24BC}" type="datetimeFigureOut">
              <a:rPr lang="en-US" smtClean="0"/>
              <a:pPr/>
              <a:t>10/29/2010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4E0A5-1A0D-4711-8B3E-0D505F0532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Meningitis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Pathology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CNS Infections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Brain abscess</a:t>
            </a:r>
            <a:endParaRPr lang="en-US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5486400"/>
          </a:xfrm>
        </p:spPr>
        <p:txBody>
          <a:bodyPr/>
          <a:lstStyle/>
          <a:p>
            <a:r>
              <a:rPr lang="en-US" sz="2400" smtClean="0"/>
              <a:t>Streptococci and staphylococci are the most common organisms identified in non-immunosuppressed populations</a:t>
            </a:r>
          </a:p>
          <a:p>
            <a:r>
              <a:rPr lang="en-US" sz="2400" smtClean="0"/>
              <a:t>Predisposing conditions: </a:t>
            </a:r>
          </a:p>
          <a:p>
            <a:pPr lvl="1"/>
            <a:r>
              <a:rPr lang="en-US" sz="2000" smtClean="0"/>
              <a:t>Acute bacterial endocarditis (usually give multiple microabscesses)</a:t>
            </a:r>
          </a:p>
          <a:p>
            <a:pPr lvl="1"/>
            <a:r>
              <a:rPr lang="en-US" sz="2000" smtClean="0"/>
              <a:t>Cyanotic congenital heart disease in which there is a right-to-left shunt </a:t>
            </a:r>
          </a:p>
          <a:p>
            <a:pPr lvl="1"/>
            <a:r>
              <a:rPr lang="en-US" sz="2000" smtClean="0"/>
              <a:t>Loss of pulmonary filtration of organisms ( e.g, bronchiectasis)</a:t>
            </a:r>
          </a:p>
          <a:p>
            <a:r>
              <a:rPr lang="en-US" sz="2400" smtClean="0"/>
              <a:t>Most common on cerebral hemispheres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CNS Infections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Brain abscess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sz="3400" dirty="0" smtClean="0"/>
              <a:t>Morphologically,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CA" sz="3400" dirty="0" err="1" smtClean="0"/>
              <a:t>Liquefactive</a:t>
            </a:r>
            <a:r>
              <a:rPr lang="en-CA" sz="3400" dirty="0" smtClean="0"/>
              <a:t> necrosis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CA" sz="3400" dirty="0" smtClean="0"/>
              <a:t>The surrounding brain is </a:t>
            </a:r>
            <a:r>
              <a:rPr lang="en-CA" sz="3400" dirty="0" err="1" smtClean="0"/>
              <a:t>edematous</a:t>
            </a:r>
            <a:r>
              <a:rPr lang="en-CA" sz="3400" dirty="0" smtClean="0"/>
              <a:t> , congested &amp; contains reactive </a:t>
            </a:r>
            <a:r>
              <a:rPr lang="en-CA" sz="3400" dirty="0" err="1" smtClean="0"/>
              <a:t>astrocytes</a:t>
            </a:r>
            <a:r>
              <a:rPr lang="en-CA" sz="3400" dirty="0" smtClean="0"/>
              <a:t> &amp; perivascular inflammatory cells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sz="3400" dirty="0" smtClean="0"/>
              <a:t>Present clinically with progressive focal neurologic deficits in addition to the general signs of raised intracranial pressure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sz="3400" dirty="0" smtClean="0"/>
              <a:t>The CSF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CA" sz="3400" dirty="0" smtClean="0"/>
              <a:t>Contain only scanty cells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CA" sz="3400" dirty="0" smtClean="0"/>
              <a:t>↑ protein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CA" sz="3400" dirty="0" smtClean="0"/>
              <a:t>Normal level of glucose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sz="3400" dirty="0" smtClean="0"/>
              <a:t>Complications of Brain abscess:	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CA" sz="3400" dirty="0" err="1" smtClean="0"/>
              <a:t>Herniation</a:t>
            </a:r>
            <a:r>
              <a:rPr lang="en-CA" sz="3400" dirty="0" smtClean="0"/>
              <a:t>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CA" sz="3400" dirty="0" smtClean="0"/>
              <a:t>Rupture of abscess into subarachnoid space or ventricle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CA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Epidural and Subdural Infections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These spaces can be involved with bacterial or fungal infections, usually as a consequence of direct local </a:t>
            </a:r>
            <a:r>
              <a:rPr lang="en-US" dirty="0" smtClean="0"/>
              <a:t>spread</a:t>
            </a:r>
          </a:p>
          <a:p>
            <a:r>
              <a:rPr lang="en-US" dirty="0" smtClean="0"/>
              <a:t>Epidural </a:t>
            </a:r>
            <a:r>
              <a:rPr lang="en-US" dirty="0" smtClean="0"/>
              <a:t>abscess, commonly associated with </a:t>
            </a:r>
            <a:r>
              <a:rPr lang="en-US" dirty="0" err="1" smtClean="0"/>
              <a:t>osteomyelitis</a:t>
            </a:r>
            <a:r>
              <a:rPr lang="en-US" dirty="0" smtClean="0"/>
              <a:t>, arises from an adjacent focus of infection, such as sinusitis or a surgical </a:t>
            </a:r>
            <a:r>
              <a:rPr lang="en-US" dirty="0" smtClean="0"/>
              <a:t>procedure</a:t>
            </a:r>
          </a:p>
          <a:p>
            <a:r>
              <a:rPr lang="en-US" dirty="0" smtClean="0"/>
              <a:t>When </a:t>
            </a:r>
            <a:r>
              <a:rPr lang="en-US" dirty="0" smtClean="0"/>
              <a:t>the process occurs in the spinal epidural space, it may cause spinal cord compression and constitute a neurosurgical </a:t>
            </a:r>
            <a:r>
              <a:rPr lang="en-US" dirty="0" smtClean="0"/>
              <a:t>emergency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Infections of the skull or air sinuses may also spread to the subdural space, producing subdural </a:t>
            </a:r>
            <a:r>
              <a:rPr lang="en-US" dirty="0" err="1" smtClean="0"/>
              <a:t>empyema</a:t>
            </a:r>
            <a:r>
              <a:rPr lang="en-US" dirty="0" smtClean="0"/>
              <a:t>. The underlying </a:t>
            </a:r>
            <a:r>
              <a:rPr lang="en-US" dirty="0" err="1" smtClean="0"/>
              <a:t>arachnoid</a:t>
            </a:r>
            <a:r>
              <a:rPr lang="en-US" dirty="0" smtClean="0"/>
              <a:t> and subarachnoid spaces are usually unaffected, but a large subdural </a:t>
            </a:r>
            <a:r>
              <a:rPr lang="en-US" dirty="0" err="1" smtClean="0"/>
              <a:t>empyema</a:t>
            </a:r>
            <a:r>
              <a:rPr lang="en-US" dirty="0" smtClean="0"/>
              <a:t> may produce a mass effect. In addition, </a:t>
            </a:r>
            <a:r>
              <a:rPr lang="en-US" dirty="0" err="1" smtClean="0"/>
              <a:t>thrombophlebitis</a:t>
            </a:r>
            <a:r>
              <a:rPr lang="en-US" dirty="0" smtClean="0"/>
              <a:t> may develop in the bridging veins that cross the subdural space, resulting in venous occlusion and infarction of the brain</a:t>
            </a:r>
          </a:p>
          <a:p>
            <a:r>
              <a:rPr lang="en-US" dirty="0" smtClean="0"/>
              <a:t>Symptoms include those referable to the source of the infection. Most patients are febrile, with headache and neck stiffness, and if untreated may develop focal neurologic signs, lethargy, and coma</a:t>
            </a:r>
          </a:p>
          <a:p>
            <a:r>
              <a:rPr lang="en-US" dirty="0" smtClean="0"/>
              <a:t>With treatment, including surgical drainage, resolution of the </a:t>
            </a:r>
            <a:r>
              <a:rPr lang="en-US" dirty="0" err="1" smtClean="0"/>
              <a:t>empyema</a:t>
            </a:r>
            <a:r>
              <a:rPr lang="en-US" dirty="0" smtClean="0"/>
              <a:t> occurs from the </a:t>
            </a:r>
            <a:r>
              <a:rPr lang="en-US" dirty="0" err="1" smtClean="0"/>
              <a:t>dural</a:t>
            </a:r>
            <a:r>
              <a:rPr lang="en-US" dirty="0" smtClean="0"/>
              <a:t> side; if resolution is complete, a thickened </a:t>
            </a:r>
            <a:r>
              <a:rPr lang="en-US" dirty="0" err="1" smtClean="0"/>
              <a:t>dura</a:t>
            </a:r>
            <a:r>
              <a:rPr lang="en-US" dirty="0" smtClean="0"/>
              <a:t> may be the only residual finding. With prompt treatment, complete recovery is usual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4274" name="Picture 2" descr="http://www.neuropathologyweb.org/chapter5/images5/5-subdural-absce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990600"/>
            <a:ext cx="1924050" cy="2343151"/>
          </a:xfrm>
          <a:prstGeom prst="rect">
            <a:avLst/>
          </a:prstGeom>
          <a:noFill/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3810000"/>
            <a:ext cx="25241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8" name="Picture 6" descr="http://www.neuropathologyweb.org/chapter5/images5/5-1l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2133600"/>
            <a:ext cx="4762500" cy="3390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CNS Infections </a:t>
            </a:r>
            <a:br>
              <a:rPr lang="en-US" b="1" dirty="0" smtClean="0"/>
            </a:br>
            <a:r>
              <a:rPr lang="en-US" b="1" dirty="0" smtClean="0"/>
              <a:t>Tuberculosis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dirty="0" smtClean="0"/>
              <a:t>The subarachnoid space contains a </a:t>
            </a:r>
            <a:r>
              <a:rPr lang="en-CA" dirty="0" err="1" smtClean="0"/>
              <a:t>fibrinous</a:t>
            </a:r>
            <a:r>
              <a:rPr lang="en-CA" dirty="0" smtClean="0"/>
              <a:t> </a:t>
            </a:r>
            <a:r>
              <a:rPr lang="en-CA" dirty="0" err="1" smtClean="0"/>
              <a:t>exudate</a:t>
            </a:r>
            <a:r>
              <a:rPr lang="en-CA" dirty="0" smtClean="0"/>
              <a:t>, most often at the </a:t>
            </a:r>
            <a:r>
              <a:rPr lang="en-CA" b="1" u="sng" dirty="0" smtClean="0"/>
              <a:t>base</a:t>
            </a:r>
            <a:r>
              <a:rPr lang="en-CA" dirty="0" smtClean="0"/>
              <a:t> of the brain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err="1" smtClean="0"/>
              <a:t>Tuberculoma</a:t>
            </a:r>
            <a:r>
              <a:rPr lang="en-US" dirty="0" smtClean="0"/>
              <a:t> is well-circumscribed </a:t>
            </a:r>
            <a:r>
              <a:rPr lang="en-US" dirty="0" err="1" smtClean="0"/>
              <a:t>intraparenchymal</a:t>
            </a:r>
            <a:r>
              <a:rPr lang="en-US" dirty="0" smtClean="0"/>
              <a:t> mass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Rupture of </a:t>
            </a:r>
            <a:r>
              <a:rPr lang="en-US" dirty="0" err="1" smtClean="0"/>
              <a:t>tuberculoma</a:t>
            </a:r>
            <a:r>
              <a:rPr lang="en-US" dirty="0" smtClean="0"/>
              <a:t> into subarachnoid space results in </a:t>
            </a:r>
            <a:r>
              <a:rPr lang="en-US" dirty="0" err="1" smtClean="0"/>
              <a:t>tuberculus</a:t>
            </a:r>
            <a:r>
              <a:rPr lang="en-US" dirty="0" smtClean="0"/>
              <a:t> meningitis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A </a:t>
            </a:r>
            <a:r>
              <a:rPr lang="en-US" dirty="0" err="1" smtClean="0"/>
              <a:t>tuberculoma</a:t>
            </a:r>
            <a:r>
              <a:rPr lang="en-US" dirty="0" smtClean="0"/>
              <a:t> may be up to several centimeters in diameter, causing significant mass effect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Always occurs after </a:t>
            </a:r>
            <a:r>
              <a:rPr lang="en-US" dirty="0" err="1" smtClean="0"/>
              <a:t>hematogenous</a:t>
            </a:r>
            <a:r>
              <a:rPr lang="en-US" dirty="0" smtClean="0"/>
              <a:t> dissemination of organism from primary pulmonary infection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On microscopic examination, there is usually a central core of </a:t>
            </a:r>
            <a:r>
              <a:rPr lang="en-US" dirty="0" err="1" smtClean="0"/>
              <a:t>caseous</a:t>
            </a:r>
            <a:r>
              <a:rPr lang="en-US" dirty="0" smtClean="0"/>
              <a:t> necrosis surrounded by a typical </a:t>
            </a:r>
            <a:r>
              <a:rPr lang="en-US" dirty="0" err="1" smtClean="0"/>
              <a:t>tuberculous</a:t>
            </a:r>
            <a:r>
              <a:rPr lang="en-US" dirty="0" smtClean="0"/>
              <a:t> </a:t>
            </a:r>
            <a:r>
              <a:rPr lang="en-US" dirty="0" err="1" smtClean="0"/>
              <a:t>granulomatous</a:t>
            </a:r>
            <a:r>
              <a:rPr lang="en-US" dirty="0" smtClean="0"/>
              <a:t> reaction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257800"/>
            <a:ext cx="4114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TB </a:t>
            </a:r>
            <a:r>
              <a:rPr lang="en-US" dirty="0" err="1" smtClean="0"/>
              <a:t>meningtis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2200" dirty="0" err="1" smtClean="0"/>
              <a:t>Exudate</a:t>
            </a:r>
            <a:r>
              <a:rPr lang="en-US" sz="2200" dirty="0" smtClean="0"/>
              <a:t> at the base of the brain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http://www.neuropathologyweb.org/chapter5/images5/5-11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52400"/>
            <a:ext cx="3219450" cy="4805149"/>
          </a:xfrm>
          <a:prstGeom prst="rect">
            <a:avLst/>
          </a:prstGeom>
          <a:noFill/>
        </p:spPr>
      </p:pic>
      <p:pic>
        <p:nvPicPr>
          <p:cNvPr id="2052" name="Picture 4" descr="http://pathology.class.kmu.edu.tw/ch16/161-12.jpg"/>
          <p:cNvPicPr>
            <a:picLocks noChangeAspect="1" noChangeArrowheads="1"/>
          </p:cNvPicPr>
          <p:nvPr/>
        </p:nvPicPr>
        <p:blipFill>
          <a:blip r:embed="rId4" cstate="print"/>
          <a:srcRect r="5882" b="5882"/>
          <a:stretch>
            <a:fillRect/>
          </a:stretch>
        </p:blipFill>
        <p:spPr bwMode="auto">
          <a:xfrm>
            <a:off x="4876800" y="3581400"/>
            <a:ext cx="3657600" cy="2743200"/>
          </a:xfrm>
          <a:prstGeom prst="rect">
            <a:avLst/>
          </a:prstGeom>
          <a:noFill/>
        </p:spPr>
      </p:pic>
      <p:pic>
        <p:nvPicPr>
          <p:cNvPr id="2054" name="Picture 6" descr="http://pathology.class.kmu.edu.tw/ch16/161-8.jpg"/>
          <p:cNvPicPr>
            <a:picLocks noChangeAspect="1" noChangeArrowheads="1"/>
          </p:cNvPicPr>
          <p:nvPr/>
        </p:nvPicPr>
        <p:blipFill>
          <a:blip r:embed="rId5" cstate="print"/>
          <a:srcRect r="3497" b="4895"/>
          <a:stretch>
            <a:fillRect/>
          </a:stretch>
        </p:blipFill>
        <p:spPr bwMode="auto">
          <a:xfrm>
            <a:off x="4876800" y="609600"/>
            <a:ext cx="3505200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CNS Infections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CSF in TB</a:t>
            </a:r>
            <a:endParaRPr lang="en-US" dirty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There is only a moderate increase in cellularity of the CSF (pleiocytosis) made up of mononuclear cells, or a mixture of polymorphonuclear and mononuclear cells</a:t>
            </a:r>
          </a:p>
          <a:p>
            <a:r>
              <a:rPr lang="en-US" sz="2800" smtClean="0"/>
              <a:t>The protein level is elevated, often strikingly so</a:t>
            </a:r>
          </a:p>
          <a:p>
            <a:r>
              <a:rPr lang="en-US" sz="2800" smtClean="0"/>
              <a:t>The glucose content typically is moderately reduced or normal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u="sng" smtClean="0"/>
              <a:t>CNS Infections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Portals of entry of infection into the </a:t>
            </a:r>
            <a:r>
              <a:rPr lang="en-US" dirty="0" smtClean="0"/>
              <a:t>CNS: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i="1" dirty="0" err="1" smtClean="0"/>
              <a:t>Hematogenous</a:t>
            </a:r>
            <a:r>
              <a:rPr lang="en-US" i="1" dirty="0" smtClean="0"/>
              <a:t> spread</a:t>
            </a:r>
            <a:r>
              <a:rPr lang="en-US" dirty="0" smtClean="0"/>
              <a:t> 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most common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i="1" dirty="0" smtClean="0"/>
              <a:t>Direct implantation</a:t>
            </a:r>
            <a:r>
              <a:rPr lang="en-US" dirty="0" smtClean="0"/>
              <a:t> 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traumatic or in congenital CNS malformation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i="1" dirty="0" smtClean="0"/>
              <a:t>Local extension</a:t>
            </a:r>
            <a:endParaRPr lang="en-US" dirty="0" smtClean="0"/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occurs secondary to an established infection in a near by organ (air sinus, an infected tooth or middle ear)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 Through the </a:t>
            </a:r>
            <a:r>
              <a:rPr lang="en-US" i="1" dirty="0" smtClean="0"/>
              <a:t>peripheral nervous system</a:t>
            </a:r>
            <a:r>
              <a:rPr lang="en-US" dirty="0" smtClean="0"/>
              <a:t> </a:t>
            </a:r>
            <a:r>
              <a:rPr lang="en-US" i="1" dirty="0" smtClean="0"/>
              <a:t>into the CNS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certain viruses, such as rabies and herpes zoster.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Aseptic Meningitis (Viral Meningitis)</a:t>
            </a:r>
            <a:endParaRPr lang="ar-SA" dirty="0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Aseptic </a:t>
            </a:r>
            <a:r>
              <a:rPr lang="en-US" dirty="0" smtClean="0"/>
              <a:t>meningitis is a </a:t>
            </a:r>
            <a:r>
              <a:rPr lang="en-US" dirty="0" smtClean="0"/>
              <a:t>misnomer</a:t>
            </a:r>
          </a:p>
          <a:p>
            <a:r>
              <a:rPr lang="en-US" dirty="0" smtClean="0"/>
              <a:t>it </a:t>
            </a:r>
            <a:r>
              <a:rPr lang="en-US" dirty="0" smtClean="0"/>
              <a:t>is a clinical term for an illness comprising </a:t>
            </a:r>
            <a:r>
              <a:rPr lang="en-US" dirty="0" err="1" smtClean="0"/>
              <a:t>meningeal</a:t>
            </a:r>
            <a:r>
              <a:rPr lang="en-US" dirty="0" smtClean="0"/>
              <a:t> irritation, fever, and alterations of consciousness of relatively acute onset without recognizable </a:t>
            </a:r>
            <a:r>
              <a:rPr lang="en-US" dirty="0" smtClean="0"/>
              <a:t>organisms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clinical course is less </a:t>
            </a:r>
            <a:r>
              <a:rPr lang="en-US" dirty="0" err="1" smtClean="0"/>
              <a:t>fulminant</a:t>
            </a:r>
            <a:r>
              <a:rPr lang="en-US" dirty="0" smtClean="0"/>
              <a:t> than in </a:t>
            </a:r>
            <a:r>
              <a:rPr lang="en-US" dirty="0" err="1" smtClean="0"/>
              <a:t>pyogenic</a:t>
            </a:r>
            <a:r>
              <a:rPr lang="en-US" dirty="0" smtClean="0"/>
              <a:t> meningitis, is usually self-limiting, and most often is treated </a:t>
            </a:r>
            <a:r>
              <a:rPr lang="en-US" dirty="0" smtClean="0"/>
              <a:t>symptomatically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CSF shows an increased number of lymphocytes (</a:t>
            </a:r>
            <a:r>
              <a:rPr lang="en-US" dirty="0" err="1" smtClean="0"/>
              <a:t>pleiocytosis</a:t>
            </a:r>
            <a:r>
              <a:rPr lang="en-US" dirty="0" smtClean="0"/>
              <a:t>), the protein elevation is only moderate, and </a:t>
            </a:r>
            <a:r>
              <a:rPr lang="en-US" dirty="0" smtClean="0">
                <a:hlinkClick r:id="" action="ppaction://hlinkfile" tooltip="View drug information"/>
              </a:rPr>
              <a:t>glucose</a:t>
            </a:r>
            <a:r>
              <a:rPr lang="en-US" dirty="0" smtClean="0"/>
              <a:t> content is nearly always </a:t>
            </a:r>
            <a:r>
              <a:rPr lang="en-US" dirty="0" smtClean="0"/>
              <a:t>normal</a:t>
            </a:r>
          </a:p>
          <a:p>
            <a:r>
              <a:rPr lang="en-US" dirty="0" smtClean="0"/>
              <a:t>In </a:t>
            </a:r>
            <a:r>
              <a:rPr lang="en-US" dirty="0" smtClean="0"/>
              <a:t>approximately 70% of cases, a pathogen can eventually be identified, most commonly an </a:t>
            </a:r>
            <a:r>
              <a:rPr lang="en-US" dirty="0" err="1" smtClean="0"/>
              <a:t>enterovirus</a:t>
            </a:r>
            <a:endParaRPr lang="en-US" dirty="0" smtClean="0"/>
          </a:p>
          <a:p>
            <a:r>
              <a:rPr lang="en-US" dirty="0" smtClean="0"/>
              <a:t>There </a:t>
            </a:r>
            <a:r>
              <a:rPr lang="en-US" dirty="0" smtClean="0"/>
              <a:t>are no distinctive macroscopic characteristics except for brain swelling, seen in only some </a:t>
            </a:r>
            <a:r>
              <a:rPr lang="en-US" dirty="0" smtClean="0"/>
              <a:t>instances</a:t>
            </a:r>
          </a:p>
          <a:p>
            <a:r>
              <a:rPr lang="en-US" dirty="0" smtClean="0"/>
              <a:t>On </a:t>
            </a:r>
            <a:r>
              <a:rPr lang="en-US" dirty="0" smtClean="0"/>
              <a:t>microscopic examination, there is either no recognizable abnormality or a mild to moderate infiltration of the </a:t>
            </a:r>
            <a:r>
              <a:rPr lang="en-US" dirty="0" err="1" smtClean="0"/>
              <a:t>leptomeninges</a:t>
            </a:r>
            <a:r>
              <a:rPr lang="en-US" dirty="0" smtClean="0"/>
              <a:t> with lymphocytes. </a:t>
            </a:r>
            <a:endParaRPr lang="ar-SA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	</a:t>
            </a:r>
            <a:endParaRPr lang="ar-SA" dirty="0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 table of CSF findings in Meningitis, aseptic meningitis, TB meningitis, Brain abscess and multiple sclerosis!</a:t>
            </a:r>
            <a:endParaRPr lang="ar-SA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CNS Infections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Meningitis</a:t>
            </a:r>
            <a:endParaRPr lang="en-US" dirty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8229600" cy="45259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dirty="0" smtClean="0"/>
              <a:t>An inflammatory process of the </a:t>
            </a:r>
            <a:r>
              <a:rPr lang="en-US" dirty="0" err="1" smtClean="0"/>
              <a:t>leptomeninges</a:t>
            </a:r>
            <a:r>
              <a:rPr lang="en-US" dirty="0" smtClean="0"/>
              <a:t> and CSF within the subarachnoid space.</a:t>
            </a:r>
          </a:p>
          <a:p>
            <a:pPr algn="ctr">
              <a:buFont typeface="Arial" charset="0"/>
              <a:buNone/>
            </a:pPr>
            <a:endParaRPr lang="en-US" dirty="0" smtClean="0"/>
          </a:p>
          <a:p>
            <a:pPr algn="ctr">
              <a:buFont typeface="Arial" charset="0"/>
              <a:buNone/>
            </a:pPr>
            <a:endParaRPr lang="en-US" i="1" dirty="0"/>
          </a:p>
          <a:p>
            <a:pPr algn="ctr">
              <a:buFont typeface="Arial" charset="0"/>
              <a:buNone/>
            </a:pPr>
            <a:r>
              <a:rPr lang="en-US" i="1" dirty="0" smtClean="0">
                <a:sym typeface="Wingdings" pitchFamily="2" charset="2"/>
              </a:rPr>
              <a:t> </a:t>
            </a:r>
            <a:r>
              <a:rPr lang="en-US" i="1" dirty="0" err="1" smtClean="0"/>
              <a:t>Meningoencephalitis</a:t>
            </a:r>
            <a:r>
              <a:rPr lang="en-US" i="1" dirty="0" smtClean="0"/>
              <a:t>?</a:t>
            </a:r>
            <a:endParaRPr lang="en-US" i="1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CNS Infections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Pyogenic</a:t>
            </a:r>
            <a:r>
              <a:rPr lang="en-US" dirty="0" smtClean="0"/>
              <a:t> meningitis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5600" dirty="0" smtClean="0"/>
              <a:t>Medical emergency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5600" dirty="0" smtClean="0"/>
              <a:t>The causative </a:t>
            </a:r>
            <a:r>
              <a:rPr lang="en-US" sz="5600" dirty="0" smtClean="0"/>
              <a:t>microorganisms (2010 Robbins):</a:t>
            </a:r>
            <a:endParaRPr lang="en-US" sz="5600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4400" b="1" dirty="0" smtClean="0"/>
              <a:t>Neonates </a:t>
            </a:r>
            <a:r>
              <a:rPr lang="en-US" sz="4400" dirty="0" smtClean="0"/>
              <a:t>: </a:t>
            </a:r>
            <a:r>
              <a:rPr lang="en-US" sz="4400" i="1" dirty="0" smtClean="0"/>
              <a:t>Escherichia coli</a:t>
            </a:r>
            <a:r>
              <a:rPr lang="en-US" sz="4400" dirty="0" smtClean="0"/>
              <a:t> and group B streptococci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4400" b="1" dirty="0" smtClean="0"/>
              <a:t>Infants: </a:t>
            </a:r>
            <a:r>
              <a:rPr lang="en-US" sz="4400" i="1" dirty="0" smtClean="0"/>
              <a:t>Streptococcus </a:t>
            </a:r>
            <a:r>
              <a:rPr lang="en-US" sz="4400" i="1" dirty="0" err="1" smtClean="0"/>
              <a:t>pneumoniae</a:t>
            </a:r>
            <a:endParaRPr lang="en-US" sz="4400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4400" b="1" dirty="0" smtClean="0"/>
              <a:t>Adolescents and young adults: </a:t>
            </a:r>
            <a:r>
              <a:rPr lang="en-US" sz="4400" dirty="0" smtClean="0"/>
              <a:t>,</a:t>
            </a:r>
            <a:r>
              <a:rPr lang="en-US" sz="4400" i="1" dirty="0" err="1" smtClean="0"/>
              <a:t>Neisseria</a:t>
            </a:r>
            <a:r>
              <a:rPr lang="en-US" sz="4400" i="1" dirty="0" smtClean="0"/>
              <a:t> </a:t>
            </a:r>
            <a:r>
              <a:rPr lang="en-US" sz="4400" i="1" dirty="0" err="1" smtClean="0"/>
              <a:t>meningitidis</a:t>
            </a:r>
            <a:r>
              <a:rPr lang="en-US" sz="4400" dirty="0" smtClean="0"/>
              <a:t> (Meningococcal meningitis) and </a:t>
            </a:r>
            <a:r>
              <a:rPr lang="en-US" sz="4400" i="1" dirty="0" err="1" smtClean="0"/>
              <a:t>Haemophilus</a:t>
            </a:r>
            <a:r>
              <a:rPr lang="en-US" sz="4400" i="1" dirty="0" smtClean="0"/>
              <a:t> </a:t>
            </a:r>
            <a:r>
              <a:rPr lang="en-US" sz="4400" i="1" dirty="0" err="1" smtClean="0"/>
              <a:t>influenzae</a:t>
            </a:r>
            <a:r>
              <a:rPr lang="en-US" sz="4400" i="1" dirty="0" smtClean="0"/>
              <a:t> (becoming less due to immunization)</a:t>
            </a:r>
            <a:endParaRPr lang="en-US" sz="4400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4400" b="1" dirty="0" smtClean="0"/>
              <a:t>Elderly: </a:t>
            </a:r>
            <a:r>
              <a:rPr lang="en-US" sz="4400" dirty="0" err="1" smtClean="0"/>
              <a:t>listeria</a:t>
            </a:r>
            <a:r>
              <a:rPr lang="en-US" sz="4400" dirty="0" smtClean="0"/>
              <a:t> </a:t>
            </a:r>
            <a:r>
              <a:rPr lang="en-US" sz="4400" dirty="0" err="1" smtClean="0"/>
              <a:t>monocytogenes</a:t>
            </a:r>
            <a:r>
              <a:rPr lang="en-US" sz="4400" dirty="0" smtClean="0"/>
              <a:t> and </a:t>
            </a:r>
            <a:r>
              <a:rPr lang="en-US" sz="4400" i="1" dirty="0" smtClean="0"/>
              <a:t>Streptococcus </a:t>
            </a:r>
            <a:r>
              <a:rPr lang="en-US" sz="4400" i="1" dirty="0" err="1" smtClean="0"/>
              <a:t>pneumoniae</a:t>
            </a:r>
            <a:r>
              <a:rPr lang="en-US" sz="4400" dirty="0" smtClean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44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CNS Infections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Pyogenic</a:t>
            </a:r>
            <a:r>
              <a:rPr lang="en-US" dirty="0" smtClean="0"/>
              <a:t> meningitis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5600" b="1" dirty="0" smtClean="0"/>
              <a:t>CSF  Findings in spinal tap: </a:t>
            </a:r>
            <a:endParaRPr lang="en-US" sz="4400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5200" dirty="0" smtClean="0"/>
              <a:t>cloudy or frankly </a:t>
            </a:r>
            <a:r>
              <a:rPr lang="en-US" sz="5200" u="sng" dirty="0" smtClean="0"/>
              <a:t>purulent</a:t>
            </a:r>
            <a:r>
              <a:rPr lang="en-US" sz="5200" dirty="0" smtClean="0"/>
              <a:t> CSF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5200" dirty="0" smtClean="0"/>
              <a:t>as many as 90,000 </a:t>
            </a:r>
            <a:r>
              <a:rPr lang="en-US" sz="5200" u="sng" dirty="0" smtClean="0"/>
              <a:t>neutrophils</a:t>
            </a:r>
            <a:r>
              <a:rPr lang="en-US" sz="5200" dirty="0" smtClean="0"/>
              <a:t> /mm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5200" u="sng" dirty="0" smtClean="0"/>
              <a:t>raised</a:t>
            </a:r>
            <a:r>
              <a:rPr lang="en-US" sz="5200" dirty="0" smtClean="0"/>
              <a:t> protein level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5200" u="sng" dirty="0" smtClean="0"/>
              <a:t>markedly </a:t>
            </a:r>
            <a:r>
              <a:rPr lang="en-US" sz="5200" dirty="0" smtClean="0"/>
              <a:t>reduced glucose content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5200" dirty="0" smtClean="0"/>
              <a:t>bacteria may be seen on a Gram stained smear or can be cultured, sometimes a few hours before the neutrophils appear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CA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Acute meningitis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493838"/>
            <a:ext cx="4724400" cy="536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CNS Infections </a:t>
            </a:r>
            <a:br>
              <a:rPr lang="en-US" b="1" dirty="0" smtClean="0"/>
            </a:br>
            <a:r>
              <a:rPr lang="en-US" b="1" dirty="0" smtClean="0"/>
              <a:t>Meningitis Clinical Features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Systemic non-specific signs of infection</a:t>
            </a:r>
          </a:p>
          <a:p>
            <a:r>
              <a:rPr lang="en-US" smtClean="0"/>
              <a:t>Meningeal irritation signs and neurologic impairment:</a:t>
            </a:r>
          </a:p>
          <a:p>
            <a:pPr lvl="1"/>
            <a:r>
              <a:rPr lang="en-US" smtClean="0"/>
              <a:t>Headache, photophobia, irritability, clouding of consciousness and neck stiffness</a:t>
            </a:r>
          </a:p>
          <a:p>
            <a:r>
              <a:rPr lang="en-US" smtClean="0"/>
              <a:t>Untreated, pyogenic meningitis can be fatal</a:t>
            </a:r>
          </a:p>
          <a:p>
            <a:r>
              <a:rPr lang="en-US" smtClean="0"/>
              <a:t>Effective antimicrobial agents markedly reduce mortality associated with meningitis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CNS Infections </a:t>
            </a:r>
            <a:br>
              <a:rPr lang="en-US" b="1" dirty="0" smtClean="0"/>
            </a:br>
            <a:r>
              <a:rPr lang="en-US" b="1" dirty="0" smtClean="0"/>
              <a:t> Meningitis Complications 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Phlebitis may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venous occlusion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hemorrhagic infarction of the underlying brain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Leptomeningeal</a:t>
            </a:r>
            <a:r>
              <a:rPr lang="en-US" dirty="0" smtClean="0"/>
              <a:t> fibrosis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hydrocephalus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Septicemia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hemorrhagic infarction of the adrenal glands and cutaneous </a:t>
            </a:r>
            <a:r>
              <a:rPr lang="en-US" dirty="0" err="1" smtClean="0"/>
              <a:t>petechiae</a:t>
            </a:r>
            <a:r>
              <a:rPr lang="en-US" dirty="0" smtClean="0"/>
              <a:t> (known as Waterhouse-</a:t>
            </a:r>
            <a:r>
              <a:rPr lang="en-US" dirty="0" err="1" smtClean="0"/>
              <a:t>Friderichsen</a:t>
            </a:r>
            <a:r>
              <a:rPr lang="en-US" dirty="0" smtClean="0"/>
              <a:t> syndrome, particularly common with meningococcal and pneumococcal meningitis)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Focal </a:t>
            </a:r>
            <a:r>
              <a:rPr lang="en-US" dirty="0" err="1" smtClean="0"/>
              <a:t>cerebritis</a:t>
            </a:r>
            <a:r>
              <a:rPr lang="en-US" dirty="0" smtClean="0"/>
              <a:t> &amp; seizures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Cerebral abscess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Cognitive deficit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Deafness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24578" name="Picture 2" descr="http://www.neuropathologyweb.org/chapter5/images5/5-6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4114800"/>
            <a:ext cx="3848100" cy="251665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66800" y="61722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this complication </a:t>
            </a:r>
            <a:r>
              <a:rPr lang="en-US" dirty="0" smtClean="0">
                <a:sym typeface="Wingdings" pitchFamily="2" charset="2"/>
              </a:rPr>
              <a:t>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914</Words>
  <Application>Microsoft Office PowerPoint</Application>
  <PresentationFormat>On-screen Show (4:3)</PresentationFormat>
  <Paragraphs>116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Meningitis</vt:lpstr>
      <vt:lpstr>CNS Infections</vt:lpstr>
      <vt:lpstr>CNS Infections  Meningitis</vt:lpstr>
      <vt:lpstr>CNS Infections  Pyogenic meningitis</vt:lpstr>
      <vt:lpstr>CNS Infections  Pyogenic meningitis</vt:lpstr>
      <vt:lpstr>Acute meningitis</vt:lpstr>
      <vt:lpstr>CNS Infections  Meningitis Clinical Features </vt:lpstr>
      <vt:lpstr>CNS Infections   Meningitis Complications  </vt:lpstr>
      <vt:lpstr>Slide 9</vt:lpstr>
      <vt:lpstr>CNS Infections  Brain abscess</vt:lpstr>
      <vt:lpstr>CNS Infections  Brain abscess</vt:lpstr>
      <vt:lpstr>Epidural and Subdural Infections </vt:lpstr>
      <vt:lpstr>Slide 13</vt:lpstr>
      <vt:lpstr>Slide 14</vt:lpstr>
      <vt:lpstr>Slide 15</vt:lpstr>
      <vt:lpstr>CNS Infections  Tuberculosis</vt:lpstr>
      <vt:lpstr>TB meningtis  Exudate at the base of the brain</vt:lpstr>
      <vt:lpstr>CNS Infections  CSF in TB</vt:lpstr>
      <vt:lpstr>Slide 19</vt:lpstr>
      <vt:lpstr>Aseptic Meningitis (Viral Meningitis)</vt:lpstr>
      <vt:lpstr>Homework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17</cp:revision>
  <dcterms:created xsi:type="dcterms:W3CDTF">2010-09-20T15:32:55Z</dcterms:created>
  <dcterms:modified xsi:type="dcterms:W3CDTF">2010-10-29T19:17:40Z</dcterms:modified>
</cp:coreProperties>
</file>