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26"/>
  </p:notesMasterIdLst>
  <p:handoutMasterIdLst>
    <p:handoutMasterId r:id="rId27"/>
  </p:handoutMasterIdLst>
  <p:sldIdLst>
    <p:sldId id="261" r:id="rId2"/>
    <p:sldId id="262" r:id="rId3"/>
    <p:sldId id="290" r:id="rId4"/>
    <p:sldId id="285" r:id="rId5"/>
    <p:sldId id="257" r:id="rId6"/>
    <p:sldId id="291" r:id="rId7"/>
    <p:sldId id="287" r:id="rId8"/>
    <p:sldId id="271" r:id="rId9"/>
    <p:sldId id="265" r:id="rId10"/>
    <p:sldId id="273" r:id="rId11"/>
    <p:sldId id="289" r:id="rId12"/>
    <p:sldId id="274" r:id="rId13"/>
    <p:sldId id="275" r:id="rId14"/>
    <p:sldId id="268" r:id="rId15"/>
    <p:sldId id="288" r:id="rId16"/>
    <p:sldId id="276" r:id="rId17"/>
    <p:sldId id="281" r:id="rId18"/>
    <p:sldId id="277" r:id="rId19"/>
    <p:sldId id="278" r:id="rId20"/>
    <p:sldId id="283" r:id="rId21"/>
    <p:sldId id="279" r:id="rId22"/>
    <p:sldId id="284" r:id="rId23"/>
    <p:sldId id="270" r:id="rId24"/>
    <p:sldId id="282" r:id="rId2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CC"/>
    <a:srgbClr val="0066FF"/>
    <a:srgbClr val="FFFF00"/>
    <a:srgbClr val="FFFFFF"/>
    <a:srgbClr val="00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516" y="6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696EE2DF-02AA-4F0E-A623-3EB5C9F84C87}" type="datetimeFigureOut">
              <a:rPr lang="en-US"/>
              <a:pPr>
                <a:defRPr/>
              </a:pPr>
              <a:t>9/6/2012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12C87F5-9E60-4987-BE8E-7B5BC767F4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B5A58F3-38C2-4A14-9272-0FFD0EA6E63B}" type="datetimeFigureOut">
              <a:rPr lang="en-US"/>
              <a:pPr>
                <a:defRPr/>
              </a:pPr>
              <a:t>9/6/2012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46A3FA49-9A7B-4BFB-8690-80E26E0C94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C3614CC-72D5-4739-8FD1-5C0A0ADA34A1}" type="slidenum">
              <a:rPr lang="en-US" smtClean="0"/>
              <a:pPr/>
              <a:t>16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15378" name="Rectangle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 anchor="b"/>
          <a:lstStyle>
            <a:lvl1pPr>
              <a:defRPr sz="5700"/>
            </a:lvl1pPr>
          </a:lstStyle>
          <a:p>
            <a:r>
              <a:rPr lang="ar-SA"/>
              <a:t>انقر لتحرير نمط العنوان الرئيسي</a:t>
            </a:r>
            <a:endParaRPr lang="en-GB"/>
          </a:p>
        </p:txBody>
      </p:sp>
      <p:sp>
        <p:nvSpPr>
          <p:cNvPr id="15379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7338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r>
              <a:rPr lang="ar-SA"/>
              <a:t>انقر لتحرير نمط العنوان الثانوي الرئيسي</a:t>
            </a:r>
            <a:endParaRPr lang="en-GB"/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1" name="Rectangle 2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2" name="Rectangle 2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4F2F3D-52D3-4027-AA65-44F28B749CE0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A71B36-4111-4C16-BA8A-5F2EB95A33BE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F2C58F-2C17-4AC5-81A0-BFB6371529A0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4835F0-06EA-476A-B1BD-A5EED2600C7C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92FBFC-3260-4DE6-ADFB-2544E04A6936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BBA8B3-8756-4184-B7D9-D6667EB1A762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F0654D-9952-4F95-B604-D2CE32954F0E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839607-F917-4D4D-853C-2AE3BFE60AC1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B2A1B5-6AD0-4E3E-B914-275D5B8D75F3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B20B75-673A-4EE3-9DA5-C6ECE097DAE9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F79561-4217-4A69-8A26-49BBA5D1000E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63529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14339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4340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4341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4342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4343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4344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4345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4346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4347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4348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4349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4350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4351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4352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4353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14354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  <a:endParaRPr lang="en-GB" smtClean="0"/>
          </a:p>
        </p:txBody>
      </p:sp>
      <p:sp>
        <p:nvSpPr>
          <p:cNvPr id="14355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356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357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4F9DAB9C-BBB5-4E45-95D4-9FAAA55D2A12}" type="slidenum">
              <a:rPr lang="ar-SA"/>
              <a:pPr>
                <a:defRPr/>
              </a:pPr>
              <a:t>‹#›</a:t>
            </a:fld>
            <a:endParaRPr lang="en-GB"/>
          </a:p>
        </p:txBody>
      </p:sp>
      <p:sp>
        <p:nvSpPr>
          <p:cNvPr id="14358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  <a:endParaRPr lang="en-GB" smtClean="0"/>
          </a:p>
          <a:p>
            <a:pPr lvl="1"/>
            <a:r>
              <a:rPr lang="ar-SA" smtClean="0"/>
              <a:t>المستوى الثاني</a:t>
            </a:r>
            <a:endParaRPr lang="en-GB" smtClean="0"/>
          </a:p>
          <a:p>
            <a:pPr lvl="2"/>
            <a:r>
              <a:rPr lang="ar-SA" smtClean="0"/>
              <a:t>المستوى الثالث</a:t>
            </a:r>
            <a:endParaRPr lang="en-GB" smtClean="0"/>
          </a:p>
          <a:p>
            <a:pPr lvl="3"/>
            <a:r>
              <a:rPr lang="ar-SA" smtClean="0"/>
              <a:t>المستوى الرابع</a:t>
            </a:r>
            <a:endParaRPr lang="en-GB" smtClean="0"/>
          </a:p>
          <a:p>
            <a:pPr lvl="4"/>
            <a:r>
              <a:rPr lang="ar-SA" smtClean="0"/>
              <a:t>المستوى الخامس</a:t>
            </a:r>
            <a:endParaRPr lang="en-GB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82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u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5288" y="188913"/>
            <a:ext cx="8353425" cy="5800725"/>
          </a:xfrm>
        </p:spPr>
        <p:txBody>
          <a:bodyPr/>
          <a:lstStyle/>
          <a:p>
            <a:pPr eaLnBrk="1" hangingPunct="1">
              <a:defRPr/>
            </a:pPr>
            <a:r>
              <a:rPr lang="en-GB" sz="3200" b="1" dirty="0" smtClean="0"/>
              <a:t>Neurotransmissions in the Central Nervous System</a:t>
            </a:r>
          </a:p>
          <a:p>
            <a:pPr algn="l" eaLnBrk="1" hangingPunct="1">
              <a:defRPr/>
            </a:pPr>
            <a:endParaRPr lang="en-GB" sz="3200" b="1" dirty="0" smtClean="0"/>
          </a:p>
          <a:p>
            <a:pPr eaLnBrk="1" hangingPunct="1">
              <a:defRPr/>
            </a:pPr>
            <a:endParaRPr lang="en-GB" sz="3200" b="1" dirty="0" smtClean="0"/>
          </a:p>
          <a:p>
            <a:pPr eaLnBrk="1" hangingPunct="1">
              <a:defRPr/>
            </a:pPr>
            <a:endParaRPr lang="en-GB" sz="2800" dirty="0" smtClean="0"/>
          </a:p>
          <a:p>
            <a:pPr eaLnBrk="1" hangingPunct="1">
              <a:defRPr/>
            </a:pPr>
            <a:endParaRPr lang="en-GB" sz="2800" dirty="0" smtClean="0"/>
          </a:p>
          <a:p>
            <a:pPr eaLnBrk="1" hangingPunct="1">
              <a:defRPr/>
            </a:pPr>
            <a:endParaRPr lang="en-GB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solidFill>
                  <a:srgbClr val="C00000"/>
                </a:solidFill>
              </a:rPr>
              <a:t>Dopamine</a:t>
            </a:r>
            <a:endParaRPr lang="en-US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G:\Fig. 33.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75" y="1500188"/>
            <a:ext cx="5500688" cy="351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09075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76250"/>
            <a:ext cx="7772400" cy="5905500"/>
          </a:xfrm>
        </p:spPr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solidFill>
                  <a:srgbClr val="C00000"/>
                </a:solidFill>
              </a:rPr>
              <a:t>What are the diseases that influenced by dopamine level </a:t>
            </a:r>
            <a:r>
              <a:rPr lang="en-US" dirty="0" smtClean="0"/>
              <a:t>?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549275"/>
            <a:ext cx="8229600" cy="453072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F99CC"/>
                </a:solidFill>
              </a:rPr>
              <a:t>Acetylcholine:</a:t>
            </a:r>
            <a:r>
              <a:rPr lang="en-US" sz="2800" dirty="0" smtClean="0"/>
              <a:t> </a:t>
            </a:r>
          </a:p>
          <a:p>
            <a:pPr eaLnBrk="1" hangingPunct="1">
              <a:defRPr/>
            </a:pPr>
            <a:r>
              <a:rPr lang="en-US" sz="2800" dirty="0" smtClean="0"/>
              <a:t> Acetylcholine is an inhibitory &amp; excitatory neurotransmitter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sz="2800" dirty="0" smtClean="0"/>
          </a:p>
          <a:p>
            <a:pPr eaLnBrk="1" hangingPunct="1">
              <a:defRPr/>
            </a:pPr>
            <a:r>
              <a:rPr lang="en-US" sz="2800" dirty="0" smtClean="0"/>
              <a:t>Role of acetylcholine  in the CNS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sz="2800" dirty="0" smtClean="0"/>
          </a:p>
          <a:p>
            <a:pPr eaLnBrk="1" hangingPunct="1">
              <a:defRPr/>
            </a:pPr>
            <a:r>
              <a:rPr lang="en-US" sz="2800" smtClean="0"/>
              <a:t>Diseases </a:t>
            </a:r>
            <a:r>
              <a:rPr lang="en-US" sz="2800" dirty="0" smtClean="0"/>
              <a:t>that linked to </a:t>
            </a:r>
            <a:r>
              <a:rPr lang="en-US" sz="2800" smtClean="0"/>
              <a:t>ACH derangement </a:t>
            </a:r>
            <a:endParaRPr lang="en-US" sz="2800" dirty="0" smtClean="0"/>
          </a:p>
          <a:p>
            <a:pPr eaLnBrk="1" hangingPunct="1">
              <a:defRPr/>
            </a:pPr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G:\Fig. 33.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75" y="1500188"/>
            <a:ext cx="5537200" cy="363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solidFill>
                  <a:srgbClr val="FF0000"/>
                </a:solidFill>
              </a:rPr>
              <a:t>Role of Acetylcholine in the CNS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/>
              <a:t>   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ACH is thought to be involved in cognitive functions such as :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b="1" dirty="0" smtClean="0">
              <a:solidFill>
                <a:schemeClr val="bg1">
                  <a:lumMod val="75000"/>
                </a:schemeClr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chemeClr val="bg1">
                    <a:lumMod val="75000"/>
                  </a:schemeClr>
                </a:solidFill>
              </a:rPr>
              <a:t>   </a:t>
            </a:r>
            <a:r>
              <a:rPr lang="en-US" b="1" dirty="0" smtClean="0">
                <a:solidFill>
                  <a:srgbClr val="C00000"/>
                </a:solidFill>
              </a:rPr>
              <a:t>memory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/>
              <a:t>    </a:t>
            </a:r>
            <a:r>
              <a:rPr lang="en-US" b="1" dirty="0" smtClean="0">
                <a:solidFill>
                  <a:srgbClr val="C00000"/>
                </a:solidFill>
              </a:rPr>
              <a:t>arousal </a:t>
            </a:r>
            <a:r>
              <a:rPr lang="en-US" dirty="0" smtClean="0"/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chemeClr val="bg1">
                    <a:lumMod val="75000"/>
                  </a:schemeClr>
                </a:solidFill>
              </a:rPr>
              <a:t>    </a:t>
            </a:r>
            <a:r>
              <a:rPr lang="en-US" b="1" dirty="0" smtClean="0">
                <a:solidFill>
                  <a:srgbClr val="C00000"/>
                </a:solidFill>
              </a:rPr>
              <a:t>attention</a:t>
            </a:r>
            <a:r>
              <a:rPr lang="en-US" dirty="0" smtClean="0"/>
              <a:t>.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b="1" dirty="0" smtClean="0">
                <a:solidFill>
                  <a:srgbClr val="FF0000"/>
                </a:solidFill>
              </a:rPr>
              <a:t>What are the CNS diseases that linked to ACH derangement  ?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550"/>
          </a:xfrm>
        </p:spPr>
        <p:txBody>
          <a:bodyPr/>
          <a:lstStyle/>
          <a:p>
            <a:pPr eaLnBrk="1" hangingPunct="1">
              <a:defRPr/>
            </a:pPr>
            <a:r>
              <a:rPr lang="en-US" b="1" dirty="0" smtClean="0"/>
              <a:t>Damage to cholinergic receptors ( </a:t>
            </a:r>
            <a:r>
              <a:rPr lang="en-US" b="1" dirty="0" err="1" smtClean="0"/>
              <a:t>muscarinic</a:t>
            </a:r>
            <a:r>
              <a:rPr lang="en-US" b="1" dirty="0" smtClean="0"/>
              <a:t>)  is associated  with memory deficits as in </a:t>
            </a:r>
            <a:r>
              <a:rPr lang="en-US" b="1" dirty="0" err="1" smtClean="0">
                <a:solidFill>
                  <a:srgbClr val="FF99CC"/>
                </a:solidFill>
              </a:rPr>
              <a:t>Alzheimer</a:t>
            </a:r>
            <a:r>
              <a:rPr lang="en-US" b="1" baseline="30000" dirty="0" err="1" smtClean="0">
                <a:solidFill>
                  <a:srgbClr val="FF99CC"/>
                </a:solidFill>
              </a:rPr>
              <a:t>,</a:t>
            </a:r>
            <a:r>
              <a:rPr lang="en-US" b="1" dirty="0" err="1" smtClean="0">
                <a:solidFill>
                  <a:srgbClr val="FF99CC"/>
                </a:solidFill>
              </a:rPr>
              <a:t>s</a:t>
            </a:r>
            <a:r>
              <a:rPr lang="en-US" b="1" dirty="0" smtClean="0">
                <a:solidFill>
                  <a:srgbClr val="FF99CC"/>
                </a:solidFill>
              </a:rPr>
              <a:t> disease</a:t>
            </a:r>
          </a:p>
          <a:p>
            <a:pPr eaLnBrk="1" hangingPunct="1">
              <a:defRPr/>
            </a:pPr>
            <a:endParaRPr lang="en-US" b="1" dirty="0" smtClean="0"/>
          </a:p>
          <a:p>
            <a:pPr eaLnBrk="1" hangingPunct="1">
              <a:defRPr/>
            </a:pPr>
            <a:endParaRPr lang="en-US" b="1" dirty="0" smtClean="0"/>
          </a:p>
          <a:p>
            <a:pPr eaLnBrk="1" hangingPunct="1">
              <a:defRPr/>
            </a:pPr>
            <a:r>
              <a:rPr lang="en-US" b="1" dirty="0" err="1" smtClean="0"/>
              <a:t>Muscarinic</a:t>
            </a:r>
            <a:r>
              <a:rPr lang="en-US" b="1" dirty="0" smtClean="0"/>
              <a:t> antagonists as </a:t>
            </a:r>
            <a:r>
              <a:rPr lang="en-US" b="1" dirty="0" err="1" smtClean="0"/>
              <a:t>hyoscine</a:t>
            </a:r>
            <a:r>
              <a:rPr lang="en-US" b="1" dirty="0" smtClean="0"/>
              <a:t> cause </a:t>
            </a:r>
            <a:r>
              <a:rPr lang="en-US" b="1" dirty="0" smtClean="0">
                <a:solidFill>
                  <a:srgbClr val="FF99CC"/>
                </a:solidFill>
              </a:rPr>
              <a:t>amnesia.</a:t>
            </a:r>
            <a:endParaRPr lang="en-US" dirty="0">
              <a:solidFill>
                <a:srgbClr val="FF99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b="1" dirty="0" smtClean="0">
                <a:solidFill>
                  <a:srgbClr val="FF0000"/>
                </a:solidFill>
              </a:rPr>
              <a:t>What are the CNS diseases that linked to ACH derangement  ?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5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en-US" b="1" dirty="0" smtClean="0"/>
          </a:p>
          <a:p>
            <a:pPr eaLnBrk="1" hangingPunct="1">
              <a:defRPr/>
            </a:pPr>
            <a:endParaRPr lang="en-US" b="1" dirty="0" smtClean="0"/>
          </a:p>
          <a:p>
            <a:pPr eaLnBrk="1" hangingPunct="1">
              <a:defRPr/>
            </a:pPr>
            <a:r>
              <a:rPr lang="en-US" b="1" dirty="0" smtClean="0"/>
              <a:t>Increase  brain level  of ACH predispose to </a:t>
            </a:r>
            <a:r>
              <a:rPr lang="en-US" b="1" dirty="0" err="1" smtClean="0">
                <a:solidFill>
                  <a:srgbClr val="FF99CC"/>
                </a:solidFill>
              </a:rPr>
              <a:t>Parkinson</a:t>
            </a:r>
            <a:r>
              <a:rPr lang="en-US" b="1" baseline="30000" dirty="0" err="1" smtClean="0">
                <a:solidFill>
                  <a:srgbClr val="FF99CC"/>
                </a:solidFill>
              </a:rPr>
              <a:t>,</a:t>
            </a:r>
            <a:r>
              <a:rPr lang="en-US" b="1" dirty="0" err="1" smtClean="0">
                <a:solidFill>
                  <a:srgbClr val="FF99CC"/>
                </a:solidFill>
              </a:rPr>
              <a:t>s</a:t>
            </a:r>
            <a:r>
              <a:rPr lang="en-US" b="1" dirty="0" smtClean="0">
                <a:solidFill>
                  <a:srgbClr val="FF99CC"/>
                </a:solidFill>
              </a:rPr>
              <a:t> disease</a:t>
            </a:r>
          </a:p>
          <a:p>
            <a:pPr eaLnBrk="1" hangingPunct="1">
              <a:defRPr/>
            </a:pPr>
            <a:endParaRPr lang="en-US" b="1" dirty="0" smtClean="0"/>
          </a:p>
          <a:p>
            <a:pPr eaLnBrk="1" hangingPunct="1">
              <a:defRPr/>
            </a:pPr>
            <a:endParaRPr lang="en-US" b="1" dirty="0" smtClean="0"/>
          </a:p>
          <a:p>
            <a:pPr eaLnBrk="1" hangingPunct="1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</a:rPr>
              <a:t>Glutamic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acid</a:t>
            </a:r>
            <a:endParaRPr lang="ar-SA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 </a:t>
            </a:r>
            <a:r>
              <a:rPr lang="en-US" b="1" dirty="0" err="1" smtClean="0">
                <a:solidFill>
                  <a:schemeClr val="bg1">
                    <a:lumMod val="50000"/>
                  </a:schemeClr>
                </a:solidFill>
              </a:rPr>
              <a:t>Gl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</a:rPr>
              <a:t>utamic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acid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    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is an excitatory neurotransmitter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endParaRPr lang="en-US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chemeClr val="bg1">
                    <a:lumMod val="50000"/>
                  </a:schemeClr>
                </a:solidFill>
              </a:rPr>
              <a:t>     Increase in its level predispose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chemeClr val="bg1">
                    <a:lumMod val="50000"/>
                  </a:schemeClr>
                </a:solidFill>
              </a:rPr>
              <a:t>     			to</a:t>
            </a:r>
            <a:r>
              <a:rPr lang="en-US" b="1" dirty="0" smtClean="0"/>
              <a:t> </a:t>
            </a:r>
            <a:r>
              <a:rPr lang="en-US" b="1" dirty="0" smtClean="0">
                <a:solidFill>
                  <a:srgbClr val="FF0000"/>
                </a:solidFill>
              </a:rPr>
              <a:t>epilepsy</a:t>
            </a:r>
            <a:endParaRPr lang="en-US" b="1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b="1" dirty="0" smtClean="0"/>
              <a:t>      </a:t>
            </a:r>
            <a:endParaRPr lang="ar-SA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76250"/>
            <a:ext cx="8229600" cy="56546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b="1" smtClean="0">
                <a:solidFill>
                  <a:srgbClr val="FFFF00"/>
                </a:solidFill>
              </a:rPr>
              <a:t>What is the importance of understanding the type of neurotransmitter in the CNS?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b="1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mtClean="0"/>
              <a:t>	</a:t>
            </a:r>
            <a:r>
              <a:rPr lang="en-US" b="1" smtClean="0"/>
              <a:t>- To understand the etiology of            	diseases.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b="1" smtClean="0"/>
              <a:t>	- To suggest the best drugs to be 	used.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b="1" smtClean="0"/>
              <a:t>	- To understand the other clinical 	uses of any particular drug.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Potential therapeutic effect of glutamate antagonists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Reduction of brain damage following strokes &amp; head injury 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Treatment of epilepsy</a:t>
            </a:r>
          </a:p>
          <a:p>
            <a:pPr>
              <a:buFont typeface="Wingdings" pitchFamily="2" charset="2"/>
              <a:buNone/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Drug dependence </a:t>
            </a:r>
          </a:p>
          <a:p>
            <a:pPr>
              <a:buFont typeface="Wingdings" pitchFamily="2" charset="2"/>
              <a:buNone/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Schizophrenia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GABA </a:t>
            </a:r>
            <a:endParaRPr lang="ar-SA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GABA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           	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   is the main  inhibitory transmitter in  		the brain.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  <a:p>
            <a:pPr eaLnBrk="1" hangingPunct="1">
              <a:buFont typeface="Wingdings" pitchFamily="2" charset="2"/>
              <a:buChar char="v"/>
              <a:defRPr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Present throughout the brain; there is very little in peripheral tissues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/>
              <a:t>       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b="1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b="1" dirty="0" smtClean="0"/>
              <a:t>      </a:t>
            </a:r>
            <a:endParaRPr lang="ar-SA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Pathophysiological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role of GABA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Decrease GABA brain content is associated with :</a:t>
            </a:r>
          </a:p>
          <a:p>
            <a:pPr>
              <a:defRPr/>
            </a:pPr>
            <a:r>
              <a:rPr lang="en-US" dirty="0" smtClean="0"/>
              <a:t> Epilepsy</a:t>
            </a:r>
          </a:p>
          <a:p>
            <a:pPr>
              <a:defRPr/>
            </a:pPr>
            <a:r>
              <a:rPr lang="en-US" dirty="0" smtClean="0"/>
              <a:t>Anxiety </a:t>
            </a:r>
          </a:p>
          <a:p>
            <a:pPr>
              <a:defRPr/>
            </a:pPr>
            <a:r>
              <a:rPr lang="en-US" dirty="0" smtClean="0"/>
              <a:t>Convulsions</a:t>
            </a:r>
          </a:p>
          <a:p>
            <a:pPr>
              <a:defRPr/>
            </a:pPr>
            <a:r>
              <a:rPr lang="en-US" dirty="0" smtClean="0"/>
              <a:t>Insomnia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smtClean="0">
                <a:solidFill>
                  <a:srgbClr val="FF99CC"/>
                </a:solidFill>
              </a:rPr>
              <a:t>Conclusion:</a:t>
            </a:r>
          </a:p>
          <a:p>
            <a:pPr lvl="1" eaLnBrk="1" hangingPunct="1">
              <a:defRPr/>
            </a:pPr>
            <a:r>
              <a:rPr lang="en-US" smtClean="0"/>
              <a:t>Without understanding the involvement of neurotrasmittors in the etiology of CNS diseases, Doctors could not select the proper drug for any particular disease.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6"/>
          <p:cNvPicPr>
            <a:picLocks noChangeAspect="1" noChangeArrowheads="1"/>
          </p:cNvPicPr>
          <p:nvPr/>
        </p:nvPicPr>
        <p:blipFill>
          <a:blip r:embed="rId2">
            <a:lum bright="-24000" contrast="12000"/>
          </a:blip>
          <a:srcRect/>
          <a:stretch>
            <a:fillRect/>
          </a:stretch>
        </p:blipFill>
        <p:spPr bwMode="auto">
          <a:xfrm rot="-60000">
            <a:off x="971550" y="-52388"/>
            <a:ext cx="6769100" cy="691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288" y="1916113"/>
            <a:ext cx="8229600" cy="338455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b="1" dirty="0" err="1" smtClean="0">
                <a:solidFill>
                  <a:srgbClr val="FF0000"/>
                </a:solidFill>
              </a:rPr>
              <a:t>Norepinephrine</a:t>
            </a:r>
            <a:r>
              <a:rPr lang="en-US" b="1" dirty="0" smtClean="0">
                <a:solidFill>
                  <a:srgbClr val="FF0000"/>
                </a:solidFill>
              </a:rPr>
              <a:t> ( NE)</a:t>
            </a:r>
            <a:r>
              <a:rPr lang="en-US" dirty="0" smtClean="0"/>
              <a:t>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G:\Fig. 33.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0" y="1538288"/>
            <a:ext cx="6357938" cy="3779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6868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dirty="0" smtClean="0"/>
              <a:t> </a:t>
            </a:r>
            <a:r>
              <a:rPr lang="en-US" sz="2800" dirty="0" smtClean="0">
                <a:solidFill>
                  <a:srgbClr val="00FFCC"/>
                </a:solidFill>
              </a:rPr>
              <a:t>Mode Disorders and NE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en-US" sz="2400" b="1" i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sz="2400" b="1" i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		NE					                 N E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Mania				                   Depression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en-US" sz="2400" dirty="0" smtClean="0">
              <a:solidFill>
                <a:srgbClr val="FF99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1" name="Line 3"/>
          <p:cNvSpPr>
            <a:spLocks noChangeShapeType="1"/>
          </p:cNvSpPr>
          <p:nvPr/>
        </p:nvSpPr>
        <p:spPr bwMode="auto">
          <a:xfrm>
            <a:off x="3059113" y="2349500"/>
            <a:ext cx="152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172" name="Line 5"/>
          <p:cNvSpPr>
            <a:spLocks noChangeShapeType="1"/>
          </p:cNvSpPr>
          <p:nvPr/>
        </p:nvSpPr>
        <p:spPr bwMode="auto">
          <a:xfrm>
            <a:off x="5562600" y="23241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73" name="Line 6"/>
          <p:cNvSpPr>
            <a:spLocks noChangeShapeType="1"/>
          </p:cNvSpPr>
          <p:nvPr/>
        </p:nvSpPr>
        <p:spPr bwMode="auto">
          <a:xfrm>
            <a:off x="5562600" y="25146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74" name="Line 7"/>
          <p:cNvSpPr>
            <a:spLocks noChangeShapeType="1"/>
          </p:cNvSpPr>
          <p:nvPr/>
        </p:nvSpPr>
        <p:spPr bwMode="auto">
          <a:xfrm flipH="1">
            <a:off x="1600200" y="2781300"/>
            <a:ext cx="396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75" name="Line 8"/>
          <p:cNvSpPr>
            <a:spLocks noChangeShapeType="1"/>
          </p:cNvSpPr>
          <p:nvPr/>
        </p:nvSpPr>
        <p:spPr bwMode="auto">
          <a:xfrm>
            <a:off x="5562600" y="25146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76" name="Line 9"/>
          <p:cNvSpPr>
            <a:spLocks noChangeShapeType="1"/>
          </p:cNvSpPr>
          <p:nvPr/>
        </p:nvSpPr>
        <p:spPr bwMode="auto">
          <a:xfrm>
            <a:off x="5562600" y="2781300"/>
            <a:ext cx="2133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77" name="Line 10"/>
          <p:cNvSpPr>
            <a:spLocks noChangeShapeType="1"/>
          </p:cNvSpPr>
          <p:nvPr/>
        </p:nvSpPr>
        <p:spPr bwMode="auto">
          <a:xfrm>
            <a:off x="7467600" y="25908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78" name="Line 11"/>
          <p:cNvSpPr>
            <a:spLocks noChangeShapeType="1"/>
          </p:cNvSpPr>
          <p:nvPr/>
        </p:nvSpPr>
        <p:spPr bwMode="auto">
          <a:xfrm>
            <a:off x="1619250" y="27813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179" name="Line 12"/>
          <p:cNvSpPr>
            <a:spLocks noChangeShapeType="1"/>
          </p:cNvSpPr>
          <p:nvPr/>
        </p:nvSpPr>
        <p:spPr bwMode="auto">
          <a:xfrm>
            <a:off x="7696200" y="2760663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180" name="Line 13"/>
          <p:cNvSpPr>
            <a:spLocks noChangeShapeType="1"/>
          </p:cNvSpPr>
          <p:nvPr/>
        </p:nvSpPr>
        <p:spPr bwMode="auto">
          <a:xfrm flipV="1">
            <a:off x="1258888" y="3068638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181" name="Line 14"/>
          <p:cNvSpPr>
            <a:spLocks noChangeShapeType="1"/>
          </p:cNvSpPr>
          <p:nvPr/>
        </p:nvSpPr>
        <p:spPr bwMode="auto">
          <a:xfrm>
            <a:off x="7164388" y="3141663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SEROTONIN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G:\Fig. 33.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50" y="1357313"/>
            <a:ext cx="5429250" cy="353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solidFill>
                  <a:srgbClr val="0070C0"/>
                </a:solidFill>
              </a:rPr>
              <a:t>Serotonin ( 5HT)</a:t>
            </a:r>
            <a:endParaRPr lang="ar-SA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Although the CNS contains less than 2% of the total  </a:t>
            </a:r>
            <a:r>
              <a:rPr lang="en-US" b="1" dirty="0" smtClean="0">
                <a:solidFill>
                  <a:srgbClr val="0070C0"/>
                </a:solidFill>
              </a:rPr>
              <a:t>serotonin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in the body</a:t>
            </a:r>
            <a:r>
              <a:rPr lang="en-US" b="1" dirty="0" smtClean="0">
                <a:solidFill>
                  <a:srgbClr val="0070C0"/>
                </a:solidFill>
              </a:rPr>
              <a:t>, serotonin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plays a very important role in a range of brain functions  including :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chemeClr val="accent2"/>
                </a:solidFill>
              </a:rPr>
              <a:t>Mood control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chemeClr val="accent2"/>
                </a:solidFill>
              </a:rPr>
              <a:t>Regulation of sleep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chemeClr val="accent2"/>
                </a:solidFill>
              </a:rPr>
              <a:t>Pain perception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60350"/>
            <a:ext cx="8229600" cy="5870575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b="1" dirty="0" smtClean="0">
                <a:solidFill>
                  <a:srgbClr val="FF99CC"/>
                </a:solidFill>
              </a:rPr>
              <a:t>Diseases that are influenced by derangement of 5-HT:</a:t>
            </a:r>
          </a:p>
          <a:p>
            <a:pPr lvl="1" eaLnBrk="1" hangingPunct="1">
              <a:defRPr/>
            </a:pPr>
            <a:r>
              <a:rPr lang="en-US" dirty="0" smtClean="0"/>
              <a:t>Affective Disorders</a:t>
            </a:r>
          </a:p>
          <a:p>
            <a:pPr lvl="1" eaLnBrk="1" hangingPunct="1">
              <a:defRPr/>
            </a:pPr>
            <a:r>
              <a:rPr lang="en-US" dirty="0" smtClean="0"/>
              <a:t>Schizophrenia </a:t>
            </a:r>
          </a:p>
          <a:p>
            <a:pPr lvl="1" eaLnBrk="1" hangingPunct="1">
              <a:defRPr/>
            </a:pPr>
            <a:r>
              <a:rPr lang="en-US" dirty="0" smtClean="0"/>
              <a:t>Obsessive Compulsive Disorders</a:t>
            </a:r>
          </a:p>
          <a:p>
            <a:pPr lvl="1" eaLnBrk="1" hangingPunct="1">
              <a:defRPr/>
            </a:pPr>
            <a:r>
              <a:rPr lang="en-US" dirty="0" smtClean="0"/>
              <a:t>Generalized Anxiety </a:t>
            </a:r>
          </a:p>
          <a:p>
            <a:pPr lvl="1" eaLnBrk="1" hangingPunct="1">
              <a:defRPr/>
            </a:pPr>
            <a:r>
              <a:rPr lang="en-US" dirty="0" smtClean="0"/>
              <a:t>Nausea and Vomiting ( treated by 5-HT3 antagonists )</a:t>
            </a:r>
          </a:p>
          <a:p>
            <a:pPr lvl="1" eaLnBrk="1" hangingPunct="1">
              <a:buFontTx/>
              <a:buNone/>
              <a:defRPr/>
            </a:pPr>
            <a:r>
              <a:rPr lang="en-US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liff">
  <a:themeElements>
    <a:clrScheme name="Cliff 5">
      <a:dk1>
        <a:srgbClr val="009999"/>
      </a:dk1>
      <a:lt1>
        <a:srgbClr val="EAEAEA"/>
      </a:lt1>
      <a:dk2>
        <a:srgbClr val="006666"/>
      </a:dk2>
      <a:lt2>
        <a:srgbClr val="FFFFCC"/>
      </a:lt2>
      <a:accent1>
        <a:srgbClr val="339966"/>
      </a:accent1>
      <a:accent2>
        <a:srgbClr val="5E855B"/>
      </a:accent2>
      <a:accent3>
        <a:srgbClr val="AAB8B8"/>
      </a:accent3>
      <a:accent4>
        <a:srgbClr val="C8C8C8"/>
      </a:accent4>
      <a:accent5>
        <a:srgbClr val="ADCAB8"/>
      </a:accent5>
      <a:accent6>
        <a:srgbClr val="547852"/>
      </a:accent6>
      <a:hlink>
        <a:srgbClr val="EEC85E"/>
      </a:hlink>
      <a:folHlink>
        <a:srgbClr val="AA8456"/>
      </a:folHlink>
    </a:clrScheme>
    <a:fontScheme name="Cliff">
      <a:majorFont>
        <a:latin typeface="Arial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liff 1">
        <a:dk1>
          <a:srgbClr val="5B5B49"/>
        </a:dk1>
        <a:lt1>
          <a:srgbClr val="DDDDDD"/>
        </a:lt1>
        <a:dk2>
          <a:srgbClr val="2B2A00"/>
        </a:dk2>
        <a:lt2>
          <a:srgbClr val="E0DFBE"/>
        </a:lt2>
        <a:accent1>
          <a:srgbClr val="878543"/>
        </a:accent1>
        <a:accent2>
          <a:srgbClr val="716E00"/>
        </a:accent2>
        <a:accent3>
          <a:srgbClr val="ACACAA"/>
        </a:accent3>
        <a:accent4>
          <a:srgbClr val="BDBDBD"/>
        </a:accent4>
        <a:accent5>
          <a:srgbClr val="C3C2B0"/>
        </a:accent5>
        <a:accent6>
          <a:srgbClr val="666300"/>
        </a:accent6>
        <a:hlink>
          <a:srgbClr val="CC9900"/>
        </a:hlink>
        <a:folHlink>
          <a:srgbClr val="99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iff 2">
        <a:dk1>
          <a:srgbClr val="746354"/>
        </a:dk1>
        <a:lt1>
          <a:srgbClr val="FFFFFF"/>
        </a:lt1>
        <a:dk2>
          <a:srgbClr val="523E26"/>
        </a:dk2>
        <a:lt2>
          <a:srgbClr val="E1DFAF"/>
        </a:lt2>
        <a:accent1>
          <a:srgbClr val="CC9900"/>
        </a:accent1>
        <a:accent2>
          <a:srgbClr val="669900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5C8A00"/>
        </a:accent6>
        <a:hlink>
          <a:srgbClr val="CCCC00"/>
        </a:hlink>
        <a:folHlink>
          <a:srgbClr val="AC793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iff 3">
        <a:dk1>
          <a:srgbClr val="667B5B"/>
        </a:dk1>
        <a:lt1>
          <a:srgbClr val="E6E6DA"/>
        </a:lt1>
        <a:dk2>
          <a:srgbClr val="295200"/>
        </a:dk2>
        <a:lt2>
          <a:srgbClr val="F3F2D9"/>
        </a:lt2>
        <a:accent1>
          <a:srgbClr val="808000"/>
        </a:accent1>
        <a:accent2>
          <a:srgbClr val="838D75"/>
        </a:accent2>
        <a:accent3>
          <a:srgbClr val="ACB3AA"/>
        </a:accent3>
        <a:accent4>
          <a:srgbClr val="C4C4BA"/>
        </a:accent4>
        <a:accent5>
          <a:srgbClr val="C0C0AA"/>
        </a:accent5>
        <a:accent6>
          <a:srgbClr val="767F69"/>
        </a:accent6>
        <a:hlink>
          <a:srgbClr val="33CC33"/>
        </a:hlink>
        <a:folHlink>
          <a:srgbClr val="33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iff 4">
        <a:dk1>
          <a:srgbClr val="86615A"/>
        </a:dk1>
        <a:lt1>
          <a:srgbClr val="FFFFFF"/>
        </a:lt1>
        <a:dk2>
          <a:srgbClr val="633427"/>
        </a:dk2>
        <a:lt2>
          <a:srgbClr val="E9DDCD"/>
        </a:lt2>
        <a:accent1>
          <a:srgbClr val="A34545"/>
        </a:accent1>
        <a:accent2>
          <a:srgbClr val="C86400"/>
        </a:accent2>
        <a:accent3>
          <a:srgbClr val="B7AEAC"/>
        </a:accent3>
        <a:accent4>
          <a:srgbClr val="DADADA"/>
        </a:accent4>
        <a:accent5>
          <a:srgbClr val="CEB0B0"/>
        </a:accent5>
        <a:accent6>
          <a:srgbClr val="B55A00"/>
        </a:accent6>
        <a:hlink>
          <a:srgbClr val="ECAE00"/>
        </a:hlink>
        <a:folHlink>
          <a:srgbClr val="BAA8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iff 5">
        <a:dk1>
          <a:srgbClr val="009999"/>
        </a:dk1>
        <a:lt1>
          <a:srgbClr val="EAEAEA"/>
        </a:lt1>
        <a:dk2>
          <a:srgbClr val="006666"/>
        </a:dk2>
        <a:lt2>
          <a:srgbClr val="FFFFCC"/>
        </a:lt2>
        <a:accent1>
          <a:srgbClr val="339966"/>
        </a:accent1>
        <a:accent2>
          <a:srgbClr val="5E855B"/>
        </a:accent2>
        <a:accent3>
          <a:srgbClr val="AAB8B8"/>
        </a:accent3>
        <a:accent4>
          <a:srgbClr val="C8C8C8"/>
        </a:accent4>
        <a:accent5>
          <a:srgbClr val="ADCAB8"/>
        </a:accent5>
        <a:accent6>
          <a:srgbClr val="547852"/>
        </a:accent6>
        <a:hlink>
          <a:srgbClr val="EEC85E"/>
        </a:hlink>
        <a:folHlink>
          <a:srgbClr val="AA845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iff 6">
        <a:dk1>
          <a:srgbClr val="B8A47C"/>
        </a:dk1>
        <a:lt1>
          <a:srgbClr val="FFFFFF"/>
        </a:lt1>
        <a:dk2>
          <a:srgbClr val="A68A58"/>
        </a:dk2>
        <a:lt2>
          <a:srgbClr val="DAD79C"/>
        </a:lt2>
        <a:accent1>
          <a:srgbClr val="816B35"/>
        </a:accent1>
        <a:accent2>
          <a:srgbClr val="FFCC00"/>
        </a:accent2>
        <a:accent3>
          <a:srgbClr val="D0C4B4"/>
        </a:accent3>
        <a:accent4>
          <a:srgbClr val="DADADA"/>
        </a:accent4>
        <a:accent5>
          <a:srgbClr val="C1BAAE"/>
        </a:accent5>
        <a:accent6>
          <a:srgbClr val="E7B900"/>
        </a:accent6>
        <a:hlink>
          <a:srgbClr val="0066CC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iff 7">
        <a:dk1>
          <a:srgbClr val="336699"/>
        </a:dk1>
        <a:lt1>
          <a:srgbClr val="F8F8F8"/>
        </a:lt1>
        <a:dk2>
          <a:srgbClr val="003366"/>
        </a:dk2>
        <a:lt2>
          <a:srgbClr val="D1DDD4"/>
        </a:lt2>
        <a:accent1>
          <a:srgbClr val="3399FF"/>
        </a:accent1>
        <a:accent2>
          <a:srgbClr val="006699"/>
        </a:accent2>
        <a:accent3>
          <a:srgbClr val="AAADB8"/>
        </a:accent3>
        <a:accent4>
          <a:srgbClr val="D4D4D4"/>
        </a:accent4>
        <a:accent5>
          <a:srgbClr val="ADCAFF"/>
        </a:accent5>
        <a:accent6>
          <a:srgbClr val="005C8A"/>
        </a:accent6>
        <a:hlink>
          <a:srgbClr val="86C0CE"/>
        </a:hlink>
        <a:folHlink>
          <a:srgbClr val="008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Cliff</Template>
  <TotalTime>384</TotalTime>
  <Words>299</Words>
  <Application>Microsoft Office PowerPoint</Application>
  <PresentationFormat>عرض على الشاشة (3:4)‏</PresentationFormat>
  <Paragraphs>91</Paragraphs>
  <Slides>24</Slides>
  <Notes>1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5</vt:i4>
      </vt:variant>
      <vt:variant>
        <vt:lpstr>سمة</vt:lpstr>
      </vt:variant>
      <vt:variant>
        <vt:i4>1</vt:i4>
      </vt:variant>
      <vt:variant>
        <vt:lpstr>عناوين الشرائح</vt:lpstr>
      </vt:variant>
      <vt:variant>
        <vt:i4>24</vt:i4>
      </vt:variant>
    </vt:vector>
  </HeadingPairs>
  <TitlesOfParts>
    <vt:vector size="30" baseType="lpstr">
      <vt:lpstr>Verdana</vt:lpstr>
      <vt:lpstr>Arial</vt:lpstr>
      <vt:lpstr>Wingdings</vt:lpstr>
      <vt:lpstr>Calibri</vt:lpstr>
      <vt:lpstr>Times New Roman</vt:lpstr>
      <vt:lpstr>Cliff</vt:lpstr>
      <vt:lpstr>الشريحة 1</vt:lpstr>
      <vt:lpstr>الشريحة 2</vt:lpstr>
      <vt:lpstr>Norepinephrine ( NE) </vt:lpstr>
      <vt:lpstr>الشريحة 4</vt:lpstr>
      <vt:lpstr>الشريحة 5</vt:lpstr>
      <vt:lpstr>SEROTONIN</vt:lpstr>
      <vt:lpstr>الشريحة 7</vt:lpstr>
      <vt:lpstr>Serotonin ( 5HT)</vt:lpstr>
      <vt:lpstr>الشريحة 9</vt:lpstr>
      <vt:lpstr>Dopamine</vt:lpstr>
      <vt:lpstr>الشريحة 11</vt:lpstr>
      <vt:lpstr>الشريحة 12</vt:lpstr>
      <vt:lpstr>What are the diseases that influenced by dopamine level ? </vt:lpstr>
      <vt:lpstr>الشريحة 14</vt:lpstr>
      <vt:lpstr>الشريحة 15</vt:lpstr>
      <vt:lpstr>Role of Acetylcholine in the CNS</vt:lpstr>
      <vt:lpstr>What are the CNS diseases that linked to ACH derangement  ?</vt:lpstr>
      <vt:lpstr>What are the CNS diseases that linked to ACH derangement  ?</vt:lpstr>
      <vt:lpstr> Glutamic acid</vt:lpstr>
      <vt:lpstr>Potential therapeutic effect of glutamate antagonists</vt:lpstr>
      <vt:lpstr>GABA </vt:lpstr>
      <vt:lpstr>Pathophysiological role of GABA</vt:lpstr>
      <vt:lpstr>الشريحة 23</vt:lpstr>
      <vt:lpstr>الشريحة 24</vt:lpstr>
    </vt:vector>
  </TitlesOfParts>
  <Company>KKUH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Dr.AbdulqaderAlhaider</dc:creator>
  <cp:lastModifiedBy>AA</cp:lastModifiedBy>
  <cp:revision>68</cp:revision>
  <dcterms:created xsi:type="dcterms:W3CDTF">2006-03-17T12:01:56Z</dcterms:created>
  <dcterms:modified xsi:type="dcterms:W3CDTF">2012-09-06T11:15:55Z</dcterms:modified>
</cp:coreProperties>
</file>