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261" r:id="rId2"/>
    <p:sldId id="262" r:id="rId3"/>
    <p:sldId id="290" r:id="rId4"/>
    <p:sldId id="285" r:id="rId5"/>
    <p:sldId id="257" r:id="rId6"/>
    <p:sldId id="291" r:id="rId7"/>
    <p:sldId id="287" r:id="rId8"/>
    <p:sldId id="271" r:id="rId9"/>
    <p:sldId id="265" r:id="rId10"/>
    <p:sldId id="273" r:id="rId11"/>
    <p:sldId id="289" r:id="rId12"/>
    <p:sldId id="274" r:id="rId13"/>
    <p:sldId id="275" r:id="rId14"/>
    <p:sldId id="268" r:id="rId15"/>
    <p:sldId id="288" r:id="rId16"/>
    <p:sldId id="276" r:id="rId17"/>
    <p:sldId id="281" r:id="rId18"/>
    <p:sldId id="277" r:id="rId19"/>
    <p:sldId id="278" r:id="rId20"/>
    <p:sldId id="283" r:id="rId21"/>
    <p:sldId id="279" r:id="rId22"/>
    <p:sldId id="284" r:id="rId23"/>
    <p:sldId id="270" r:id="rId24"/>
    <p:sldId id="28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66FF"/>
    <a:srgbClr val="FFFF00"/>
    <a:srgbClr val="FFFFFF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6EE2DF-02AA-4F0E-A623-3EB5C9F84C87}" type="datetimeFigureOut">
              <a:rPr lang="en-US"/>
              <a:pPr>
                <a:defRPr/>
              </a:pPr>
              <a:t>9/6/2012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12C87F5-9E60-4987-BE8E-7B5BC767F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5A58F3-38C2-4A14-9272-0FFD0EA6E63B}" type="datetimeFigureOut">
              <a:rPr lang="en-US"/>
              <a:pPr>
                <a:defRPr/>
              </a:pPr>
              <a:t>9/6/2012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A3FA49-9A7B-4BFB-8690-80E26E0C9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3614CC-72D5-4739-8FD1-5C0A0ADA34A1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37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1537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ar-SA"/>
              <a:t>انقر لتحرير نمط العنوان الثانوي الرئيسي</a:t>
            </a:r>
            <a:endParaRPr lang="en-GB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F2F3D-52D3-4027-AA65-44F28B749CE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71B36-4111-4C16-BA8A-5F2EB95A33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2C58F-2C17-4AC5-81A0-BFB6371529A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35F0-06EA-476A-B1BD-A5EED2600C7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2FBFC-3260-4DE6-ADFB-2544E04A693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BA8B3-8756-4184-B7D9-D6667EB1A76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0654D-9952-4F95-B604-D2CE32954F0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39607-F917-4D4D-853C-2AE3BFE60AC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2A1B5-6AD0-4E3E-B914-275D5B8D75F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20B75-673A-4EE3-9DA5-C6ECE097DAE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79561-4217-4A69-8A26-49BBA5D1000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3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GB" smtClean="0"/>
          </a:p>
        </p:txBody>
      </p:sp>
      <p:sp>
        <p:nvSpPr>
          <p:cNvPr id="1435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F9DAB9C-BBB5-4E45-95D4-9FAAA55D2A1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GB" smtClean="0"/>
          </a:p>
          <a:p>
            <a:pPr lvl="1"/>
            <a:r>
              <a:rPr lang="ar-SA" smtClean="0"/>
              <a:t>المستوى الثاني</a:t>
            </a:r>
            <a:endParaRPr lang="en-GB" smtClean="0"/>
          </a:p>
          <a:p>
            <a:pPr lvl="2"/>
            <a:r>
              <a:rPr lang="ar-SA" smtClean="0"/>
              <a:t>المستوى الثالث</a:t>
            </a:r>
            <a:endParaRPr lang="en-GB" smtClean="0"/>
          </a:p>
          <a:p>
            <a:pPr lvl="3"/>
            <a:r>
              <a:rPr lang="ar-SA" smtClean="0"/>
              <a:t>المستوى الرابع</a:t>
            </a:r>
            <a:endParaRPr lang="en-GB" smtClean="0"/>
          </a:p>
          <a:p>
            <a:pPr lvl="4"/>
            <a:r>
              <a:rPr lang="ar-SA" smtClean="0"/>
              <a:t>المستوى الخامس</a:t>
            </a:r>
            <a:endParaRPr lang="en-GB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8913"/>
            <a:ext cx="8353425" cy="5800725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/>
              <a:t>Neurotransmissions in the Central Nervous System</a:t>
            </a:r>
          </a:p>
          <a:p>
            <a:pPr algn="l" eaLnBrk="1" hangingPunct="1">
              <a:defRPr/>
            </a:pPr>
            <a:endParaRPr lang="en-GB" sz="3200" b="1" dirty="0" smtClean="0"/>
          </a:p>
          <a:p>
            <a:pPr eaLnBrk="1" hangingPunct="1">
              <a:defRPr/>
            </a:pPr>
            <a:endParaRPr lang="en-GB" sz="3200" b="1" dirty="0" smtClean="0"/>
          </a:p>
          <a:p>
            <a:pPr eaLnBrk="1" hangingPunct="1">
              <a:defRPr/>
            </a:pPr>
            <a:endParaRPr lang="en-GB" sz="2800" dirty="0" smtClean="0"/>
          </a:p>
          <a:p>
            <a:pPr eaLnBrk="1" hangingPunct="1">
              <a:defRPr/>
            </a:pPr>
            <a:endParaRPr lang="en-GB" sz="2800" dirty="0" smtClean="0"/>
          </a:p>
          <a:p>
            <a:pPr eaLnBrk="1" hangingPunct="1">
              <a:defRPr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Dopamine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Fig. 33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500188"/>
            <a:ext cx="5500688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0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59055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What are the diseases that influenced by dopamine level </a:t>
            </a:r>
            <a:r>
              <a:rPr lang="en-US" dirty="0" smtClean="0"/>
              <a:t>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99CC"/>
                </a:solidFill>
              </a:rPr>
              <a:t>Acetylcholine: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r>
              <a:rPr lang="en-US" sz="2800" dirty="0" smtClean="0"/>
              <a:t> Acetylcholine is an inhibitory &amp; excitatory neurotransmitter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Role of acetylcholine  in the CNS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smtClean="0"/>
              <a:t>Diseases </a:t>
            </a:r>
            <a:r>
              <a:rPr lang="en-US" sz="2800" dirty="0" smtClean="0"/>
              <a:t>that linked to </a:t>
            </a:r>
            <a:r>
              <a:rPr lang="en-US" sz="2800" smtClean="0"/>
              <a:t>ACH derangement </a:t>
            </a: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Fig. 33.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500188"/>
            <a:ext cx="55372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Role of Acetylcholine in the CNS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ACH is thought to be involved in cognitive functions such as :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rgbClr val="C00000"/>
                </a:solidFill>
              </a:rPr>
              <a:t>memory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C00000"/>
                </a:solidFill>
              </a:rPr>
              <a:t>arousal 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en-US" b="1" dirty="0" smtClean="0">
                <a:solidFill>
                  <a:srgbClr val="C00000"/>
                </a:solidFill>
              </a:rPr>
              <a:t>attention</a:t>
            </a:r>
            <a:r>
              <a:rPr lang="en-US" dirty="0" smtClean="0"/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What are the CNS diseases that linked to ACH derangement  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Damage to cholinergic receptors ( </a:t>
            </a:r>
            <a:r>
              <a:rPr lang="en-US" b="1" dirty="0" err="1" smtClean="0"/>
              <a:t>muscarinic</a:t>
            </a:r>
            <a:r>
              <a:rPr lang="en-US" b="1" dirty="0" smtClean="0"/>
              <a:t>)  is associated  with memory deficits as in </a:t>
            </a:r>
            <a:r>
              <a:rPr lang="en-US" b="1" dirty="0" err="1" smtClean="0">
                <a:solidFill>
                  <a:srgbClr val="FF99CC"/>
                </a:solidFill>
              </a:rPr>
              <a:t>Alzheimer</a:t>
            </a:r>
            <a:r>
              <a:rPr lang="en-US" b="1" baseline="30000" dirty="0" err="1" smtClean="0">
                <a:solidFill>
                  <a:srgbClr val="FF99CC"/>
                </a:solidFill>
              </a:rPr>
              <a:t>,</a:t>
            </a:r>
            <a:r>
              <a:rPr lang="en-US" b="1" dirty="0" err="1" smtClean="0">
                <a:solidFill>
                  <a:srgbClr val="FF99CC"/>
                </a:solidFill>
              </a:rPr>
              <a:t>s</a:t>
            </a:r>
            <a:r>
              <a:rPr lang="en-US" b="1" dirty="0" smtClean="0">
                <a:solidFill>
                  <a:srgbClr val="FF99CC"/>
                </a:solidFill>
              </a:rPr>
              <a:t> disease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err="1" smtClean="0"/>
              <a:t>Muscarinic</a:t>
            </a:r>
            <a:r>
              <a:rPr lang="en-US" b="1" dirty="0" smtClean="0"/>
              <a:t> antagonists as </a:t>
            </a:r>
            <a:r>
              <a:rPr lang="en-US" b="1" dirty="0" err="1" smtClean="0"/>
              <a:t>hyoscine</a:t>
            </a:r>
            <a:r>
              <a:rPr lang="en-US" b="1" dirty="0" smtClean="0"/>
              <a:t> cause </a:t>
            </a:r>
            <a:r>
              <a:rPr lang="en-US" b="1" dirty="0" smtClean="0">
                <a:solidFill>
                  <a:srgbClr val="FF99CC"/>
                </a:solidFill>
              </a:rPr>
              <a:t>amnesia.</a:t>
            </a:r>
            <a:endParaRPr lang="en-US" dirty="0">
              <a:solidFill>
                <a:srgbClr val="FF99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What are the CNS diseases that linked to ACH derangement  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Increase  brain level  of ACH predispose to </a:t>
            </a:r>
            <a:r>
              <a:rPr lang="en-US" b="1" dirty="0" err="1" smtClean="0">
                <a:solidFill>
                  <a:srgbClr val="FF99CC"/>
                </a:solidFill>
              </a:rPr>
              <a:t>Parkinson</a:t>
            </a:r>
            <a:r>
              <a:rPr lang="en-US" b="1" baseline="30000" dirty="0" err="1" smtClean="0">
                <a:solidFill>
                  <a:srgbClr val="FF99CC"/>
                </a:solidFill>
              </a:rPr>
              <a:t>,</a:t>
            </a:r>
            <a:r>
              <a:rPr lang="en-US" b="1" dirty="0" err="1" smtClean="0">
                <a:solidFill>
                  <a:srgbClr val="FF99CC"/>
                </a:solidFill>
              </a:rPr>
              <a:t>s</a:t>
            </a:r>
            <a:r>
              <a:rPr lang="en-US" b="1" dirty="0" smtClean="0">
                <a:solidFill>
                  <a:srgbClr val="FF99CC"/>
                </a:solidFill>
              </a:rPr>
              <a:t> disease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Glutamic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acid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Gl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utamic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acid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 an excitatory neurotransmitter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    Increase in its level predispose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    			to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epilepsy</a:t>
            </a: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      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54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FFFF00"/>
                </a:solidFill>
              </a:rPr>
              <a:t>What is the importance of understanding the type of neurotransmitter in the CNS?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</a:t>
            </a:r>
            <a:r>
              <a:rPr lang="en-US" b="1" smtClean="0"/>
              <a:t>- To understand the etiology of            	diseases.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smtClean="0"/>
              <a:t>	- To suggest the best drugs to be 	used.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smtClean="0"/>
              <a:t>	- To understand the other clinical 	uses of any particular drug.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Potential therapeutic effect of glutamate antagonists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Reduction of brain damage following strokes &amp; head injury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Treatment of epilepsy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Drug dependence 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Schizophrenia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GABA 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GABA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    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is the main  inhibitory transmitter in  		the brain.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Present throughout the brain; there is very little in peripheral tissues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      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Pathophysiological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role of GABA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Decrease GABA brain content is associated with :</a:t>
            </a:r>
          </a:p>
          <a:p>
            <a:pPr>
              <a:defRPr/>
            </a:pPr>
            <a:r>
              <a:rPr lang="en-US" dirty="0" smtClean="0"/>
              <a:t> Epilepsy</a:t>
            </a:r>
          </a:p>
          <a:p>
            <a:pPr>
              <a:defRPr/>
            </a:pPr>
            <a:r>
              <a:rPr lang="en-US" dirty="0" smtClean="0"/>
              <a:t>Anxiety </a:t>
            </a:r>
          </a:p>
          <a:p>
            <a:pPr>
              <a:defRPr/>
            </a:pPr>
            <a:r>
              <a:rPr lang="en-US" dirty="0" smtClean="0"/>
              <a:t>Convulsions</a:t>
            </a:r>
          </a:p>
          <a:p>
            <a:pPr>
              <a:defRPr/>
            </a:pPr>
            <a:r>
              <a:rPr lang="en-US" dirty="0" smtClean="0"/>
              <a:t>Insomnia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99CC"/>
                </a:solidFill>
              </a:rPr>
              <a:t>Conclusion:</a:t>
            </a:r>
          </a:p>
          <a:p>
            <a:pPr lvl="1" eaLnBrk="1" hangingPunct="1">
              <a:defRPr/>
            </a:pPr>
            <a:r>
              <a:rPr lang="en-US" smtClean="0"/>
              <a:t>Without understanding the involvement of neurotrasmittors in the etiology of CNS diseases, Doctors could not select the proper drug for any particular disease.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>
            <a:lum bright="-24000" contrast="12000"/>
          </a:blip>
          <a:srcRect/>
          <a:stretch>
            <a:fillRect/>
          </a:stretch>
        </p:blipFill>
        <p:spPr bwMode="auto">
          <a:xfrm rot="-60000">
            <a:off x="971550" y="-52388"/>
            <a:ext cx="67691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916113"/>
            <a:ext cx="8229600" cy="33845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Norepinephrine</a:t>
            </a:r>
            <a:r>
              <a:rPr lang="en-US" b="1" dirty="0" smtClean="0">
                <a:solidFill>
                  <a:srgbClr val="FF0000"/>
                </a:solidFill>
              </a:rPr>
              <a:t> ( NE)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Fig. 33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538288"/>
            <a:ext cx="6357938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sz="2800" dirty="0" smtClean="0">
                <a:solidFill>
                  <a:srgbClr val="00FFCC"/>
                </a:solidFill>
              </a:rPr>
              <a:t>Mode Disorders and 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NE					                 N 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Mania				                   Depression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 smtClean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3059113" y="23495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5562600" y="23241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>
            <a:off x="5562600" y="2514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H="1">
            <a:off x="1600200" y="27813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55626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5562600" y="27813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7467600" y="259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11"/>
          <p:cNvSpPr>
            <a:spLocks noChangeShapeType="1"/>
          </p:cNvSpPr>
          <p:nvPr/>
        </p:nvSpPr>
        <p:spPr bwMode="auto">
          <a:xfrm>
            <a:off x="1619250" y="27813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2"/>
          <p:cNvSpPr>
            <a:spLocks noChangeShapeType="1"/>
          </p:cNvSpPr>
          <p:nvPr/>
        </p:nvSpPr>
        <p:spPr bwMode="auto">
          <a:xfrm>
            <a:off x="7696200" y="27606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3"/>
          <p:cNvSpPr>
            <a:spLocks noChangeShapeType="1"/>
          </p:cNvSpPr>
          <p:nvPr/>
        </p:nvSpPr>
        <p:spPr bwMode="auto">
          <a:xfrm flipV="1">
            <a:off x="1258888" y="30686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4"/>
          <p:cNvSpPr>
            <a:spLocks noChangeShapeType="1"/>
          </p:cNvSpPr>
          <p:nvPr/>
        </p:nvSpPr>
        <p:spPr bwMode="auto">
          <a:xfrm>
            <a:off x="7164388" y="3141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SEROTONIN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Fig. 33.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357313"/>
            <a:ext cx="542925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Serotonin ( 5HT)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Although the CNS contains less than 2% of the total  </a:t>
            </a:r>
            <a:r>
              <a:rPr lang="en-US" b="1" dirty="0" smtClean="0">
                <a:solidFill>
                  <a:srgbClr val="0070C0"/>
                </a:solidFill>
              </a:rPr>
              <a:t>serotonin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 the body</a:t>
            </a:r>
            <a:r>
              <a:rPr lang="en-US" b="1" dirty="0" smtClean="0">
                <a:solidFill>
                  <a:srgbClr val="0070C0"/>
                </a:solidFill>
              </a:rPr>
              <a:t>, serotonin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plays a very important role in a range of brain functions  including :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Mood control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Regulation of sleep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Pain perception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FF99CC"/>
                </a:solidFill>
              </a:rPr>
              <a:t>Diseases that are influenced by derangement of 5-HT:</a:t>
            </a:r>
          </a:p>
          <a:p>
            <a:pPr lvl="1" eaLnBrk="1" hangingPunct="1">
              <a:defRPr/>
            </a:pPr>
            <a:r>
              <a:rPr lang="en-US" dirty="0" smtClean="0"/>
              <a:t>Affective Disorders</a:t>
            </a:r>
          </a:p>
          <a:p>
            <a:pPr lvl="1" eaLnBrk="1" hangingPunct="1">
              <a:defRPr/>
            </a:pPr>
            <a:r>
              <a:rPr lang="en-US" dirty="0" smtClean="0"/>
              <a:t>Schizophrenia </a:t>
            </a:r>
          </a:p>
          <a:p>
            <a:pPr lvl="1" eaLnBrk="1" hangingPunct="1">
              <a:defRPr/>
            </a:pPr>
            <a:r>
              <a:rPr lang="en-US" dirty="0" smtClean="0"/>
              <a:t>Obsessive Compulsive Disorders</a:t>
            </a:r>
          </a:p>
          <a:p>
            <a:pPr lvl="1" eaLnBrk="1" hangingPunct="1">
              <a:defRPr/>
            </a:pPr>
            <a:r>
              <a:rPr lang="en-US" dirty="0" smtClean="0"/>
              <a:t>Generalized Anxiety </a:t>
            </a:r>
          </a:p>
          <a:p>
            <a:pPr lvl="1" eaLnBrk="1" hangingPunct="1">
              <a:defRPr/>
            </a:pPr>
            <a:r>
              <a:rPr lang="en-US" dirty="0" smtClean="0"/>
              <a:t>Nausea and Vomiting ( treated by 5-HT3 antagonists )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384</TotalTime>
  <Words>299</Words>
  <Application>Microsoft Office PowerPoint</Application>
  <PresentationFormat>عرض على الشاشة (3:4)‏</PresentationFormat>
  <Paragraphs>91</Paragraphs>
  <Slides>24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0" baseType="lpstr">
      <vt:lpstr>Verdana</vt:lpstr>
      <vt:lpstr>Arial</vt:lpstr>
      <vt:lpstr>Wingdings</vt:lpstr>
      <vt:lpstr>Calibri</vt:lpstr>
      <vt:lpstr>Times New Roman</vt:lpstr>
      <vt:lpstr>Cliff</vt:lpstr>
      <vt:lpstr>الشريحة 1</vt:lpstr>
      <vt:lpstr>الشريحة 2</vt:lpstr>
      <vt:lpstr>Norepinephrine ( NE) </vt:lpstr>
      <vt:lpstr>الشريحة 4</vt:lpstr>
      <vt:lpstr>الشريحة 5</vt:lpstr>
      <vt:lpstr>SEROTONIN</vt:lpstr>
      <vt:lpstr>الشريحة 7</vt:lpstr>
      <vt:lpstr>Serotonin ( 5HT)</vt:lpstr>
      <vt:lpstr>الشريحة 9</vt:lpstr>
      <vt:lpstr>Dopamine</vt:lpstr>
      <vt:lpstr>الشريحة 11</vt:lpstr>
      <vt:lpstr>الشريحة 12</vt:lpstr>
      <vt:lpstr>What are the diseases that influenced by dopamine level ? </vt:lpstr>
      <vt:lpstr>الشريحة 14</vt:lpstr>
      <vt:lpstr>الشريحة 15</vt:lpstr>
      <vt:lpstr>Role of Acetylcholine in the CNS</vt:lpstr>
      <vt:lpstr>What are the CNS diseases that linked to ACH derangement  ?</vt:lpstr>
      <vt:lpstr>What are the CNS diseases that linked to ACH derangement  ?</vt:lpstr>
      <vt:lpstr> Glutamic acid</vt:lpstr>
      <vt:lpstr>Potential therapeutic effect of glutamate antagonists</vt:lpstr>
      <vt:lpstr>GABA </vt:lpstr>
      <vt:lpstr>Pathophysiological role of GABA</vt:lpstr>
      <vt:lpstr>الشريحة 23</vt:lpstr>
      <vt:lpstr>الشريحة 24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Dr.AbdulqaderAlhaider</dc:creator>
  <cp:lastModifiedBy>AA</cp:lastModifiedBy>
  <cp:revision>68</cp:revision>
  <dcterms:created xsi:type="dcterms:W3CDTF">2006-03-17T12:01:56Z</dcterms:created>
  <dcterms:modified xsi:type="dcterms:W3CDTF">2012-09-06T11:15:55Z</dcterms:modified>
</cp:coreProperties>
</file>