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4" r:id="rId2"/>
    <p:sldId id="299" r:id="rId3"/>
    <p:sldId id="289" r:id="rId4"/>
    <p:sldId id="264" r:id="rId5"/>
    <p:sldId id="283" r:id="rId6"/>
    <p:sldId id="303" r:id="rId7"/>
    <p:sldId id="284" r:id="rId8"/>
    <p:sldId id="291" r:id="rId9"/>
    <p:sldId id="286" r:id="rId10"/>
    <p:sldId id="294" r:id="rId11"/>
    <p:sldId id="295" r:id="rId12"/>
    <p:sldId id="266" r:id="rId13"/>
    <p:sldId id="267" r:id="rId14"/>
    <p:sldId id="269" r:id="rId15"/>
    <p:sldId id="270" r:id="rId16"/>
    <p:sldId id="271" r:id="rId17"/>
    <p:sldId id="272" r:id="rId18"/>
    <p:sldId id="29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00AC"/>
    <a:srgbClr val="003300"/>
    <a:srgbClr val="006600"/>
    <a:srgbClr val="FFE98B"/>
    <a:srgbClr val="FFFF99"/>
    <a:srgbClr val="FF66FF"/>
    <a:srgbClr val="FFCC66"/>
    <a:srgbClr val="FBF497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85" autoAdjust="0"/>
    <p:restoredTop sz="94660"/>
  </p:normalViewPr>
  <p:slideViewPr>
    <p:cSldViewPr>
      <p:cViewPr varScale="1">
        <p:scale>
          <a:sx n="74" d="100"/>
          <a:sy n="74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65D36-53A8-4AC7-88FB-12FAD4F6A52B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077B5-7B03-488F-BD26-A9E3B25B9D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7077B5-7B03-488F-BD26-A9E3B25B9D0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7077B5-7B03-488F-BD26-A9E3B25B9D0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49CBC-F3A4-4D03-970C-EA401E44323F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C8075-F611-4023-97BC-7494C96D38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_ylt=A0WTb_zdOrZMTz8Ak16jzbkF/SIG=133n06p22/EXP=1287097437/**http:/www.free-press-release.com/members/members_pic/200909/img/1251999738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msu-health-6r.wikispaces.com/file/view/opium.jpg/33529899/opium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8000">
              <a:srgbClr val="3A3ACE">
                <a:alpha val="85000"/>
              </a:srgbClr>
            </a:gs>
            <a:gs pos="11000">
              <a:schemeClr val="accent1">
                <a:alpha val="94000"/>
              </a:schemeClr>
            </a:gs>
            <a:gs pos="83000">
              <a:schemeClr val="tx2">
                <a:lumMod val="50000"/>
                <a:alpha val="97000"/>
              </a:schemeClr>
            </a:gs>
            <a:gs pos="95000">
              <a:srgbClr val="FFE4AF">
                <a:alpha val="66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rds.yahoo.com/_ylt=A0WTbx4WO7ZMWUoABFCjzbkF/SIG=12gp23gt9/EXP=1287097494/**http%3a/www.healthbeginsinhim.org/images/Chronic%2520Pain.jpg"/>
          <p:cNvPicPr>
            <a:picLocks noChangeAspect="1" noChangeArrowheads="1"/>
          </p:cNvPicPr>
          <p:nvPr/>
        </p:nvPicPr>
        <p:blipFill>
          <a:blip r:embed="rId2" cstate="print">
            <a:lum bright="10000" contrast="-70000"/>
          </a:blip>
          <a:srcRect b="3627"/>
          <a:stretch>
            <a:fillRect/>
          </a:stretch>
        </p:blipFill>
        <p:spPr bwMode="auto">
          <a:xfrm>
            <a:off x="0" y="3948090"/>
            <a:ext cx="4105275" cy="2909910"/>
          </a:xfrm>
          <a:prstGeom prst="teardrop">
            <a:avLst/>
          </a:prstGeom>
          <a:noFill/>
        </p:spPr>
      </p:pic>
      <p:pic>
        <p:nvPicPr>
          <p:cNvPr id="6" name="Picture 5" descr="http://www.capstonepain.com/yahoo_site_admin/assets/images/bigstockphoto_Backache_1260545.18164248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982"/>
          <a:stretch>
            <a:fillRect/>
          </a:stretch>
        </p:blipFill>
        <p:spPr bwMode="auto">
          <a:xfrm>
            <a:off x="7162800" y="685800"/>
            <a:ext cx="1981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 descr="The universal symptom of fibromyalgia is pain.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 l="13489" t="2388" r="50811" b="52239"/>
          <a:stretch>
            <a:fillRect/>
          </a:stretch>
        </p:blipFill>
        <p:spPr bwMode="auto">
          <a:xfrm>
            <a:off x="8385268" y="3048001"/>
            <a:ext cx="609600" cy="526473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0" name="Picture 4" descr="The universal symptom of fibromyalgia is pain.">
            <a:hlinkClick r:id=""/>
          </p:cNvPr>
          <p:cNvPicPr>
            <a:picLocks noChangeAspect="1" noChangeArrowheads="1"/>
          </p:cNvPicPr>
          <p:nvPr/>
        </p:nvPicPr>
        <p:blipFill>
          <a:blip r:embed="rId4" cstate="print"/>
          <a:srcRect l="13489" t="2388" r="50811" b="52239"/>
          <a:stretch>
            <a:fillRect/>
          </a:stretch>
        </p:blipFill>
        <p:spPr bwMode="auto">
          <a:xfrm rot="4320118">
            <a:off x="8269334" y="3384584"/>
            <a:ext cx="609600" cy="526473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2" name="Group 14"/>
          <p:cNvGrpSpPr/>
          <p:nvPr/>
        </p:nvGrpSpPr>
        <p:grpSpPr>
          <a:xfrm>
            <a:off x="7620000" y="2971800"/>
            <a:ext cx="1066800" cy="838200"/>
            <a:chOff x="5257800" y="1143001"/>
            <a:chExt cx="1447800" cy="1524000"/>
          </a:xfrm>
        </p:grpSpPr>
        <p:sp>
          <p:nvSpPr>
            <p:cNvPr id="13" name="Oval 12"/>
            <p:cNvSpPr/>
            <p:nvPr/>
          </p:nvSpPr>
          <p:spPr>
            <a:xfrm>
              <a:off x="5410200" y="1332963"/>
              <a:ext cx="1143000" cy="1181637"/>
            </a:xfrm>
            <a:prstGeom prst="ellipse">
              <a:avLst/>
            </a:prstGeom>
            <a:solidFill>
              <a:srgbClr val="FFE4AF">
                <a:alpha val="56078"/>
              </a:srgbClr>
            </a:solidFill>
            <a:ln w="76200">
              <a:solidFill>
                <a:srgbClr val="FE0000">
                  <a:alpha val="6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5562600" y="1486437"/>
              <a:ext cx="888642" cy="914400"/>
            </a:xfrm>
            <a:prstGeom prst="ellipse">
              <a:avLst/>
            </a:prstGeom>
            <a:solidFill>
              <a:srgbClr val="FE0000">
                <a:alpha val="5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5715000" y="1600199"/>
              <a:ext cx="609600" cy="673995"/>
            </a:xfrm>
            <a:prstGeom prst="ellipse">
              <a:avLst/>
            </a:prstGeom>
            <a:solidFill>
              <a:srgbClr val="FFE4AF">
                <a:alpha val="5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5816958" y="1752599"/>
              <a:ext cx="381000" cy="369195"/>
            </a:xfrm>
            <a:prstGeom prst="ellipse">
              <a:avLst/>
            </a:prstGeom>
            <a:solidFill>
              <a:srgbClr val="FE0000">
                <a:alpha val="5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5257800" y="1143001"/>
              <a:ext cx="1447800" cy="1524000"/>
            </a:xfrm>
            <a:prstGeom prst="ellipse">
              <a:avLst/>
            </a:prstGeom>
            <a:noFill/>
            <a:ln w="76200">
              <a:solidFill>
                <a:srgbClr val="FE0000">
                  <a:alpha val="6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Picture 4" descr="The universal symptom of fibromyalgia is pain.">
            <a:hlinkClick r:id=""/>
          </p:cNvPr>
          <p:cNvPicPr>
            <a:picLocks noChangeAspect="1" noChangeArrowheads="1"/>
          </p:cNvPicPr>
          <p:nvPr/>
        </p:nvPicPr>
        <p:blipFill>
          <a:blip r:embed="rId5" cstate="print"/>
          <a:srcRect l="13489" t="2388" r="50811" b="52239"/>
          <a:stretch>
            <a:fillRect/>
          </a:stretch>
        </p:blipFill>
        <p:spPr bwMode="auto">
          <a:xfrm rot="152359">
            <a:off x="3219621" y="5340269"/>
            <a:ext cx="1094874" cy="945573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3" name="Group 21"/>
          <p:cNvGrpSpPr/>
          <p:nvPr/>
        </p:nvGrpSpPr>
        <p:grpSpPr>
          <a:xfrm>
            <a:off x="3048000" y="5334000"/>
            <a:ext cx="1066800" cy="838200"/>
            <a:chOff x="5257800" y="1143001"/>
            <a:chExt cx="1447800" cy="1524000"/>
          </a:xfrm>
        </p:grpSpPr>
        <p:sp>
          <p:nvSpPr>
            <p:cNvPr id="23" name="Oval 22"/>
            <p:cNvSpPr/>
            <p:nvPr/>
          </p:nvSpPr>
          <p:spPr>
            <a:xfrm>
              <a:off x="5410200" y="1332963"/>
              <a:ext cx="1143000" cy="1181637"/>
            </a:xfrm>
            <a:prstGeom prst="ellipse">
              <a:avLst/>
            </a:prstGeom>
            <a:solidFill>
              <a:srgbClr val="FFE4AF">
                <a:alpha val="56078"/>
              </a:srgbClr>
            </a:solidFill>
            <a:ln w="76200">
              <a:solidFill>
                <a:srgbClr val="FE0000">
                  <a:alpha val="6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5562600" y="1486437"/>
              <a:ext cx="888642" cy="914400"/>
            </a:xfrm>
            <a:prstGeom prst="ellipse">
              <a:avLst/>
            </a:prstGeom>
            <a:solidFill>
              <a:srgbClr val="FE0000">
                <a:alpha val="5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5715000" y="1600199"/>
              <a:ext cx="609600" cy="673995"/>
            </a:xfrm>
            <a:prstGeom prst="ellipse">
              <a:avLst/>
            </a:prstGeom>
            <a:solidFill>
              <a:srgbClr val="FFE4AF">
                <a:alpha val="5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816958" y="1752599"/>
              <a:ext cx="381000" cy="369195"/>
            </a:xfrm>
            <a:prstGeom prst="ellipse">
              <a:avLst/>
            </a:prstGeom>
            <a:solidFill>
              <a:srgbClr val="FE0000">
                <a:alpha val="5607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5257800" y="1143001"/>
              <a:ext cx="1447800" cy="1524000"/>
            </a:xfrm>
            <a:prstGeom prst="ellipse">
              <a:avLst/>
            </a:prstGeom>
            <a:noFill/>
            <a:ln w="76200">
              <a:solidFill>
                <a:srgbClr val="FE0000">
                  <a:alpha val="6117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Picture 4" descr="http://faculty.irsc.edu/faculty/sschwartz/ANIMATED_NEVE_IMPULSE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122260">
            <a:off x="3915619" y="3670522"/>
            <a:ext cx="4963948" cy="2352675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0" y="7620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DRUGS IN MANAGEMENT OF </a:t>
            </a:r>
            <a:r>
              <a:rPr lang="en-US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0000" endA="300" endPos="50000" dist="60007" dir="5400000" sy="-100000" algn="bl" rotWithShape="0"/>
                </a:effectLst>
              </a:rPr>
              <a:t>PAIN</a:t>
            </a:r>
          </a:p>
          <a:p>
            <a:pPr algn="ctr"/>
            <a:endParaRPr lang="en-US" sz="4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28600" y="914400"/>
            <a:ext cx="1071570" cy="584775"/>
          </a:xfrm>
          <a:prstGeom prst="rect">
            <a:avLst/>
          </a:prstGeom>
          <a:solidFill>
            <a:srgbClr val="FF00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Arial Narrow" pitchFamily="34" charset="0"/>
              </a:rPr>
              <a:t>ILOs:</a:t>
            </a:r>
            <a:endParaRPr lang="en-US" sz="3200" b="1" dirty="0"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1600200"/>
            <a:ext cx="6934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80000"/>
              <a:buBlip>
                <a:blip r:embed="rId7"/>
              </a:buBlip>
            </a:pPr>
            <a:r>
              <a:rPr lang="en-US" sz="2200" b="1" dirty="0" smtClean="0">
                <a:latin typeface="Arial Narrow" pitchFamily="34" charset="0"/>
              </a:rPr>
              <a:t> Revise how pain is perceived and modulated, emphasizing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on neurotransmitters, receptors, channels involved</a:t>
            </a:r>
          </a:p>
          <a:p>
            <a:pPr>
              <a:buSzPct val="80000"/>
              <a:buBlip>
                <a:blip r:embed="rId7"/>
              </a:buBlip>
            </a:pPr>
            <a:r>
              <a:rPr lang="en-US" sz="2200" b="1" dirty="0" smtClean="0">
                <a:latin typeface="Arial Narrow" pitchFamily="34" charset="0"/>
              </a:rPr>
              <a:t> Classify drugs used in management of pain</a:t>
            </a:r>
          </a:p>
          <a:p>
            <a:pPr>
              <a:buSzPct val="80000"/>
              <a:buBlip>
                <a:blip r:embed="rId7"/>
              </a:buBlip>
            </a:pPr>
            <a:r>
              <a:rPr lang="en-US" sz="2200" b="1" dirty="0" smtClean="0">
                <a:latin typeface="Arial Narrow" pitchFamily="34" charset="0"/>
              </a:rPr>
              <a:t> Expand on pharmacology of opiates, patterns of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classification, mechanism of </a:t>
            </a:r>
            <a:r>
              <a:rPr lang="en-US" sz="2200" b="1" dirty="0" err="1" smtClean="0">
                <a:latin typeface="Arial Narrow" pitchFamily="34" charset="0"/>
              </a:rPr>
              <a:t>action,indications</a:t>
            </a:r>
            <a:r>
              <a:rPr lang="en-US" sz="2200" b="1" dirty="0" smtClean="0">
                <a:latin typeface="Arial Narrow" pitchFamily="34" charset="0"/>
              </a:rPr>
              <a:t>, ADR,…etc.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detailing on morphine as an example.</a:t>
            </a:r>
          </a:p>
          <a:p>
            <a:pPr>
              <a:buSzPct val="80000"/>
              <a:buBlip>
                <a:blip r:embed="rId7"/>
              </a:buBlip>
            </a:pPr>
            <a:r>
              <a:rPr lang="en-US" sz="2200" b="1" smtClean="0">
                <a:latin typeface="Arial Narrow" pitchFamily="34" charset="0"/>
              </a:rPr>
              <a:t> Compare </a:t>
            </a:r>
            <a:r>
              <a:rPr lang="en-US" sz="2200" b="1" dirty="0" smtClean="0">
                <a:latin typeface="Arial Narrow" pitchFamily="34" charset="0"/>
              </a:rPr>
              <a:t>in brief actions and indications of other </a:t>
            </a:r>
            <a:r>
              <a:rPr lang="en-US" sz="2200" b="1" smtClean="0">
                <a:latin typeface="Arial Narrow" pitchFamily="34" charset="0"/>
              </a:rPr>
              <a:t>opiate </a:t>
            </a:r>
            <a:br>
              <a:rPr lang="en-US" sz="2200" b="1" smtClean="0">
                <a:latin typeface="Arial Narrow" pitchFamily="34" charset="0"/>
              </a:rPr>
            </a:br>
            <a:r>
              <a:rPr lang="en-US" sz="2200" b="1" smtClean="0">
                <a:latin typeface="Arial Narrow" pitchFamily="34" charset="0"/>
              </a:rPr>
              <a:t>    agonists </a:t>
            </a:r>
            <a:r>
              <a:rPr lang="en-US" sz="2200" b="1" dirty="0" smtClean="0">
                <a:latin typeface="Arial Narrow" pitchFamily="34" charset="0"/>
              </a:rPr>
              <a:t>and antagonists.   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31" name="TextBox 12"/>
          <p:cNvSpPr txBox="1"/>
          <p:nvPr/>
        </p:nvSpPr>
        <p:spPr>
          <a:xfrm>
            <a:off x="5270546" y="5638800"/>
            <a:ext cx="4330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l"/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Bernard MT Condensed" pitchFamily="18" charset="0"/>
              </a:rPr>
              <a:t>Prof. Dr. OMNIA NAYEL</a:t>
            </a:r>
          </a:p>
          <a:p>
            <a:pPr algn="l"/>
            <a:r>
              <a:rPr lang="en-US" sz="3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Bernard MT Condensed" pitchFamily="18" charset="0"/>
              </a:rPr>
              <a:t>Ass. Prof. Osama </a:t>
            </a:r>
            <a:r>
              <a:rPr lang="en-US" sz="3200" b="1" dirty="0" err="1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Bernard MT Condensed" pitchFamily="18" charset="0"/>
              </a:rPr>
              <a:t>Yousif</a:t>
            </a:r>
            <a:endParaRPr lang="en-US" sz="32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238780"/>
            <a:ext cx="4565673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Pharmacokinetics of Morphine 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762000"/>
            <a:ext cx="9448800" cy="16764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lnSpc>
                <a:spcPts val="2900"/>
              </a:lnSpc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lang="en-US" sz="2600" b="1" dirty="0" smtClean="0">
                <a:solidFill>
                  <a:srgbClr val="006260"/>
                </a:solidFill>
              </a:rPr>
              <a:t>t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½ is 2-3h </a:t>
            </a:r>
          </a:p>
          <a:p>
            <a:pPr marR="0" lvl="0" indent="-342900" algn="l" defTabSz="914400" rtl="0" eaLnBrk="1" fontAlgn="auto" latinLnBrk="0" hangingPunct="1">
              <a:lnSpc>
                <a:spcPts val="2900"/>
              </a:lnSpc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slowly &amp; erratically absorbed orally. </a:t>
            </a:r>
          </a:p>
          <a:p>
            <a:pPr marR="0" lvl="0" indent="-342900" algn="l" defTabSz="914400" rtl="0" eaLnBrk="1" fontAlgn="auto" latinLnBrk="0" hangingPunct="1">
              <a:lnSpc>
                <a:spcPts val="2900"/>
              </a:lnSpc>
              <a:buClrTx/>
              <a:buSzTx/>
              <a:tabLst/>
              <a:defRPr/>
            </a:pPr>
            <a:r>
              <a:rPr lang="en-US" sz="2600" b="1" dirty="0">
                <a:solidFill>
                  <a:srgbClr val="006260"/>
                </a:solidFill>
              </a:rPr>
              <a:t> </a:t>
            </a:r>
            <a:r>
              <a:rPr lang="en-US" sz="2600" b="1" dirty="0" smtClean="0">
                <a:solidFill>
                  <a:srgbClr val="006260"/>
                </a:solidFill>
              </a:rPr>
              <a:t>    </a:t>
            </a:r>
            <a:r>
              <a:rPr kumimoji="0" lang="en-US" sz="2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Medically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given by IM or IV injection. </a:t>
            </a:r>
          </a:p>
          <a:p>
            <a:pPr marR="0" lvl="0" indent="-342900" algn="l" defTabSz="914400" rtl="0" eaLnBrk="1" fontAlgn="auto" latinLnBrk="0" hangingPunct="1">
              <a:lnSpc>
                <a:spcPts val="2900"/>
              </a:lnSpc>
              <a:buClrTx/>
              <a:buSzTx/>
              <a:tabLst/>
              <a:defRPr/>
            </a:pPr>
            <a:r>
              <a:rPr lang="en-US" sz="2600" b="1" dirty="0" smtClean="0">
                <a:solidFill>
                  <a:srgbClr val="006260"/>
                </a:solidFill>
              </a:rPr>
              <a:t>     It should be repeated if sustained effect is needed.     </a:t>
            </a:r>
            <a:endPara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rgbClr val="0062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8994" t="5680" r="4660" b="69704"/>
          <a:stretch>
            <a:fillRect/>
          </a:stretch>
        </p:blipFill>
        <p:spPr bwMode="auto">
          <a:xfrm>
            <a:off x="100884" y="3618963"/>
            <a:ext cx="894229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2286000"/>
            <a:ext cx="8763000" cy="13716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lnSpc>
                <a:spcPts val="2900"/>
              </a:lnSpc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Undergoes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enterohepatic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recycling, </a:t>
            </a:r>
          </a:p>
          <a:p>
            <a:pPr marR="0" lvl="0" indent="-342900" algn="l" defTabSz="914400" rtl="0" eaLnBrk="1" fontAlgn="auto" latinLnBrk="0" hangingPunct="1">
              <a:lnSpc>
                <a:spcPts val="2900"/>
              </a:lnSpc>
              <a:buClrTx/>
              <a:buSzTx/>
              <a:tabLst/>
              <a:defRPr/>
            </a:pPr>
            <a:r>
              <a:rPr lang="en-US" sz="2600" b="1" dirty="0">
                <a:solidFill>
                  <a:srgbClr val="006260"/>
                </a:solidFill>
              </a:rPr>
              <a:t> </a:t>
            </a:r>
            <a:r>
              <a:rPr lang="en-US" sz="2600" b="1" dirty="0" smtClean="0">
                <a:solidFill>
                  <a:srgbClr val="006260"/>
                </a:solidFill>
              </a:rPr>
              <a:t>    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crosses BBB</a:t>
            </a:r>
          </a:p>
          <a:p>
            <a:pPr marR="0" lvl="0" indent="-342900" algn="l" defTabSz="914400" rtl="0" eaLnBrk="1" fontAlgn="auto" latinLnBrk="0" hangingPunct="1">
              <a:lnSpc>
                <a:spcPts val="2900"/>
              </a:lnSpc>
              <a:buClrTx/>
              <a:buSzTx/>
              <a:tabLst/>
              <a:defRPr/>
            </a:pPr>
            <a:r>
              <a:rPr lang="en-US" sz="2600" b="1" dirty="0">
                <a:solidFill>
                  <a:srgbClr val="006260"/>
                </a:solidFill>
              </a:rPr>
              <a:t> </a:t>
            </a:r>
            <a:r>
              <a:rPr lang="en-US" sz="2600" b="1" dirty="0" smtClean="0">
                <a:solidFill>
                  <a:srgbClr val="006260"/>
                </a:solidFill>
              </a:rPr>
              <a:t>    crosses 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placenta.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ABFFFF"/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orizontal Scroll 4"/>
          <p:cNvSpPr/>
          <p:nvPr/>
        </p:nvSpPr>
        <p:spPr>
          <a:xfrm>
            <a:off x="152400" y="304800"/>
            <a:ext cx="8763000" cy="3886200"/>
          </a:xfrm>
          <a:prstGeom prst="horizontalScroll">
            <a:avLst/>
          </a:prstGeom>
          <a:gradFill flip="none" rotWithShape="1">
            <a:gsLst>
              <a:gs pos="0">
                <a:srgbClr val="ABFFFF"/>
              </a:gs>
              <a:gs pos="67000">
                <a:schemeClr val="tx1">
                  <a:alpha val="75000"/>
                </a:schemeClr>
              </a:gs>
              <a:gs pos="100000">
                <a:schemeClr val="tx2">
                  <a:lumMod val="50000"/>
                  <a:alpha val="66000"/>
                </a:schemeClr>
              </a:gs>
              <a:gs pos="63000">
                <a:schemeClr val="accent6">
                  <a:lumMod val="20000"/>
                  <a:lumOff val="80000"/>
                </a:schemeClr>
              </a:gs>
            </a:gsLst>
            <a:lin ang="2700000" scaled="1"/>
            <a:tileRect/>
          </a:gradFill>
          <a:ln w="9525">
            <a:solidFill>
              <a:srgbClr val="FF33CC"/>
            </a:solidFill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5800" y="820366"/>
            <a:ext cx="8229600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CONTROL PAIN; cancer pain, severe burns, trauma</a:t>
            </a:r>
          </a:p>
          <a:p>
            <a:pPr>
              <a:lnSpc>
                <a:spcPts val="2800"/>
              </a:lnSpc>
            </a:pP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    Severe visceral pain (not renal/</a:t>
            </a:r>
            <a:r>
              <a:rPr lang="en-US" sz="2400" b="1" dirty="0" err="1" smtClean="0">
                <a:solidFill>
                  <a:srgbClr val="006260"/>
                </a:solidFill>
                <a:latin typeface="Arial Narrow" pitchFamily="34" charset="0"/>
              </a:rPr>
              <a:t>biliary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rgbClr val="006260"/>
                </a:solidFill>
                <a:latin typeface="Arial Narrow" pitchFamily="34" charset="0"/>
              </a:rPr>
              <a:t>colics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, acute pancreatitis )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DIARRHOEA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COUGH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ACUTE PULMONARY OEDEMA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MYOCARDIAL ISCHEMIA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>
                <a:solidFill>
                  <a:srgbClr val="006260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NON PAINFUL CONDITIONS; HF to relieve distress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</a:t>
            </a:r>
            <a:r>
              <a:rPr lang="en-US" sz="2400" b="1" smtClean="0">
                <a:solidFill>
                  <a:srgbClr val="006260"/>
                </a:solidFill>
                <a:latin typeface="Arial Narrow" pitchFamily="34" charset="0"/>
              </a:rPr>
              <a:t>PREANAESTHETIC MEDICATION 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??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152400"/>
            <a:ext cx="4532010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Clinical Indications 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of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Morphine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85800" y="3429000"/>
            <a:ext cx="8458200" cy="3505200"/>
            <a:chOff x="685800" y="3352800"/>
            <a:chExt cx="8458200" cy="3505200"/>
          </a:xfrm>
        </p:grpSpPr>
        <p:sp>
          <p:nvSpPr>
            <p:cNvPr id="13" name="Horizontal Scroll 12"/>
            <p:cNvSpPr/>
            <p:nvPr/>
          </p:nvSpPr>
          <p:spPr>
            <a:xfrm>
              <a:off x="685800" y="3352800"/>
              <a:ext cx="8458200" cy="3505200"/>
            </a:xfrm>
            <a:prstGeom prst="horizontalScroll">
              <a:avLst/>
            </a:prstGeom>
            <a:gradFill flip="none" rotWithShape="1">
              <a:gsLst>
                <a:gs pos="0">
                  <a:srgbClr val="ABFFFF"/>
                </a:gs>
                <a:gs pos="67000">
                  <a:schemeClr val="tx1">
                    <a:alpha val="75000"/>
                  </a:schemeClr>
                </a:gs>
                <a:gs pos="100000">
                  <a:schemeClr val="tx2">
                    <a:lumMod val="50000"/>
                    <a:alpha val="66000"/>
                  </a:schemeClr>
                </a:gs>
                <a:gs pos="63000">
                  <a:schemeClr val="accent6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>
              <a:solidFill>
                <a:srgbClr val="FF33CC"/>
              </a:solidFill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87062" y="3886200"/>
              <a:ext cx="6994281" cy="2558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</a:rPr>
                <a:t> Sedation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</a:rPr>
                <a:t> Respiratory depression.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</a:rPr>
                <a:t> Constipation.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</a:rPr>
                <a:t> Nausea &amp; vomiting.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</a:rPr>
                <a:t> Itching </a:t>
              </a:r>
              <a:r>
                <a:rPr lang="en-US" sz="2400" b="1" dirty="0" smtClean="0">
                  <a:solidFill>
                    <a:srgbClr val="006260"/>
                  </a:solidFill>
                  <a:sym typeface="Symbol" pitchFamily="18" charset="2"/>
                </a:rPr>
                <a:t> histamine release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  <a:sym typeface="Symbol" pitchFamily="18" charset="2"/>
                </a:rPr>
                <a:t> Tolerance; </a:t>
              </a:r>
              <a:r>
                <a:rPr lang="en-US" sz="2200" b="1" i="1" dirty="0" smtClean="0">
                  <a:solidFill>
                    <a:srgbClr val="006260"/>
                  </a:solidFill>
                </a:rPr>
                <a:t>not to </a:t>
              </a:r>
              <a:r>
                <a:rPr lang="en-US" sz="2200" b="1" i="1" dirty="0" smtClean="0">
                  <a:solidFill>
                    <a:srgbClr val="006260"/>
                  </a:solidFill>
                </a:rPr>
                <a:t>meiosis, convulsion or constipation </a:t>
              </a:r>
              <a:endParaRPr lang="en-US" sz="2200" b="1" i="1" dirty="0" smtClean="0">
                <a:solidFill>
                  <a:srgbClr val="006260"/>
                </a:solidFill>
                <a:sym typeface="Symbol" pitchFamily="18" charset="2"/>
              </a:endParaRP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  <a:sym typeface="Symbol" pitchFamily="18" charset="2"/>
                </a:rPr>
                <a:t> Dependence.</a:t>
              </a:r>
            </a:p>
            <a:p>
              <a:pPr>
                <a:lnSpc>
                  <a:spcPts val="2400"/>
                </a:lnSpc>
                <a:buBlip>
                  <a:blip r:embed="rId2"/>
                </a:buBlip>
              </a:pPr>
              <a:r>
                <a:rPr lang="en-US" sz="2400" b="1" dirty="0" smtClean="0">
                  <a:solidFill>
                    <a:srgbClr val="006260"/>
                  </a:solidFill>
                  <a:sym typeface="Symbol" pitchFamily="18" charset="2"/>
                </a:rPr>
                <a:t> Euphoria. </a:t>
              </a:r>
              <a:endParaRPr lang="en-US" sz="2400" b="1" dirty="0">
                <a:solidFill>
                  <a:srgbClr val="006260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232214" y="3972580"/>
              <a:ext cx="794199" cy="523220"/>
            </a:xfrm>
            <a:prstGeom prst="rect">
              <a:avLst/>
            </a:prstGeom>
            <a:solidFill>
              <a:srgbClr val="A3FF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ADR</a:t>
              </a:r>
            </a:p>
          </p:txBody>
        </p:sp>
      </p:grpSp>
      <p:pic>
        <p:nvPicPr>
          <p:cNvPr id="11" name="Picture 6" descr="http://www.opioids.com/afghanistan/opium-pop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0" y="2286000"/>
            <a:ext cx="1905000" cy="27451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ABFFFF"/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315237" y="3621111"/>
            <a:ext cx="2780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006260"/>
              </a:solidFill>
              <a:latin typeface="Arial Narrow" pitchFamily="34" charset="0"/>
            </a:endParaRPr>
          </a:p>
        </p:txBody>
      </p:sp>
      <p:sp>
        <p:nvSpPr>
          <p:cNvPr id="11" name="Horizontal Scroll 10"/>
          <p:cNvSpPr/>
          <p:nvPr/>
        </p:nvSpPr>
        <p:spPr>
          <a:xfrm>
            <a:off x="152400" y="-304800"/>
            <a:ext cx="8305800" cy="4724400"/>
          </a:xfrm>
          <a:prstGeom prst="horizontalScroll">
            <a:avLst/>
          </a:prstGeom>
          <a:gradFill flip="none" rotWithShape="1">
            <a:gsLst>
              <a:gs pos="0">
                <a:srgbClr val="ABFFFF"/>
              </a:gs>
              <a:gs pos="67000">
                <a:schemeClr val="tx1">
                  <a:alpha val="75000"/>
                </a:schemeClr>
              </a:gs>
              <a:gs pos="100000">
                <a:schemeClr val="tx2">
                  <a:lumMod val="50000"/>
                  <a:alpha val="66000"/>
                </a:schemeClr>
              </a:gs>
              <a:gs pos="63000">
                <a:schemeClr val="accent6">
                  <a:lumMod val="20000"/>
                  <a:lumOff val="80000"/>
                </a:schemeClr>
              </a:gs>
            </a:gsLst>
            <a:lin ang="2700000" scaled="1"/>
            <a:tileRect/>
          </a:gradFill>
          <a:ln w="9525">
            <a:solidFill>
              <a:srgbClr val="FF33CC"/>
            </a:solidFill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85800" y="231021"/>
            <a:ext cx="8001000" cy="368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HEAD INJURY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PREGNANCY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BRONCHIAL ASTHMA or impaired pulmonary function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Liver &amp; Kidney diseases (including renal&amp; </a:t>
            </a:r>
            <a:r>
              <a:rPr lang="en-US" sz="2400" b="1" dirty="0" err="1" smtClean="0">
                <a:solidFill>
                  <a:srgbClr val="006666"/>
                </a:solidFill>
              </a:rPr>
              <a:t>biliary</a:t>
            </a:r>
            <a:r>
              <a:rPr lang="en-US" sz="2400" b="1" dirty="0" smtClean="0">
                <a:solidFill>
                  <a:srgbClr val="006666"/>
                </a:solidFill>
              </a:rPr>
              <a:t> </a:t>
            </a:r>
            <a:r>
              <a:rPr lang="en-US" sz="2400" b="1" dirty="0" err="1" smtClean="0">
                <a:solidFill>
                  <a:srgbClr val="006666"/>
                </a:solidFill>
              </a:rPr>
              <a:t>colics</a:t>
            </a:r>
            <a:r>
              <a:rPr lang="en-US" sz="2400" b="1" dirty="0" smtClean="0">
                <a:solidFill>
                  <a:srgbClr val="006666"/>
                </a:solidFill>
              </a:rPr>
              <a:t> )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Endocrine diseases ( </a:t>
            </a:r>
            <a:r>
              <a:rPr lang="en-US" sz="2400" b="1" dirty="0" err="1" smtClean="0">
                <a:solidFill>
                  <a:srgbClr val="006666"/>
                </a:solidFill>
              </a:rPr>
              <a:t>myxedema</a:t>
            </a:r>
            <a:r>
              <a:rPr lang="en-US" sz="2400" b="1" dirty="0" smtClean="0">
                <a:solidFill>
                  <a:srgbClr val="006666"/>
                </a:solidFill>
              </a:rPr>
              <a:t> &amp; adrenal insufficiency)</a:t>
            </a: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Elderly are more  sensitive;</a:t>
            </a:r>
            <a:r>
              <a:rPr lang="en-US" sz="2400" b="1" dirty="0" smtClean="0">
                <a:solidFill>
                  <a:srgbClr val="006666"/>
                </a:solidFill>
                <a:sym typeface="Wingdings 3"/>
              </a:rPr>
              <a:t></a:t>
            </a:r>
            <a:r>
              <a:rPr lang="en-US" sz="2400" b="1" dirty="0" smtClean="0">
                <a:solidFill>
                  <a:srgbClr val="006666"/>
                </a:solidFill>
              </a:rPr>
              <a:t>metabolism, lean body             </a:t>
            </a:r>
            <a:br>
              <a:rPr lang="en-US" sz="2400" b="1" dirty="0" smtClean="0">
                <a:solidFill>
                  <a:srgbClr val="006666"/>
                </a:solidFill>
              </a:rPr>
            </a:br>
            <a:r>
              <a:rPr lang="en-US" sz="2400" b="1" dirty="0" smtClean="0">
                <a:solidFill>
                  <a:srgbClr val="006666"/>
                </a:solidFill>
              </a:rPr>
              <a:t>    mass &amp; renal function </a:t>
            </a:r>
          </a:p>
          <a:p>
            <a:pPr lvl="0"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Not given infants, </a:t>
            </a:r>
            <a:r>
              <a:rPr lang="en-US" sz="2400" b="1" dirty="0" smtClean="0">
                <a:solidFill>
                  <a:srgbClr val="006260"/>
                </a:solidFill>
              </a:rPr>
              <a:t>neonates or </a:t>
            </a:r>
            <a:r>
              <a:rPr lang="en-US" sz="2400" b="1" dirty="0">
                <a:solidFill>
                  <a:srgbClr val="006260"/>
                </a:solidFill>
              </a:rPr>
              <a:t>during child </a:t>
            </a:r>
            <a:r>
              <a:rPr lang="en-US" sz="2400" b="1" dirty="0" smtClean="0">
                <a:solidFill>
                  <a:srgbClr val="006260"/>
                </a:solidFill>
              </a:rPr>
              <a:t>birth</a:t>
            </a:r>
            <a:r>
              <a:rPr lang="en-US" sz="2400" b="1" dirty="0" smtClean="0">
                <a:solidFill>
                  <a:srgbClr val="006260"/>
                </a:solidFill>
                <a:sym typeface="Wingdings 3"/>
              </a:rPr>
              <a:t>    </a:t>
            </a:r>
            <a:br>
              <a:rPr lang="en-US" sz="2400" b="1" dirty="0" smtClean="0">
                <a:solidFill>
                  <a:srgbClr val="006260"/>
                </a:solidFill>
                <a:sym typeface="Wingdings 3"/>
              </a:rPr>
            </a:br>
            <a:r>
              <a:rPr lang="en-US" sz="2400" b="1" dirty="0" smtClean="0">
                <a:solidFill>
                  <a:srgbClr val="006260"/>
                </a:solidFill>
                <a:sym typeface="Wingdings 3"/>
              </a:rPr>
              <a:t>    </a:t>
            </a:r>
            <a:r>
              <a:rPr lang="en-US" sz="2400" b="1" dirty="0" smtClean="0">
                <a:solidFill>
                  <a:srgbClr val="006666"/>
                </a:solidFill>
                <a:sym typeface="Wingdings 3"/>
              </a:rPr>
              <a:t></a:t>
            </a:r>
            <a:r>
              <a:rPr lang="en-US" sz="2400" b="1" dirty="0">
                <a:solidFill>
                  <a:srgbClr val="006260"/>
                </a:solidFill>
              </a:rPr>
              <a:t>conjugating capacity </a:t>
            </a:r>
            <a:r>
              <a:rPr lang="en-US" sz="2400" b="1" dirty="0" smtClean="0">
                <a:solidFill>
                  <a:srgbClr val="006260"/>
                </a:solidFill>
                <a:sym typeface="Wingdings 3"/>
              </a:rPr>
              <a:t> </a:t>
            </a:r>
            <a:r>
              <a:rPr lang="en-US" sz="2400" b="1" dirty="0">
                <a:solidFill>
                  <a:srgbClr val="006260"/>
                </a:solidFill>
                <a:sym typeface="Symbol" pitchFamily="18" charset="2"/>
              </a:rPr>
              <a:t>accumulate </a:t>
            </a:r>
            <a:r>
              <a:rPr lang="en-US" sz="2400" b="1" dirty="0" smtClean="0">
                <a:solidFill>
                  <a:srgbClr val="006260"/>
                </a:solidFill>
                <a:sym typeface="Wingdings 3"/>
              </a:rPr>
              <a:t> </a:t>
            </a:r>
            <a:r>
              <a:rPr lang="en-US" sz="2400" b="1" dirty="0" smtClean="0">
                <a:solidFill>
                  <a:srgbClr val="006666"/>
                </a:solidFill>
                <a:sym typeface="Wingdings 3"/>
              </a:rPr>
              <a:t> </a:t>
            </a:r>
            <a:r>
              <a:rPr lang="en-US" sz="2400" b="1" dirty="0" smtClean="0">
                <a:solidFill>
                  <a:srgbClr val="006260"/>
                </a:solidFill>
                <a:sym typeface="Symbol" pitchFamily="18" charset="2"/>
              </a:rPr>
              <a:t>respiratory</a:t>
            </a:r>
            <a:endParaRPr lang="en-US" sz="2400" b="1" dirty="0" smtClean="0">
              <a:solidFill>
                <a:srgbClr val="006666"/>
              </a:solidFill>
            </a:endParaRPr>
          </a:p>
          <a:p>
            <a:pPr>
              <a:lnSpc>
                <a:spcPts val="28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With MAOIs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693513" y="381000"/>
            <a:ext cx="4145687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Contrindications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 of Morphine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419600" y="3902764"/>
            <a:ext cx="4316296" cy="2809220"/>
            <a:chOff x="4648200" y="4048780"/>
            <a:chExt cx="4316296" cy="2809220"/>
          </a:xfrm>
        </p:grpSpPr>
        <p:sp>
          <p:nvSpPr>
            <p:cNvPr id="21" name="Rectangle 20"/>
            <p:cNvSpPr/>
            <p:nvPr/>
          </p:nvSpPr>
          <p:spPr>
            <a:xfrm>
              <a:off x="4648200" y="4343400"/>
              <a:ext cx="4114800" cy="2514600"/>
            </a:xfrm>
            <a:prstGeom prst="rect">
              <a:avLst/>
            </a:prstGeom>
            <a:gradFill flip="none" rotWithShape="1">
              <a:gsLst>
                <a:gs pos="0">
                  <a:srgbClr val="ABFFFF"/>
                </a:gs>
                <a:gs pos="67000">
                  <a:schemeClr val="tx1">
                    <a:alpha val="75000"/>
                  </a:schemeClr>
                </a:gs>
                <a:gs pos="100000">
                  <a:schemeClr val="tx2">
                    <a:lumMod val="50000"/>
                    <a:alpha val="66000"/>
                  </a:schemeClr>
                </a:gs>
                <a:gs pos="63000">
                  <a:schemeClr val="accent6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38163" y="4341927"/>
              <a:ext cx="4114800" cy="1477328"/>
            </a:xfrm>
            <a:prstGeom prst="rect">
              <a:avLst/>
            </a:prstGeom>
            <a:noFill/>
            <a:ln w="28575">
              <a:solidFill>
                <a:srgbClr val="FF33CC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Symbol" pitchFamily="18" charset="2"/>
                </a:rPr>
                <a:t>m</a:t>
              </a: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 Agonist</a:t>
              </a:r>
            </a:p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Dependence &lt; morphine</a:t>
              </a:r>
            </a:p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Used in mild&amp; moderate pain, cough, diarrhea</a:t>
              </a:r>
              <a:endParaRPr lang="en-US" sz="2400" b="1" dirty="0">
                <a:solidFill>
                  <a:srgbClr val="006260"/>
                </a:solidFill>
                <a:latin typeface="Arial Narrow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7696200" y="4048780"/>
              <a:ext cx="1268296" cy="523220"/>
            </a:xfrm>
            <a:prstGeom prst="rect">
              <a:avLst/>
            </a:prstGeom>
            <a:solidFill>
              <a:srgbClr val="A3FF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Codeine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81000" y="4654584"/>
            <a:ext cx="3324952" cy="2057400"/>
            <a:chOff x="838200" y="4572000"/>
            <a:chExt cx="3324952" cy="2057400"/>
          </a:xfrm>
        </p:grpSpPr>
        <p:sp>
          <p:nvSpPr>
            <p:cNvPr id="20" name="Rectangle 19"/>
            <p:cNvSpPr/>
            <p:nvPr/>
          </p:nvSpPr>
          <p:spPr>
            <a:xfrm>
              <a:off x="838200" y="4837044"/>
              <a:ext cx="3124200" cy="1752600"/>
            </a:xfrm>
            <a:prstGeom prst="rect">
              <a:avLst/>
            </a:prstGeom>
            <a:gradFill flip="none" rotWithShape="1">
              <a:gsLst>
                <a:gs pos="0">
                  <a:srgbClr val="ABFFFF"/>
                </a:gs>
                <a:gs pos="67000">
                  <a:schemeClr val="tx1">
                    <a:alpha val="75000"/>
                  </a:schemeClr>
                </a:gs>
                <a:gs pos="100000">
                  <a:schemeClr val="tx2">
                    <a:lumMod val="50000"/>
                    <a:alpha val="66000"/>
                  </a:schemeClr>
                </a:gs>
                <a:gs pos="63000">
                  <a:schemeClr val="accent6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4805824"/>
              <a:ext cx="3124200" cy="1823576"/>
            </a:xfrm>
            <a:prstGeom prst="rect">
              <a:avLst/>
            </a:prstGeom>
            <a:noFill/>
            <a:ln w="28575">
              <a:solidFill>
                <a:srgbClr val="FF33CC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Symbol" pitchFamily="18" charset="2"/>
                </a:rPr>
                <a:t>m</a:t>
              </a: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 agonist</a:t>
              </a:r>
            </a:p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Crosses BBB</a:t>
              </a:r>
            </a:p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Converted to morphine</a:t>
              </a:r>
            </a:p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No medical use</a:t>
              </a:r>
            </a:p>
            <a:p>
              <a:pPr>
                <a:lnSpc>
                  <a:spcPts val="2700"/>
                </a:lnSpc>
              </a:pPr>
              <a:r>
                <a:rPr lang="en-US" sz="2400" b="1" dirty="0" smtClean="0">
                  <a:solidFill>
                    <a:srgbClr val="006260"/>
                  </a:solidFill>
                  <a:latin typeface="Arial Narrow" pitchFamily="34" charset="0"/>
                </a:rPr>
                <a:t>Strong addicting drug</a:t>
              </a:r>
              <a:endParaRPr lang="ar-SA" sz="2400" b="1" dirty="0" smtClean="0">
                <a:solidFill>
                  <a:srgbClr val="006260"/>
                </a:solidFill>
                <a:latin typeface="Arial Narrow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971800" y="4572000"/>
              <a:ext cx="1191352" cy="523220"/>
            </a:xfrm>
            <a:prstGeom prst="rect">
              <a:avLst/>
            </a:prstGeom>
            <a:solidFill>
              <a:srgbClr val="A3FF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8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HEROIN</a:t>
              </a:r>
            </a:p>
          </p:txBody>
        </p:sp>
      </p:grpSp>
      <p:pic>
        <p:nvPicPr>
          <p:cNvPr id="24" name="Picture 6" descr="http://www.opioids.com/afghanistan/opium-pop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543050"/>
            <a:ext cx="1447800" cy="2314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ABFFFF"/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4" descr="babies_doctors_193969_tnb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1066800"/>
            <a:ext cx="316861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28600" y="304800"/>
            <a:ext cx="1717137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Meperidine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28600" y="1453715"/>
            <a:ext cx="67056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indent="-514350">
              <a:lnSpc>
                <a:spcPts val="2600"/>
              </a:lnSpc>
            </a:pP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  <a:sym typeface="Wingdings 3"/>
              </a:rPr>
              <a:t></a:t>
            </a:r>
            <a:r>
              <a:rPr kumimoji="0" 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analgesic,</a:t>
            </a:r>
            <a:r>
              <a:rPr kumimoji="0" lang="en-US" sz="2500" b="1" i="0" u="none" strike="noStrike" kern="1200" cap="none" spc="0" normalizeH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  <a:sym typeface="Wingdings 3"/>
              </a:rPr>
              <a:t></a:t>
            </a:r>
            <a:r>
              <a:rPr kumimoji="0" 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 constipating ,</a:t>
            </a:r>
            <a:r>
              <a:rPr kumimoji="0" lang="en-US" sz="2500" b="1" i="0" u="none" strike="noStrike" kern="1200" cap="none" spc="0" normalizeH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 </a:t>
            </a: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  <a:sym typeface="Wingdings 3"/>
              </a:rPr>
              <a:t></a:t>
            </a:r>
            <a:r>
              <a:rPr kumimoji="0" 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 depressant  on </a:t>
            </a:r>
            <a:r>
              <a:rPr kumimoji="0" lang="en-US" sz="25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faetal</a:t>
            </a:r>
            <a:r>
              <a:rPr kumimoji="0" 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 respiration than morphine</a:t>
            </a:r>
          </a:p>
          <a:p>
            <a:pPr marL="0" marR="0" lvl="0" indent="-51435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Has atropine –like action / Smooth muscle relaxant</a:t>
            </a:r>
          </a:p>
          <a:p>
            <a:pPr marL="0" marR="0" lvl="0" indent="-51435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Arial Narrow" pitchFamily="34" charset="0"/>
              </a:rPr>
              <a:t>No  cough  suppressant effect</a:t>
            </a:r>
            <a:endParaRPr kumimoji="0" lang="en-US" sz="2500" b="1" i="0" u="none" strike="noStrike" kern="1200" cap="none" spc="0" normalizeH="0" baseline="0" noProof="0" dirty="0">
              <a:ln>
                <a:noFill/>
              </a:ln>
              <a:solidFill>
                <a:srgbClr val="00626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901521"/>
            <a:ext cx="1219200" cy="461665"/>
          </a:xfrm>
          <a:prstGeom prst="rect">
            <a:avLst/>
          </a:prstGeom>
          <a:solidFill>
            <a:srgbClr val="006666"/>
          </a:soli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Actions</a:t>
            </a:r>
            <a:endParaRPr lang="en-US" sz="2400" dirty="0">
              <a:effectLst>
                <a:glow rad="63500">
                  <a:srgbClr val="66FFFF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505200" y="304800"/>
            <a:ext cx="6248400" cy="53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/>
            <a:r>
              <a:rPr lang="en-US" sz="2600" b="1" dirty="0" smtClean="0">
                <a:solidFill>
                  <a:srgbClr val="006260"/>
                </a:solidFill>
                <a:latin typeface="Arial Narrow" pitchFamily="34" charset="0"/>
              </a:rPr>
              <a:t>Synthetic  &gt; effective </a:t>
            </a:r>
            <a:r>
              <a:rPr lang="en-US" sz="2600" b="1" dirty="0" smtClean="0">
                <a:solidFill>
                  <a:srgbClr val="006260"/>
                </a:solidFill>
                <a:latin typeface="Symbol" pitchFamily="18" charset="2"/>
              </a:rPr>
              <a:t>k </a:t>
            </a:r>
            <a:r>
              <a:rPr lang="en-US" sz="2600" b="1" dirty="0" err="1" smtClean="0">
                <a:solidFill>
                  <a:srgbClr val="006260"/>
                </a:solidFill>
                <a:latin typeface="Arial Narrow" pitchFamily="34" charset="0"/>
              </a:rPr>
              <a:t>agonism</a:t>
            </a:r>
            <a:endParaRPr lang="en-US" sz="2600" b="1" dirty="0" smtClean="0">
              <a:solidFill>
                <a:srgbClr val="006260"/>
              </a:solidFill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981200" y="304800"/>
            <a:ext cx="1511952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Pethidine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" y="3620438"/>
            <a:ext cx="8610600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</a:rPr>
              <a:t>As in morphine but not in cough &amp; diarrhea</a:t>
            </a:r>
          </a:p>
          <a:p>
            <a:pPr>
              <a:lnSpc>
                <a:spcPts val="2600"/>
              </a:lnSpc>
            </a:pP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</a:rPr>
              <a:t>Used in severe visceral pain; renal &amp; </a:t>
            </a:r>
            <a:r>
              <a:rPr lang="en-US" sz="2500" b="1" dirty="0" err="1" smtClean="0">
                <a:solidFill>
                  <a:srgbClr val="006260"/>
                </a:solidFill>
                <a:latin typeface="Arial Narrow" pitchFamily="34" charset="0"/>
              </a:rPr>
              <a:t>biliary</a:t>
            </a: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</a:rPr>
              <a:t> </a:t>
            </a:r>
            <a:r>
              <a:rPr lang="en-US" sz="2500" b="1" dirty="0" err="1" smtClean="0">
                <a:solidFill>
                  <a:srgbClr val="006260"/>
                </a:solidFill>
                <a:latin typeface="Arial Narrow" pitchFamily="34" charset="0"/>
              </a:rPr>
              <a:t>colics</a:t>
            </a: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</a:rPr>
              <a:t> sm. relaxant) </a:t>
            </a:r>
          </a:p>
          <a:p>
            <a:pPr>
              <a:lnSpc>
                <a:spcPts val="2600"/>
              </a:lnSpc>
            </a:pP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</a:rPr>
              <a:t>Used in obstetric analgesia (No </a:t>
            </a:r>
            <a:r>
              <a:rPr lang="en-US" sz="2500" b="1" dirty="0" smtClean="0">
                <a:solidFill>
                  <a:srgbClr val="006666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</a:rPr>
              <a:t>resp.)</a:t>
            </a:r>
          </a:p>
          <a:p>
            <a:pPr>
              <a:lnSpc>
                <a:spcPts val="2600"/>
              </a:lnSpc>
            </a:pPr>
            <a:r>
              <a:rPr lang="en-US" sz="2500" b="1" dirty="0" err="1" smtClean="0">
                <a:solidFill>
                  <a:srgbClr val="006260"/>
                </a:solidFill>
                <a:latin typeface="Arial Narrow" pitchFamily="34" charset="0"/>
              </a:rPr>
              <a:t>Preanaesthetic</a:t>
            </a:r>
            <a:r>
              <a:rPr lang="en-US" sz="2500" b="1" dirty="0" smtClean="0">
                <a:solidFill>
                  <a:srgbClr val="006260"/>
                </a:solidFill>
                <a:latin typeface="Arial Narrow" pitchFamily="34" charset="0"/>
              </a:rPr>
              <a:t>  medication ( better)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8600" y="3068244"/>
            <a:ext cx="1524000" cy="461665"/>
          </a:xfrm>
          <a:prstGeom prst="rect">
            <a:avLst/>
          </a:prstGeom>
          <a:solidFill>
            <a:srgbClr val="006666"/>
          </a:soli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Indications</a:t>
            </a:r>
            <a:endParaRPr lang="en-US" sz="2400" dirty="0">
              <a:effectLst>
                <a:glow rad="63500">
                  <a:srgbClr val="66FFFF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5689193"/>
            <a:ext cx="678180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500" b="1" dirty="0" smtClean="0">
                <a:solidFill>
                  <a:srgbClr val="006666"/>
                </a:solidFill>
                <a:latin typeface="Arial Narrow" pitchFamily="34" charset="0"/>
              </a:rPr>
              <a:t>Tremors, Convulsions, Hyperthermia, Hypotension</a:t>
            </a:r>
          </a:p>
          <a:p>
            <a:pPr>
              <a:lnSpc>
                <a:spcPts val="2600"/>
              </a:lnSpc>
            </a:pPr>
            <a:r>
              <a:rPr lang="en-US" sz="2500" b="1" dirty="0" smtClean="0">
                <a:solidFill>
                  <a:srgbClr val="006666"/>
                </a:solidFill>
                <a:latin typeface="Arial Narrow" pitchFamily="34" charset="0"/>
              </a:rPr>
              <a:t>Burred vision, Dry mouth, Urine retention</a:t>
            </a:r>
          </a:p>
          <a:p>
            <a:pPr>
              <a:lnSpc>
                <a:spcPts val="2600"/>
              </a:lnSpc>
            </a:pPr>
            <a:r>
              <a:rPr lang="en-US" sz="2500" b="1" dirty="0" smtClean="0">
                <a:solidFill>
                  <a:srgbClr val="006666"/>
                </a:solidFill>
                <a:latin typeface="Arial Narrow" pitchFamily="34" charset="0"/>
              </a:rPr>
              <a:t>Tolerance &amp; Addiction</a:t>
            </a:r>
            <a:endParaRPr lang="en-US" sz="2500" b="1" dirty="0">
              <a:solidFill>
                <a:srgbClr val="006666"/>
              </a:solidFill>
              <a:latin typeface="Arial Narrow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600" y="5136998"/>
            <a:ext cx="762000" cy="461665"/>
          </a:xfrm>
          <a:prstGeom prst="rect">
            <a:avLst/>
          </a:prstGeom>
          <a:solidFill>
            <a:srgbClr val="006666"/>
          </a:soli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ADR</a:t>
            </a:r>
            <a:endParaRPr lang="en-US" sz="2400" dirty="0">
              <a:effectLst>
                <a:glow rad="63500">
                  <a:srgbClr val="66FFFF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ABFFFF"/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8600" y="263464"/>
            <a:ext cx="1721946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TRAMADOL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5000" y="304800"/>
            <a:ext cx="70104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Synthetic, </a:t>
            </a:r>
            <a:r>
              <a:rPr lang="en-US" sz="2300" b="1" dirty="0" smtClean="0">
                <a:solidFill>
                  <a:srgbClr val="006666"/>
                </a:solidFill>
                <a:latin typeface="Symbol" pitchFamily="18" charset="2"/>
              </a:rPr>
              <a:t>m </a:t>
            </a: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agonist , 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potent, 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  <a:sym typeface="Wingdings 3"/>
              </a:rPr>
              <a:t> NE &amp; 5HT also</a:t>
            </a:r>
            <a:endParaRPr lang="en-US" sz="2300" b="1" dirty="0" smtClean="0">
              <a:solidFill>
                <a:srgbClr val="006666"/>
              </a:solidFill>
              <a:latin typeface="Arial Narrow" pitchFamily="34" charset="0"/>
            </a:endParaRPr>
          </a:p>
          <a:p>
            <a:pPr lvl="0">
              <a:lnSpc>
                <a:spcPts val="2800"/>
              </a:lnSpc>
            </a:pP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 </a:t>
            </a:r>
            <a:endParaRPr lang="en-US" sz="2300" dirty="0">
              <a:solidFill>
                <a:srgbClr val="006666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9521" y="787758"/>
            <a:ext cx="632460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Can be given orally; </a:t>
            </a: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  <a:sym typeface="Wingdings 3"/>
              </a:rPr>
              <a:t></a:t>
            </a: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 oral bioavailability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1984018"/>
            <a:ext cx="8585916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Seizures (not in epileptics), Nausea , Dry mouth</a:t>
            </a:r>
            <a:r>
              <a:rPr lang="en-US" sz="2300" dirty="0" smtClean="0">
                <a:solidFill>
                  <a:srgbClr val="006666"/>
                </a:solidFill>
                <a:latin typeface="Arial Narrow" pitchFamily="34" charset="0"/>
              </a:rPr>
              <a:t>, </a:t>
            </a: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Dizziness , Sedation</a:t>
            </a:r>
            <a:r>
              <a:rPr lang="en-US" sz="2300" dirty="0" smtClean="0">
                <a:solidFill>
                  <a:srgbClr val="006666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Less  adverse  effects on respiratory &amp; C.V.S.</a:t>
            </a:r>
            <a:endParaRPr lang="en-US" sz="2300" dirty="0" smtClean="0">
              <a:solidFill>
                <a:srgbClr val="006666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9521" y="1369953"/>
            <a:ext cx="1498622" cy="461665"/>
          </a:xfrm>
          <a:prstGeom prst="rect">
            <a:avLst/>
          </a:prstGeom>
          <a:solidFill>
            <a:srgbClr val="006666"/>
          </a:soli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r>
              <a:rPr lang="en-US" sz="2300" dirty="0" smtClean="0"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Indications</a:t>
            </a:r>
            <a:endParaRPr lang="en-US" sz="2300" dirty="0">
              <a:effectLst>
                <a:glow rad="63500">
                  <a:srgbClr val="66FFFF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9521" y="2104451"/>
            <a:ext cx="749311" cy="461665"/>
          </a:xfrm>
          <a:prstGeom prst="rect">
            <a:avLst/>
          </a:prstGeom>
          <a:solidFill>
            <a:srgbClr val="006666"/>
          </a:soli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r>
              <a:rPr lang="en-US" sz="2300" dirty="0" smtClean="0"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ADR</a:t>
            </a:r>
            <a:endParaRPr lang="en-US" sz="2300" dirty="0">
              <a:effectLst>
                <a:glow rad="63500">
                  <a:srgbClr val="66FFFF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6400" y="1371600"/>
            <a:ext cx="746760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300" b="1" dirty="0" smtClean="0">
                <a:solidFill>
                  <a:srgbClr val="006666"/>
                </a:solidFill>
                <a:latin typeface="Arial Narrow" pitchFamily="34" charset="0"/>
              </a:rPr>
              <a:t>Mild - moderate acute &amp; chronic visceral pain &amp; during  labor </a:t>
            </a:r>
            <a:endParaRPr lang="en-US" sz="2300" dirty="0">
              <a:solidFill>
                <a:srgbClr val="006666"/>
              </a:solid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" y="2981980"/>
            <a:ext cx="1354858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Fentanyl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1600200" y="3022242"/>
            <a:ext cx="7543800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342900"/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Synthetic, </a:t>
            </a:r>
            <a:r>
              <a:rPr lang="en-US" sz="2400" b="1" dirty="0" smtClean="0">
                <a:solidFill>
                  <a:srgbClr val="006260"/>
                </a:solidFill>
                <a:latin typeface="Symbol" pitchFamily="18" charset="2"/>
              </a:rPr>
              <a:t>m </a:t>
            </a:r>
            <a:r>
              <a:rPr lang="en-US" sz="2400" b="1" dirty="0" err="1" smtClean="0">
                <a:solidFill>
                  <a:srgbClr val="006260"/>
                </a:solidFill>
                <a:latin typeface="Arial Narrow" pitchFamily="34" charset="0"/>
              </a:rPr>
              <a:t>agonism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, 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  <a:sym typeface="Wingdings 3"/>
              </a:rPr>
              <a:t>potency 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&gt; </a:t>
            </a:r>
            <a:r>
              <a:rPr lang="en-US" sz="2400" b="1" dirty="0" err="1" smtClean="0">
                <a:solidFill>
                  <a:srgbClr val="006260"/>
                </a:solidFill>
                <a:latin typeface="Arial Narrow" pitchFamily="34" charset="0"/>
              </a:rPr>
              <a:t>meperdine</a:t>
            </a:r>
            <a:r>
              <a:rPr lang="en-US" sz="2400" b="1" dirty="0" smtClean="0">
                <a:solidFill>
                  <a:srgbClr val="006260"/>
                </a:solidFill>
                <a:latin typeface="Arial Narrow" pitchFamily="34" charset="0"/>
              </a:rPr>
              <a:t> &amp; morphine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152400" y="3505200"/>
            <a:ext cx="8686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ts val="2500"/>
              </a:lnSpc>
            </a:pP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Commonest analgesic supplement during anesthesia, IV or </a:t>
            </a:r>
            <a:r>
              <a:rPr lang="en-US" sz="2300" b="1" dirty="0" err="1" smtClean="0">
                <a:solidFill>
                  <a:srgbClr val="006260"/>
                </a:solidFill>
                <a:latin typeface="Arial Narrow" pitchFamily="34" charset="0"/>
              </a:rPr>
              <a:t>intrathecal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.</a:t>
            </a:r>
          </a:p>
          <a:p>
            <a:pPr>
              <a:lnSpc>
                <a:spcPts val="2500"/>
              </a:lnSpc>
            </a:pP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To induce &amp; maintain anesthesia in poor-risk patients [</a:t>
            </a:r>
            <a:r>
              <a:rPr lang="en-US" sz="2300" b="1" dirty="0" err="1" smtClean="0">
                <a:solidFill>
                  <a:srgbClr val="006260"/>
                </a:solidFill>
                <a:latin typeface="Arial Narrow" pitchFamily="34" charset="0"/>
              </a:rPr>
              <a:t>stabilizine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 heart.]</a:t>
            </a:r>
          </a:p>
          <a:p>
            <a:pPr>
              <a:lnSpc>
                <a:spcPts val="2500"/>
              </a:lnSpc>
            </a:pP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In combination with </a:t>
            </a:r>
            <a:r>
              <a:rPr lang="en-US" sz="2300" b="1" dirty="0" err="1" smtClean="0">
                <a:solidFill>
                  <a:srgbClr val="006260"/>
                </a:solidFill>
                <a:latin typeface="Arial Narrow" pitchFamily="34" charset="0"/>
              </a:rPr>
              <a:t>droperidol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 as NEUROLEPTANALGESIA</a:t>
            </a:r>
            <a:endParaRPr lang="en-US" sz="2300" b="1" i="1" dirty="0" smtClean="0">
              <a:solidFill>
                <a:srgbClr val="006260"/>
              </a:solidFill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In cancer pain &amp; severe postoperative pain; </a:t>
            </a:r>
            <a:r>
              <a:rPr lang="en-US" sz="2300" b="1" dirty="0" err="1" smtClean="0">
                <a:solidFill>
                  <a:srgbClr val="006260"/>
                </a:solidFill>
                <a:latin typeface="Arial Narrow" pitchFamily="34" charset="0"/>
              </a:rPr>
              <a:t>transdermal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 patch changed every 72 hrs.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4800" y="5253335"/>
            <a:ext cx="762000" cy="461665"/>
          </a:xfrm>
          <a:prstGeom prst="rect">
            <a:avLst/>
          </a:prstGeom>
          <a:solidFill>
            <a:srgbClr val="006666"/>
          </a:soli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ADRs</a:t>
            </a:r>
            <a:endParaRPr lang="en-US" sz="2400" dirty="0">
              <a:effectLst>
                <a:glow rad="63500">
                  <a:srgbClr val="66FFFF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5791200"/>
            <a:ext cx="8458200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Mimic </a:t>
            </a:r>
            <a:r>
              <a:rPr lang="en-US" sz="2300" b="1" dirty="0" err="1" smtClean="0">
                <a:solidFill>
                  <a:srgbClr val="006260"/>
                </a:solidFill>
                <a:latin typeface="Arial Narrow" pitchFamily="34" charset="0"/>
              </a:rPr>
              <a:t>opioid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 agonists / respiratory depression most serious / CV effects are less. </a:t>
            </a:r>
            <a:r>
              <a:rPr lang="en-US" sz="2300" b="1" dirty="0" err="1" smtClean="0">
                <a:solidFill>
                  <a:srgbClr val="006260"/>
                </a:solidFill>
                <a:latin typeface="Arial Narrow" pitchFamily="34" charset="0"/>
              </a:rPr>
              <a:t>Bradycardia</a:t>
            </a:r>
            <a:r>
              <a:rPr lang="en-US" sz="2300" b="1" dirty="0" smtClean="0">
                <a:solidFill>
                  <a:srgbClr val="006260"/>
                </a:solidFill>
                <a:latin typeface="Arial Narrow" pitchFamily="34" charset="0"/>
              </a:rPr>
              <a:t> may still occur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0" y="2895600"/>
            <a:ext cx="9144000" cy="1588"/>
          </a:xfrm>
          <a:prstGeom prst="line">
            <a:avLst/>
          </a:prstGeom>
          <a:ln w="38100">
            <a:solidFill>
              <a:srgbClr val="00666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ABFFFF"/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5486400"/>
            <a:ext cx="8610600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2600" b="1" dirty="0" smtClean="0">
                <a:solidFill>
                  <a:srgbClr val="006260"/>
                </a:solidFill>
                <a:sym typeface="Wingdings 3"/>
              </a:rPr>
              <a:t>In non addicts, it causes tolerance &amp; dependence but not as severe as that of morphine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279042"/>
            <a:ext cx="1872629" cy="477054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pPr marR="0" lvl="0" indent="0" fontAlgn="auto">
              <a:lnSpc>
                <a:spcPts val="29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METHADONE 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45405" y="197166"/>
            <a:ext cx="6553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Synthetic, 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  <a:sym typeface="Symbol" pitchFamily="18" charset="2"/>
              </a:rPr>
              <a:t>- Weaker Agonist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, t½ 55 h.</a:t>
            </a:r>
          </a:p>
          <a:p>
            <a:pPr>
              <a:lnSpc>
                <a:spcPts val="2900"/>
              </a:lnSpc>
            </a:pP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Used to treat </a:t>
            </a:r>
            <a:r>
              <a:rPr lang="en-US" sz="2600" b="1" dirty="0" err="1" smtClean="0">
                <a:solidFill>
                  <a:srgbClr val="006666"/>
                </a:solidFill>
                <a:latin typeface="Arial Narrow" pitchFamily="34" charset="0"/>
              </a:rPr>
              <a:t>opioid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 withdrawal.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400" y="1001777"/>
            <a:ext cx="8991600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Firm occupancy of </a:t>
            </a:r>
            <a:r>
              <a:rPr lang="en-US" sz="2600" b="1" dirty="0" err="1" smtClean="0">
                <a:solidFill>
                  <a:srgbClr val="006666"/>
                </a:solidFill>
                <a:latin typeface="Arial Narrow" pitchFamily="34" charset="0"/>
              </a:rPr>
              <a:t>opioid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 receptors by methadone 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desire for other </a:t>
            </a:r>
            <a:r>
              <a:rPr lang="en-US" sz="2600" b="1" dirty="0" err="1" smtClean="0">
                <a:solidFill>
                  <a:srgbClr val="006666"/>
                </a:solidFill>
                <a:latin typeface="Arial Narrow" pitchFamily="34" charset="0"/>
              </a:rPr>
              <a:t>opioid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 intake, because it is producing an 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effect that stop withdrawal manifestations. With time addicts improve 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600" b="1" dirty="0" smtClean="0">
                <a:solidFill>
                  <a:srgbClr val="006260"/>
                </a:solidFill>
                <a:sym typeface="Wingdings 3"/>
              </a:rPr>
              <a:t> </a:t>
            </a:r>
            <a:r>
              <a:rPr lang="en-US" sz="2600" b="1" dirty="0" smtClean="0">
                <a:solidFill>
                  <a:srgbClr val="006666"/>
                </a:solidFill>
                <a:latin typeface="Arial Narrow" pitchFamily="34" charset="0"/>
              </a:rPr>
              <a:t>craving </a:t>
            </a:r>
            <a:endParaRPr lang="en-US" sz="2600" b="1" dirty="0">
              <a:solidFill>
                <a:srgbClr val="006666"/>
              </a:solidFill>
              <a:latin typeface="Arial Narrow" pitchFamily="34" charset="0"/>
            </a:endParaRPr>
          </a:p>
        </p:txBody>
      </p:sp>
      <p:pic>
        <p:nvPicPr>
          <p:cNvPr id="31" name="Picture 3" descr="C:\Users\Administrator\Pictures\Picture4.bmp"/>
          <p:cNvPicPr>
            <a:picLocks noChangeAspect="1" noChangeArrowheads="1"/>
          </p:cNvPicPr>
          <p:nvPr/>
        </p:nvPicPr>
        <p:blipFill>
          <a:blip r:embed="rId2" cstate="print"/>
          <a:srcRect r="3068" b="2847"/>
          <a:stretch>
            <a:fillRect/>
          </a:stretch>
        </p:blipFill>
        <p:spPr bwMode="auto">
          <a:xfrm>
            <a:off x="533400" y="2286000"/>
            <a:ext cx="7608276" cy="3200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ABFFFF"/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Loading Image"/>
          <p:cNvPicPr>
            <a:picLocks noChangeAspect="1" noChangeArrowheads="1"/>
          </p:cNvPicPr>
          <p:nvPr/>
        </p:nvPicPr>
        <p:blipFill>
          <a:blip r:embed="rId2" cstate="print"/>
          <a:srcRect l="4085" t="39615" r="2935" b="21016"/>
          <a:stretch>
            <a:fillRect/>
          </a:stretch>
        </p:blipFill>
        <p:spPr bwMode="auto">
          <a:xfrm>
            <a:off x="0" y="5105401"/>
            <a:ext cx="9144000" cy="17526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28600" y="238780"/>
            <a:ext cx="5029838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Antagonizing Acute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Opioid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 Toxicity 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990600" y="1219200"/>
            <a:ext cx="7177568" cy="4419600"/>
            <a:chOff x="990600" y="838200"/>
            <a:chExt cx="7177568" cy="4419600"/>
          </a:xfrm>
        </p:grpSpPr>
        <p:pic>
          <p:nvPicPr>
            <p:cNvPr id="3" name="Picture 4" descr="http://issues05.emcdda.europa.eu/en/images/bupfig01-e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0600" y="838200"/>
              <a:ext cx="7177568" cy="4419600"/>
            </a:xfrm>
            <a:prstGeom prst="rect">
              <a:avLst/>
            </a:prstGeom>
            <a:noFill/>
          </p:spPr>
        </p:pic>
        <p:sp>
          <p:nvSpPr>
            <p:cNvPr id="4" name="Rectangle 3"/>
            <p:cNvSpPr/>
            <p:nvPr/>
          </p:nvSpPr>
          <p:spPr>
            <a:xfrm>
              <a:off x="3745605" y="964842"/>
              <a:ext cx="1694695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Nalorphine</a:t>
              </a:r>
              <a:endPara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096000" y="964842"/>
              <a:ext cx="1447832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Symbol" pitchFamily="18" charset="2"/>
                </a:rPr>
                <a:t>Naloxone</a:t>
              </a:r>
              <a:endPara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28800" y="924580"/>
              <a:ext cx="1475084" cy="523220"/>
            </a:xfrm>
            <a:prstGeom prst="rect">
              <a:avLst/>
            </a:prstGeom>
            <a:solidFill>
              <a:srgbClr val="A3FF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Morphine</a:t>
              </a:r>
              <a:endPara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ABFFFF"/>
            </a:gs>
            <a:gs pos="100000">
              <a:schemeClr val="tx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1219200"/>
            <a:ext cx="8534400" cy="23622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Used to treat respiratory depression caused by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opioid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overdose &amp; to reverse the effect of analgesia on the respiration of the new born baby</a:t>
            </a:r>
          </a:p>
          <a:p>
            <a:pPr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Effect lasts only for 2-4 hours.</a:t>
            </a:r>
          </a:p>
          <a:p>
            <a:pPr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Precipitates withdrawal syndrome in addicts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" y="381000"/>
            <a:ext cx="1447832" cy="464230"/>
          </a:xfrm>
          <a:prstGeom prst="rect">
            <a:avLst/>
          </a:prstGeom>
          <a:solidFill>
            <a:srgbClr val="FF66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Symbol" pitchFamily="18" charset="2"/>
              </a:rPr>
              <a:t>Naloxone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3505200"/>
            <a:ext cx="1653851" cy="464230"/>
          </a:xfrm>
          <a:prstGeom prst="rect">
            <a:avLst/>
          </a:prstGeom>
          <a:solidFill>
            <a:srgbClr val="FF66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Symbol" pitchFamily="18" charset="2"/>
              </a:rPr>
              <a:t>Naltrexone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Symbol" pitchFamily="18" charset="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81000" y="4038600"/>
            <a:ext cx="8534400" cy="9906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Very similar to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naloxone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but with longer duration of action [t½=10h]  </a:t>
            </a:r>
          </a:p>
          <a:p>
            <a:pPr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838200"/>
            <a:ext cx="8534400" cy="6096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US" sz="2600" b="1" dirty="0" smtClean="0">
                <a:solidFill>
                  <a:srgbClr val="006666"/>
                </a:solidFill>
                <a:sym typeface="Symbol" pitchFamily="18" charset="2"/>
              </a:rPr>
              <a:t>P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ure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opioid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antagonist.</a:t>
            </a:r>
          </a:p>
          <a:p>
            <a:pPr marR="0" lvl="0" indent="-34290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lt"/>
              <a:ea typeface="+mn-ea"/>
              <a:cs typeface="+mn-cs"/>
              <a:sym typeface="Symbol" pitchFamily="18" charset="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85562" y="152400"/>
            <a:ext cx="5029838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Antagonizing Acute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Opioid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 Toxicity 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11000">
              <a:srgbClr val="003300"/>
            </a:gs>
            <a:gs pos="24000">
              <a:srgbClr val="003300">
                <a:alpha val="67000"/>
              </a:srgbClr>
            </a:gs>
            <a:gs pos="48000">
              <a:srgbClr val="003300">
                <a:alpha val="46000"/>
              </a:srgbClr>
            </a:gs>
            <a:gs pos="60000">
              <a:srgbClr val="FFFF99"/>
            </a:gs>
            <a:gs pos="100000">
              <a:srgbClr val="FFE98B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i1.trekearth.com/photos/10285/poiies.jpg"/>
          <p:cNvPicPr>
            <a:picLocks noChangeAspect="1" noChangeArrowheads="1"/>
          </p:cNvPicPr>
          <p:nvPr/>
        </p:nvPicPr>
        <p:blipFill>
          <a:blip r:embed="rId2" cstate="print"/>
          <a:srcRect l="2702" t="3402" r="1843" b="3044"/>
          <a:stretch>
            <a:fillRect/>
          </a:stretch>
        </p:blipFill>
        <p:spPr bwMode="auto">
          <a:xfrm>
            <a:off x="533400" y="1981200"/>
            <a:ext cx="8077200" cy="4191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810385" y="505361"/>
            <a:ext cx="54954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ush Script MT" pitchFamily="66" charset="0"/>
              </a:rPr>
              <a:t>GOOD LUCK</a:t>
            </a:r>
            <a:endParaRPr 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ush Script MT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8000">
                <a:srgbClr val="3A3ACE">
                  <a:alpha val="85000"/>
                </a:srgbClr>
              </a:gs>
              <a:gs pos="11000">
                <a:schemeClr val="accent1">
                  <a:alpha val="94000"/>
                </a:schemeClr>
              </a:gs>
              <a:gs pos="83000">
                <a:schemeClr val="tx2">
                  <a:lumMod val="50000"/>
                  <a:alpha val="97000"/>
                </a:schemeClr>
              </a:gs>
              <a:gs pos="95000">
                <a:srgbClr val="FFE4AF">
                  <a:alpha val="6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8" name="Picture 4" descr="The universal symptom of fibromyalgia is pain.">
            <a:hlinkClick r:id=""/>
          </p:cNvPr>
          <p:cNvPicPr>
            <a:picLocks noChangeAspect="1" noChangeArrowheads="1"/>
          </p:cNvPicPr>
          <p:nvPr/>
        </p:nvPicPr>
        <p:blipFill>
          <a:blip r:embed="rId2" cstate="print"/>
          <a:srcRect l="55762" t="53621" r="16664" b="3841"/>
          <a:stretch>
            <a:fillRect/>
          </a:stretch>
        </p:blipFill>
        <p:spPr bwMode="auto">
          <a:xfrm>
            <a:off x="3276600" y="2390775"/>
            <a:ext cx="2667000" cy="2333625"/>
          </a:xfrm>
          <a:prstGeom prst="diamond">
            <a:avLst/>
          </a:prstGeom>
          <a:noFill/>
          <a:ln>
            <a:noFill/>
          </a:ln>
        </p:spPr>
      </p:pic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762000" y="737764"/>
            <a:ext cx="2438400" cy="717065"/>
            <a:chOff x="34844" y="2856707"/>
            <a:chExt cx="1764926" cy="779796"/>
          </a:xfrm>
          <a:solidFill>
            <a:srgbClr val="0000FF"/>
          </a:solidFill>
        </p:grpSpPr>
        <p:cxnSp>
          <p:nvCxnSpPr>
            <p:cNvPr id="5" name="Straight Arrow Connector 4"/>
            <p:cNvCxnSpPr/>
            <p:nvPr/>
          </p:nvCxnSpPr>
          <p:spPr bwMode="auto">
            <a:xfrm rot="5400000">
              <a:off x="621259" y="3008562"/>
              <a:ext cx="305297" cy="1587"/>
            </a:xfrm>
            <a:prstGeom prst="straightConnector1">
              <a:avLst/>
            </a:prstGeom>
            <a:grpFill/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 bwMode="auto">
            <a:xfrm>
              <a:off x="34844" y="3187444"/>
              <a:ext cx="1764926" cy="449059"/>
            </a:xfrm>
            <a:prstGeom prst="rect">
              <a:avLst/>
            </a:prstGeom>
            <a:grpFill/>
            <a:ln w="28575">
              <a:solidFill>
                <a:schemeClr val="tx1"/>
              </a:solidFill>
            </a:ln>
            <a:effectLst>
              <a:outerShdw blurRad="50800" dist="76200" dir="3600000" algn="tl" rotWithShape="0">
                <a:srgbClr val="00B0F0">
                  <a:alpha val="97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 err="1" smtClean="0">
                  <a:latin typeface="Bernard MT Condensed" pitchFamily="18" charset="0"/>
                </a:rPr>
                <a:t>Nociceptive</a:t>
              </a:r>
              <a:r>
                <a:rPr lang="en-US" sz="2400" dirty="0" smtClean="0">
                  <a:latin typeface="Bernard MT Condensed" pitchFamily="18" charset="0"/>
                </a:rPr>
                <a:t>  Pain</a:t>
              </a:r>
              <a:endParaRPr lang="en-US" sz="2400" dirty="0">
                <a:latin typeface="Bernard MT Condensed" pitchFamily="18" charset="0"/>
              </a:endParaRPr>
            </a:p>
          </p:txBody>
        </p:sp>
      </p:grpSp>
      <p:cxnSp>
        <p:nvCxnSpPr>
          <p:cNvPr id="8" name="Straight Arrow Connector 7"/>
          <p:cNvCxnSpPr/>
          <p:nvPr/>
        </p:nvCxnSpPr>
        <p:spPr bwMode="auto">
          <a:xfrm rot="5400000">
            <a:off x="7224376" y="864829"/>
            <a:ext cx="280738" cy="2193"/>
          </a:xfrm>
          <a:prstGeom prst="straightConnector1">
            <a:avLst/>
          </a:prstGeom>
          <a:solidFill>
            <a:srgbClr val="0000FF"/>
          </a:solidFill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 bwMode="auto">
          <a:xfrm>
            <a:off x="5486400" y="1029688"/>
            <a:ext cx="3429000" cy="412934"/>
          </a:xfrm>
          <a:prstGeom prst="rect">
            <a:avLst/>
          </a:prstGeom>
          <a:solidFill>
            <a:srgbClr val="0000FF"/>
          </a:solidFill>
          <a:ln w="28575">
            <a:solidFill>
              <a:schemeClr val="tx1"/>
            </a:solidFill>
          </a:ln>
          <a:effectLst>
            <a:outerShdw blurRad="50800" dist="76200" dir="3600000" algn="tl" rotWithShape="0">
              <a:srgbClr val="00B0F0">
                <a:alpha val="97000"/>
              </a:srgb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Bernard MT Condensed" pitchFamily="18" charset="0"/>
              </a:rPr>
              <a:t>Neuropathic as Cancer Pain</a:t>
            </a:r>
          </a:p>
        </p:txBody>
      </p:sp>
      <p:cxnSp>
        <p:nvCxnSpPr>
          <p:cNvPr id="17" name="Straight Connector 16"/>
          <p:cNvCxnSpPr/>
          <p:nvPr/>
        </p:nvCxnSpPr>
        <p:spPr bwMode="auto">
          <a:xfrm rot="5400000">
            <a:off x="4517674" y="663248"/>
            <a:ext cx="107976" cy="67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1752600" y="749968"/>
            <a:ext cx="5638800" cy="146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71"/>
          <p:cNvGrpSpPr/>
          <p:nvPr/>
        </p:nvGrpSpPr>
        <p:grpSpPr>
          <a:xfrm>
            <a:off x="381001" y="1732547"/>
            <a:ext cx="2743199" cy="1391400"/>
            <a:chOff x="381001" y="2494547"/>
            <a:chExt cx="2743199" cy="1391400"/>
          </a:xfrm>
        </p:grpSpPr>
        <p:grpSp>
          <p:nvGrpSpPr>
            <p:cNvPr id="16" name="Group 65"/>
            <p:cNvGrpSpPr/>
            <p:nvPr/>
          </p:nvGrpSpPr>
          <p:grpSpPr>
            <a:xfrm>
              <a:off x="381001" y="2494547"/>
              <a:ext cx="1142999" cy="693671"/>
              <a:chOff x="152401" y="2057400"/>
              <a:chExt cx="1142999" cy="753129"/>
            </a:xfrm>
          </p:grpSpPr>
          <p:sp>
            <p:nvSpPr>
              <p:cNvPr id="23" name="TextBox 22"/>
              <p:cNvSpPr txBox="1"/>
              <p:nvPr/>
            </p:nvSpPr>
            <p:spPr bwMode="auto">
              <a:xfrm>
                <a:off x="152401" y="2362200"/>
                <a:ext cx="1142999" cy="448329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>
                <a:outerShdw blurRad="50800" dist="76200" dir="3600000" algn="tl" rotWithShape="0">
                  <a:srgbClr val="00B0F0">
                    <a:alpha val="97000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 dirty="0" smtClean="0">
                    <a:solidFill>
                      <a:srgbClr val="0070C0"/>
                    </a:solidFill>
                    <a:latin typeface="+mn-lt"/>
                    <a:cs typeface="+mn-cs"/>
                  </a:rPr>
                  <a:t>NSAIDs</a:t>
                </a:r>
                <a:endParaRPr lang="en-US" sz="2400" b="1" dirty="0">
                  <a:solidFill>
                    <a:srgbClr val="0070C0"/>
                  </a:solidFill>
                  <a:latin typeface="+mn-lt"/>
                  <a:cs typeface="+mn-cs"/>
                </a:endParaRPr>
              </a:p>
            </p:txBody>
          </p:sp>
          <p:cxnSp>
            <p:nvCxnSpPr>
              <p:cNvPr id="26" name="Straight Arrow Connector 25"/>
              <p:cNvCxnSpPr/>
              <p:nvPr/>
            </p:nvCxnSpPr>
            <p:spPr bwMode="auto">
              <a:xfrm rot="5400000">
                <a:off x="469355" y="2208704"/>
                <a:ext cx="304801" cy="2193"/>
              </a:xfrm>
              <a:prstGeom prst="straightConnector1">
                <a:avLst/>
              </a:prstGeom>
              <a:solidFill>
                <a:srgbClr val="0000FF"/>
              </a:solidFill>
              <a:ln w="571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Straight Connector 37"/>
            <p:cNvCxnSpPr/>
            <p:nvPr/>
          </p:nvCxnSpPr>
          <p:spPr>
            <a:xfrm>
              <a:off x="838200" y="2520868"/>
              <a:ext cx="2286000" cy="146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66"/>
            <p:cNvGrpSpPr/>
            <p:nvPr/>
          </p:nvGrpSpPr>
          <p:grpSpPr>
            <a:xfrm>
              <a:off x="685801" y="2522330"/>
              <a:ext cx="1295399" cy="1363617"/>
              <a:chOff x="457201" y="2087564"/>
              <a:chExt cx="1295399" cy="1480499"/>
            </a:xfrm>
          </p:grpSpPr>
          <p:cxnSp>
            <p:nvCxnSpPr>
              <p:cNvPr id="41" name="Straight Arrow Connector 40"/>
              <p:cNvCxnSpPr/>
              <p:nvPr/>
            </p:nvCxnSpPr>
            <p:spPr>
              <a:xfrm rot="5400000">
                <a:off x="1157686" y="2605485"/>
                <a:ext cx="1037429" cy="1588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 bwMode="auto">
              <a:xfrm>
                <a:off x="457201" y="3119735"/>
                <a:ext cx="1295399" cy="448328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>
                <a:outerShdw blurRad="50800" dist="76200" dir="3600000" algn="tl" rotWithShape="0">
                  <a:srgbClr val="00B0F0">
                    <a:alpha val="97000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 dirty="0" smtClean="0">
                    <a:solidFill>
                      <a:srgbClr val="0070C0"/>
                    </a:solidFill>
                    <a:latin typeface="+mn-lt"/>
                    <a:cs typeface="+mn-cs"/>
                  </a:rPr>
                  <a:t>OPIOIDS</a:t>
                </a:r>
                <a:endParaRPr lang="en-US" sz="2400" b="1" dirty="0">
                  <a:solidFill>
                    <a:srgbClr val="0070C0"/>
                  </a:solidFill>
                  <a:latin typeface="+mn-lt"/>
                  <a:cs typeface="+mn-cs"/>
                </a:endParaRPr>
              </a:p>
            </p:txBody>
          </p:sp>
        </p:grpSp>
      </p:grpSp>
      <p:grpSp>
        <p:nvGrpSpPr>
          <p:cNvPr id="19" name="Group 67"/>
          <p:cNvGrpSpPr/>
          <p:nvPr/>
        </p:nvGrpSpPr>
        <p:grpSpPr>
          <a:xfrm>
            <a:off x="1066800" y="1732547"/>
            <a:ext cx="2058988" cy="2105616"/>
            <a:chOff x="838200" y="2057400"/>
            <a:chExt cx="2058988" cy="2286097"/>
          </a:xfrm>
        </p:grpSpPr>
        <p:sp>
          <p:nvSpPr>
            <p:cNvPr id="24" name="TextBox 23"/>
            <p:cNvSpPr txBox="1"/>
            <p:nvPr/>
          </p:nvSpPr>
          <p:spPr bwMode="auto">
            <a:xfrm>
              <a:off x="838200" y="3895169"/>
              <a:ext cx="2057399" cy="448328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  <a:effectLst>
              <a:outerShdw blurRad="50800" dist="76200" dir="3600000" algn="tl" rotWithShape="0">
                <a:srgbClr val="00B0F0">
                  <a:alpha val="97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0070C0"/>
                  </a:solidFill>
                  <a:latin typeface="+mn-lt"/>
                  <a:cs typeface="+mn-cs"/>
                </a:rPr>
                <a:t>Adjunctive</a:t>
              </a:r>
              <a:endParaRPr lang="en-US" sz="2400" b="1" dirty="0">
                <a:solidFill>
                  <a:srgbClr val="0070C0"/>
                </a:solidFill>
                <a:latin typeface="+mn-lt"/>
                <a:cs typeface="+mn-cs"/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rot="5400000">
              <a:off x="1981994" y="2971006"/>
              <a:ext cx="1828800" cy="1588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Picture 2" descr="View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820153"/>
            <a:ext cx="1485900" cy="2193257"/>
          </a:xfrm>
          <a:prstGeom prst="ellipse">
            <a:avLst/>
          </a:prstGeom>
          <a:noFill/>
        </p:spPr>
      </p:pic>
      <p:grpSp>
        <p:nvGrpSpPr>
          <p:cNvPr id="20" name="Group 83"/>
          <p:cNvGrpSpPr/>
          <p:nvPr/>
        </p:nvGrpSpPr>
        <p:grpSpPr>
          <a:xfrm>
            <a:off x="5029201" y="1676400"/>
            <a:ext cx="2666999" cy="2105615"/>
            <a:chOff x="5105401" y="2438400"/>
            <a:chExt cx="2666999" cy="2286096"/>
          </a:xfrm>
        </p:grpSpPr>
        <p:cxnSp>
          <p:nvCxnSpPr>
            <p:cNvPr id="62" name="Straight Arrow Connector 61"/>
            <p:cNvCxnSpPr/>
            <p:nvPr/>
          </p:nvCxnSpPr>
          <p:spPr>
            <a:xfrm rot="5400000">
              <a:off x="5182395" y="3352006"/>
              <a:ext cx="1828800" cy="1588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 bwMode="auto">
            <a:xfrm>
              <a:off x="5105401" y="4276168"/>
              <a:ext cx="2666999" cy="448328"/>
            </a:xfrm>
            <a:prstGeom prst="rec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  <a:effectLst>
              <a:outerShdw blurRad="50800" dist="76200" dir="3600000" algn="tl" rotWithShape="0">
                <a:srgbClr val="00B0F0">
                  <a:alpha val="97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0070C0"/>
                  </a:solidFill>
                  <a:latin typeface="+mn-lt"/>
                  <a:cs typeface="+mn-cs"/>
                </a:rPr>
                <a:t>Adjunctive</a:t>
              </a:r>
              <a:endParaRPr lang="en-US" sz="2400" b="1" dirty="0">
                <a:solidFill>
                  <a:srgbClr val="0070C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21" name="Group 75"/>
          <p:cNvGrpSpPr/>
          <p:nvPr/>
        </p:nvGrpSpPr>
        <p:grpSpPr>
          <a:xfrm>
            <a:off x="6019800" y="1676400"/>
            <a:ext cx="2971800" cy="1391400"/>
            <a:chOff x="6019800" y="2438400"/>
            <a:chExt cx="2971800" cy="1391400"/>
          </a:xfrm>
        </p:grpSpPr>
        <p:grpSp>
          <p:nvGrpSpPr>
            <p:cNvPr id="22" name="Group 84"/>
            <p:cNvGrpSpPr/>
            <p:nvPr/>
          </p:nvGrpSpPr>
          <p:grpSpPr>
            <a:xfrm>
              <a:off x="6858002" y="2466182"/>
              <a:ext cx="1295399" cy="1363618"/>
              <a:chOff x="6934202" y="2468564"/>
              <a:chExt cx="1295399" cy="1480499"/>
            </a:xfrm>
          </p:grpSpPr>
          <p:cxnSp>
            <p:nvCxnSpPr>
              <p:cNvPr id="61" name="Straight Arrow Connector 60"/>
              <p:cNvCxnSpPr/>
              <p:nvPr/>
            </p:nvCxnSpPr>
            <p:spPr>
              <a:xfrm rot="5400000">
                <a:off x="6644086" y="2986485"/>
                <a:ext cx="1037429" cy="1588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62"/>
              <p:cNvSpPr txBox="1"/>
              <p:nvPr/>
            </p:nvSpPr>
            <p:spPr bwMode="auto">
              <a:xfrm>
                <a:off x="6934202" y="3500735"/>
                <a:ext cx="1295399" cy="448328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>
                <a:outerShdw blurRad="50800" dist="76200" dir="3600000" algn="tl" rotWithShape="0">
                  <a:srgbClr val="00B0F0">
                    <a:alpha val="97000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 dirty="0" smtClean="0">
                    <a:solidFill>
                      <a:srgbClr val="0070C0"/>
                    </a:solidFill>
                    <a:latin typeface="+mn-lt"/>
                    <a:cs typeface="+mn-cs"/>
                  </a:rPr>
                  <a:t>OPIOIDS</a:t>
                </a:r>
                <a:endParaRPr lang="en-US" sz="2400" b="1" dirty="0">
                  <a:solidFill>
                    <a:srgbClr val="0070C0"/>
                  </a:solidFill>
                  <a:latin typeface="+mn-lt"/>
                  <a:cs typeface="+mn-cs"/>
                </a:endParaRPr>
              </a:p>
            </p:txBody>
          </p:sp>
        </p:grpSp>
        <p:grpSp>
          <p:nvGrpSpPr>
            <p:cNvPr id="25" name="Group 64"/>
            <p:cNvGrpSpPr/>
            <p:nvPr/>
          </p:nvGrpSpPr>
          <p:grpSpPr>
            <a:xfrm>
              <a:off x="7848601" y="2438400"/>
              <a:ext cx="1142999" cy="693670"/>
              <a:chOff x="8382001" y="2438400"/>
              <a:chExt cx="1142999" cy="753127"/>
            </a:xfrm>
          </p:grpSpPr>
          <p:sp>
            <p:nvSpPr>
              <p:cNvPr id="51" name="TextBox 50"/>
              <p:cNvSpPr txBox="1"/>
              <p:nvPr/>
            </p:nvSpPr>
            <p:spPr bwMode="auto">
              <a:xfrm>
                <a:off x="8382001" y="2743199"/>
                <a:ext cx="1142999" cy="448328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>
                <a:outerShdw blurRad="50800" dist="76200" dir="3600000" algn="tl" rotWithShape="0">
                  <a:srgbClr val="00B0F0">
                    <a:alpha val="97000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fontAlgn="auto">
                  <a:lnSpc>
                    <a:spcPts val="25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400" b="1" dirty="0" smtClean="0">
                    <a:solidFill>
                      <a:srgbClr val="0070C0"/>
                    </a:solidFill>
                    <a:latin typeface="+mn-lt"/>
                    <a:cs typeface="+mn-cs"/>
                  </a:rPr>
                  <a:t>NSAIDs</a:t>
                </a:r>
                <a:endParaRPr lang="en-US" sz="2400" b="1" dirty="0">
                  <a:solidFill>
                    <a:srgbClr val="0070C0"/>
                  </a:solidFill>
                  <a:latin typeface="+mn-lt"/>
                  <a:cs typeface="+mn-cs"/>
                </a:endParaRPr>
              </a:p>
            </p:txBody>
          </p:sp>
          <p:cxnSp>
            <p:nvCxnSpPr>
              <p:cNvPr id="52" name="Straight Arrow Connector 51"/>
              <p:cNvCxnSpPr/>
              <p:nvPr/>
            </p:nvCxnSpPr>
            <p:spPr bwMode="auto">
              <a:xfrm rot="5400000">
                <a:off x="8698955" y="2589704"/>
                <a:ext cx="304801" cy="2193"/>
              </a:xfrm>
              <a:prstGeom prst="straightConnector1">
                <a:avLst/>
              </a:prstGeom>
              <a:solidFill>
                <a:srgbClr val="0000FF"/>
              </a:solidFill>
              <a:ln w="571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Straight Connector 53"/>
            <p:cNvCxnSpPr/>
            <p:nvPr/>
          </p:nvCxnSpPr>
          <p:spPr>
            <a:xfrm>
              <a:off x="6019800" y="2464720"/>
              <a:ext cx="2286000" cy="1463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Rectangle 88"/>
          <p:cNvSpPr/>
          <p:nvPr/>
        </p:nvSpPr>
        <p:spPr>
          <a:xfrm>
            <a:off x="0" y="4114800"/>
            <a:ext cx="9144000" cy="412934"/>
          </a:xfrm>
          <a:prstGeom prst="rect">
            <a:avLst/>
          </a:prstGeom>
          <a:solidFill>
            <a:srgbClr val="D9FFFF"/>
          </a:solidFill>
          <a:ln w="28575" cmpd="dbl">
            <a:solidFill>
              <a:srgbClr val="66FFFF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ANALGESICS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Used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 to induce ANALGESIA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0" y="4648200"/>
            <a:ext cx="9144000" cy="451406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 dirty="0" smtClean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</a:rPr>
              <a:t>A state in which a painful stimuli is modulated; though perceived but felt no more painful.</a:t>
            </a:r>
            <a:endParaRPr lang="en-US" sz="2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124200" y="1524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TREATMENT OF PAIN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81000" y="5932141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For Mild To Moderate Dull Aching</a:t>
            </a:r>
          </a:p>
        </p:txBody>
      </p:sp>
      <p:sp>
        <p:nvSpPr>
          <p:cNvPr id="66" name="Rectangle 65"/>
          <p:cNvSpPr/>
          <p:nvPr/>
        </p:nvSpPr>
        <p:spPr>
          <a:xfrm>
            <a:off x="304800" y="5233599"/>
            <a:ext cx="2971800" cy="762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NSAIDs</a:t>
            </a:r>
            <a:endParaRPr lang="en-US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53000" y="5233599"/>
            <a:ext cx="3886200" cy="9144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</a:bodyPr>
          <a:lstStyle/>
          <a:p>
            <a:pPr algn="ctr"/>
            <a:r>
              <a:rPr lang="en-US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OPIOIDS</a:t>
            </a:r>
            <a:endParaRPr lang="en-US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181600" y="6027003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For Moderate  To Severe</a:t>
            </a:r>
          </a:p>
          <a:p>
            <a:pPr algn="ctr"/>
            <a:r>
              <a:rPr lang="en-US" sz="2400" dirty="0" smtClean="0">
                <a:latin typeface="Bernard MT Condensed" pitchFamily="18" charset="0"/>
              </a:rPr>
              <a:t>&gt; Visceral 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2590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It contains a mixture </a:t>
            </a:r>
            <a:r>
              <a:rPr lang="en-US" sz="2400" b="1" dirty="0">
                <a:solidFill>
                  <a:schemeClr val="bg1"/>
                </a:solidFill>
              </a:rPr>
              <a:t>of alkaloids, the principal components being</a:t>
            </a:r>
          </a:p>
          <a:p>
            <a:r>
              <a:rPr lang="en-US" sz="2400" b="1" u="sng" dirty="0">
                <a:solidFill>
                  <a:srgbClr val="006699"/>
                </a:solidFill>
              </a:rPr>
              <a:t>morphine, codeine </a:t>
            </a:r>
            <a:r>
              <a:rPr lang="en-US" sz="2400" b="1" dirty="0" smtClean="0">
                <a:solidFill>
                  <a:schemeClr val="bg1"/>
                </a:solidFill>
              </a:rPr>
              <a:t>&amp; </a:t>
            </a:r>
            <a:r>
              <a:rPr lang="en-US" sz="2400" b="1" dirty="0" err="1" smtClean="0">
                <a:solidFill>
                  <a:schemeClr val="bg1"/>
                </a:solidFill>
              </a:rPr>
              <a:t>papaverine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" y="990600"/>
            <a:ext cx="441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Derived </a:t>
            </a:r>
            <a:r>
              <a:rPr lang="en-US" sz="2400" b="1" dirty="0">
                <a:solidFill>
                  <a:schemeClr val="bg1"/>
                </a:solidFill>
              </a:rPr>
              <a:t>from the dried milky </a:t>
            </a:r>
            <a:r>
              <a:rPr lang="en-US" sz="2400" b="1" dirty="0" smtClean="0">
                <a:solidFill>
                  <a:schemeClr val="bg1"/>
                </a:solidFill>
              </a:rPr>
              <a:t>juice 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chemeClr val="bg1"/>
                </a:solidFill>
              </a:rPr>
              <a:t>exuded </a:t>
            </a:r>
            <a:r>
              <a:rPr lang="en-US" sz="2400" b="1" dirty="0" smtClean="0">
                <a:solidFill>
                  <a:schemeClr val="bg1"/>
                </a:solidFill>
              </a:rPr>
              <a:t>by incised </a:t>
            </a:r>
            <a:r>
              <a:rPr lang="en-US" sz="2400" b="1" dirty="0">
                <a:solidFill>
                  <a:schemeClr val="bg1"/>
                </a:solidFill>
              </a:rPr>
              <a:t>seed capsules of a species of poppy, </a:t>
            </a:r>
            <a:r>
              <a:rPr lang="en-US" sz="2400" b="1" i="1" dirty="0" err="1">
                <a:solidFill>
                  <a:schemeClr val="bg1"/>
                </a:solidFill>
              </a:rPr>
              <a:t>Papaver</a:t>
            </a:r>
            <a:r>
              <a:rPr lang="en-US" sz="2400" b="1" i="1" dirty="0">
                <a:solidFill>
                  <a:schemeClr val="bg1"/>
                </a:solidFill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</a:rPr>
              <a:t>somniferum</a:t>
            </a:r>
            <a:r>
              <a:rPr lang="en-US" sz="2400" b="1" i="1" dirty="0">
                <a:solidFill>
                  <a:schemeClr val="bg1"/>
                </a:solidFill>
              </a:rPr>
              <a:t>,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63148"/>
            <a:ext cx="4114800" cy="5029200"/>
          </a:xfrm>
          <a:prstGeom prst="rect">
            <a:avLst/>
          </a:prstGeom>
          <a:noFill/>
          <a:ln/>
        </p:spPr>
      </p:pic>
      <p:sp>
        <p:nvSpPr>
          <p:cNvPr id="5" name="Rectangle 4"/>
          <p:cNvSpPr/>
          <p:nvPr/>
        </p:nvSpPr>
        <p:spPr>
          <a:xfrm>
            <a:off x="4648200" y="162580"/>
            <a:ext cx="4495800" cy="523220"/>
          </a:xfrm>
          <a:prstGeom prst="rect">
            <a:avLst/>
          </a:prstGeom>
          <a:solidFill>
            <a:srgbClr val="D9FFFF"/>
          </a:solidFill>
          <a:ln w="28575" cmpd="dbl">
            <a:solidFill>
              <a:srgbClr val="66FFFF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  ANALGESICS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 OPIOIDS 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152400"/>
            <a:ext cx="1394934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OPIOIDS 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8" name="Chevron 7"/>
          <p:cNvSpPr/>
          <p:nvPr/>
        </p:nvSpPr>
        <p:spPr>
          <a:xfrm rot="5400000">
            <a:off x="990600" y="3240156"/>
            <a:ext cx="685800" cy="1600200"/>
          </a:xfrm>
          <a:prstGeom prst="chevron">
            <a:avLst/>
          </a:prstGeom>
          <a:gradFill flip="none" rotWithShape="1">
            <a:gsLst>
              <a:gs pos="0">
                <a:srgbClr val="A3FFFF">
                  <a:shade val="30000"/>
                  <a:satMod val="115000"/>
                </a:srgbClr>
              </a:gs>
              <a:gs pos="50000">
                <a:srgbClr val="A3FFFF">
                  <a:shade val="67500"/>
                  <a:satMod val="115000"/>
                </a:srgbClr>
              </a:gs>
              <a:gs pos="100000">
                <a:srgbClr val="FF33CC">
                  <a:alpha val="82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400" y="4343400"/>
            <a:ext cx="464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Mimic action of endogenous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opioids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; </a:t>
            </a:r>
          </a:p>
          <a:p>
            <a:r>
              <a:rPr lang="en-US" sz="2400" b="1" u="sng" dirty="0" smtClean="0">
                <a:solidFill>
                  <a:srgbClr val="006699"/>
                </a:solidFill>
                <a:latin typeface="Arial Narrow" pitchFamily="34" charset="0"/>
                <a:cs typeface="Times New Roman" pitchFamily="18" charset="0"/>
              </a:rPr>
              <a:t>Endorphins, </a:t>
            </a:r>
            <a:r>
              <a:rPr lang="en-US" sz="2400" b="1" u="sng" dirty="0" err="1" smtClean="0">
                <a:solidFill>
                  <a:srgbClr val="006699"/>
                </a:solidFill>
                <a:latin typeface="Arial Narrow" pitchFamily="34" charset="0"/>
                <a:cs typeface="Times New Roman" pitchFamily="18" charset="0"/>
              </a:rPr>
              <a:t>Dynorphins,Enkephalins</a:t>
            </a:r>
            <a:endParaRPr lang="en-US" sz="2400" b="1" u="sng" dirty="0" smtClean="0">
              <a:solidFill>
                <a:srgbClr val="006699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5646003"/>
            <a:ext cx="487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Act on endogenous </a:t>
            </a:r>
            <a:r>
              <a:rPr lang="en-US" sz="2400" b="1" dirty="0" err="1" smtClean="0">
                <a:solidFill>
                  <a:schemeClr val="bg1"/>
                </a:solidFill>
              </a:rPr>
              <a:t>opioid</a:t>
            </a:r>
            <a:r>
              <a:rPr lang="en-US" sz="2400" b="1" dirty="0" smtClean="0">
                <a:solidFill>
                  <a:schemeClr val="bg1"/>
                </a:solidFill>
              </a:rPr>
              <a:t> receptors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        mu, delta, kappa, sigma </a:t>
            </a:r>
            <a:endParaRPr lang="en-US" sz="2400" b="1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1" name="Chevron 10"/>
          <p:cNvSpPr/>
          <p:nvPr/>
        </p:nvSpPr>
        <p:spPr>
          <a:xfrm rot="5400000">
            <a:off x="2134137" y="4229100"/>
            <a:ext cx="609600" cy="2362200"/>
          </a:xfrm>
          <a:prstGeom prst="chevron">
            <a:avLst/>
          </a:prstGeom>
          <a:gradFill flip="none" rotWithShape="1">
            <a:gsLst>
              <a:gs pos="0">
                <a:srgbClr val="A3FFFF">
                  <a:shade val="30000"/>
                  <a:satMod val="115000"/>
                </a:srgbClr>
              </a:gs>
              <a:gs pos="50000">
                <a:srgbClr val="A3FFFF">
                  <a:shade val="67500"/>
                  <a:satMod val="115000"/>
                </a:srgbClr>
              </a:gs>
              <a:gs pos="100000">
                <a:srgbClr val="FF33CC">
                  <a:alpha val="82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4578" name="Picture 2" descr="http://images.google.com/images?q=tbn:Lj6SQW6XHdzONM::https://amsu-health-6r.wikispaces.com/file/view/opium.jpg/33529899/opium.jpg">
            <a:hlinkClick r:id="rId3" tooltip="amsu-health-6R - Narcotics. Poppy Plant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990599"/>
            <a:ext cx="1981200" cy="2517775"/>
          </a:xfrm>
          <a:prstGeom prst="rect">
            <a:avLst/>
          </a:prstGeom>
          <a:noFill/>
        </p:spPr>
      </p:pic>
      <p:sp>
        <p:nvSpPr>
          <p:cNvPr id="12" name="5-Point Star 11"/>
          <p:cNvSpPr/>
          <p:nvPr/>
        </p:nvSpPr>
        <p:spPr>
          <a:xfrm>
            <a:off x="8458200" y="152400"/>
            <a:ext cx="5334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4800" y="304800"/>
            <a:ext cx="7396577" cy="492443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Functions mediated by endogenous OPIOIDS  RECEPTORS</a:t>
            </a:r>
            <a:endParaRPr lang="en-US" sz="2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52400" y="838200"/>
            <a:ext cx="8839200" cy="3929074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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supraspinal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analgesia, respiratory depression, euphoria, </a:t>
            </a:r>
            <a:b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</a:b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   physical dependence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spinal analgesia, respiratory depression, 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Wingdings 3"/>
              </a:rPr>
              <a:t>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GIT motility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 spinal analgesia, sedation, pupil constriction,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dysphoria</a:t>
            </a:r>
            <a:endPara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Symbol" pitchFamily="18" charset="2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   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All of them typical G-protein coupled receptors.</a:t>
            </a:r>
            <a:endParaRPr kumimoji="0" lang="en-US" sz="2600" b="1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  <a:sym typeface="Symbol" pitchFamily="18" charset="2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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dysphoria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, hallucination , pupil dilation, anxiety bad </a:t>
            </a:r>
            <a:b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</a:b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   dreams,…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600" b="1" dirty="0">
                <a:solidFill>
                  <a:schemeClr val="bg1"/>
                </a:solidFill>
                <a:sym typeface="Symbol" pitchFamily="18" charset="2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sym typeface="Symbol" pitchFamily="18" charset="2"/>
              </a:rPr>
              <a:t>   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It is not a true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opioid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receptor, as it binds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psychotomimetic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drugs.   </a:t>
            </a:r>
            <a:b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</a:b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   Exceptionally of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opioids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only </a:t>
            </a:r>
            <a:r>
              <a:rPr kumimoji="0" lang="en-US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benzomorphans</a:t>
            </a:r>
            <a:r>
              <a:rPr kumimoji="0" lang="en-US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binds to it.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4953000"/>
            <a:ext cx="9144000" cy="1905000"/>
            <a:chOff x="0" y="4724400"/>
            <a:chExt cx="7543800" cy="2133600"/>
          </a:xfrm>
        </p:grpSpPr>
        <p:pic>
          <p:nvPicPr>
            <p:cNvPr id="4" name="Picture 4" descr="http://medicineworld.org/images/blogs/11-2009/morphine-10440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4724400"/>
              <a:ext cx="3810000" cy="2133600"/>
            </a:xfrm>
            <a:prstGeom prst="rect">
              <a:avLst/>
            </a:prstGeom>
            <a:noFill/>
          </p:spPr>
        </p:pic>
        <p:pic>
          <p:nvPicPr>
            <p:cNvPr id="5" name="Picture 4" descr="http://medicineworld.org/images/blogs/11-2009/morphine-10440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800" y="4724400"/>
              <a:ext cx="3810000" cy="21336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990600"/>
            <a:ext cx="8153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006666"/>
                </a:solidFill>
              </a:rPr>
              <a:t>According to their source 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</a:rPr>
              <a:t> Natural  ( Morphine)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Semisynthetic</a:t>
            </a:r>
            <a:r>
              <a:rPr lang="en-US" sz="2400" b="1" dirty="0" smtClean="0">
                <a:solidFill>
                  <a:schemeClr val="bg1"/>
                </a:solidFill>
              </a:rPr>
              <a:t> ( </a:t>
            </a:r>
            <a:r>
              <a:rPr lang="en-US" sz="2400" b="1" dirty="0" err="1" smtClean="0">
                <a:solidFill>
                  <a:schemeClr val="bg1"/>
                </a:solidFill>
              </a:rPr>
              <a:t>Codine</a:t>
            </a:r>
            <a:r>
              <a:rPr lang="en-US" sz="2400" b="1" dirty="0" smtClean="0">
                <a:solidFill>
                  <a:schemeClr val="bg1"/>
                </a:solidFill>
              </a:rPr>
              <a:t> )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</a:rPr>
              <a:t> Synthetic ( </a:t>
            </a:r>
            <a:r>
              <a:rPr lang="en-US" sz="2400" b="1" dirty="0" err="1" smtClean="0">
                <a:solidFill>
                  <a:schemeClr val="bg1"/>
                </a:solidFill>
              </a:rPr>
              <a:t>Mepiridine</a:t>
            </a:r>
            <a:r>
              <a:rPr lang="en-US" sz="2400" b="1" dirty="0" smtClean="0">
                <a:solidFill>
                  <a:schemeClr val="bg1"/>
                </a:solidFill>
              </a:rPr>
              <a:t>,  Methadone, </a:t>
            </a:r>
            <a:r>
              <a:rPr lang="en-US" sz="2400" b="1" dirty="0" err="1" smtClean="0">
                <a:solidFill>
                  <a:schemeClr val="bg1"/>
                </a:solidFill>
              </a:rPr>
              <a:t>Fentanyl</a:t>
            </a:r>
            <a:r>
              <a:rPr lang="en-US" sz="2400" b="1" dirty="0" smtClean="0">
                <a:solidFill>
                  <a:schemeClr val="bg1"/>
                </a:solidFill>
              </a:rPr>
              <a:t>,   </a:t>
            </a:r>
            <a:r>
              <a:rPr lang="en-US" sz="2400" b="1" dirty="0" err="1" smtClean="0">
                <a:solidFill>
                  <a:schemeClr val="bg1"/>
                </a:solidFill>
              </a:rPr>
              <a:t>Tramadol</a:t>
            </a:r>
            <a:r>
              <a:rPr lang="en-US" sz="2400" b="1" dirty="0" smtClean="0">
                <a:solidFill>
                  <a:schemeClr val="bg1"/>
                </a:solidFill>
              </a:rPr>
              <a:t> )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2667000"/>
            <a:ext cx="85344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006666"/>
                </a:solidFill>
              </a:rPr>
              <a:t>According to agonistic/antagonistic actions at receptors:</a:t>
            </a: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 Agonists;</a:t>
            </a:r>
            <a:r>
              <a:rPr lang="en-US" sz="2400" b="1" dirty="0" smtClean="0">
                <a:solidFill>
                  <a:schemeClr val="bg1"/>
                </a:solidFill>
              </a:rPr>
              <a:t> Morphine, Codeine, </a:t>
            </a:r>
            <a:r>
              <a:rPr lang="en-US" sz="2400" b="1" dirty="0" err="1" smtClean="0">
                <a:solidFill>
                  <a:schemeClr val="bg1"/>
                </a:solidFill>
              </a:rPr>
              <a:t>Pethidine</a:t>
            </a:r>
            <a:r>
              <a:rPr lang="en-US" sz="2400" b="1" dirty="0" smtClean="0">
                <a:solidFill>
                  <a:schemeClr val="bg1"/>
                </a:solidFill>
              </a:rPr>
              <a:t>, Methadone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	</a:t>
            </a:r>
            <a:r>
              <a:rPr lang="en-US" sz="2400" b="1" dirty="0" err="1" smtClean="0">
                <a:solidFill>
                  <a:schemeClr val="bg1"/>
                </a:solidFill>
              </a:rPr>
              <a:t>Fentanyl</a:t>
            </a:r>
            <a:r>
              <a:rPr lang="en-US" sz="2400" b="1" dirty="0" smtClean="0">
                <a:solidFill>
                  <a:schemeClr val="bg1"/>
                </a:solidFill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</a:rPr>
              <a:t>Tramadol</a:t>
            </a:r>
            <a:r>
              <a:rPr lang="en-US" sz="2400" b="1" dirty="0" smtClean="0">
                <a:solidFill>
                  <a:schemeClr val="bg1"/>
                </a:solidFill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</a:rPr>
              <a:t>Loperamide</a:t>
            </a:r>
            <a:r>
              <a:rPr lang="en-US" sz="2400" b="1" dirty="0" smtClean="0">
                <a:solidFill>
                  <a:schemeClr val="bg1"/>
                </a:solidFill>
              </a:rPr>
              <a:t> [no BBB </a:t>
            </a:r>
            <a:r>
              <a:rPr lang="en-US" sz="2400" b="1" dirty="0" smtClean="0">
                <a:solidFill>
                  <a:schemeClr val="bg1"/>
                </a:solidFill>
                <a:sym typeface="Wingdings 3"/>
              </a:rPr>
              <a:t> diarrhea</a:t>
            </a:r>
            <a:r>
              <a:rPr lang="en-US" sz="2400" b="1" dirty="0" smtClean="0">
                <a:solidFill>
                  <a:schemeClr val="bg1"/>
                </a:solidFill>
              </a:rPr>
              <a:t>]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 Mixed agonists /antagonists; </a:t>
            </a:r>
            <a:r>
              <a:rPr lang="en-US" sz="2400" b="1" dirty="0" err="1" smtClean="0">
                <a:solidFill>
                  <a:schemeClr val="bg1"/>
                </a:solidFill>
                <a:cs typeface="Times New Roman" pitchFamily="18" charset="0"/>
              </a:rPr>
              <a:t>Pentazosine</a:t>
            </a:r>
            <a:r>
              <a:rPr lang="en-US" sz="2400" b="1" dirty="0" smtClean="0">
                <a:solidFill>
                  <a:schemeClr val="bg1"/>
                </a:solidFill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cs typeface="Times New Roman" pitchFamily="18" charset="0"/>
              </a:rPr>
              <a:t>Buprenorphine</a:t>
            </a:r>
            <a:endParaRPr lang="en-US" sz="1200" b="1" dirty="0" smtClean="0">
              <a:solidFill>
                <a:schemeClr val="bg1"/>
              </a:solidFill>
            </a:endParaRPr>
          </a:p>
          <a:p>
            <a:pPr>
              <a:buBlip>
                <a:blip r:embed="rId3"/>
              </a:buBlip>
            </a:pPr>
            <a:r>
              <a:rPr lang="en-US" sz="2400" b="1" dirty="0" smtClean="0">
                <a:solidFill>
                  <a:srgbClr val="006666"/>
                </a:solidFill>
              </a:rPr>
              <a:t> Pure antagonist;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cs typeface="Times New Roman" pitchFamily="18" charset="0"/>
              </a:rPr>
              <a:t>Nalaxone</a:t>
            </a:r>
            <a:r>
              <a:rPr lang="en-US" sz="2400" b="1" dirty="0" smtClean="0">
                <a:solidFill>
                  <a:schemeClr val="bg1"/>
                </a:solidFill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cs typeface="Times New Roman" pitchFamily="18" charset="0"/>
              </a:rPr>
              <a:t>Naltraxone</a:t>
            </a:r>
            <a:r>
              <a:rPr lang="en-US" sz="2400" b="1" dirty="0" smtClean="0">
                <a:solidFill>
                  <a:schemeClr val="bg1"/>
                </a:solidFill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chemeClr val="bg1"/>
                </a:solidFill>
                <a:cs typeface="Times New Roman" pitchFamily="18" charset="0"/>
              </a:rPr>
              <a:t>Nalmefene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81000" y="381000"/>
            <a:ext cx="5257800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CLASSIFICATION OF OPOID ANALGESICS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4661452"/>
            <a:ext cx="784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006666"/>
                </a:solidFill>
              </a:rPr>
              <a:t>According to their specificity of action on receptors:</a:t>
            </a:r>
          </a:p>
        </p:txBody>
      </p:sp>
      <p:sp>
        <p:nvSpPr>
          <p:cNvPr id="8" name="Chevron 7"/>
          <p:cNvSpPr/>
          <p:nvPr/>
        </p:nvSpPr>
        <p:spPr>
          <a:xfrm rot="10800000" flipH="1">
            <a:off x="6324600" y="5638800"/>
            <a:ext cx="685800" cy="914400"/>
          </a:xfrm>
          <a:prstGeom prst="chevron">
            <a:avLst/>
          </a:prstGeom>
          <a:gradFill flip="none" rotWithShape="1">
            <a:gsLst>
              <a:gs pos="0">
                <a:srgbClr val="A3FFFF">
                  <a:shade val="30000"/>
                  <a:satMod val="115000"/>
                </a:srgbClr>
              </a:gs>
              <a:gs pos="50000">
                <a:srgbClr val="A3FFFF">
                  <a:shade val="67500"/>
                  <a:satMod val="115000"/>
                </a:srgbClr>
              </a:gs>
              <a:gs pos="100000">
                <a:srgbClr val="FF33CC">
                  <a:alpha val="82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 rot="10800000" flipH="1">
            <a:off x="6934200" y="5638800"/>
            <a:ext cx="685800" cy="914400"/>
          </a:xfrm>
          <a:prstGeom prst="chevron">
            <a:avLst/>
          </a:prstGeom>
          <a:gradFill flip="none" rotWithShape="1">
            <a:gsLst>
              <a:gs pos="0">
                <a:srgbClr val="A3FFFF">
                  <a:shade val="30000"/>
                  <a:satMod val="115000"/>
                </a:srgbClr>
              </a:gs>
              <a:gs pos="50000">
                <a:srgbClr val="A3FFFF">
                  <a:shade val="67500"/>
                  <a:satMod val="115000"/>
                </a:srgbClr>
              </a:gs>
              <a:gs pos="100000">
                <a:srgbClr val="FF33CC">
                  <a:alpha val="82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 rot="10800000" flipH="1">
            <a:off x="7543800" y="5638800"/>
            <a:ext cx="685800" cy="914400"/>
          </a:xfrm>
          <a:prstGeom prst="chevron">
            <a:avLst/>
          </a:prstGeom>
          <a:gradFill flip="none" rotWithShape="1">
            <a:gsLst>
              <a:gs pos="0">
                <a:srgbClr val="A3FFFF">
                  <a:shade val="30000"/>
                  <a:satMod val="115000"/>
                </a:srgbClr>
              </a:gs>
              <a:gs pos="50000">
                <a:srgbClr val="A3FFFF">
                  <a:shade val="67500"/>
                  <a:satMod val="115000"/>
                </a:srgbClr>
              </a:gs>
              <a:gs pos="100000">
                <a:srgbClr val="FF33CC">
                  <a:alpha val="82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/>
          <p:cNvSpPr/>
          <p:nvPr/>
        </p:nvSpPr>
        <p:spPr>
          <a:xfrm rot="10800000" flipH="1">
            <a:off x="8153400" y="5638800"/>
            <a:ext cx="685800" cy="914400"/>
          </a:xfrm>
          <a:prstGeom prst="chevron">
            <a:avLst/>
          </a:prstGeom>
          <a:gradFill flip="none" rotWithShape="1">
            <a:gsLst>
              <a:gs pos="0">
                <a:srgbClr val="A3FFFF">
                  <a:shade val="30000"/>
                  <a:satMod val="115000"/>
                </a:srgbClr>
              </a:gs>
              <a:gs pos="50000">
                <a:srgbClr val="A3FFFF">
                  <a:shade val="67500"/>
                  <a:satMod val="115000"/>
                </a:srgbClr>
              </a:gs>
              <a:gs pos="100000">
                <a:srgbClr val="FF33CC">
                  <a:alpha val="82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5-Point Star 11"/>
          <p:cNvSpPr/>
          <p:nvPr/>
        </p:nvSpPr>
        <p:spPr>
          <a:xfrm>
            <a:off x="8458200" y="152400"/>
            <a:ext cx="5334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D7FFFB"/>
              </a:clrFrom>
              <a:clrTo>
                <a:srgbClr val="D7FFFB">
                  <a:alpha val="0"/>
                </a:srgbClr>
              </a:clrTo>
            </a:clrChange>
            <a:lum bright="-10000" contrast="20000"/>
          </a:blip>
          <a:srcRect b="11364"/>
          <a:stretch>
            <a:fillRect/>
          </a:stretch>
        </p:blipFill>
        <p:spPr bwMode="auto">
          <a:xfrm>
            <a:off x="76200" y="192156"/>
            <a:ext cx="8991600" cy="6400800"/>
          </a:xfrm>
          <a:prstGeom prst="rect">
            <a:avLst/>
          </a:prstGeom>
          <a:gradFill flip="none" rotWithShape="1">
            <a:gsLst>
              <a:gs pos="0">
                <a:srgbClr val="ABFFFF"/>
              </a:gs>
              <a:gs pos="67000">
                <a:schemeClr val="tx1">
                  <a:alpha val="75000"/>
                </a:schemeClr>
              </a:gs>
              <a:gs pos="100000">
                <a:schemeClr val="tx2">
                  <a:lumMod val="50000"/>
                  <a:alpha val="66000"/>
                </a:schemeClr>
              </a:gs>
              <a:gs pos="63000">
                <a:schemeClr val="accent6">
                  <a:lumMod val="20000"/>
                  <a:lumOff val="80000"/>
                </a:scheme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5-Point Star 2"/>
          <p:cNvSpPr/>
          <p:nvPr/>
        </p:nvSpPr>
        <p:spPr>
          <a:xfrm>
            <a:off x="8458200" y="152400"/>
            <a:ext cx="5334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5712" y="351184"/>
            <a:ext cx="8839200" cy="783773"/>
          </a:xfrm>
          <a:prstGeom prst="rect">
            <a:avLst/>
          </a:prstGeom>
        </p:spPr>
        <p:txBody>
          <a:bodyPr/>
          <a:lstStyle/>
          <a:p>
            <a:pPr lvl="0" indent="-342900">
              <a:lnSpc>
                <a:spcPts val="2600"/>
              </a:lnSpc>
              <a:buBlip>
                <a:blip r:embed="rId2"/>
              </a:buBlip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Binding to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presynaptic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opioid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receptors coupled to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sym typeface="Wingdings 3"/>
              </a:rPr>
              <a:t> AC &amp; </a:t>
            </a:r>
            <a:r>
              <a:rPr lang="en-US" sz="2400" b="1" dirty="0" err="1" smtClean="0">
                <a:solidFill>
                  <a:schemeClr val="bg1"/>
                </a:solidFill>
                <a:sym typeface="Wingdings 3"/>
              </a:rPr>
              <a:t>cAMP</a:t>
            </a:r>
            <a:r>
              <a:rPr lang="en-US" sz="2400" b="1" dirty="0" smtClean="0">
                <a:solidFill>
                  <a:schemeClr val="bg1"/>
                </a:solidFill>
                <a:sym typeface="Wingdings 3"/>
              </a:rPr>
              <a:t>  voltage-gated  Ca</a:t>
            </a:r>
            <a:r>
              <a:rPr lang="en-US" sz="2400" b="1" baseline="30000" dirty="0" smtClean="0">
                <a:solidFill>
                  <a:schemeClr val="bg1"/>
                </a:solidFill>
                <a:sym typeface="Wingdings 3"/>
              </a:rPr>
              <a:t>2+ </a:t>
            </a:r>
            <a:r>
              <a:rPr lang="en-US" sz="2400" b="1" dirty="0" smtClean="0">
                <a:solidFill>
                  <a:schemeClr val="bg1"/>
                </a:solidFill>
                <a:sym typeface="Wingdings 3"/>
              </a:rPr>
              <a:t> channels  excitatory transmitter.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52400" y="1881812"/>
            <a:ext cx="8686800" cy="1166188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ts val="2600"/>
              </a:lnSpc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sym typeface="Wingdings 3"/>
              </a:rPr>
              <a:t>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f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iring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of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nociceptive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</a:rPr>
              <a:t> pathways converging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at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Periaqueductal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GM</a:t>
            </a:r>
          </a:p>
          <a:p>
            <a:pPr lvl="0"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to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allow for inhibitory firing along the descending pathway returning</a:t>
            </a:r>
          </a:p>
          <a:p>
            <a:pPr lvl="0"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to dorsal horn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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pain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1" y="5310808"/>
            <a:ext cx="3124199" cy="1200329"/>
          </a:xfrm>
          <a:prstGeom prst="rect">
            <a:avLst/>
          </a:prstGeom>
          <a:gradFill flip="none" rotWithShape="1">
            <a:gsLst>
              <a:gs pos="0">
                <a:srgbClr val="A3FFFF">
                  <a:shade val="30000"/>
                  <a:satMod val="115000"/>
                </a:srgbClr>
              </a:gs>
              <a:gs pos="50000">
                <a:srgbClr val="A3FFFF">
                  <a:shade val="67500"/>
                  <a:satMod val="115000"/>
                </a:srgbClr>
              </a:gs>
              <a:gs pos="100000">
                <a:srgbClr val="A3FFFF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FF33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CELLULAR MECHANISM OF ACTION OF AGONISTS &amp; ANTAGONISTS</a:t>
            </a:r>
            <a:endParaRPr 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  <a:sym typeface="Wingdings 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340" y="109662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chemeClr val="bg1"/>
                </a:solidFill>
                <a:sym typeface="Wingdings 3"/>
              </a:rPr>
              <a:t> Binding to postsynaptic opening of K channels neuronal excitability</a:t>
            </a:r>
            <a:endParaRPr lang="en-US" sz="2400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3048000" y="3810000"/>
            <a:ext cx="5980138" cy="2945296"/>
            <a:chOff x="3048000" y="3810000"/>
            <a:chExt cx="5980138" cy="2945296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20000"/>
            </a:blip>
            <a:srcRect l="1841" t="39313" r="2961" b="7379"/>
            <a:stretch>
              <a:fillRect/>
            </a:stretch>
          </p:blipFill>
          <p:spPr bwMode="auto">
            <a:xfrm>
              <a:off x="3048000" y="3810000"/>
              <a:ext cx="5980138" cy="2945296"/>
            </a:xfrm>
            <a:prstGeom prst="rect">
              <a:avLst/>
            </a:prstGeom>
            <a:gradFill flip="none" rotWithShape="1">
              <a:gsLst>
                <a:gs pos="0">
                  <a:srgbClr val="ABFFFF"/>
                </a:gs>
                <a:gs pos="67000">
                  <a:schemeClr val="tx1">
                    <a:alpha val="75000"/>
                  </a:schemeClr>
                </a:gs>
                <a:gs pos="100000">
                  <a:schemeClr val="tx2">
                    <a:lumMod val="50000"/>
                    <a:alpha val="66000"/>
                  </a:schemeClr>
                </a:gs>
                <a:gs pos="63000">
                  <a:schemeClr val="accent6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3048000" y="3810000"/>
              <a:ext cx="3124200" cy="707886"/>
            </a:xfrm>
            <a:prstGeom prst="rect">
              <a:avLst/>
            </a:prstGeom>
            <a:solidFill>
              <a:srgbClr val="006666"/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Arial Narrow" pitchFamily="34" charset="0"/>
                </a:rPr>
                <a:t>Morphine, Heroin, </a:t>
              </a:r>
              <a:r>
                <a:rPr lang="en-US" sz="2000" b="1" dirty="0" err="1" smtClean="0">
                  <a:latin typeface="Arial Narrow" pitchFamily="34" charset="0"/>
                </a:rPr>
                <a:t>Pethadine</a:t>
              </a:r>
              <a:r>
                <a:rPr lang="en-US" sz="2000" b="1" dirty="0" smtClean="0">
                  <a:latin typeface="Arial Narrow" pitchFamily="34" charset="0"/>
                </a:rPr>
                <a:t>,</a:t>
              </a:r>
            </a:p>
            <a:p>
              <a:r>
                <a:rPr lang="en-US" sz="2000" b="1" dirty="0" smtClean="0">
                  <a:latin typeface="Arial Narrow" pitchFamily="34" charset="0"/>
                </a:rPr>
                <a:t>Codeine, </a:t>
              </a:r>
              <a:r>
                <a:rPr lang="en-US" sz="2000" b="1" dirty="0" err="1" smtClean="0">
                  <a:latin typeface="Arial Narrow" pitchFamily="34" charset="0"/>
                </a:rPr>
                <a:t>Fentanyl</a:t>
              </a:r>
              <a:endParaRPr lang="en-US" sz="2000" b="1" dirty="0">
                <a:latin typeface="Arial Narrow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2400" y="2971800"/>
            <a:ext cx="89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6666"/>
                </a:solidFill>
                <a:latin typeface="Arial Narrow" pitchFamily="34" charset="0"/>
              </a:rPr>
              <a:t>Also inhibit pain transmission by acting directly on the dorsal horn, and by </a:t>
            </a:r>
            <a:r>
              <a:rPr lang="en-US" sz="2400" b="1" dirty="0" smtClean="0">
                <a:solidFill>
                  <a:srgbClr val="006666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400" b="1" dirty="0" smtClean="0">
                <a:solidFill>
                  <a:srgbClr val="006666"/>
                </a:solidFill>
                <a:latin typeface="Arial Narrow" pitchFamily="34" charset="0"/>
              </a:rPr>
              <a:t> excitation of peripheral </a:t>
            </a:r>
            <a:r>
              <a:rPr lang="en-US" sz="2400" b="1" dirty="0" err="1" smtClean="0">
                <a:solidFill>
                  <a:srgbClr val="006666"/>
                </a:solidFill>
                <a:latin typeface="Arial Narrow" pitchFamily="34" charset="0"/>
              </a:rPr>
              <a:t>nociceptive</a:t>
            </a:r>
            <a:r>
              <a:rPr lang="en-US" sz="2400" b="1" dirty="0" smtClean="0">
                <a:solidFill>
                  <a:srgbClr val="006666"/>
                </a:solidFill>
                <a:latin typeface="Arial Narrow" pitchFamily="34" charset="0"/>
              </a:rPr>
              <a:t> afferent </a:t>
            </a:r>
            <a:r>
              <a:rPr lang="en-US" sz="2400" b="1" dirty="0" err="1" smtClean="0">
                <a:solidFill>
                  <a:srgbClr val="006666"/>
                </a:solidFill>
                <a:latin typeface="Arial Narrow" pitchFamily="34" charset="0"/>
              </a:rPr>
              <a:t>neurones</a:t>
            </a:r>
            <a:r>
              <a:rPr lang="en-US" sz="2400" b="1" dirty="0" smtClean="0">
                <a:solidFill>
                  <a:srgbClr val="006666"/>
                </a:solidFill>
                <a:latin typeface="Arial Narrow" pitchFamily="34" charset="0"/>
              </a:rPr>
              <a:t>.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126182" y="1981200"/>
            <a:ext cx="3865418" cy="4724400"/>
          </a:xfrm>
          <a:prstGeom prst="rect">
            <a:avLst/>
          </a:prstGeom>
          <a:noFill/>
          <a:ln/>
        </p:spPr>
      </p:pic>
      <p:sp>
        <p:nvSpPr>
          <p:cNvPr id="7" name="Rectangle 6"/>
          <p:cNvSpPr/>
          <p:nvPr/>
        </p:nvSpPr>
        <p:spPr>
          <a:xfrm>
            <a:off x="228600" y="238780"/>
            <a:ext cx="5708614" cy="523220"/>
          </a:xfrm>
          <a:prstGeom prst="rect">
            <a:avLst/>
          </a:prstGeom>
          <a:solidFill>
            <a:srgbClr val="A3FFFF"/>
          </a:solidFill>
          <a:ln>
            <a:solidFill>
              <a:srgbClr val="FF33CC"/>
            </a:solidFill>
          </a:ln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Pharmacodynamic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rPr>
              <a:t> Actions of Morphine 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28600" y="801756"/>
            <a:ext cx="8229600" cy="11430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1- Analgesia [in acute &amp; chronic pain]</a:t>
            </a:r>
          </a:p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2- Euphoria </a:t>
            </a: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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powerful sense of contentment &amp; well being</a:t>
            </a:r>
          </a:p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3- Respiratory depression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pCO</a:t>
            </a:r>
            <a:r>
              <a:rPr kumimoji="0" lang="en-US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626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2</a:t>
            </a:r>
            <a:endParaRPr kumimoji="0" lang="en-US" sz="2400" b="1" i="0" u="none" strike="noStrike" kern="1200" cap="none" spc="0" normalizeH="0" baseline="-25000" noProof="0" dirty="0">
              <a:ln>
                <a:noFill/>
              </a:ln>
              <a:solidFill>
                <a:srgbClr val="006260"/>
              </a:solidFill>
              <a:effectLst/>
              <a:uLnTx/>
              <a:uFillTx/>
              <a:latin typeface="+mn-lt"/>
              <a:ea typeface="+mn-ea"/>
              <a:cs typeface="+mn-cs"/>
              <a:sym typeface="Symbol" pitchFamily="18" charset="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28600" y="1828800"/>
            <a:ext cx="4929222" cy="50292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 Depression of cough reflexes</a:t>
            </a:r>
          </a:p>
          <a:p>
            <a:pPr lvl="0" indent="-342900">
              <a:lnSpc>
                <a:spcPts val="2600"/>
              </a:lnSpc>
              <a:spcBef>
                <a:spcPts val="200"/>
              </a:spcBef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5- Nausea &amp; vomiting</a:t>
            </a:r>
            <a:r>
              <a:rPr lang="en-US" sz="2400" b="1" dirty="0">
                <a:solidFill>
                  <a:srgbClr val="006666"/>
                </a:solidFill>
                <a:sym typeface="Symbol" pitchFamily="18" charset="2"/>
              </a:rPr>
              <a:t> </a:t>
            </a: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</a:t>
            </a:r>
            <a:r>
              <a:rPr lang="en-US" sz="2400" b="1" dirty="0">
                <a:solidFill>
                  <a:srgbClr val="006666"/>
                </a:solidFill>
                <a:sym typeface="Symbol" pitchFamily="18" charset="2"/>
              </a:rPr>
              <a:t> </a:t>
            </a: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CRTZ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6- Pin point pupil:- due to stimulation </a:t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of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occulomotor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center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Symbol" pitchFamily="18" charset="2"/>
              </a:rPr>
              <a:t>m, k </a:t>
            </a:r>
            <a:b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Symbol" pitchFamily="18" charset="2"/>
              </a:rPr>
            </a:b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Symbol" pitchFamily="18" charset="2"/>
              </a:rPr>
              <a:t>    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effects. D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iagnostic </a:t>
            </a:r>
          </a:p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7- Effects on GIT:-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in tone motility  </a:t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</a:b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    severe constipation </a:t>
            </a:r>
          </a:p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400" b="1" dirty="0">
                <a:solidFill>
                  <a:srgbClr val="006666"/>
                </a:solidFill>
                <a:sym typeface="Symbol" pitchFamily="18" charset="2"/>
              </a:rPr>
              <a:t> </a:t>
            </a: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   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pressure in the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biliary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</a:t>
            </a: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tract + </a:t>
            </a:r>
            <a:b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</a:b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      constriction of </a:t>
            </a:r>
            <a:r>
              <a:rPr lang="en-US" sz="2400" b="1" dirty="0" err="1" smtClean="0">
                <a:solidFill>
                  <a:srgbClr val="006666"/>
                </a:solidFill>
                <a:sym typeface="Symbol" pitchFamily="18" charset="2"/>
              </a:rPr>
              <a:t>biliary</a:t>
            </a: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 sphincter 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</a:b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itchFamily="18" charset="2"/>
              </a:rPr>
              <a:t>      contraction of gall bladder </a:t>
            </a:r>
          </a:p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8- Releases histamine from mast cells</a:t>
            </a:r>
          </a:p>
          <a:p>
            <a:r>
              <a:rPr lang="en-US" sz="2400" b="1" dirty="0">
                <a:solidFill>
                  <a:srgbClr val="006666"/>
                </a:solidFill>
              </a:rPr>
              <a:t>9- </a:t>
            </a:r>
            <a:r>
              <a:rPr lang="en-US" sz="2400" b="1" dirty="0" smtClean="0">
                <a:solidFill>
                  <a:srgbClr val="006666"/>
                </a:solidFill>
                <a:sym typeface="Wingdings 3"/>
              </a:rPr>
              <a:t></a:t>
            </a:r>
            <a:r>
              <a:rPr lang="en-US" sz="2400" b="1" dirty="0" smtClean="0">
                <a:solidFill>
                  <a:srgbClr val="006666"/>
                </a:solidFill>
              </a:rPr>
              <a:t>LH</a:t>
            </a:r>
            <a:r>
              <a:rPr lang="en-US" sz="2400" b="1" dirty="0">
                <a:solidFill>
                  <a:srgbClr val="006666"/>
                </a:solidFill>
              </a:rPr>
              <a:t>, FSH, ACTH , </a:t>
            </a:r>
            <a:r>
              <a:rPr lang="en-US" sz="2400" b="1" dirty="0" smtClean="0">
                <a:solidFill>
                  <a:srgbClr val="006666"/>
                </a:solidFill>
              </a:rPr>
              <a:t>testosterone       </a:t>
            </a:r>
            <a:br>
              <a:rPr lang="en-US" sz="2400" b="1" dirty="0" smtClean="0">
                <a:solidFill>
                  <a:srgbClr val="006666"/>
                </a:solidFill>
              </a:rPr>
            </a:br>
            <a:r>
              <a:rPr lang="en-US" sz="2400" b="1" dirty="0" smtClean="0">
                <a:solidFill>
                  <a:srgbClr val="006666"/>
                </a:solidFill>
              </a:rPr>
              <a:t>     </a:t>
            </a:r>
            <a:r>
              <a:rPr lang="en-US" sz="2400" b="1" dirty="0" smtClean="0">
                <a:solidFill>
                  <a:srgbClr val="006666"/>
                </a:solidFill>
                <a:sym typeface="Wingdings 3"/>
              </a:rPr>
              <a:t></a:t>
            </a:r>
            <a:r>
              <a:rPr lang="en-US" sz="2400" b="1" dirty="0" err="1" smtClean="0">
                <a:solidFill>
                  <a:srgbClr val="006666"/>
                </a:solidFill>
              </a:rPr>
              <a:t>Prolactin</a:t>
            </a:r>
            <a:r>
              <a:rPr lang="en-US" sz="2400" b="1" dirty="0">
                <a:solidFill>
                  <a:srgbClr val="006666"/>
                </a:solidFill>
              </a:rPr>
              <a:t>, </a:t>
            </a:r>
            <a:r>
              <a:rPr lang="en-US" sz="2400" b="1" dirty="0" smtClean="0">
                <a:solidFill>
                  <a:srgbClr val="006666"/>
                </a:solidFill>
              </a:rPr>
              <a:t>GH, ADH </a:t>
            </a:r>
            <a:r>
              <a:rPr lang="en-US" sz="2400" b="1" dirty="0" smtClean="0">
                <a:solidFill>
                  <a:srgbClr val="006666"/>
                </a:solidFill>
                <a:sym typeface="Symbol" pitchFamily="18" charset="2"/>
              </a:rPr>
              <a:t></a:t>
            </a:r>
            <a:r>
              <a:rPr lang="en-US" sz="2400" b="1" dirty="0" smtClean="0">
                <a:solidFill>
                  <a:srgbClr val="006666"/>
                </a:solidFill>
              </a:rPr>
              <a:t> </a:t>
            </a:r>
            <a:r>
              <a:rPr lang="en-US" sz="2400" b="1" dirty="0">
                <a:solidFill>
                  <a:srgbClr val="006666"/>
                </a:solidFill>
              </a:rPr>
              <a:t>urine </a:t>
            </a:r>
            <a:r>
              <a:rPr lang="en-US" sz="2400" b="1" dirty="0" smtClean="0">
                <a:solidFill>
                  <a:srgbClr val="006666"/>
                </a:solidFill>
              </a:rPr>
              <a:t/>
            </a:r>
            <a:br>
              <a:rPr lang="en-US" sz="2400" b="1" dirty="0" smtClean="0">
                <a:solidFill>
                  <a:srgbClr val="006666"/>
                </a:solidFill>
              </a:rPr>
            </a:br>
            <a:r>
              <a:rPr lang="en-US" sz="2400" b="1" dirty="0" smtClean="0">
                <a:solidFill>
                  <a:srgbClr val="006666"/>
                </a:solidFill>
              </a:rPr>
              <a:t>      retention</a:t>
            </a:r>
            <a:endParaRPr lang="ar-SA" sz="2400" b="1" dirty="0">
              <a:solidFill>
                <a:srgbClr val="006666"/>
              </a:solidFill>
            </a:endParaRPr>
          </a:p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0" lvl="0" indent="-342900" algn="l" defTabSz="914400" rtl="0" eaLnBrk="1" fontAlgn="auto" latinLnBrk="0" hangingPunct="1">
              <a:lnSpc>
                <a:spcPts val="26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BFFFF"/>
            </a:gs>
            <a:gs pos="67000">
              <a:schemeClr val="tx1">
                <a:alpha val="75000"/>
              </a:schemeClr>
            </a:gs>
            <a:gs pos="100000">
              <a:schemeClr val="tx2">
                <a:lumMod val="50000"/>
                <a:alpha val="66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57200" y="431442"/>
            <a:ext cx="3505200" cy="381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09600" y="3048000"/>
            <a:ext cx="7315200" cy="3124200"/>
            <a:chOff x="609600" y="2590800"/>
            <a:chExt cx="8305800" cy="3733800"/>
          </a:xfrm>
        </p:grpSpPr>
        <p:sp>
          <p:nvSpPr>
            <p:cNvPr id="5" name="Rectangle 4"/>
            <p:cNvSpPr/>
            <p:nvPr/>
          </p:nvSpPr>
          <p:spPr>
            <a:xfrm>
              <a:off x="609600" y="2590800"/>
              <a:ext cx="8305800" cy="3733800"/>
            </a:xfrm>
            <a:prstGeom prst="rect">
              <a:avLst/>
            </a:prstGeom>
            <a:gradFill flip="none" rotWithShape="1">
              <a:gsLst>
                <a:gs pos="0">
                  <a:srgbClr val="ABFFFF"/>
                </a:gs>
                <a:gs pos="67000">
                  <a:schemeClr val="tx1">
                    <a:alpha val="75000"/>
                  </a:schemeClr>
                </a:gs>
                <a:gs pos="100000">
                  <a:schemeClr val="tx2">
                    <a:lumMod val="50000"/>
                    <a:alpha val="66000"/>
                  </a:schemeClr>
                </a:gs>
                <a:gs pos="63000">
                  <a:schemeClr val="accent6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9525">
              <a:noFill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981200" y="2743200"/>
              <a:ext cx="6629400" cy="3048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0000" contrast="30000"/>
            </a:blip>
            <a:srcRect l="3906" t="6250" r="7812" b="41666"/>
            <a:stretch>
              <a:fillRect/>
            </a:stretch>
          </p:blipFill>
          <p:spPr bwMode="auto">
            <a:xfrm>
              <a:off x="609600" y="2667000"/>
              <a:ext cx="8072494" cy="357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81000" y="381000"/>
            <a:ext cx="8534400" cy="2438400"/>
          </a:xfrm>
          <a:prstGeom prst="rect">
            <a:avLst/>
          </a:prstGeom>
        </p:spPr>
        <p:txBody>
          <a:bodyPr/>
          <a:lstStyle/>
          <a:p>
            <a:pPr marR="0" lvl="0" indent="-342900" algn="l" defTabSz="914400" rtl="0" eaLnBrk="1" fontAlgn="auto" latinLnBrk="0" hangingPunct="1">
              <a:buClrTx/>
              <a:buSzTx/>
              <a:tabLst/>
              <a:defRPr/>
            </a:pPr>
            <a:r>
              <a:rPr kumimoji="0" lang="en-US" sz="2400" b="1" i="0" u="none" strike="noStrike" kern="1200" cap="none" spc="-4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TOLERANCE &amp; DEPENDENCE develop rapidly . </a:t>
            </a:r>
          </a:p>
          <a:p>
            <a:pPr marR="0" lvl="0" indent="-342900" algn="l" defTabSz="914400" rtl="0" eaLnBrk="1" fontAlgn="auto" latinLnBrk="0" hangingPunct="1">
              <a:spcBef>
                <a:spcPts val="600"/>
              </a:spcBef>
              <a:buClrTx/>
              <a:buSzTx/>
              <a:tabLst/>
              <a:defRPr/>
            </a:pPr>
            <a:r>
              <a:rPr lang="en-US" sz="2400" b="1" spc="-40" dirty="0" smtClean="0">
                <a:solidFill>
                  <a:srgbClr val="006666"/>
                </a:solidFill>
              </a:rPr>
              <a:t>Withdrawal manifes</a:t>
            </a:r>
            <a:r>
              <a:rPr lang="en-US" sz="2400" b="1" dirty="0" smtClean="0">
                <a:solidFill>
                  <a:srgbClr val="006666"/>
                </a:solidFill>
              </a:rPr>
              <a:t>tations develops upon stoppage.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R="0" lvl="0" indent="-342900" algn="l" defTabSz="914400" rtl="0" eaLnBrk="1" fontAlgn="auto" latinLnBrk="0" hangingPunct="1"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Dependence comprises both:</a:t>
            </a:r>
          </a:p>
          <a:p>
            <a:pPr indent="-342900">
              <a:buBlip>
                <a:blip r:embed="rId3"/>
              </a:buBlip>
            </a:pPr>
            <a:r>
              <a:rPr kumimoji="0" lang="en-US" sz="2400" b="1" i="0" u="sng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+mn-lt"/>
                <a:ea typeface="+mn-ea"/>
                <a:cs typeface="+mn-cs"/>
              </a:rPr>
              <a:t>Physical dependence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lasting for a few days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form of </a:t>
            </a:r>
            <a:r>
              <a:rPr lang="en-US" sz="2400" b="1" dirty="0">
                <a:solidFill>
                  <a:srgbClr val="006666"/>
                </a:solidFill>
                <a:sym typeface="Symbol" pitchFamily="18" charset="2"/>
              </a:rPr>
              <a:t> </a:t>
            </a:r>
            <a:r>
              <a:rPr lang="en-US" sz="2400" b="1" dirty="0" smtClean="0">
                <a:solidFill>
                  <a:srgbClr val="006666"/>
                </a:solidFill>
              </a:rPr>
              <a:t>body ache, insomnia, diarrhea, goose flesh, </a:t>
            </a:r>
            <a:r>
              <a:rPr lang="en-US" sz="2400" b="1" dirty="0" err="1" smtClean="0">
                <a:solidFill>
                  <a:srgbClr val="006666"/>
                </a:solidFill>
              </a:rPr>
              <a:t>lacrimation</a:t>
            </a:r>
            <a:endParaRPr lang="ar-SA" sz="2400" b="1" dirty="0" smtClean="0">
              <a:solidFill>
                <a:srgbClr val="006666"/>
              </a:solidFill>
            </a:endParaRPr>
          </a:p>
          <a:p>
            <a:pPr lvl="0" indent="-342900">
              <a:buBlip>
                <a:blip r:embed="rId3"/>
              </a:buBlip>
            </a:pPr>
            <a:r>
              <a:rPr kumimoji="0" lang="en-US" sz="2400" b="1" i="0" u="sng" strike="noStrike" kern="1200" cap="none" spc="0" normalizeH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>
                  <a:solidFill>
                    <a:srgbClr val="FF0000"/>
                  </a:solidFill>
                </a:uFill>
                <a:latin typeface="+mn-lt"/>
                <a:ea typeface="+mn-ea"/>
                <a:cs typeface="+mn-cs"/>
              </a:rPr>
              <a:t>Psychological </a:t>
            </a:r>
            <a:r>
              <a:rPr lang="en-US" sz="2400" b="1" u="sng" dirty="0">
                <a:solidFill>
                  <a:srgbClr val="006666"/>
                </a:solidFill>
                <a:uFill>
                  <a:solidFill>
                    <a:srgbClr val="FF0000"/>
                  </a:solidFill>
                </a:uFill>
              </a:rPr>
              <a:t>dependence </a:t>
            </a:r>
            <a:r>
              <a:rPr lang="en-US" sz="2400" b="1" dirty="0">
                <a:solidFill>
                  <a:srgbClr val="006666"/>
                </a:solidFill>
              </a:rPr>
              <a:t>lasting for </a:t>
            </a:r>
            <a:r>
              <a:rPr lang="en-US" sz="2400" b="1" dirty="0" smtClean="0">
                <a:solidFill>
                  <a:srgbClr val="006666"/>
                </a:solidFill>
              </a:rPr>
              <a:t>months / years</a:t>
            </a:r>
            <a:r>
              <a:rPr lang="en-US" sz="2400" b="1" dirty="0">
                <a:solidFill>
                  <a:srgbClr val="006666"/>
                </a:solidFill>
                <a:sym typeface="Symbol" pitchFamily="18" charset="2"/>
              </a:rPr>
              <a:t> </a:t>
            </a:r>
            <a:r>
              <a:rPr lang="en-US" sz="2400" b="1" dirty="0" smtClean="0">
                <a:solidFill>
                  <a:srgbClr val="006666"/>
                </a:solidFill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craving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8800" y="3199606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6666"/>
                </a:solidFill>
                <a:sym typeface="Wingdings 3"/>
              </a:rPr>
              <a:t></a:t>
            </a:r>
            <a:r>
              <a:rPr lang="en-US" b="1" dirty="0" smtClean="0">
                <a:solidFill>
                  <a:srgbClr val="000000"/>
                </a:solidFill>
              </a:rPr>
              <a:t>Withdrawal</a:t>
            </a:r>
            <a:r>
              <a:rPr lang="en-US" b="1" dirty="0" smtClean="0">
                <a:solidFill>
                  <a:srgbClr val="006666"/>
                </a:solidFill>
                <a:sym typeface="Symbol" pitchFamily="18" charset="2"/>
              </a:rPr>
              <a:t></a:t>
            </a:r>
            <a:endParaRPr lang="en-US" b="1" dirty="0">
              <a:solidFill>
                <a:srgbClr val="0000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rot="10800000" flipV="1">
            <a:off x="5703195" y="3384272"/>
            <a:ext cx="1588" cy="729734"/>
          </a:xfrm>
          <a:prstGeom prst="straightConnector1">
            <a:avLst/>
          </a:prstGeom>
          <a:ln w="38100">
            <a:solidFill>
              <a:srgbClr val="006666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6591300" y="4152106"/>
            <a:ext cx="1447800" cy="1588"/>
          </a:xfrm>
          <a:prstGeom prst="straightConnector1">
            <a:avLst/>
          </a:prstGeom>
          <a:ln w="38100">
            <a:solidFill>
              <a:srgbClr val="006666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6" descr="http://www.opioids.com/afghanistan/opium-poppy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86575" y="3638550"/>
            <a:ext cx="2181225" cy="31432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3165</TotalTime>
  <Words>982</Words>
  <Application>Microsoft Office PowerPoint</Application>
  <PresentationFormat>On-screen Show (4:3)</PresentationFormat>
  <Paragraphs>175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127</cp:revision>
  <dcterms:created xsi:type="dcterms:W3CDTF">2010-10-28T18:56:20Z</dcterms:created>
  <dcterms:modified xsi:type="dcterms:W3CDTF">2011-10-17T17:44:41Z</dcterms:modified>
</cp:coreProperties>
</file>