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5" r:id="rId2"/>
    <p:sldId id="315" r:id="rId3"/>
    <p:sldId id="322" r:id="rId4"/>
    <p:sldId id="326" r:id="rId5"/>
    <p:sldId id="317" r:id="rId6"/>
    <p:sldId id="328" r:id="rId7"/>
    <p:sldId id="329" r:id="rId8"/>
    <p:sldId id="375" r:id="rId9"/>
    <p:sldId id="333" r:id="rId10"/>
    <p:sldId id="331" r:id="rId11"/>
    <p:sldId id="334" r:id="rId12"/>
    <p:sldId id="353" r:id="rId13"/>
    <p:sldId id="336" r:id="rId14"/>
    <p:sldId id="354" r:id="rId15"/>
    <p:sldId id="339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76" r:id="rId30"/>
    <p:sldId id="370" r:id="rId31"/>
    <p:sldId id="374" r:id="rId32"/>
    <p:sldId id="371" r:id="rId33"/>
    <p:sldId id="372" r:id="rId34"/>
    <p:sldId id="37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99"/>
    <a:srgbClr val="66FFFF"/>
    <a:srgbClr val="FFCDF2"/>
    <a:srgbClr val="FF66FF"/>
    <a:srgbClr val="FF69D8"/>
    <a:srgbClr val="00FFFF"/>
    <a:srgbClr val="C7F2F1"/>
    <a:srgbClr val="FF993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08/10/2012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638800" y="304800"/>
            <a:ext cx="3301139" cy="28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4163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/>
                <a:solidFill>
                  <a:srgbClr val="CCFF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OLD &amp; NEW</a:t>
            </a:r>
            <a:endParaRPr lang="en-US" sz="4000" dirty="0">
              <a:solidFill>
                <a:srgbClr val="CCFF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219033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Realize neurotransmitter defects in different types of depression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Elaborate on how antidepressants generally act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Classify the existing antidepressant into elder (TCAs &amp; MAO Is) and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 newer groups (SSRIs, SNRIs, NRIs, NAASs, NDRIs, SARIs)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Expand on pharmacology of  each group; setting examples,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discussing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pharmacodynamic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potentials, pharmacokinetic differences,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varied indications, contraindications and side effects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Enumerate augmenter drugs used in depression   </a:t>
            </a:r>
            <a:endParaRPr lang="en-US" sz="24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ILOs</a:t>
            </a:r>
            <a:endParaRPr lang="en-US" sz="3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14" name="Isosceles Triangle 13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638800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lithium in depressed phase of bipolar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depression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antipsychotics in depressed psychotic patients.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057400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662535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667000" y="3924837"/>
            <a:ext cx="2057400" cy="4572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152401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667000"/>
            <a:ext cx="563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effectiveness 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&gt; In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resistant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depression if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others fail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432479"/>
            <a:ext cx="533400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442" y="3640256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050131"/>
            <a:ext cx="8610600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Neuropathic pain;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Give in smaller doses than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Prophylaxis of migraine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"/>
            <a:ext cx="69342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88395"/>
            <a:ext cx="1269197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304800" y="5159514"/>
            <a:ext cx="8382000" cy="707886"/>
            <a:chOff x="1447800" y="130314"/>
            <a:chExt cx="8382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13031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6858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retention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aggravation of glaucoma</a:t>
            </a:r>
          </a:p>
          <a:p>
            <a:pPr>
              <a:lnSpc>
                <a:spcPts val="27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lnSpc>
                <a:spcPts val="27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conduction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defects ( prolonged Q-T interval - heart block )</a:t>
            </a:r>
          </a:p>
          <a:p>
            <a:pPr>
              <a:lnSpc>
                <a:spcPts val="27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lnSpc>
                <a:spcPts val="27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lnSpc>
                <a:spcPts val="27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2286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950803"/>
            <a:ext cx="9144000" cy="830997"/>
            <a:chOff x="0" y="6363237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6400800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363237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0"/>
            <a:ext cx="9144000" cy="783270"/>
            <a:chOff x="0" y="4412398"/>
            <a:chExt cx="9144000" cy="783270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648200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7" t="43201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New Antidepressants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53085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" y="362585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" y="553085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>
                <a:solidFill>
                  <a:srgbClr val="66FFFF"/>
                </a:solidFill>
                <a:latin typeface="Bernard MT Condensed" pitchFamily="18" charset="0"/>
              </a:rPr>
              <a:t>Serotonin  Antagonists &amp; </a:t>
            </a:r>
            <a:r>
              <a:rPr lang="en-US" sz="2400" u="heavy" dirty="0">
                <a:solidFill>
                  <a:srgbClr val="66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Reuptake Inhibitors </a:t>
            </a:r>
            <a:r>
              <a:rPr lang="en-US" sz="2400" dirty="0">
                <a:solidFill>
                  <a:srgbClr val="66FFFF"/>
                </a:solidFill>
                <a:latin typeface="Bernard MT Condensed" pitchFamily="18" charset="0"/>
              </a:rPr>
              <a:t>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200" y="77152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Selective Serotonin </a:t>
            </a:r>
            <a:r>
              <a:rPr lang="en-AU" sz="2400" u="heavy" dirty="0">
                <a:solidFill>
                  <a:srgbClr val="66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Reuptake Inhibitors 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SSRIs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200" y="225425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Serotonin </a:t>
            </a:r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</a:t>
            </a:r>
            <a:r>
              <a:rPr lang="en-AU" sz="2400" u="heavy" dirty="0">
                <a:solidFill>
                  <a:srgbClr val="66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Reuptake Inhibitors </a:t>
            </a:r>
            <a:r>
              <a:rPr lang="en-AU" sz="2400" dirty="0" smtClean="0">
                <a:solidFill>
                  <a:srgbClr val="66FFFF"/>
                </a:solidFill>
                <a:latin typeface="Bernard MT Condensed" pitchFamily="18" charset="0"/>
              </a:rPr>
              <a:t>(SNRIs)</a:t>
            </a:r>
            <a:endParaRPr lang="en-AU" sz="24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6200" y="294005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</a:t>
            </a:r>
            <a:r>
              <a:rPr lang="en-AU" sz="2400" u="heavy" dirty="0">
                <a:solidFill>
                  <a:srgbClr val="66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Reuptake Inhibitors  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(NRIs)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76225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5600" y="202565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5600" y="401637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469265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Dopamine </a:t>
            </a:r>
            <a:r>
              <a:rPr lang="en-AU" sz="2400" u="heavy" dirty="0">
                <a:solidFill>
                  <a:srgbClr val="66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Reuptake Inhibitors  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(NDRIs)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446405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05600" y="19685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895600" y="2590800"/>
            <a:ext cx="35052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6600">
                <a:solidFill>
                  <a:srgbClr val="FFFFFF"/>
                </a:solidFill>
                <a:latin typeface="Bernard MT Condensed" pitchFamily="18" charset="0"/>
                <a:cs typeface="Arial" charset="0"/>
              </a:rPr>
              <a:t>SSRIs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nor sedative effects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21" name="Folded Corner 20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8686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800"/>
                </a:lnSpc>
                <a:buFontTx/>
                <a:buBlip>
                  <a:blip r:embed="rId2"/>
                </a:buBlip>
              </a:pPr>
              <a:r>
                <a:rPr lang="en-US" sz="2500" b="1" dirty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>
                  <a:latin typeface="Arial Narrow" pitchFamily="34" charset="0"/>
                  <a:sym typeface="Wingdings 3" pitchFamily="18" charset="2"/>
                </a:rPr>
                <a:t></a:t>
              </a:r>
              <a:r>
                <a:rPr lang="en-US" sz="2500" b="1" dirty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>
                  <a:latin typeface="Arial Narrow" pitchFamily="34" charset="0"/>
                </a:rPr>
                <a:t>indirectly </a:t>
              </a:r>
              <a:r>
                <a:rPr lang="en-US" sz="2500" b="1" dirty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>
                  <a:latin typeface="Arial Narrow" pitchFamily="34" charset="0"/>
                </a:rPr>
                <a:t>directly </a:t>
              </a:r>
              <a:r>
                <a:rPr lang="en-US" sz="2500" b="1" dirty="0">
                  <a:latin typeface="Arial Narrow" pitchFamily="34" charset="0"/>
                </a:rPr>
                <a:t>by preventing their uptake </a:t>
              </a:r>
              <a:r>
                <a:rPr lang="en-US" sz="2500" b="1" u="sng" dirty="0">
                  <a:latin typeface="Arial Narrow" pitchFamily="34" charset="0"/>
                </a:rPr>
                <a:t>+</a:t>
              </a:r>
              <a:r>
                <a:rPr lang="en-US" sz="2500" b="1" dirty="0">
                  <a:latin typeface="Arial Narrow" pitchFamily="34" charset="0"/>
                </a:rPr>
                <a:t>  altering receptor firing.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24" name="Folded Corner 23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3"/>
                </a:buBlip>
                <a:defRPr/>
              </a:pPr>
              <a:r>
                <a:rPr lang="en-US" sz="2500" b="1" dirty="0">
                  <a:latin typeface="Arial Narrow" pitchFamily="34" charset="0"/>
                  <a:cs typeface="+mn-cs"/>
                </a:rPr>
                <a:t>All drugs </a:t>
              </a:r>
              <a:r>
                <a:rPr lang="en-US" sz="2500" b="1" u="heavy" dirty="0">
                  <a:uFill>
                    <a:solidFill>
                      <a:schemeClr val="accent3">
                        <a:lumMod val="50000"/>
                      </a:schemeClr>
                    </a:solidFill>
                  </a:uFill>
                  <a:latin typeface="Arial Narrow" pitchFamily="34" charset="0"/>
                  <a:cs typeface="+mn-cs"/>
                </a:rPr>
                <a:t>take weeks to manifest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their clinical effect  [to control depressive manifestations], even though their pharmacological actions starts immediately </a:t>
              </a:r>
              <a:r>
                <a:rPr lang="en-US" sz="2500" b="1" dirty="0"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lang="en-US" sz="2500" dirty="0"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5" name="Folded Corner 14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delay  </a:t>
              </a:r>
              <a:r>
                <a:rPr lang="en-US" sz="2500" b="1" dirty="0" err="1" smtClean="0">
                  <a:latin typeface="Arial Narrow" pitchFamily="34" charset="0"/>
                </a:rPr>
                <a:t>presents</a:t>
              </a:r>
              <a:r>
                <a:rPr lang="en-US" sz="2500" b="1" dirty="0" err="1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sz="2500" b="1" dirty="0" err="1" smtClean="0">
                  <a:latin typeface="Arial Narrow" pitchFamily="34" charset="0"/>
                </a:rPr>
                <a:t>time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>
                  <a:latin typeface="Arial Narrow" pitchFamily="34" charset="0"/>
                </a:rPr>
                <a:t>needed for </a:t>
              </a:r>
              <a:r>
                <a:rPr lang="en-US" sz="2500" b="1" dirty="0" smtClean="0">
                  <a:latin typeface="Arial Narrow" pitchFamily="34" charset="0"/>
                </a:rPr>
                <a:t>inhibitory </a:t>
              </a:r>
              <a:r>
                <a:rPr lang="en-US" sz="2500" b="1" dirty="0" err="1" smtClean="0">
                  <a:latin typeface="Arial Narrow" pitchFamily="34" charset="0"/>
                </a:rPr>
                <a:t>somatodendritic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1A</a:t>
              </a:r>
              <a:r>
                <a:rPr lang="en-US" sz="2500" b="1" dirty="0">
                  <a:latin typeface="Arial Narrow" pitchFamily="34" charset="0"/>
                </a:rPr>
                <a:t> receptors or  axonal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1D </a:t>
              </a:r>
              <a:r>
                <a:rPr lang="en-US" sz="2500" b="1" dirty="0" smtClean="0">
                  <a:latin typeface="Arial Narrow" pitchFamily="34" charset="0"/>
                </a:rPr>
                <a:t>to </a:t>
              </a:r>
              <a:r>
                <a:rPr lang="en-US" sz="2500" b="1" dirty="0">
                  <a:latin typeface="Arial Narrow" pitchFamily="34" charset="0"/>
                </a:rPr>
                <a:t>be sensitized [down regulated</a:t>
              </a:r>
              <a:r>
                <a:rPr lang="en-US" sz="2500" b="1" dirty="0" smtClean="0">
                  <a:latin typeface="Arial Narrow" pitchFamily="34" charset="0"/>
                </a:rPr>
                <a:t>] to permit more synthesis </a:t>
              </a:r>
              <a:r>
                <a:rPr lang="en-US" sz="2500" b="1" dirty="0">
                  <a:latin typeface="Arial Narrow" pitchFamily="34" charset="0"/>
                </a:rPr>
                <a:t>&amp; release of transmitter at synaptic cleft </a:t>
              </a:r>
              <a:r>
                <a:rPr lang="en-US" sz="2500" b="1" dirty="0" smtClean="0">
                  <a:latin typeface="Arial Narrow" pitchFamily="34" charset="0"/>
                </a:rPr>
                <a:t>with enhanced signaling at  </a:t>
              </a:r>
              <a:r>
                <a:rPr lang="en-US" sz="2500" b="1" dirty="0" err="1" smtClean="0">
                  <a:latin typeface="Arial Narrow" pitchFamily="34" charset="0"/>
                </a:rPr>
                <a:t>postsynaptically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 err="1" smtClean="0">
                  <a:latin typeface="Arial Narrow" pitchFamily="34" charset="0"/>
                </a:rPr>
                <a:t>serotonergic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>
                  <a:latin typeface="Arial Narrow" pitchFamily="34" charset="0"/>
                </a:rPr>
                <a:t>&amp; adrenergic &gt; (</a:t>
              </a:r>
              <a:r>
                <a:rPr lang="en-US" sz="2400" b="1" dirty="0">
                  <a:latin typeface="Symbol" pitchFamily="18" charset="2"/>
                </a:rPr>
                <a:t>b</a:t>
              </a:r>
              <a:r>
                <a:rPr lang="en-US" sz="2400" b="1" dirty="0"/>
                <a:t>)</a:t>
              </a:r>
              <a:r>
                <a:rPr lang="en-US" b="1" dirty="0"/>
                <a:t> </a:t>
              </a:r>
              <a:r>
                <a:rPr lang="en-US" sz="2500" b="1" dirty="0" err="1" smtClean="0">
                  <a:latin typeface="Arial Narrow" pitchFamily="34" charset="0"/>
                </a:rPr>
                <a:t>neurones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smtClean="0">
                  <a:latin typeface="Calibri" pitchFamily="34" charset="0"/>
                </a:rPr>
                <a:t>→ </a:t>
              </a:r>
              <a:r>
                <a:rPr lang="en-US" sz="2500" b="1" dirty="0">
                  <a:latin typeface="Arial Narrow" pitchFamily="34" charset="0"/>
                </a:rPr>
                <a:t>therapeutic effect.</a:t>
              </a:r>
              <a:r>
                <a:rPr lang="en-US" sz="2500" b="1" dirty="0"/>
                <a:t>               </a:t>
              </a:r>
              <a:endParaRPr lang="en-US" sz="25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Metabolism: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P450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then conjugation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are enzyme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inhibitors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TCA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Primarily excreted through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kidney; not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differs from others members of this class in :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Available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3- Metabolite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norfluoxetine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= potent as parent drug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2414588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1978025"/>
            <a:ext cx="9296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is approved in children, adolescence, elderly males with prostatic hypertrophy &amp; relatively safe in pregnancy.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2960688"/>
            <a:ext cx="7391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Anxiety and panic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Obsessive-compulsive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Some eating disorders (bulimia)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Pain associated with diabetic neuropathy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Premature ejaculation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Premenstrual syndrome.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Alcohol abuse.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Anorexia nervosa.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Generalized anxiety disorder (GAD).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52400" y="288448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Used in: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First choice for most depression. Comparable efficacy as TCAs  but much safer &lt; sedation &amp; antimuscarinic side effects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&lt; toxicity in over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8450" y="228600"/>
            <a:ext cx="768350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Insomnia, anxiety, agitation, nervousness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&gt;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useful in fatigued patients</a:t>
            </a:r>
            <a:endParaRPr lang="en-US" sz="2600" b="1" dirty="0">
              <a:solidFill>
                <a:srgbClr val="D5FFFF"/>
              </a:solidFill>
              <a:latin typeface="Arial Narrow" pitchFamily="34" charset="0"/>
            </a:endParaRP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Sedation &amp; lassitude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useful in patients with difficult sleep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GIT upset ( nausea, vomiting, diarrhea) (indirect stimulation of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receptors in the enteric nervous system )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Anorexia &amp; weight loss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Impotence &amp; sexual dysfunction; loss libido, delayed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ejaculation (Indirect CNS stimulation of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 useful in patients who have premature ejaculation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Mild CV &amp; minimal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side effects  unlike TCAs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Withdrawal manifestation &lt; intensity than TCAs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19200"/>
            <a:ext cx="8534400" cy="2819400"/>
          </a:xfrm>
          <a:prstGeom prst="rect">
            <a:avLst/>
          </a:prstGeo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Serotonin  Syndrome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if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combined with MAOIs &gt; other ADDs 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[Autonomic instability (changes in BP, pulse, hyperthermia), muscle rigidity, respiratory depression,  mental confusion, shivering, sweating and diarrhea ]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Enzyme inhibitors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 =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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toxicity of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TCA,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450" y="488950"/>
            <a:ext cx="1585913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1828800"/>
            <a:ext cx="5181600" cy="2895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Bernard MT Condensed" pitchFamily="18" charset="0"/>
              </a:rPr>
              <a:t>Reuptake Inhibitors &amp; Mixed Action Novel ADDs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04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Serotonin Norepinephrine Reuptake Inhibitors  [ SNRIs 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4800" y="914400"/>
            <a:ext cx="2540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Venalafaxine</a:t>
            </a:r>
          </a:p>
        </p:txBody>
      </p:sp>
      <p:pic>
        <p:nvPicPr>
          <p:cNvPr id="24586" name="Picture 2" descr="C:\Users\Administrator\Pictures\Picture1.jpg"/>
          <p:cNvPicPr>
            <a:picLocks noChangeAspect="1" noChangeArrowheads="1"/>
          </p:cNvPicPr>
          <p:nvPr/>
        </p:nvPicPr>
        <p:blipFill>
          <a:blip r:embed="rId2" cstate="print"/>
          <a:srcRect l="1682" t="1666" r="841" b="3333"/>
          <a:stretch>
            <a:fillRect/>
          </a:stretch>
        </p:blipFill>
        <p:spPr bwMode="auto">
          <a:xfrm>
            <a:off x="76200" y="1371600"/>
            <a:ext cx="519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953000" y="1143000"/>
            <a:ext cx="373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Restore the levels of NE &amp; 5HT  in the synaptic cleft by binding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NET &amp; SERT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Has mild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effect</a:t>
            </a: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4953000" y="3279775"/>
            <a:ext cx="419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Short 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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HR &amp; BP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Side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effects similar to SSRI drugs but  may be withdrawal manifestations on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discontin-uation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may need dosage tapering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27018">
            <a:off x="4457700" y="4318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7584844">
            <a:off x="2019300" y="42291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26629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362200"/>
            <a:ext cx="5410200" cy="26479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Blocks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presynaptic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2353597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4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7848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04800" y="914400"/>
            <a:ext cx="21336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Trazodone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153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553200" y="9017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Nafazodone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447800"/>
            <a:ext cx="8686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Psychtropic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drug			         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Trazodone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its precursor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Weak block of SERT &gt;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l-GR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blocking effect ( hypotension)                                  No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Potent H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blocker( sedation )			           No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High protein bound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Extensive hepatic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metab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    Inhibit Cyt450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Urine excretion</a:t>
            </a:r>
          </a:p>
          <a:p>
            <a:pPr algn="l" rtl="0"/>
            <a:endParaRPr lang="en-US" sz="1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Cause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priapism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antagonisim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)                        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Hepatic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failure [Black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Arrythmogenic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		 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labelling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		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50875" y="1714500"/>
            <a:ext cx="7807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2400" y="2514600"/>
            <a:ext cx="495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>
                <a:solidFill>
                  <a:srgbClr val="D5FFFF"/>
                </a:solidFill>
                <a:latin typeface="Arial Narrow" pitchFamily="34" charset="0"/>
              </a:rPr>
              <a:t>"augmenter"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drugs include: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Buspirone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Antipsychotics; </a:t>
            </a:r>
            <a:r>
              <a:rPr lang="en-US" sz="2600" b="1" i="1">
                <a:solidFill>
                  <a:srgbClr val="66FFFF"/>
                </a:solidFill>
                <a:latin typeface="Arial Narrow" pitchFamily="34" charset="0"/>
              </a:rPr>
              <a:t>typical or atypical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Lithium;</a:t>
            </a:r>
            <a:r>
              <a:rPr lang="en-US" sz="2800" b="1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used to augment ADDs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in resistant unipolar depression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20663" y="90488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66FFFF"/>
                </a:solidFill>
                <a:latin typeface="Bernard MT Condensed" pitchFamily="18" charset="0"/>
              </a:rPr>
              <a:t>Augmenter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5475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200" b="1" i="1">
                <a:solidFill>
                  <a:schemeClr val="bg1"/>
                </a:solidFill>
                <a:latin typeface="Arial Narrow" pitchFamily="34" charset="0"/>
              </a:rPr>
              <a:t>Trazadone, Nafazodone, Bupropion are sometimes included among augmenters but there use as such should be under strict clinical supervision</a:t>
            </a:r>
          </a:p>
        </p:txBody>
      </p:sp>
      <p:pic>
        <p:nvPicPr>
          <p:cNvPr id="32785" name="Picture 17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209800"/>
            <a:ext cx="3729037" cy="3028950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57200" y="914400"/>
            <a:ext cx="800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Some antidepressants work better in some patients when used in combination with another drug.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Antidepressants when block other postsynaptic receptors can  confer side effects. Such receptors include mainly </a:t>
            </a:r>
            <a:r>
              <a:rPr lang="en-US" sz="2000" b="1" dirty="0" err="1" smtClean="0">
                <a:latin typeface="Arial Narrow" pitchFamily="34" charset="0"/>
              </a:rPr>
              <a:t>histaminergic</a:t>
            </a:r>
            <a:r>
              <a:rPr lang="en-US" sz="2000" b="1" dirty="0" smtClean="0">
                <a:latin typeface="Arial Narrow" pitchFamily="34" charset="0"/>
              </a:rPr>
              <a:t> [H</a:t>
            </a:r>
            <a:r>
              <a:rPr lang="en-US" sz="2000" b="1" baseline="-25000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], </a:t>
            </a:r>
            <a:r>
              <a:rPr lang="en-US" sz="2000" b="1" dirty="0" err="1" smtClean="0">
                <a:latin typeface="Arial Narrow" pitchFamily="34" charset="0"/>
              </a:rPr>
              <a:t>muscarinic</a:t>
            </a:r>
            <a:r>
              <a:rPr lang="en-US" sz="2000" b="1" dirty="0" smtClean="0">
                <a:latin typeface="Arial Narrow" pitchFamily="34" charset="0"/>
              </a:rPr>
              <a:t>, [a</a:t>
            </a:r>
            <a:r>
              <a:rPr lang="en-US" sz="2000" b="1" baseline="-25000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]-adrenergic.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892314"/>
            <a:ext cx="87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 Narrow" pitchFamily="34" charset="0"/>
              </a:rPr>
              <a:t>Histaminergic</a:t>
            </a:r>
            <a:r>
              <a:rPr lang="en-US" sz="2000" b="1" u="sng" dirty="0" smtClean="0">
                <a:latin typeface="Arial Narrow" pitchFamily="34" charset="0"/>
              </a:rPr>
              <a:t> antagonism </a:t>
            </a:r>
            <a:r>
              <a:rPr lang="en-US" sz="2000" b="1" dirty="0" smtClean="0">
                <a:latin typeface="Arial Narrow" pitchFamily="34" charset="0"/>
              </a:rPr>
              <a:t>has been associated with sedation and drowsiness. Can contribute to increased appetite &amp; weight gain.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" y="1578114"/>
            <a:ext cx="87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 Narrow" pitchFamily="34" charset="0"/>
              </a:rPr>
              <a:t>Muscarinic</a:t>
            </a:r>
            <a:r>
              <a:rPr lang="en-US" sz="2000" b="1" u="sng" dirty="0" smtClean="0">
                <a:latin typeface="Arial Narrow" pitchFamily="34" charset="0"/>
              </a:rPr>
              <a:t>-receptor antagonism </a:t>
            </a:r>
            <a:r>
              <a:rPr lang="en-US" sz="2000" b="1" dirty="0" smtClean="0">
                <a:latin typeface="Arial Narrow" pitchFamily="34" charset="0"/>
              </a:rPr>
              <a:t>is responsible for gastrointestinal disturbances; constipation, dry mouth,  tachycardia, blurred vision, urine retention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" y="2263914"/>
            <a:ext cx="87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Narrow" pitchFamily="34" charset="0"/>
              </a:rPr>
              <a:t>Block of the [a</a:t>
            </a:r>
            <a:r>
              <a:rPr lang="en-US" sz="2000" b="1" u="sng" baseline="-25000" dirty="0" smtClean="0">
                <a:latin typeface="Arial Narrow" pitchFamily="34" charset="0"/>
              </a:rPr>
              <a:t>1</a:t>
            </a:r>
            <a:r>
              <a:rPr lang="en-US" sz="2000" b="1" u="sng" dirty="0" smtClean="0">
                <a:latin typeface="Arial Narrow" pitchFamily="34" charset="0"/>
              </a:rPr>
              <a:t>]-adrenergic receptor </a:t>
            </a:r>
            <a:r>
              <a:rPr lang="en-US" sz="2000" b="1" dirty="0" smtClean="0">
                <a:latin typeface="Arial Narrow" pitchFamily="34" charset="0"/>
              </a:rPr>
              <a:t>may be responsible for dizziness and orthostatic hypotension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47324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Narrow" pitchFamily="34" charset="0"/>
              </a:rPr>
              <a:t>Increased NE transmission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tremors, insomnia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77804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Narrow" pitchFamily="34" charset="0"/>
              </a:rPr>
              <a:t>Increased 5HT transmission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sedation, and a decrease in sexual drive.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267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Antidepressants &amp; sexual dysfunction?</a:t>
            </a:r>
          </a:p>
          <a:p>
            <a:r>
              <a:rPr lang="en-US" sz="2000" b="1" dirty="0" smtClean="0">
                <a:latin typeface="Arial Narrow" pitchFamily="34" charset="0"/>
              </a:rPr>
              <a:t>Through acting on 5HT</a:t>
            </a:r>
            <a:r>
              <a:rPr lang="en-US" sz="2000" b="1" baseline="-25000" dirty="0" smtClean="0">
                <a:latin typeface="Arial Narrow" pitchFamily="34" charset="0"/>
              </a:rPr>
              <a:t>2  </a:t>
            </a:r>
            <a:r>
              <a:rPr lang="en-US" sz="2000" b="1" dirty="0" smtClean="0">
                <a:latin typeface="Arial Narrow" pitchFamily="34" charset="0"/>
              </a:rPr>
              <a:t>→ sexual dysfunction (loss of sexual desire and impaired sexual response (ejaculatory delay, erectile dysfunction, </a:t>
            </a:r>
            <a:r>
              <a:rPr lang="en-US" sz="2000" b="1" dirty="0" err="1" smtClean="0">
                <a:latin typeface="Arial Narrow" pitchFamily="34" charset="0"/>
              </a:rPr>
              <a:t>anorgasmia</a:t>
            </a:r>
            <a:r>
              <a:rPr lang="en-US" sz="2000" b="1" dirty="0" smtClean="0">
                <a:latin typeface="Arial Narrow" pitchFamily="34" charset="0"/>
              </a:rPr>
              <a:t>)</a:t>
            </a:r>
            <a:r>
              <a:rPr lang="en-US" sz="2000" b="1" baseline="-25000" dirty="0" smtClean="0">
                <a:latin typeface="Arial Narrow" pitchFamily="34" charset="0"/>
              </a:rPr>
              <a:t> </a:t>
            </a:r>
            <a:endParaRPr lang="en-US" sz="2000" b="1" baseline="-250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229761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ADDs with </a:t>
            </a:r>
          </a:p>
          <a:p>
            <a:r>
              <a:rPr lang="en-US" sz="2000" b="1" dirty="0" smtClean="0">
                <a:latin typeface="Arial Narrow" pitchFamily="34" charset="0"/>
              </a:rPr>
              <a:t>5HT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blocking action as </a:t>
            </a:r>
            <a:r>
              <a:rPr lang="en-US" sz="2000" b="1" dirty="0" err="1" smtClean="0">
                <a:latin typeface="Arial Narrow" pitchFamily="34" charset="0"/>
              </a:rPr>
              <a:t>mirtazipine</a:t>
            </a:r>
            <a:r>
              <a:rPr lang="en-US" sz="2000" b="1" dirty="0" smtClean="0">
                <a:latin typeface="Arial Narrow" pitchFamily="34" charset="0"/>
              </a:rPr>
              <a:t>, has minimal action on sexual dysfunction.</a:t>
            </a:r>
          </a:p>
          <a:p>
            <a:r>
              <a:rPr lang="en-US" sz="2000" b="1" dirty="0" smtClean="0">
                <a:latin typeface="Arial Narrow" pitchFamily="34" charset="0"/>
              </a:rPr>
              <a:t>With &gt; NE than 5HT as </a:t>
            </a:r>
            <a:r>
              <a:rPr lang="en-US" sz="2000" b="1" dirty="0" err="1" smtClean="0">
                <a:latin typeface="Arial Narrow" pitchFamily="34" charset="0"/>
              </a:rPr>
              <a:t>Bupropion</a:t>
            </a:r>
            <a:r>
              <a:rPr lang="en-US" sz="2000" b="1" dirty="0" smtClean="0">
                <a:latin typeface="Arial Narrow" pitchFamily="34" charset="0"/>
              </a:rPr>
              <a:t> ,    have minimal sexual side effects</a:t>
            </a:r>
          </a:p>
          <a:p>
            <a:r>
              <a:rPr lang="en-US" sz="2000" b="1" dirty="0" err="1" smtClean="0">
                <a:latin typeface="Arial Narrow" pitchFamily="34" charset="0"/>
              </a:rPr>
              <a:t>Trazodone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nafazodone</a:t>
            </a:r>
            <a:r>
              <a:rPr lang="en-US" sz="2000" b="1" dirty="0" smtClean="0">
                <a:latin typeface="Arial Narrow" pitchFamily="34" charset="0"/>
              </a:rPr>
              <a:t>,</a:t>
            </a:r>
          </a:p>
          <a:p>
            <a:r>
              <a:rPr lang="en-US" sz="2000" b="1" dirty="0" smtClean="0">
                <a:latin typeface="Arial Narrow" pitchFamily="34" charset="0"/>
              </a:rPr>
              <a:t>With dual action are better than SSRIs with respect to sexual side effects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02889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" y="3092244"/>
            <a:ext cx="757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Antidepressants  increase variably the availability of 5HT &amp; NE at </a:t>
            </a:r>
            <a:r>
              <a:rPr lang="en-US" sz="2000" b="1" dirty="0" err="1" smtClean="0">
                <a:latin typeface="Arial Narrow" pitchFamily="34" charset="0"/>
              </a:rPr>
              <a:t>synapes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0574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latin typeface="Arial Narrow" pitchFamily="34" charset="0"/>
              </a:rPr>
              <a:t>Antidepressants  &amp; Sedation 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Sedating ADDs are; </a:t>
            </a:r>
            <a:r>
              <a:rPr lang="en-US" sz="2000" b="1" dirty="0" err="1" smtClean="0">
                <a:latin typeface="Arial Narrow" pitchFamily="34" charset="0"/>
              </a:rPr>
              <a:t>Amitryptyline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Paroxiteine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Sertraline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Mirtazapine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Trazadone</a:t>
            </a:r>
            <a:r>
              <a:rPr lang="en-US" sz="2000" b="1" dirty="0" smtClean="0">
                <a:latin typeface="Arial Narrow" pitchFamily="34" charset="0"/>
              </a:rPr>
              <a:t>, So better given near bed time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Less Sedating ADDs are;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Venalafoxine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, MOA Is,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So can be given in the morning as some cause insomnia as side effect.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951704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latin typeface="Arial Narrow" pitchFamily="34" charset="0"/>
              </a:rPr>
              <a:t>Antidepressants and appetite???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 DA is responsible for eating. 5HT action on 5HT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halts dopamine release so suppress appetite. 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Depression is accompanied more by weight loss.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SSRIs by </a:t>
            </a:r>
            <a:r>
              <a:rPr lang="en-US" sz="2000" b="1" dirty="0" smtClean="0">
                <a:latin typeface="Calibri"/>
              </a:rPr>
              <a:t>↑ 5HT availability to  act on 5HT</a:t>
            </a:r>
            <a:r>
              <a:rPr lang="en-US" sz="2000" b="1" baseline="-25000" dirty="0" smtClean="0">
                <a:latin typeface="Calibri"/>
              </a:rPr>
              <a:t>2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could suppress appetite. At least no weight gain with SSRIs.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Most TCAs have dual reuptake inhibition + sedation + antihistaminic effects  </a:t>
            </a:r>
            <a:r>
              <a:rPr lang="en-US" sz="2000" b="1" dirty="0" smtClean="0">
                <a:latin typeface="Calibri"/>
              </a:rPr>
              <a:t>↑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weight gain</a:t>
            </a:r>
          </a:p>
          <a:p>
            <a:pPr algn="l"/>
            <a:r>
              <a:rPr lang="en-US" sz="2000" b="1" dirty="0" err="1" smtClean="0">
                <a:latin typeface="Arial Narrow" pitchFamily="34" charset="0"/>
                <a:sym typeface="Wingdings 3"/>
              </a:rPr>
              <a:t>Mirtazepine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blocks 5HT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 so cannot shut off dopamine  signals  </a:t>
            </a:r>
            <a:r>
              <a:rPr lang="en-US" sz="2000" b="1" dirty="0" smtClean="0">
                <a:latin typeface="Calibri"/>
              </a:rPr>
              <a:t>↑ weight gain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N.B. A</a:t>
            </a:r>
            <a:r>
              <a:rPr lang="en-US" sz="2000" b="1" dirty="0" smtClean="0">
                <a:latin typeface="Arial Narrow" pitchFamily="34" charset="0"/>
              </a:rPr>
              <a:t>ntidepressants isn't always a direct cause to cause alteration in weight. Other contributing factors to weight gain during antidepressant therapy are for example: ↑ day time sleep, ↑ craving for food when mood alleviates,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9369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" y="5867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92449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 smtClean="0">
                <a:latin typeface="Arial Narrow" pitchFamily="34" charset="0"/>
              </a:rPr>
              <a:t>Nausa</a:t>
            </a:r>
            <a:r>
              <a:rPr lang="en-US" sz="2000" b="1" u="sng" dirty="0" smtClean="0">
                <a:latin typeface="Arial Narrow" pitchFamily="34" charset="0"/>
              </a:rPr>
              <a:t> &amp; Vomiting </a:t>
            </a:r>
            <a:r>
              <a:rPr lang="en-US" sz="2000" b="1" dirty="0" smtClean="0">
                <a:latin typeface="Arial Narrow" pitchFamily="34" charset="0"/>
              </a:rPr>
              <a:t>by SSRIs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Calibri"/>
              </a:rPr>
              <a:t>↑ 5HT availability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act on 5HT3  nausea &amp; vomiting 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1384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Antidepressants  safe combinations;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Desipramine</a:t>
            </a:r>
            <a:endParaRPr lang="en-US" sz="2000" b="1" dirty="0" smtClean="0">
              <a:latin typeface="Arial Narrow" pitchFamily="34" charset="0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SSRIs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Mertazepine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Reboxetine</a:t>
            </a:r>
            <a:r>
              <a:rPr lang="en-US" sz="2000" b="1" dirty="0" smtClean="0">
                <a:latin typeface="Arial Narrow" pitchFamily="34" charset="0"/>
              </a:rPr>
              <a:t> or any other NRIs / SNRIs/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Antidepressant approved for use in children;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Antidepressants good for elderly are SSRIs because they can be used at lower dosage giving least side effects in this age group</a:t>
            </a: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SSRIs use is more than TCAs because they are better tolerated by patients </a:t>
            </a:r>
          </a:p>
          <a:p>
            <a:pPr algn="l"/>
            <a:endParaRPr lang="en-US" sz="1000" b="1" dirty="0" smtClean="0">
              <a:latin typeface="Arial Narrow" pitchFamily="34" charset="0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Antidepressants dangerous combinations; 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MAO Is  + SSRIs  Serotonin syndrome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Paroxetine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Nefazodone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Desipramine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Nortryptiline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 severe sedation </a:t>
            </a:r>
            <a:br>
              <a:rPr lang="en-US" sz="2000" b="1" dirty="0" smtClean="0"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  <a:sym typeface="Wingdings 3"/>
              </a:rPr>
              <a:t>    or  &gt; toxicity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Enuresis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Imipramine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Chronic pain  TCAs (Tertiary better than 2ndry amines ) 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Duloxetine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                             SSRIs not effective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Bulimia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Obsessive convulsive disorder SSRIs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Cancer associated depression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Mirtazapine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Depression in Adolescence and young adults 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Depressive phase of bipolar add? 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Lamotrigine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(anticonvulsant) or lithium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1894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 b="35229"/>
          <a:stretch>
            <a:fillRect/>
          </a:stretch>
        </p:blipFill>
        <p:spPr bwMode="auto">
          <a:xfrm>
            <a:off x="4572000" y="533400"/>
            <a:ext cx="4105275" cy="563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5425" y="210146"/>
            <a:ext cx="699422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8"/>
          <p:cNvSpPr/>
          <p:nvPr/>
        </p:nvSpPr>
        <p:spPr>
          <a:xfrm>
            <a:off x="3276600" y="5791200"/>
            <a:ext cx="5469190" cy="6862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90600" y="31797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112963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0" y="52371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57400" y="2409825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95400" y="4170363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590800" y="3324225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352800" y="4238625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8600" y="1571625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05684"/>
            <a:ext cx="7772400" cy="1727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responsible for NE, 5-HT catabolism. It also metabolizes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long acting [persists 2w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[persists 7 days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9394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7568" y="3543837"/>
            <a:ext cx="4343400" cy="2552163"/>
            <a:chOff x="4697568" y="3276600"/>
            <a:chExt cx="4343400" cy="2552163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354658" y="3761142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204099" y="3999706"/>
              <a:ext cx="5334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97568" y="4259103"/>
              <a:ext cx="43434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&amp; Drug 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antidepressant 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  <a:ln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133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Bodoni MT Black" pitchFamily="18" charset="0"/>
              </a:rPr>
              <a:t>MONOAMINE OXIDASE INHIBITORS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now only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in atypical depression and depression resistant to other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vesicles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allows its massive release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results in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hypertensive crisis.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208165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If with (indirect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TCA)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rgbClr val="CCFF33"/>
                </a:solidFill>
                <a:latin typeface="Arial Narrow" pitchFamily="34" charset="0"/>
                <a:sym typeface="Wingdings"/>
              </a:rPr>
              <a:t>hypertensive crisis</a:t>
            </a:r>
            <a:endParaRPr lang="en-US" sz="2600" b="1" dirty="0" smtClean="0">
              <a:solidFill>
                <a:srgbClr val="CCFF33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If with SSRI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rgbClr val="CCFF33"/>
                </a:solidFill>
                <a:latin typeface="Arial Narrow" pitchFamily="34" charset="0"/>
              </a:rPr>
              <a:t>fatal serotonin syndrome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[hyperthermia, muscle rigidity, cardiovascular collapse ]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so  keep  6 weeks space between their use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If with </a:t>
            </a:r>
            <a:r>
              <a:rPr lang="en-US" sz="2600" b="1" dirty="0" err="1" smtClean="0">
                <a:solidFill>
                  <a:srgbClr val="CCFF33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-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ve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its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levels  </a:t>
            </a:r>
            <a:r>
              <a:rPr lang="en-US" sz="2600" b="1" dirty="0" err="1" smtClean="0">
                <a:solidFill>
                  <a:srgbClr val="CCFF33"/>
                </a:solidFill>
                <a:latin typeface="Arial Narrow" pitchFamily="34" charset="0"/>
                <a:sym typeface="Wingdings"/>
              </a:rPr>
              <a:t>toxcity</a:t>
            </a:r>
            <a:r>
              <a:rPr lang="en-US" sz="2600" b="1" dirty="0" smtClean="0">
                <a:solidFill>
                  <a:srgbClr val="CCFF33"/>
                </a:solidFill>
                <a:latin typeface="Arial Narrow" pitchFamily="34" charset="0"/>
                <a:sym typeface="Wingdings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7" descr="MCj03708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4419600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2069</Words>
  <Application>Microsoft Office PowerPoint</Application>
  <PresentationFormat>On-screen Show (4:3)</PresentationFormat>
  <Paragraphs>323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200</cp:revision>
  <dcterms:created xsi:type="dcterms:W3CDTF">2010-10-24T13:01:28Z</dcterms:created>
  <dcterms:modified xsi:type="dcterms:W3CDTF">2012-10-08T18:34:34Z</dcterms:modified>
</cp:coreProperties>
</file>