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55" r:id="rId2"/>
    <p:sldId id="315" r:id="rId3"/>
    <p:sldId id="322" r:id="rId4"/>
    <p:sldId id="326" r:id="rId5"/>
    <p:sldId id="317" r:id="rId6"/>
    <p:sldId id="328" r:id="rId7"/>
    <p:sldId id="329" r:id="rId8"/>
    <p:sldId id="375" r:id="rId9"/>
    <p:sldId id="333" r:id="rId10"/>
    <p:sldId id="331" r:id="rId11"/>
    <p:sldId id="334" r:id="rId12"/>
    <p:sldId id="353" r:id="rId13"/>
    <p:sldId id="336" r:id="rId14"/>
    <p:sldId id="354" r:id="rId15"/>
    <p:sldId id="339" r:id="rId16"/>
    <p:sldId id="356" r:id="rId17"/>
    <p:sldId id="357" r:id="rId18"/>
    <p:sldId id="358" r:id="rId19"/>
    <p:sldId id="359" r:id="rId20"/>
    <p:sldId id="360" r:id="rId21"/>
    <p:sldId id="361" r:id="rId22"/>
    <p:sldId id="362" r:id="rId23"/>
    <p:sldId id="363" r:id="rId24"/>
    <p:sldId id="364" r:id="rId25"/>
    <p:sldId id="365" r:id="rId26"/>
    <p:sldId id="366" r:id="rId27"/>
    <p:sldId id="367" r:id="rId28"/>
    <p:sldId id="368" r:id="rId29"/>
    <p:sldId id="376" r:id="rId30"/>
    <p:sldId id="370" r:id="rId31"/>
    <p:sldId id="374" r:id="rId32"/>
    <p:sldId id="371" r:id="rId33"/>
    <p:sldId id="372" r:id="rId34"/>
    <p:sldId id="373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  <a:srgbClr val="FFFF99"/>
    <a:srgbClr val="66FFFF"/>
    <a:srgbClr val="FFCDF2"/>
    <a:srgbClr val="FF66FF"/>
    <a:srgbClr val="FF69D8"/>
    <a:srgbClr val="00FFFF"/>
    <a:srgbClr val="C7F2F1"/>
    <a:srgbClr val="FF9933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11BF165-97D4-48D0-93BA-91B66A7470E6}" type="datetimeFigureOut">
              <a:rPr lang="en-US"/>
              <a:pPr>
                <a:defRPr/>
              </a:pPr>
              <a:t>08/10/2012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D37B4C1B-BE83-4DE1-99F8-9BFE56E9E0C6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B4C1B-BE83-4DE1-99F8-9BFE56E9E0C6}" type="slidenum">
              <a:rPr lang="ar-SA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B4C1B-BE83-4DE1-99F8-9BFE56E9E0C6}" type="slidenum">
              <a:rPr lang="ar-SA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B4C1B-BE83-4DE1-99F8-9BFE56E9E0C6}" type="slidenum">
              <a:rPr lang="ar-SA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F8095-A71D-4F55-84F6-413FCDABD62A}" type="datetimeFigureOut">
              <a:rPr lang="en-US"/>
              <a:pPr>
                <a:defRPr/>
              </a:pPr>
              <a:t>08/10/2012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FA381F-F53E-46C2-A31A-5754CE0B0D8F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3C29C-259B-4C42-90A9-C4C2EC482FF9}" type="datetimeFigureOut">
              <a:rPr lang="en-US"/>
              <a:pPr>
                <a:defRPr/>
              </a:pPr>
              <a:t>08/10/2012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5D324-4401-45A4-958B-81820E276EA0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79749-41CD-409D-AEBF-354FDC9009BA}" type="datetimeFigureOut">
              <a:rPr lang="en-US"/>
              <a:pPr>
                <a:defRPr/>
              </a:pPr>
              <a:t>08/10/2012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B61C4-25D9-4FC8-B16B-A940D70C249F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B56D6-4562-49D9-866C-04A2FAE0CE74}" type="datetimeFigureOut">
              <a:rPr lang="en-US"/>
              <a:pPr>
                <a:defRPr/>
              </a:pPr>
              <a:t>08/10/2012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224F33-91B1-4FEE-8AA0-CD431AF1B6E6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63A32-4A32-42C2-91C0-CCB4745A8340}" type="datetimeFigureOut">
              <a:rPr lang="en-US"/>
              <a:pPr>
                <a:defRPr/>
              </a:pPr>
              <a:t>08/10/2012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BEF27F-DFA8-492D-8B61-4619C20CA645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9B254-0341-4D25-84DD-0B1FF541F425}" type="datetimeFigureOut">
              <a:rPr lang="en-US"/>
              <a:pPr>
                <a:defRPr/>
              </a:pPr>
              <a:t>08/10/2012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1FC4AB-E683-44A7-8BB9-4A54C4BED3A5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D7EAE-646C-409F-AD2C-D2ACC0F1E2ED}" type="datetimeFigureOut">
              <a:rPr lang="en-US"/>
              <a:pPr>
                <a:defRPr/>
              </a:pPr>
              <a:t>08/10/2012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A8B7EB-45CB-4CFD-BF2A-A774CE093E14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69348-D1D7-471C-BEB1-1348B45D6297}" type="datetimeFigureOut">
              <a:rPr lang="en-US"/>
              <a:pPr>
                <a:defRPr/>
              </a:pPr>
              <a:t>08/10/2012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B465DA-25D3-4D2B-9302-59DF8AB2905B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E4595-05A0-4081-BF16-FCE376D321BA}" type="datetimeFigureOut">
              <a:rPr lang="en-US"/>
              <a:pPr>
                <a:defRPr/>
              </a:pPr>
              <a:t>08/10/2012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6BE6E5-8285-41A6-A333-9FB9D4B243EC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99F0C-1673-4FEE-ADAB-4649C6B863BF}" type="datetimeFigureOut">
              <a:rPr lang="en-US"/>
              <a:pPr>
                <a:defRPr/>
              </a:pPr>
              <a:t>08/10/2012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16B9F-3F09-4CA2-A1FA-5FE7103F8E45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8923E-90DC-4DD0-B806-1B2E78A46EFD}" type="datetimeFigureOut">
              <a:rPr lang="en-US"/>
              <a:pPr>
                <a:defRPr/>
              </a:pPr>
              <a:t>08/10/2012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C5D5E8-370E-4FC6-857A-AE4D011E03AE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3F4403-DF45-45B1-BA54-6E12AE78DA4C}" type="datetimeFigureOut">
              <a:rPr lang="en-US"/>
              <a:pPr>
                <a:defRPr/>
              </a:pPr>
              <a:t>08/10/2012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0DBAFC3F-3B40-4E42-8865-8F0EE950919A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99"/>
              </a:solidFill>
            </a:endParaRPr>
          </a:p>
        </p:txBody>
      </p:sp>
      <p:pic>
        <p:nvPicPr>
          <p:cNvPr id="8" name="Picture 4" descr="http://farm1.static.flickr.com/63/171449609_ca3f8640df.jpg"/>
          <p:cNvPicPr>
            <a:picLocks noChangeAspect="1" noChangeArrowheads="1"/>
          </p:cNvPicPr>
          <p:nvPr/>
        </p:nvPicPr>
        <p:blipFill>
          <a:blip r:embed="rId2" cstate="print"/>
          <a:srcRect l="4046" t="43200" r="2888" b="2029"/>
          <a:stretch>
            <a:fillRect/>
          </a:stretch>
        </p:blipFill>
        <p:spPr bwMode="auto">
          <a:xfrm>
            <a:off x="5638800" y="304800"/>
            <a:ext cx="3301139" cy="282271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76200" y="143470"/>
            <a:ext cx="69942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/>
                  </a:outerShdw>
                  <a:reflection blurRad="6350" stA="55000" endA="50" endPos="85000" dir="5400000" sy="-100000" algn="bl" rotWithShape="0"/>
                </a:effectLst>
              </a:rPr>
              <a:t>ANTIDEPRESSANTS</a:t>
            </a:r>
            <a:endParaRPr lang="en-US" sz="5400" b="1" cap="none" spc="0" dirty="0">
              <a:ln/>
              <a:solidFill>
                <a:srgbClr val="92D050"/>
              </a:solidFill>
              <a:effectLst>
                <a:outerShdw blurRad="50800" dist="38100" dir="5400000" algn="t" rotWithShape="0">
                  <a:prstClr val="black"/>
                </a:outerShdw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15000" y="2416314"/>
            <a:ext cx="3352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ln/>
                <a:solidFill>
                  <a:srgbClr val="CCFF33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5400000" algn="t" rotWithShape="0">
                    <a:prstClr val="black"/>
                  </a:outerShdw>
                  <a:reflection blurRad="6350" stA="55000" endA="50" endPos="85000" dir="5400000" sy="-100000" algn="bl" rotWithShape="0"/>
                </a:effectLst>
              </a:rPr>
              <a:t>OLD &amp; NEW</a:t>
            </a:r>
            <a:endParaRPr lang="en-US" sz="4000" dirty="0">
              <a:solidFill>
                <a:srgbClr val="CCFF33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8100" dir="5400000" algn="t" rotWithShape="0">
                  <a:prstClr val="black"/>
                </a:outerShdw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3219033"/>
            <a:ext cx="8839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80000"/>
              <a:buBlip>
                <a:blip r:embed="rId3"/>
              </a:buBlip>
            </a:pPr>
            <a:r>
              <a:rPr lang="en-US" sz="2400" b="1" dirty="0" smtClean="0">
                <a:solidFill>
                  <a:srgbClr val="FFFF99"/>
                </a:solidFill>
                <a:latin typeface="Arial Narrow" pitchFamily="34" charset="0"/>
              </a:rPr>
              <a:t> Realize neurotransmitter defects in different types of depression</a:t>
            </a:r>
          </a:p>
          <a:p>
            <a:pPr>
              <a:buSzPct val="80000"/>
              <a:buBlip>
                <a:blip r:embed="rId3"/>
              </a:buBlip>
            </a:pPr>
            <a:r>
              <a:rPr lang="en-US" sz="2400" b="1" dirty="0" smtClean="0">
                <a:solidFill>
                  <a:srgbClr val="FFFF99"/>
                </a:solidFill>
                <a:latin typeface="Arial Narrow" pitchFamily="34" charset="0"/>
              </a:rPr>
              <a:t> Elaborate on how antidepressants generally act</a:t>
            </a:r>
          </a:p>
          <a:p>
            <a:pPr>
              <a:buSzPct val="80000"/>
              <a:buBlip>
                <a:blip r:embed="rId3"/>
              </a:buBlip>
            </a:pPr>
            <a:r>
              <a:rPr lang="en-US" sz="2400" b="1" dirty="0" smtClean="0">
                <a:solidFill>
                  <a:srgbClr val="FFFF99"/>
                </a:solidFill>
                <a:latin typeface="Arial Narrow" pitchFamily="34" charset="0"/>
              </a:rPr>
              <a:t> Classify the existing antidepressant into elder (TCAs &amp; MAO Is) and </a:t>
            </a:r>
            <a:br>
              <a:rPr lang="en-US" sz="2400" b="1" dirty="0" smtClean="0">
                <a:solidFill>
                  <a:srgbClr val="FFFF99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rgbClr val="FFFF99"/>
                </a:solidFill>
                <a:latin typeface="Arial Narrow" pitchFamily="34" charset="0"/>
              </a:rPr>
              <a:t>    newer groups (SSRIs, SNRIs, NRIs, NAASs, NDRIs, SARIs)</a:t>
            </a:r>
          </a:p>
          <a:p>
            <a:pPr>
              <a:buSzPct val="80000"/>
              <a:buBlip>
                <a:blip r:embed="rId3"/>
              </a:buBlip>
            </a:pPr>
            <a:r>
              <a:rPr lang="en-US" sz="2400" b="1" dirty="0" smtClean="0">
                <a:solidFill>
                  <a:srgbClr val="FFFF99"/>
                </a:solidFill>
                <a:latin typeface="Arial Narrow" pitchFamily="34" charset="0"/>
              </a:rPr>
              <a:t> Expand on pharmacology of  each group; setting examples, </a:t>
            </a:r>
            <a:br>
              <a:rPr lang="en-US" sz="2400" b="1" dirty="0" smtClean="0">
                <a:solidFill>
                  <a:srgbClr val="FFFF99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rgbClr val="FFFF99"/>
                </a:solidFill>
                <a:latin typeface="Arial Narrow" pitchFamily="34" charset="0"/>
              </a:rPr>
              <a:t>   discussing </a:t>
            </a:r>
            <a:r>
              <a:rPr lang="en-US" sz="2400" b="1" dirty="0" err="1" smtClean="0">
                <a:solidFill>
                  <a:srgbClr val="FFFF99"/>
                </a:solidFill>
                <a:latin typeface="Arial Narrow" pitchFamily="34" charset="0"/>
              </a:rPr>
              <a:t>pharmacodynamic</a:t>
            </a:r>
            <a:r>
              <a:rPr lang="en-US" sz="2400" b="1" dirty="0" smtClean="0">
                <a:solidFill>
                  <a:srgbClr val="FFFF99"/>
                </a:solidFill>
                <a:latin typeface="Arial Narrow" pitchFamily="34" charset="0"/>
              </a:rPr>
              <a:t> potentials, pharmacokinetic differences, </a:t>
            </a:r>
            <a:br>
              <a:rPr lang="en-US" sz="2400" b="1" dirty="0" smtClean="0">
                <a:solidFill>
                  <a:srgbClr val="FFFF99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rgbClr val="FFFF99"/>
                </a:solidFill>
                <a:latin typeface="Arial Narrow" pitchFamily="34" charset="0"/>
              </a:rPr>
              <a:t>   varied indications, contraindications and side effects</a:t>
            </a:r>
          </a:p>
          <a:p>
            <a:pPr>
              <a:buSzPct val="80000"/>
              <a:buBlip>
                <a:blip r:embed="rId3"/>
              </a:buBlip>
            </a:pPr>
            <a:r>
              <a:rPr lang="en-US" sz="2400" b="1" dirty="0" smtClean="0">
                <a:solidFill>
                  <a:srgbClr val="FFFF99"/>
                </a:solidFill>
                <a:latin typeface="Arial Narrow" pitchFamily="34" charset="0"/>
              </a:rPr>
              <a:t> Enumerate augmenter drugs used in depression   </a:t>
            </a:r>
            <a:endParaRPr lang="en-US" sz="2400" b="1" dirty="0">
              <a:solidFill>
                <a:srgbClr val="FFFF99"/>
              </a:solidFill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8600" y="2057400"/>
            <a:ext cx="1095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n/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/>
                  </a:outerShdw>
                  <a:reflection blurRad="6350" stA="55000" endA="50" endPos="85000" dir="5400000" sy="-100000" algn="bl" rotWithShape="0"/>
                </a:effectLst>
              </a:rPr>
              <a:t>ILOs</a:t>
            </a:r>
            <a:endParaRPr lang="en-US" sz="3200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4143375" y="1990725"/>
            <a:ext cx="4786313" cy="4714875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304800"/>
            <a:ext cx="61722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sz="2800" dirty="0" smtClean="0">
                <a:solidFill>
                  <a:srgbClr val="FFFF99"/>
                </a:solidFill>
                <a:latin typeface="Bernard MT Condensed" pitchFamily="18" charset="0"/>
              </a:rPr>
              <a:t>1</a:t>
            </a:r>
            <a:r>
              <a:rPr lang="en-US" sz="2800" baseline="30000" dirty="0" smtClean="0">
                <a:solidFill>
                  <a:srgbClr val="FFFF99"/>
                </a:solidFill>
                <a:latin typeface="Bernard MT Condensed" pitchFamily="18" charset="0"/>
              </a:rPr>
              <a:t>st</a:t>
            </a:r>
            <a:r>
              <a:rPr lang="en-US" sz="2800" dirty="0" smtClean="0">
                <a:solidFill>
                  <a:srgbClr val="FFFF99"/>
                </a:solidFill>
                <a:latin typeface="Bernard MT Condensed" pitchFamily="18" charset="0"/>
              </a:rPr>
              <a:t> Generation </a:t>
            </a:r>
            <a:r>
              <a:rPr lang="en-US" sz="2800" dirty="0" err="1" smtClean="0">
                <a:solidFill>
                  <a:srgbClr val="FFFF99"/>
                </a:solidFill>
                <a:latin typeface="Bernard MT Condensed" pitchFamily="18" charset="0"/>
              </a:rPr>
              <a:t>Tricyclic</a:t>
            </a:r>
            <a:r>
              <a:rPr lang="en-US" sz="2800" dirty="0" smtClean="0">
                <a:solidFill>
                  <a:srgbClr val="FFFF99"/>
                </a:solidFill>
                <a:latin typeface="Bernard MT Condensed" pitchFamily="18" charset="0"/>
              </a:rPr>
              <a:t> Antidepressants</a:t>
            </a:r>
          </a:p>
          <a:p>
            <a:pPr>
              <a:lnSpc>
                <a:spcPts val="3000"/>
              </a:lnSpc>
            </a:pPr>
            <a:r>
              <a:rPr lang="en-US" sz="2800" dirty="0" smtClean="0">
                <a:solidFill>
                  <a:srgbClr val="FFFF99"/>
                </a:solidFill>
                <a:latin typeface="Bernard MT Condensed" pitchFamily="18" charset="0"/>
              </a:rPr>
              <a:t>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have three-ring nucleus structure </a:t>
            </a:r>
            <a:endParaRPr lang="en-US" sz="2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0" y="3603045"/>
            <a:ext cx="3581400" cy="2517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800" u="sng" dirty="0" smtClean="0">
                <a:solidFill>
                  <a:srgbClr val="FFFF99"/>
                </a:solidFill>
                <a:latin typeface="Bernard MT Condensed" pitchFamily="18" charset="0"/>
              </a:rPr>
              <a:t>Tertiary amines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Block 5HT&amp; NE reuptake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More side effects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2800" dirty="0" err="1" smtClean="0">
                <a:solidFill>
                  <a:srgbClr val="C7F2F1"/>
                </a:solidFill>
                <a:latin typeface="Bernard MT Condensed" pitchFamily="18" charset="0"/>
                <a:cs typeface="Times New Roman" pitchFamily="18" charset="0"/>
              </a:rPr>
              <a:t>Imipramine</a:t>
            </a:r>
            <a:r>
              <a:rPr lang="en-US" sz="280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i="1" dirty="0" smtClean="0">
                <a:solidFill>
                  <a:schemeClr val="bg1"/>
                </a:solidFill>
                <a:latin typeface="Arial Narrow" pitchFamily="34" charset="0"/>
              </a:rPr>
              <a:t>(</a:t>
            </a:r>
            <a:r>
              <a:rPr lang="en-US" sz="2400" i="1" dirty="0" err="1" smtClean="0">
                <a:solidFill>
                  <a:schemeClr val="bg1"/>
                </a:solidFill>
                <a:latin typeface="Arial Narrow" pitchFamily="34" charset="0"/>
              </a:rPr>
              <a:t>Tofranil</a:t>
            </a:r>
            <a:r>
              <a:rPr lang="en-US" sz="2400" i="1" dirty="0" smtClean="0">
                <a:solidFill>
                  <a:schemeClr val="bg1"/>
                </a:solidFill>
                <a:latin typeface="Arial Narrow" pitchFamily="34" charset="0"/>
              </a:rPr>
              <a:t>)</a:t>
            </a:r>
            <a:endParaRPr lang="en-US" sz="2800" i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2800" dirty="0" err="1" smtClean="0">
                <a:solidFill>
                  <a:srgbClr val="C7F2F1"/>
                </a:solidFill>
                <a:latin typeface="Bernard MT Condensed" pitchFamily="18" charset="0"/>
                <a:cs typeface="Times New Roman" pitchFamily="18" charset="0"/>
              </a:rPr>
              <a:t>Amitriptyline</a:t>
            </a:r>
            <a:r>
              <a:rPr lang="en-US" sz="2800" dirty="0" smtClean="0">
                <a:solidFill>
                  <a:srgbClr val="C7F2F1"/>
                </a:solidFill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i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(</a:t>
            </a:r>
            <a:r>
              <a:rPr lang="en-US" sz="2400" i="1" dirty="0" err="1" smtClean="0">
                <a:solidFill>
                  <a:schemeClr val="bg1"/>
                </a:solidFill>
                <a:latin typeface="Arial Narrow" pitchFamily="34" charset="0"/>
              </a:rPr>
              <a:t>Elavil</a:t>
            </a:r>
            <a:r>
              <a:rPr lang="en-US" sz="2400" i="1" dirty="0" smtClean="0">
                <a:solidFill>
                  <a:schemeClr val="bg1"/>
                </a:solidFill>
                <a:latin typeface="Arial Narrow" pitchFamily="34" charset="0"/>
              </a:rPr>
              <a:t>)</a:t>
            </a:r>
            <a:endParaRPr lang="en-US" sz="2800" i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00600" y="3581400"/>
            <a:ext cx="3886200" cy="2517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sz="2800" u="sng" dirty="0" smtClean="0">
                <a:solidFill>
                  <a:srgbClr val="FFFF99"/>
                </a:solidFill>
                <a:latin typeface="Bernard MT Condensed" pitchFamily="18" charset="0"/>
              </a:rPr>
              <a:t>Secondary amines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altLang="zh-CN" sz="2600" b="1" dirty="0" smtClean="0">
                <a:solidFill>
                  <a:schemeClr val="bg1"/>
                </a:solidFill>
                <a:latin typeface="Arial Narrow" pitchFamily="34" charset="0"/>
                <a:ea typeface="SimSun" pitchFamily="2" charset="-122"/>
                <a:cs typeface="Times New Roman" pitchFamily="18" charset="0"/>
              </a:rPr>
              <a:t>More selective to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NE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Less side effects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2800" dirty="0" err="1" smtClean="0">
                <a:solidFill>
                  <a:srgbClr val="C7F2F1"/>
                </a:solidFill>
                <a:latin typeface="Bernard MT Condensed" pitchFamily="18" charset="0"/>
              </a:rPr>
              <a:t>Desipramine</a:t>
            </a:r>
            <a:r>
              <a:rPr lang="en-US" sz="2800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i="1" dirty="0" smtClean="0">
                <a:solidFill>
                  <a:schemeClr val="bg1"/>
                </a:solidFill>
                <a:latin typeface="Arial Narrow" pitchFamily="34" charset="0"/>
              </a:rPr>
              <a:t>(</a:t>
            </a:r>
            <a:r>
              <a:rPr lang="en-US" sz="2400" i="1" dirty="0" err="1" smtClean="0">
                <a:solidFill>
                  <a:schemeClr val="bg1"/>
                </a:solidFill>
                <a:latin typeface="Arial Narrow" pitchFamily="34" charset="0"/>
              </a:rPr>
              <a:t>Norpramin</a:t>
            </a:r>
            <a:r>
              <a:rPr lang="en-US" sz="2400" i="1" dirty="0" smtClean="0">
                <a:solidFill>
                  <a:schemeClr val="bg1"/>
                </a:solidFill>
                <a:latin typeface="Arial Narrow" pitchFamily="34" charset="0"/>
              </a:rPr>
              <a:t>)</a:t>
            </a:r>
            <a:endParaRPr lang="en-US" sz="2800" i="1" dirty="0" smtClean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sz="2800" dirty="0" err="1" smtClean="0">
                <a:solidFill>
                  <a:srgbClr val="C7F2F1"/>
                </a:solidFill>
                <a:latin typeface="Bernard MT Condensed" pitchFamily="18" charset="0"/>
              </a:rPr>
              <a:t>Nortriptyline</a:t>
            </a:r>
            <a:r>
              <a:rPr lang="en-US" sz="2800" dirty="0" smtClean="0">
                <a:solidFill>
                  <a:srgbClr val="C7F2F1"/>
                </a:solidFill>
                <a:latin typeface="Arial Narrow" pitchFamily="34" charset="0"/>
              </a:rPr>
              <a:t> </a:t>
            </a:r>
            <a:r>
              <a:rPr lang="en-US" sz="2400" i="1" dirty="0" smtClean="0">
                <a:solidFill>
                  <a:schemeClr val="bg1"/>
                </a:solidFill>
                <a:latin typeface="Arial Narrow" pitchFamily="34" charset="0"/>
              </a:rPr>
              <a:t>(</a:t>
            </a:r>
            <a:r>
              <a:rPr lang="en-US" sz="2400" b="1" i="1" dirty="0" err="1" smtClean="0">
                <a:solidFill>
                  <a:schemeClr val="bg1"/>
                </a:solidFill>
                <a:latin typeface="Arial Narrow" pitchFamily="34" charset="0"/>
              </a:rPr>
              <a:t>Pamelor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)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2019300" y="1143000"/>
            <a:ext cx="5105400" cy="2444260"/>
            <a:chOff x="457200" y="1143000"/>
            <a:chExt cx="5105400" cy="2444260"/>
          </a:xfrm>
        </p:grpSpPr>
        <p:pic>
          <p:nvPicPr>
            <p:cNvPr id="1027" name="Picture 3" descr="C:\Users\Administrator\Pictures\Picture bb.png"/>
            <p:cNvPicPr>
              <a:picLocks noChangeAspect="1" noChangeArrowheads="1"/>
            </p:cNvPicPr>
            <p:nvPr/>
          </p:nvPicPr>
          <p:blipFill>
            <a:blip r:embed="rId2" cstate="print"/>
            <a:srcRect l="7577" r="7814" b="51920"/>
            <a:stretch>
              <a:fillRect/>
            </a:stretch>
          </p:blipFill>
          <p:spPr bwMode="auto">
            <a:xfrm>
              <a:off x="457200" y="1143000"/>
              <a:ext cx="5105400" cy="1371600"/>
            </a:xfrm>
            <a:prstGeom prst="rect">
              <a:avLst/>
            </a:prstGeom>
            <a:noFill/>
          </p:spPr>
        </p:pic>
        <p:pic>
          <p:nvPicPr>
            <p:cNvPr id="15" name="Picture 3" descr="C:\Users\Administrator\Pictures\Picture bb.png"/>
            <p:cNvPicPr>
              <a:picLocks noChangeAspect="1" noChangeArrowheads="1"/>
            </p:cNvPicPr>
            <p:nvPr/>
          </p:nvPicPr>
          <p:blipFill>
            <a:blip r:embed="rId2" cstate="print"/>
            <a:srcRect l="7577" t="53422" r="7814" b="3840"/>
            <a:stretch>
              <a:fillRect/>
            </a:stretch>
          </p:blipFill>
          <p:spPr bwMode="auto">
            <a:xfrm>
              <a:off x="457200" y="2368060"/>
              <a:ext cx="5105400" cy="1219200"/>
            </a:xfrm>
            <a:prstGeom prst="rect">
              <a:avLst/>
            </a:prstGeom>
            <a:noFill/>
          </p:spPr>
        </p:pic>
      </p:grpSp>
      <p:sp>
        <p:nvSpPr>
          <p:cNvPr id="17" name="Rectangle 16"/>
          <p:cNvSpPr/>
          <p:nvPr/>
        </p:nvSpPr>
        <p:spPr>
          <a:xfrm>
            <a:off x="1066800" y="6248400"/>
            <a:ext cx="701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+ Block ADR (</a:t>
            </a:r>
            <a:r>
              <a:rPr lang="el-GR" sz="2400" b="1" i="1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α</a:t>
            </a:r>
            <a:r>
              <a:rPr lang="en-US" sz="2400" b="1" i="1" baseline="-25000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1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), Histamine  (H</a:t>
            </a:r>
            <a:r>
              <a:rPr lang="en-US" sz="2400" b="1" i="1" baseline="-25000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1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) &amp; Ach (M</a:t>
            </a:r>
            <a:r>
              <a:rPr lang="en-US" sz="2400" b="1" i="1" baseline="-25000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1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)receptors. 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7" name="Picture 3" descr="C:\Users\User\Desktop\Drug_TCA_efficac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57200" y="304800"/>
            <a:ext cx="8153400" cy="5800510"/>
          </a:xfrm>
          <a:prstGeom prst="rect">
            <a:avLst/>
          </a:prstGeom>
          <a:ln w="2286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sp>
        <p:nvSpPr>
          <p:cNvPr id="8" name="Rectangle 7"/>
          <p:cNvSpPr/>
          <p:nvPr/>
        </p:nvSpPr>
        <p:spPr>
          <a:xfrm>
            <a:off x="304800" y="6248400"/>
            <a:ext cx="868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+ block adrenergic (</a:t>
            </a:r>
            <a:r>
              <a:rPr lang="el-GR" sz="2400" b="1" i="1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α</a:t>
            </a:r>
            <a:r>
              <a:rPr lang="en-US" sz="2400" b="1" i="1" baseline="-25000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1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), histamine (H</a:t>
            </a:r>
            <a:r>
              <a:rPr lang="en-US" sz="2400" b="1" i="1" baseline="-25000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1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) &amp; </a:t>
            </a:r>
            <a:r>
              <a:rPr lang="en-US" sz="2400" b="1" i="1" dirty="0" err="1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muscarinic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 (M</a:t>
            </a:r>
            <a:r>
              <a:rPr lang="en-US" sz="2400" b="1" i="1" baseline="-25000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1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  <a:ea typeface="Times New Roman" pitchFamily="18" charset="0"/>
                <a:cs typeface="Arabic Typesetting" pitchFamily="66" charset="-78"/>
              </a:rPr>
              <a:t>)receptors. </a:t>
            </a:r>
          </a:p>
        </p:txBody>
      </p:sp>
      <p:sp>
        <p:nvSpPr>
          <p:cNvPr id="14" name="Isosceles Triangle 13"/>
          <p:cNvSpPr/>
          <p:nvPr/>
        </p:nvSpPr>
        <p:spPr>
          <a:xfrm rot="10218199">
            <a:off x="4237835" y="5152235"/>
            <a:ext cx="381000" cy="381000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 rot="11519781">
            <a:off x="5473377" y="5222365"/>
            <a:ext cx="381000" cy="381000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/>
          <p:cNvSpPr/>
          <p:nvPr/>
        </p:nvSpPr>
        <p:spPr>
          <a:xfrm rot="9927262">
            <a:off x="5058565" y="3610765"/>
            <a:ext cx="381000" cy="381000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/>
          <p:cNvSpPr/>
          <p:nvPr/>
        </p:nvSpPr>
        <p:spPr>
          <a:xfrm rot="9464932">
            <a:off x="2772565" y="3763164"/>
            <a:ext cx="381000" cy="381000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/>
          <p:cNvSpPr/>
          <p:nvPr/>
        </p:nvSpPr>
        <p:spPr>
          <a:xfrm rot="11519781">
            <a:off x="6270387" y="5347871"/>
            <a:ext cx="381000" cy="381000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4800" y="5638800"/>
            <a:ext cx="8763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3">
              <a:defRPr/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- With lithium in depressed phase of bipolar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depression</a:t>
            </a:r>
            <a:endParaRPr lang="en-US" sz="26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36513">
              <a:defRPr/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- With antipsychotics in depressed psychotic patients.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28600" y="2057400"/>
            <a:ext cx="2414444" cy="461665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latin typeface="Bernard MT Condensed" pitchFamily="18" charset="0"/>
              </a:rPr>
              <a:t>Clinical Indications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28600" y="304800"/>
            <a:ext cx="2303837" cy="461665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 smtClean="0">
                <a:latin typeface="Bernard MT Condensed" pitchFamily="18" charset="0"/>
              </a:rPr>
              <a:t>Pharmacokinetics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2400" y="2662535"/>
            <a:ext cx="34809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FF99"/>
                </a:solidFill>
                <a:latin typeface="Bernard MT Condensed" pitchFamily="18" charset="0"/>
              </a:rPr>
              <a:t>1- Treatment of depression; </a:t>
            </a:r>
            <a:endParaRPr lang="en-US" sz="2400" dirty="0">
              <a:solidFill>
                <a:srgbClr val="FFFF99"/>
              </a:solidFill>
              <a:latin typeface="Bernard MT Condensed" pitchFamily="18" charset="0"/>
            </a:endParaRPr>
          </a:p>
        </p:txBody>
      </p:sp>
      <p:sp>
        <p:nvSpPr>
          <p:cNvPr id="20" name="Down Arrow 19"/>
          <p:cNvSpPr/>
          <p:nvPr/>
        </p:nvSpPr>
        <p:spPr>
          <a:xfrm>
            <a:off x="2667000" y="3924837"/>
            <a:ext cx="2057400" cy="457200"/>
          </a:xfrm>
          <a:prstGeom prst="down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rgbClr val="FFFF99"/>
              </a:gs>
              <a:gs pos="100000">
                <a:srgbClr val="92D050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3505200" y="152401"/>
            <a:ext cx="56388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Given once daily </a:t>
            </a:r>
          </a:p>
          <a:p>
            <a:pPr>
              <a:buBlip>
                <a:blip r:embed="rId2"/>
              </a:buBlip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Some of them give active metabolites </a:t>
            </a:r>
          </a:p>
          <a:p>
            <a:pPr lvl="1"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600" b="1" dirty="0" err="1" smtClean="0">
                <a:solidFill>
                  <a:schemeClr val="bg1"/>
                </a:solidFill>
                <a:latin typeface="Arial Narrow" pitchFamily="34" charset="0"/>
              </a:rPr>
              <a:t>Imipramine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6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D</a:t>
            </a:r>
            <a:r>
              <a:rPr lang="en-US" sz="2600" b="1" dirty="0" err="1" smtClean="0">
                <a:solidFill>
                  <a:schemeClr val="bg1"/>
                </a:solidFill>
                <a:latin typeface="Arial Narrow" pitchFamily="34" charset="0"/>
              </a:rPr>
              <a:t>esipramine</a:t>
            </a:r>
            <a:endParaRPr lang="en-US" sz="26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lvl="1"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600" b="1" dirty="0" err="1" smtClean="0">
                <a:solidFill>
                  <a:schemeClr val="bg1"/>
                </a:solidFill>
                <a:latin typeface="Arial Narrow" pitchFamily="34" charset="0"/>
              </a:rPr>
              <a:t>Amitriptyline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6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N</a:t>
            </a:r>
            <a:r>
              <a:rPr lang="en-US" sz="2600" b="1" dirty="0" err="1" smtClean="0">
                <a:solidFill>
                  <a:schemeClr val="bg1"/>
                </a:solidFill>
                <a:latin typeface="Arial Narrow" pitchFamily="34" charset="0"/>
              </a:rPr>
              <a:t>ortriptyline</a:t>
            </a:r>
            <a:endParaRPr lang="en-US" sz="2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05200" y="2667000"/>
            <a:ext cx="56388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3">
              <a:defRPr/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Used for long duration without loss of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/>
            </a:r>
            <a:b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effectiveness 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[</a:t>
            </a:r>
            <a:r>
              <a:rPr lang="en-US" sz="2400" b="1" i="1" dirty="0" smtClean="0">
                <a:solidFill>
                  <a:schemeClr val="bg1"/>
                </a:solidFill>
                <a:latin typeface="Arial Narrow" pitchFamily="34" charset="0"/>
              </a:rPr>
              <a:t>preferable to MAOIs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]</a:t>
            </a:r>
          </a:p>
          <a:p>
            <a:pPr marL="36513">
              <a:defRPr/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&gt; In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resistant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depression if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others fail</a:t>
            </a:r>
            <a:endParaRPr lang="en-US" sz="2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048000" y="4432479"/>
            <a:ext cx="5334000" cy="1132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80000"/>
              </a:lnSpc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Elevate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mood</a:t>
            </a:r>
          </a:p>
          <a:p>
            <a:pPr lvl="1">
              <a:lnSpc>
                <a:spcPct val="80000"/>
              </a:lnSpc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Improve mental alertness. </a:t>
            </a:r>
          </a:p>
          <a:p>
            <a:pPr marL="493713" lvl="1"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Increase physical activity</a:t>
            </a:r>
            <a:endParaRPr lang="en-US" sz="2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6" descr="ADHD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747FB7"/>
              </a:clrFrom>
              <a:clrTo>
                <a:srgbClr val="747FB7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010400" y="76200"/>
            <a:ext cx="2012490" cy="1887538"/>
          </a:xfrm>
          <a:prstGeom prst="rect">
            <a:avLst/>
          </a:prstGeom>
          <a:noFill/>
        </p:spPr>
      </p:pic>
      <p:pic>
        <p:nvPicPr>
          <p:cNvPr id="11" name="Picture 7" descr="bedwet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486400" y="1676400"/>
            <a:ext cx="2675200" cy="2415278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381000" y="304800"/>
            <a:ext cx="3703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FF99"/>
                </a:solidFill>
                <a:latin typeface="Bernard MT Condensed" pitchFamily="18" charset="0"/>
              </a:rPr>
              <a:t>2-Other psychiatric disorders; </a:t>
            </a:r>
            <a:endParaRPr lang="en-US" sz="2400" dirty="0">
              <a:solidFill>
                <a:srgbClr val="FFFF99"/>
              </a:solidFill>
              <a:latin typeface="Bernard MT Condensed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31442" y="3640256"/>
            <a:ext cx="23937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FF99"/>
                </a:solidFill>
                <a:latin typeface="Bernard MT Condensed" pitchFamily="18" charset="0"/>
              </a:rPr>
              <a:t>3-Other disorders; </a:t>
            </a:r>
            <a:endParaRPr lang="en-US" sz="2400" dirty="0">
              <a:solidFill>
                <a:srgbClr val="FFFF99"/>
              </a:solidFill>
              <a:latin typeface="Bernard MT Condensed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4050131"/>
            <a:ext cx="8610600" cy="2274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13">
              <a:spcBef>
                <a:spcPts val="200"/>
              </a:spcBef>
              <a:buBlip>
                <a:blip r:embed="rId4"/>
              </a:buBlip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Control bed-wetting in children;</a:t>
            </a:r>
            <a:r>
              <a:rPr lang="en-US" sz="2400" b="1" dirty="0" smtClean="0">
                <a:solidFill>
                  <a:srgbClr val="FFFF00"/>
                </a:solidFill>
                <a:latin typeface="Arial Narrow" pitchFamily="34" charset="0"/>
              </a:rPr>
              <a:t> </a:t>
            </a:r>
            <a:r>
              <a:rPr lang="en-US" sz="2400" b="1" u="sng" dirty="0" err="1" smtClean="0">
                <a:solidFill>
                  <a:schemeClr val="bg1"/>
                </a:solidFill>
                <a:latin typeface="Arial Narrow" pitchFamily="34" charset="0"/>
              </a:rPr>
              <a:t>Imipramine</a:t>
            </a:r>
            <a:r>
              <a:rPr lang="en-US" sz="2400" b="1" dirty="0" smtClean="0">
                <a:solidFill>
                  <a:srgbClr val="FFFF00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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contraction of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internal sphincter of bladder .       Better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desmopressin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36513">
              <a:spcBef>
                <a:spcPts val="2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Gradually withdrawn /  Treatment period do not exceed 3 months. </a:t>
            </a:r>
          </a:p>
          <a:p>
            <a:pPr>
              <a:lnSpc>
                <a:spcPct val="90000"/>
              </a:lnSpc>
              <a:spcBef>
                <a:spcPts val="200"/>
              </a:spcBef>
              <a:buBlip>
                <a:blip r:embed="rId4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CCFF33"/>
                </a:solidFill>
                <a:latin typeface="Arial Narrow" pitchFamily="34" charset="0"/>
              </a:rPr>
              <a:t>Neuropathic pain;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better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" pitchFamily="2" charset="2"/>
              </a:rPr>
              <a:t>Tertiary amines &gt;  modulate endorphins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" pitchFamily="2" charset="2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" pitchFamily="2" charset="2"/>
              </a:rPr>
              <a:t>    Give in smaller doses than that prescribed for depression. </a:t>
            </a:r>
          </a:p>
          <a:p>
            <a:pPr>
              <a:lnSpc>
                <a:spcPct val="90000"/>
              </a:lnSpc>
              <a:spcBef>
                <a:spcPts val="200"/>
              </a:spcBef>
              <a:buBlip>
                <a:blip r:embed="rId4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CCFF33"/>
                </a:solidFill>
                <a:latin typeface="Arial Narrow" pitchFamily="34" charset="0"/>
              </a:rPr>
              <a:t>Prophylaxis of migraine</a:t>
            </a:r>
            <a:endParaRPr lang="en-US" sz="2400" b="1" dirty="0">
              <a:solidFill>
                <a:srgbClr val="CCFF33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533400"/>
            <a:ext cx="6934200" cy="2221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13">
              <a:spcBef>
                <a:spcPts val="200"/>
              </a:spcBef>
              <a:defRPr/>
            </a:pPr>
            <a:endParaRPr lang="en-US" sz="1000" dirty="0" smtClean="0"/>
          </a:p>
          <a:p>
            <a:pPr marL="36513">
              <a:spcBef>
                <a:spcPts val="200"/>
              </a:spcBef>
              <a:buBlip>
                <a:blip r:embed="rId4"/>
              </a:buBlip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Obsessive-compulsive disorders (OCD)</a:t>
            </a:r>
          </a:p>
          <a:p>
            <a:pPr marL="36513">
              <a:spcBef>
                <a:spcPts val="2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 </a:t>
            </a:r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(OCD; </a:t>
            </a:r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DA &amp; NE in the brain's  prefrontal cortex.)</a:t>
            </a:r>
            <a:endParaRPr lang="en-US" sz="2400" b="1" i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spcBef>
                <a:spcPts val="200"/>
              </a:spcBef>
              <a:buBlip>
                <a:blip r:embed="rId4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Generalized anxiety disorders</a:t>
            </a:r>
          </a:p>
          <a:p>
            <a:pPr>
              <a:spcBef>
                <a:spcPts val="200"/>
              </a:spcBef>
              <a:buBlip>
                <a:blip r:embed="rId4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Panic disorders</a:t>
            </a:r>
          </a:p>
          <a:p>
            <a:pPr>
              <a:spcBef>
                <a:spcPts val="200"/>
              </a:spcBef>
              <a:buBlip>
                <a:blip r:embed="rId4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Anorexia nervosa</a:t>
            </a:r>
            <a:endParaRPr lang="en-US" sz="1050" dirty="0" smtClean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1588395"/>
            <a:ext cx="1269197" cy="2362200"/>
          </a:xfrm>
          <a:prstGeom prst="roundRect">
            <a:avLst>
              <a:gd name="adj" fmla="val 0"/>
            </a:avLst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pSp>
        <p:nvGrpSpPr>
          <p:cNvPr id="19" name="Group 18"/>
          <p:cNvGrpSpPr/>
          <p:nvPr/>
        </p:nvGrpSpPr>
        <p:grpSpPr>
          <a:xfrm>
            <a:off x="304800" y="5159514"/>
            <a:ext cx="8382000" cy="707886"/>
            <a:chOff x="1447800" y="130314"/>
            <a:chExt cx="8382000" cy="707886"/>
          </a:xfrm>
        </p:grpSpPr>
        <p:sp>
          <p:nvSpPr>
            <p:cNvPr id="15" name="TextBox 14"/>
            <p:cNvSpPr txBox="1"/>
            <p:nvPr/>
          </p:nvSpPr>
          <p:spPr>
            <a:xfrm>
              <a:off x="1447800" y="130314"/>
              <a:ext cx="8382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Excitement, delirium , convulsions, respiratory depression , coma, atropine like- effects, cardiac arrhythmias, sudden death. </a:t>
              </a:r>
              <a:r>
                <a:rPr lang="en-US" sz="2400" dirty="0" smtClean="0">
                  <a:solidFill>
                    <a:schemeClr val="bg1"/>
                  </a:solidFill>
                  <a:latin typeface="Bernard MT Condensed" pitchFamily="18" charset="0"/>
                </a:rPr>
                <a:t>DIALYSIS</a:t>
              </a:r>
              <a:endParaRPr lang="en-US" sz="2400" dirty="0">
                <a:latin typeface="Bernard MT Condensed" pitchFamily="18" charset="0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8382000" y="381000"/>
              <a:ext cx="1066800" cy="381000"/>
            </a:xfrm>
            <a:prstGeom prst="line">
              <a:avLst/>
            </a:prstGeom>
            <a:ln w="57150">
              <a:solidFill>
                <a:srgbClr val="00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8382000" y="381000"/>
              <a:ext cx="1066800" cy="381000"/>
            </a:xfrm>
            <a:prstGeom prst="line">
              <a:avLst/>
            </a:prstGeom>
            <a:ln w="57150">
              <a:solidFill>
                <a:srgbClr val="00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228600" y="685800"/>
            <a:ext cx="8839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Anti-cholinergic: Dry mouth, blurred vision, constipation &amp; urine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retention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, aggravation of glaucoma</a:t>
            </a:r>
          </a:p>
          <a:p>
            <a:pPr>
              <a:lnSpc>
                <a:spcPts val="27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Anti-histaminic: Sedation, confusion. Stop sedatives 1-2 w before use </a:t>
            </a:r>
          </a:p>
          <a:p>
            <a:pPr>
              <a:lnSpc>
                <a:spcPts val="27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Anti-adrenergic (&gt;</a:t>
            </a:r>
            <a:r>
              <a:rPr lang="el-GR" sz="2400" b="1" dirty="0" smtClean="0">
                <a:solidFill>
                  <a:schemeClr val="bg1"/>
                </a:solidFill>
                <a:latin typeface="Arial Narrow" pitchFamily="34" charset="0"/>
              </a:rPr>
              <a:t>α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)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C.V.S ; Postural hypotension, arrhythmias </a:t>
            </a:r>
            <a:b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conduction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defects ( prolonged Q-T interval - heart block )</a:t>
            </a:r>
          </a:p>
          <a:p>
            <a:pPr>
              <a:lnSpc>
                <a:spcPts val="27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Weight gain, sexual dysfunction &amp; impotence </a:t>
            </a:r>
          </a:p>
          <a:p>
            <a:pPr>
              <a:lnSpc>
                <a:spcPts val="27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Lower seizure threshold </a:t>
            </a:r>
          </a:p>
          <a:p>
            <a:pPr>
              <a:lnSpc>
                <a:spcPts val="2700"/>
              </a:lnSpc>
              <a:buBlip>
                <a:blip r:embed="rId3"/>
              </a:buBlip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Aggravation of psychosis </a:t>
            </a:r>
          </a:p>
        </p:txBody>
      </p:sp>
      <p:sp>
        <p:nvSpPr>
          <p:cNvPr id="3" name="Rectangle 2"/>
          <p:cNvSpPr/>
          <p:nvPr/>
        </p:nvSpPr>
        <p:spPr>
          <a:xfrm>
            <a:off x="298641" y="228600"/>
            <a:ext cx="768159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ADRs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0" y="5950803"/>
            <a:ext cx="9144000" cy="830997"/>
            <a:chOff x="0" y="6363237"/>
            <a:chExt cx="9144000" cy="830997"/>
          </a:xfrm>
        </p:grpSpPr>
        <p:sp>
          <p:nvSpPr>
            <p:cNvPr id="10" name="Rectangle 9"/>
            <p:cNvSpPr/>
            <p:nvPr/>
          </p:nvSpPr>
          <p:spPr>
            <a:xfrm>
              <a:off x="0" y="6400800"/>
              <a:ext cx="9144000" cy="762000"/>
            </a:xfrm>
            <a:prstGeom prst="rect">
              <a:avLst/>
            </a:prstGeom>
            <a:gradFill flip="none" rotWithShape="1">
              <a:gsLst>
                <a:gs pos="42000">
                  <a:srgbClr val="2F5A67"/>
                </a:gs>
                <a:gs pos="11000">
                  <a:srgbClr val="006192">
                    <a:alpha val="71000"/>
                  </a:srgbClr>
                </a:gs>
                <a:gs pos="75000">
                  <a:srgbClr val="4A00B8">
                    <a:alpha val="85000"/>
                  </a:srgbClr>
                </a:gs>
                <a:gs pos="85000">
                  <a:srgbClr val="2C006C">
                    <a:alpha val="7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28600" y="6363237"/>
              <a:ext cx="8686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FF99"/>
                  </a:solidFill>
                  <a:latin typeface="Arial Narrow" pitchFamily="34" charset="0"/>
                </a:rPr>
                <a:t>STOPAGE OF USE 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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 </a:t>
              </a:r>
              <a:r>
                <a:rPr lang="en-US" sz="2400" b="1" u="heavy" dirty="0" smtClean="0">
                  <a:solidFill>
                    <a:schemeClr val="bg1"/>
                  </a:solidFill>
                  <a:uFill>
                    <a:solidFill>
                      <a:srgbClr val="00FFFF"/>
                    </a:solidFill>
                  </a:uFill>
                  <a:latin typeface="Arial Narrow" pitchFamily="34" charset="0"/>
                </a:rPr>
                <a:t>Withdrawal Symptoms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</a:rPr>
                <a:t>; characterized by cholinergic rebound, flu-like symptoms. </a:t>
              </a:r>
              <a:endParaRPr lang="en-US" sz="24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0" y="3810000"/>
            <a:ext cx="9144000" cy="783270"/>
            <a:chOff x="0" y="4412398"/>
            <a:chExt cx="9144000" cy="783270"/>
          </a:xfrm>
        </p:grpSpPr>
        <p:sp>
          <p:nvSpPr>
            <p:cNvPr id="8" name="Rectangle 7"/>
            <p:cNvSpPr/>
            <p:nvPr/>
          </p:nvSpPr>
          <p:spPr>
            <a:xfrm>
              <a:off x="0" y="4433668"/>
              <a:ext cx="9144000" cy="762000"/>
            </a:xfrm>
            <a:prstGeom prst="rect">
              <a:avLst/>
            </a:prstGeom>
            <a:gradFill flip="none" rotWithShape="1">
              <a:gsLst>
                <a:gs pos="42000">
                  <a:srgbClr val="2F5A67"/>
                </a:gs>
                <a:gs pos="11000">
                  <a:srgbClr val="006192">
                    <a:alpha val="71000"/>
                  </a:srgbClr>
                </a:gs>
                <a:gs pos="75000">
                  <a:srgbClr val="4A00B8">
                    <a:alpha val="85000"/>
                  </a:srgbClr>
                </a:gs>
                <a:gs pos="85000">
                  <a:srgbClr val="2C006C">
                    <a:alpha val="7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ts val="26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28600" y="4412398"/>
              <a:ext cx="8915400" cy="7591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2400" b="1" dirty="0" smtClean="0">
                  <a:solidFill>
                    <a:srgbClr val="FFFF99"/>
                  </a:solidFill>
                  <a:latin typeface="Arial Narrow" pitchFamily="34" charset="0"/>
                </a:rPr>
                <a:t>EARLY IN USE 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 During 1</a:t>
              </a:r>
              <a:r>
                <a:rPr lang="en-US" sz="2400" b="1" baseline="30000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st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 month  aggravate suicidal thoughts specially in young aged.  Can happen less upon change of dose.</a:t>
              </a:r>
              <a:endParaRPr lang="en-US" sz="24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0" y="4648200"/>
            <a:ext cx="9144000" cy="461665"/>
            <a:chOff x="0" y="5253335"/>
            <a:chExt cx="9144000" cy="461665"/>
          </a:xfrm>
        </p:grpSpPr>
        <p:sp>
          <p:nvSpPr>
            <p:cNvPr id="9" name="Rectangle 8"/>
            <p:cNvSpPr/>
            <p:nvPr/>
          </p:nvSpPr>
          <p:spPr>
            <a:xfrm>
              <a:off x="0" y="5257800"/>
              <a:ext cx="9144000" cy="457200"/>
            </a:xfrm>
            <a:prstGeom prst="rect">
              <a:avLst/>
            </a:prstGeom>
            <a:gradFill flip="none" rotWithShape="1">
              <a:gsLst>
                <a:gs pos="42000">
                  <a:srgbClr val="2F5A67"/>
                </a:gs>
                <a:gs pos="11000">
                  <a:srgbClr val="006192">
                    <a:alpha val="71000"/>
                  </a:srgbClr>
                </a:gs>
                <a:gs pos="75000">
                  <a:srgbClr val="4A00B8">
                    <a:alpha val="85000"/>
                  </a:srgbClr>
                </a:gs>
                <a:gs pos="85000">
                  <a:srgbClr val="2C006C">
                    <a:alpha val="76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28600" y="5253335"/>
              <a:ext cx="8915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FF99"/>
                  </a:solidFill>
                  <a:latin typeface="Arial Narrow" pitchFamily="34" charset="0"/>
                </a:rPr>
                <a:t>DURING USE </a:t>
              </a:r>
              <a:r>
                <a:rPr lang="en-US" sz="2400" b="1" dirty="0" smtClean="0">
                  <a:solidFill>
                    <a:schemeClr val="bg1"/>
                  </a:solidFill>
                  <a:latin typeface="Arial Narrow" pitchFamily="34" charset="0"/>
                  <a:sym typeface="Wingdings 3"/>
                </a:rPr>
                <a:t> narrow therapeutic index  toxicity can develop</a:t>
              </a:r>
              <a:endParaRPr lang="en-US" sz="24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4800" y="790813"/>
            <a:ext cx="85344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  <a:buBlip>
                <a:blip r:embed="rId3"/>
              </a:buBlip>
            </a:pP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</a:rPr>
              <a:t> Being strongly </a:t>
            </a:r>
            <a:r>
              <a:rPr lang="en-US" sz="2500" b="1" dirty="0" smtClean="0">
                <a:solidFill>
                  <a:srgbClr val="FFFF99"/>
                </a:solidFill>
                <a:latin typeface="Arial Narrow" pitchFamily="34" charset="0"/>
              </a:rPr>
              <a:t>bound to plasma proteins </a:t>
            </a: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toxicity </a:t>
            </a: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</a:rPr>
              <a:t>enhanced </a:t>
            </a:r>
            <a:br>
              <a:rPr lang="en-US" sz="25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</a:rPr>
              <a:t>    by aspirin, </a:t>
            </a:r>
            <a:r>
              <a:rPr lang="en-US" sz="2500" b="1" dirty="0" err="1" smtClean="0">
                <a:solidFill>
                  <a:schemeClr val="bg1"/>
                </a:solidFill>
                <a:latin typeface="Arial Narrow" pitchFamily="34" charset="0"/>
              </a:rPr>
              <a:t>phenylbutazone</a:t>
            </a: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</a:rPr>
              <a:t>,  ….etc</a:t>
            </a:r>
          </a:p>
          <a:p>
            <a:pPr>
              <a:lnSpc>
                <a:spcPts val="2800"/>
              </a:lnSpc>
              <a:buBlip>
                <a:blip r:embed="rId3"/>
              </a:buBlip>
            </a:pP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</a:rPr>
              <a:t> Being metabolized by </a:t>
            </a:r>
            <a:r>
              <a:rPr lang="en-US" sz="2500" b="1" dirty="0" smtClean="0">
                <a:solidFill>
                  <a:srgbClr val="FFFF99"/>
                </a:solidFill>
                <a:latin typeface="Arial Narrow" pitchFamily="34" charset="0"/>
              </a:rPr>
              <a:t>hepatic </a:t>
            </a:r>
            <a:r>
              <a:rPr lang="en-US" sz="2500" b="1" dirty="0" err="1" smtClean="0">
                <a:solidFill>
                  <a:srgbClr val="FFFF99"/>
                </a:solidFill>
                <a:latin typeface="Arial Narrow" pitchFamily="34" charset="0"/>
              </a:rPr>
              <a:t>microsomal</a:t>
            </a:r>
            <a:r>
              <a:rPr lang="en-US" sz="2500" b="1" dirty="0" smtClean="0">
                <a:solidFill>
                  <a:srgbClr val="FFFF99"/>
                </a:solidFill>
                <a:latin typeface="Arial Narrow" pitchFamily="34" charset="0"/>
              </a:rPr>
              <a:t> enzymes </a:t>
            </a: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toxicity </a:t>
            </a:r>
            <a:br>
              <a:rPr lang="en-US" sz="25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 </a:t>
            </a: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</a:rPr>
              <a:t>enhanced by enzyme inhibitors.</a:t>
            </a:r>
          </a:p>
          <a:p>
            <a:pPr>
              <a:lnSpc>
                <a:spcPts val="2800"/>
              </a:lnSpc>
              <a:buBlip>
                <a:blip r:embed="rId3"/>
              </a:buBlip>
            </a:pP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</a:rPr>
              <a:t> With MAOIs, SSRIs or any </a:t>
            </a:r>
            <a:r>
              <a:rPr lang="en-US" sz="2500" b="1" dirty="0" err="1" smtClean="0">
                <a:solidFill>
                  <a:schemeClr val="bg1"/>
                </a:solidFill>
                <a:latin typeface="Arial Narrow" pitchFamily="34" charset="0"/>
              </a:rPr>
              <a:t>sympathomimetic</a:t>
            </a: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</a:rPr>
              <a:t> drugs </a:t>
            </a: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</a:rPr>
              <a:t> cause </a:t>
            </a:r>
            <a:br>
              <a:rPr lang="en-US" sz="2500" b="1" dirty="0" smtClean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</a:rPr>
              <a:t>    hypertensive crisis</a:t>
            </a:r>
          </a:p>
          <a:p>
            <a:pPr>
              <a:lnSpc>
                <a:spcPts val="2800"/>
              </a:lnSpc>
              <a:buBlip>
                <a:blip r:embed="rId3"/>
              </a:buBlip>
            </a:pP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</a:rPr>
              <a:t> Additive to sedatives or other CNS depressants </a:t>
            </a: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respiration</a:t>
            </a:r>
          </a:p>
          <a:p>
            <a:pPr>
              <a:lnSpc>
                <a:spcPts val="2800"/>
              </a:lnSpc>
              <a:buBlip>
                <a:blip r:embed="rId3"/>
              </a:buBlip>
            </a:pP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Additive to antipsychotics  &amp; anti </a:t>
            </a:r>
            <a:r>
              <a:rPr lang="en-US" sz="2500" b="1" dirty="0" err="1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parkinsonisms</a:t>
            </a: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 anti-</a:t>
            </a:r>
            <a:br>
              <a:rPr lang="en-US" sz="25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</a:br>
            <a:r>
              <a:rPr lang="en-US" sz="25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    cholinergic effects.</a:t>
            </a:r>
            <a:endParaRPr lang="en-US" sz="25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98641" y="304800"/>
            <a:ext cx="1585690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Interactions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0" y="3811012"/>
            <a:ext cx="3429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800"/>
              </a:lnSpc>
              <a:buBlip>
                <a:blip r:embed="rId3"/>
              </a:buBlip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Glaucoma </a:t>
            </a:r>
          </a:p>
          <a:p>
            <a:pPr marL="457200" indent="-457200">
              <a:lnSpc>
                <a:spcPts val="2800"/>
              </a:lnSpc>
              <a:buBlip>
                <a:blip r:embed="rId3"/>
              </a:buBlip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Heart disease</a:t>
            </a:r>
          </a:p>
          <a:p>
            <a:pPr marL="457200" indent="-457200">
              <a:lnSpc>
                <a:spcPts val="2800"/>
              </a:lnSpc>
              <a:buBlip>
                <a:blip r:embed="rId3"/>
              </a:buBlip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Liver disease</a:t>
            </a:r>
          </a:p>
          <a:p>
            <a:pPr marL="457200" indent="-457200">
              <a:lnSpc>
                <a:spcPts val="2800"/>
              </a:lnSpc>
              <a:buBlip>
                <a:blip r:embed="rId3"/>
              </a:buBlip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Seizure disorder</a:t>
            </a:r>
          </a:p>
          <a:p>
            <a:pPr marL="457200" indent="-457200">
              <a:lnSpc>
                <a:spcPts val="2700"/>
              </a:lnSpc>
              <a:buBlip>
                <a:blip r:embed="rId3"/>
              </a:buBlip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Thyroid disease</a:t>
            </a:r>
          </a:p>
          <a:p>
            <a:pPr marL="457200" indent="-457200">
              <a:lnSpc>
                <a:spcPts val="2800"/>
              </a:lnSpc>
              <a:buBlip>
                <a:blip r:embed="rId3"/>
              </a:buBlip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Prostate hypertrophy</a:t>
            </a:r>
          </a:p>
          <a:p>
            <a:pPr marL="457200" indent="-457200">
              <a:lnSpc>
                <a:spcPts val="2800"/>
              </a:lnSpc>
              <a:buBlip>
                <a:blip r:embed="rId3"/>
              </a:buBlip>
              <a:defRPr/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Pheochromocytoma</a:t>
            </a:r>
            <a:endParaRPr lang="en-US" sz="24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marL="457200" indent="-457200">
              <a:lnSpc>
                <a:spcPts val="2800"/>
              </a:lnSpc>
              <a:buBlip>
                <a:blip r:embed="rId3"/>
              </a:buBlip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Chronic bronchitis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86928" y="5043268"/>
            <a:ext cx="2239716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Contraindications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13" name="Left Brace 12"/>
          <p:cNvSpPr/>
          <p:nvPr/>
        </p:nvSpPr>
        <p:spPr>
          <a:xfrm>
            <a:off x="4953000" y="3852204"/>
            <a:ext cx="457200" cy="2895600"/>
          </a:xfrm>
          <a:prstGeom prst="leftBrac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4340" name="Picture 4" descr="http://farm1.static.flickr.com/63/171449609_ca3f8640df.jpg"/>
          <p:cNvPicPr>
            <a:picLocks noChangeAspect="1" noChangeArrowheads="1"/>
          </p:cNvPicPr>
          <p:nvPr/>
        </p:nvPicPr>
        <p:blipFill>
          <a:blip r:embed="rId2" cstate="print"/>
          <a:srcRect l="4047" t="43201" r="2888" b="2029"/>
          <a:stretch>
            <a:fillRect/>
          </a:stretch>
        </p:blipFill>
        <p:spPr bwMode="auto">
          <a:xfrm>
            <a:off x="533400" y="457200"/>
            <a:ext cx="5257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76200" y="143470"/>
            <a:ext cx="699422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/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/>
                  </a:outerShdw>
                  <a:reflection blurRad="6350" stA="55000" endA="50" endPos="85000" dir="5400000" sy="-100000" algn="bl" rotWithShape="0"/>
                </a:effectLst>
                <a:latin typeface="+mn-lt"/>
                <a:cs typeface="+mn-cs"/>
              </a:rPr>
              <a:t>ANTIDEPRESSANTS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2400" y="4800600"/>
            <a:ext cx="719934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/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/>
                  </a:outerShdw>
                  <a:reflection blurRad="6350" stA="55000" endA="50" endPos="85000" dir="5400000" sy="-100000" algn="bl" rotWithShape="0"/>
                </a:effectLst>
                <a:latin typeface="+mn-lt"/>
                <a:cs typeface="+mn-cs"/>
              </a:rPr>
              <a:t>New Antidepressants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6705600" y="5530850"/>
            <a:ext cx="1981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Trazodone</a:t>
            </a:r>
          </a:p>
          <a:p>
            <a:pPr algn="l" rtl="0"/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Nefazodone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76200" y="3625850"/>
            <a:ext cx="75438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lnSpc>
                <a:spcPts val="2800"/>
              </a:lnSpc>
            </a:pPr>
            <a:r>
              <a:rPr lang="en-US" sz="2400">
                <a:solidFill>
                  <a:srgbClr val="66FFFF"/>
                </a:solidFill>
                <a:latin typeface="Bernard MT Condensed" pitchFamily="18" charset="0"/>
              </a:rPr>
              <a:t>Noradrenergic &amp; Specific Serotonergic Antidepressants (NaSSAs)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6200" y="5530850"/>
            <a:ext cx="81534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ts val="2800"/>
              </a:lnSpc>
            </a:pPr>
            <a:r>
              <a:rPr lang="en-US" sz="2400" dirty="0">
                <a:solidFill>
                  <a:srgbClr val="66FFFF"/>
                </a:solidFill>
                <a:latin typeface="Bernard MT Condensed" pitchFamily="18" charset="0"/>
              </a:rPr>
              <a:t>Serotonin  Antagonists &amp; </a:t>
            </a:r>
            <a:r>
              <a:rPr lang="en-US" sz="2400" u="heavy" dirty="0">
                <a:solidFill>
                  <a:srgbClr val="66FFFF"/>
                </a:solidFill>
                <a:uFill>
                  <a:solidFill>
                    <a:srgbClr val="CCFF33"/>
                  </a:solidFill>
                </a:uFill>
                <a:latin typeface="Bernard MT Condensed" pitchFamily="18" charset="0"/>
              </a:rPr>
              <a:t>Reuptake Inhibitors </a:t>
            </a:r>
            <a:r>
              <a:rPr lang="en-US" sz="2400" dirty="0">
                <a:solidFill>
                  <a:srgbClr val="66FFFF"/>
                </a:solidFill>
                <a:latin typeface="Bernard MT Condensed" pitchFamily="18" charset="0"/>
              </a:rPr>
              <a:t>(SARIs)</a:t>
            </a: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76200" y="771525"/>
            <a:ext cx="708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AU" sz="2400" dirty="0">
                <a:solidFill>
                  <a:srgbClr val="66FFFF"/>
                </a:solidFill>
                <a:latin typeface="Bernard MT Condensed" pitchFamily="18" charset="0"/>
              </a:rPr>
              <a:t>Selective Serotonin </a:t>
            </a:r>
            <a:r>
              <a:rPr lang="en-AU" sz="2400" u="heavy" dirty="0">
                <a:solidFill>
                  <a:srgbClr val="66FFFF"/>
                </a:solidFill>
                <a:uFill>
                  <a:solidFill>
                    <a:srgbClr val="CCFF33"/>
                  </a:solidFill>
                </a:uFill>
                <a:latin typeface="Bernard MT Condensed" pitchFamily="18" charset="0"/>
              </a:rPr>
              <a:t>Reuptake Inhibitors </a:t>
            </a:r>
            <a:r>
              <a:rPr lang="en-AU" sz="2400" dirty="0">
                <a:solidFill>
                  <a:srgbClr val="66FFFF"/>
                </a:solidFill>
                <a:latin typeface="Bernard MT Condensed" pitchFamily="18" charset="0"/>
              </a:rPr>
              <a:t>SSRIs</a:t>
            </a: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76200" y="225425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AU" sz="2400" dirty="0">
                <a:solidFill>
                  <a:srgbClr val="66FFFF"/>
                </a:solidFill>
                <a:latin typeface="Bernard MT Condensed" pitchFamily="18" charset="0"/>
              </a:rPr>
              <a:t>Serotonin </a:t>
            </a:r>
            <a:r>
              <a:rPr lang="en-AU" sz="2400" dirty="0" err="1">
                <a:solidFill>
                  <a:srgbClr val="66FFFF"/>
                </a:solidFill>
                <a:latin typeface="Bernard MT Condensed" pitchFamily="18" charset="0"/>
              </a:rPr>
              <a:t>Norepinephrine</a:t>
            </a:r>
            <a:r>
              <a:rPr lang="en-AU" sz="2400" dirty="0">
                <a:solidFill>
                  <a:srgbClr val="66FFFF"/>
                </a:solidFill>
                <a:latin typeface="Bernard MT Condensed" pitchFamily="18" charset="0"/>
              </a:rPr>
              <a:t> </a:t>
            </a:r>
            <a:r>
              <a:rPr lang="en-AU" sz="2400" u="heavy" dirty="0">
                <a:solidFill>
                  <a:srgbClr val="66FFFF"/>
                </a:solidFill>
                <a:uFill>
                  <a:solidFill>
                    <a:srgbClr val="CCFF33"/>
                  </a:solidFill>
                </a:uFill>
                <a:latin typeface="Bernard MT Condensed" pitchFamily="18" charset="0"/>
              </a:rPr>
              <a:t>Reuptake Inhibitors </a:t>
            </a:r>
            <a:r>
              <a:rPr lang="en-AU" sz="2400" dirty="0" smtClean="0">
                <a:solidFill>
                  <a:srgbClr val="66FFFF"/>
                </a:solidFill>
                <a:latin typeface="Bernard MT Condensed" pitchFamily="18" charset="0"/>
              </a:rPr>
              <a:t>(SNRIs)</a:t>
            </a:r>
            <a:endParaRPr lang="en-AU" sz="2400" dirty="0">
              <a:solidFill>
                <a:srgbClr val="66FFFF"/>
              </a:solidFill>
              <a:latin typeface="Bernard MT Condensed" pitchFamily="18" charset="0"/>
            </a:endParaRPr>
          </a:p>
        </p:txBody>
      </p:sp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76200" y="2940050"/>
            <a:ext cx="571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AU" sz="2400" dirty="0" err="1">
                <a:solidFill>
                  <a:srgbClr val="66FFFF"/>
                </a:solidFill>
                <a:latin typeface="Bernard MT Condensed" pitchFamily="18" charset="0"/>
              </a:rPr>
              <a:t>Norepinephrine</a:t>
            </a:r>
            <a:r>
              <a:rPr lang="en-AU" sz="2400" dirty="0">
                <a:solidFill>
                  <a:srgbClr val="66FFFF"/>
                </a:solidFill>
                <a:latin typeface="Bernard MT Condensed" pitchFamily="18" charset="0"/>
              </a:rPr>
              <a:t> </a:t>
            </a:r>
            <a:r>
              <a:rPr lang="en-AU" sz="2400" u="heavy" dirty="0">
                <a:solidFill>
                  <a:srgbClr val="66FFFF"/>
                </a:solidFill>
                <a:uFill>
                  <a:solidFill>
                    <a:srgbClr val="CCFF33"/>
                  </a:solidFill>
                </a:uFill>
                <a:latin typeface="Bernard MT Condensed" pitchFamily="18" charset="0"/>
              </a:rPr>
              <a:t>Reuptake Inhibitors  </a:t>
            </a:r>
            <a:r>
              <a:rPr lang="en-AU" sz="2400" dirty="0">
                <a:solidFill>
                  <a:srgbClr val="66FFFF"/>
                </a:solidFill>
                <a:latin typeface="Bernard MT Condensed" pitchFamily="18" charset="0"/>
              </a:rPr>
              <a:t>(NRIs)</a:t>
            </a:r>
          </a:p>
        </p:txBody>
      </p:sp>
      <p:sp>
        <p:nvSpPr>
          <p:cNvPr id="63" name="Rectangle 62"/>
          <p:cNvSpPr>
            <a:spLocks noChangeArrowheads="1"/>
          </p:cNvSpPr>
          <p:nvPr/>
        </p:nvSpPr>
        <p:spPr bwMode="auto">
          <a:xfrm>
            <a:off x="6705600" y="2762250"/>
            <a:ext cx="20574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Reboxetine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6705600" y="2025650"/>
            <a:ext cx="20574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Venalafaxine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6705600" y="4016375"/>
            <a:ext cx="190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Mirtazapine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76200" y="4692650"/>
            <a:ext cx="701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AU" sz="2400" dirty="0" err="1">
                <a:solidFill>
                  <a:srgbClr val="66FFFF"/>
                </a:solidFill>
                <a:latin typeface="Bernard MT Condensed" pitchFamily="18" charset="0"/>
              </a:rPr>
              <a:t>Norepinephrine</a:t>
            </a:r>
            <a:r>
              <a:rPr lang="en-AU" sz="2400" dirty="0">
                <a:solidFill>
                  <a:srgbClr val="66FFFF"/>
                </a:solidFill>
                <a:latin typeface="Bernard MT Condensed" pitchFamily="18" charset="0"/>
              </a:rPr>
              <a:t> Dopamine </a:t>
            </a:r>
            <a:r>
              <a:rPr lang="en-AU" sz="2400" u="heavy" dirty="0">
                <a:solidFill>
                  <a:srgbClr val="66FFFF"/>
                </a:solidFill>
                <a:uFill>
                  <a:solidFill>
                    <a:srgbClr val="CCFF33"/>
                  </a:solidFill>
                </a:uFill>
                <a:latin typeface="Bernard MT Condensed" pitchFamily="18" charset="0"/>
              </a:rPr>
              <a:t>Reuptake Inhibitors  </a:t>
            </a:r>
            <a:r>
              <a:rPr lang="en-AU" sz="2400" dirty="0">
                <a:solidFill>
                  <a:srgbClr val="66FFFF"/>
                </a:solidFill>
                <a:latin typeface="Bernard MT Condensed" pitchFamily="18" charset="0"/>
              </a:rPr>
              <a:t>(NDRIs)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629400" y="4464050"/>
            <a:ext cx="20574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Bupropion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705600" y="196850"/>
            <a:ext cx="220980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</a:pP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Fluoxetine</a:t>
            </a:r>
          </a:p>
          <a:p>
            <a:pPr algn="l" rtl="0">
              <a:lnSpc>
                <a:spcPct val="90000"/>
              </a:lnSpc>
            </a:pP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Fluvoxamine</a:t>
            </a:r>
          </a:p>
          <a:p>
            <a:pPr algn="l" rtl="0">
              <a:lnSpc>
                <a:spcPct val="90000"/>
              </a:lnSpc>
            </a:pP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Citalopram</a:t>
            </a:r>
            <a:r>
              <a:rPr lang="en-US" sz="2800"/>
              <a:t> </a:t>
            </a: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Sertraline</a:t>
            </a:r>
          </a:p>
          <a:p>
            <a:pPr algn="l" rtl="0">
              <a:lnSpc>
                <a:spcPct val="90000"/>
              </a:lnSpc>
            </a:pP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Paroxetine 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6388" name="Picture 2" descr="http://faculty.irsc.edu/faculty/sschwartz/nervecomplex%5b1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2895600" y="2590800"/>
            <a:ext cx="3505200" cy="1752600"/>
          </a:xfrm>
          <a:prstGeom prst="roundRect">
            <a:avLst/>
          </a:prstGeom>
          <a:solidFill>
            <a:srgbClr val="5700D6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/>
            <a:r>
              <a:rPr lang="en-US" sz="6600">
                <a:solidFill>
                  <a:srgbClr val="FFFFFF"/>
                </a:solidFill>
                <a:latin typeface="Bernard MT Condensed" pitchFamily="18" charset="0"/>
                <a:cs typeface="Arial" charset="0"/>
              </a:rPr>
              <a:t>SSRIs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7418" name="Picture 10" descr="Pictur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6200"/>
            <a:ext cx="5748338" cy="5791200"/>
          </a:xfrm>
          <a:prstGeom prst="rect">
            <a:avLst/>
          </a:prstGeom>
          <a:noFill/>
        </p:spPr>
      </p:pic>
      <p:sp>
        <p:nvSpPr>
          <p:cNvPr id="17413" name="Rectangle 3"/>
          <p:cNvSpPr txBox="1">
            <a:spLocks noChangeArrowheads="1"/>
          </p:cNvSpPr>
          <p:nvPr/>
        </p:nvSpPr>
        <p:spPr bwMode="auto">
          <a:xfrm>
            <a:off x="5410200" y="3276600"/>
            <a:ext cx="3733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/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No effect on NET </a:t>
            </a:r>
          </a:p>
          <a:p>
            <a:pPr algn="l" rtl="0"/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No block to </a:t>
            </a:r>
            <a:r>
              <a:rPr lang="en-US" sz="2800" b="1" dirty="0" err="1">
                <a:solidFill>
                  <a:schemeClr val="bg1"/>
                </a:solidFill>
                <a:latin typeface="Arial Narrow" pitchFamily="34" charset="0"/>
              </a:rPr>
              <a:t>mAch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, H, or  </a:t>
            </a:r>
            <a:r>
              <a:rPr lang="en-US" sz="2800" b="1" dirty="0">
                <a:solidFill>
                  <a:schemeClr val="bg1"/>
                </a:solidFill>
                <a:latin typeface="Symbol" pitchFamily="18" charset="2"/>
              </a:rPr>
              <a:t>a</a:t>
            </a:r>
            <a:r>
              <a:rPr lang="en-US" sz="2800" b="1" baseline="-25000" dirty="0">
                <a:solidFill>
                  <a:schemeClr val="bg1"/>
                </a:solidFill>
                <a:latin typeface="Arial Narrow" pitchFamily="34" charset="0"/>
              </a:rPr>
              <a:t>1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 Narrow" pitchFamily="34" charset="0"/>
              </a:rPr>
              <a:t>Adrenoceptor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  <a:sym typeface="Wingdings" pitchFamily="2" charset="2"/>
              </a:rPr>
              <a:t> so no </a:t>
            </a:r>
            <a:r>
              <a:rPr lang="en-US" sz="2800" b="1" dirty="0" err="1">
                <a:solidFill>
                  <a:schemeClr val="bg1"/>
                </a:solidFill>
                <a:latin typeface="Arial Narrow" pitchFamily="34" charset="0"/>
                <a:sym typeface="Wingdings" pitchFamily="2" charset="2"/>
              </a:rPr>
              <a:t>antimuscarinic</a:t>
            </a:r>
            <a:r>
              <a:rPr lang="en-US" sz="2800" b="1" dirty="0">
                <a:solidFill>
                  <a:schemeClr val="bg1"/>
                </a:solidFill>
                <a:latin typeface="Arial Narrow" pitchFamily="34" charset="0"/>
                <a:sym typeface="Wingdings" pitchFamily="2" charset="2"/>
              </a:rPr>
              <a:t> nor sedative effects</a:t>
            </a:r>
          </a:p>
        </p:txBody>
      </p:sp>
      <p:sp>
        <p:nvSpPr>
          <p:cNvPr id="17414" name="Rectangle 5"/>
          <p:cNvSpPr>
            <a:spLocks noChangeArrowheads="1"/>
          </p:cNvSpPr>
          <p:nvPr/>
        </p:nvSpPr>
        <p:spPr bwMode="auto">
          <a:xfrm>
            <a:off x="5638800" y="2057400"/>
            <a:ext cx="3352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Binds to SERT </a:t>
            </a:r>
            <a:r>
              <a:rPr lang="en-US" sz="2600" b="1">
                <a:solidFill>
                  <a:schemeClr val="bg1"/>
                </a:solidFill>
                <a:sym typeface="Wingdings" pitchFamily="2" charset="2"/>
              </a:rPr>
              <a:t> </a:t>
            </a:r>
            <a:r>
              <a:rPr lang="en-US" sz="2800" b="1">
                <a:solidFill>
                  <a:schemeClr val="bg1"/>
                </a:solidFill>
                <a:sym typeface="Wingdings 3" pitchFamily="18" charset="2"/>
              </a:rPr>
              <a:t></a:t>
            </a:r>
            <a:r>
              <a:rPr lang="en-US">
                <a:sym typeface="Wingdings" pitchFamily="2" charset="2"/>
              </a:rPr>
              <a:t>  </a:t>
            </a:r>
            <a:r>
              <a:rPr lang="en-US" sz="2800" b="1">
                <a:solidFill>
                  <a:schemeClr val="bg1"/>
                </a:solidFill>
                <a:latin typeface="Arial Narrow" pitchFamily="34" charset="0"/>
              </a:rPr>
              <a:t>5-HT levels in synapse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934200" y="0"/>
            <a:ext cx="2209800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</a:pPr>
            <a:r>
              <a:rPr lang="en-US" sz="2500" b="1" dirty="0" err="1">
                <a:solidFill>
                  <a:schemeClr val="bg1"/>
                </a:solidFill>
                <a:latin typeface="Arial Narrow" pitchFamily="34" charset="0"/>
              </a:rPr>
              <a:t>Fluoxetine</a:t>
            </a:r>
            <a:endParaRPr lang="en-US" sz="2500" b="1" dirty="0">
              <a:solidFill>
                <a:schemeClr val="bg1"/>
              </a:solidFill>
              <a:latin typeface="Arial Narrow" pitchFamily="34" charset="0"/>
            </a:endParaRPr>
          </a:p>
          <a:p>
            <a:pPr algn="l" rtl="0">
              <a:lnSpc>
                <a:spcPct val="90000"/>
              </a:lnSpc>
            </a:pPr>
            <a:r>
              <a:rPr lang="en-US" sz="2500" b="1" dirty="0" err="1">
                <a:solidFill>
                  <a:schemeClr val="bg1"/>
                </a:solidFill>
                <a:latin typeface="Arial Narrow" pitchFamily="34" charset="0"/>
              </a:rPr>
              <a:t>Fluvoxamine</a:t>
            </a:r>
            <a:endParaRPr lang="en-US" sz="2500" b="1" dirty="0">
              <a:solidFill>
                <a:schemeClr val="bg1"/>
              </a:solidFill>
              <a:latin typeface="Arial Narrow" pitchFamily="34" charset="0"/>
            </a:endParaRPr>
          </a:p>
          <a:p>
            <a:pPr algn="l" rtl="0">
              <a:lnSpc>
                <a:spcPct val="90000"/>
              </a:lnSpc>
            </a:pPr>
            <a:r>
              <a:rPr lang="en-US" sz="2500" b="1" dirty="0" err="1">
                <a:solidFill>
                  <a:schemeClr val="bg1"/>
                </a:solidFill>
                <a:latin typeface="Arial Narrow" pitchFamily="34" charset="0"/>
              </a:rPr>
              <a:t>Citalopram</a:t>
            </a:r>
            <a:r>
              <a:rPr lang="en-US" sz="2500" dirty="0"/>
              <a:t> </a:t>
            </a:r>
            <a:r>
              <a:rPr lang="en-US" sz="2500" b="1" dirty="0" err="1">
                <a:solidFill>
                  <a:schemeClr val="bg1"/>
                </a:solidFill>
                <a:latin typeface="Arial Narrow" pitchFamily="34" charset="0"/>
              </a:rPr>
              <a:t>Sertraline</a:t>
            </a:r>
            <a:endParaRPr lang="en-US" sz="2500" b="1" dirty="0">
              <a:solidFill>
                <a:schemeClr val="bg1"/>
              </a:solidFill>
              <a:latin typeface="Arial Narrow" pitchFamily="34" charset="0"/>
            </a:endParaRPr>
          </a:p>
          <a:p>
            <a:pPr algn="l" rtl="0">
              <a:lnSpc>
                <a:spcPct val="90000"/>
              </a:lnSpc>
            </a:pPr>
            <a:r>
              <a:rPr lang="en-US" sz="2500" b="1" dirty="0" err="1">
                <a:solidFill>
                  <a:schemeClr val="bg1"/>
                </a:solidFill>
                <a:latin typeface="Arial Narrow" pitchFamily="34" charset="0"/>
              </a:rPr>
              <a:t>Paroxetine</a:t>
            </a:r>
            <a:r>
              <a:rPr lang="en-US" sz="25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17416" name="TextBox 7"/>
          <p:cNvSpPr txBox="1">
            <a:spLocks noChangeArrowheads="1"/>
          </p:cNvSpPr>
          <p:nvPr/>
        </p:nvSpPr>
        <p:spPr bwMode="auto">
          <a:xfrm>
            <a:off x="304800" y="5943600"/>
            <a:ext cx="88392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They are nearly of comparable efficacy but of preferential response  in each individual </a:t>
            </a:r>
          </a:p>
        </p:txBody>
      </p:sp>
      <p:sp>
        <p:nvSpPr>
          <p:cNvPr id="17419" name="AutoShape 11"/>
          <p:cNvSpPr>
            <a:spLocks noChangeArrowheads="1"/>
          </p:cNvSpPr>
          <p:nvPr/>
        </p:nvSpPr>
        <p:spPr bwMode="auto">
          <a:xfrm rot="7584844">
            <a:off x="4152900" y="3771900"/>
            <a:ext cx="381000" cy="3048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15000">
                <a:srgbClr val="FFFF00">
                  <a:alpha val="24000"/>
                </a:srgbClr>
              </a:gs>
              <a:gs pos="43000">
                <a:schemeClr val="accent6">
                  <a:lumMod val="40000"/>
                  <a:lumOff val="60000"/>
                </a:schemeClr>
              </a:gs>
              <a:gs pos="75000">
                <a:schemeClr val="accent6">
                  <a:lumMod val="60000"/>
                  <a:lumOff val="40000"/>
                  <a:alpha val="48000"/>
                </a:schemeClr>
              </a:gs>
              <a:gs pos="85000">
                <a:schemeClr val="bg2">
                  <a:lumMod val="75000"/>
                  <a:alpha val="67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76200"/>
            <a:ext cx="69942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/>
                  </a:outerShdw>
                  <a:reflection blurRad="6350" stA="55000" endA="50" endPos="85000" dir="5400000" sy="-100000" algn="bl" rotWithShape="0"/>
                </a:effectLst>
              </a:rPr>
              <a:t>ANTIDEPRESSANTS</a:t>
            </a:r>
            <a:endParaRPr lang="en-US" sz="5400" b="1" cap="none" spc="0" dirty="0">
              <a:ln/>
              <a:solidFill>
                <a:srgbClr val="92D050"/>
              </a:solidFill>
              <a:effectLst>
                <a:outerShdw blurRad="50800" dist="38100" dir="5400000" algn="t" rotWithShape="0">
                  <a:prstClr val="black"/>
                </a:outerShdw>
                <a:reflection blurRad="6350" stA="55000" endA="50" endPos="85000" dir="5400000" sy="-100000" algn="bl" rotWithShape="0"/>
              </a:effectLst>
            </a:endParaRPr>
          </a:p>
        </p:txBody>
      </p: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228600" y="990600"/>
            <a:ext cx="8686800" cy="1295400"/>
            <a:chOff x="228600" y="990600"/>
            <a:chExt cx="8686800" cy="1295400"/>
          </a:xfrm>
        </p:grpSpPr>
        <p:sp>
          <p:nvSpPr>
            <p:cNvPr id="21" name="Folded Corner 20"/>
            <p:cNvSpPr/>
            <p:nvPr/>
          </p:nvSpPr>
          <p:spPr>
            <a:xfrm>
              <a:off x="241479" y="990600"/>
              <a:ext cx="8610600" cy="1295400"/>
            </a:xfrm>
            <a:prstGeom prst="foldedCorner">
              <a:avLst>
                <a:gd name="adj" fmla="val 41147"/>
              </a:avLst>
            </a:prstGeom>
            <a:gradFill flip="none" rotWithShape="1">
              <a:gsLst>
                <a:gs pos="0">
                  <a:srgbClr val="CCFF33">
                    <a:tint val="66000"/>
                    <a:satMod val="160000"/>
                    <a:alpha val="68000"/>
                  </a:srgbClr>
                </a:gs>
                <a:gs pos="50000">
                  <a:srgbClr val="CCFF33">
                    <a:tint val="44500"/>
                    <a:satMod val="160000"/>
                    <a:alpha val="92000"/>
                  </a:srgbClr>
                </a:gs>
                <a:gs pos="63000">
                  <a:srgbClr val="E5FFFF"/>
                </a:gs>
              </a:gsLst>
              <a:lin ang="135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Rectangle 3"/>
            <p:cNvSpPr txBox="1">
              <a:spLocks noChangeArrowheads="1"/>
            </p:cNvSpPr>
            <p:nvPr/>
          </p:nvSpPr>
          <p:spPr bwMode="auto">
            <a:xfrm>
              <a:off x="228600" y="1066800"/>
              <a:ext cx="86868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ts val="2800"/>
                </a:lnSpc>
                <a:buFontTx/>
                <a:buBlip>
                  <a:blip r:embed="rId2"/>
                </a:buBlip>
              </a:pPr>
              <a:r>
                <a:rPr lang="en-US" sz="2500" b="1" dirty="0">
                  <a:latin typeface="Arial Narrow" pitchFamily="34" charset="0"/>
                </a:rPr>
                <a:t>The concept of action of all drugs relay on </a:t>
              </a:r>
              <a:r>
                <a:rPr lang="en-US" sz="2500" b="1" dirty="0">
                  <a:latin typeface="Arial Narrow" pitchFamily="34" charset="0"/>
                  <a:sym typeface="Wingdings 3" pitchFamily="18" charset="2"/>
                </a:rPr>
                <a:t></a:t>
              </a:r>
              <a:r>
                <a:rPr lang="en-US" sz="2500" b="1" dirty="0">
                  <a:latin typeface="Arial Narrow" pitchFamily="34" charset="0"/>
                </a:rPr>
                <a:t>extracellular biogenic amines in the brain </a:t>
              </a:r>
              <a:r>
                <a:rPr lang="en-US" sz="2500" b="1" u="sng" dirty="0">
                  <a:latin typeface="Arial Narrow" pitchFamily="34" charset="0"/>
                </a:rPr>
                <a:t>indirectly </a:t>
              </a:r>
              <a:r>
                <a:rPr lang="en-US" sz="2500" b="1" dirty="0">
                  <a:latin typeface="Arial Narrow" pitchFamily="34" charset="0"/>
                </a:rPr>
                <a:t>by blocking their catabolism or </a:t>
              </a:r>
              <a:r>
                <a:rPr lang="en-US" sz="2500" b="1" u="sng" dirty="0">
                  <a:latin typeface="Arial Narrow" pitchFamily="34" charset="0"/>
                </a:rPr>
                <a:t>directly </a:t>
              </a:r>
              <a:r>
                <a:rPr lang="en-US" sz="2500" b="1" dirty="0">
                  <a:latin typeface="Arial Narrow" pitchFamily="34" charset="0"/>
                </a:rPr>
                <a:t>by preventing their uptake </a:t>
              </a:r>
              <a:r>
                <a:rPr lang="en-US" sz="2500" b="1" u="sng" dirty="0">
                  <a:latin typeface="Arial Narrow" pitchFamily="34" charset="0"/>
                </a:rPr>
                <a:t>+</a:t>
              </a:r>
              <a:r>
                <a:rPr lang="en-US" sz="2500" b="1" dirty="0">
                  <a:latin typeface="Arial Narrow" pitchFamily="34" charset="0"/>
                </a:rPr>
                <a:t>  altering receptor firing.</a:t>
              </a:r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228600" y="2438400"/>
            <a:ext cx="8686800" cy="1600200"/>
            <a:chOff x="228600" y="2438400"/>
            <a:chExt cx="8686800" cy="1600200"/>
          </a:xfrm>
        </p:grpSpPr>
        <p:sp>
          <p:nvSpPr>
            <p:cNvPr id="24" name="Folded Corner 23"/>
            <p:cNvSpPr/>
            <p:nvPr/>
          </p:nvSpPr>
          <p:spPr>
            <a:xfrm>
              <a:off x="228600" y="2438400"/>
              <a:ext cx="8610600" cy="1600200"/>
            </a:xfrm>
            <a:prstGeom prst="foldedCorner">
              <a:avLst>
                <a:gd name="adj" fmla="val 44726"/>
              </a:avLst>
            </a:prstGeom>
            <a:gradFill flip="none" rotWithShape="1">
              <a:gsLst>
                <a:gs pos="0">
                  <a:srgbClr val="CCFF33">
                    <a:tint val="66000"/>
                    <a:satMod val="160000"/>
                    <a:alpha val="68000"/>
                  </a:srgbClr>
                </a:gs>
                <a:gs pos="50000">
                  <a:srgbClr val="CCFF33">
                    <a:tint val="44500"/>
                    <a:satMod val="160000"/>
                    <a:alpha val="92000"/>
                  </a:srgbClr>
                </a:gs>
                <a:gs pos="63000">
                  <a:srgbClr val="E5FFFF"/>
                </a:gs>
              </a:gsLst>
              <a:lin ang="135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Rectangle 3"/>
            <p:cNvSpPr txBox="1">
              <a:spLocks noChangeArrowheads="1"/>
            </p:cNvSpPr>
            <p:nvPr/>
          </p:nvSpPr>
          <p:spPr>
            <a:xfrm>
              <a:off x="228600" y="2438400"/>
              <a:ext cx="8686800" cy="1524000"/>
            </a:xfrm>
            <a:prstGeom prst="rect">
              <a:avLst/>
            </a:prstGeom>
          </p:spPr>
          <p:txBody>
            <a:bodyPr/>
            <a:lstStyle/>
            <a:p>
              <a:pPr indent="-342900">
                <a:lnSpc>
                  <a:spcPts val="2800"/>
                </a:lnSpc>
                <a:spcBef>
                  <a:spcPts val="600"/>
                </a:spcBef>
                <a:buFontTx/>
                <a:buBlip>
                  <a:blip r:embed="rId3"/>
                </a:buBlip>
                <a:defRPr/>
              </a:pPr>
              <a:r>
                <a:rPr lang="en-US" sz="2500" b="1" dirty="0">
                  <a:latin typeface="Arial Narrow" pitchFamily="34" charset="0"/>
                  <a:cs typeface="+mn-cs"/>
                </a:rPr>
                <a:t>All drugs </a:t>
              </a:r>
              <a:r>
                <a:rPr lang="en-US" sz="2500" b="1" u="heavy" dirty="0">
                  <a:uFill>
                    <a:solidFill>
                      <a:schemeClr val="accent3">
                        <a:lumMod val="50000"/>
                      </a:schemeClr>
                    </a:solidFill>
                  </a:uFill>
                  <a:latin typeface="Arial Narrow" pitchFamily="34" charset="0"/>
                  <a:cs typeface="+mn-cs"/>
                </a:rPr>
                <a:t>take weeks to manifest </a:t>
              </a:r>
              <a:r>
                <a:rPr lang="en-US" sz="2500" b="1" dirty="0">
                  <a:latin typeface="Arial Narrow" pitchFamily="34" charset="0"/>
                  <a:cs typeface="+mn-cs"/>
                </a:rPr>
                <a:t>their clinical effect  [to control depressive manifestations], even though their pharmacological actions starts immediately </a:t>
              </a:r>
              <a:r>
                <a:rPr lang="en-US" sz="2500" b="1" dirty="0">
                  <a:latin typeface="Arial Narrow" pitchFamily="34" charset="0"/>
                  <a:cs typeface="+mn-cs"/>
                  <a:sym typeface="Wingdings 3"/>
                </a:rPr>
                <a:t></a:t>
              </a:r>
              <a:r>
                <a:rPr lang="en-US" sz="2500" dirty="0">
                  <a:latin typeface="Bernard MT Condensed" pitchFamily="18" charset="0"/>
                  <a:cs typeface="+mn-cs"/>
                </a:rPr>
                <a:t>indicating that secondary adaptive changes </a:t>
              </a:r>
              <a:r>
                <a:rPr lang="en-US" sz="2500" b="1" dirty="0">
                  <a:latin typeface="Arial Narrow" pitchFamily="34" charset="0"/>
                  <a:cs typeface="+mn-cs"/>
                </a:rPr>
                <a:t>must occur before the benefit is gained</a:t>
              </a:r>
            </a:p>
          </p:txBody>
        </p:sp>
      </p:grp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228600" y="4191000"/>
            <a:ext cx="8763000" cy="2286000"/>
            <a:chOff x="228600" y="4191000"/>
            <a:chExt cx="8763000" cy="2286000"/>
          </a:xfrm>
        </p:grpSpPr>
        <p:sp>
          <p:nvSpPr>
            <p:cNvPr id="15" name="Folded Corner 14"/>
            <p:cNvSpPr/>
            <p:nvPr/>
          </p:nvSpPr>
          <p:spPr>
            <a:xfrm>
              <a:off x="228600" y="4191000"/>
              <a:ext cx="8610600" cy="2286000"/>
            </a:xfrm>
            <a:prstGeom prst="foldedCorner">
              <a:avLst>
                <a:gd name="adj" fmla="val 21905"/>
              </a:avLst>
            </a:prstGeom>
            <a:gradFill flip="none" rotWithShape="1">
              <a:gsLst>
                <a:gs pos="0">
                  <a:srgbClr val="CCFF33">
                    <a:tint val="66000"/>
                    <a:satMod val="160000"/>
                    <a:alpha val="68000"/>
                  </a:srgbClr>
                </a:gs>
                <a:gs pos="50000">
                  <a:srgbClr val="CCFF33">
                    <a:tint val="44500"/>
                    <a:satMod val="160000"/>
                    <a:alpha val="92000"/>
                  </a:srgbClr>
                </a:gs>
                <a:gs pos="63000">
                  <a:srgbClr val="E5FFFF"/>
                </a:gs>
              </a:gsLst>
              <a:lin ang="135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Rectangle 3"/>
            <p:cNvSpPr txBox="1">
              <a:spLocks noChangeArrowheads="1"/>
            </p:cNvSpPr>
            <p:nvPr/>
          </p:nvSpPr>
          <p:spPr>
            <a:xfrm>
              <a:off x="304800" y="4191000"/>
              <a:ext cx="8686800" cy="2209800"/>
            </a:xfrm>
            <a:prstGeom prst="rect">
              <a:avLst/>
            </a:prstGeom>
          </p:spPr>
          <p:txBody>
            <a:bodyPr/>
            <a:lstStyle/>
            <a:p>
              <a:pPr indent="-342900">
                <a:lnSpc>
                  <a:spcPts val="2800"/>
                </a:lnSpc>
                <a:spcBef>
                  <a:spcPts val="600"/>
                </a:spcBef>
                <a:buFontTx/>
                <a:buBlip>
                  <a:blip r:embed="rId2"/>
                </a:buBlip>
              </a:pPr>
              <a:r>
                <a:rPr lang="en-US" sz="2500" b="1" dirty="0" smtClean="0">
                  <a:latin typeface="Arial Narrow" pitchFamily="34" charset="0"/>
                </a:rPr>
                <a:t>The delay  </a:t>
              </a:r>
              <a:r>
                <a:rPr lang="en-US" sz="2500" b="1" dirty="0" err="1" smtClean="0">
                  <a:latin typeface="Arial Narrow" pitchFamily="34" charset="0"/>
                </a:rPr>
                <a:t>presents</a:t>
              </a:r>
              <a:r>
                <a:rPr lang="en-US" sz="2500" b="1" dirty="0" err="1" smtClean="0">
                  <a:latin typeface="Arial Narrow" pitchFamily="34" charset="0"/>
                  <a:sym typeface="Wingdings 3"/>
                </a:rPr>
                <a:t></a:t>
              </a:r>
              <a:r>
                <a:rPr lang="en-US" sz="2500" b="1" dirty="0" err="1" smtClean="0">
                  <a:latin typeface="Arial Narrow" pitchFamily="34" charset="0"/>
                </a:rPr>
                <a:t>time</a:t>
              </a:r>
              <a:r>
                <a:rPr lang="en-US" sz="2500" b="1" dirty="0" smtClean="0">
                  <a:latin typeface="Arial Narrow" pitchFamily="34" charset="0"/>
                </a:rPr>
                <a:t>  </a:t>
              </a:r>
              <a:r>
                <a:rPr lang="en-US" sz="2500" b="1" dirty="0">
                  <a:latin typeface="Arial Narrow" pitchFamily="34" charset="0"/>
                </a:rPr>
                <a:t>needed for </a:t>
              </a:r>
              <a:r>
                <a:rPr lang="en-US" sz="2500" b="1" dirty="0" smtClean="0">
                  <a:latin typeface="Arial Narrow" pitchFamily="34" charset="0"/>
                </a:rPr>
                <a:t>inhibitory </a:t>
              </a:r>
              <a:r>
                <a:rPr lang="en-US" sz="2500" b="1" dirty="0" err="1" smtClean="0">
                  <a:latin typeface="Arial Narrow" pitchFamily="34" charset="0"/>
                </a:rPr>
                <a:t>somatodendritic</a:t>
              </a:r>
              <a:r>
                <a:rPr lang="en-US" sz="2500" b="1" dirty="0" smtClean="0">
                  <a:latin typeface="Arial Narrow" pitchFamily="34" charset="0"/>
                </a:rPr>
                <a:t> </a:t>
              </a:r>
              <a:r>
                <a:rPr lang="en-US" sz="2500" b="1" dirty="0" err="1">
                  <a:latin typeface="Arial Narrow" pitchFamily="34" charset="0"/>
                </a:rPr>
                <a:t>autoregulatory</a:t>
              </a:r>
              <a:r>
                <a:rPr lang="en-US" sz="2500" b="1" dirty="0">
                  <a:latin typeface="Arial Narrow" pitchFamily="34" charset="0"/>
                </a:rPr>
                <a:t> 5HT</a:t>
              </a:r>
              <a:r>
                <a:rPr lang="en-US" sz="2500" b="1" baseline="-25000" dirty="0">
                  <a:latin typeface="Arial Narrow" pitchFamily="34" charset="0"/>
                </a:rPr>
                <a:t>1A</a:t>
              </a:r>
              <a:r>
                <a:rPr lang="en-US" sz="2500" b="1" dirty="0">
                  <a:latin typeface="Arial Narrow" pitchFamily="34" charset="0"/>
                </a:rPr>
                <a:t> receptors or  axonal </a:t>
              </a:r>
              <a:r>
                <a:rPr lang="en-US" sz="2500" b="1" dirty="0" err="1">
                  <a:latin typeface="Arial Narrow" pitchFamily="34" charset="0"/>
                </a:rPr>
                <a:t>autoregulatory</a:t>
              </a:r>
              <a:r>
                <a:rPr lang="en-US" sz="2500" b="1" dirty="0">
                  <a:latin typeface="Arial Narrow" pitchFamily="34" charset="0"/>
                </a:rPr>
                <a:t> 5HT</a:t>
              </a:r>
              <a:r>
                <a:rPr lang="en-US" sz="2500" b="1" baseline="-25000" dirty="0">
                  <a:latin typeface="Arial Narrow" pitchFamily="34" charset="0"/>
                </a:rPr>
                <a:t>1D </a:t>
              </a:r>
              <a:r>
                <a:rPr lang="en-US" sz="2500" b="1" dirty="0" smtClean="0">
                  <a:latin typeface="Arial Narrow" pitchFamily="34" charset="0"/>
                </a:rPr>
                <a:t>to </a:t>
              </a:r>
              <a:r>
                <a:rPr lang="en-US" sz="2500" b="1" dirty="0">
                  <a:latin typeface="Arial Narrow" pitchFamily="34" charset="0"/>
                </a:rPr>
                <a:t>be sensitized [down regulated</a:t>
              </a:r>
              <a:r>
                <a:rPr lang="en-US" sz="2500" b="1" dirty="0" smtClean="0">
                  <a:latin typeface="Arial Narrow" pitchFamily="34" charset="0"/>
                </a:rPr>
                <a:t>] to permit more synthesis </a:t>
              </a:r>
              <a:r>
                <a:rPr lang="en-US" sz="2500" b="1" dirty="0">
                  <a:latin typeface="Arial Narrow" pitchFamily="34" charset="0"/>
                </a:rPr>
                <a:t>&amp; release of transmitter at synaptic cleft </a:t>
              </a:r>
              <a:r>
                <a:rPr lang="en-US" sz="2500" b="1" dirty="0" smtClean="0">
                  <a:latin typeface="Arial Narrow" pitchFamily="34" charset="0"/>
                </a:rPr>
                <a:t>with enhanced signaling at  </a:t>
              </a:r>
              <a:r>
                <a:rPr lang="en-US" sz="2500" b="1" dirty="0" err="1" smtClean="0">
                  <a:latin typeface="Arial Narrow" pitchFamily="34" charset="0"/>
                </a:rPr>
                <a:t>postsynaptically</a:t>
              </a:r>
              <a:r>
                <a:rPr lang="en-US" sz="2500" b="1" dirty="0" smtClean="0">
                  <a:latin typeface="Arial Narrow" pitchFamily="34" charset="0"/>
                </a:rPr>
                <a:t>  </a:t>
              </a:r>
              <a:r>
                <a:rPr lang="en-US" sz="2500" b="1" dirty="0" err="1" smtClean="0">
                  <a:latin typeface="Arial Narrow" pitchFamily="34" charset="0"/>
                </a:rPr>
                <a:t>serotonergic</a:t>
              </a:r>
              <a:r>
                <a:rPr lang="en-US" sz="2500" b="1" dirty="0" smtClean="0">
                  <a:latin typeface="Arial Narrow" pitchFamily="34" charset="0"/>
                </a:rPr>
                <a:t> </a:t>
              </a:r>
              <a:r>
                <a:rPr lang="en-US" sz="2500" b="1" dirty="0">
                  <a:latin typeface="Arial Narrow" pitchFamily="34" charset="0"/>
                </a:rPr>
                <a:t>&amp; adrenergic &gt; (</a:t>
              </a:r>
              <a:r>
                <a:rPr lang="en-US" sz="2400" b="1" dirty="0">
                  <a:latin typeface="Symbol" pitchFamily="18" charset="2"/>
                </a:rPr>
                <a:t>b</a:t>
              </a:r>
              <a:r>
                <a:rPr lang="en-US" sz="2400" b="1" dirty="0"/>
                <a:t>)</a:t>
              </a:r>
              <a:r>
                <a:rPr lang="en-US" b="1" dirty="0"/>
                <a:t> </a:t>
              </a:r>
              <a:r>
                <a:rPr lang="en-US" sz="2500" b="1" dirty="0" err="1" smtClean="0">
                  <a:latin typeface="Arial Narrow" pitchFamily="34" charset="0"/>
                </a:rPr>
                <a:t>neurones</a:t>
              </a:r>
              <a:r>
                <a:rPr lang="en-US" sz="2500" b="1" dirty="0" smtClean="0">
                  <a:latin typeface="Arial Narrow" pitchFamily="34" charset="0"/>
                </a:rPr>
                <a:t> </a:t>
              </a:r>
              <a:r>
                <a:rPr lang="en-US" sz="2500" b="1" dirty="0" smtClean="0">
                  <a:latin typeface="Calibri" pitchFamily="34" charset="0"/>
                </a:rPr>
                <a:t>→ </a:t>
              </a:r>
              <a:r>
                <a:rPr lang="en-US" sz="2500" b="1" dirty="0">
                  <a:latin typeface="Arial Narrow" pitchFamily="34" charset="0"/>
                </a:rPr>
                <a:t>therapeutic effect.</a:t>
              </a:r>
              <a:r>
                <a:rPr lang="en-US" sz="2500" b="1" dirty="0"/>
                <a:t>               </a:t>
              </a:r>
              <a:endParaRPr lang="en-US" sz="2500" b="1" dirty="0"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436" name="Rectangle 3"/>
          <p:cNvSpPr txBox="1">
            <a:spLocks noChangeArrowheads="1"/>
          </p:cNvSpPr>
          <p:nvPr/>
        </p:nvSpPr>
        <p:spPr bwMode="auto">
          <a:xfrm>
            <a:off x="381000" y="838200"/>
            <a:ext cx="8534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lvl="2" indent="-228600" algn="l" rtl="0">
              <a:lnSpc>
                <a:spcPts val="2900"/>
              </a:lnSpc>
              <a:buFontTx/>
              <a:buBlip>
                <a:blip r:embed="rId2"/>
              </a:buBlip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t</a:t>
            </a:r>
            <a:r>
              <a:rPr lang="en-US" sz="2600" b="1" baseline="-25000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1/2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: </a:t>
            </a:r>
          </a:p>
          <a:p>
            <a:pPr marL="0" lvl="2" indent="-228600" algn="l" rtl="0">
              <a:lnSpc>
                <a:spcPts val="2900"/>
              </a:lnSpc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   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Too long (3-11 days):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Fluoxetine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(Prozac)</a:t>
            </a:r>
          </a:p>
          <a:p>
            <a:pPr marL="0" lvl="2" indent="-228600" algn="l" rtl="0">
              <a:lnSpc>
                <a:spcPts val="2900"/>
              </a:lnSpc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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Moderate length (~24hr):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Sertraline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,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Paroxetine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,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Citalopram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. </a:t>
            </a:r>
          </a:p>
          <a:p>
            <a:pPr indent="-342900" algn="l" rtl="0">
              <a:lnSpc>
                <a:spcPts val="2900"/>
              </a:lnSpc>
              <a:buFontTx/>
              <a:buBlip>
                <a:blip r:embed="rId2"/>
              </a:buBlip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Metabolism: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P450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then conjugation </a:t>
            </a:r>
            <a:endParaRPr lang="en-US" sz="2600" b="1" dirty="0">
              <a:solidFill>
                <a:schemeClr val="bg1"/>
              </a:solidFill>
              <a:latin typeface="Arial Narrow" pitchFamily="34" charset="0"/>
            </a:endParaRPr>
          </a:p>
          <a:p>
            <a:pPr indent="-342900" algn="l" rtl="0">
              <a:lnSpc>
                <a:spcPts val="2900"/>
              </a:lnSpc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  They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are enzyme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inhibitors</a:t>
            </a:r>
            <a:endParaRPr lang="en-US" sz="2600" b="1" dirty="0">
              <a:solidFill>
                <a:schemeClr val="bg1"/>
              </a:solidFill>
              <a:latin typeface="Arial Narrow" pitchFamily="34" charset="0"/>
              <a:cs typeface="Times" pitchFamily="18" charset="0"/>
            </a:endParaRPr>
          </a:p>
          <a:p>
            <a:pPr indent="-342900" algn="l" rtl="0">
              <a:lnSpc>
                <a:spcPts val="2900"/>
              </a:lnSpc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   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Weak  inhibitors  &lt;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Sertraline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,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Citalopram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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interaction </a:t>
            </a:r>
          </a:p>
          <a:p>
            <a:pPr indent="-342900" algn="l" rtl="0">
              <a:lnSpc>
                <a:spcPts val="2900"/>
              </a:lnSpc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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Strong inhibitors &gt;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Fluoxetine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,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Paroxetine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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metabolism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/>
            </a:r>
            <a:b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</a:b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     of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TCA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</a:rPr>
              <a:t>neuroleptic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, some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</a:rPr>
              <a:t>antiarrhythmic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l-GR" sz="26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β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-blockers.</a:t>
            </a:r>
            <a:endParaRPr lang="en-US" sz="2600" b="1" dirty="0">
              <a:solidFill>
                <a:schemeClr val="bg1"/>
              </a:solidFill>
              <a:latin typeface="Arial Narrow" pitchFamily="34" charset="0"/>
              <a:cs typeface="Times" pitchFamily="18" charset="0"/>
            </a:endParaRPr>
          </a:p>
          <a:p>
            <a:pPr indent="-342900" algn="l" rtl="0">
              <a:lnSpc>
                <a:spcPts val="2900"/>
              </a:lnSpc>
              <a:buFontTx/>
              <a:buBlip>
                <a:blip r:embed="rId2"/>
              </a:buBlip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Primarily excreted through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kidney; not </a:t>
            </a:r>
            <a:r>
              <a:rPr lang="en-US" sz="2600" b="1" dirty="0" err="1" smtClean="0">
                <a:solidFill>
                  <a:schemeClr val="bg1"/>
                </a:solidFill>
                <a:latin typeface="Arial Narrow" pitchFamily="34" charset="0"/>
              </a:rPr>
              <a:t>paroxetine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&amp;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</a:rPr>
              <a:t>sertraline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b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    undergo partially fecal excretion.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</a:t>
            </a:r>
            <a:endParaRPr lang="en-US" sz="2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8437" name="Rectangle 9"/>
          <p:cNvSpPr>
            <a:spLocks noChangeArrowheads="1"/>
          </p:cNvSpPr>
          <p:nvPr/>
        </p:nvSpPr>
        <p:spPr bwMode="auto">
          <a:xfrm>
            <a:off x="228600" y="304800"/>
            <a:ext cx="2303463" cy="4619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0"/>
            <a:r>
              <a:rPr lang="en-US" sz="2400">
                <a:latin typeface="Bernard MT Condensed" pitchFamily="18" charset="0"/>
              </a:rPr>
              <a:t>Pharmacokinetics</a:t>
            </a:r>
          </a:p>
        </p:txBody>
      </p:sp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304800" y="4897438"/>
            <a:ext cx="8763000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ts val="2900"/>
              </a:lnSpc>
            </a:pP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</a:rPr>
              <a:t>Fluoxetine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differs from others members of this class in :</a:t>
            </a:r>
          </a:p>
          <a:p>
            <a:pPr algn="l" rtl="0">
              <a:lnSpc>
                <a:spcPts val="2900"/>
              </a:lnSpc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1- It has a longer t</a:t>
            </a:r>
            <a:r>
              <a:rPr lang="en-US" sz="2600" b="1" baseline="-25000" dirty="0">
                <a:solidFill>
                  <a:schemeClr val="bg1"/>
                </a:solidFill>
                <a:latin typeface="Arial Narrow" pitchFamily="34" charset="0"/>
              </a:rPr>
              <a:t>1/2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 (50hrs).</a:t>
            </a:r>
          </a:p>
          <a:p>
            <a:pPr algn="l" rtl="0">
              <a:lnSpc>
                <a:spcPts val="2900"/>
              </a:lnSpc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2- Available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sym typeface="Wingdings 3" pitchFamily="18" charset="2"/>
              </a:rPr>
              <a:t>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as sustained release preparations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sym typeface="Wingdings 3" pitchFamily="18" charset="2"/>
              </a:rPr>
              <a:t>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once weekly.</a:t>
            </a:r>
          </a:p>
          <a:p>
            <a:pPr algn="l" rtl="0">
              <a:lnSpc>
                <a:spcPts val="2900"/>
              </a:lnSpc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3- Metabolite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</a:rPr>
              <a:t>norfluoxetine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= potent as parent drug t</a:t>
            </a:r>
            <a:r>
              <a:rPr lang="en-US" sz="2600" b="1" baseline="-25000" dirty="0">
                <a:solidFill>
                  <a:schemeClr val="bg1"/>
                </a:solidFill>
                <a:latin typeface="Arial Narrow" pitchFamily="34" charset="0"/>
              </a:rPr>
              <a:t>1/2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10 days.</a:t>
            </a:r>
            <a:endParaRPr lang="en-US" sz="2600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28600" y="228600"/>
            <a:ext cx="2414588" cy="4619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0"/>
            <a:r>
              <a:rPr lang="en-US" sz="2400">
                <a:latin typeface="Bernard MT Condensed" pitchFamily="18" charset="0"/>
              </a:rPr>
              <a:t>Clinical Indications</a:t>
            </a:r>
          </a:p>
        </p:txBody>
      </p:sp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152400" y="1978025"/>
            <a:ext cx="92964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ts val="2900"/>
              </a:lnSpc>
            </a:pP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Fluoxetine is approved in children, adolescence, elderly males with prostatic hypertrophy &amp; relatively safe in pregnancy.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1600200" y="2960688"/>
            <a:ext cx="73914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265113" algn="l" rtl="0">
              <a:lnSpc>
                <a:spcPts val="2875"/>
              </a:lnSpc>
              <a:buFontTx/>
              <a:buBlip>
                <a:blip r:embed="rId2"/>
              </a:buBlip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Anxiety and panic disorders</a:t>
            </a:r>
          </a:p>
          <a:p>
            <a:pPr indent="-265113" algn="l" rtl="0">
              <a:lnSpc>
                <a:spcPts val="2875"/>
              </a:lnSpc>
              <a:buFontTx/>
              <a:buBlip>
                <a:blip r:embed="rId2"/>
              </a:buBlip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Obsessive-compulsive disorders</a:t>
            </a:r>
          </a:p>
          <a:p>
            <a:pPr indent="-265113" algn="l" rtl="0">
              <a:lnSpc>
                <a:spcPts val="2875"/>
              </a:lnSpc>
              <a:buFontTx/>
              <a:buBlip>
                <a:blip r:embed="rId2"/>
              </a:buBlip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Some eating disorders (bulimia)</a:t>
            </a:r>
          </a:p>
          <a:p>
            <a:pPr indent="-265113" algn="l" rtl="0">
              <a:lnSpc>
                <a:spcPts val="2875"/>
              </a:lnSpc>
              <a:buFontTx/>
              <a:buBlip>
                <a:blip r:embed="rId2"/>
              </a:buBlip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Pain associated with diabetic neuropathy</a:t>
            </a:r>
          </a:p>
          <a:p>
            <a:pPr indent="-265113" algn="l" rtl="0">
              <a:lnSpc>
                <a:spcPts val="2875"/>
              </a:lnSpc>
              <a:buFontTx/>
              <a:buBlip>
                <a:blip r:embed="rId2"/>
              </a:buBlip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Premature ejaculation</a:t>
            </a:r>
          </a:p>
          <a:p>
            <a:pPr indent="-265113" algn="l" rtl="0">
              <a:lnSpc>
                <a:spcPts val="2875"/>
              </a:lnSpc>
              <a:buFontTx/>
              <a:buBlip>
                <a:blip r:embed="rId2"/>
              </a:buBlip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Premenstrual syndrome.</a:t>
            </a:r>
            <a:r>
              <a:rPr lang="en-US" sz="2400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  <a:p>
            <a:pPr indent="-265113" algn="l" rtl="0">
              <a:lnSpc>
                <a:spcPts val="2875"/>
              </a:lnSpc>
              <a:buFontTx/>
              <a:buBlip>
                <a:blip r:embed="rId2"/>
              </a:buBlip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Alcohol abuse. </a:t>
            </a:r>
          </a:p>
          <a:p>
            <a:pPr indent="-265113" algn="l" rtl="0">
              <a:lnSpc>
                <a:spcPts val="2875"/>
              </a:lnSpc>
              <a:buFontTx/>
              <a:buBlip>
                <a:blip r:embed="rId2"/>
              </a:buBlip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Anorexia nervosa.</a:t>
            </a:r>
          </a:p>
          <a:p>
            <a:pPr indent="-265113" algn="l" rtl="0">
              <a:lnSpc>
                <a:spcPts val="2875"/>
              </a:lnSpc>
              <a:buFontTx/>
              <a:buBlip>
                <a:blip r:embed="rId2"/>
              </a:buBlip>
            </a:pP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Generalized anxiety disorder (GAD).</a:t>
            </a:r>
          </a:p>
        </p:txBody>
      </p:sp>
      <p:sp>
        <p:nvSpPr>
          <p:cNvPr id="19464" name="TextBox 8"/>
          <p:cNvSpPr txBox="1">
            <a:spLocks noChangeArrowheads="1"/>
          </p:cNvSpPr>
          <p:nvPr/>
        </p:nvSpPr>
        <p:spPr bwMode="auto">
          <a:xfrm>
            <a:off x="152400" y="2884488"/>
            <a:ext cx="19050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Used in: 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228600" y="762000"/>
            <a:ext cx="8610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/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First choice for most depression. Comparable efficacy as TCAs  but much safer &lt; sedation &amp; antimuscarinic side effects</a:t>
            </a:r>
          </a:p>
          <a:p>
            <a:pPr algn="l" rtl="0"/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                    &lt; toxicity in over doses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0484" name="Rectangle 6"/>
          <p:cNvSpPr>
            <a:spLocks noChangeArrowheads="1"/>
          </p:cNvSpPr>
          <p:nvPr/>
        </p:nvSpPr>
        <p:spPr bwMode="auto">
          <a:xfrm>
            <a:off x="298450" y="228600"/>
            <a:ext cx="768350" cy="425450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>
              <a:lnSpc>
                <a:spcPct val="90000"/>
              </a:lnSpc>
            </a:pPr>
            <a:r>
              <a:rPr lang="en-US" sz="2400">
                <a:solidFill>
                  <a:schemeClr val="tx2"/>
                </a:solidFill>
                <a:latin typeface="Bernard MT Condensed" pitchFamily="18" charset="0"/>
              </a:rPr>
              <a:t>ADRs</a:t>
            </a:r>
          </a:p>
        </p:txBody>
      </p:sp>
      <p:sp>
        <p:nvSpPr>
          <p:cNvPr id="20485" name="Rectangle 3"/>
          <p:cNvSpPr txBox="1">
            <a:spLocks noChangeArrowheads="1"/>
          </p:cNvSpPr>
          <p:nvPr/>
        </p:nvSpPr>
        <p:spPr bwMode="auto">
          <a:xfrm>
            <a:off x="609600" y="762000"/>
            <a:ext cx="86106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l" rtl="0">
              <a:buFontTx/>
              <a:buBlip>
                <a:blip r:embed="rId2"/>
              </a:buBlip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Insomnia, anxiety, agitation, nervousness &gt;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</a:rPr>
              <a:t>fluoxetine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 &gt; </a:t>
            </a:r>
            <a:b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   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</a:rPr>
              <a:t>citalopram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sym typeface="Wingdings 3" pitchFamily="18" charset="2"/>
              </a:rPr>
              <a:t> </a:t>
            </a:r>
          </a:p>
          <a:p>
            <a:pPr indent="-342900" algn="l" rtl="0"/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sym typeface="Wingdings 3" pitchFamily="18" charset="2"/>
              </a:rPr>
              <a:t>          </a:t>
            </a:r>
            <a:r>
              <a:rPr lang="en-US" sz="2600" b="1" dirty="0">
                <a:solidFill>
                  <a:srgbClr val="D5FFFF"/>
                </a:solidFill>
                <a:latin typeface="Arial Narrow" pitchFamily="34" charset="0"/>
                <a:sym typeface="Wingdings 3" pitchFamily="18" charset="2"/>
              </a:rPr>
              <a:t> useful in fatigued patients</a:t>
            </a:r>
            <a:endParaRPr lang="en-US" sz="2600" b="1" dirty="0">
              <a:solidFill>
                <a:srgbClr val="D5FFFF"/>
              </a:solidFill>
              <a:latin typeface="Arial Narrow" pitchFamily="34" charset="0"/>
            </a:endParaRPr>
          </a:p>
          <a:p>
            <a:pPr indent="-342900" algn="l" rtl="0">
              <a:buFontTx/>
              <a:buBlip>
                <a:blip r:embed="rId2"/>
              </a:buBlip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Sedation &amp; lassitude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&gt;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</a:rPr>
              <a:t>paroxetine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</a:rPr>
              <a:t>sertraline</a:t>
            </a:r>
            <a:endParaRPr lang="en-US" sz="2600" b="1" dirty="0">
              <a:solidFill>
                <a:schemeClr val="bg1"/>
              </a:solidFill>
              <a:latin typeface="Arial Narrow" pitchFamily="34" charset="0"/>
            </a:endParaRPr>
          </a:p>
          <a:p>
            <a:pPr indent="-342900" algn="l" rtl="0"/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         </a:t>
            </a:r>
            <a:r>
              <a:rPr lang="en-US" sz="2600" b="1" dirty="0">
                <a:solidFill>
                  <a:srgbClr val="D5FFFF"/>
                </a:solidFill>
                <a:latin typeface="Arial Narrow" pitchFamily="34" charset="0"/>
                <a:sym typeface="Wingdings 3" pitchFamily="18" charset="2"/>
              </a:rPr>
              <a:t> </a:t>
            </a:r>
            <a:r>
              <a:rPr lang="en-US" sz="2600" b="1" dirty="0">
                <a:solidFill>
                  <a:srgbClr val="D5FFFF"/>
                </a:solidFill>
                <a:latin typeface="Arial Narrow" pitchFamily="34" charset="0"/>
              </a:rPr>
              <a:t>useful in patients with difficult sleep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.</a:t>
            </a:r>
          </a:p>
          <a:p>
            <a:pPr indent="-342900" algn="l" rtl="0">
              <a:buFontTx/>
              <a:buBlip>
                <a:blip r:embed="rId2"/>
              </a:buBlip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GIT upset ( nausea, vomiting, diarrhea) (indirect stimulation of </a:t>
            </a:r>
            <a:b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    5-HT</a:t>
            </a:r>
            <a:r>
              <a:rPr lang="en-US" sz="2600" b="1" baseline="-25000" dirty="0">
                <a:solidFill>
                  <a:schemeClr val="bg1"/>
                </a:solidFill>
                <a:latin typeface="Arial Narrow" pitchFamily="34" charset="0"/>
              </a:rPr>
              <a:t>3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receptors in the enteric nervous system )</a:t>
            </a:r>
          </a:p>
          <a:p>
            <a:pPr indent="-342900" algn="l" rtl="0">
              <a:buFontTx/>
              <a:buBlip>
                <a:blip r:embed="rId2"/>
              </a:buBlip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Anorexia &amp; weight loss</a:t>
            </a:r>
          </a:p>
          <a:p>
            <a:pPr indent="-342900" algn="l" rtl="0">
              <a:buFontTx/>
              <a:buBlip>
                <a:blip r:embed="rId2"/>
              </a:buBlip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Impotence &amp; sexual dysfunction; loss libido, delayed </a:t>
            </a:r>
            <a:b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    ejaculation (Indirect CNS stimulation of 5-HT</a:t>
            </a:r>
            <a:r>
              <a:rPr lang="en-US" sz="2600" b="1" baseline="-25000" dirty="0">
                <a:solidFill>
                  <a:schemeClr val="bg1"/>
                </a:solidFill>
                <a:latin typeface="Arial Narrow" pitchFamily="34" charset="0"/>
              </a:rPr>
              <a:t>2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)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sym typeface="Wingdings 3" pitchFamily="18" charset="2"/>
              </a:rPr>
              <a:t> </a:t>
            </a:r>
          </a:p>
          <a:p>
            <a:pPr indent="-342900" algn="l" rtl="0"/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sym typeface="Wingdings 3" pitchFamily="18" charset="2"/>
              </a:rPr>
              <a:t>         </a:t>
            </a:r>
            <a:r>
              <a:rPr lang="en-US" sz="2600" b="1" dirty="0">
                <a:solidFill>
                  <a:srgbClr val="D5FFFF"/>
                </a:solidFill>
                <a:latin typeface="Arial Narrow" pitchFamily="34" charset="0"/>
                <a:sym typeface="Wingdings 3" pitchFamily="18" charset="2"/>
              </a:rPr>
              <a:t></a:t>
            </a:r>
            <a:r>
              <a:rPr lang="en-US" sz="2600" b="1" dirty="0">
                <a:solidFill>
                  <a:srgbClr val="D5FFFF"/>
                </a:solidFill>
                <a:latin typeface="Arial Narrow" pitchFamily="34" charset="0"/>
              </a:rPr>
              <a:t> useful in patients who have premature ejaculation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  <a:p>
            <a:pPr indent="-342900" algn="l" rtl="0">
              <a:buFontTx/>
              <a:buBlip>
                <a:blip r:embed="rId2"/>
              </a:buBlip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Mild CV &amp; minimal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</a:rPr>
              <a:t>antimuscarinc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side effects  unlike TCAs</a:t>
            </a:r>
          </a:p>
          <a:p>
            <a:pPr indent="-342900" algn="l" rtl="0">
              <a:buFontTx/>
              <a:buBlip>
                <a:blip r:embed="rId2"/>
              </a:buBlip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Withdrawal manifestation &lt; intensity than TCAs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04800" y="1219200"/>
            <a:ext cx="8534400" cy="2819400"/>
          </a:xfrm>
          <a:prstGeom prst="rect">
            <a:avLst/>
          </a:prstGeom>
        </p:spPr>
        <p:txBody>
          <a:bodyPr/>
          <a:lstStyle/>
          <a:p>
            <a:pPr algn="l" rtl="0">
              <a:buFontTx/>
              <a:buBlip>
                <a:blip r:embed="rId2"/>
              </a:buBlip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Serotonin  Syndrome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if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combined with MAOIs &gt; other ADDs </a:t>
            </a:r>
          </a:p>
          <a:p>
            <a:pPr algn="l" rtl="0"/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[Autonomic instability (changes in BP, pulse, hyperthermia), muscle rigidity, respiratory depression,  mental confusion, shivering, sweating and diarrhea ]</a:t>
            </a:r>
          </a:p>
          <a:p>
            <a:pPr algn="l" rtl="0">
              <a:buFontTx/>
              <a:buBlip>
                <a:blip r:embed="rId2"/>
              </a:buBlip>
            </a:pPr>
            <a:endParaRPr lang="en-US" sz="1400" b="1" dirty="0">
              <a:solidFill>
                <a:schemeClr val="bg1"/>
              </a:solidFill>
              <a:latin typeface="Arial Narrow" pitchFamily="34" charset="0"/>
            </a:endParaRPr>
          </a:p>
          <a:p>
            <a:pPr algn="l" rtl="0">
              <a:buFontTx/>
              <a:buBlip>
                <a:blip r:embed="rId2"/>
              </a:buBlip>
            </a:pP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Enzyme inhibitors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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metabolism  = 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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toxicity of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TCA,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</a:rPr>
              <a:t>neuroleptic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, some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</a:rPr>
              <a:t>antiarrhythmic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l-GR" sz="26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β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-blockers.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298450" y="488950"/>
            <a:ext cx="1585913" cy="425450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>
              <a:lnSpc>
                <a:spcPct val="90000"/>
              </a:lnSpc>
            </a:pPr>
            <a:r>
              <a:rPr lang="en-US" sz="2400">
                <a:solidFill>
                  <a:schemeClr val="tx2"/>
                </a:solidFill>
                <a:latin typeface="Bernard MT Condensed" pitchFamily="18" charset="0"/>
              </a:rPr>
              <a:t>Interactions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3556" name="Picture 2" descr="http://faculty.irsc.edu/faculty/sschwartz/nervecomplex%5b1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2133600" y="1828800"/>
            <a:ext cx="5181600" cy="2895600"/>
          </a:xfrm>
          <a:prstGeom prst="roundRect">
            <a:avLst/>
          </a:prstGeom>
          <a:solidFill>
            <a:srgbClr val="5700D6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dirty="0">
                <a:latin typeface="Bernard MT Condensed" pitchFamily="18" charset="0"/>
              </a:rPr>
              <a:t>Reuptake Inhibitors &amp; Mixed Action Novel ADDs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580" name="TextBox 2"/>
          <p:cNvSpPr txBox="1">
            <a:spLocks noChangeArrowheads="1"/>
          </p:cNvSpPr>
          <p:nvPr/>
        </p:nvSpPr>
        <p:spPr bwMode="auto">
          <a:xfrm>
            <a:off x="1295400" y="1600200"/>
            <a:ext cx="7543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endParaRPr lang="en-US">
              <a:latin typeface="Calibri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304800"/>
            <a:ext cx="8991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AU" sz="2800">
                <a:solidFill>
                  <a:srgbClr val="97FFFF"/>
                </a:solidFill>
                <a:latin typeface="Bernard MT Condensed" pitchFamily="18" charset="0"/>
              </a:rPr>
              <a:t>Serotonin Norepinephrine Reuptake Inhibitors  [ SNRIs ]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990600"/>
            <a:ext cx="9144000" cy="762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66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585" name="Rectangle 4"/>
          <p:cNvSpPr>
            <a:spLocks noChangeArrowheads="1"/>
          </p:cNvSpPr>
          <p:nvPr/>
        </p:nvSpPr>
        <p:spPr bwMode="auto">
          <a:xfrm>
            <a:off x="304800" y="914400"/>
            <a:ext cx="2540000" cy="479425"/>
          </a:xfrm>
          <a:prstGeom prst="rect">
            <a:avLst/>
          </a:prstGeom>
          <a:solidFill>
            <a:srgbClr val="97FFF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>
              <a:lnSpc>
                <a:spcPct val="90000"/>
              </a:lnSpc>
            </a:pPr>
            <a:r>
              <a:rPr lang="en-US" sz="2800">
                <a:solidFill>
                  <a:srgbClr val="7030A0"/>
                </a:solidFill>
                <a:latin typeface="Cooper Black" pitchFamily="18" charset="0"/>
              </a:rPr>
              <a:t>Venalafaxine</a:t>
            </a:r>
          </a:p>
        </p:txBody>
      </p:sp>
      <p:pic>
        <p:nvPicPr>
          <p:cNvPr id="24586" name="Picture 2" descr="C:\Users\Administrator\Pictures\Picture1.jpg"/>
          <p:cNvPicPr>
            <a:picLocks noChangeAspect="1" noChangeArrowheads="1"/>
          </p:cNvPicPr>
          <p:nvPr/>
        </p:nvPicPr>
        <p:blipFill>
          <a:blip r:embed="rId2" cstate="print"/>
          <a:srcRect l="1682" t="1666" r="841" b="3333"/>
          <a:stretch>
            <a:fillRect/>
          </a:stretch>
        </p:blipFill>
        <p:spPr bwMode="auto">
          <a:xfrm>
            <a:off x="76200" y="1371600"/>
            <a:ext cx="51943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7" name="TextBox 10"/>
          <p:cNvSpPr txBox="1">
            <a:spLocks noChangeArrowheads="1"/>
          </p:cNvSpPr>
          <p:nvPr/>
        </p:nvSpPr>
        <p:spPr bwMode="auto">
          <a:xfrm>
            <a:off x="4953000" y="1143000"/>
            <a:ext cx="373380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Restore the levels of NE &amp; 5HT  in the synaptic cleft by binding to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NET &amp; SERT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Has mild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</a:rPr>
              <a:t>antimuscarinic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effect</a:t>
            </a:r>
          </a:p>
        </p:txBody>
      </p:sp>
      <p:sp>
        <p:nvSpPr>
          <p:cNvPr id="24588" name="TextBox 11"/>
          <p:cNvSpPr txBox="1">
            <a:spLocks noChangeArrowheads="1"/>
          </p:cNvSpPr>
          <p:nvPr/>
        </p:nvSpPr>
        <p:spPr bwMode="auto">
          <a:xfrm>
            <a:off x="4953000" y="3279775"/>
            <a:ext cx="41910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Short  t</a:t>
            </a:r>
            <a:r>
              <a:rPr lang="en-US" sz="2600" b="1" baseline="-25000" dirty="0">
                <a:solidFill>
                  <a:schemeClr val="bg1"/>
                </a:solidFill>
                <a:latin typeface="Arial Narrow" pitchFamily="34" charset="0"/>
              </a:rPr>
              <a:t>1/2</a:t>
            </a:r>
          </a:p>
          <a:p>
            <a:pPr algn="l" rtl="0"/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sym typeface="Wingdings 3" pitchFamily="18" charset="2"/>
              </a:rPr>
              <a:t>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HR &amp; BP</a:t>
            </a:r>
          </a:p>
          <a:p>
            <a:pPr algn="l" rtl="0"/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endParaRPr lang="en-US" sz="26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l" rtl="0"/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Side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effects similar to SSRI drugs but  may be withdrawal manifestations on </a:t>
            </a:r>
            <a:r>
              <a:rPr lang="en-US" sz="2600" b="1" dirty="0" err="1">
                <a:solidFill>
                  <a:schemeClr val="bg1"/>
                </a:solidFill>
                <a:latin typeface="Arial Narrow" pitchFamily="34" charset="0"/>
              </a:rPr>
              <a:t>discontin-uation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  <a:sym typeface="Wingdings 3" pitchFamily="18" charset="2"/>
              </a:rPr>
              <a:t> </a:t>
            </a:r>
            <a:r>
              <a:rPr lang="en-US" sz="2600" b="1" dirty="0">
                <a:solidFill>
                  <a:schemeClr val="bg1"/>
                </a:solidFill>
                <a:latin typeface="Arial Narrow" pitchFamily="34" charset="0"/>
              </a:rPr>
              <a:t>may need dosage tapering</a:t>
            </a:r>
          </a:p>
        </p:txBody>
      </p:sp>
      <p:sp>
        <p:nvSpPr>
          <p:cNvPr id="24590" name="AutoShape 14"/>
          <p:cNvSpPr>
            <a:spLocks noChangeArrowheads="1"/>
          </p:cNvSpPr>
          <p:nvPr/>
        </p:nvSpPr>
        <p:spPr bwMode="auto">
          <a:xfrm rot="8427018">
            <a:off x="4457700" y="4318000"/>
            <a:ext cx="381000" cy="3048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91" name="AutoShape 15"/>
          <p:cNvSpPr>
            <a:spLocks noChangeArrowheads="1"/>
          </p:cNvSpPr>
          <p:nvPr/>
        </p:nvSpPr>
        <p:spPr bwMode="auto">
          <a:xfrm rot="7584844">
            <a:off x="2019300" y="4229100"/>
            <a:ext cx="381000" cy="3048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604" name="TextBox 2"/>
          <p:cNvSpPr txBox="1">
            <a:spLocks noChangeArrowheads="1"/>
          </p:cNvSpPr>
          <p:nvPr/>
        </p:nvSpPr>
        <p:spPr bwMode="auto">
          <a:xfrm>
            <a:off x="1295400" y="1600200"/>
            <a:ext cx="7543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endParaRPr lang="en-US">
              <a:latin typeface="Calibr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990600"/>
            <a:ext cx="9144000" cy="762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66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04800" y="228600"/>
            <a:ext cx="678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AU" sz="2800">
                <a:solidFill>
                  <a:srgbClr val="97FFFF"/>
                </a:solidFill>
                <a:latin typeface="Bernard MT Condensed" pitchFamily="18" charset="0"/>
              </a:rPr>
              <a:t>Norepinephrine Reuptake Inhibitors  [ NRIs ]</a:t>
            </a:r>
          </a:p>
        </p:txBody>
      </p:sp>
      <p:sp>
        <p:nvSpPr>
          <p:cNvPr id="25611" name="Rectangle 9"/>
          <p:cNvSpPr>
            <a:spLocks noChangeArrowheads="1"/>
          </p:cNvSpPr>
          <p:nvPr/>
        </p:nvSpPr>
        <p:spPr bwMode="auto">
          <a:xfrm>
            <a:off x="4876800" y="1524000"/>
            <a:ext cx="4038600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Block only NET</a:t>
            </a:r>
          </a:p>
          <a:p>
            <a:pPr algn="l" rtl="0"/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No affinity for 5HT, DA, ADR, H, mAch receptors</a:t>
            </a:r>
            <a:r>
              <a:rPr lang="en-US" sz="2400" b="1">
                <a:latin typeface="Arial Narrow" pitchFamily="34" charset="0"/>
              </a:rPr>
              <a:t> </a:t>
            </a:r>
          </a:p>
          <a:p>
            <a:pPr algn="l" rtl="0"/>
            <a:endParaRPr lang="en-US" sz="1000" b="1">
              <a:solidFill>
                <a:schemeClr val="bg1"/>
              </a:solidFill>
              <a:latin typeface="Arial Narrow" pitchFamily="34" charset="0"/>
            </a:endParaRPr>
          </a:p>
          <a:p>
            <a:pPr algn="l" rtl="0"/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So, has positive effects on the concentration and motivation in particular.</a:t>
            </a:r>
          </a:p>
          <a:p>
            <a:pPr algn="l" rtl="0"/>
            <a:r>
              <a:rPr lang="en-US" sz="1000" b="1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 algn="l" rtl="0"/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Safe to combine with SSRIs</a:t>
            </a:r>
          </a:p>
          <a:p>
            <a:pPr algn="l" rtl="0"/>
            <a:endParaRPr lang="en-US" sz="1000" b="1">
              <a:solidFill>
                <a:schemeClr val="bg1"/>
              </a:solidFill>
              <a:latin typeface="Arial Narrow" pitchFamily="34" charset="0"/>
            </a:endParaRPr>
          </a:p>
          <a:p>
            <a:pPr algn="l" rtl="0"/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Minimal side effects only related to activation of ADR system as  tremor, tachycardia, and urinary hesitancy</a:t>
            </a:r>
          </a:p>
        </p:txBody>
      </p:sp>
      <p:pic>
        <p:nvPicPr>
          <p:cNvPr id="25614" name="Picture 14" descr="Pictur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4822825" cy="5486400"/>
          </a:xfrm>
          <a:prstGeom prst="rect">
            <a:avLst/>
          </a:prstGeom>
          <a:noFill/>
        </p:spPr>
      </p:pic>
      <p:sp>
        <p:nvSpPr>
          <p:cNvPr id="25608" name="Rectangle 4"/>
          <p:cNvSpPr>
            <a:spLocks noChangeArrowheads="1"/>
          </p:cNvSpPr>
          <p:nvPr/>
        </p:nvSpPr>
        <p:spPr bwMode="auto">
          <a:xfrm>
            <a:off x="304800" y="914400"/>
            <a:ext cx="2362200" cy="479425"/>
          </a:xfrm>
          <a:prstGeom prst="rect">
            <a:avLst/>
          </a:prstGeom>
          <a:solidFill>
            <a:srgbClr val="97FFF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</a:pPr>
            <a:r>
              <a:rPr lang="en-US" sz="2800" dirty="0" err="1">
                <a:solidFill>
                  <a:srgbClr val="7030A0"/>
                </a:solidFill>
                <a:latin typeface="Cooper Black" pitchFamily="18" charset="0"/>
              </a:rPr>
              <a:t>Reboxetine</a:t>
            </a:r>
            <a:endParaRPr lang="en-US" sz="2800" dirty="0">
              <a:solidFill>
                <a:srgbClr val="7030A0"/>
              </a:solidFill>
              <a:latin typeface="Cooper Black" pitchFamily="18" charset="0"/>
            </a:endParaRPr>
          </a:p>
        </p:txBody>
      </p:sp>
      <p:sp>
        <p:nvSpPr>
          <p:cNvPr id="25615" name="AutoShape 15"/>
          <p:cNvSpPr>
            <a:spLocks noChangeArrowheads="1"/>
          </p:cNvSpPr>
          <p:nvPr/>
        </p:nvSpPr>
        <p:spPr bwMode="auto">
          <a:xfrm rot="7584844">
            <a:off x="3441700" y="4508500"/>
            <a:ext cx="381000" cy="3048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0" y="228600"/>
            <a:ext cx="91440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ts val="2800"/>
              </a:lnSpc>
            </a:pPr>
            <a:r>
              <a:rPr lang="en-US" sz="2800">
                <a:solidFill>
                  <a:srgbClr val="97FFFF"/>
                </a:solidFill>
                <a:latin typeface="Bernard MT Condensed" pitchFamily="18" charset="0"/>
              </a:rPr>
              <a:t>Noradrenergic &amp; Specific Serotonergic Antidepressants [ NaSSAs ]</a:t>
            </a:r>
          </a:p>
        </p:txBody>
      </p:sp>
      <p:pic>
        <p:nvPicPr>
          <p:cNvPr id="26629" name="Picture 4" descr="http://www.cnsforum.com/content/pictures/imagebank/hirespng/Drug_nass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60198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TextBox 15"/>
          <p:cNvSpPr txBox="1">
            <a:spLocks noChangeArrowheads="1"/>
          </p:cNvSpPr>
          <p:nvPr/>
        </p:nvSpPr>
        <p:spPr bwMode="auto">
          <a:xfrm>
            <a:off x="3733800" y="2362200"/>
            <a:ext cx="5410200" cy="2647950"/>
          </a:xfrm>
          <a:prstGeom prst="rect">
            <a:avLst/>
          </a:prstGeom>
          <a:gradFill rotWithShape="1">
            <a:gsLst>
              <a:gs pos="0">
                <a:srgbClr val="00918E"/>
              </a:gs>
              <a:gs pos="100000">
                <a:srgbClr val="3E009A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400" b="1" i="1" u="sng" dirty="0">
                <a:solidFill>
                  <a:srgbClr val="D5FFFF"/>
                </a:solidFill>
                <a:latin typeface="Arial Narrow" pitchFamily="34" charset="0"/>
              </a:rPr>
              <a:t>Preferred in cancer patients because</a:t>
            </a:r>
            <a:r>
              <a:rPr lang="en-US" sz="2400" b="1" i="1" dirty="0">
                <a:solidFill>
                  <a:schemeClr val="bg1"/>
                </a:solidFill>
                <a:latin typeface="Arial Narrow" pitchFamily="34" charset="0"/>
              </a:rPr>
              <a:t>:</a:t>
            </a:r>
          </a:p>
          <a:p>
            <a:pPr algn="l" rtl="0"/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1. Improves appetite</a:t>
            </a:r>
          </a:p>
          <a:p>
            <a:pPr algn="l" rtl="0"/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2-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nausea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&amp; vomiting ( 5-HT</a:t>
            </a:r>
            <a:r>
              <a:rPr lang="en-US" sz="2400" b="1" baseline="-25000" dirty="0">
                <a:solidFill>
                  <a:schemeClr val="bg1"/>
                </a:solidFill>
                <a:latin typeface="Arial Narrow" pitchFamily="34" charset="0"/>
              </a:rPr>
              <a:t>3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blocking)</a:t>
            </a:r>
          </a:p>
          <a:p>
            <a:pPr algn="l" rtl="0"/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3-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sym typeface="Wingdings 3" pitchFamily="18" charset="2"/>
              </a:rPr>
              <a:t> 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body weight</a:t>
            </a:r>
          </a:p>
          <a:p>
            <a:pPr algn="l" rtl="0"/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4- Sedation (potent antihistaminic)</a:t>
            </a:r>
          </a:p>
          <a:p>
            <a:pPr algn="l" rtl="0"/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5- Less sexual dysfunction (5-HT</a:t>
            </a:r>
            <a:r>
              <a:rPr lang="en-US" sz="2400" b="1" baseline="-25000" dirty="0">
                <a:solidFill>
                  <a:schemeClr val="bg1"/>
                </a:solidFill>
                <a:latin typeface="Arial Narrow" pitchFamily="34" charset="0"/>
              </a:rPr>
              <a:t>2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blocking)</a:t>
            </a:r>
          </a:p>
          <a:p>
            <a:pPr algn="l" rtl="0"/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6- Has no anti-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muscarinic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effect .</a:t>
            </a:r>
          </a:p>
        </p:txBody>
      </p:sp>
      <p:sp>
        <p:nvSpPr>
          <p:cNvPr id="26631" name="TextBox 17"/>
          <p:cNvSpPr txBox="1">
            <a:spLocks noChangeArrowheads="1"/>
          </p:cNvSpPr>
          <p:nvPr/>
        </p:nvSpPr>
        <p:spPr bwMode="auto">
          <a:xfrm>
            <a:off x="4419600" y="1219200"/>
            <a:ext cx="472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Blocks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presynaptic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Symbol" pitchFamily="18" charset="2"/>
              </a:rPr>
              <a:t>a</a:t>
            </a:r>
            <a:r>
              <a:rPr lang="en-US" sz="2400" b="1" baseline="-25000" dirty="0">
                <a:solidFill>
                  <a:schemeClr val="bg1"/>
                </a:solidFill>
                <a:latin typeface="Arial Narrow" pitchFamily="34" charset="0"/>
              </a:rPr>
              <a:t>2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adrenoceptors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 </a:t>
            </a:r>
            <a:b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                    + 5HT</a:t>
            </a:r>
            <a:r>
              <a:rPr lang="en-US" sz="2400" b="1" baseline="-25000" dirty="0">
                <a:solidFill>
                  <a:schemeClr val="bg1"/>
                </a:solidFill>
                <a:latin typeface="Arial Narrow" pitchFamily="34" charset="0"/>
              </a:rPr>
              <a:t>3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&gt; 5HT</a:t>
            </a:r>
            <a:r>
              <a:rPr lang="en-US" sz="2400" b="1" baseline="-25000" dirty="0">
                <a:solidFill>
                  <a:schemeClr val="bg1"/>
                </a:solidFill>
                <a:latin typeface="Arial Narrow" pitchFamily="34" charset="0"/>
              </a:rPr>
              <a:t>2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receptors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26632" name="TextBox 18"/>
          <p:cNvSpPr txBox="1">
            <a:spLocks noChangeArrowheads="1"/>
          </p:cNvSpPr>
          <p:nvPr/>
        </p:nvSpPr>
        <p:spPr bwMode="auto">
          <a:xfrm>
            <a:off x="5562600" y="5486400"/>
            <a:ext cx="3657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400" b="1" i="1" u="sng">
                <a:solidFill>
                  <a:srgbClr val="D5FFFF"/>
                </a:solidFill>
                <a:latin typeface="Arial Narrow" pitchFamily="34" charset="0"/>
              </a:rPr>
              <a:t>Side effects;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    drowsiness, 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  <a:sym typeface="Wingdings 3" pitchFamily="18" charset="2"/>
              </a:rPr>
              <a:t>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appetite, and weight gain.</a:t>
            </a:r>
            <a:endParaRPr lang="en-US" sz="2400" b="1">
              <a:latin typeface="Arial Narrow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990600"/>
            <a:ext cx="9144000" cy="762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66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636" name="Rectangle 14"/>
          <p:cNvSpPr>
            <a:spLocks noChangeArrowheads="1"/>
          </p:cNvSpPr>
          <p:nvPr/>
        </p:nvSpPr>
        <p:spPr bwMode="auto">
          <a:xfrm>
            <a:off x="304800" y="914400"/>
            <a:ext cx="2438400" cy="479425"/>
          </a:xfrm>
          <a:prstGeom prst="rect">
            <a:avLst/>
          </a:prstGeom>
          <a:solidFill>
            <a:srgbClr val="97FFF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lnSpc>
                <a:spcPct val="90000"/>
              </a:lnSpc>
            </a:pPr>
            <a:r>
              <a:rPr lang="en-US" sz="2800">
                <a:solidFill>
                  <a:srgbClr val="7030A0"/>
                </a:solidFill>
                <a:latin typeface="Cooper Black" pitchFamily="18" charset="0"/>
              </a:rPr>
              <a:t>Mirtazapine</a:t>
            </a:r>
          </a:p>
        </p:txBody>
      </p:sp>
      <p:sp>
        <p:nvSpPr>
          <p:cNvPr id="26638" name="AutoShape 14"/>
          <p:cNvSpPr>
            <a:spLocks noChangeArrowheads="1"/>
          </p:cNvSpPr>
          <p:nvPr/>
        </p:nvSpPr>
        <p:spPr bwMode="auto">
          <a:xfrm rot="12353597">
            <a:off x="3009900" y="2514600"/>
            <a:ext cx="381000" cy="2286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 rot="4693660">
            <a:off x="1828800" y="5181600"/>
            <a:ext cx="381000" cy="2286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40" name="AutoShape 16"/>
          <p:cNvSpPr>
            <a:spLocks noChangeArrowheads="1"/>
          </p:cNvSpPr>
          <p:nvPr/>
        </p:nvSpPr>
        <p:spPr bwMode="auto">
          <a:xfrm rot="-4473075">
            <a:off x="4013200" y="5118100"/>
            <a:ext cx="381000" cy="2286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41" name="AutoShape 17"/>
          <p:cNvSpPr>
            <a:spLocks noChangeArrowheads="1"/>
          </p:cNvSpPr>
          <p:nvPr/>
        </p:nvSpPr>
        <p:spPr bwMode="auto">
          <a:xfrm rot="10800000">
            <a:off x="4864100" y="6096000"/>
            <a:ext cx="381000" cy="2286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42" name="AutoShape 18"/>
          <p:cNvSpPr>
            <a:spLocks noChangeArrowheads="1"/>
          </p:cNvSpPr>
          <p:nvPr/>
        </p:nvSpPr>
        <p:spPr bwMode="auto">
          <a:xfrm rot="10800000">
            <a:off x="4572000" y="6045200"/>
            <a:ext cx="381000" cy="228600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50" y="635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8684" name="Picture 4" descr="http://journals.prous.com/journals/dot/20064210/html/dt420671/images/image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066800"/>
            <a:ext cx="403860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0" y="990600"/>
            <a:ext cx="9144000" cy="762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66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679" name="Rectangle 9"/>
          <p:cNvSpPr>
            <a:spLocks noChangeArrowheads="1"/>
          </p:cNvSpPr>
          <p:nvPr/>
        </p:nvSpPr>
        <p:spPr bwMode="auto">
          <a:xfrm>
            <a:off x="304800" y="914400"/>
            <a:ext cx="2286000" cy="479425"/>
          </a:xfrm>
          <a:prstGeom prst="rect">
            <a:avLst/>
          </a:prstGeom>
          <a:solidFill>
            <a:srgbClr val="97FFF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</a:pPr>
            <a:r>
              <a:rPr lang="en-US" sz="2800">
                <a:solidFill>
                  <a:srgbClr val="7030A0"/>
                </a:solidFill>
                <a:latin typeface="Cooper Black" pitchFamily="18" charset="0"/>
              </a:rPr>
              <a:t>Bupropion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304800"/>
            <a:ext cx="78486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ts val="2800"/>
              </a:lnSpc>
            </a:pPr>
            <a:r>
              <a:rPr lang="en-AU" sz="2800">
                <a:solidFill>
                  <a:srgbClr val="97FFFF"/>
                </a:solidFill>
                <a:latin typeface="Bernard MT Condensed" pitchFamily="18" charset="0"/>
              </a:rPr>
              <a:t>Norepinephrine Dopamine Reuptake Inhibitors  (NDRIs)</a:t>
            </a:r>
          </a:p>
        </p:txBody>
      </p:sp>
      <p:sp>
        <p:nvSpPr>
          <p:cNvPr id="28681" name="Rectangle 12"/>
          <p:cNvSpPr>
            <a:spLocks noChangeArrowheads="1"/>
          </p:cNvSpPr>
          <p:nvPr/>
        </p:nvSpPr>
        <p:spPr bwMode="auto">
          <a:xfrm>
            <a:off x="4114800" y="1143000"/>
            <a:ext cx="5029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Is  unique in possessing significant potency 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as NE and DA reuptake inhibitor, with no direct action on 5HT. A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cts as a nAch antagonist</a:t>
            </a:r>
          </a:p>
        </p:txBody>
      </p:sp>
      <p:sp>
        <p:nvSpPr>
          <p:cNvPr id="28682" name="TextBox 13"/>
          <p:cNvSpPr txBox="1">
            <a:spLocks noChangeArrowheads="1"/>
          </p:cNvSpPr>
          <p:nvPr/>
        </p:nvSpPr>
        <p:spPr bwMode="auto">
          <a:xfrm>
            <a:off x="4114800" y="2743200"/>
            <a:ext cx="51054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400" b="1" i="1">
                <a:solidFill>
                  <a:srgbClr val="D5FFFF"/>
                </a:solidFill>
                <a:latin typeface="Arial Narrow" pitchFamily="34" charset="0"/>
                <a:cs typeface="Times" pitchFamily="18" charset="0"/>
              </a:rPr>
              <a:t>Therapeutic uses:</a:t>
            </a:r>
          </a:p>
          <a:p>
            <a:pPr algn="l" rtl="0">
              <a:buFont typeface="Wingdings" pitchFamily="2" charset="2"/>
              <a:buNone/>
            </a:pP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1- Treatment of major depression and </a:t>
            </a:r>
            <a:b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</a:b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     bipolar depression.</a:t>
            </a:r>
          </a:p>
          <a:p>
            <a:pPr algn="l" rtl="0">
              <a:buFont typeface="Wingdings" pitchFamily="2" charset="2"/>
              <a:buNone/>
            </a:pP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 2- Can be used for smoking cessation.</a:t>
            </a:r>
          </a:p>
          <a:p>
            <a:pPr algn="l" rtl="0">
              <a:buFont typeface="Wingdings" pitchFamily="2" charset="2"/>
              <a:buNone/>
            </a:pP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   As it reduces the severity of nicotine  </a:t>
            </a:r>
            <a:br>
              <a:rPr lang="en-US" sz="2400" b="1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   craving &amp; withdrawal symptoms</a:t>
            </a:r>
            <a:endParaRPr lang="en-US" sz="2400" b="1">
              <a:solidFill>
                <a:schemeClr val="bg1"/>
              </a:solidFill>
              <a:latin typeface="Arial Narrow" pitchFamily="34" charset="0"/>
              <a:cs typeface="Times" pitchFamily="18" charset="0"/>
            </a:endParaRPr>
          </a:p>
        </p:txBody>
      </p:sp>
      <p:sp>
        <p:nvSpPr>
          <p:cNvPr id="28683" name="TextBox 14"/>
          <p:cNvSpPr txBox="1">
            <a:spLocks noChangeArrowheads="1"/>
          </p:cNvSpPr>
          <p:nvPr/>
        </p:nvSpPr>
        <p:spPr bwMode="auto">
          <a:xfrm>
            <a:off x="152400" y="5216525"/>
            <a:ext cx="8382000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85000"/>
              </a:lnSpc>
            </a:pPr>
            <a:r>
              <a:rPr lang="en-US" sz="2400" b="1">
                <a:solidFill>
                  <a:srgbClr val="D5FFFF"/>
                </a:solidFill>
                <a:latin typeface="Arial Narrow" pitchFamily="34" charset="0"/>
                <a:cs typeface="Times" pitchFamily="18" charset="0"/>
              </a:rPr>
              <a:t>Advantages: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No sexual dysfunction 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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given in young</a:t>
            </a:r>
          </a:p>
          <a:p>
            <a:pPr algn="l" rtl="0">
              <a:lnSpc>
                <a:spcPct val="85000"/>
              </a:lnSpc>
            </a:pP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                     No weight gain [ No 5HT effect ] </a:t>
            </a:r>
          </a:p>
          <a:p>
            <a:pPr algn="l" rtl="0">
              <a:lnSpc>
                <a:spcPct val="85000"/>
              </a:lnSpc>
            </a:pP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                     No orthostatic hypotension.</a:t>
            </a:r>
          </a:p>
          <a:p>
            <a:pPr algn="l" rtl="0">
              <a:lnSpc>
                <a:spcPct val="85000"/>
              </a:lnSpc>
            </a:pPr>
            <a:r>
              <a:rPr lang="en-US" sz="2400" b="1">
                <a:solidFill>
                  <a:srgbClr val="D5FFFF"/>
                </a:solidFill>
                <a:latin typeface="Arial Narrow" pitchFamily="34" charset="0"/>
                <a:cs typeface="Times" pitchFamily="18" charset="0"/>
              </a:rPr>
              <a:t>Side effects: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 Seizures; it 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  <a:sym typeface="Wingdings 3" pitchFamily="18" charset="2"/>
              </a:rPr>
              <a:t>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  <a:cs typeface="Times" pitchFamily="18" charset="0"/>
              </a:rPr>
              <a:t> threshold of neuronal firing</a:t>
            </a:r>
            <a:endParaRPr lang="en-US" sz="2400" b="1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990600"/>
            <a:ext cx="9144000" cy="762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66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727" name="Rectangle 5"/>
          <p:cNvSpPr>
            <a:spLocks noChangeArrowheads="1"/>
          </p:cNvSpPr>
          <p:nvPr/>
        </p:nvSpPr>
        <p:spPr bwMode="auto">
          <a:xfrm>
            <a:off x="304800" y="914400"/>
            <a:ext cx="2133600" cy="479425"/>
          </a:xfrm>
          <a:prstGeom prst="rect">
            <a:avLst/>
          </a:prstGeom>
          <a:solidFill>
            <a:srgbClr val="97FFF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</a:pPr>
            <a:r>
              <a:rPr lang="en-US" sz="2800">
                <a:solidFill>
                  <a:srgbClr val="7030A0"/>
                </a:solidFill>
                <a:latin typeface="Cooper Black" pitchFamily="18" charset="0"/>
              </a:rPr>
              <a:t>Trazodone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8600" y="228600"/>
            <a:ext cx="81534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ts val="2800"/>
              </a:lnSpc>
            </a:pPr>
            <a:r>
              <a:rPr lang="en-US" sz="2800">
                <a:solidFill>
                  <a:srgbClr val="97FFFF"/>
                </a:solidFill>
                <a:latin typeface="Bernard MT Condensed" pitchFamily="18" charset="0"/>
              </a:rPr>
              <a:t>Serotonin  Antagonists &amp; Reuptake Inhibitors (SARIs)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6553200" y="901700"/>
            <a:ext cx="2362200" cy="479425"/>
          </a:xfrm>
          <a:prstGeom prst="rect">
            <a:avLst/>
          </a:prstGeom>
          <a:solidFill>
            <a:srgbClr val="97FFF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lnSpc>
                <a:spcPct val="90000"/>
              </a:lnSpc>
            </a:pPr>
            <a:r>
              <a:rPr lang="en-US" sz="2800">
                <a:solidFill>
                  <a:srgbClr val="7030A0"/>
                </a:solidFill>
                <a:latin typeface="Cooper Black" pitchFamily="18" charset="0"/>
              </a:rPr>
              <a:t>Nafazodone</a:t>
            </a:r>
          </a:p>
        </p:txBody>
      </p:sp>
      <p:sp>
        <p:nvSpPr>
          <p:cNvPr id="30730" name="TextBox 10"/>
          <p:cNvSpPr txBox="1">
            <a:spLocks noChangeArrowheads="1"/>
          </p:cNvSpPr>
          <p:nvPr/>
        </p:nvSpPr>
        <p:spPr bwMode="auto">
          <a:xfrm>
            <a:off x="152400" y="1447800"/>
            <a:ext cx="8686800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Psychtropic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drug			          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</a:rPr>
              <a:t>Trazodone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is its precursor</a:t>
            </a:r>
            <a:r>
              <a:rPr lang="en-US" sz="2400" dirty="0"/>
              <a:t> 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</a:endParaRPr>
          </a:p>
          <a:p>
            <a:pPr algn="l" rtl="0"/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Weak block of SERT &gt; NET</a:t>
            </a:r>
          </a:p>
          <a:p>
            <a:pPr algn="l" rtl="0"/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Block 5-HT</a:t>
            </a:r>
            <a:r>
              <a:rPr lang="en-US" sz="2400" b="1" baseline="-25000" dirty="0">
                <a:solidFill>
                  <a:schemeClr val="bg1"/>
                </a:solidFill>
                <a:latin typeface="Arial Narrow" pitchFamily="34" charset="0"/>
              </a:rPr>
              <a:t>2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</a:p>
          <a:p>
            <a:pPr algn="l" rtl="0"/>
            <a:r>
              <a:rPr lang="el-GR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α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- blocking effect ( hypotension)                                  No</a:t>
            </a:r>
          </a:p>
          <a:p>
            <a:pPr algn="l" rtl="0"/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Potent H</a:t>
            </a:r>
            <a:r>
              <a:rPr lang="en-US" sz="2400" b="1" baseline="-25000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1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- blocker( sedation )			           No</a:t>
            </a:r>
          </a:p>
          <a:p>
            <a:pPr algn="l" rtl="0"/>
            <a:endParaRPr lang="en-US" sz="10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pPr algn="l" rtl="0"/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High protein bound</a:t>
            </a:r>
          </a:p>
          <a:p>
            <a:pPr algn="l" rtl="0"/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Extensive hepatic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metab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			    Inhibit Cyt450</a:t>
            </a:r>
            <a:endParaRPr lang="en-US" sz="2400" dirty="0">
              <a:solidFill>
                <a:schemeClr val="bg1"/>
              </a:solidFill>
              <a:latin typeface="Arial Narrow" pitchFamily="34" charset="0"/>
            </a:endParaRPr>
          </a:p>
          <a:p>
            <a:pPr algn="l" rtl="0"/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Urine excretion</a:t>
            </a:r>
          </a:p>
          <a:p>
            <a:pPr algn="l" rtl="0"/>
            <a:endParaRPr lang="en-US" sz="12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pPr algn="l" rtl="0"/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Cause </a:t>
            </a:r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priapism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(</a:t>
            </a:r>
            <a:r>
              <a:rPr lang="en-US" sz="2400" b="1" dirty="0">
                <a:solidFill>
                  <a:schemeClr val="bg1"/>
                </a:solidFill>
                <a:latin typeface="Symbol" pitchFamily="18" charset="2"/>
                <a:cs typeface="Times New Roman" pitchFamily="18" charset="0"/>
              </a:rPr>
              <a:t>a </a:t>
            </a:r>
            <a:r>
              <a:rPr lang="en-US" sz="2400" dirty="0" err="1">
                <a:solidFill>
                  <a:schemeClr val="bg1"/>
                </a:solidFill>
                <a:latin typeface="Calibri" pitchFamily="34" charset="0"/>
              </a:rPr>
              <a:t>antagonisim</a:t>
            </a:r>
            <a:r>
              <a:rPr lang="en-US" sz="2400" dirty="0">
                <a:solidFill>
                  <a:schemeClr val="bg1"/>
                </a:solidFill>
                <a:latin typeface="Calibri" pitchFamily="34" charset="0"/>
              </a:rPr>
              <a:t> )                         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</a:rPr>
              <a:t>Hepatic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failure [Black</a:t>
            </a:r>
            <a:endParaRPr lang="en-US" sz="24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pPr algn="l" rtl="0"/>
            <a:r>
              <a:rPr lang="en-US" sz="2400" b="1" dirty="0" err="1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Arrythmogenic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	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					   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box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labelling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] </a:t>
            </a:r>
            <a:r>
              <a:rPr lang="en-US" sz="24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				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43000">
                <a:srgbClr val="006192"/>
              </a:gs>
              <a:gs pos="75000">
                <a:srgbClr val="4A00B8"/>
              </a:gs>
              <a:gs pos="85000">
                <a:srgbClr val="4A00B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6625" name="Picture 1" descr="C:\Users\Administrator\Pictures\Picture1as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943600" cy="6858000"/>
          </a:xfrm>
          <a:prstGeom prst="rect">
            <a:avLst/>
          </a:prstGeom>
          <a:noFill/>
        </p:spPr>
      </p:pic>
      <p:sp>
        <p:nvSpPr>
          <p:cNvPr id="5" name="AutoShape 292"/>
          <p:cNvSpPr>
            <a:spLocks noChangeArrowheads="1"/>
          </p:cNvSpPr>
          <p:nvPr/>
        </p:nvSpPr>
        <p:spPr bwMode="auto">
          <a:xfrm rot="-4886718">
            <a:off x="3107498" y="5781286"/>
            <a:ext cx="304800" cy="228600"/>
          </a:xfrm>
          <a:prstGeom prst="flowChartOnlineStorage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AutoShape 294"/>
          <p:cNvSpPr>
            <a:spLocks noChangeArrowheads="1"/>
          </p:cNvSpPr>
          <p:nvPr/>
        </p:nvSpPr>
        <p:spPr bwMode="auto">
          <a:xfrm rot="-5751964">
            <a:off x="1500878" y="5840183"/>
            <a:ext cx="304800" cy="228600"/>
          </a:xfrm>
          <a:prstGeom prst="flowChartOnlineStorage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905000" y="5410200"/>
            <a:ext cx="92075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209800" y="5181600"/>
            <a:ext cx="92075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505200" y="5334000"/>
            <a:ext cx="90488" cy="80962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981200" y="5334000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352800" y="5562600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438400" y="5334000"/>
            <a:ext cx="92075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981200" y="5791200"/>
            <a:ext cx="90487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3276600" y="6015038"/>
            <a:ext cx="92075" cy="80962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048000" y="5257800"/>
            <a:ext cx="90488" cy="80962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276600" y="5410200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447800" y="6396335"/>
            <a:ext cx="4191000" cy="461665"/>
          </a:xfrm>
          <a:prstGeom prst="rect">
            <a:avLst/>
          </a:prstGeom>
          <a:solidFill>
            <a:srgbClr val="C7F2F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Bernard MT Condensed" pitchFamily="18" charset="0"/>
              </a:rPr>
              <a:t>They mediate therapeutic effects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20" name="AutoShape 292"/>
          <p:cNvSpPr>
            <a:spLocks noChangeArrowheads="1"/>
          </p:cNvSpPr>
          <p:nvPr/>
        </p:nvSpPr>
        <p:spPr bwMode="auto">
          <a:xfrm rot="-4886718">
            <a:off x="3069936" y="282006"/>
            <a:ext cx="304800" cy="228600"/>
          </a:xfrm>
          <a:prstGeom prst="flowChartOnlineStorage">
            <a:avLst/>
          </a:prstGeom>
          <a:solidFill>
            <a:srgbClr val="00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AutoShape 407"/>
          <p:cNvSpPr>
            <a:spLocks noChangeArrowheads="1"/>
          </p:cNvSpPr>
          <p:nvPr/>
        </p:nvSpPr>
        <p:spPr bwMode="auto">
          <a:xfrm rot="-294478">
            <a:off x="4202386" y="4606229"/>
            <a:ext cx="234950" cy="276225"/>
          </a:xfrm>
          <a:prstGeom prst="flowChartOnlineStorage">
            <a:avLst/>
          </a:prstGeom>
          <a:solidFill>
            <a:srgbClr val="00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953000" y="762000"/>
            <a:ext cx="4038600" cy="2362200"/>
          </a:xfrm>
          <a:prstGeom prst="rect">
            <a:avLst/>
          </a:prstGeom>
          <a:solidFill>
            <a:srgbClr val="C7F2F1"/>
          </a:solidFill>
        </p:spPr>
        <p:txBody>
          <a:bodyPr/>
          <a:lstStyle/>
          <a:p>
            <a:pPr marR="0" lvl="0" indent="-342900" algn="l" defTabSz="914400" rtl="0" eaLnBrk="1" fontAlgn="base" latinLnBrk="0" hangingPunct="1">
              <a:lnSpc>
                <a:spcPts val="2800"/>
              </a:lnSpc>
              <a:spcBef>
                <a:spcPts val="600"/>
              </a:spcBef>
              <a:spcAft>
                <a:spcPct val="0"/>
              </a:spcAft>
              <a:buClrTx/>
              <a:buSzTx/>
              <a:buBlip>
                <a:blip r:embed="rId4"/>
              </a:buBlip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cs typeface="+mn-cs"/>
              </a:rPr>
              <a:t>Treatment should continue </a:t>
            </a:r>
            <a:b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cs typeface="+mn-cs"/>
              </a:rPr>
            </a:b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cs typeface="+mn-cs"/>
              </a:rPr>
              <a:t>    6 months at full therapeutic </a:t>
            </a:r>
            <a:b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cs typeface="+mn-cs"/>
              </a:rPr>
            </a:b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cs typeface="+mn-cs"/>
              </a:rPr>
              <a:t>    doses before withdrawal.</a:t>
            </a:r>
          </a:p>
          <a:p>
            <a:pPr marR="0" lvl="0" indent="-342900" algn="l" defTabSz="914400" rtl="0" eaLnBrk="1" fontAlgn="base" latinLnBrk="0" hangingPunct="1">
              <a:lnSpc>
                <a:spcPts val="2800"/>
              </a:lnSpc>
              <a:spcBef>
                <a:spcPts val="600"/>
              </a:spcBef>
              <a:spcAft>
                <a:spcPct val="0"/>
              </a:spcAft>
              <a:buClrTx/>
              <a:buSzTx/>
              <a:buBlip>
                <a:blip r:embed="rId4"/>
              </a:buBlip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cs typeface="+mn-cs"/>
              </a:rPr>
              <a:t>Withdrawal of drugs must </a:t>
            </a:r>
            <a:b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cs typeface="+mn-cs"/>
              </a:rPr>
            </a:b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cs typeface="+mn-cs"/>
              </a:rPr>
              <a:t>     be very gradual</a:t>
            </a:r>
            <a:r>
              <a:rPr kumimoji="0" lang="en-U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cs typeface="+mn-cs"/>
              </a:rPr>
              <a:t> otherwise</a:t>
            </a:r>
          </a:p>
          <a:p>
            <a:pPr marR="0" lvl="0" indent="-342900" algn="l" defTabSz="914400" rtl="0" eaLnBrk="1" fontAlgn="base" latinLnBrk="0" hangingPunct="1">
              <a:lnSpc>
                <a:spcPts val="2800"/>
              </a:lnSpc>
              <a:spcBef>
                <a:spcPts val="6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cs typeface="+mn-cs"/>
              </a:rPr>
              <a:t>       </a:t>
            </a:r>
            <a:r>
              <a:rPr kumimoji="0" lang="en-US" sz="28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ernard MT Condensed" pitchFamily="18" charset="0"/>
                <a:cs typeface="+mn-cs"/>
              </a:rPr>
              <a:t>withdrawal symptoms    </a:t>
            </a:r>
            <a:r>
              <a:rPr kumimoji="0" lang="en-U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cs typeface="+mn-cs"/>
              </a:rPr>
              <a:t/>
            </a:r>
            <a:br>
              <a:rPr kumimoji="0" lang="en-U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cs typeface="+mn-cs"/>
              </a:rPr>
            </a:br>
            <a:r>
              <a:rPr kumimoji="0" lang="en-US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cs typeface="+mn-cs"/>
              </a:rPr>
              <a:t>                  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cs typeface="+mn-cs"/>
            </a:endParaRPr>
          </a:p>
        </p:txBody>
      </p:sp>
      <p:sp>
        <p:nvSpPr>
          <p:cNvPr id="24" name="Down Arrow 23"/>
          <p:cNvSpPr/>
          <p:nvPr/>
        </p:nvSpPr>
        <p:spPr>
          <a:xfrm>
            <a:off x="5295900" y="3124200"/>
            <a:ext cx="3352800" cy="381000"/>
          </a:xfrm>
          <a:prstGeom prst="downArrow">
            <a:avLst>
              <a:gd name="adj1" fmla="val 50000"/>
              <a:gd name="adj2" fmla="val 68641"/>
            </a:avLst>
          </a:prstGeom>
          <a:gradFill>
            <a:gsLst>
              <a:gs pos="15000">
                <a:srgbClr val="C7F2F1"/>
              </a:gs>
              <a:gs pos="43000">
                <a:srgbClr val="269D9A"/>
              </a:gs>
              <a:gs pos="75000">
                <a:schemeClr val="accent6">
                  <a:lumMod val="60000"/>
                  <a:lumOff val="40000"/>
                  <a:alpha val="48000"/>
                </a:schemeClr>
              </a:gs>
              <a:gs pos="85000">
                <a:schemeClr val="bg2">
                  <a:lumMod val="75000"/>
                  <a:alpha val="67000"/>
                </a:schemeClr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85800" y="5486400"/>
            <a:ext cx="3429000" cy="885372"/>
          </a:xfrm>
          <a:prstGeom prst="ellipse">
            <a:avLst/>
          </a:prstGeom>
          <a:noFill/>
          <a:ln w="57150">
            <a:solidFill>
              <a:srgbClr val="00FF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3657600" y="0"/>
            <a:ext cx="1524000" cy="762000"/>
          </a:xfrm>
          <a:prstGeom prst="ellipse">
            <a:avLst/>
          </a:prstGeom>
          <a:noFill/>
          <a:ln w="57150">
            <a:solidFill>
              <a:srgbClr val="00FF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utoShape 109"/>
          <p:cNvSpPr>
            <a:spLocks noChangeArrowheads="1"/>
          </p:cNvSpPr>
          <p:nvPr/>
        </p:nvSpPr>
        <p:spPr bwMode="auto">
          <a:xfrm rot="9976267" flipV="1">
            <a:off x="1623653" y="4065852"/>
            <a:ext cx="257175" cy="228600"/>
          </a:xfrm>
          <a:prstGeom prst="flowChartOnlineStorage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4572000" y="4648200"/>
            <a:ext cx="1219200" cy="762000"/>
          </a:xfrm>
          <a:prstGeom prst="ellipse">
            <a:avLst/>
          </a:prstGeom>
          <a:noFill/>
          <a:ln w="57150">
            <a:solidFill>
              <a:srgbClr val="00FFF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676900" y="3547408"/>
            <a:ext cx="2590800" cy="1938992"/>
          </a:xfrm>
          <a:prstGeom prst="rect">
            <a:avLst/>
          </a:prstGeom>
          <a:solidFill>
            <a:srgbClr val="C7F2F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1848"/>
                </a:solidFill>
                <a:latin typeface="Arial Narrow" pitchFamily="34" charset="0"/>
              </a:rPr>
              <a:t>Agitation</a:t>
            </a:r>
          </a:p>
          <a:p>
            <a:pPr algn="ctr"/>
            <a:r>
              <a:rPr lang="en-US" sz="2400" b="1" dirty="0" smtClean="0">
                <a:solidFill>
                  <a:srgbClr val="001848"/>
                </a:solidFill>
                <a:latin typeface="Arial Narrow" pitchFamily="34" charset="0"/>
              </a:rPr>
              <a:t>Worsening of the disease</a:t>
            </a:r>
          </a:p>
          <a:p>
            <a:pPr algn="ctr"/>
            <a:r>
              <a:rPr lang="en-US" sz="2400" b="1" dirty="0" smtClean="0">
                <a:solidFill>
                  <a:srgbClr val="001848"/>
                </a:solidFill>
                <a:latin typeface="Arial Narrow" pitchFamily="34" charset="0"/>
              </a:rPr>
              <a:t>Withdrawal manifestation</a:t>
            </a:r>
            <a:endParaRPr lang="en-US" sz="2400" b="1" dirty="0">
              <a:solidFill>
                <a:srgbClr val="001848"/>
              </a:solidFill>
              <a:latin typeface="Arial Narrow" pitchFamily="34" charset="0"/>
            </a:endParaRPr>
          </a:p>
        </p:txBody>
      </p:sp>
      <p:sp>
        <p:nvSpPr>
          <p:cNvPr id="30" name="Oval 856"/>
          <p:cNvSpPr/>
          <p:nvPr/>
        </p:nvSpPr>
        <p:spPr>
          <a:xfrm>
            <a:off x="2133600" y="5384800"/>
            <a:ext cx="90488" cy="8255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51125" y="5432425"/>
            <a:ext cx="92075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2651125" y="5514975"/>
            <a:ext cx="92075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3521075" y="5399088"/>
            <a:ext cx="92075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3249613" y="5381625"/>
            <a:ext cx="90487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2470150" y="5351463"/>
            <a:ext cx="90488" cy="80962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2560638" y="5432425"/>
            <a:ext cx="90487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3430588" y="5316538"/>
            <a:ext cx="90487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2651125" y="5514975"/>
            <a:ext cx="92075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2651125" y="5432425"/>
            <a:ext cx="92075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3249613" y="5462588"/>
            <a:ext cx="90487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2792413" y="5246688"/>
            <a:ext cx="90487" cy="80962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3340100" y="5316538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2470150" y="5557838"/>
            <a:ext cx="90488" cy="80962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3067050" y="5381625"/>
            <a:ext cx="90488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2609850" y="5164138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3157538" y="5462588"/>
            <a:ext cx="92075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3157538" y="5381625"/>
            <a:ext cx="92075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2792413" y="5164138"/>
            <a:ext cx="90487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2792413" y="5327650"/>
            <a:ext cx="90487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3340100" y="5399088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3340100" y="5316538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2609850" y="5246688"/>
            <a:ext cx="90488" cy="80962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2609850" y="5410200"/>
            <a:ext cx="90488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2700338" y="5327650"/>
            <a:ext cx="92075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2984500" y="5632450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2792413" y="5327650"/>
            <a:ext cx="90487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340100" y="5399088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3430588" y="5481638"/>
            <a:ext cx="90487" cy="80962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2973388" y="5264150"/>
            <a:ext cx="90487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3063875" y="5181600"/>
            <a:ext cx="92075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3521075" y="5481638"/>
            <a:ext cx="92075" cy="80962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2792413" y="5410200"/>
            <a:ext cx="90487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3060700" y="5708650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2882900" y="5181600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2609850" y="5246688"/>
            <a:ext cx="90488" cy="80962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2609850" y="5164138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3232150" y="5181600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2651125" y="5514975"/>
            <a:ext cx="92075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3430588" y="5399088"/>
            <a:ext cx="90487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2608263" y="5708650"/>
            <a:ext cx="90487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3308350" y="5634038"/>
            <a:ext cx="92075" cy="80962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3521075" y="5399088"/>
            <a:ext cx="92075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2470150" y="5334000"/>
            <a:ext cx="90488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2287588" y="5414963"/>
            <a:ext cx="92075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2379663" y="5334000"/>
            <a:ext cx="90487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2470150" y="5334000"/>
            <a:ext cx="90488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2470150" y="5414963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3340100" y="5299075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2197100" y="5334000"/>
            <a:ext cx="90488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2165350" y="5557838"/>
            <a:ext cx="90488" cy="80962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3141663" y="5481638"/>
            <a:ext cx="90487" cy="80962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3157538" y="5299075"/>
            <a:ext cx="92075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2287588" y="5497513"/>
            <a:ext cx="92075" cy="80962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2470150" y="5334000"/>
            <a:ext cx="90488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2470150" y="5414963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3340100" y="5181600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2197100" y="5334000"/>
            <a:ext cx="90488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2379663" y="5334000"/>
            <a:ext cx="90487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2379663" y="5497513"/>
            <a:ext cx="90487" cy="80962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2470150" y="5414963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2470150" y="5334000"/>
            <a:ext cx="90488" cy="80963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2197100" y="5414963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3067050" y="5299075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2287588" y="5497513"/>
            <a:ext cx="92075" cy="80962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2908300" y="5556250"/>
            <a:ext cx="90488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2970213" y="5445125"/>
            <a:ext cx="90487" cy="82550"/>
          </a:xfrm>
          <a:prstGeom prst="ellipse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8" name="Straight Arrow Connector 97"/>
          <p:cNvCxnSpPr/>
          <p:nvPr/>
        </p:nvCxnSpPr>
        <p:spPr>
          <a:xfrm flipV="1">
            <a:off x="990600" y="4724400"/>
            <a:ext cx="838200" cy="457200"/>
          </a:xfrm>
          <a:prstGeom prst="straightConnector1">
            <a:avLst/>
          </a:prstGeom>
          <a:ln w="76200">
            <a:solidFill>
              <a:srgbClr val="00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endCxn id="28" idx="3"/>
          </p:cNvCxnSpPr>
          <p:nvPr/>
        </p:nvCxnSpPr>
        <p:spPr>
          <a:xfrm>
            <a:off x="838200" y="3810000"/>
            <a:ext cx="830764" cy="390497"/>
          </a:xfrm>
          <a:prstGeom prst="straightConnector1">
            <a:avLst/>
          </a:prstGeom>
          <a:ln w="76200">
            <a:solidFill>
              <a:srgbClr val="00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35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772" name="Rectangle 3"/>
          <p:cNvSpPr txBox="1">
            <a:spLocks noChangeArrowheads="1"/>
          </p:cNvSpPr>
          <p:nvPr/>
        </p:nvSpPr>
        <p:spPr bwMode="auto">
          <a:xfrm>
            <a:off x="650875" y="1714500"/>
            <a:ext cx="780732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rtl="0">
              <a:spcBef>
                <a:spcPct val="20000"/>
              </a:spcBef>
              <a:buFont typeface="Arial" charset="0"/>
              <a:buChar char="•"/>
            </a:pPr>
            <a:endParaRPr 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2773" name="Rectangle 4"/>
          <p:cNvSpPr>
            <a:spLocks noChangeArrowheads="1"/>
          </p:cNvSpPr>
          <p:nvPr/>
        </p:nvSpPr>
        <p:spPr bwMode="auto">
          <a:xfrm>
            <a:off x="152400" y="2514600"/>
            <a:ext cx="4953000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This </a:t>
            </a:r>
            <a:r>
              <a:rPr lang="en-US" sz="2400" b="1">
                <a:solidFill>
                  <a:srgbClr val="D5FFFF"/>
                </a:solidFill>
                <a:latin typeface="Arial Narrow" pitchFamily="34" charset="0"/>
              </a:rPr>
              <a:t>"augmenter"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 drugs include:</a:t>
            </a:r>
          </a:p>
          <a:p>
            <a:pPr algn="l" rtl="0">
              <a:buFontTx/>
              <a:buBlip>
                <a:blip r:embed="rId2"/>
              </a:buBlip>
            </a:pP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600" b="1">
                <a:solidFill>
                  <a:srgbClr val="66FFFF"/>
                </a:solidFill>
                <a:latin typeface="Arial Narrow" pitchFamily="34" charset="0"/>
              </a:rPr>
              <a:t>Buspirone</a:t>
            </a:r>
          </a:p>
          <a:p>
            <a:pPr algn="l" rtl="0">
              <a:buFontTx/>
              <a:buBlip>
                <a:blip r:embed="rId2"/>
              </a:buBlip>
            </a:pPr>
            <a:r>
              <a:rPr lang="en-US" sz="2600" b="1">
                <a:solidFill>
                  <a:srgbClr val="66FFFF"/>
                </a:solidFill>
                <a:latin typeface="Arial Narrow" pitchFamily="34" charset="0"/>
              </a:rPr>
              <a:t> Antipsychotics; </a:t>
            </a:r>
            <a:r>
              <a:rPr lang="en-US" sz="2600" b="1" i="1">
                <a:solidFill>
                  <a:srgbClr val="66FFFF"/>
                </a:solidFill>
                <a:latin typeface="Arial Narrow" pitchFamily="34" charset="0"/>
              </a:rPr>
              <a:t>typical or atypical</a:t>
            </a:r>
          </a:p>
          <a:p>
            <a:pPr algn="l" rtl="0">
              <a:buFontTx/>
              <a:buBlip>
                <a:blip r:embed="rId2"/>
              </a:buBlip>
            </a:pPr>
            <a:r>
              <a:rPr lang="en-US" sz="2600" b="1">
                <a:solidFill>
                  <a:srgbClr val="66FFFF"/>
                </a:solidFill>
                <a:latin typeface="Arial Narrow" pitchFamily="34" charset="0"/>
              </a:rPr>
              <a:t> Lithium;</a:t>
            </a:r>
            <a:r>
              <a:rPr lang="en-US" sz="2800" b="1">
                <a:solidFill>
                  <a:srgbClr val="66FFFF"/>
                </a:solidFill>
                <a:latin typeface="Arial Narrow" pitchFamily="34" charset="0"/>
              </a:rPr>
              <a:t> </a:t>
            </a: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is used to augment ADDs </a:t>
            </a:r>
            <a:br>
              <a:rPr lang="en-US" sz="2400" b="1">
                <a:solidFill>
                  <a:schemeClr val="bg1"/>
                </a:solidFill>
                <a:latin typeface="Arial Narrow" pitchFamily="34" charset="0"/>
              </a:rPr>
            </a:br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    in resistant unipolar depression</a:t>
            </a:r>
          </a:p>
        </p:txBody>
      </p:sp>
      <p:sp>
        <p:nvSpPr>
          <p:cNvPr id="32774" name="Rectangle 5"/>
          <p:cNvSpPr>
            <a:spLocks noChangeArrowheads="1"/>
          </p:cNvSpPr>
          <p:nvPr/>
        </p:nvSpPr>
        <p:spPr bwMode="auto">
          <a:xfrm>
            <a:off x="220663" y="90488"/>
            <a:ext cx="25225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 sz="2800">
                <a:solidFill>
                  <a:srgbClr val="66FFFF"/>
                </a:solidFill>
                <a:latin typeface="Bernard MT Condensed" pitchFamily="18" charset="0"/>
              </a:rPr>
              <a:t>Augmenter drugs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25475"/>
            <a:ext cx="9144000" cy="762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rgbClr val="66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152400" y="5562600"/>
            <a:ext cx="876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/>
            <a:r>
              <a:rPr lang="en-US" sz="2200" b="1" i="1">
                <a:solidFill>
                  <a:schemeClr val="bg1"/>
                </a:solidFill>
                <a:latin typeface="Arial Narrow" pitchFamily="34" charset="0"/>
              </a:rPr>
              <a:t>Trazadone, Nafazodone, Bupropion are sometimes included among augmenters but there use as such should be under strict clinical supervision</a:t>
            </a:r>
          </a:p>
        </p:txBody>
      </p:sp>
      <p:pic>
        <p:nvPicPr>
          <p:cNvPr id="32785" name="Picture 17" descr="Picture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6363" y="2209800"/>
            <a:ext cx="3729037" cy="3028950"/>
          </a:xfrm>
          <a:prstGeom prst="rect">
            <a:avLst/>
          </a:prstGeom>
          <a:noFill/>
        </p:spPr>
      </p:pic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457200" y="914400"/>
            <a:ext cx="80010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rtl="0">
              <a:spcBef>
                <a:spcPct val="50000"/>
              </a:spcBef>
            </a:pPr>
            <a:r>
              <a:rPr lang="en-US" sz="2600" b="1">
                <a:solidFill>
                  <a:schemeClr val="bg1"/>
                </a:solidFill>
                <a:latin typeface="Arial Narrow" pitchFamily="34" charset="0"/>
              </a:rPr>
              <a:t>Some antidepressants work better in some patients when used in combination with another drug.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206514"/>
            <a:ext cx="861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 Narrow" pitchFamily="34" charset="0"/>
              </a:rPr>
              <a:t>Antidepressants when block other postsynaptic receptors can  confer side effects. Such receptors include mainly </a:t>
            </a:r>
            <a:r>
              <a:rPr lang="en-US" sz="2000" b="1" dirty="0" err="1" smtClean="0">
                <a:latin typeface="Arial Narrow" pitchFamily="34" charset="0"/>
              </a:rPr>
              <a:t>histaminergic</a:t>
            </a:r>
            <a:r>
              <a:rPr lang="en-US" sz="2000" b="1" dirty="0" smtClean="0">
                <a:latin typeface="Arial Narrow" pitchFamily="34" charset="0"/>
              </a:rPr>
              <a:t> [H</a:t>
            </a:r>
            <a:r>
              <a:rPr lang="en-US" sz="2000" b="1" baseline="-25000" dirty="0" smtClean="0">
                <a:latin typeface="Arial Narrow" pitchFamily="34" charset="0"/>
              </a:rPr>
              <a:t>1</a:t>
            </a:r>
            <a:r>
              <a:rPr lang="en-US" sz="2000" b="1" dirty="0" smtClean="0">
                <a:latin typeface="Arial Narrow" pitchFamily="34" charset="0"/>
              </a:rPr>
              <a:t>], </a:t>
            </a:r>
            <a:r>
              <a:rPr lang="en-US" sz="2000" b="1" dirty="0" err="1" smtClean="0">
                <a:latin typeface="Arial Narrow" pitchFamily="34" charset="0"/>
              </a:rPr>
              <a:t>muscarinic</a:t>
            </a:r>
            <a:r>
              <a:rPr lang="en-US" sz="2000" b="1" dirty="0" smtClean="0">
                <a:latin typeface="Arial Narrow" pitchFamily="34" charset="0"/>
              </a:rPr>
              <a:t>, [a</a:t>
            </a:r>
            <a:r>
              <a:rPr lang="en-US" sz="2000" b="1" baseline="-25000" dirty="0" smtClean="0">
                <a:latin typeface="Arial Narrow" pitchFamily="34" charset="0"/>
              </a:rPr>
              <a:t>1</a:t>
            </a:r>
            <a:r>
              <a:rPr lang="en-US" sz="2000" b="1" dirty="0" smtClean="0">
                <a:latin typeface="Arial Narrow" pitchFamily="34" charset="0"/>
              </a:rPr>
              <a:t>]-adrenergic.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199" y="892314"/>
            <a:ext cx="87685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err="1" smtClean="0">
                <a:latin typeface="Arial Narrow" pitchFamily="34" charset="0"/>
              </a:rPr>
              <a:t>Histaminergic</a:t>
            </a:r>
            <a:r>
              <a:rPr lang="en-US" sz="2000" b="1" u="sng" dirty="0" smtClean="0">
                <a:latin typeface="Arial Narrow" pitchFamily="34" charset="0"/>
              </a:rPr>
              <a:t> antagonism </a:t>
            </a:r>
            <a:r>
              <a:rPr lang="en-US" sz="2000" b="1" dirty="0" smtClean="0">
                <a:latin typeface="Arial Narrow" pitchFamily="34" charset="0"/>
              </a:rPr>
              <a:t>has been associated with sedation and drowsiness. Can contribute to increased appetite &amp; weight gain.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199" y="1578114"/>
            <a:ext cx="87685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err="1" smtClean="0">
                <a:latin typeface="Arial Narrow" pitchFamily="34" charset="0"/>
              </a:rPr>
              <a:t>Muscarinic</a:t>
            </a:r>
            <a:r>
              <a:rPr lang="en-US" sz="2000" b="1" u="sng" dirty="0" smtClean="0">
                <a:latin typeface="Arial Narrow" pitchFamily="34" charset="0"/>
              </a:rPr>
              <a:t>-receptor antagonism </a:t>
            </a:r>
            <a:r>
              <a:rPr lang="en-US" sz="2000" b="1" dirty="0" smtClean="0">
                <a:latin typeface="Arial Narrow" pitchFamily="34" charset="0"/>
              </a:rPr>
              <a:t>is responsible for gastrointestinal disturbances; constipation, dry mouth,  tachycardia, blurred vision, urine retention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199" y="2263914"/>
            <a:ext cx="87685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latin typeface="Arial Narrow" pitchFamily="34" charset="0"/>
              </a:rPr>
              <a:t>Block of the [a</a:t>
            </a:r>
            <a:r>
              <a:rPr lang="en-US" sz="2000" b="1" u="sng" baseline="-25000" dirty="0" smtClean="0">
                <a:latin typeface="Arial Narrow" pitchFamily="34" charset="0"/>
              </a:rPr>
              <a:t>1</a:t>
            </a:r>
            <a:r>
              <a:rPr lang="en-US" sz="2000" b="1" u="sng" dirty="0" smtClean="0">
                <a:latin typeface="Arial Narrow" pitchFamily="34" charset="0"/>
              </a:rPr>
              <a:t>]-adrenergic receptor </a:t>
            </a:r>
            <a:r>
              <a:rPr lang="en-US" sz="2000" b="1" dirty="0" smtClean="0">
                <a:latin typeface="Arial Narrow" pitchFamily="34" charset="0"/>
              </a:rPr>
              <a:t>may be responsible for dizziness and orthostatic hypotension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3473244"/>
            <a:ext cx="807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latin typeface="Arial Narrow" pitchFamily="34" charset="0"/>
              </a:rPr>
              <a:t>Increased NE transmission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000" b="1" dirty="0" smtClean="0">
                <a:latin typeface="Arial Narrow" pitchFamily="34" charset="0"/>
              </a:rPr>
              <a:t> tremors, insomnia 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" y="3778044"/>
            <a:ext cx="807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latin typeface="Arial Narrow" pitchFamily="34" charset="0"/>
              </a:rPr>
              <a:t>Increased 5HT transmission 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000" b="1" dirty="0" smtClean="0">
                <a:latin typeface="Arial Narrow" pitchFamily="34" charset="0"/>
              </a:rPr>
              <a:t> sedation, and a decrease in sexual drive. 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00" y="4267200"/>
            <a:ext cx="845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 Narrow" pitchFamily="34" charset="0"/>
              </a:rPr>
              <a:t>Antidepressants &amp; sexual dysfunction?</a:t>
            </a:r>
          </a:p>
          <a:p>
            <a:r>
              <a:rPr lang="en-US" sz="2000" b="1" dirty="0" smtClean="0">
                <a:latin typeface="Arial Narrow" pitchFamily="34" charset="0"/>
              </a:rPr>
              <a:t>Through acting on 5HT</a:t>
            </a:r>
            <a:r>
              <a:rPr lang="en-US" sz="2000" b="1" baseline="-25000" dirty="0" smtClean="0">
                <a:latin typeface="Arial Narrow" pitchFamily="34" charset="0"/>
              </a:rPr>
              <a:t>2  </a:t>
            </a:r>
            <a:r>
              <a:rPr lang="en-US" sz="2000" b="1" dirty="0" smtClean="0">
                <a:latin typeface="Arial Narrow" pitchFamily="34" charset="0"/>
              </a:rPr>
              <a:t>→ sexual dysfunction (loss of sexual desire and impaired sexual response (ejaculatory delay, erectile dysfunction, </a:t>
            </a:r>
            <a:r>
              <a:rPr lang="en-US" sz="2000" b="1" dirty="0" err="1" smtClean="0">
                <a:latin typeface="Arial Narrow" pitchFamily="34" charset="0"/>
              </a:rPr>
              <a:t>anorgasmia</a:t>
            </a:r>
            <a:r>
              <a:rPr lang="en-US" sz="2000" b="1" dirty="0" smtClean="0">
                <a:latin typeface="Arial Narrow" pitchFamily="34" charset="0"/>
              </a:rPr>
              <a:t>)</a:t>
            </a:r>
            <a:r>
              <a:rPr lang="en-US" sz="2000" b="1" baseline="-25000" dirty="0" smtClean="0">
                <a:latin typeface="Arial Narrow" pitchFamily="34" charset="0"/>
              </a:rPr>
              <a:t> </a:t>
            </a:r>
            <a:endParaRPr lang="en-US" sz="2000" b="1" baseline="-25000" dirty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" y="5229761"/>
            <a:ext cx="8610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 Narrow" pitchFamily="34" charset="0"/>
              </a:rPr>
              <a:t>ADDs with </a:t>
            </a:r>
          </a:p>
          <a:p>
            <a:r>
              <a:rPr lang="en-US" sz="2000" b="1" dirty="0" smtClean="0">
                <a:latin typeface="Arial Narrow" pitchFamily="34" charset="0"/>
              </a:rPr>
              <a:t>5HT</a:t>
            </a:r>
            <a:r>
              <a:rPr lang="en-US" sz="2000" b="1" baseline="-25000" dirty="0" smtClean="0">
                <a:latin typeface="Arial Narrow" pitchFamily="34" charset="0"/>
              </a:rPr>
              <a:t>2</a:t>
            </a:r>
            <a:r>
              <a:rPr lang="en-US" sz="2000" b="1" dirty="0" smtClean="0">
                <a:latin typeface="Arial Narrow" pitchFamily="34" charset="0"/>
              </a:rPr>
              <a:t> blocking action as </a:t>
            </a:r>
            <a:r>
              <a:rPr lang="en-US" sz="2000" b="1" dirty="0" err="1" smtClean="0">
                <a:latin typeface="Arial Narrow" pitchFamily="34" charset="0"/>
              </a:rPr>
              <a:t>mirtazipine</a:t>
            </a:r>
            <a:r>
              <a:rPr lang="en-US" sz="2000" b="1" dirty="0" smtClean="0">
                <a:latin typeface="Arial Narrow" pitchFamily="34" charset="0"/>
              </a:rPr>
              <a:t>, has minimal action on sexual dysfunction.</a:t>
            </a:r>
          </a:p>
          <a:p>
            <a:r>
              <a:rPr lang="en-US" sz="2000" b="1" dirty="0" smtClean="0">
                <a:latin typeface="Arial Narrow" pitchFamily="34" charset="0"/>
              </a:rPr>
              <a:t>With &gt; NE than 5HT as </a:t>
            </a:r>
            <a:r>
              <a:rPr lang="en-US" sz="2000" b="1" dirty="0" err="1" smtClean="0">
                <a:latin typeface="Arial Narrow" pitchFamily="34" charset="0"/>
              </a:rPr>
              <a:t>Bupropion</a:t>
            </a:r>
            <a:r>
              <a:rPr lang="en-US" sz="2000" b="1" dirty="0" smtClean="0">
                <a:latin typeface="Arial Narrow" pitchFamily="34" charset="0"/>
              </a:rPr>
              <a:t> ,    have minimal sexual side effects</a:t>
            </a:r>
          </a:p>
          <a:p>
            <a:r>
              <a:rPr lang="en-US" sz="2000" b="1" dirty="0" err="1" smtClean="0">
                <a:latin typeface="Arial Narrow" pitchFamily="34" charset="0"/>
              </a:rPr>
              <a:t>Trazodone</a:t>
            </a:r>
            <a:r>
              <a:rPr lang="en-US" sz="2000" b="1" dirty="0" smtClean="0">
                <a:latin typeface="Arial Narrow" pitchFamily="34" charset="0"/>
              </a:rPr>
              <a:t>, </a:t>
            </a:r>
            <a:r>
              <a:rPr lang="en-US" sz="2000" b="1" dirty="0" err="1" smtClean="0">
                <a:latin typeface="Arial Narrow" pitchFamily="34" charset="0"/>
              </a:rPr>
              <a:t>nafazodone</a:t>
            </a:r>
            <a:r>
              <a:rPr lang="en-US" sz="2000" b="1" dirty="0" smtClean="0">
                <a:latin typeface="Arial Narrow" pitchFamily="34" charset="0"/>
              </a:rPr>
              <a:t>,</a:t>
            </a:r>
          </a:p>
          <a:p>
            <a:r>
              <a:rPr lang="en-US" sz="2000" b="1" dirty="0" smtClean="0">
                <a:latin typeface="Arial Narrow" pitchFamily="34" charset="0"/>
              </a:rPr>
              <a:t>With dual action are better than SSRIs with respect to sexual side effects</a:t>
            </a:r>
            <a:endParaRPr lang="en-US" sz="2000" b="1" dirty="0">
              <a:latin typeface="Arial Narrow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0" y="3028890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76200" y="3092244"/>
            <a:ext cx="75729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Arial Narrow" pitchFamily="34" charset="0"/>
              </a:rPr>
              <a:t>Antidepressants  increase variably the availability of 5HT &amp; NE at </a:t>
            </a:r>
            <a:r>
              <a:rPr lang="en-US" sz="2000" b="1" dirty="0" err="1" smtClean="0">
                <a:latin typeface="Arial Narrow" pitchFamily="34" charset="0"/>
              </a:rPr>
              <a:t>synapes</a:t>
            </a:r>
            <a:endParaRPr lang="en-US" sz="2000" b="1" dirty="0">
              <a:latin typeface="Arial Narrow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4205748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0"/>
            <a:ext cx="8686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000" b="1" u="sng" dirty="0" smtClean="0">
                <a:latin typeface="Arial Narrow" pitchFamily="34" charset="0"/>
              </a:rPr>
              <a:t>Antidepressants  &amp; Sedation  </a:t>
            </a: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000" b="1" dirty="0" smtClean="0">
                <a:latin typeface="Arial Narrow" pitchFamily="34" charset="0"/>
              </a:rPr>
              <a:t>Sedating ADDs are; </a:t>
            </a:r>
            <a:r>
              <a:rPr lang="en-US" sz="2000" b="1" dirty="0" err="1" smtClean="0">
                <a:latin typeface="Arial Narrow" pitchFamily="34" charset="0"/>
              </a:rPr>
              <a:t>Amitryptyline</a:t>
            </a:r>
            <a:r>
              <a:rPr lang="en-US" sz="2000" b="1" dirty="0" smtClean="0">
                <a:latin typeface="Arial Narrow" pitchFamily="34" charset="0"/>
              </a:rPr>
              <a:t>, </a:t>
            </a:r>
            <a:r>
              <a:rPr lang="en-US" sz="2000" b="1" dirty="0" err="1" smtClean="0">
                <a:latin typeface="Arial Narrow" pitchFamily="34" charset="0"/>
              </a:rPr>
              <a:t>Paroxiteine</a:t>
            </a:r>
            <a:r>
              <a:rPr lang="en-US" sz="2000" b="1" dirty="0" smtClean="0">
                <a:latin typeface="Arial Narrow" pitchFamily="34" charset="0"/>
              </a:rPr>
              <a:t>, </a:t>
            </a:r>
            <a:r>
              <a:rPr lang="en-US" sz="2000" b="1" dirty="0" err="1" smtClean="0">
                <a:latin typeface="Arial Narrow" pitchFamily="34" charset="0"/>
              </a:rPr>
              <a:t>Sertraline</a:t>
            </a:r>
            <a:r>
              <a:rPr lang="en-US" sz="2000" b="1" dirty="0" smtClean="0">
                <a:latin typeface="Arial Narrow" pitchFamily="34" charset="0"/>
              </a:rPr>
              <a:t>, </a:t>
            </a:r>
            <a:r>
              <a:rPr lang="en-US" sz="2000" b="1" dirty="0" err="1" smtClean="0">
                <a:latin typeface="Arial Narrow" pitchFamily="34" charset="0"/>
              </a:rPr>
              <a:t>Mirtazapine</a:t>
            </a:r>
            <a:r>
              <a:rPr lang="en-US" sz="2000" b="1" dirty="0" smtClean="0">
                <a:latin typeface="Arial Narrow" pitchFamily="34" charset="0"/>
              </a:rPr>
              <a:t>, </a:t>
            </a:r>
            <a:r>
              <a:rPr lang="en-US" sz="2000" b="1" dirty="0" err="1" smtClean="0">
                <a:latin typeface="Arial Narrow" pitchFamily="34" charset="0"/>
              </a:rPr>
              <a:t>Trazadone</a:t>
            </a:r>
            <a:r>
              <a:rPr lang="en-US" sz="2000" b="1" dirty="0" smtClean="0">
                <a:latin typeface="Arial Narrow" pitchFamily="34" charset="0"/>
              </a:rPr>
              <a:t>, So better given near bed time</a:t>
            </a: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 Less Sedating ADDs are;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Bupropion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,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Venalafoxine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 , MOA Is, </a:t>
            </a: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So can be given in the morning as some cause insomnia as side effect.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6200" y="1951704"/>
            <a:ext cx="90678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000" b="1" u="sng" dirty="0" smtClean="0">
                <a:latin typeface="Arial Narrow" pitchFamily="34" charset="0"/>
              </a:rPr>
              <a:t>Antidepressants and appetite???</a:t>
            </a:r>
          </a:p>
          <a:p>
            <a:pPr algn="l"/>
            <a:r>
              <a:rPr lang="en-US" sz="2000" b="1" dirty="0" smtClean="0">
                <a:latin typeface="Arial Narrow" pitchFamily="34" charset="0"/>
              </a:rPr>
              <a:t> DA is responsible for eating. 5HT action on 5HT</a:t>
            </a:r>
            <a:r>
              <a:rPr lang="en-US" sz="2000" b="1" baseline="-25000" dirty="0" smtClean="0">
                <a:latin typeface="Arial Narrow" pitchFamily="34" charset="0"/>
              </a:rPr>
              <a:t>2</a:t>
            </a:r>
            <a:r>
              <a:rPr lang="en-US" sz="2000" b="1" dirty="0" smtClean="0">
                <a:latin typeface="Arial Narrow" pitchFamily="34" charset="0"/>
              </a:rPr>
              <a:t> halts dopamine release so suppress appetite. </a:t>
            </a:r>
          </a:p>
          <a:p>
            <a:pPr algn="l"/>
            <a:r>
              <a:rPr lang="en-US" sz="2000" b="1" dirty="0" smtClean="0">
                <a:latin typeface="Arial Narrow" pitchFamily="34" charset="0"/>
              </a:rPr>
              <a:t>Depression is accompanied more by weight loss.</a:t>
            </a:r>
          </a:p>
          <a:p>
            <a:pPr algn="l"/>
            <a:r>
              <a:rPr lang="en-US" sz="2000" b="1" dirty="0" smtClean="0">
                <a:latin typeface="Arial Narrow" pitchFamily="34" charset="0"/>
              </a:rPr>
              <a:t>SSRIs by </a:t>
            </a:r>
            <a:r>
              <a:rPr lang="en-US" sz="2000" b="1" dirty="0" smtClean="0">
                <a:latin typeface="Calibri"/>
              </a:rPr>
              <a:t>↑ 5HT availability to  act on 5HT</a:t>
            </a:r>
            <a:r>
              <a:rPr lang="en-US" sz="2000" b="1" baseline="-25000" dirty="0" smtClean="0">
                <a:latin typeface="Calibri"/>
              </a:rPr>
              <a:t>2</a:t>
            </a:r>
            <a:r>
              <a:rPr lang="en-US" sz="2000" b="1" dirty="0" smtClean="0">
                <a:latin typeface="Calibri"/>
              </a:rPr>
              <a:t> 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 could suppress appetite. At least no weight gain with SSRIs.</a:t>
            </a: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Most TCAs have dual reuptake inhibition + sedation + antihistaminic effects  </a:t>
            </a:r>
            <a:r>
              <a:rPr lang="en-US" sz="2000" b="1" dirty="0" smtClean="0">
                <a:latin typeface="Calibri"/>
              </a:rPr>
              <a:t>↑ 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weight gain</a:t>
            </a:r>
          </a:p>
          <a:p>
            <a:pPr algn="l"/>
            <a:r>
              <a:rPr lang="en-US" sz="2000" b="1" dirty="0" err="1" smtClean="0">
                <a:latin typeface="Arial Narrow" pitchFamily="34" charset="0"/>
                <a:sym typeface="Wingdings 3"/>
              </a:rPr>
              <a:t>Mirtazepine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 blocks 5HT</a:t>
            </a:r>
            <a:r>
              <a:rPr lang="en-US" sz="2000" b="1" baseline="-25000" dirty="0" smtClean="0">
                <a:latin typeface="Arial Narrow" pitchFamily="34" charset="0"/>
                <a:sym typeface="Wingdings 3"/>
              </a:rPr>
              <a:t>2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  so cannot shut off dopamine  signals  </a:t>
            </a:r>
            <a:r>
              <a:rPr lang="en-US" sz="2000" b="1" dirty="0" smtClean="0">
                <a:latin typeface="Calibri"/>
              </a:rPr>
              <a:t>↑ weight gain</a:t>
            </a:r>
            <a:endParaRPr lang="en-US" sz="2000" b="1" dirty="0" smtClean="0">
              <a:latin typeface="Arial Narrow" pitchFamily="34" charset="0"/>
              <a:sym typeface="Wingdings 3"/>
            </a:endParaRPr>
          </a:p>
          <a:p>
            <a:pPr algn="l"/>
            <a:endParaRPr lang="en-US" sz="1000" b="1" dirty="0" smtClean="0">
              <a:latin typeface="Arial Narrow" pitchFamily="34" charset="0"/>
              <a:sym typeface="Wingdings 3"/>
            </a:endParaRP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N.B. A</a:t>
            </a:r>
            <a:r>
              <a:rPr lang="en-US" sz="2000" b="1" dirty="0" smtClean="0">
                <a:latin typeface="Arial Narrow" pitchFamily="34" charset="0"/>
              </a:rPr>
              <a:t>ntidepressants isn't always a direct cause to cause alteration in weight. Other contributing factors to weight gain during antidepressant therapy are for example: ↑ day time sleep, ↑ craving for food when mood alleviates, </a:t>
            </a:r>
            <a:endParaRPr lang="en-US" sz="2000" b="1" dirty="0" smtClean="0">
              <a:latin typeface="Arial Narrow" pitchFamily="34" charset="0"/>
              <a:sym typeface="Wingdings 3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1936956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6200" y="5867400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6200" y="5924490"/>
            <a:ext cx="906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u="sng" dirty="0" err="1" smtClean="0">
                <a:latin typeface="Arial Narrow" pitchFamily="34" charset="0"/>
              </a:rPr>
              <a:t>Nausa</a:t>
            </a:r>
            <a:r>
              <a:rPr lang="en-US" sz="2000" b="1" u="sng" dirty="0" smtClean="0">
                <a:latin typeface="Arial Narrow" pitchFamily="34" charset="0"/>
              </a:rPr>
              <a:t> &amp; Vomiting </a:t>
            </a:r>
            <a:r>
              <a:rPr lang="en-US" sz="2000" b="1" dirty="0" smtClean="0">
                <a:latin typeface="Arial Narrow" pitchFamily="34" charset="0"/>
              </a:rPr>
              <a:t>by SSRIs 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000" b="1" dirty="0" smtClean="0">
                <a:latin typeface="Arial Narrow" pitchFamily="34" charset="0"/>
              </a:rPr>
              <a:t> </a:t>
            </a:r>
            <a:r>
              <a:rPr lang="en-US" sz="2000" b="1" dirty="0" smtClean="0">
                <a:latin typeface="Calibri"/>
              </a:rPr>
              <a:t>↑ 5HT availability 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 act on 5HT3  nausea &amp; vomiting </a:t>
            </a:r>
            <a:endParaRPr lang="en-US" sz="20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121384"/>
            <a:ext cx="90678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000" b="1" dirty="0" smtClean="0">
                <a:latin typeface="Arial Narrow" pitchFamily="34" charset="0"/>
              </a:rPr>
              <a:t>Antidepressants  safe combinations;</a:t>
            </a: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Bupropion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 +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Desipramine</a:t>
            </a:r>
            <a:endParaRPr lang="en-US" sz="2000" b="1" dirty="0" smtClean="0">
              <a:latin typeface="Arial Narrow" pitchFamily="34" charset="0"/>
            </a:endParaRP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 SSRIs +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Mertazepine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,  </a:t>
            </a:r>
            <a:r>
              <a:rPr lang="en-US" sz="2000" b="1" dirty="0" err="1" smtClean="0">
                <a:latin typeface="Arial Narrow" pitchFamily="34" charset="0"/>
              </a:rPr>
              <a:t>Reboxetine</a:t>
            </a:r>
            <a:r>
              <a:rPr lang="en-US" sz="2000" b="1" dirty="0" smtClean="0">
                <a:latin typeface="Arial Narrow" pitchFamily="34" charset="0"/>
              </a:rPr>
              <a:t> or any other NRIs / SNRIs/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 </a:t>
            </a:r>
          </a:p>
          <a:p>
            <a:pPr algn="l"/>
            <a:endParaRPr lang="en-US" sz="1000" b="1" dirty="0" smtClean="0">
              <a:latin typeface="Arial Narrow" pitchFamily="34" charset="0"/>
              <a:sym typeface="Wingdings 3"/>
            </a:endParaRP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Antidepressant approved for use in children;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fluoxetine</a:t>
            </a:r>
            <a:endParaRPr lang="en-US" sz="2000" b="1" dirty="0" smtClean="0">
              <a:latin typeface="Arial Narrow" pitchFamily="34" charset="0"/>
              <a:sym typeface="Wingdings 3"/>
            </a:endParaRPr>
          </a:p>
          <a:p>
            <a:pPr algn="l"/>
            <a:endParaRPr lang="en-US" sz="1000" b="1" dirty="0" smtClean="0">
              <a:latin typeface="Arial Narrow" pitchFamily="34" charset="0"/>
              <a:sym typeface="Wingdings 3"/>
            </a:endParaRP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Antidepressants good for elderly are SSRIs because they can be used at lower dosage giving least side effects in this age group</a:t>
            </a:r>
          </a:p>
          <a:p>
            <a:pPr algn="l"/>
            <a:endParaRPr lang="en-US" sz="1000" b="1" dirty="0" smtClean="0">
              <a:latin typeface="Arial Narrow" pitchFamily="34" charset="0"/>
              <a:sym typeface="Wingdings 3"/>
            </a:endParaRP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SSRIs use is more than TCAs because they are better tolerated by patients </a:t>
            </a:r>
          </a:p>
          <a:p>
            <a:pPr algn="l"/>
            <a:endParaRPr lang="en-US" sz="1000" b="1" dirty="0" smtClean="0">
              <a:latin typeface="Arial Narrow" pitchFamily="34" charset="0"/>
            </a:endParaRPr>
          </a:p>
          <a:p>
            <a:pPr algn="l"/>
            <a:r>
              <a:rPr lang="en-US" sz="2000" b="1" dirty="0" smtClean="0">
                <a:latin typeface="Arial Narrow" pitchFamily="34" charset="0"/>
              </a:rPr>
              <a:t>Antidepressants dangerous combinations;  </a:t>
            </a: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 MAO Is  + SSRIs  Serotonin syndrome</a:t>
            </a: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Paroxetine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 /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Fluoxetine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 /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Nefazodone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 /  +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Desipramine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,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Nortryptiline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  severe sedation </a:t>
            </a:r>
            <a:br>
              <a:rPr lang="en-US" sz="2000" b="1" dirty="0" smtClean="0">
                <a:latin typeface="Arial Narrow" pitchFamily="34" charset="0"/>
                <a:sym typeface="Wingdings 3"/>
              </a:rPr>
            </a:br>
            <a:r>
              <a:rPr lang="en-US" sz="2000" b="1" dirty="0" smtClean="0">
                <a:latin typeface="Arial Narrow" pitchFamily="34" charset="0"/>
                <a:sym typeface="Wingdings 3"/>
              </a:rPr>
              <a:t>    or  &gt; toxicity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4191000"/>
            <a:ext cx="8077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 smtClean="0">
                <a:latin typeface="Arial Narrow" pitchFamily="34" charset="0"/>
              </a:rPr>
              <a:t>Enuresis 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Imipramine</a:t>
            </a:r>
            <a:endParaRPr lang="en-US" sz="2000" b="1" dirty="0" smtClean="0">
              <a:latin typeface="Arial Narrow" pitchFamily="34" charset="0"/>
              <a:sym typeface="Wingdings 3"/>
            </a:endParaRP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Chronic pain  TCAs (Tertiary better than 2ndry amines )  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Duloxetine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 </a:t>
            </a: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                             SSRIs not effective</a:t>
            </a: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Bulimia 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Fluoxetine</a:t>
            </a:r>
            <a:endParaRPr lang="en-US" sz="2000" b="1" dirty="0" smtClean="0">
              <a:latin typeface="Arial Narrow" pitchFamily="34" charset="0"/>
              <a:sym typeface="Wingdings 3"/>
            </a:endParaRP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Obsessive convulsive disorder SSRIs</a:t>
            </a: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Cancer associated depression 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Mirtazapine</a:t>
            </a:r>
            <a:endParaRPr lang="en-US" sz="2000" b="1" dirty="0" smtClean="0">
              <a:latin typeface="Arial Narrow" pitchFamily="34" charset="0"/>
              <a:sym typeface="Wingdings 3"/>
            </a:endParaRP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Depression in Adolescence and young adults 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Bupropion</a:t>
            </a:r>
            <a:endParaRPr lang="en-US" sz="2000" b="1" dirty="0" smtClean="0">
              <a:latin typeface="Arial Narrow" pitchFamily="34" charset="0"/>
              <a:sym typeface="Wingdings 3"/>
            </a:endParaRPr>
          </a:p>
          <a:p>
            <a:pPr algn="l"/>
            <a:r>
              <a:rPr lang="en-US" sz="2000" b="1" dirty="0" smtClean="0">
                <a:latin typeface="Arial Narrow" pitchFamily="34" charset="0"/>
                <a:sym typeface="Wingdings 3"/>
              </a:rPr>
              <a:t>Depressive phase of bipolar add? 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Lamotrigine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 (anticonvulsant) or lithium</a:t>
            </a:r>
            <a:endParaRPr lang="en-US" sz="2000" b="1" dirty="0">
              <a:latin typeface="Arial Narrow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0" y="4189412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5846" name="Picture 6" descr="Picture2"/>
          <p:cNvPicPr>
            <a:picLocks noChangeAspect="1" noChangeArrowheads="1"/>
          </p:cNvPicPr>
          <p:nvPr/>
        </p:nvPicPr>
        <p:blipFill>
          <a:blip r:embed="rId2" cstate="print"/>
          <a:srcRect b="35229"/>
          <a:stretch>
            <a:fillRect/>
          </a:stretch>
        </p:blipFill>
        <p:spPr bwMode="auto">
          <a:xfrm>
            <a:off x="4572000" y="533400"/>
            <a:ext cx="4105275" cy="56388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-225425" y="210146"/>
            <a:ext cx="6994222" cy="923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/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/>
                  </a:outerShdw>
                  <a:reflection blurRad="6350" stA="55000" endA="50" endPos="85000" dir="5400000" sy="-100000" algn="bl" rotWithShape="0"/>
                </a:effectLst>
                <a:latin typeface="+mn-lt"/>
                <a:cs typeface="+mn-cs"/>
              </a:rPr>
              <a:t>ANTIDEPRESSANTS</a:t>
            </a:r>
          </a:p>
        </p:txBody>
      </p:sp>
      <p:sp>
        <p:nvSpPr>
          <p:cNvPr id="10" name="Rectangle 8"/>
          <p:cNvSpPr/>
          <p:nvPr/>
        </p:nvSpPr>
        <p:spPr>
          <a:xfrm>
            <a:off x="3276600" y="5791200"/>
            <a:ext cx="5469190" cy="68624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/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/>
                  </a:outerShdw>
                  <a:reflection blurRad="6350" stA="55000" endA="50" endPos="85000" dir="5400000" sy="-100000" algn="bl" rotWithShape="0"/>
                </a:effectLst>
                <a:latin typeface="+mn-lt"/>
                <a:cs typeface="+mn-cs"/>
              </a:rPr>
              <a:t>ANTIDEPRESSANTS</a:t>
            </a:r>
          </a:p>
        </p:txBody>
      </p:sp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990600" y="3179763"/>
            <a:ext cx="609600" cy="906462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99FF33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O</a:t>
            </a:r>
          </a:p>
        </p:txBody>
      </p:sp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228600" y="2112963"/>
            <a:ext cx="812800" cy="906462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99FF33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G</a:t>
            </a:r>
          </a:p>
        </p:txBody>
      </p:sp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1981200" y="5237163"/>
            <a:ext cx="609600" cy="906462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99FF33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D</a:t>
            </a:r>
          </a:p>
        </p:txBody>
      </p:sp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2057400" y="2409825"/>
            <a:ext cx="584200" cy="7620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99FF33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U</a:t>
            </a:r>
          </a:p>
        </p:txBody>
      </p:sp>
      <p:sp>
        <p:nvSpPr>
          <p:cNvPr id="6" name="WordArt 7"/>
          <p:cNvSpPr>
            <a:spLocks noChangeArrowheads="1" noChangeShapeType="1" noTextEdit="1"/>
          </p:cNvSpPr>
          <p:nvPr/>
        </p:nvSpPr>
        <p:spPr bwMode="auto">
          <a:xfrm>
            <a:off x="1295400" y="4170363"/>
            <a:ext cx="609600" cy="992187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99FF33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O</a:t>
            </a:r>
          </a:p>
        </p:txBody>
      </p:sp>
      <p:sp>
        <p:nvSpPr>
          <p:cNvPr id="7" name="WordArt 8"/>
          <p:cNvSpPr>
            <a:spLocks noChangeArrowheads="1" noChangeShapeType="1" noTextEdit="1"/>
          </p:cNvSpPr>
          <p:nvPr/>
        </p:nvSpPr>
        <p:spPr bwMode="auto">
          <a:xfrm>
            <a:off x="2590800" y="3324225"/>
            <a:ext cx="711200" cy="877888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99FF33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C</a:t>
            </a:r>
          </a:p>
        </p:txBody>
      </p:sp>
      <p:sp>
        <p:nvSpPr>
          <p:cNvPr id="8" name="WordArt 9"/>
          <p:cNvSpPr>
            <a:spLocks noChangeArrowheads="1" noChangeShapeType="1" noTextEdit="1"/>
          </p:cNvSpPr>
          <p:nvPr/>
        </p:nvSpPr>
        <p:spPr bwMode="auto">
          <a:xfrm>
            <a:off x="3352800" y="4238625"/>
            <a:ext cx="660400" cy="963613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99FF33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K</a:t>
            </a:r>
          </a:p>
        </p:txBody>
      </p:sp>
      <p:sp>
        <p:nvSpPr>
          <p:cNvPr id="12" name="WordArt 10"/>
          <p:cNvSpPr>
            <a:spLocks noChangeArrowheads="1" noChangeShapeType="1" noTextEdit="1"/>
          </p:cNvSpPr>
          <p:nvPr/>
        </p:nvSpPr>
        <p:spPr bwMode="auto">
          <a:xfrm>
            <a:off x="1498600" y="1571625"/>
            <a:ext cx="609600" cy="950913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99FF33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CC99FF">
                      <a:alpha val="50000"/>
                    </a:srgbClr>
                  </a:outerShdw>
                </a:effectLst>
                <a:latin typeface="Arial Black"/>
              </a:rPr>
              <a:t>L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47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47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3" grpId="0" animBg="1"/>
      <p:bldP spid="3" grpId="1" animBg="1"/>
      <p:bldP spid="3" grpId="2" animBg="1"/>
      <p:bldP spid="3" grpId="3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2" grpId="0" animBg="1"/>
      <p:bldP spid="12" grpId="1" animBg="1"/>
      <p:bldP spid="12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http://faculty.irsc.edu/faculty/sschwartz/nervecomplex%5b1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819400" y="2438400"/>
            <a:ext cx="3048000" cy="1692771"/>
          </a:xfrm>
          <a:prstGeom prst="rect">
            <a:avLst/>
          </a:prstGeom>
          <a:solidFill>
            <a:srgbClr val="6402C6"/>
          </a:solidFill>
          <a:ln w="38100">
            <a:solidFill>
              <a:srgbClr val="00CCFF"/>
            </a:solidFill>
          </a:ln>
        </p:spPr>
        <p:txBody>
          <a:bodyPr wrap="square" rtlCol="0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</a:pPr>
            <a:r>
              <a:rPr lang="en-US" sz="2800" dirty="0" smtClean="0">
                <a:solidFill>
                  <a:schemeClr val="bg1"/>
                </a:solidFill>
                <a:latin typeface="Bodoni MT Black" pitchFamily="18" charset="0"/>
              </a:rPr>
              <a:t>MONOAMINE</a:t>
            </a:r>
          </a:p>
          <a:p>
            <a:pPr lvl="0" algn="ctr">
              <a:spcBef>
                <a:spcPts val="600"/>
              </a:spcBef>
              <a:spcAft>
                <a:spcPts val="600"/>
              </a:spcAft>
            </a:pPr>
            <a:r>
              <a:rPr lang="en-US" sz="2800" dirty="0" smtClean="0">
                <a:solidFill>
                  <a:schemeClr val="bg1"/>
                </a:solidFill>
                <a:latin typeface="Bodoni MT Black" pitchFamily="18" charset="0"/>
              </a:rPr>
              <a:t> OXIDASE</a:t>
            </a:r>
          </a:p>
          <a:p>
            <a:pPr lvl="0" algn="ctr">
              <a:spcBef>
                <a:spcPts val="600"/>
              </a:spcBef>
              <a:spcAft>
                <a:spcPts val="600"/>
              </a:spcAft>
            </a:pPr>
            <a:r>
              <a:rPr lang="en-US" sz="2800" dirty="0" smtClean="0">
                <a:solidFill>
                  <a:schemeClr val="bg1"/>
                </a:solidFill>
                <a:latin typeface="Bodoni MT Black" pitchFamily="18" charset="0"/>
              </a:rPr>
              <a:t> INHIBITORS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Content Placeholder 2"/>
          <p:cNvSpPr txBox="1">
            <a:spLocks/>
          </p:cNvSpPr>
          <p:nvPr/>
        </p:nvSpPr>
        <p:spPr>
          <a:xfrm>
            <a:off x="152400" y="405684"/>
            <a:ext cx="7772400" cy="1727916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base" latinLnBrk="0" hangingPunct="1">
              <a:lnSpc>
                <a:spcPts val="2500"/>
              </a:lnSpc>
              <a:spcBef>
                <a:spcPts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cs typeface="+mn-cs"/>
              </a:rPr>
              <a:t>MAO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cs typeface="+mn-cs"/>
              </a:rPr>
              <a:t> is a mitochondrial enzyme found in nearly all tissues</a:t>
            </a:r>
            <a:endParaRPr kumimoji="0" lang="en-A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Narrow" pitchFamily="34" charset="0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ts val="2500"/>
              </a:lnSpc>
              <a:spcBef>
                <a:spcPts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cs typeface="+mn-cs"/>
              </a:rPr>
              <a:t>Two forms of monoamine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cs typeface="+mn-cs"/>
              </a:rPr>
              <a:t>oxidase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 exist:</a:t>
            </a:r>
          </a:p>
          <a:p>
            <a:pPr marL="800100" lvl="1" indent="-342900">
              <a:lnSpc>
                <a:spcPts val="25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cs typeface="+mn-cs"/>
              </a:rPr>
              <a:t>MAO-A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cs typeface="+mn-cs"/>
              </a:rPr>
              <a:t> responsible for NE, 5-HT catabolism. It also metabolizes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cs typeface="+mn-cs"/>
              </a:rPr>
              <a:t>tyramine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cs typeface="+mn-cs"/>
              </a:rPr>
              <a:t> of ingested food</a:t>
            </a:r>
          </a:p>
          <a:p>
            <a:pPr marL="800100" lvl="1" indent="-342900">
              <a:lnSpc>
                <a:spcPts val="25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cs typeface="+mn-cs"/>
              </a:rPr>
              <a:t>MAO-B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cs typeface="+mn-cs"/>
              </a:rPr>
              <a:t> is more selective for dopamine metabolism</a:t>
            </a:r>
            <a:endParaRPr kumimoji="0" lang="en-A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Narrow" pitchFamily="34" charset="0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ts val="2500"/>
              </a:lnSpc>
              <a:spcBef>
                <a:spcPts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  <a:defRPr/>
            </a:pP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2514600"/>
            <a:ext cx="8763000" cy="3200400"/>
          </a:xfrm>
          <a:prstGeom prst="rect">
            <a:avLst/>
          </a:prstGeom>
        </p:spPr>
        <p:txBody>
          <a:bodyPr/>
          <a:lstStyle/>
          <a:p>
            <a:pPr indent="-514350">
              <a:lnSpc>
                <a:spcPts val="2900"/>
              </a:lnSpc>
              <a:spcBef>
                <a:spcPts val="0"/>
              </a:spcBef>
              <a:buBlip>
                <a:blip r:embed="rId2"/>
              </a:buBlip>
              <a:defRPr/>
            </a:pPr>
            <a:r>
              <a:rPr lang="en-US" sz="28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Non Selective Inhibitors </a:t>
            </a:r>
            <a:r>
              <a:rPr lang="en-US" sz="2400" b="1" i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(MAO-A &amp; MAO-B)</a:t>
            </a:r>
            <a:endParaRPr lang="en-US" sz="2800" b="1" i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+mn-cs"/>
            </a:endParaRPr>
          </a:p>
          <a:p>
            <a:pPr indent="-514350">
              <a:lnSpc>
                <a:spcPts val="2900"/>
              </a:lnSpc>
              <a:spcBef>
                <a:spcPts val="0"/>
              </a:spcBef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       Irr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eversible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sym typeface="Wingdings"/>
              </a:rPr>
              <a:t></a:t>
            </a:r>
            <a:r>
              <a:rPr lang="en-US" sz="2800" dirty="0" err="1" smtClean="0">
                <a:solidFill>
                  <a:srgbClr val="C7F2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+mn-cs"/>
              </a:rPr>
              <a:t>Phenelzine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+mn-cs"/>
              </a:rPr>
              <a:t>,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 </a:t>
            </a:r>
            <a: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long acting [persists 2w after stop]</a:t>
            </a:r>
            <a:endParaRPr lang="en-US" sz="28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+mn-cs"/>
            </a:endParaRPr>
          </a:p>
          <a:p>
            <a:pPr indent="-514350">
              <a:lnSpc>
                <a:spcPts val="2900"/>
              </a:lnSpc>
              <a:spcBef>
                <a:spcPts val="0"/>
              </a:spcBef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      Reversible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sym typeface="Wingdings"/>
              </a:rPr>
              <a:t> </a:t>
            </a:r>
            <a:r>
              <a:rPr lang="en-US" sz="2800" dirty="0" err="1" smtClean="0">
                <a:solidFill>
                  <a:srgbClr val="C7F2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+mn-cs"/>
              </a:rPr>
              <a:t>Tranylcypromine</a:t>
            </a:r>
            <a:r>
              <a:rPr lang="en-US" sz="2800" b="1" dirty="0" smtClean="0">
                <a:solidFill>
                  <a:srgbClr val="C7F2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,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 </a:t>
            </a:r>
            <a: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[persists 7 days after stop]</a:t>
            </a:r>
            <a:endParaRPr lang="en-US" sz="28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+mn-cs"/>
            </a:endParaRPr>
          </a:p>
          <a:p>
            <a:pPr indent="-514350">
              <a:lnSpc>
                <a:spcPts val="2900"/>
              </a:lnSpc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800" b="1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Selective Reversible Inhibitors</a:t>
            </a:r>
          </a:p>
          <a:p>
            <a:pPr indent="-514350">
              <a:lnSpc>
                <a:spcPts val="2900"/>
              </a:lnSpc>
              <a:spcBef>
                <a:spcPts val="0"/>
              </a:spcBef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      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sym typeface="Wingdings"/>
              </a:rPr>
              <a:t> </a:t>
            </a:r>
            <a:r>
              <a:rPr lang="en-US" sz="2800" dirty="0" err="1" smtClean="0">
                <a:solidFill>
                  <a:srgbClr val="C7F2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+mn-cs"/>
              </a:rPr>
              <a:t>Moclobemide</a:t>
            </a:r>
            <a:r>
              <a:rPr lang="en-US" sz="2800" dirty="0" smtClean="0">
                <a:solidFill>
                  <a:srgbClr val="C7F2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+mn-cs"/>
              </a:rPr>
              <a:t>,</a:t>
            </a:r>
            <a:r>
              <a:rPr lang="en-US" sz="2800" b="1" dirty="0" smtClean="0">
                <a:solidFill>
                  <a:srgbClr val="C7F2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 </a:t>
            </a:r>
            <a:r>
              <a:rPr lang="en-US" sz="2400" b="1" i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(MAO-A)</a:t>
            </a:r>
            <a:endParaRPr lang="en-US" sz="2800" b="1" i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+mn-cs"/>
            </a:endParaRPr>
          </a:p>
          <a:p>
            <a:pPr indent="-514350">
              <a:lnSpc>
                <a:spcPts val="2900"/>
              </a:lnSpc>
              <a:spcBef>
                <a:spcPts val="0"/>
              </a:spcBef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      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sym typeface="Wingdings"/>
              </a:rPr>
              <a:t> </a:t>
            </a:r>
            <a:r>
              <a:rPr lang="en-US" sz="2800" dirty="0" err="1" smtClean="0">
                <a:solidFill>
                  <a:srgbClr val="C7F2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+mn-cs"/>
              </a:rPr>
              <a:t>Selegiline</a:t>
            </a:r>
            <a:r>
              <a:rPr lang="en-US" sz="2800" dirty="0" smtClean="0">
                <a:solidFill>
                  <a:srgbClr val="C7F2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  <a:cs typeface="+mn-cs"/>
              </a:rPr>
              <a:t>,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 </a:t>
            </a:r>
            <a:r>
              <a:rPr lang="en-US" sz="2400" b="1" i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(MAO-B)</a:t>
            </a:r>
            <a:endParaRPr lang="en-US" sz="2800" b="1" i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38200" y="6099394"/>
            <a:ext cx="8001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All are well absorbed, metabolized &amp; excreted in urine</a:t>
            </a:r>
            <a:endParaRPr lang="en-US" sz="2600" dirty="0">
              <a:latin typeface="Arial Narrow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697568" y="3543837"/>
            <a:ext cx="4343400" cy="2552163"/>
            <a:chOff x="4697568" y="3276600"/>
            <a:chExt cx="4343400" cy="2552163"/>
          </a:xfrm>
        </p:grpSpPr>
        <p:cxnSp>
          <p:nvCxnSpPr>
            <p:cNvPr id="12" name="Straight Arrow Connector 11"/>
            <p:cNvCxnSpPr/>
            <p:nvPr/>
          </p:nvCxnSpPr>
          <p:spPr>
            <a:xfrm rot="5400000">
              <a:off x="8354658" y="3761142"/>
              <a:ext cx="970672" cy="1588"/>
            </a:xfrm>
            <a:prstGeom prst="straightConnector1">
              <a:avLst/>
            </a:prstGeom>
            <a:ln w="57150">
              <a:solidFill>
                <a:srgbClr val="C7F2F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rot="5400000">
              <a:off x="8204099" y="3999706"/>
              <a:ext cx="533400" cy="1588"/>
            </a:xfrm>
            <a:prstGeom prst="straightConnector1">
              <a:avLst/>
            </a:prstGeom>
            <a:ln w="57150">
              <a:solidFill>
                <a:srgbClr val="C7F2F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4697568" y="4259103"/>
              <a:ext cx="4343400" cy="1569660"/>
            </a:xfrm>
            <a:prstGeom prst="rect">
              <a:avLst/>
            </a:prstGeom>
            <a:solidFill>
              <a:srgbClr val="C7F2F1"/>
            </a:solidFill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latin typeface="Arial Narrow" pitchFamily="34" charset="0"/>
                </a:rPr>
                <a:t>Seldom used now because; </a:t>
              </a:r>
            </a:p>
            <a:p>
              <a:r>
                <a:rPr lang="en-US" sz="2400" b="1" dirty="0" smtClean="0">
                  <a:latin typeface="Arial Narrow" pitchFamily="34" charset="0"/>
                  <a:sym typeface="Wingdings"/>
                </a:rPr>
                <a:t></a:t>
              </a:r>
              <a:r>
                <a:rPr lang="en-US" sz="2400" b="1" dirty="0" smtClean="0">
                  <a:latin typeface="Arial Narrow" pitchFamily="34" charset="0"/>
                </a:rPr>
                <a:t>ADR, Food &amp; Drug Interactions</a:t>
              </a:r>
            </a:p>
            <a:p>
              <a:r>
                <a:rPr lang="en-US" sz="2400" b="1" dirty="0" smtClean="0">
                  <a:latin typeface="Arial Narrow" pitchFamily="34" charset="0"/>
                  <a:sym typeface="Wingdings"/>
                </a:rPr>
                <a:t> </a:t>
              </a:r>
              <a:r>
                <a:rPr lang="en-US" sz="2400" b="1" dirty="0" smtClean="0">
                  <a:latin typeface="Arial Narrow" pitchFamily="34" charset="0"/>
                </a:rPr>
                <a:t>Low antidepressant efficacy</a:t>
              </a:r>
            </a:p>
            <a:p>
              <a:r>
                <a:rPr lang="en-US" sz="2400" b="1" dirty="0" smtClean="0">
                  <a:latin typeface="Arial Narrow" pitchFamily="34" charset="0"/>
                  <a:sym typeface="Wingdings"/>
                </a:rPr>
                <a:t>= Low  benefit/risk ratio; </a:t>
              </a:r>
              <a:endParaRPr lang="en-US" sz="2400" dirty="0">
                <a:latin typeface="Arial Narrow" pitchFamily="34" charset="0"/>
              </a:endParaRPr>
            </a:p>
          </p:txBody>
        </p:sp>
      </p:grpSp>
      <p:cxnSp>
        <p:nvCxnSpPr>
          <p:cNvPr id="13" name="Straight Connector 12"/>
          <p:cNvCxnSpPr/>
          <p:nvPr/>
        </p:nvCxnSpPr>
        <p:spPr>
          <a:xfrm>
            <a:off x="0" y="2057400"/>
            <a:ext cx="9144000" cy="1588"/>
          </a:xfrm>
          <a:prstGeom prst="line">
            <a:avLst/>
          </a:prstGeom>
          <a:ln>
            <a:solidFill>
              <a:srgbClr val="00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0" y="2133600"/>
            <a:ext cx="533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>
                <a:solidFill>
                  <a:schemeClr val="bg1"/>
                </a:solidFill>
                <a:latin typeface="Bodoni MT Black" pitchFamily="18" charset="0"/>
              </a:rPr>
              <a:t>MONOAMINE OXIDASE INHIBITORS</a:t>
            </a:r>
            <a:endParaRPr lang="en-US" sz="2000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65000">
                <a:srgbClr val="664B9B">
                  <a:alpha val="89000"/>
                </a:srgbClr>
              </a:gs>
              <a:gs pos="75000">
                <a:srgbClr val="4D3EA4"/>
              </a:gs>
              <a:gs pos="85000">
                <a:schemeClr val="tx1">
                  <a:alpha val="82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26" name="Picture 2" descr="C:\Users\Administrator\Pictures\Pict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8674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486400" y="3897630"/>
            <a:ext cx="3657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MAOIs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 now only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reserved in atypical depression and depression resistant to other therapy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0" y="125766"/>
            <a:ext cx="44196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MAOIs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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activity of MAO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preventing </a:t>
            </a:r>
            <a:r>
              <a:rPr lang="en-US" sz="2600" b="1" dirty="0" err="1" smtClean="0">
                <a:solidFill>
                  <a:schemeClr val="bg1"/>
                </a:solidFill>
                <a:latin typeface="Arial Narrow" pitchFamily="34" charset="0"/>
              </a:rPr>
              <a:t>monamine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break down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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availability indirectly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76800" y="1447800"/>
            <a:ext cx="4114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Possess both </a:t>
            </a:r>
            <a:r>
              <a:rPr lang="en-US" sz="2600" b="1" dirty="0" smtClean="0">
                <a:solidFill>
                  <a:schemeClr val="bg1"/>
                </a:solidFill>
                <a:latin typeface="Symbol" pitchFamily="18" charset="2"/>
              </a:rPr>
              <a:t>a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600" b="1" dirty="0" err="1" smtClean="0">
                <a:solidFill>
                  <a:schemeClr val="bg1"/>
                </a:solidFill>
                <a:latin typeface="Arial Narrow" pitchFamily="34" charset="0"/>
              </a:rPr>
              <a:t>Adrenoceptor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&amp; </a:t>
            </a:r>
            <a:r>
              <a:rPr lang="en-US" sz="2600" b="1" dirty="0" err="1" smtClean="0">
                <a:solidFill>
                  <a:schemeClr val="bg1"/>
                </a:solidFill>
                <a:latin typeface="Arial Narrow" pitchFamily="34" charset="0"/>
              </a:rPr>
              <a:t>mAch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blocking effects </a:t>
            </a:r>
          </a:p>
        </p:txBody>
      </p:sp>
      <p:sp>
        <p:nvSpPr>
          <p:cNvPr id="9" name="Rectangle 8"/>
          <p:cNvSpPr/>
          <p:nvPr/>
        </p:nvSpPr>
        <p:spPr>
          <a:xfrm>
            <a:off x="5529942" y="3421740"/>
            <a:ext cx="1486304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86400" y="5486400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In treatment of  social anxiety (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agrophobia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) </a:t>
            </a:r>
          </a:p>
        </p:txBody>
      </p:sp>
      <p:sp>
        <p:nvSpPr>
          <p:cNvPr id="10" name="Isosceles Triangle 9"/>
          <p:cNvSpPr/>
          <p:nvPr/>
        </p:nvSpPr>
        <p:spPr>
          <a:xfrm rot="10218199">
            <a:off x="4302721" y="2738380"/>
            <a:ext cx="381000" cy="381000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/>
          <p:cNvSpPr/>
          <p:nvPr/>
        </p:nvSpPr>
        <p:spPr>
          <a:xfrm rot="9312763">
            <a:off x="1546075" y="2675628"/>
            <a:ext cx="381000" cy="381000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2"/>
          <p:cNvSpPr txBox="1">
            <a:spLocks noChangeArrowheads="1"/>
          </p:cNvSpPr>
          <p:nvPr/>
        </p:nvSpPr>
        <p:spPr bwMode="auto">
          <a:xfrm>
            <a:off x="6248400" y="5463671"/>
            <a:ext cx="3352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Arial Narrow" pitchFamily="34" charset="0"/>
              </a:rPr>
              <a:t>Distribution of 5-HT2 receptors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33400" y="3124200"/>
            <a:ext cx="6248400" cy="2426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600"/>
              </a:lnSpc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Many foods containing </a:t>
            </a:r>
            <a:r>
              <a:rPr lang="en-US" sz="2400" b="1" dirty="0" err="1" smtClean="0">
                <a:solidFill>
                  <a:srgbClr val="FFFF99"/>
                </a:solidFill>
                <a:latin typeface="Arial Narrow" pitchFamily="34" charset="0"/>
              </a:rPr>
              <a:t>tyramine</a:t>
            </a:r>
            <a:r>
              <a:rPr lang="en-US" sz="2400" b="1" dirty="0" smtClean="0">
                <a:solidFill>
                  <a:srgbClr val="FFFF99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are normally degraded in the gut by </a:t>
            </a:r>
            <a:r>
              <a:rPr lang="en-US" sz="2400" b="1" dirty="0" smtClean="0">
                <a:solidFill>
                  <a:srgbClr val="FFFF99"/>
                </a:solidFill>
                <a:latin typeface="Arial Narrow" pitchFamily="34" charset="0"/>
              </a:rPr>
              <a:t>MAO-A </a:t>
            </a:r>
          </a:p>
          <a:p>
            <a:pPr>
              <a:lnSpc>
                <a:spcPts val="2600"/>
              </a:lnSpc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MAOIs inhibit this process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tyramine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is absorbed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taken up into adrenergic neurons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converted into a false transmitter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replaces NE in vesicles &amp;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allows its massive release 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 </a:t>
            </a:r>
          </a:p>
          <a:p>
            <a:pPr>
              <a:lnSpc>
                <a:spcPts val="2600"/>
              </a:lnSpc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results in </a:t>
            </a:r>
            <a:r>
              <a:rPr lang="en-US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hypertensive crisis.</a:t>
            </a:r>
            <a:endParaRPr lang="en-US" sz="2400" b="1" u="heavy" dirty="0">
              <a:solidFill>
                <a:schemeClr val="bg1"/>
              </a:solidFill>
              <a:uFill>
                <a:solidFill>
                  <a:srgbClr val="66FFFF"/>
                </a:solidFill>
              </a:uFill>
              <a:latin typeface="Arial Narrow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0" y="5539871"/>
            <a:ext cx="88392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AU" sz="2400" b="1" u="heavy" dirty="0" smtClean="0">
                <a:solidFill>
                  <a:schemeClr val="bg1"/>
                </a:solidFill>
                <a:uFill>
                  <a:solidFill>
                    <a:srgbClr val="66FFFF"/>
                  </a:solidFill>
                </a:uFill>
                <a:latin typeface="Arial Narrow" pitchFamily="34" charset="0"/>
              </a:rPr>
              <a:t>So avoid foods rich in </a:t>
            </a:r>
          </a:p>
          <a:p>
            <a:pPr>
              <a:lnSpc>
                <a:spcPct val="90000"/>
              </a:lnSpc>
              <a:defRPr/>
            </a:pPr>
            <a:r>
              <a:rPr lang="en-AU" sz="2400" b="1" dirty="0" err="1" smtClean="0">
                <a:solidFill>
                  <a:schemeClr val="bg1"/>
                </a:solidFill>
                <a:latin typeface="Arial Narrow" pitchFamily="34" charset="0"/>
              </a:rPr>
              <a:t>Tyramine</a:t>
            </a:r>
            <a:r>
              <a:rPr lang="en-AU" sz="2400" b="1" dirty="0" smtClean="0">
                <a:solidFill>
                  <a:schemeClr val="bg1"/>
                </a:solidFill>
                <a:latin typeface="Arial Narrow" pitchFamily="34" charset="0"/>
              </a:rPr>
              <a:t> ; </a:t>
            </a:r>
            <a:r>
              <a:rPr lang="en-AU" sz="2400" b="1" i="1" dirty="0" smtClean="0">
                <a:solidFill>
                  <a:srgbClr val="FFFF99"/>
                </a:solidFill>
                <a:latin typeface="Arial Narrow" pitchFamily="34" charset="0"/>
              </a:rPr>
              <a:t>A</a:t>
            </a:r>
            <a:r>
              <a:rPr lang="en-US" sz="2200" b="1" i="1" dirty="0" err="1" smtClean="0">
                <a:solidFill>
                  <a:srgbClr val="FFFF99"/>
                </a:solidFill>
                <a:latin typeface="Arial Narrow" pitchFamily="34" charset="0"/>
              </a:rPr>
              <a:t>ged</a:t>
            </a:r>
            <a:r>
              <a:rPr lang="en-US" sz="2200" b="1" i="1" dirty="0" smtClean="0">
                <a:solidFill>
                  <a:srgbClr val="FFFF99"/>
                </a:solidFill>
                <a:latin typeface="Arial Narrow" pitchFamily="34" charset="0"/>
              </a:rPr>
              <a:t> cheese, liver, sausages, fish , some meat  &amp;  yeast extracts.</a:t>
            </a:r>
          </a:p>
          <a:p>
            <a:pPr>
              <a:lnSpc>
                <a:spcPct val="90000"/>
              </a:lnSpc>
              <a:defRPr/>
            </a:pP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Levodopa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;  </a:t>
            </a:r>
            <a:r>
              <a:rPr lang="en-US" sz="2200" b="1" i="1" dirty="0" smtClean="0">
                <a:solidFill>
                  <a:srgbClr val="FFFF99"/>
                </a:solidFill>
                <a:latin typeface="Arial Narrow" pitchFamily="34" charset="0"/>
              </a:rPr>
              <a:t>Broad beans, FAVA beans.</a:t>
            </a:r>
            <a:endParaRPr lang="en-US" sz="2200" b="1" i="1" dirty="0">
              <a:solidFill>
                <a:srgbClr val="FFFF99"/>
              </a:solidFill>
              <a:latin typeface="Arial Narrow" pitchFamily="34" charset="0"/>
            </a:endParaRPr>
          </a:p>
        </p:txBody>
      </p:sp>
      <p:pic>
        <p:nvPicPr>
          <p:cNvPr id="7" name="Picture 9" descr="images(06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1600200"/>
            <a:ext cx="1131887" cy="1003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Picture 12" descr="images(13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4717467"/>
            <a:ext cx="1219200" cy="9975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Picture 13" descr="images(14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3886200"/>
            <a:ext cx="1143000" cy="1143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1" name="Rectangle 10"/>
          <p:cNvSpPr/>
          <p:nvPr/>
        </p:nvSpPr>
        <p:spPr>
          <a:xfrm>
            <a:off x="228600" y="2590800"/>
            <a:ext cx="2222083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Food interactions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214532"/>
            <a:ext cx="5867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1.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Antimuscarinic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effects.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2- Postural hypotension.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3- Sexual dysfunction mainly with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phenelzine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4- Sedation , sleep disturbance.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5- Weight gain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6-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Hepatotoxicity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 ( </a:t>
            </a:r>
            <a:r>
              <a:rPr lang="en-US" sz="2400" b="1" dirty="0" err="1" smtClean="0">
                <a:solidFill>
                  <a:schemeClr val="bg1"/>
                </a:solidFill>
                <a:latin typeface="Arial Narrow" pitchFamily="34" charset="0"/>
              </a:rPr>
              <a:t>phenelzine</a:t>
            </a:r>
            <a:r>
              <a:rPr lang="en-US" sz="2400" b="1" dirty="0" smtClean="0">
                <a:solidFill>
                  <a:schemeClr val="bg1"/>
                </a:solidFill>
                <a:latin typeface="Arial Narrow" pitchFamily="34" charset="0"/>
              </a:rPr>
              <a:t>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8600" y="304800"/>
            <a:ext cx="768159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ADRs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pic>
        <p:nvPicPr>
          <p:cNvPr id="6" name="Picture 8" descr="images(05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858000" y="2133600"/>
            <a:ext cx="1049453" cy="1066800"/>
          </a:xfrm>
          <a:prstGeom prst="roundRect">
            <a:avLst>
              <a:gd name="adj" fmla="val 16667"/>
            </a:avLst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Picture 10" descr="images(10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43800" y="2743199"/>
            <a:ext cx="990600" cy="10129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2"/>
          <p:cNvSpPr txBox="1">
            <a:spLocks noChangeArrowheads="1"/>
          </p:cNvSpPr>
          <p:nvPr/>
        </p:nvSpPr>
        <p:spPr bwMode="auto">
          <a:xfrm>
            <a:off x="6248400" y="5105400"/>
            <a:ext cx="3352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Bernard MT Condensed" pitchFamily="18" charset="0"/>
              </a:rPr>
              <a:t>Distribution of 5-HT2 receptors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42000">
                <a:srgbClr val="2F5A67"/>
              </a:gs>
              <a:gs pos="11000">
                <a:srgbClr val="006192">
                  <a:alpha val="71000"/>
                </a:srgbClr>
              </a:gs>
              <a:gs pos="75000">
                <a:srgbClr val="4A00B8">
                  <a:alpha val="85000"/>
                </a:srgbClr>
              </a:gs>
              <a:gs pos="85000">
                <a:srgbClr val="2C006C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28600" y="228600"/>
            <a:ext cx="2225289" cy="424732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chemeClr val="tx2"/>
                </a:solidFill>
                <a:latin typeface="Bernard MT Condensed" pitchFamily="18" charset="0"/>
              </a:rPr>
              <a:t>Drug interactions</a:t>
            </a:r>
            <a:endParaRPr lang="en-US" sz="2400" dirty="0">
              <a:solidFill>
                <a:schemeClr val="tx2"/>
              </a:solidFill>
              <a:latin typeface="Bernard MT Condensed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1208165"/>
            <a:ext cx="8229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1. If with (indirect acting </a:t>
            </a:r>
            <a:r>
              <a:rPr lang="en-US" sz="2600" b="1" dirty="0" err="1" smtClean="0">
                <a:solidFill>
                  <a:schemeClr val="bg1"/>
                </a:solidFill>
                <a:latin typeface="Arial Narrow" pitchFamily="34" charset="0"/>
              </a:rPr>
              <a:t>sympathmimetic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, flue medications, local anesthetics &amp; TCA)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 severe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hypertension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 </a:t>
            </a:r>
            <a:r>
              <a:rPr lang="en-US" sz="2600" b="1" dirty="0" smtClean="0">
                <a:solidFill>
                  <a:srgbClr val="CCFF33"/>
                </a:solidFill>
                <a:latin typeface="Arial Narrow" pitchFamily="34" charset="0"/>
                <a:sym typeface="Wingdings"/>
              </a:rPr>
              <a:t>hypertensive crisis</a:t>
            </a:r>
            <a:endParaRPr lang="en-US" sz="2600" b="1" dirty="0" smtClean="0">
              <a:solidFill>
                <a:srgbClr val="CCFF33"/>
              </a:solidFill>
              <a:latin typeface="Arial Narrow" pitchFamily="34" charset="0"/>
            </a:endParaRPr>
          </a:p>
          <a:p>
            <a:pPr marL="514350" indent="-514350"/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2- If with SSRI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 </a:t>
            </a:r>
            <a:r>
              <a:rPr lang="en-US" sz="2600" b="1" dirty="0" smtClean="0">
                <a:solidFill>
                  <a:srgbClr val="CCFF33"/>
                </a:solidFill>
                <a:latin typeface="Arial Narrow" pitchFamily="34" charset="0"/>
              </a:rPr>
              <a:t>fatal serotonin syndrome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[hyperthermia, muscle rigidity, cardiovascular collapse ]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 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so  keep  6 weeks space between their use </a:t>
            </a:r>
          </a:p>
          <a:p>
            <a:pPr marL="514350" indent="-514350"/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3- If with </a:t>
            </a:r>
            <a:r>
              <a:rPr lang="en-US" sz="2600" b="1" dirty="0" err="1" smtClean="0">
                <a:solidFill>
                  <a:srgbClr val="CCFF33"/>
                </a:solidFill>
                <a:latin typeface="Arial Narrow" pitchFamily="34" charset="0"/>
              </a:rPr>
              <a:t>pethidine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-</a:t>
            </a:r>
            <a:r>
              <a:rPr lang="en-US" sz="2600" b="1" dirty="0" err="1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ve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 its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metabolism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</a:t>
            </a:r>
            <a:r>
              <a:rPr lang="en-US" sz="2600" b="1" dirty="0" smtClean="0">
                <a:solidFill>
                  <a:schemeClr val="bg1"/>
                </a:solidFill>
                <a:latin typeface="Calibri"/>
                <a:sym typeface="Wingdings"/>
              </a:rPr>
              <a:t>↑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its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levels  </a:t>
            </a:r>
            <a:r>
              <a:rPr lang="en-US" sz="2600" b="1" dirty="0" err="1" smtClean="0">
                <a:solidFill>
                  <a:srgbClr val="CCFF33"/>
                </a:solidFill>
                <a:latin typeface="Arial Narrow" pitchFamily="34" charset="0"/>
                <a:sym typeface="Wingdings"/>
              </a:rPr>
              <a:t>toxcity</a:t>
            </a:r>
            <a:r>
              <a:rPr lang="en-US" sz="2600" b="1" dirty="0" smtClean="0">
                <a:solidFill>
                  <a:srgbClr val="CCFF33"/>
                </a:solidFill>
                <a:latin typeface="Arial Narrow" pitchFamily="34" charset="0"/>
                <a:sym typeface="Wingdings"/>
              </a:rPr>
              <a:t>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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  <a:sym typeface="Wingdings"/>
              </a:rPr>
              <a:t>leads to </a:t>
            </a:r>
            <a:r>
              <a:rPr lang="en-US" sz="2600" b="1" dirty="0" smtClean="0">
                <a:solidFill>
                  <a:schemeClr val="bg1"/>
                </a:solidFill>
                <a:latin typeface="Arial Narrow" pitchFamily="34" charset="0"/>
              </a:rPr>
              <a:t>hyperpyrexia, irritability, hypotension  and coma.</a:t>
            </a:r>
            <a:endParaRPr lang="en-US" sz="2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5" name="Picture 7" descr="MCj0370844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4275" y="4419600"/>
            <a:ext cx="1228725" cy="1965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MCj0398055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4800600"/>
            <a:ext cx="1200150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5" descr="MCj040398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5029200"/>
            <a:ext cx="1447800" cy="1608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5" descr="MCj040398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4781" y="5410200"/>
            <a:ext cx="1166219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5" descr="MCj040398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77781" y="304800"/>
            <a:ext cx="1166219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5" descr="MCj040398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5698120"/>
            <a:ext cx="937619" cy="1041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 descr="MCj040398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75819" y="5986040"/>
            <a:ext cx="814981" cy="905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5" descr="MCj040398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68181" y="101522"/>
            <a:ext cx="937619" cy="1041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" descr="MCj040398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0"/>
            <a:ext cx="814981" cy="905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http://faculty.irsc.edu/faculty/sschwartz/nervecomplex%5b1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2286000" y="2667000"/>
            <a:ext cx="4343400" cy="1752600"/>
          </a:xfrm>
          <a:prstGeom prst="roundRect">
            <a:avLst/>
          </a:prstGeom>
          <a:solidFill>
            <a:srgbClr val="5700D6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800" dirty="0" smtClean="0">
                <a:solidFill>
                  <a:schemeClr val="bg1"/>
                </a:solidFill>
                <a:latin typeface="Bodoni MT Black" pitchFamily="18" charset="0"/>
              </a:rPr>
              <a:t>TRICYCLIC ANTIDEPRESSANTS</a:t>
            </a:r>
            <a:endParaRPr lang="en-US" sz="2800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3658</TotalTime>
  <Words>2069</Words>
  <Application>Microsoft Office PowerPoint</Application>
  <PresentationFormat>On-screen Show (4:3)</PresentationFormat>
  <Paragraphs>323</Paragraphs>
  <Slides>34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Dr Omnia</cp:lastModifiedBy>
  <cp:revision>200</cp:revision>
  <dcterms:created xsi:type="dcterms:W3CDTF">2010-10-24T13:01:28Z</dcterms:created>
  <dcterms:modified xsi:type="dcterms:W3CDTF">2012-10-08T18:34:34Z</dcterms:modified>
</cp:coreProperties>
</file>