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322" r:id="rId2"/>
    <p:sldId id="323" r:id="rId3"/>
    <p:sldId id="325" r:id="rId4"/>
    <p:sldId id="326" r:id="rId5"/>
    <p:sldId id="286" r:id="rId6"/>
    <p:sldId id="338" r:id="rId7"/>
    <p:sldId id="340" r:id="rId8"/>
    <p:sldId id="309" r:id="rId9"/>
    <p:sldId id="310" r:id="rId10"/>
    <p:sldId id="312" r:id="rId11"/>
    <p:sldId id="315" r:id="rId12"/>
    <p:sldId id="317" r:id="rId13"/>
    <p:sldId id="320" r:id="rId14"/>
    <p:sldId id="319" r:id="rId15"/>
    <p:sldId id="306" r:id="rId16"/>
    <p:sldId id="337" r:id="rId1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E1F4FF"/>
    <a:srgbClr val="0064A8"/>
    <a:srgbClr val="0092F6"/>
    <a:srgbClr val="66FFFF"/>
    <a:srgbClr val="006699"/>
    <a:srgbClr val="FF0066"/>
    <a:srgbClr val="FF5D5D"/>
    <a:srgbClr val="00517A"/>
    <a:srgbClr val="0000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4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8805E55-BFFF-4432-98A6-B386CA03266A}" type="datetimeFigureOut">
              <a:rPr lang="en-US"/>
              <a:pPr>
                <a:defRPr/>
              </a:pPr>
              <a:t>09/10/2012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902764A1-73CF-4866-B682-374234F67BB7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DF6B0F-9F3F-4E86-B458-885B263D5093}" type="datetimeFigureOut">
              <a:rPr lang="en-US"/>
              <a:pPr>
                <a:defRPr/>
              </a:pPr>
              <a:t>09/10/2012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27F614-5756-4D1B-84E9-9D37782E7DA0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21D4FD-A0DA-4D0A-A05D-A6FE10131B38}" type="datetimeFigureOut">
              <a:rPr lang="en-US"/>
              <a:pPr>
                <a:defRPr/>
              </a:pPr>
              <a:t>09/10/2012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959311-4254-408A-8EBC-E5301384DE07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292DE1-EAB2-4BB3-816B-1D28AA0C74A5}" type="datetimeFigureOut">
              <a:rPr lang="en-US"/>
              <a:pPr>
                <a:defRPr/>
              </a:pPr>
              <a:t>09/10/2012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176190-5742-44EB-AEA2-E1D9590CA963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AF12D2-F8D0-4D85-B111-22BEC0E3FAD1}" type="datetimeFigureOut">
              <a:rPr lang="en-US"/>
              <a:pPr>
                <a:defRPr/>
              </a:pPr>
              <a:t>09/10/2012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0A4D6D-A1EA-4EFD-9F1A-657D34988A6D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E2BE67-B56B-452C-B67B-3564437E209D}" type="datetimeFigureOut">
              <a:rPr lang="en-US"/>
              <a:pPr>
                <a:defRPr/>
              </a:pPr>
              <a:t>09/10/2012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D3DB3F-008E-4EDD-A6DF-FD0110696612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3B6DD7-108E-4299-98DC-DE32708CC0E9}" type="datetimeFigureOut">
              <a:rPr lang="en-US"/>
              <a:pPr>
                <a:defRPr/>
              </a:pPr>
              <a:t>09/10/2012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14B0BC-EDC0-454C-BA03-83A92ADE03B2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451B55-2FD8-4BF8-BDD4-789F0C64DA40}" type="datetimeFigureOut">
              <a:rPr lang="en-US"/>
              <a:pPr>
                <a:defRPr/>
              </a:pPr>
              <a:t>09/10/2012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BD7A60-A1FE-4BBA-AB6B-0478354E85E2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5B840F-0060-4E42-9722-843FA82A282F}" type="datetimeFigureOut">
              <a:rPr lang="en-US"/>
              <a:pPr>
                <a:defRPr/>
              </a:pPr>
              <a:t>09/10/2012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664937-A3A2-43CF-BBCE-E7FC33737C5C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31B179-E359-401D-ACA5-8915A5E1D09F}" type="datetimeFigureOut">
              <a:rPr lang="en-US"/>
              <a:pPr>
                <a:defRPr/>
              </a:pPr>
              <a:t>09/10/2012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CB7F39-C915-4F94-90D1-9718EC9F2F2A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D5A305-0DB0-4C8D-8CBA-8BDC695B8731}" type="datetimeFigureOut">
              <a:rPr lang="en-US"/>
              <a:pPr>
                <a:defRPr/>
              </a:pPr>
              <a:t>09/10/2012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7F79C7-628A-48FD-ADAD-2E9799D6F60A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968D6C-9590-448B-90B3-749F86317120}" type="datetimeFigureOut">
              <a:rPr lang="en-US"/>
              <a:pPr>
                <a:defRPr/>
              </a:pPr>
              <a:t>09/10/2012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CA8D9A-20FE-4E51-BAEF-D678465EFFE6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B958116-9605-493D-A103-5B70D17EF796}" type="datetimeFigureOut">
              <a:rPr lang="en-US"/>
              <a:pPr>
                <a:defRPr/>
              </a:pPr>
              <a:t>09/10/2012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2A1D0E47-8DDD-424F-A31E-13FFE0427350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blinds dir="vert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33724" y="0"/>
            <a:ext cx="9144000" cy="6858000"/>
          </a:xfrm>
          <a:prstGeom prst="rect">
            <a:avLst/>
          </a:prstGeom>
          <a:gradFill flip="none" rotWithShape="1">
            <a:gsLst>
              <a:gs pos="35000">
                <a:schemeClr val="accent1">
                  <a:tint val="66000"/>
                  <a:satMod val="160000"/>
                  <a:alpha val="66000"/>
                </a:schemeClr>
              </a:gs>
              <a:gs pos="56000">
                <a:schemeClr val="accent6">
                  <a:lumMod val="20000"/>
                  <a:lumOff val="80000"/>
                </a:schemeClr>
              </a:gs>
              <a:gs pos="92000">
                <a:srgbClr val="A3FFE7">
                  <a:alpha val="55686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857224" y="2857496"/>
            <a:ext cx="3714776" cy="3214710"/>
          </a:xfrm>
          <a:prstGeom prst="rect">
            <a:avLst/>
          </a:prstGeom>
          <a:gradFill flip="none" rotWithShape="1">
            <a:gsLst>
              <a:gs pos="44000">
                <a:schemeClr val="accent1">
                  <a:shade val="30000"/>
                  <a:satMod val="115000"/>
                  <a:alpha val="39000"/>
                </a:schemeClr>
              </a:gs>
              <a:gs pos="50000">
                <a:schemeClr val="accent6">
                  <a:lumMod val="20000"/>
                  <a:lumOff val="80000"/>
                </a:schemeClr>
              </a:gs>
              <a:gs pos="100000">
                <a:schemeClr val="bg1">
                  <a:alpha val="23000"/>
                </a:schemeClr>
              </a:gs>
            </a:gsLst>
            <a:path path="rect">
              <a:fillToRect l="100000" b="100000"/>
            </a:path>
            <a:tileRect t="-100000" r="-100000"/>
          </a:gradFill>
          <a:ln w="9525">
            <a:noFill/>
            <a:miter lim="800000"/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3496" name="Subtitle 2"/>
          <p:cNvSpPr>
            <a:spLocks noGrp="1"/>
          </p:cNvSpPr>
          <p:nvPr>
            <p:ph type="subTitle" idx="4294967295"/>
          </p:nvPr>
        </p:nvSpPr>
        <p:spPr>
          <a:xfrm>
            <a:off x="3028950" y="4857750"/>
            <a:ext cx="6400800" cy="1471613"/>
          </a:xfrm>
        </p:spPr>
        <p:txBody>
          <a:bodyPr/>
          <a:lstStyle/>
          <a:p>
            <a:pPr marL="0" indent="0" algn="ctr">
              <a:buFont typeface="Arial" charset="0"/>
              <a:buNone/>
            </a:pPr>
            <a:r>
              <a:rPr lang="en-US" dirty="0" smtClean="0">
                <a:solidFill>
                  <a:srgbClr val="003366"/>
                </a:solidFill>
                <a:latin typeface="Bernard MT Condensed" pitchFamily="18" charset="0"/>
                <a:cs typeface="Times New Roman" pitchFamily="18" charset="0"/>
              </a:rPr>
              <a:t>Prof. </a:t>
            </a:r>
            <a:r>
              <a:rPr lang="en-US" dirty="0" err="1" smtClean="0">
                <a:solidFill>
                  <a:srgbClr val="003366"/>
                </a:solidFill>
                <a:latin typeface="Bernard MT Condensed" pitchFamily="18" charset="0"/>
                <a:cs typeface="Times New Roman" pitchFamily="18" charset="0"/>
              </a:rPr>
              <a:t>Omnia</a:t>
            </a:r>
            <a:r>
              <a:rPr lang="en-US" dirty="0" smtClean="0">
                <a:solidFill>
                  <a:srgbClr val="003366"/>
                </a:solidFill>
                <a:latin typeface="Bernard MT Condensed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3366"/>
                </a:solidFill>
                <a:latin typeface="Bernard MT Condensed" pitchFamily="18" charset="0"/>
                <a:cs typeface="Times New Roman" pitchFamily="18" charset="0"/>
              </a:rPr>
              <a:t>Amin</a:t>
            </a:r>
            <a:r>
              <a:rPr lang="en-US" dirty="0" smtClean="0">
                <a:solidFill>
                  <a:srgbClr val="003366"/>
                </a:solidFill>
                <a:latin typeface="Bernard MT Condensed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3366"/>
                </a:solidFill>
                <a:latin typeface="Bernard MT Condensed" pitchFamily="18" charset="0"/>
                <a:cs typeface="Times New Roman" pitchFamily="18" charset="0"/>
              </a:rPr>
              <a:t>Nayel</a:t>
            </a:r>
            <a:endParaRPr lang="en-US" dirty="0" smtClean="0">
              <a:solidFill>
                <a:srgbClr val="003366"/>
              </a:solidFill>
              <a:latin typeface="Bernard MT Condensed" pitchFamily="18" charset="0"/>
              <a:cs typeface="Times New Roman" pitchFamily="18" charset="0"/>
            </a:endParaRPr>
          </a:p>
          <a:p>
            <a:pPr marL="0" indent="0" algn="ctr">
              <a:buFont typeface="Arial" charset="0"/>
              <a:buNone/>
            </a:pPr>
            <a:r>
              <a:rPr lang="en-US" dirty="0" smtClean="0">
                <a:solidFill>
                  <a:srgbClr val="003366"/>
                </a:solidFill>
                <a:latin typeface="Bernard MT Condensed" pitchFamily="18" charset="0"/>
                <a:cs typeface="Times New Roman" pitchFamily="18" charset="0"/>
              </a:rPr>
              <a:t>&amp;</a:t>
            </a:r>
          </a:p>
          <a:p>
            <a:pPr marL="0" indent="0" algn="ctr">
              <a:buFont typeface="Arial" charset="0"/>
              <a:buNone/>
            </a:pPr>
            <a:r>
              <a:rPr lang="en-US" dirty="0" smtClean="0">
                <a:solidFill>
                  <a:srgbClr val="003366"/>
                </a:solidFill>
                <a:latin typeface="Bernard MT Condensed" pitchFamily="18" charset="0"/>
                <a:cs typeface="Times New Roman" pitchFamily="18" charset="0"/>
              </a:rPr>
              <a:t>Dr. </a:t>
            </a:r>
            <a:r>
              <a:rPr lang="en-US" dirty="0" err="1" smtClean="0">
                <a:solidFill>
                  <a:srgbClr val="003366"/>
                </a:solidFill>
                <a:latin typeface="Bernard MT Condensed" pitchFamily="18" charset="0"/>
                <a:cs typeface="Times New Roman" pitchFamily="18" charset="0"/>
              </a:rPr>
              <a:t>Ishfaq</a:t>
            </a:r>
            <a:r>
              <a:rPr lang="en-US" dirty="0" smtClean="0">
                <a:solidFill>
                  <a:srgbClr val="003366"/>
                </a:solidFill>
                <a:latin typeface="Bernard MT Condensed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3366"/>
                </a:solidFill>
                <a:latin typeface="Bernard MT Condensed" pitchFamily="18" charset="0"/>
                <a:cs typeface="Times New Roman" pitchFamily="18" charset="0"/>
              </a:rPr>
              <a:t>Bukhari</a:t>
            </a:r>
            <a:endParaRPr lang="en-US" dirty="0" smtClean="0">
              <a:solidFill>
                <a:srgbClr val="003366"/>
              </a:solidFill>
              <a:latin typeface="Bernard MT Condensed" pitchFamily="18" charset="0"/>
              <a:cs typeface="Times New Roman" pitchFamily="18" charset="0"/>
            </a:endParaRPr>
          </a:p>
          <a:p>
            <a:pPr marL="0" indent="0" algn="ctr">
              <a:buFont typeface="Arial" charset="0"/>
              <a:buNone/>
            </a:pPr>
            <a:endParaRPr lang="en-US" sz="4000" dirty="0" smtClean="0">
              <a:solidFill>
                <a:srgbClr val="003366"/>
              </a:solidFill>
              <a:latin typeface="Bernard MT Condensed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62122" y="642918"/>
            <a:ext cx="8067530" cy="144655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DRUGS USED IN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 HEADACHE AND MIGRAINE</a:t>
            </a:r>
            <a:endParaRPr lang="en-US" sz="44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+mn-lt"/>
              <a:cs typeface="+mn-cs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57158" y="3286124"/>
            <a:ext cx="3714776" cy="3214710"/>
          </a:xfrm>
          <a:prstGeom prst="rect">
            <a:avLst/>
          </a:prstGeom>
          <a:gradFill flip="none" rotWithShape="1">
            <a:gsLst>
              <a:gs pos="44000">
                <a:schemeClr val="accent1">
                  <a:shade val="30000"/>
                  <a:satMod val="115000"/>
                  <a:alpha val="39000"/>
                </a:schemeClr>
              </a:gs>
              <a:gs pos="50000">
                <a:schemeClr val="accent6">
                  <a:lumMod val="20000"/>
                  <a:lumOff val="80000"/>
                </a:schemeClr>
              </a:gs>
              <a:gs pos="100000">
                <a:schemeClr val="bg1">
                  <a:alpha val="23000"/>
                </a:schemeClr>
              </a:gs>
            </a:gsLst>
            <a:path path="rect">
              <a:fillToRect l="100000" b="100000"/>
            </a:path>
            <a:tileRect t="-100000" r="-100000"/>
          </a:gradFill>
          <a:ln w="9525">
            <a:noFill/>
            <a:miter lim="800000"/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8" name="Picture 10" descr="memory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 l="2126" t="2232" r="2223" b="4018"/>
          <a:stretch>
            <a:fillRect/>
          </a:stretch>
        </p:blipFill>
        <p:spPr bwMode="auto">
          <a:xfrm>
            <a:off x="-71470" y="3857628"/>
            <a:ext cx="3071834" cy="3000372"/>
          </a:xfrm>
          <a:prstGeom prst="rect">
            <a:avLst/>
          </a:prstGeom>
          <a:gradFill flip="none" rotWithShape="1">
            <a:gsLst>
              <a:gs pos="44000">
                <a:schemeClr val="accent1">
                  <a:shade val="30000"/>
                  <a:satMod val="115000"/>
                  <a:alpha val="39000"/>
                </a:schemeClr>
              </a:gs>
              <a:gs pos="50000">
                <a:schemeClr val="accent6">
                  <a:lumMod val="20000"/>
                  <a:lumOff val="80000"/>
                </a:schemeClr>
              </a:gs>
              <a:gs pos="100000">
                <a:schemeClr val="bg1">
                  <a:alpha val="23000"/>
                </a:schemeClr>
              </a:gs>
            </a:gsLst>
            <a:path path="rect">
              <a:fillToRect l="100000" b="100000"/>
            </a:path>
            <a:tileRect t="-100000" r="-100000"/>
          </a:gra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blinds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35000">
                <a:schemeClr val="tx2">
                  <a:lumMod val="20000"/>
                  <a:lumOff val="80000"/>
                  <a:alpha val="48000"/>
                </a:schemeClr>
              </a:gs>
              <a:gs pos="56000">
                <a:schemeClr val="accent6">
                  <a:lumMod val="20000"/>
                  <a:lumOff val="80000"/>
                </a:schemeClr>
              </a:gs>
              <a:gs pos="92000">
                <a:srgbClr val="A3FFE7">
                  <a:alpha val="55686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52400" y="152400"/>
            <a:ext cx="790575" cy="449263"/>
          </a:xfrm>
          <a:prstGeom prst="rect">
            <a:avLst/>
          </a:prstGeom>
          <a:solidFill>
            <a:srgbClr val="C5EDE9"/>
          </a:solidFill>
          <a:ln w="28575">
            <a:solidFill>
              <a:schemeClr val="bg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</a:pPr>
            <a:r>
              <a:rPr lang="en-US" sz="2400">
                <a:solidFill>
                  <a:schemeClr val="tx2"/>
                </a:solidFill>
                <a:latin typeface="Bernard MT Condensed" pitchFamily="18" charset="0"/>
              </a:rPr>
              <a:t>ADRs</a:t>
            </a:r>
          </a:p>
        </p:txBody>
      </p:sp>
      <p:sp>
        <p:nvSpPr>
          <p:cNvPr id="29705" name="TextBox 22"/>
          <p:cNvSpPr txBox="1">
            <a:spLocks noChangeArrowheads="1"/>
          </p:cNvSpPr>
          <p:nvPr/>
        </p:nvSpPr>
        <p:spPr bwMode="auto">
          <a:xfrm>
            <a:off x="152400" y="609600"/>
            <a:ext cx="8382000" cy="2657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lnSpc>
                <a:spcPts val="2500"/>
              </a:lnSpc>
              <a:spcBef>
                <a:spcPts val="0"/>
              </a:spcBef>
              <a:buFontTx/>
              <a:buBlip>
                <a:blip r:embed="rId2"/>
              </a:buBlip>
            </a:pPr>
            <a:r>
              <a:rPr lang="en-US" sz="2400" b="1" dirty="0" smtClean="0">
                <a:latin typeface="Arial Narrow" pitchFamily="34" charset="0"/>
              </a:rPr>
              <a:t>GIT upset</a:t>
            </a:r>
            <a:endParaRPr lang="en-US" sz="2400" b="1" dirty="0">
              <a:latin typeface="Arial Narrow" pitchFamily="34" charset="0"/>
            </a:endParaRPr>
          </a:p>
          <a:p>
            <a:pPr marL="342900" indent="-342900">
              <a:lnSpc>
                <a:spcPts val="2500"/>
              </a:lnSpc>
              <a:spcBef>
                <a:spcPts val="0"/>
              </a:spcBef>
              <a:buFontTx/>
              <a:buBlip>
                <a:blip r:embed="rId2"/>
              </a:buBlip>
            </a:pPr>
            <a:r>
              <a:rPr lang="en-US" sz="2400" b="1" dirty="0">
                <a:latin typeface="Arial Narrow" pitchFamily="34" charset="0"/>
              </a:rPr>
              <a:t>Feeling of cold and numbness of limbs, tingling</a:t>
            </a:r>
          </a:p>
          <a:p>
            <a:pPr marL="342900" indent="-342900">
              <a:lnSpc>
                <a:spcPts val="2500"/>
              </a:lnSpc>
              <a:spcBef>
                <a:spcPts val="0"/>
              </a:spcBef>
              <a:buFontTx/>
              <a:buBlip>
                <a:blip r:embed="rId2"/>
              </a:buBlip>
            </a:pPr>
            <a:r>
              <a:rPr lang="en-US" sz="2400" b="1" dirty="0">
                <a:latin typeface="Arial Narrow" pitchFamily="34" charset="0"/>
              </a:rPr>
              <a:t>Pericardial distress, </a:t>
            </a:r>
            <a:r>
              <a:rPr lang="en-US" sz="2400" b="1" dirty="0" err="1">
                <a:latin typeface="Arial Narrow" pitchFamily="34" charset="0"/>
              </a:rPr>
              <a:t>anginal</a:t>
            </a:r>
            <a:r>
              <a:rPr lang="en-US" sz="2400" b="1" dirty="0">
                <a:latin typeface="Arial Narrow" pitchFamily="34" charset="0"/>
              </a:rPr>
              <a:t> pain due to coronary spasm, and disturbed cardiac rhythm ( tachycardia or </a:t>
            </a:r>
            <a:r>
              <a:rPr lang="en-US" sz="2400" b="1" dirty="0" err="1">
                <a:latin typeface="Arial Narrow" pitchFamily="34" charset="0"/>
              </a:rPr>
              <a:t>bradycardia</a:t>
            </a:r>
            <a:r>
              <a:rPr lang="en-US" sz="2400" b="1" dirty="0">
                <a:latin typeface="Arial Narrow" pitchFamily="34" charset="0"/>
              </a:rPr>
              <a:t> )</a:t>
            </a:r>
          </a:p>
          <a:p>
            <a:pPr marL="342900" indent="-342900">
              <a:lnSpc>
                <a:spcPts val="2500"/>
              </a:lnSpc>
              <a:spcBef>
                <a:spcPts val="0"/>
              </a:spcBef>
              <a:buFontTx/>
              <a:buBlip>
                <a:blip r:embed="rId2"/>
              </a:buBlip>
            </a:pPr>
            <a:r>
              <a:rPr lang="en-US" sz="2400" b="1" dirty="0">
                <a:latin typeface="Arial Narrow" pitchFamily="34" charset="0"/>
              </a:rPr>
              <a:t>Prolong use </a:t>
            </a:r>
            <a:r>
              <a:rPr lang="en-US" sz="2400" b="1" dirty="0">
                <a:latin typeface="Calibri" pitchFamily="34" charset="0"/>
              </a:rPr>
              <a:t>→</a:t>
            </a:r>
            <a:r>
              <a:rPr lang="en-US" sz="2400" b="1" dirty="0">
                <a:latin typeface="Arial Narrow" pitchFamily="34" charset="0"/>
              </a:rPr>
              <a:t> rebound headache due to vasodilatation  followed by  vasoconstriction.</a:t>
            </a:r>
          </a:p>
          <a:p>
            <a:pPr marL="342900" indent="-342900">
              <a:lnSpc>
                <a:spcPts val="2500"/>
              </a:lnSpc>
              <a:spcBef>
                <a:spcPts val="0"/>
              </a:spcBef>
              <a:buFontTx/>
              <a:buBlip>
                <a:blip r:embed="rId2"/>
              </a:buBlip>
            </a:pPr>
            <a:r>
              <a:rPr lang="en-US" sz="2400" b="1" dirty="0">
                <a:latin typeface="Arial Narrow" pitchFamily="34" charset="0"/>
              </a:rPr>
              <a:t>Prolong use and high dose </a:t>
            </a:r>
            <a:r>
              <a:rPr lang="en-US" sz="2400" b="1" dirty="0">
                <a:latin typeface="Calibri" pitchFamily="34" charset="0"/>
              </a:rPr>
              <a:t>→</a:t>
            </a:r>
            <a:r>
              <a:rPr lang="en-US" sz="2400" b="1" dirty="0">
                <a:latin typeface="Arial Narrow" pitchFamily="34" charset="0"/>
              </a:rPr>
              <a:t> </a:t>
            </a:r>
            <a:r>
              <a:rPr lang="en-US" sz="2400" b="1" dirty="0" err="1">
                <a:latin typeface="Arial Narrow" pitchFamily="34" charset="0"/>
              </a:rPr>
              <a:t>paraesthesia</a:t>
            </a:r>
            <a:r>
              <a:rPr lang="en-US" sz="2400" b="1" dirty="0">
                <a:latin typeface="Arial Narrow" pitchFamily="34" charset="0"/>
              </a:rPr>
              <a:t> &amp; gangrene</a:t>
            </a:r>
          </a:p>
          <a:p>
            <a:pPr marL="342900" indent="-342900">
              <a:lnSpc>
                <a:spcPts val="2500"/>
              </a:lnSpc>
              <a:spcBef>
                <a:spcPts val="0"/>
              </a:spcBef>
              <a:buFontTx/>
              <a:buBlip>
                <a:blip r:embed="rId2"/>
              </a:buBlip>
            </a:pPr>
            <a:r>
              <a:rPr lang="en-US" sz="2400" b="1" dirty="0">
                <a:latin typeface="Arial Narrow" pitchFamily="34" charset="0"/>
                <a:cs typeface="Times New Roman" pitchFamily="18" charset="0"/>
              </a:rPr>
              <a:t>Hallucination.</a:t>
            </a:r>
          </a:p>
        </p:txBody>
      </p:sp>
      <p:sp>
        <p:nvSpPr>
          <p:cNvPr id="11" name="TextBox 15"/>
          <p:cNvSpPr txBox="1">
            <a:spLocks noChangeArrowheads="1"/>
          </p:cNvSpPr>
          <p:nvPr/>
        </p:nvSpPr>
        <p:spPr bwMode="auto">
          <a:xfrm>
            <a:off x="7620000" y="152400"/>
            <a:ext cx="1371600" cy="425450"/>
          </a:xfrm>
          <a:prstGeom prst="rect">
            <a:avLst/>
          </a:prstGeom>
          <a:gradFill rotWithShape="1">
            <a:gsLst>
              <a:gs pos="0">
                <a:srgbClr val="97FFFF"/>
              </a:gs>
              <a:gs pos="50000">
                <a:srgbClr val="BFFFFF"/>
              </a:gs>
              <a:gs pos="100000">
                <a:srgbClr val="DFFFFF"/>
              </a:gs>
            </a:gsLst>
            <a:lin ang="10800000" scaled="1"/>
          </a:gradFill>
          <a:ln w="9525">
            <a:solidFill>
              <a:srgbClr val="FF66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ts val="2600"/>
              </a:lnSpc>
            </a:pPr>
            <a:r>
              <a:rPr lang="en-US" sz="2400" b="1" dirty="0">
                <a:latin typeface="Arial Narrow" pitchFamily="34" charset="0"/>
                <a:sym typeface="Wingdings" pitchFamily="2" charset="2"/>
              </a:rPr>
              <a:t> ERGOTS</a:t>
            </a: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3271837"/>
            <a:ext cx="2239963" cy="461963"/>
          </a:xfrm>
          <a:prstGeom prst="rect">
            <a:avLst/>
          </a:prstGeom>
          <a:solidFill>
            <a:srgbClr val="C5EDE9"/>
          </a:solidFill>
          <a:ln w="28575">
            <a:solidFill>
              <a:schemeClr val="bg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400" dirty="0">
                <a:latin typeface="Bernard MT Condensed" pitchFamily="18" charset="0"/>
              </a:rPr>
              <a:t>Contraindications</a:t>
            </a:r>
          </a:p>
        </p:txBody>
      </p:sp>
      <p:sp>
        <p:nvSpPr>
          <p:cNvPr id="13" name="Rectangle 3"/>
          <p:cNvSpPr txBox="1">
            <a:spLocks noRot="1" noChangeArrowheads="1"/>
          </p:cNvSpPr>
          <p:nvPr/>
        </p:nvSpPr>
        <p:spPr bwMode="auto">
          <a:xfrm>
            <a:off x="182880" y="3804062"/>
            <a:ext cx="8540750" cy="2657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lnSpc>
                <a:spcPts val="2500"/>
              </a:lnSpc>
              <a:spcBef>
                <a:spcPts val="0"/>
              </a:spcBef>
              <a:buFontTx/>
              <a:buBlip>
                <a:blip r:embed="rId2"/>
              </a:buBlip>
            </a:pPr>
            <a:r>
              <a:rPr lang="en-US" sz="2400" b="1" dirty="0">
                <a:latin typeface="Arial Narrow" pitchFamily="34" charset="0"/>
              </a:rPr>
              <a:t>Pregnancy; fetal distress and miscarriage</a:t>
            </a:r>
          </a:p>
          <a:p>
            <a:pPr marL="342900" indent="-342900">
              <a:lnSpc>
                <a:spcPts val="2500"/>
              </a:lnSpc>
              <a:spcBef>
                <a:spcPts val="0"/>
              </a:spcBef>
              <a:buFont typeface="Arial" charset="0"/>
              <a:buBlip>
                <a:blip r:embed="rId2"/>
              </a:buBlip>
            </a:pPr>
            <a:r>
              <a:rPr lang="en-US" sz="2400" b="1" dirty="0">
                <a:latin typeface="Arial Narrow" pitchFamily="34" charset="0"/>
              </a:rPr>
              <a:t>Peripheral and coronary vascular diseases</a:t>
            </a:r>
          </a:p>
          <a:p>
            <a:pPr marL="342900" indent="-342900">
              <a:lnSpc>
                <a:spcPts val="2500"/>
              </a:lnSpc>
              <a:spcBef>
                <a:spcPts val="0"/>
              </a:spcBef>
              <a:buFont typeface="Arial" charset="0"/>
              <a:buBlip>
                <a:blip r:embed="rId2"/>
              </a:buBlip>
            </a:pPr>
            <a:r>
              <a:rPr lang="en-US" sz="2400" b="1" dirty="0">
                <a:latin typeface="Arial Narrow" pitchFamily="34" charset="0"/>
              </a:rPr>
              <a:t>Hypertension</a:t>
            </a:r>
          </a:p>
          <a:p>
            <a:pPr marL="342900" indent="-342900">
              <a:lnSpc>
                <a:spcPts val="2500"/>
              </a:lnSpc>
              <a:spcBef>
                <a:spcPts val="0"/>
              </a:spcBef>
              <a:buFont typeface="Arial" charset="0"/>
              <a:buBlip>
                <a:blip r:embed="rId2"/>
              </a:buBlip>
            </a:pPr>
            <a:r>
              <a:rPr lang="en-US" sz="2400" b="1" dirty="0">
                <a:latin typeface="Arial Narrow" pitchFamily="34" charset="0"/>
              </a:rPr>
              <a:t>Liver and kidney diseases</a:t>
            </a:r>
          </a:p>
          <a:p>
            <a:pPr marL="342900" indent="-342900">
              <a:lnSpc>
                <a:spcPts val="2500"/>
              </a:lnSpc>
              <a:spcBef>
                <a:spcPts val="0"/>
              </a:spcBef>
              <a:buFont typeface="Arial" charset="0"/>
              <a:buBlip>
                <a:blip r:embed="rId2"/>
              </a:buBlip>
            </a:pPr>
            <a:r>
              <a:rPr lang="en-US" sz="2400" b="1" dirty="0" smtClean="0">
                <a:latin typeface="Arial Narrow" pitchFamily="34" charset="0"/>
              </a:rPr>
              <a:t>For </a:t>
            </a:r>
            <a:r>
              <a:rPr lang="en-US" sz="2400" b="1" dirty="0">
                <a:latin typeface="Arial Narrow" pitchFamily="34" charset="0"/>
              </a:rPr>
              <a:t>prophylaxis of migraine.</a:t>
            </a:r>
          </a:p>
          <a:p>
            <a:pPr marL="342900" indent="-342900">
              <a:lnSpc>
                <a:spcPts val="2500"/>
              </a:lnSpc>
              <a:spcBef>
                <a:spcPts val="0"/>
              </a:spcBef>
              <a:buFont typeface="Arial" charset="0"/>
              <a:buBlip>
                <a:blip r:embed="rId2"/>
              </a:buBlip>
            </a:pPr>
            <a:r>
              <a:rPr lang="en-US" sz="2400" b="1" dirty="0">
                <a:latin typeface="Arial Narrow" pitchFamily="34" charset="0"/>
              </a:rPr>
              <a:t>In concurrent use with </a:t>
            </a:r>
            <a:r>
              <a:rPr lang="en-US" sz="2400" b="1" dirty="0" err="1">
                <a:latin typeface="Arial Narrow" pitchFamily="34" charset="0"/>
              </a:rPr>
              <a:t>triptans</a:t>
            </a:r>
            <a:r>
              <a:rPr lang="en-US" sz="2400" b="1" dirty="0">
                <a:latin typeface="Arial Narrow" pitchFamily="34" charset="0"/>
              </a:rPr>
              <a:t>( at least 6 hrs from last dose of </a:t>
            </a:r>
            <a:r>
              <a:rPr lang="en-US" sz="2400" b="1" dirty="0" err="1">
                <a:latin typeface="Arial Narrow" pitchFamily="34" charset="0"/>
              </a:rPr>
              <a:t>tryptans</a:t>
            </a:r>
            <a:r>
              <a:rPr lang="en-US" sz="2400" b="1" dirty="0">
                <a:latin typeface="Arial Narrow" pitchFamily="34" charset="0"/>
              </a:rPr>
              <a:t> or 24 hrs from stopping ergotamine)</a:t>
            </a:r>
          </a:p>
          <a:p>
            <a:pPr marL="342900" indent="-342900">
              <a:lnSpc>
                <a:spcPts val="2500"/>
              </a:lnSpc>
              <a:spcBef>
                <a:spcPts val="0"/>
              </a:spcBef>
              <a:buFont typeface="Arial" charset="0"/>
              <a:buBlip>
                <a:blip r:embed="rId2"/>
              </a:buBlip>
            </a:pPr>
            <a:r>
              <a:rPr lang="en-US" sz="2400" b="1" dirty="0">
                <a:latin typeface="Arial Narrow" pitchFamily="34" charset="0"/>
              </a:rPr>
              <a:t>In concurrent use with </a:t>
            </a:r>
            <a:r>
              <a:rPr lang="el-GR" sz="2400" b="1" dirty="0">
                <a:latin typeface="Arial Narrow" pitchFamily="34" charset="0"/>
              </a:rPr>
              <a:t>β</a:t>
            </a:r>
            <a:r>
              <a:rPr lang="en-US" sz="2400" b="1" dirty="0">
                <a:latin typeface="Arial Narrow" pitchFamily="34" charset="0"/>
              </a:rPr>
              <a:t>-blockers	</a:t>
            </a:r>
            <a:endParaRPr lang="el-GR" sz="2400" b="1" dirty="0">
              <a:latin typeface="Arial Narrow" pitchFamily="34" charset="0"/>
            </a:endParaRP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35000">
                <a:schemeClr val="tx2">
                  <a:lumMod val="20000"/>
                  <a:lumOff val="80000"/>
                  <a:alpha val="48000"/>
                </a:schemeClr>
              </a:gs>
              <a:gs pos="56000">
                <a:schemeClr val="accent6">
                  <a:lumMod val="20000"/>
                  <a:lumOff val="80000"/>
                </a:schemeClr>
              </a:gs>
              <a:gs pos="92000">
                <a:srgbClr val="A3FFE7">
                  <a:alpha val="55686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31752" name="Group 12"/>
          <p:cNvGrpSpPr>
            <a:grpSpLocks/>
          </p:cNvGrpSpPr>
          <p:nvPr/>
        </p:nvGrpSpPr>
        <p:grpSpPr bwMode="auto">
          <a:xfrm>
            <a:off x="6781800" y="38100"/>
            <a:ext cx="2286000" cy="2171700"/>
            <a:chOff x="6819900" y="38100"/>
            <a:chExt cx="2247900" cy="2324100"/>
          </a:xfrm>
        </p:grpSpPr>
        <p:pic>
          <p:nvPicPr>
            <p:cNvPr id="57" name="Picture 2" descr="C:\Users\Administrator\Pictures\Picture5.jpg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5">
                  <a:tint val="45000"/>
                  <a:satMod val="400000"/>
                </a:schemeClr>
              </a:duotone>
            </a:blip>
            <a:srcRect/>
            <a:stretch>
              <a:fillRect/>
            </a:stretch>
          </p:blipFill>
          <p:spPr bwMode="auto">
            <a:xfrm>
              <a:off x="6819900" y="38100"/>
              <a:ext cx="2095500" cy="2171700"/>
            </a:xfrm>
            <a:prstGeom prst="rect">
              <a:avLst/>
            </a:prstGeom>
            <a:noFill/>
          </p:spPr>
        </p:pic>
        <p:pic>
          <p:nvPicPr>
            <p:cNvPr id="58" name="Picture 2" descr="C:\Users\Administrator\Pictures\Picture5.jpg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1">
                  <a:tint val="45000"/>
                  <a:satMod val="400000"/>
                </a:schemeClr>
              </a:duotone>
            </a:blip>
            <a:srcRect/>
            <a:stretch>
              <a:fillRect/>
            </a:stretch>
          </p:blipFill>
          <p:spPr bwMode="auto">
            <a:xfrm>
              <a:off x="6972300" y="190500"/>
              <a:ext cx="2095500" cy="2171700"/>
            </a:xfrm>
            <a:prstGeom prst="rect">
              <a:avLst/>
            </a:prstGeom>
            <a:noFill/>
          </p:spPr>
        </p:pic>
        <p:sp>
          <p:nvSpPr>
            <p:cNvPr id="59" name="Freeform 58"/>
            <p:cNvSpPr/>
            <p:nvPr/>
          </p:nvSpPr>
          <p:spPr>
            <a:xfrm>
              <a:off x="7236699" y="315022"/>
              <a:ext cx="1754611" cy="1297962"/>
            </a:xfrm>
            <a:custGeom>
              <a:avLst/>
              <a:gdLst>
                <a:gd name="connsiteX0" fmla="*/ 309093 w 1728001"/>
                <a:gd name="connsiteY0" fmla="*/ 175021 h 1268013"/>
                <a:gd name="connsiteX1" fmla="*/ 746974 w 1728001"/>
                <a:gd name="connsiteY1" fmla="*/ 123506 h 1268013"/>
                <a:gd name="connsiteX2" fmla="*/ 875763 w 1728001"/>
                <a:gd name="connsiteY2" fmla="*/ 84869 h 1268013"/>
                <a:gd name="connsiteX3" fmla="*/ 1004552 w 1728001"/>
                <a:gd name="connsiteY3" fmla="*/ 97748 h 1268013"/>
                <a:gd name="connsiteX4" fmla="*/ 1043188 w 1728001"/>
                <a:gd name="connsiteY4" fmla="*/ 162142 h 1268013"/>
                <a:gd name="connsiteX5" fmla="*/ 1171977 w 1728001"/>
                <a:gd name="connsiteY5" fmla="*/ 316689 h 1268013"/>
                <a:gd name="connsiteX6" fmla="*/ 1184856 w 1728001"/>
                <a:gd name="connsiteY6" fmla="*/ 355326 h 1268013"/>
                <a:gd name="connsiteX7" fmla="*/ 1223493 w 1728001"/>
                <a:gd name="connsiteY7" fmla="*/ 368204 h 1268013"/>
                <a:gd name="connsiteX8" fmla="*/ 1339403 w 1728001"/>
                <a:gd name="connsiteY8" fmla="*/ 381083 h 1268013"/>
                <a:gd name="connsiteX9" fmla="*/ 1455312 w 1728001"/>
                <a:gd name="connsiteY9" fmla="*/ 509872 h 1268013"/>
                <a:gd name="connsiteX10" fmla="*/ 1493949 w 1728001"/>
                <a:gd name="connsiteY10" fmla="*/ 548509 h 1268013"/>
                <a:gd name="connsiteX11" fmla="*/ 1532586 w 1728001"/>
                <a:gd name="connsiteY11" fmla="*/ 664418 h 1268013"/>
                <a:gd name="connsiteX12" fmla="*/ 1661374 w 1728001"/>
                <a:gd name="connsiteY12" fmla="*/ 793207 h 1268013"/>
                <a:gd name="connsiteX13" fmla="*/ 1700011 w 1728001"/>
                <a:gd name="connsiteY13" fmla="*/ 857602 h 1268013"/>
                <a:gd name="connsiteX14" fmla="*/ 1725769 w 1728001"/>
                <a:gd name="connsiteY14" fmla="*/ 896238 h 1268013"/>
                <a:gd name="connsiteX15" fmla="*/ 1712890 w 1728001"/>
                <a:gd name="connsiteY15" fmla="*/ 934875 h 1268013"/>
                <a:gd name="connsiteX16" fmla="*/ 1622738 w 1728001"/>
                <a:gd name="connsiteY16" fmla="*/ 973511 h 1268013"/>
                <a:gd name="connsiteX17" fmla="*/ 1584101 w 1728001"/>
                <a:gd name="connsiteY17" fmla="*/ 986390 h 1268013"/>
                <a:gd name="connsiteX18" fmla="*/ 1545465 w 1728001"/>
                <a:gd name="connsiteY18" fmla="*/ 1025027 h 1268013"/>
                <a:gd name="connsiteX19" fmla="*/ 1506828 w 1728001"/>
                <a:gd name="connsiteY19" fmla="*/ 1037906 h 1268013"/>
                <a:gd name="connsiteX20" fmla="*/ 1468191 w 1728001"/>
                <a:gd name="connsiteY20" fmla="*/ 1063664 h 1268013"/>
                <a:gd name="connsiteX21" fmla="*/ 1416676 w 1728001"/>
                <a:gd name="connsiteY21" fmla="*/ 1231089 h 1268013"/>
                <a:gd name="connsiteX22" fmla="*/ 1378039 w 1728001"/>
                <a:gd name="connsiteY22" fmla="*/ 1243968 h 1268013"/>
                <a:gd name="connsiteX23" fmla="*/ 1210614 w 1728001"/>
                <a:gd name="connsiteY23" fmla="*/ 1218210 h 1268013"/>
                <a:gd name="connsiteX24" fmla="*/ 1146219 w 1728001"/>
                <a:gd name="connsiteY24" fmla="*/ 1192452 h 1268013"/>
                <a:gd name="connsiteX25" fmla="*/ 1094704 w 1728001"/>
                <a:gd name="connsiteY25" fmla="*/ 1179573 h 1268013"/>
                <a:gd name="connsiteX26" fmla="*/ 914400 w 1728001"/>
                <a:gd name="connsiteY26" fmla="*/ 1153816 h 1268013"/>
                <a:gd name="connsiteX27" fmla="*/ 824248 w 1728001"/>
                <a:gd name="connsiteY27" fmla="*/ 1089421 h 1268013"/>
                <a:gd name="connsiteX28" fmla="*/ 785611 w 1728001"/>
                <a:gd name="connsiteY28" fmla="*/ 1050785 h 1268013"/>
                <a:gd name="connsiteX29" fmla="*/ 695459 w 1728001"/>
                <a:gd name="connsiteY29" fmla="*/ 1063664 h 1268013"/>
                <a:gd name="connsiteX30" fmla="*/ 592428 w 1728001"/>
                <a:gd name="connsiteY30" fmla="*/ 1037906 h 1268013"/>
                <a:gd name="connsiteX31" fmla="*/ 502276 w 1728001"/>
                <a:gd name="connsiteY31" fmla="*/ 947754 h 1268013"/>
                <a:gd name="connsiteX32" fmla="*/ 412124 w 1728001"/>
                <a:gd name="connsiteY32" fmla="*/ 818965 h 1268013"/>
                <a:gd name="connsiteX33" fmla="*/ 373487 w 1728001"/>
                <a:gd name="connsiteY33" fmla="*/ 741692 h 1268013"/>
                <a:gd name="connsiteX34" fmla="*/ 296214 w 1728001"/>
                <a:gd name="connsiteY34" fmla="*/ 728813 h 1268013"/>
                <a:gd name="connsiteX35" fmla="*/ 128788 w 1728001"/>
                <a:gd name="connsiteY35" fmla="*/ 715934 h 1268013"/>
                <a:gd name="connsiteX36" fmla="*/ 51515 w 1728001"/>
                <a:gd name="connsiteY36" fmla="*/ 677297 h 1268013"/>
                <a:gd name="connsiteX37" fmla="*/ 25758 w 1728001"/>
                <a:gd name="connsiteY37" fmla="*/ 638661 h 1268013"/>
                <a:gd name="connsiteX38" fmla="*/ 12879 w 1728001"/>
                <a:gd name="connsiteY38" fmla="*/ 574266 h 1268013"/>
                <a:gd name="connsiteX39" fmla="*/ 0 w 1728001"/>
                <a:gd name="connsiteY39" fmla="*/ 535630 h 1268013"/>
                <a:gd name="connsiteX40" fmla="*/ 12879 w 1728001"/>
                <a:gd name="connsiteY40" fmla="*/ 419720 h 1268013"/>
                <a:gd name="connsiteX41" fmla="*/ 51515 w 1728001"/>
                <a:gd name="connsiteY41" fmla="*/ 368204 h 1268013"/>
                <a:gd name="connsiteX42" fmla="*/ 90152 w 1728001"/>
                <a:gd name="connsiteY42" fmla="*/ 303810 h 1268013"/>
                <a:gd name="connsiteX43" fmla="*/ 167425 w 1728001"/>
                <a:gd name="connsiteY43" fmla="*/ 213658 h 1268013"/>
                <a:gd name="connsiteX44" fmla="*/ 193183 w 1728001"/>
                <a:gd name="connsiteY44" fmla="*/ 136385 h 1268013"/>
                <a:gd name="connsiteX45" fmla="*/ 231819 w 1728001"/>
                <a:gd name="connsiteY45" fmla="*/ 149264 h 1268013"/>
                <a:gd name="connsiteX46" fmla="*/ 270456 w 1728001"/>
                <a:gd name="connsiteY46" fmla="*/ 123506 h 1268013"/>
                <a:gd name="connsiteX47" fmla="*/ 270456 w 1728001"/>
                <a:gd name="connsiteY47" fmla="*/ 123506 h 1268013"/>
                <a:gd name="connsiteX48" fmla="*/ 270456 w 1728001"/>
                <a:gd name="connsiteY48" fmla="*/ 123506 h 12680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</a:cxnLst>
              <a:rect l="l" t="t" r="r" b="b"/>
              <a:pathLst>
                <a:path w="1728001" h="1268013">
                  <a:moveTo>
                    <a:pt x="309093" y="175021"/>
                  </a:moveTo>
                  <a:cubicBezTo>
                    <a:pt x="367435" y="0"/>
                    <a:pt x="301701" y="156902"/>
                    <a:pt x="746974" y="123506"/>
                  </a:cubicBezTo>
                  <a:cubicBezTo>
                    <a:pt x="766001" y="122079"/>
                    <a:pt x="844042" y="95443"/>
                    <a:pt x="875763" y="84869"/>
                  </a:cubicBezTo>
                  <a:cubicBezTo>
                    <a:pt x="918693" y="89162"/>
                    <a:pt x="965379" y="79668"/>
                    <a:pt x="1004552" y="97748"/>
                  </a:cubicBezTo>
                  <a:cubicBezTo>
                    <a:pt x="1027280" y="108238"/>
                    <a:pt x="1028940" y="141561"/>
                    <a:pt x="1043188" y="162142"/>
                  </a:cubicBezTo>
                  <a:cubicBezTo>
                    <a:pt x="1112069" y="261636"/>
                    <a:pt x="1103097" y="247807"/>
                    <a:pt x="1171977" y="316689"/>
                  </a:cubicBezTo>
                  <a:cubicBezTo>
                    <a:pt x="1176270" y="329568"/>
                    <a:pt x="1175256" y="345727"/>
                    <a:pt x="1184856" y="355326"/>
                  </a:cubicBezTo>
                  <a:cubicBezTo>
                    <a:pt x="1194455" y="364925"/>
                    <a:pt x="1210102" y="365972"/>
                    <a:pt x="1223493" y="368204"/>
                  </a:cubicBezTo>
                  <a:cubicBezTo>
                    <a:pt x="1261839" y="374595"/>
                    <a:pt x="1300766" y="376790"/>
                    <a:pt x="1339403" y="381083"/>
                  </a:cubicBezTo>
                  <a:cubicBezTo>
                    <a:pt x="1399895" y="461741"/>
                    <a:pt x="1362861" y="417421"/>
                    <a:pt x="1455312" y="509872"/>
                  </a:cubicBezTo>
                  <a:lnTo>
                    <a:pt x="1493949" y="548509"/>
                  </a:lnTo>
                  <a:cubicBezTo>
                    <a:pt x="1506828" y="587145"/>
                    <a:pt x="1512619" y="628922"/>
                    <a:pt x="1532586" y="664418"/>
                  </a:cubicBezTo>
                  <a:cubicBezTo>
                    <a:pt x="1569578" y="730181"/>
                    <a:pt x="1607616" y="752889"/>
                    <a:pt x="1661374" y="793207"/>
                  </a:cubicBezTo>
                  <a:cubicBezTo>
                    <a:pt x="1674253" y="814672"/>
                    <a:pt x="1686744" y="836375"/>
                    <a:pt x="1700011" y="857602"/>
                  </a:cubicBezTo>
                  <a:cubicBezTo>
                    <a:pt x="1708215" y="870728"/>
                    <a:pt x="1723224" y="880970"/>
                    <a:pt x="1725769" y="896238"/>
                  </a:cubicBezTo>
                  <a:cubicBezTo>
                    <a:pt x="1728001" y="909629"/>
                    <a:pt x="1721371" y="924274"/>
                    <a:pt x="1712890" y="934875"/>
                  </a:cubicBezTo>
                  <a:cubicBezTo>
                    <a:pt x="1689652" y="963922"/>
                    <a:pt x="1654819" y="964345"/>
                    <a:pt x="1622738" y="973511"/>
                  </a:cubicBezTo>
                  <a:cubicBezTo>
                    <a:pt x="1609685" y="977240"/>
                    <a:pt x="1596980" y="982097"/>
                    <a:pt x="1584101" y="986390"/>
                  </a:cubicBezTo>
                  <a:cubicBezTo>
                    <a:pt x="1571222" y="999269"/>
                    <a:pt x="1560619" y="1014924"/>
                    <a:pt x="1545465" y="1025027"/>
                  </a:cubicBezTo>
                  <a:cubicBezTo>
                    <a:pt x="1534169" y="1032557"/>
                    <a:pt x="1518970" y="1031835"/>
                    <a:pt x="1506828" y="1037906"/>
                  </a:cubicBezTo>
                  <a:cubicBezTo>
                    <a:pt x="1492983" y="1044828"/>
                    <a:pt x="1481070" y="1055078"/>
                    <a:pt x="1468191" y="1063664"/>
                  </a:cubicBezTo>
                  <a:cubicBezTo>
                    <a:pt x="1462988" y="1089681"/>
                    <a:pt x="1458378" y="1197727"/>
                    <a:pt x="1416676" y="1231089"/>
                  </a:cubicBezTo>
                  <a:cubicBezTo>
                    <a:pt x="1406075" y="1239570"/>
                    <a:pt x="1390918" y="1239675"/>
                    <a:pt x="1378039" y="1243968"/>
                  </a:cubicBezTo>
                  <a:cubicBezTo>
                    <a:pt x="1264894" y="1206252"/>
                    <a:pt x="1459628" y="1268013"/>
                    <a:pt x="1210614" y="1218210"/>
                  </a:cubicBezTo>
                  <a:cubicBezTo>
                    <a:pt x="1187944" y="1213676"/>
                    <a:pt x="1168151" y="1199763"/>
                    <a:pt x="1146219" y="1192452"/>
                  </a:cubicBezTo>
                  <a:cubicBezTo>
                    <a:pt x="1129427" y="1186855"/>
                    <a:pt x="1111983" y="1183413"/>
                    <a:pt x="1094704" y="1179573"/>
                  </a:cubicBezTo>
                  <a:cubicBezTo>
                    <a:pt x="1012701" y="1161351"/>
                    <a:pt x="1015640" y="1165065"/>
                    <a:pt x="914400" y="1153816"/>
                  </a:cubicBezTo>
                  <a:cubicBezTo>
                    <a:pt x="883818" y="1133428"/>
                    <a:pt x="852208" y="1113387"/>
                    <a:pt x="824248" y="1089421"/>
                  </a:cubicBezTo>
                  <a:cubicBezTo>
                    <a:pt x="810419" y="1077568"/>
                    <a:pt x="798490" y="1063664"/>
                    <a:pt x="785611" y="1050785"/>
                  </a:cubicBezTo>
                  <a:cubicBezTo>
                    <a:pt x="755560" y="1055078"/>
                    <a:pt x="725815" y="1063664"/>
                    <a:pt x="695459" y="1063664"/>
                  </a:cubicBezTo>
                  <a:cubicBezTo>
                    <a:pt x="664377" y="1063664"/>
                    <a:pt x="622916" y="1048069"/>
                    <a:pt x="592428" y="1037906"/>
                  </a:cubicBezTo>
                  <a:cubicBezTo>
                    <a:pt x="562377" y="1007855"/>
                    <a:pt x="524141" y="984196"/>
                    <a:pt x="502276" y="947754"/>
                  </a:cubicBezTo>
                  <a:cubicBezTo>
                    <a:pt x="449496" y="859788"/>
                    <a:pt x="479277" y="902906"/>
                    <a:pt x="412124" y="818965"/>
                  </a:cubicBezTo>
                  <a:cubicBezTo>
                    <a:pt x="406029" y="800679"/>
                    <a:pt x="393461" y="751679"/>
                    <a:pt x="373487" y="741692"/>
                  </a:cubicBezTo>
                  <a:cubicBezTo>
                    <a:pt x="350131" y="730014"/>
                    <a:pt x="322183" y="731547"/>
                    <a:pt x="296214" y="728813"/>
                  </a:cubicBezTo>
                  <a:cubicBezTo>
                    <a:pt x="240548" y="722953"/>
                    <a:pt x="184597" y="720227"/>
                    <a:pt x="128788" y="715934"/>
                  </a:cubicBezTo>
                  <a:cubicBezTo>
                    <a:pt x="97364" y="705459"/>
                    <a:pt x="76481" y="702263"/>
                    <a:pt x="51515" y="677297"/>
                  </a:cubicBezTo>
                  <a:cubicBezTo>
                    <a:pt x="40570" y="666352"/>
                    <a:pt x="34344" y="651540"/>
                    <a:pt x="25758" y="638661"/>
                  </a:cubicBezTo>
                  <a:cubicBezTo>
                    <a:pt x="21465" y="617196"/>
                    <a:pt x="18188" y="595502"/>
                    <a:pt x="12879" y="574266"/>
                  </a:cubicBezTo>
                  <a:cubicBezTo>
                    <a:pt x="9586" y="561096"/>
                    <a:pt x="0" y="549205"/>
                    <a:pt x="0" y="535630"/>
                  </a:cubicBezTo>
                  <a:cubicBezTo>
                    <a:pt x="0" y="496756"/>
                    <a:pt x="1447" y="456875"/>
                    <a:pt x="12879" y="419720"/>
                  </a:cubicBezTo>
                  <a:cubicBezTo>
                    <a:pt x="19191" y="399204"/>
                    <a:pt x="39609" y="386064"/>
                    <a:pt x="51515" y="368204"/>
                  </a:cubicBezTo>
                  <a:cubicBezTo>
                    <a:pt x="65400" y="347376"/>
                    <a:pt x="74784" y="323569"/>
                    <a:pt x="90152" y="303810"/>
                  </a:cubicBezTo>
                  <a:cubicBezTo>
                    <a:pt x="123250" y="261255"/>
                    <a:pt x="146911" y="259813"/>
                    <a:pt x="167425" y="213658"/>
                  </a:cubicBezTo>
                  <a:cubicBezTo>
                    <a:pt x="178452" y="188847"/>
                    <a:pt x="193183" y="136385"/>
                    <a:pt x="193183" y="136385"/>
                  </a:cubicBezTo>
                  <a:cubicBezTo>
                    <a:pt x="206062" y="140678"/>
                    <a:pt x="218428" y="151496"/>
                    <a:pt x="231819" y="149264"/>
                  </a:cubicBezTo>
                  <a:cubicBezTo>
                    <a:pt x="247087" y="146719"/>
                    <a:pt x="270456" y="123506"/>
                    <a:pt x="270456" y="123506"/>
                  </a:cubicBezTo>
                  <a:lnTo>
                    <a:pt x="270456" y="123506"/>
                  </a:lnTo>
                  <a:lnTo>
                    <a:pt x="270456" y="123506"/>
                  </a:lnTo>
                </a:path>
              </a:pathLst>
            </a:custGeom>
            <a:solidFill>
              <a:srgbClr val="FF66FF">
                <a:alpha val="18824"/>
              </a:srgbClr>
            </a:solidFill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19" name="TextBox 15"/>
          <p:cNvSpPr txBox="1">
            <a:spLocks noChangeArrowheads="1"/>
          </p:cNvSpPr>
          <p:nvPr/>
        </p:nvSpPr>
        <p:spPr bwMode="auto">
          <a:xfrm>
            <a:off x="6934200" y="215721"/>
            <a:ext cx="1778000" cy="466725"/>
          </a:xfrm>
          <a:prstGeom prst="rect">
            <a:avLst/>
          </a:prstGeom>
          <a:gradFill flip="none" rotWithShape="1">
            <a:gsLst>
              <a:gs pos="0">
                <a:srgbClr val="66FFFF">
                  <a:tint val="66000"/>
                  <a:satMod val="160000"/>
                </a:srgbClr>
              </a:gs>
              <a:gs pos="50000">
                <a:srgbClr val="66FFFF">
                  <a:tint val="44500"/>
                  <a:satMod val="160000"/>
                </a:srgbClr>
              </a:gs>
              <a:gs pos="100000">
                <a:srgbClr val="66FFFF">
                  <a:tint val="23500"/>
                  <a:satMod val="160000"/>
                </a:srgbClr>
              </a:gs>
            </a:gsLst>
            <a:lin ang="10800000" scaled="1"/>
            <a:tileRect/>
          </a:gradFill>
          <a:ln w="9525">
            <a:solidFill>
              <a:srgbClr val="FF66FF"/>
            </a:solidFill>
            <a:miter lim="800000"/>
            <a:headEnd/>
            <a:tailEnd/>
          </a:ln>
          <a:effectLst>
            <a:outerShdw blurRad="50800" dist="38100" dir="2700000" algn="tl" rotWithShape="0">
              <a:srgbClr val="0070C0"/>
            </a:outerShdw>
          </a:effectLst>
        </p:spPr>
        <p:txBody>
          <a:bodyPr>
            <a:spAutoFit/>
          </a:bodyPr>
          <a:lstStyle/>
          <a:p>
            <a:r>
              <a:rPr lang="en-US" sz="2400" b="1">
                <a:latin typeface="Arial Narrow" pitchFamily="34" charset="0"/>
                <a:sym typeface="Wingdings" pitchFamily="2" charset="2"/>
              </a:rPr>
              <a:t> TRIPTANES</a:t>
            </a:r>
          </a:p>
        </p:txBody>
      </p:sp>
      <p:sp>
        <p:nvSpPr>
          <p:cNvPr id="31756" name="Rectangle 66"/>
          <p:cNvSpPr>
            <a:spLocks noChangeArrowheads="1"/>
          </p:cNvSpPr>
          <p:nvPr/>
        </p:nvSpPr>
        <p:spPr bwMode="auto">
          <a:xfrm>
            <a:off x="152400" y="889258"/>
            <a:ext cx="8534400" cy="15491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ts val="2600"/>
              </a:lnSpc>
            </a:pPr>
            <a:r>
              <a:rPr lang="en-US" sz="2400" b="1" dirty="0">
                <a:latin typeface="Arial Narrow" pitchFamily="34" charset="0"/>
                <a:sym typeface="Wingdings" pitchFamily="2" charset="2"/>
              </a:rPr>
              <a:t>Selective </a:t>
            </a:r>
          </a:p>
          <a:p>
            <a:r>
              <a:rPr lang="en-US" sz="2400" b="1" dirty="0" err="1">
                <a:latin typeface="Arial Narrow" pitchFamily="34" charset="0"/>
                <a:sym typeface="Wingdings" pitchFamily="2" charset="2"/>
              </a:rPr>
              <a:t>Agonism</a:t>
            </a:r>
            <a:r>
              <a:rPr lang="en-US" sz="2400" b="1" dirty="0">
                <a:latin typeface="Arial Narrow" pitchFamily="34" charset="0"/>
                <a:sym typeface="Wingdings" pitchFamily="2" charset="2"/>
              </a:rPr>
              <a:t> at 5HT</a:t>
            </a:r>
            <a:r>
              <a:rPr lang="en-US" sz="2400" b="1" baseline="-25000" dirty="0">
                <a:latin typeface="Arial Narrow" pitchFamily="34" charset="0"/>
                <a:sym typeface="Wingdings" pitchFamily="2" charset="2"/>
              </a:rPr>
              <a:t>1</a:t>
            </a:r>
            <a:r>
              <a:rPr lang="en-US" sz="2400" b="1" dirty="0">
                <a:latin typeface="Arial Narrow" pitchFamily="34" charset="0"/>
                <a:sym typeface="Wingdings" pitchFamily="2" charset="2"/>
              </a:rPr>
              <a:t> </a:t>
            </a:r>
            <a:r>
              <a:rPr lang="en-US" sz="2400" b="1" dirty="0" smtClean="0">
                <a:latin typeface="Arial Narrow" pitchFamily="34" charset="0"/>
                <a:sym typeface="Wingdings" pitchFamily="2" charset="2"/>
              </a:rPr>
              <a:t>receptors like ergot</a:t>
            </a:r>
          </a:p>
          <a:p>
            <a:r>
              <a:rPr lang="en-US" sz="2400" b="1" dirty="0" smtClean="0">
                <a:latin typeface="Arial Narrow" pitchFamily="34" charset="0"/>
                <a:sym typeface="Wingdings" pitchFamily="2" charset="2"/>
              </a:rPr>
              <a:t>  </a:t>
            </a:r>
            <a:endParaRPr lang="en-US" sz="2400" dirty="0"/>
          </a:p>
          <a:p>
            <a:pPr>
              <a:lnSpc>
                <a:spcPts val="2400"/>
              </a:lnSpc>
              <a:spcBef>
                <a:spcPts val="600"/>
              </a:spcBef>
            </a:pPr>
            <a:r>
              <a:rPr lang="en-US" sz="2400" b="1" u="heavy" dirty="0" smtClean="0">
                <a:uFill>
                  <a:solidFill>
                    <a:srgbClr val="0000FF"/>
                  </a:solidFill>
                </a:uFill>
                <a:latin typeface="Arial Narrow" pitchFamily="34" charset="0"/>
                <a:cs typeface="Times New Roman" pitchFamily="18" charset="0"/>
              </a:rPr>
              <a:t>But with  </a:t>
            </a:r>
            <a:r>
              <a:rPr lang="en-US" sz="2400" b="1" u="heavy" dirty="0" smtClean="0">
                <a:uFill>
                  <a:solidFill>
                    <a:srgbClr val="0000FF"/>
                  </a:solidFill>
                </a:uFill>
                <a:latin typeface="Arial Narrow" pitchFamily="34" charset="0"/>
                <a:cs typeface="Times New Roman" pitchFamily="18" charset="0"/>
              </a:rPr>
              <a:t>no </a:t>
            </a:r>
            <a:r>
              <a:rPr lang="el-GR" sz="2400" b="1" dirty="0">
                <a:latin typeface="Arial Narrow" pitchFamily="34" charset="0"/>
                <a:cs typeface="Times New Roman" pitchFamily="18" charset="0"/>
              </a:rPr>
              <a:t>α</a:t>
            </a:r>
            <a:r>
              <a:rPr lang="en-US" sz="2400" b="1" baseline="-25000" dirty="0">
                <a:latin typeface="Arial Narrow" pitchFamily="34" charset="0"/>
                <a:cs typeface="Times New Roman" pitchFamily="18" charset="0"/>
              </a:rPr>
              <a:t>1</a:t>
            </a:r>
            <a:r>
              <a:rPr lang="en-US" sz="2400" b="1" dirty="0">
                <a:latin typeface="Arial Narrow" pitchFamily="34" charset="0"/>
                <a:cs typeface="Times New Roman" pitchFamily="18" charset="0"/>
              </a:rPr>
              <a:t>, </a:t>
            </a:r>
            <a:r>
              <a:rPr lang="el-GR" sz="2400" b="1" dirty="0">
                <a:latin typeface="Arial Narrow" pitchFamily="34" charset="0"/>
                <a:cs typeface="Times New Roman" pitchFamily="18" charset="0"/>
              </a:rPr>
              <a:t>α</a:t>
            </a:r>
            <a:r>
              <a:rPr lang="en-US" sz="2400" b="1" baseline="-25000" dirty="0">
                <a:latin typeface="Arial Narrow" pitchFamily="34" charset="0"/>
                <a:cs typeface="Times New Roman" pitchFamily="18" charset="0"/>
              </a:rPr>
              <a:t>2</a:t>
            </a:r>
            <a:r>
              <a:rPr lang="en-US" sz="2400" b="1" dirty="0">
                <a:latin typeface="Arial Narrow" pitchFamily="34" charset="0"/>
                <a:cs typeface="Times New Roman" pitchFamily="18" charset="0"/>
              </a:rPr>
              <a:t>, </a:t>
            </a:r>
            <a:r>
              <a:rPr lang="el-GR" sz="2400" b="1" dirty="0">
                <a:latin typeface="Arial Narrow" pitchFamily="34" charset="0"/>
                <a:cs typeface="Times New Roman" pitchFamily="18" charset="0"/>
              </a:rPr>
              <a:t>β</a:t>
            </a:r>
            <a:r>
              <a:rPr lang="en-US" sz="2400" b="1" dirty="0">
                <a:latin typeface="Arial Narrow" pitchFamily="34" charset="0"/>
                <a:cs typeface="Times New Roman" pitchFamily="18" charset="0"/>
              </a:rPr>
              <a:t> –adrenergic , dopamine or </a:t>
            </a:r>
            <a:r>
              <a:rPr lang="en-US" sz="2400" b="1" dirty="0" err="1">
                <a:latin typeface="Arial Narrow" pitchFamily="34" charset="0"/>
                <a:cs typeface="Times New Roman" pitchFamily="18" charset="0"/>
              </a:rPr>
              <a:t>muscarinic</a:t>
            </a:r>
            <a:r>
              <a:rPr lang="en-US" sz="2400" b="1" dirty="0">
                <a:latin typeface="Arial Narrow" pitchFamily="34" charset="0"/>
                <a:cs typeface="Times New Roman" pitchFamily="18" charset="0"/>
              </a:rPr>
              <a:t> receptors.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400" b="1" dirty="0">
              <a:latin typeface="Arial Narrow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114800" y="228600"/>
            <a:ext cx="2743200" cy="457200"/>
          </a:xfrm>
          <a:prstGeom prst="rect">
            <a:avLst/>
          </a:prstGeom>
          <a:gradFill>
            <a:gsLst>
              <a:gs pos="35000">
                <a:schemeClr val="bg1"/>
              </a:gs>
              <a:gs pos="57000">
                <a:schemeClr val="accent6">
                  <a:lumMod val="20000"/>
                  <a:lumOff val="80000"/>
                </a:schemeClr>
              </a:gs>
              <a:gs pos="92000">
                <a:schemeClr val="accent1">
                  <a:lumMod val="20000"/>
                  <a:lumOff val="80000"/>
                </a:schemeClr>
              </a:gs>
              <a:gs pos="100000">
                <a:srgbClr val="E1F4FF"/>
              </a:gs>
            </a:gsLst>
            <a:lin ang="81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 smtClean="0">
                <a:solidFill>
                  <a:srgbClr val="0070C0"/>
                </a:solidFill>
                <a:latin typeface="Arial Narrow" pitchFamily="34" charset="0"/>
              </a:rPr>
              <a:t>ABORTIVE THERAPY</a:t>
            </a:r>
            <a:endParaRPr lang="en-US" sz="2400" b="1" dirty="0">
              <a:solidFill>
                <a:srgbClr val="0070C0"/>
              </a:solidFill>
              <a:latin typeface="Arial Narrow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28600" y="202842"/>
            <a:ext cx="3810000" cy="523875"/>
          </a:xfrm>
          <a:prstGeom prst="rect">
            <a:avLst/>
          </a:prstGeom>
          <a:gradFill>
            <a:gsLst>
              <a:gs pos="35000">
                <a:srgbClr val="0092F6"/>
              </a:gs>
              <a:gs pos="57000">
                <a:srgbClr val="0070C0"/>
              </a:gs>
              <a:gs pos="92000">
                <a:schemeClr val="accent6">
                  <a:lumMod val="20000"/>
                  <a:lumOff val="8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</a:gra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latin typeface="Bernard MT Condensed" pitchFamily="18" charset="0"/>
              </a:rPr>
              <a:t>TREATMENT </a:t>
            </a:r>
            <a:r>
              <a:rPr lang="en-US" sz="2800" dirty="0" smtClean="0">
                <a:latin typeface="Bernard MT Condensed" pitchFamily="18" charset="0"/>
              </a:rPr>
              <a:t>of Acute Attack</a:t>
            </a:r>
            <a:endParaRPr lang="en-US" sz="2800" dirty="0">
              <a:latin typeface="Bernard MT Condensed" pitchFamily="18" charset="0"/>
            </a:endParaRPr>
          </a:p>
        </p:txBody>
      </p:sp>
      <p:grpSp>
        <p:nvGrpSpPr>
          <p:cNvPr id="26" name="Group 25"/>
          <p:cNvGrpSpPr/>
          <p:nvPr/>
        </p:nvGrpSpPr>
        <p:grpSpPr>
          <a:xfrm>
            <a:off x="76200" y="2438400"/>
            <a:ext cx="8839200" cy="1124605"/>
            <a:chOff x="76200" y="3805237"/>
            <a:chExt cx="8839200" cy="1124605"/>
          </a:xfrm>
        </p:grpSpPr>
        <p:sp>
          <p:nvSpPr>
            <p:cNvPr id="13" name="TextBox 17"/>
            <p:cNvSpPr txBox="1">
              <a:spLocks noChangeArrowheads="1"/>
            </p:cNvSpPr>
            <p:nvPr/>
          </p:nvSpPr>
          <p:spPr bwMode="auto">
            <a:xfrm>
              <a:off x="76200" y="4172712"/>
              <a:ext cx="8839200" cy="7571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lnSpc>
                  <a:spcPts val="2500"/>
                </a:lnSpc>
                <a:buFont typeface="Wingdings" pitchFamily="2" charset="2"/>
                <a:buNone/>
              </a:pPr>
              <a:r>
                <a:rPr lang="en-US" sz="2400" b="1" dirty="0">
                  <a:latin typeface="Arial Narrow" pitchFamily="34" charset="0"/>
                  <a:cs typeface="Times New Roman" pitchFamily="18" charset="0"/>
                </a:rPr>
                <a:t>Oral </a:t>
              </a:r>
              <a:r>
                <a:rPr lang="en-US" sz="2400" b="1" dirty="0" smtClean="0">
                  <a:latin typeface="Arial Narrow" pitchFamily="34" charset="0"/>
                  <a:cs typeface="Times New Roman" pitchFamily="18" charset="0"/>
                </a:rPr>
                <a:t>bioavailability low </a:t>
              </a:r>
              <a:r>
                <a:rPr lang="en-US" sz="2400" b="1" dirty="0">
                  <a:latin typeface="Arial Narrow" pitchFamily="34" charset="0"/>
                  <a:cs typeface="Times New Roman" pitchFamily="18" charset="0"/>
                </a:rPr>
                <a:t> </a:t>
              </a:r>
              <a:r>
                <a:rPr lang="en-US" sz="2400" b="1" dirty="0" smtClean="0">
                  <a:latin typeface="Arial Narrow" pitchFamily="34" charset="0"/>
                  <a:cs typeface="Times New Roman" pitchFamily="18" charset="0"/>
                </a:rPr>
                <a:t>/ Subcutaneous bioavailability is 97%, </a:t>
              </a:r>
              <a:r>
                <a:rPr lang="en-US" sz="2400" b="1" dirty="0" smtClean="0">
                  <a:latin typeface="Calibri" pitchFamily="34" charset="0"/>
                </a:rPr>
                <a:t>peaks after 2 min &amp;</a:t>
              </a:r>
              <a:r>
                <a:rPr lang="en-US" sz="2400" b="1" dirty="0">
                  <a:latin typeface="Calibri" pitchFamily="34" charset="0"/>
                </a:rPr>
                <a:t> </a:t>
              </a:r>
              <a:r>
                <a:rPr lang="en-US" sz="2400" b="1" dirty="0" smtClean="0">
                  <a:latin typeface="Arial Narrow" pitchFamily="34" charset="0"/>
                </a:rPr>
                <a:t>t</a:t>
              </a:r>
              <a:r>
                <a:rPr lang="en-US" sz="2400" b="1" baseline="-25000" dirty="0" smtClean="0">
                  <a:latin typeface="Arial Narrow" pitchFamily="34" charset="0"/>
                </a:rPr>
                <a:t>1/2</a:t>
              </a:r>
              <a:r>
                <a:rPr lang="en-US" sz="2400" b="1" dirty="0" smtClean="0">
                  <a:latin typeface="Arial Narrow" pitchFamily="34" charset="0"/>
                </a:rPr>
                <a:t> </a:t>
              </a:r>
              <a:r>
                <a:rPr lang="en-US" sz="2400" b="1" dirty="0">
                  <a:latin typeface="Arial Narrow" pitchFamily="34" charset="0"/>
                </a:rPr>
                <a:t>nearly 2 hours</a:t>
              </a:r>
              <a:r>
                <a:rPr lang="en-US" sz="2400" b="1" dirty="0">
                  <a:latin typeface="Arial Narrow" pitchFamily="34" charset="0"/>
                  <a:cs typeface="Times New Roman" pitchFamily="18" charset="0"/>
                </a:rPr>
                <a:t> </a:t>
              </a:r>
            </a:p>
          </p:txBody>
        </p:sp>
        <p:sp>
          <p:nvSpPr>
            <p:cNvPr id="14" name="TextBox 21"/>
            <p:cNvSpPr txBox="1">
              <a:spLocks noChangeArrowheads="1"/>
            </p:cNvSpPr>
            <p:nvPr/>
          </p:nvSpPr>
          <p:spPr bwMode="auto">
            <a:xfrm>
              <a:off x="1676400" y="3846576"/>
              <a:ext cx="556260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000" b="1" i="1" dirty="0">
                  <a:solidFill>
                    <a:srgbClr val="0000FF"/>
                  </a:solidFill>
                  <a:latin typeface="Arial Narrow" pitchFamily="34" charset="0"/>
                </a:rPr>
                <a:t>Present in →nasal spray, and </a:t>
              </a:r>
              <a:r>
                <a:rPr lang="en-US" sz="2000" b="1" i="1" dirty="0" err="1">
                  <a:solidFill>
                    <a:srgbClr val="0000FF"/>
                  </a:solidFill>
                  <a:latin typeface="Arial Narrow" pitchFamily="34" charset="0"/>
                </a:rPr>
                <a:t>injectable</a:t>
              </a:r>
              <a:r>
                <a:rPr lang="en-US" sz="2000" b="1" i="1" dirty="0">
                  <a:solidFill>
                    <a:srgbClr val="0000FF"/>
                  </a:solidFill>
                  <a:latin typeface="Arial Narrow" pitchFamily="34" charset="0"/>
                </a:rPr>
                <a:t>  forms</a:t>
              </a: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76200" y="3805237"/>
              <a:ext cx="1728788" cy="461963"/>
            </a:xfrm>
            <a:prstGeom prst="rect">
              <a:avLst/>
            </a:prstGeom>
            <a:effectLst>
              <a:outerShdw blurRad="50800" dist="50800" dir="5400000" algn="ctr" rotWithShape="0">
                <a:srgbClr val="66FFFF"/>
              </a:outer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ernard MT Condensed" pitchFamily="18" charset="0"/>
                </a:rPr>
                <a:t>SUMATRIPTAN</a:t>
              </a:r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76200" y="3648403"/>
            <a:ext cx="8763000" cy="762000"/>
            <a:chOff x="76200" y="4876800"/>
            <a:chExt cx="8763000" cy="762000"/>
          </a:xfrm>
        </p:grpSpPr>
        <p:sp>
          <p:nvSpPr>
            <p:cNvPr id="20" name="Rectangle 19"/>
            <p:cNvSpPr/>
            <p:nvPr/>
          </p:nvSpPr>
          <p:spPr>
            <a:xfrm>
              <a:off x="76200" y="4876800"/>
              <a:ext cx="1847850" cy="457200"/>
            </a:xfrm>
            <a:prstGeom prst="rect">
              <a:avLst/>
            </a:prstGeom>
            <a:effectLst>
              <a:outerShdw blurRad="50800" dist="50800" dir="5400000" algn="ctr" rotWithShape="0">
                <a:srgbClr val="66FFFF"/>
              </a:outer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ernard MT Condensed" pitchFamily="18" charset="0"/>
                </a:rPr>
                <a:t>ZOLMITRIPTAN</a:t>
              </a:r>
            </a:p>
          </p:txBody>
        </p:sp>
        <p:sp>
          <p:nvSpPr>
            <p:cNvPr id="21" name="TextBox 37"/>
            <p:cNvSpPr txBox="1">
              <a:spLocks noChangeArrowheads="1"/>
            </p:cNvSpPr>
            <p:nvPr/>
          </p:nvSpPr>
          <p:spPr bwMode="auto">
            <a:xfrm>
              <a:off x="76200" y="5218112"/>
              <a:ext cx="8763000" cy="4206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lnSpc>
                  <a:spcPct val="90000"/>
                </a:lnSpc>
                <a:buFont typeface="Wingdings" pitchFamily="2" charset="2"/>
                <a:buNone/>
              </a:pPr>
              <a:r>
                <a:rPr lang="en-US" sz="2400" b="1" dirty="0">
                  <a:latin typeface="Arial Narrow" pitchFamily="34" charset="0"/>
                  <a:cs typeface="Times New Roman" pitchFamily="18" charset="0"/>
                </a:rPr>
                <a:t>Oral bioavailability 40%, peaks after 2 hrs &amp; </a:t>
              </a:r>
              <a:r>
                <a:rPr lang="en-US" sz="2400" b="1" dirty="0">
                  <a:latin typeface="Arial Narrow" pitchFamily="34" charset="0"/>
                </a:rPr>
                <a:t>t</a:t>
              </a:r>
              <a:r>
                <a:rPr lang="en-US" sz="2400" b="1" baseline="-25000" dirty="0">
                  <a:latin typeface="Arial Narrow" pitchFamily="34" charset="0"/>
                </a:rPr>
                <a:t>1/2</a:t>
              </a:r>
              <a:r>
                <a:rPr lang="en-US" sz="2400" b="1" dirty="0">
                  <a:latin typeface="Arial Narrow" pitchFamily="34" charset="0"/>
                </a:rPr>
                <a:t> nearly 3 hours</a:t>
              </a:r>
              <a:r>
                <a:rPr lang="en-US" sz="2400" b="1" dirty="0">
                  <a:latin typeface="Arial Narrow" pitchFamily="34" charset="0"/>
                  <a:cs typeface="Times New Roman" pitchFamily="18" charset="0"/>
                </a:rPr>
                <a:t> </a:t>
              </a:r>
            </a:p>
          </p:txBody>
        </p:sp>
        <p:sp>
          <p:nvSpPr>
            <p:cNvPr id="22" name="TextBox 21"/>
            <p:cNvSpPr txBox="1">
              <a:spLocks noChangeArrowheads="1"/>
            </p:cNvSpPr>
            <p:nvPr/>
          </p:nvSpPr>
          <p:spPr bwMode="auto">
            <a:xfrm>
              <a:off x="1828800" y="4913376"/>
              <a:ext cx="617220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000" b="1" i="1" dirty="0">
                  <a:solidFill>
                    <a:srgbClr val="0000FF"/>
                  </a:solidFill>
                  <a:latin typeface="Arial Narrow" pitchFamily="34" charset="0"/>
                </a:rPr>
                <a:t>Present in →nasal spray, and </a:t>
              </a:r>
              <a:r>
                <a:rPr lang="en-US" sz="2000" b="1" i="1" dirty="0" err="1">
                  <a:solidFill>
                    <a:srgbClr val="0000FF"/>
                  </a:solidFill>
                  <a:latin typeface="Arial Narrow" pitchFamily="34" charset="0"/>
                </a:rPr>
                <a:t>injectable</a:t>
              </a:r>
              <a:r>
                <a:rPr lang="en-US" sz="2000" b="1" i="1" dirty="0">
                  <a:solidFill>
                    <a:srgbClr val="0000FF"/>
                  </a:solidFill>
                  <a:latin typeface="Arial Narrow" pitchFamily="34" charset="0"/>
                </a:rPr>
                <a:t>  forms</a:t>
              </a:r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76200" y="4495800"/>
            <a:ext cx="8763000" cy="766763"/>
            <a:chOff x="76200" y="5862637"/>
            <a:chExt cx="8763000" cy="766763"/>
          </a:xfrm>
        </p:grpSpPr>
        <p:sp>
          <p:nvSpPr>
            <p:cNvPr id="23" name="Rectangle 22"/>
            <p:cNvSpPr/>
            <p:nvPr/>
          </p:nvSpPr>
          <p:spPr>
            <a:xfrm>
              <a:off x="76200" y="5862637"/>
              <a:ext cx="1754188" cy="461963"/>
            </a:xfrm>
            <a:prstGeom prst="rect">
              <a:avLst/>
            </a:prstGeom>
            <a:effectLst>
              <a:outerShdw blurRad="50800" dist="50800" dir="5400000" algn="ctr" rotWithShape="0">
                <a:srgbClr val="66FFFF"/>
              </a:outer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ernard MT Condensed" pitchFamily="18" charset="0"/>
                </a:rPr>
                <a:t>NARATRIPTAN</a:t>
              </a:r>
            </a:p>
          </p:txBody>
        </p:sp>
        <p:sp>
          <p:nvSpPr>
            <p:cNvPr id="24" name="TextBox 34"/>
            <p:cNvSpPr txBox="1">
              <a:spLocks noChangeArrowheads="1"/>
            </p:cNvSpPr>
            <p:nvPr/>
          </p:nvSpPr>
          <p:spPr bwMode="auto">
            <a:xfrm>
              <a:off x="1706880" y="5894832"/>
              <a:ext cx="518160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000" b="1" i="1" dirty="0">
                  <a:solidFill>
                    <a:srgbClr val="0000FF"/>
                  </a:solidFill>
                  <a:latin typeface="Arial Narrow" pitchFamily="34" charset="0"/>
                </a:rPr>
                <a:t>Present in addition  → + Oral preparations</a:t>
              </a:r>
            </a:p>
          </p:txBody>
        </p:sp>
        <p:sp>
          <p:nvSpPr>
            <p:cNvPr id="25" name="TextBox 36"/>
            <p:cNvSpPr txBox="1">
              <a:spLocks noChangeArrowheads="1"/>
            </p:cNvSpPr>
            <p:nvPr/>
          </p:nvSpPr>
          <p:spPr bwMode="auto">
            <a:xfrm>
              <a:off x="76200" y="6208712"/>
              <a:ext cx="8763000" cy="4206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lnSpc>
                  <a:spcPct val="90000"/>
                </a:lnSpc>
                <a:buFont typeface="Wingdings" pitchFamily="2" charset="2"/>
                <a:buNone/>
              </a:pPr>
              <a:r>
                <a:rPr lang="en-US" sz="2400" b="1" dirty="0">
                  <a:latin typeface="Arial Narrow" pitchFamily="34" charset="0"/>
                  <a:cs typeface="Times New Roman" pitchFamily="18" charset="0"/>
                </a:rPr>
                <a:t>Oral bioavailability 70%, peaks after 2 hrs &amp; </a:t>
              </a:r>
              <a:r>
                <a:rPr lang="en-US" sz="2400" b="1" dirty="0">
                  <a:latin typeface="Arial Narrow" pitchFamily="34" charset="0"/>
                </a:rPr>
                <a:t>t</a:t>
              </a:r>
              <a:r>
                <a:rPr lang="en-US" sz="2400" b="1" baseline="-25000" dirty="0">
                  <a:latin typeface="Arial Narrow" pitchFamily="34" charset="0"/>
                </a:rPr>
                <a:t>1/2</a:t>
              </a:r>
              <a:r>
                <a:rPr lang="en-US" sz="2400" b="1" dirty="0">
                  <a:latin typeface="Arial Narrow" pitchFamily="34" charset="0"/>
                </a:rPr>
                <a:t> nearly 6 hours</a:t>
              </a:r>
              <a:r>
                <a:rPr lang="en-US" sz="2400" b="1" dirty="0">
                  <a:latin typeface="Arial Narrow" pitchFamily="34" charset="0"/>
                  <a:cs typeface="Times New Roman" pitchFamily="18" charset="0"/>
                </a:rPr>
                <a:t> </a:t>
              </a:r>
            </a:p>
          </p:txBody>
        </p:sp>
      </p:grpSp>
      <p:sp>
        <p:nvSpPr>
          <p:cNvPr id="29" name="Rectangle 18"/>
          <p:cNvSpPr>
            <a:spLocks noChangeArrowheads="1"/>
          </p:cNvSpPr>
          <p:nvPr/>
        </p:nvSpPr>
        <p:spPr bwMode="auto">
          <a:xfrm>
            <a:off x="188976" y="5830202"/>
            <a:ext cx="8610600" cy="938719"/>
          </a:xfrm>
          <a:prstGeom prst="rect">
            <a:avLst/>
          </a:prstGeom>
          <a:solidFill>
            <a:srgbClr val="E1F4FF">
              <a:alpha val="45882"/>
            </a:srgb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ts val="2200"/>
              </a:lnSpc>
              <a:buFontTx/>
              <a:buBlip>
                <a:blip r:embed="rId3"/>
              </a:buBlip>
            </a:pPr>
            <a:r>
              <a:rPr lang="en-US" sz="2400" b="1" dirty="0">
                <a:latin typeface="Arial Narrow" pitchFamily="34" charset="0"/>
                <a:cs typeface="Times New Roman" pitchFamily="18" charset="0"/>
              </a:rPr>
              <a:t> To abort attacks in patients with frequent, moderate </a:t>
            </a:r>
          </a:p>
          <a:p>
            <a:pPr>
              <a:lnSpc>
                <a:spcPts val="2200"/>
              </a:lnSpc>
            </a:pPr>
            <a:r>
              <a:rPr lang="en-US" sz="2400" b="1" dirty="0">
                <a:latin typeface="Arial Narrow" pitchFamily="34" charset="0"/>
                <a:cs typeface="Times New Roman" pitchFamily="18" charset="0"/>
              </a:rPr>
              <a:t>    or infrequent but severe attacks.</a:t>
            </a:r>
          </a:p>
          <a:p>
            <a:pPr>
              <a:lnSpc>
                <a:spcPts val="2200"/>
              </a:lnSpc>
              <a:buFontTx/>
              <a:buBlip>
                <a:blip r:embed="rId3"/>
              </a:buBlip>
            </a:pPr>
            <a:r>
              <a:rPr lang="en-US" sz="2400" b="1" dirty="0">
                <a:latin typeface="Arial Narrow" pitchFamily="34" charset="0"/>
                <a:cs typeface="Times New Roman" pitchFamily="18" charset="0"/>
              </a:rPr>
              <a:t> In cluster headache</a:t>
            </a:r>
          </a:p>
        </p:txBody>
      </p:sp>
      <p:sp>
        <p:nvSpPr>
          <p:cNvPr id="30" name="Rectangle 29"/>
          <p:cNvSpPr>
            <a:spLocks noChangeArrowheads="1"/>
          </p:cNvSpPr>
          <p:nvPr/>
        </p:nvSpPr>
        <p:spPr bwMode="auto">
          <a:xfrm>
            <a:off x="152400" y="5321121"/>
            <a:ext cx="1485900" cy="425450"/>
          </a:xfrm>
          <a:prstGeom prst="rect">
            <a:avLst/>
          </a:prstGeom>
          <a:solidFill>
            <a:srgbClr val="C5EDE9"/>
          </a:solidFill>
          <a:ln w="28575">
            <a:solidFill>
              <a:schemeClr val="bg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</a:pPr>
            <a:r>
              <a:rPr lang="en-US" sz="2400">
                <a:solidFill>
                  <a:schemeClr val="tx2"/>
                </a:solidFill>
                <a:latin typeface="Bernard MT Condensed" pitchFamily="18" charset="0"/>
              </a:rPr>
              <a:t>Indications</a:t>
            </a: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35000">
                <a:schemeClr val="tx2">
                  <a:lumMod val="20000"/>
                  <a:lumOff val="80000"/>
                  <a:alpha val="48000"/>
                </a:schemeClr>
              </a:gs>
              <a:gs pos="56000">
                <a:schemeClr val="accent6">
                  <a:lumMod val="20000"/>
                  <a:lumOff val="80000"/>
                </a:schemeClr>
              </a:gs>
              <a:gs pos="92000">
                <a:srgbClr val="A3FFE7">
                  <a:alpha val="55686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304800" y="781689"/>
            <a:ext cx="790575" cy="449263"/>
          </a:xfrm>
          <a:prstGeom prst="rect">
            <a:avLst/>
          </a:prstGeom>
          <a:solidFill>
            <a:srgbClr val="C5EDE9"/>
          </a:solidFill>
          <a:ln w="28575">
            <a:solidFill>
              <a:schemeClr val="bg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</a:pPr>
            <a:r>
              <a:rPr lang="en-US" sz="2400" dirty="0">
                <a:solidFill>
                  <a:schemeClr val="tx2"/>
                </a:solidFill>
                <a:latin typeface="Bernard MT Condensed" pitchFamily="18" charset="0"/>
              </a:rPr>
              <a:t>ADRs</a:t>
            </a:r>
          </a:p>
        </p:txBody>
      </p:sp>
      <p:sp>
        <p:nvSpPr>
          <p:cNvPr id="34824" name="TextBox 22"/>
          <p:cNvSpPr txBox="1">
            <a:spLocks noChangeArrowheads="1"/>
          </p:cNvSpPr>
          <p:nvPr/>
        </p:nvSpPr>
        <p:spPr bwMode="auto">
          <a:xfrm>
            <a:off x="304800" y="1293753"/>
            <a:ext cx="8382000" cy="938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ts val="2200"/>
              </a:lnSpc>
              <a:buFontTx/>
              <a:buBlip>
                <a:blip r:embed="rId2"/>
              </a:buBlip>
            </a:pPr>
            <a:r>
              <a:rPr lang="en-US" sz="2400" b="1" dirty="0">
                <a:latin typeface="Arial Narrow" pitchFamily="34" charset="0"/>
                <a:cs typeface="Times New Roman" pitchFamily="18" charset="0"/>
              </a:rPr>
              <a:t> Mild pain and burning sensation at the site of injection.</a:t>
            </a:r>
          </a:p>
          <a:p>
            <a:pPr>
              <a:lnSpc>
                <a:spcPts val="2200"/>
              </a:lnSpc>
              <a:buFontTx/>
              <a:buBlip>
                <a:blip r:embed="rId2"/>
              </a:buBlip>
            </a:pPr>
            <a:r>
              <a:rPr lang="en-US" sz="2400" b="1" dirty="0">
                <a:latin typeface="Arial Narrow" pitchFamily="34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Arial Narrow" pitchFamily="34" charset="0"/>
                <a:cs typeface="Times New Roman" pitchFamily="18" charset="0"/>
              </a:rPr>
              <a:t>Paraesthesia</a:t>
            </a:r>
            <a:r>
              <a:rPr lang="en-US" sz="2400" b="1" dirty="0">
                <a:latin typeface="Arial Narrow" pitchFamily="34" charset="0"/>
                <a:cs typeface="Times New Roman" pitchFamily="18" charset="0"/>
              </a:rPr>
              <a:t>, tingling ,warmth, heaviness</a:t>
            </a:r>
          </a:p>
          <a:p>
            <a:pPr>
              <a:lnSpc>
                <a:spcPts val="2200"/>
              </a:lnSpc>
              <a:buFontTx/>
              <a:buBlip>
                <a:blip r:embed="rId2"/>
              </a:buBlip>
            </a:pPr>
            <a:r>
              <a:rPr lang="en-US" sz="2400" b="1" dirty="0">
                <a:latin typeface="Arial Narrow" pitchFamily="34" charset="0"/>
                <a:cs typeface="Times New Roman" pitchFamily="18" charset="0"/>
              </a:rPr>
              <a:t> Flushing / Dizziness</a:t>
            </a:r>
          </a:p>
        </p:txBody>
      </p:sp>
      <p:grpSp>
        <p:nvGrpSpPr>
          <p:cNvPr id="34825" name="Group 12"/>
          <p:cNvGrpSpPr>
            <a:grpSpLocks/>
          </p:cNvGrpSpPr>
          <p:nvPr/>
        </p:nvGrpSpPr>
        <p:grpSpPr bwMode="auto">
          <a:xfrm>
            <a:off x="6781800" y="342900"/>
            <a:ext cx="2057400" cy="1866900"/>
            <a:chOff x="6819900" y="38100"/>
            <a:chExt cx="2247900" cy="2324100"/>
          </a:xfrm>
        </p:grpSpPr>
        <p:pic>
          <p:nvPicPr>
            <p:cNvPr id="25" name="Picture 2" descr="C:\Users\Administrator\Pictures\Picture5.jpg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5">
                  <a:tint val="45000"/>
                  <a:satMod val="400000"/>
                </a:schemeClr>
              </a:duotone>
            </a:blip>
            <a:srcRect/>
            <a:stretch>
              <a:fillRect/>
            </a:stretch>
          </p:blipFill>
          <p:spPr bwMode="auto">
            <a:xfrm>
              <a:off x="6819900" y="38100"/>
              <a:ext cx="2095500" cy="2171700"/>
            </a:xfrm>
            <a:prstGeom prst="rect">
              <a:avLst/>
            </a:prstGeom>
            <a:noFill/>
          </p:spPr>
        </p:pic>
        <p:pic>
          <p:nvPicPr>
            <p:cNvPr id="26" name="Picture 2" descr="C:\Users\Administrator\Pictures\Picture5.jpg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1">
                  <a:tint val="45000"/>
                  <a:satMod val="400000"/>
                </a:schemeClr>
              </a:duotone>
            </a:blip>
            <a:srcRect/>
            <a:stretch>
              <a:fillRect/>
            </a:stretch>
          </p:blipFill>
          <p:spPr bwMode="auto">
            <a:xfrm>
              <a:off x="6972300" y="190500"/>
              <a:ext cx="2095500" cy="2171700"/>
            </a:xfrm>
            <a:prstGeom prst="rect">
              <a:avLst/>
            </a:prstGeom>
            <a:noFill/>
          </p:spPr>
        </p:pic>
        <p:sp>
          <p:nvSpPr>
            <p:cNvPr id="27" name="Freeform 26"/>
            <p:cNvSpPr/>
            <p:nvPr/>
          </p:nvSpPr>
          <p:spPr>
            <a:xfrm>
              <a:off x="7237913" y="314779"/>
              <a:ext cx="1753570" cy="1298414"/>
            </a:xfrm>
            <a:custGeom>
              <a:avLst/>
              <a:gdLst>
                <a:gd name="connsiteX0" fmla="*/ 309093 w 1728001"/>
                <a:gd name="connsiteY0" fmla="*/ 175021 h 1268013"/>
                <a:gd name="connsiteX1" fmla="*/ 746974 w 1728001"/>
                <a:gd name="connsiteY1" fmla="*/ 123506 h 1268013"/>
                <a:gd name="connsiteX2" fmla="*/ 875763 w 1728001"/>
                <a:gd name="connsiteY2" fmla="*/ 84869 h 1268013"/>
                <a:gd name="connsiteX3" fmla="*/ 1004552 w 1728001"/>
                <a:gd name="connsiteY3" fmla="*/ 97748 h 1268013"/>
                <a:gd name="connsiteX4" fmla="*/ 1043188 w 1728001"/>
                <a:gd name="connsiteY4" fmla="*/ 162142 h 1268013"/>
                <a:gd name="connsiteX5" fmla="*/ 1171977 w 1728001"/>
                <a:gd name="connsiteY5" fmla="*/ 316689 h 1268013"/>
                <a:gd name="connsiteX6" fmla="*/ 1184856 w 1728001"/>
                <a:gd name="connsiteY6" fmla="*/ 355326 h 1268013"/>
                <a:gd name="connsiteX7" fmla="*/ 1223493 w 1728001"/>
                <a:gd name="connsiteY7" fmla="*/ 368204 h 1268013"/>
                <a:gd name="connsiteX8" fmla="*/ 1339403 w 1728001"/>
                <a:gd name="connsiteY8" fmla="*/ 381083 h 1268013"/>
                <a:gd name="connsiteX9" fmla="*/ 1455312 w 1728001"/>
                <a:gd name="connsiteY9" fmla="*/ 509872 h 1268013"/>
                <a:gd name="connsiteX10" fmla="*/ 1493949 w 1728001"/>
                <a:gd name="connsiteY10" fmla="*/ 548509 h 1268013"/>
                <a:gd name="connsiteX11" fmla="*/ 1532586 w 1728001"/>
                <a:gd name="connsiteY11" fmla="*/ 664418 h 1268013"/>
                <a:gd name="connsiteX12" fmla="*/ 1661374 w 1728001"/>
                <a:gd name="connsiteY12" fmla="*/ 793207 h 1268013"/>
                <a:gd name="connsiteX13" fmla="*/ 1700011 w 1728001"/>
                <a:gd name="connsiteY13" fmla="*/ 857602 h 1268013"/>
                <a:gd name="connsiteX14" fmla="*/ 1725769 w 1728001"/>
                <a:gd name="connsiteY14" fmla="*/ 896238 h 1268013"/>
                <a:gd name="connsiteX15" fmla="*/ 1712890 w 1728001"/>
                <a:gd name="connsiteY15" fmla="*/ 934875 h 1268013"/>
                <a:gd name="connsiteX16" fmla="*/ 1622738 w 1728001"/>
                <a:gd name="connsiteY16" fmla="*/ 973511 h 1268013"/>
                <a:gd name="connsiteX17" fmla="*/ 1584101 w 1728001"/>
                <a:gd name="connsiteY17" fmla="*/ 986390 h 1268013"/>
                <a:gd name="connsiteX18" fmla="*/ 1545465 w 1728001"/>
                <a:gd name="connsiteY18" fmla="*/ 1025027 h 1268013"/>
                <a:gd name="connsiteX19" fmla="*/ 1506828 w 1728001"/>
                <a:gd name="connsiteY19" fmla="*/ 1037906 h 1268013"/>
                <a:gd name="connsiteX20" fmla="*/ 1468191 w 1728001"/>
                <a:gd name="connsiteY20" fmla="*/ 1063664 h 1268013"/>
                <a:gd name="connsiteX21" fmla="*/ 1416676 w 1728001"/>
                <a:gd name="connsiteY21" fmla="*/ 1231089 h 1268013"/>
                <a:gd name="connsiteX22" fmla="*/ 1378039 w 1728001"/>
                <a:gd name="connsiteY22" fmla="*/ 1243968 h 1268013"/>
                <a:gd name="connsiteX23" fmla="*/ 1210614 w 1728001"/>
                <a:gd name="connsiteY23" fmla="*/ 1218210 h 1268013"/>
                <a:gd name="connsiteX24" fmla="*/ 1146219 w 1728001"/>
                <a:gd name="connsiteY24" fmla="*/ 1192452 h 1268013"/>
                <a:gd name="connsiteX25" fmla="*/ 1094704 w 1728001"/>
                <a:gd name="connsiteY25" fmla="*/ 1179573 h 1268013"/>
                <a:gd name="connsiteX26" fmla="*/ 914400 w 1728001"/>
                <a:gd name="connsiteY26" fmla="*/ 1153816 h 1268013"/>
                <a:gd name="connsiteX27" fmla="*/ 824248 w 1728001"/>
                <a:gd name="connsiteY27" fmla="*/ 1089421 h 1268013"/>
                <a:gd name="connsiteX28" fmla="*/ 785611 w 1728001"/>
                <a:gd name="connsiteY28" fmla="*/ 1050785 h 1268013"/>
                <a:gd name="connsiteX29" fmla="*/ 695459 w 1728001"/>
                <a:gd name="connsiteY29" fmla="*/ 1063664 h 1268013"/>
                <a:gd name="connsiteX30" fmla="*/ 592428 w 1728001"/>
                <a:gd name="connsiteY30" fmla="*/ 1037906 h 1268013"/>
                <a:gd name="connsiteX31" fmla="*/ 502276 w 1728001"/>
                <a:gd name="connsiteY31" fmla="*/ 947754 h 1268013"/>
                <a:gd name="connsiteX32" fmla="*/ 412124 w 1728001"/>
                <a:gd name="connsiteY32" fmla="*/ 818965 h 1268013"/>
                <a:gd name="connsiteX33" fmla="*/ 373487 w 1728001"/>
                <a:gd name="connsiteY33" fmla="*/ 741692 h 1268013"/>
                <a:gd name="connsiteX34" fmla="*/ 296214 w 1728001"/>
                <a:gd name="connsiteY34" fmla="*/ 728813 h 1268013"/>
                <a:gd name="connsiteX35" fmla="*/ 128788 w 1728001"/>
                <a:gd name="connsiteY35" fmla="*/ 715934 h 1268013"/>
                <a:gd name="connsiteX36" fmla="*/ 51515 w 1728001"/>
                <a:gd name="connsiteY36" fmla="*/ 677297 h 1268013"/>
                <a:gd name="connsiteX37" fmla="*/ 25758 w 1728001"/>
                <a:gd name="connsiteY37" fmla="*/ 638661 h 1268013"/>
                <a:gd name="connsiteX38" fmla="*/ 12879 w 1728001"/>
                <a:gd name="connsiteY38" fmla="*/ 574266 h 1268013"/>
                <a:gd name="connsiteX39" fmla="*/ 0 w 1728001"/>
                <a:gd name="connsiteY39" fmla="*/ 535630 h 1268013"/>
                <a:gd name="connsiteX40" fmla="*/ 12879 w 1728001"/>
                <a:gd name="connsiteY40" fmla="*/ 419720 h 1268013"/>
                <a:gd name="connsiteX41" fmla="*/ 51515 w 1728001"/>
                <a:gd name="connsiteY41" fmla="*/ 368204 h 1268013"/>
                <a:gd name="connsiteX42" fmla="*/ 90152 w 1728001"/>
                <a:gd name="connsiteY42" fmla="*/ 303810 h 1268013"/>
                <a:gd name="connsiteX43" fmla="*/ 167425 w 1728001"/>
                <a:gd name="connsiteY43" fmla="*/ 213658 h 1268013"/>
                <a:gd name="connsiteX44" fmla="*/ 193183 w 1728001"/>
                <a:gd name="connsiteY44" fmla="*/ 136385 h 1268013"/>
                <a:gd name="connsiteX45" fmla="*/ 231819 w 1728001"/>
                <a:gd name="connsiteY45" fmla="*/ 149264 h 1268013"/>
                <a:gd name="connsiteX46" fmla="*/ 270456 w 1728001"/>
                <a:gd name="connsiteY46" fmla="*/ 123506 h 1268013"/>
                <a:gd name="connsiteX47" fmla="*/ 270456 w 1728001"/>
                <a:gd name="connsiteY47" fmla="*/ 123506 h 1268013"/>
                <a:gd name="connsiteX48" fmla="*/ 270456 w 1728001"/>
                <a:gd name="connsiteY48" fmla="*/ 123506 h 12680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</a:cxnLst>
              <a:rect l="l" t="t" r="r" b="b"/>
              <a:pathLst>
                <a:path w="1728001" h="1268013">
                  <a:moveTo>
                    <a:pt x="309093" y="175021"/>
                  </a:moveTo>
                  <a:cubicBezTo>
                    <a:pt x="367435" y="0"/>
                    <a:pt x="301701" y="156902"/>
                    <a:pt x="746974" y="123506"/>
                  </a:cubicBezTo>
                  <a:cubicBezTo>
                    <a:pt x="766001" y="122079"/>
                    <a:pt x="844042" y="95443"/>
                    <a:pt x="875763" y="84869"/>
                  </a:cubicBezTo>
                  <a:cubicBezTo>
                    <a:pt x="918693" y="89162"/>
                    <a:pt x="965379" y="79668"/>
                    <a:pt x="1004552" y="97748"/>
                  </a:cubicBezTo>
                  <a:cubicBezTo>
                    <a:pt x="1027280" y="108238"/>
                    <a:pt x="1028940" y="141561"/>
                    <a:pt x="1043188" y="162142"/>
                  </a:cubicBezTo>
                  <a:cubicBezTo>
                    <a:pt x="1112069" y="261636"/>
                    <a:pt x="1103097" y="247807"/>
                    <a:pt x="1171977" y="316689"/>
                  </a:cubicBezTo>
                  <a:cubicBezTo>
                    <a:pt x="1176270" y="329568"/>
                    <a:pt x="1175256" y="345727"/>
                    <a:pt x="1184856" y="355326"/>
                  </a:cubicBezTo>
                  <a:cubicBezTo>
                    <a:pt x="1194455" y="364925"/>
                    <a:pt x="1210102" y="365972"/>
                    <a:pt x="1223493" y="368204"/>
                  </a:cubicBezTo>
                  <a:cubicBezTo>
                    <a:pt x="1261839" y="374595"/>
                    <a:pt x="1300766" y="376790"/>
                    <a:pt x="1339403" y="381083"/>
                  </a:cubicBezTo>
                  <a:cubicBezTo>
                    <a:pt x="1399895" y="461741"/>
                    <a:pt x="1362861" y="417421"/>
                    <a:pt x="1455312" y="509872"/>
                  </a:cubicBezTo>
                  <a:lnTo>
                    <a:pt x="1493949" y="548509"/>
                  </a:lnTo>
                  <a:cubicBezTo>
                    <a:pt x="1506828" y="587145"/>
                    <a:pt x="1512619" y="628922"/>
                    <a:pt x="1532586" y="664418"/>
                  </a:cubicBezTo>
                  <a:cubicBezTo>
                    <a:pt x="1569578" y="730181"/>
                    <a:pt x="1607616" y="752889"/>
                    <a:pt x="1661374" y="793207"/>
                  </a:cubicBezTo>
                  <a:cubicBezTo>
                    <a:pt x="1674253" y="814672"/>
                    <a:pt x="1686744" y="836375"/>
                    <a:pt x="1700011" y="857602"/>
                  </a:cubicBezTo>
                  <a:cubicBezTo>
                    <a:pt x="1708215" y="870728"/>
                    <a:pt x="1723224" y="880970"/>
                    <a:pt x="1725769" y="896238"/>
                  </a:cubicBezTo>
                  <a:cubicBezTo>
                    <a:pt x="1728001" y="909629"/>
                    <a:pt x="1721371" y="924274"/>
                    <a:pt x="1712890" y="934875"/>
                  </a:cubicBezTo>
                  <a:cubicBezTo>
                    <a:pt x="1689652" y="963922"/>
                    <a:pt x="1654819" y="964345"/>
                    <a:pt x="1622738" y="973511"/>
                  </a:cubicBezTo>
                  <a:cubicBezTo>
                    <a:pt x="1609685" y="977240"/>
                    <a:pt x="1596980" y="982097"/>
                    <a:pt x="1584101" y="986390"/>
                  </a:cubicBezTo>
                  <a:cubicBezTo>
                    <a:pt x="1571222" y="999269"/>
                    <a:pt x="1560619" y="1014924"/>
                    <a:pt x="1545465" y="1025027"/>
                  </a:cubicBezTo>
                  <a:cubicBezTo>
                    <a:pt x="1534169" y="1032557"/>
                    <a:pt x="1518970" y="1031835"/>
                    <a:pt x="1506828" y="1037906"/>
                  </a:cubicBezTo>
                  <a:cubicBezTo>
                    <a:pt x="1492983" y="1044828"/>
                    <a:pt x="1481070" y="1055078"/>
                    <a:pt x="1468191" y="1063664"/>
                  </a:cubicBezTo>
                  <a:cubicBezTo>
                    <a:pt x="1462988" y="1089681"/>
                    <a:pt x="1458378" y="1197727"/>
                    <a:pt x="1416676" y="1231089"/>
                  </a:cubicBezTo>
                  <a:cubicBezTo>
                    <a:pt x="1406075" y="1239570"/>
                    <a:pt x="1390918" y="1239675"/>
                    <a:pt x="1378039" y="1243968"/>
                  </a:cubicBezTo>
                  <a:cubicBezTo>
                    <a:pt x="1264894" y="1206252"/>
                    <a:pt x="1459628" y="1268013"/>
                    <a:pt x="1210614" y="1218210"/>
                  </a:cubicBezTo>
                  <a:cubicBezTo>
                    <a:pt x="1187944" y="1213676"/>
                    <a:pt x="1168151" y="1199763"/>
                    <a:pt x="1146219" y="1192452"/>
                  </a:cubicBezTo>
                  <a:cubicBezTo>
                    <a:pt x="1129427" y="1186855"/>
                    <a:pt x="1111983" y="1183413"/>
                    <a:pt x="1094704" y="1179573"/>
                  </a:cubicBezTo>
                  <a:cubicBezTo>
                    <a:pt x="1012701" y="1161351"/>
                    <a:pt x="1015640" y="1165065"/>
                    <a:pt x="914400" y="1153816"/>
                  </a:cubicBezTo>
                  <a:cubicBezTo>
                    <a:pt x="883818" y="1133428"/>
                    <a:pt x="852208" y="1113387"/>
                    <a:pt x="824248" y="1089421"/>
                  </a:cubicBezTo>
                  <a:cubicBezTo>
                    <a:pt x="810419" y="1077568"/>
                    <a:pt x="798490" y="1063664"/>
                    <a:pt x="785611" y="1050785"/>
                  </a:cubicBezTo>
                  <a:cubicBezTo>
                    <a:pt x="755560" y="1055078"/>
                    <a:pt x="725815" y="1063664"/>
                    <a:pt x="695459" y="1063664"/>
                  </a:cubicBezTo>
                  <a:cubicBezTo>
                    <a:pt x="664377" y="1063664"/>
                    <a:pt x="622916" y="1048069"/>
                    <a:pt x="592428" y="1037906"/>
                  </a:cubicBezTo>
                  <a:cubicBezTo>
                    <a:pt x="562377" y="1007855"/>
                    <a:pt x="524141" y="984196"/>
                    <a:pt x="502276" y="947754"/>
                  </a:cubicBezTo>
                  <a:cubicBezTo>
                    <a:pt x="449496" y="859788"/>
                    <a:pt x="479277" y="902906"/>
                    <a:pt x="412124" y="818965"/>
                  </a:cubicBezTo>
                  <a:cubicBezTo>
                    <a:pt x="406029" y="800679"/>
                    <a:pt x="393461" y="751679"/>
                    <a:pt x="373487" y="741692"/>
                  </a:cubicBezTo>
                  <a:cubicBezTo>
                    <a:pt x="350131" y="730014"/>
                    <a:pt x="322183" y="731547"/>
                    <a:pt x="296214" y="728813"/>
                  </a:cubicBezTo>
                  <a:cubicBezTo>
                    <a:pt x="240548" y="722953"/>
                    <a:pt x="184597" y="720227"/>
                    <a:pt x="128788" y="715934"/>
                  </a:cubicBezTo>
                  <a:cubicBezTo>
                    <a:pt x="97364" y="705459"/>
                    <a:pt x="76481" y="702263"/>
                    <a:pt x="51515" y="677297"/>
                  </a:cubicBezTo>
                  <a:cubicBezTo>
                    <a:pt x="40570" y="666352"/>
                    <a:pt x="34344" y="651540"/>
                    <a:pt x="25758" y="638661"/>
                  </a:cubicBezTo>
                  <a:cubicBezTo>
                    <a:pt x="21465" y="617196"/>
                    <a:pt x="18188" y="595502"/>
                    <a:pt x="12879" y="574266"/>
                  </a:cubicBezTo>
                  <a:cubicBezTo>
                    <a:pt x="9586" y="561096"/>
                    <a:pt x="0" y="549205"/>
                    <a:pt x="0" y="535630"/>
                  </a:cubicBezTo>
                  <a:cubicBezTo>
                    <a:pt x="0" y="496756"/>
                    <a:pt x="1447" y="456875"/>
                    <a:pt x="12879" y="419720"/>
                  </a:cubicBezTo>
                  <a:cubicBezTo>
                    <a:pt x="19191" y="399204"/>
                    <a:pt x="39609" y="386064"/>
                    <a:pt x="51515" y="368204"/>
                  </a:cubicBezTo>
                  <a:cubicBezTo>
                    <a:pt x="65400" y="347376"/>
                    <a:pt x="74784" y="323569"/>
                    <a:pt x="90152" y="303810"/>
                  </a:cubicBezTo>
                  <a:cubicBezTo>
                    <a:pt x="123250" y="261255"/>
                    <a:pt x="146911" y="259813"/>
                    <a:pt x="167425" y="213658"/>
                  </a:cubicBezTo>
                  <a:cubicBezTo>
                    <a:pt x="178452" y="188847"/>
                    <a:pt x="193183" y="136385"/>
                    <a:pt x="193183" y="136385"/>
                  </a:cubicBezTo>
                  <a:cubicBezTo>
                    <a:pt x="206062" y="140678"/>
                    <a:pt x="218428" y="151496"/>
                    <a:pt x="231819" y="149264"/>
                  </a:cubicBezTo>
                  <a:cubicBezTo>
                    <a:pt x="247087" y="146719"/>
                    <a:pt x="270456" y="123506"/>
                    <a:pt x="270456" y="123506"/>
                  </a:cubicBezTo>
                  <a:lnTo>
                    <a:pt x="270456" y="123506"/>
                  </a:lnTo>
                  <a:lnTo>
                    <a:pt x="270456" y="123506"/>
                  </a:lnTo>
                </a:path>
              </a:pathLst>
            </a:custGeom>
            <a:solidFill>
              <a:srgbClr val="FF66FF">
                <a:alpha val="18824"/>
              </a:srgbClr>
            </a:solidFill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13" name="TextBox 15"/>
          <p:cNvSpPr txBox="1">
            <a:spLocks noChangeArrowheads="1"/>
          </p:cNvSpPr>
          <p:nvPr/>
        </p:nvSpPr>
        <p:spPr bwMode="auto">
          <a:xfrm>
            <a:off x="7010400" y="152400"/>
            <a:ext cx="1905000" cy="466725"/>
          </a:xfrm>
          <a:prstGeom prst="rect">
            <a:avLst/>
          </a:prstGeom>
          <a:gradFill flip="none" rotWithShape="1">
            <a:gsLst>
              <a:gs pos="0">
                <a:srgbClr val="66FFFF">
                  <a:tint val="66000"/>
                  <a:satMod val="160000"/>
                </a:srgbClr>
              </a:gs>
              <a:gs pos="50000">
                <a:srgbClr val="66FFFF">
                  <a:tint val="44500"/>
                  <a:satMod val="160000"/>
                </a:srgbClr>
              </a:gs>
              <a:gs pos="100000">
                <a:srgbClr val="66FFFF">
                  <a:tint val="23500"/>
                  <a:satMod val="160000"/>
                </a:srgbClr>
              </a:gs>
            </a:gsLst>
            <a:lin ang="10800000" scaled="1"/>
            <a:tileRect/>
          </a:gradFill>
          <a:ln w="9525">
            <a:solidFill>
              <a:srgbClr val="FF66FF"/>
            </a:solidFill>
            <a:miter lim="800000"/>
            <a:headEnd/>
            <a:tailEnd/>
          </a:ln>
          <a:effectLst>
            <a:outerShdw blurRad="50800" dist="38100" dir="2700000" algn="tl" rotWithShape="0">
              <a:srgbClr val="0070C0"/>
            </a:outerShdw>
          </a:effectLst>
        </p:spPr>
        <p:txBody>
          <a:bodyPr>
            <a:spAutoFit/>
          </a:bodyPr>
          <a:lstStyle/>
          <a:p>
            <a:r>
              <a:rPr lang="en-US" sz="2400" b="1">
                <a:latin typeface="Arial Narrow" pitchFamily="34" charset="0"/>
                <a:sym typeface="Wingdings" pitchFamily="2" charset="2"/>
              </a:rPr>
              <a:t> TRIPTANES</a:t>
            </a:r>
          </a:p>
        </p:txBody>
      </p:sp>
      <p:sp>
        <p:nvSpPr>
          <p:cNvPr id="34827" name="TextBox 14"/>
          <p:cNvSpPr txBox="1">
            <a:spLocks noChangeArrowheads="1"/>
          </p:cNvSpPr>
          <p:nvPr/>
        </p:nvSpPr>
        <p:spPr bwMode="auto">
          <a:xfrm>
            <a:off x="304800" y="2131953"/>
            <a:ext cx="6629400" cy="12208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ts val="2200"/>
              </a:lnSpc>
              <a:buFontTx/>
              <a:buBlip>
                <a:blip r:embed="rId2"/>
              </a:buBlip>
            </a:pPr>
            <a:r>
              <a:rPr lang="en-US" sz="2400" b="1" dirty="0">
                <a:latin typeface="Arial Narrow" pitchFamily="34" charset="0"/>
                <a:cs typeface="Times New Roman" pitchFamily="18" charset="0"/>
              </a:rPr>
              <a:t> Vasospasm</a:t>
            </a:r>
          </a:p>
          <a:p>
            <a:pPr>
              <a:lnSpc>
                <a:spcPts val="2200"/>
              </a:lnSpc>
              <a:buFontTx/>
              <a:buBlip>
                <a:blip r:embed="rId2"/>
              </a:buBlip>
            </a:pPr>
            <a:r>
              <a:rPr lang="en-US" sz="2400" b="1" dirty="0">
                <a:latin typeface="Arial Narrow" pitchFamily="34" charset="0"/>
                <a:cs typeface="Times New Roman" pitchFamily="18" charset="0"/>
              </a:rPr>
              <a:t> Ischemic heart; Angina  → M.I</a:t>
            </a:r>
          </a:p>
          <a:p>
            <a:pPr>
              <a:lnSpc>
                <a:spcPts val="2200"/>
              </a:lnSpc>
              <a:buFontTx/>
              <a:buBlip>
                <a:blip r:embed="rId2"/>
              </a:buBlip>
            </a:pPr>
            <a:r>
              <a:rPr lang="en-US" sz="2400" b="1" dirty="0">
                <a:latin typeface="Arial Narrow" pitchFamily="34" charset="0"/>
                <a:cs typeface="Times New Roman" pitchFamily="18" charset="0"/>
              </a:rPr>
              <a:t> Hypertension</a:t>
            </a:r>
          </a:p>
          <a:p>
            <a:pPr>
              <a:lnSpc>
                <a:spcPts val="2200"/>
              </a:lnSpc>
              <a:buFontTx/>
              <a:buBlip>
                <a:blip r:embed="rId2"/>
              </a:buBlip>
            </a:pPr>
            <a:r>
              <a:rPr lang="en-US" sz="2400" b="1" dirty="0">
                <a:latin typeface="Arial Narrow" pitchFamily="34" charset="0"/>
                <a:cs typeface="Times New Roman" pitchFamily="18" charset="0"/>
              </a:rPr>
              <a:t> Arrhythmias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7109765" y="2258699"/>
            <a:ext cx="1577035" cy="400110"/>
          </a:xfrm>
          <a:prstGeom prst="rect">
            <a:avLst/>
          </a:prstGeom>
          <a:effectLst>
            <a:outerShdw blurRad="50800" dist="50800" dir="5400000" algn="ctr" rotWithShape="0">
              <a:srgbClr val="66FFFF"/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itchFamily="18" charset="0"/>
              </a:rPr>
              <a:t>ZOLMITRIPTAN</a:t>
            </a:r>
          </a:p>
        </p:txBody>
      </p:sp>
      <p:sp>
        <p:nvSpPr>
          <p:cNvPr id="34829" name="Rectangle 23"/>
          <p:cNvSpPr>
            <a:spLocks noChangeArrowheads="1"/>
          </p:cNvSpPr>
          <p:nvPr/>
        </p:nvSpPr>
        <p:spPr bwMode="auto">
          <a:xfrm>
            <a:off x="5562600" y="2639699"/>
            <a:ext cx="3581400" cy="6565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ts val="2200"/>
              </a:lnSpc>
              <a:buFontTx/>
              <a:buBlip>
                <a:blip r:embed="rId2"/>
              </a:buBlip>
            </a:pPr>
            <a:r>
              <a:rPr lang="en-US" sz="2400" b="1" dirty="0">
                <a:latin typeface="Arial Narrow" pitchFamily="34" charset="0"/>
                <a:cs typeface="Times New Roman" pitchFamily="18" charset="0"/>
              </a:rPr>
              <a:t>Chest  &amp; neck tightness</a:t>
            </a:r>
          </a:p>
          <a:p>
            <a:pPr>
              <a:lnSpc>
                <a:spcPts val="2200"/>
              </a:lnSpc>
              <a:buFontTx/>
              <a:buBlip>
                <a:blip r:embed="rId2"/>
              </a:buBlip>
            </a:pPr>
            <a:r>
              <a:rPr lang="en-US" sz="2400" b="1" dirty="0">
                <a:latin typeface="Arial Narrow" pitchFamily="34" charset="0"/>
                <a:cs typeface="Times New Roman" pitchFamily="18" charset="0"/>
              </a:rPr>
              <a:t> Somnolence</a:t>
            </a:r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auto">
          <a:xfrm>
            <a:off x="304800" y="3810000"/>
            <a:ext cx="2239963" cy="460375"/>
          </a:xfrm>
          <a:prstGeom prst="rect">
            <a:avLst/>
          </a:prstGeom>
          <a:solidFill>
            <a:srgbClr val="C5EDE9"/>
          </a:solidFill>
          <a:ln w="28575">
            <a:solidFill>
              <a:schemeClr val="bg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400">
                <a:latin typeface="Bernard MT Condensed" pitchFamily="18" charset="0"/>
              </a:rPr>
              <a:t>Contraindications</a:t>
            </a:r>
          </a:p>
        </p:txBody>
      </p:sp>
      <p:sp>
        <p:nvSpPr>
          <p:cNvPr id="19" name="Rectangle 3"/>
          <p:cNvSpPr txBox="1">
            <a:spLocks noRot="1" noChangeArrowheads="1"/>
          </p:cNvSpPr>
          <p:nvPr/>
        </p:nvSpPr>
        <p:spPr>
          <a:xfrm>
            <a:off x="301625" y="4270375"/>
            <a:ext cx="8540750" cy="1792991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ts val="2200"/>
              </a:lnSpc>
              <a:spcBef>
                <a:spcPts val="0"/>
              </a:spcBef>
              <a:buFontTx/>
              <a:buBlip>
                <a:blip r:embed="rId2"/>
              </a:buBlip>
            </a:pPr>
            <a:r>
              <a:rPr lang="en-US" sz="2400" b="1" dirty="0">
                <a:latin typeface="Arial Narrow" pitchFamily="34" charset="0"/>
              </a:rPr>
              <a:t> </a:t>
            </a:r>
            <a:r>
              <a:rPr lang="en-US" sz="2400" b="1" dirty="0" smtClean="0">
                <a:latin typeface="Arial Narrow" pitchFamily="34" charset="0"/>
              </a:rPr>
              <a:t>Peripheral </a:t>
            </a:r>
            <a:r>
              <a:rPr lang="en-US" sz="2400" b="1" dirty="0" err="1">
                <a:latin typeface="Arial Narrow" pitchFamily="34" charset="0"/>
              </a:rPr>
              <a:t>vasospastic</a:t>
            </a:r>
            <a:r>
              <a:rPr lang="en-US" sz="2400" b="1" dirty="0">
                <a:latin typeface="Arial Narrow" pitchFamily="34" charset="0"/>
              </a:rPr>
              <a:t> diseases</a:t>
            </a:r>
          </a:p>
          <a:p>
            <a:pPr>
              <a:lnSpc>
                <a:spcPts val="2200"/>
              </a:lnSpc>
              <a:spcBef>
                <a:spcPts val="0"/>
              </a:spcBef>
              <a:buFont typeface="Arial" charset="0"/>
              <a:buBlip>
                <a:blip r:embed="rId2"/>
              </a:buBlip>
            </a:pPr>
            <a:r>
              <a:rPr lang="en-US" sz="2400" b="1" dirty="0">
                <a:latin typeface="Arial Narrow" pitchFamily="34" charset="0"/>
              </a:rPr>
              <a:t> Uncontrolled hypertension</a:t>
            </a:r>
          </a:p>
          <a:p>
            <a:pPr>
              <a:lnSpc>
                <a:spcPts val="2200"/>
              </a:lnSpc>
              <a:spcBef>
                <a:spcPts val="0"/>
              </a:spcBef>
              <a:buFont typeface="Arial" charset="0"/>
              <a:buBlip>
                <a:blip r:embed="rId2"/>
              </a:buBlip>
            </a:pPr>
            <a:r>
              <a:rPr lang="en-US" sz="2400" b="1" dirty="0">
                <a:latin typeface="Arial Narrow" pitchFamily="34" charset="0"/>
              </a:rPr>
              <a:t> History of ischemia</a:t>
            </a:r>
          </a:p>
          <a:p>
            <a:pPr>
              <a:lnSpc>
                <a:spcPts val="2200"/>
              </a:lnSpc>
              <a:spcBef>
                <a:spcPts val="0"/>
              </a:spcBef>
              <a:buFont typeface="Arial" charset="0"/>
              <a:buBlip>
                <a:blip r:embed="rId2"/>
              </a:buBlip>
            </a:pPr>
            <a:r>
              <a:rPr lang="en-US" sz="2400" b="1" dirty="0">
                <a:latin typeface="Arial Narrow" pitchFamily="34" charset="0"/>
              </a:rPr>
              <a:t> </a:t>
            </a:r>
            <a:r>
              <a:rPr lang="en-US" sz="2400" b="1" dirty="0" err="1">
                <a:latin typeface="Arial Narrow" pitchFamily="34" charset="0"/>
              </a:rPr>
              <a:t>Cerebrovascular</a:t>
            </a:r>
            <a:r>
              <a:rPr lang="en-US" sz="2400" b="1" dirty="0">
                <a:latin typeface="Arial Narrow" pitchFamily="34" charset="0"/>
              </a:rPr>
              <a:t> disorders</a:t>
            </a:r>
          </a:p>
          <a:p>
            <a:pPr>
              <a:lnSpc>
                <a:spcPts val="2200"/>
              </a:lnSpc>
              <a:spcBef>
                <a:spcPts val="0"/>
              </a:spcBef>
              <a:buFont typeface="Arial" charset="0"/>
              <a:buBlip>
                <a:blip r:embed="rId2"/>
              </a:buBlip>
            </a:pPr>
            <a:r>
              <a:rPr lang="en-US" sz="2400" b="1" dirty="0">
                <a:latin typeface="Arial Narrow" pitchFamily="34" charset="0"/>
              </a:rPr>
              <a:t> In concurrent use with ergots or others inducing vasospasm	</a:t>
            </a:r>
          </a:p>
          <a:p>
            <a:pPr>
              <a:lnSpc>
                <a:spcPts val="2200"/>
              </a:lnSpc>
              <a:spcBef>
                <a:spcPts val="0"/>
              </a:spcBef>
              <a:buFont typeface="Arial" charset="0"/>
              <a:buBlip>
                <a:blip r:embed="rId2"/>
              </a:buBlip>
            </a:pPr>
            <a:r>
              <a:rPr lang="en-US" sz="2400" b="1" dirty="0">
                <a:latin typeface="Arial Narrow" pitchFamily="34" charset="0"/>
              </a:rPr>
              <a:t> In concurrent use with MAO Is, lithium, SSRIs, ….</a:t>
            </a:r>
            <a:r>
              <a:rPr lang="en-US" sz="2400" b="1" dirty="0">
                <a:latin typeface="Calibri" pitchFamily="34" charset="0"/>
              </a:rPr>
              <a:t>→</a:t>
            </a:r>
            <a:r>
              <a:rPr lang="en-US" sz="2400" b="1" dirty="0">
                <a:latin typeface="Arial Narrow" pitchFamily="34" charset="0"/>
              </a:rPr>
              <a:t>(5HT) </a:t>
            </a:r>
            <a:endParaRPr lang="el-GR" sz="2400" b="1" dirty="0">
              <a:latin typeface="Arial Narrow" pitchFamily="34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6670772" y="5032375"/>
            <a:ext cx="2320828" cy="400110"/>
          </a:xfrm>
          <a:prstGeom prst="rect">
            <a:avLst/>
          </a:prstGeom>
          <a:effectLst>
            <a:outerShdw blurRad="50800" dist="50800" dir="5400000" algn="ctr" rotWithShape="0">
              <a:srgbClr val="66FFFF"/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itchFamily="18" charset="0"/>
              </a:rPr>
              <a:t>RIZO &amp; ZOLMITRIPTAN</a:t>
            </a:r>
          </a:p>
        </p:txBody>
      </p:sp>
      <p:sp>
        <p:nvSpPr>
          <p:cNvPr id="23" name="AutoShape 16"/>
          <p:cNvSpPr>
            <a:spLocks noChangeArrowheads="1"/>
          </p:cNvSpPr>
          <p:nvPr/>
        </p:nvSpPr>
        <p:spPr bwMode="auto">
          <a:xfrm>
            <a:off x="7432772" y="4651375"/>
            <a:ext cx="457200" cy="381000"/>
          </a:xfrm>
          <a:prstGeom prst="downArrow">
            <a:avLst>
              <a:gd name="adj1" fmla="val 50000"/>
              <a:gd name="adj2" fmla="val 25000"/>
            </a:avLst>
          </a:prstGeom>
          <a:gradFill rotWithShape="1">
            <a:gsLst>
              <a:gs pos="0">
                <a:schemeClr val="accent1"/>
              </a:gs>
              <a:gs pos="100000">
                <a:srgbClr val="66FF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24" name="Rectangle 3"/>
          <p:cNvSpPr txBox="1">
            <a:spLocks noRot="1" noChangeArrowheads="1"/>
          </p:cNvSpPr>
          <p:nvPr/>
        </p:nvSpPr>
        <p:spPr bwMode="auto">
          <a:xfrm>
            <a:off x="298450" y="5866110"/>
            <a:ext cx="85407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Blip>
                <a:blip r:embed="rId2"/>
              </a:buBlip>
            </a:pPr>
            <a:r>
              <a:rPr lang="en-US" sz="2400" b="1" dirty="0">
                <a:latin typeface="Arial Narrow" pitchFamily="34" charset="0"/>
              </a:rPr>
              <a:t> </a:t>
            </a:r>
            <a:r>
              <a:rPr lang="en-US" sz="2400" b="1" dirty="0" smtClean="0">
                <a:latin typeface="Arial Narrow" pitchFamily="34" charset="0"/>
              </a:rPr>
              <a:t>Renal </a:t>
            </a:r>
            <a:r>
              <a:rPr lang="en-US" sz="2400" b="1" dirty="0">
                <a:latin typeface="Arial Narrow" pitchFamily="34" charset="0"/>
              </a:rPr>
              <a:t>or hepatic impairment</a:t>
            </a:r>
            <a:endParaRPr lang="el-GR" sz="2400" b="1" dirty="0">
              <a:latin typeface="Arial Narrow" pitchFamily="34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6713221" y="5955547"/>
            <a:ext cx="2303579" cy="400110"/>
          </a:xfrm>
          <a:prstGeom prst="rect">
            <a:avLst/>
          </a:prstGeom>
          <a:effectLst>
            <a:outerShdw blurRad="50800" dist="50800" dir="5400000" algn="ctr" rotWithShape="0">
              <a:srgbClr val="66FFFF"/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itchFamily="18" charset="0"/>
              </a:rPr>
              <a:t>NARA &gt; RIZOTRYPTAN</a:t>
            </a:r>
          </a:p>
        </p:txBody>
      </p:sp>
      <p:sp>
        <p:nvSpPr>
          <p:cNvPr id="29" name="AutoShape 17"/>
          <p:cNvSpPr>
            <a:spLocks noChangeArrowheads="1"/>
          </p:cNvSpPr>
          <p:nvPr/>
        </p:nvSpPr>
        <p:spPr bwMode="auto">
          <a:xfrm>
            <a:off x="6408421" y="5980947"/>
            <a:ext cx="304800" cy="381000"/>
          </a:xfrm>
          <a:prstGeom prst="rightArrow">
            <a:avLst>
              <a:gd name="adj1" fmla="val 50000"/>
              <a:gd name="adj2" fmla="val 25000"/>
            </a:avLst>
          </a:prstGeom>
          <a:gradFill rotWithShape="1">
            <a:gsLst>
              <a:gs pos="0">
                <a:schemeClr val="accent1"/>
              </a:gs>
              <a:gs pos="100000">
                <a:srgbClr val="66FFFF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35000">
                <a:schemeClr val="tx2">
                  <a:lumMod val="20000"/>
                  <a:lumOff val="80000"/>
                  <a:alpha val="48000"/>
                </a:schemeClr>
              </a:gs>
              <a:gs pos="56000">
                <a:schemeClr val="accent6">
                  <a:lumMod val="20000"/>
                  <a:lumOff val="80000"/>
                </a:schemeClr>
              </a:gs>
              <a:gs pos="92000">
                <a:srgbClr val="A3FFE7">
                  <a:alpha val="55686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2230" name="TextBox 9"/>
          <p:cNvSpPr txBox="1">
            <a:spLocks noChangeArrowheads="1"/>
          </p:cNvSpPr>
          <p:nvPr/>
        </p:nvSpPr>
        <p:spPr bwMode="auto">
          <a:xfrm>
            <a:off x="381000" y="2362200"/>
            <a:ext cx="86106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 dirty="0" err="1">
                <a:latin typeface="Arial Narrow" pitchFamily="34" charset="0"/>
              </a:rPr>
              <a:t>Injectable</a:t>
            </a:r>
            <a:r>
              <a:rPr lang="en-US" sz="2400" b="1" dirty="0">
                <a:latin typeface="Arial Narrow" pitchFamily="34" charset="0"/>
              </a:rPr>
              <a:t> </a:t>
            </a:r>
            <a:r>
              <a:rPr lang="en-US" sz="2400" b="1" dirty="0" err="1">
                <a:latin typeface="Arial Narrow" pitchFamily="34" charset="0"/>
              </a:rPr>
              <a:t>sumatriptan</a:t>
            </a:r>
            <a:r>
              <a:rPr lang="en-US" sz="2400" b="1" dirty="0">
                <a:latin typeface="Arial Narrow" pitchFamily="34" charset="0"/>
              </a:rPr>
              <a:t> reaches </a:t>
            </a:r>
            <a:r>
              <a:rPr lang="en-US" sz="2400" b="1" dirty="0" err="1">
                <a:latin typeface="Arial Narrow" pitchFamily="34" charset="0"/>
              </a:rPr>
              <a:t>T</a:t>
            </a:r>
            <a:r>
              <a:rPr lang="en-US" sz="2400" b="1" baseline="-25000" dirty="0" err="1">
                <a:latin typeface="Arial Narrow" pitchFamily="34" charset="0"/>
              </a:rPr>
              <a:t>max</a:t>
            </a:r>
            <a:r>
              <a:rPr lang="en-US" sz="2400" b="1" dirty="0">
                <a:latin typeface="Arial Narrow" pitchFamily="34" charset="0"/>
              </a:rPr>
              <a:t> the fastest followed by DHE nasal spray and </a:t>
            </a:r>
            <a:r>
              <a:rPr lang="en-US" sz="2400" b="1" dirty="0" err="1">
                <a:latin typeface="Arial Narrow" pitchFamily="34" charset="0"/>
              </a:rPr>
              <a:t>rizatriptan</a:t>
            </a:r>
            <a:endParaRPr lang="en-US" sz="2400" b="1" dirty="0">
              <a:latin typeface="Arial Narrow" pitchFamily="34" charset="0"/>
            </a:endParaRPr>
          </a:p>
        </p:txBody>
      </p:sp>
      <p:sp>
        <p:nvSpPr>
          <p:cNvPr id="52231" name="TextBox 11"/>
          <p:cNvSpPr txBox="1">
            <a:spLocks noChangeArrowheads="1"/>
          </p:cNvSpPr>
          <p:nvPr/>
        </p:nvSpPr>
        <p:spPr bwMode="auto">
          <a:xfrm>
            <a:off x="381000" y="3200400"/>
            <a:ext cx="84582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 dirty="0">
                <a:latin typeface="Arial Narrow" pitchFamily="34" charset="0"/>
              </a:rPr>
              <a:t>DHE nasal spray, </a:t>
            </a:r>
            <a:r>
              <a:rPr lang="en-US" sz="2400" b="1" dirty="0" err="1">
                <a:latin typeface="Arial Narrow" pitchFamily="34" charset="0"/>
              </a:rPr>
              <a:t>naratriptan</a:t>
            </a:r>
            <a:r>
              <a:rPr lang="en-US" sz="2400" b="1" dirty="0">
                <a:latin typeface="Arial Narrow" pitchFamily="34" charset="0"/>
              </a:rPr>
              <a:t>, </a:t>
            </a:r>
            <a:r>
              <a:rPr lang="en-US" sz="2400" b="1" dirty="0" err="1">
                <a:latin typeface="Arial Narrow" pitchFamily="34" charset="0"/>
              </a:rPr>
              <a:t>eletriptan</a:t>
            </a:r>
            <a:r>
              <a:rPr lang="en-US" sz="2400" b="1" dirty="0">
                <a:latin typeface="Arial Narrow" pitchFamily="34" charset="0"/>
              </a:rPr>
              <a:t>, and </a:t>
            </a:r>
            <a:r>
              <a:rPr lang="en-US" sz="2400" b="1" dirty="0" err="1">
                <a:latin typeface="Arial Narrow" pitchFamily="34" charset="0"/>
              </a:rPr>
              <a:t>frovatriptan</a:t>
            </a:r>
            <a:r>
              <a:rPr lang="en-US" sz="2400" b="1" dirty="0">
                <a:latin typeface="Arial Narrow" pitchFamily="34" charset="0"/>
              </a:rPr>
              <a:t> have lower recurrence rates </a:t>
            </a:r>
          </a:p>
        </p:txBody>
      </p:sp>
      <p:sp>
        <p:nvSpPr>
          <p:cNvPr id="52232" name="Rectangle 8"/>
          <p:cNvSpPr>
            <a:spLocks noChangeArrowheads="1"/>
          </p:cNvSpPr>
          <p:nvPr/>
        </p:nvSpPr>
        <p:spPr bwMode="auto">
          <a:xfrm>
            <a:off x="381000" y="228600"/>
            <a:ext cx="7848600" cy="466725"/>
          </a:xfrm>
          <a:prstGeom prst="rect">
            <a:avLst/>
          </a:prstGeom>
          <a:gradFill rotWithShape="1">
            <a:gsLst>
              <a:gs pos="0">
                <a:srgbClr val="97FFFF"/>
              </a:gs>
              <a:gs pos="50000">
                <a:srgbClr val="BFFFFF"/>
              </a:gs>
              <a:gs pos="100000">
                <a:srgbClr val="DFFFFF"/>
              </a:gs>
            </a:gsLst>
            <a:lin ang="10800000" scaled="1"/>
          </a:gradFill>
          <a:ln w="9525" algn="ctr">
            <a:solidFill>
              <a:srgbClr val="FF66FF"/>
            </a:solidFill>
            <a:miter lim="800000"/>
            <a:headEnd/>
            <a:tailEnd/>
          </a:ln>
          <a:effectLst>
            <a:outerShdw dist="38100" dir="2700000" algn="tl" rotWithShape="0">
              <a:srgbClr val="0070C0"/>
            </a:outerShdw>
          </a:effectLst>
        </p:spPr>
        <p:txBody>
          <a:bodyPr>
            <a:spAutoFit/>
          </a:bodyPr>
          <a:lstStyle/>
          <a:p>
            <a:r>
              <a:rPr lang="en-US" sz="2400" b="1" dirty="0">
                <a:latin typeface="Arial Narrow" pitchFamily="34" charset="0"/>
              </a:rPr>
              <a:t>DECIDING WHETHER BETTER WITH A TIYPTAN OR WITH DHE.</a:t>
            </a:r>
          </a:p>
        </p:txBody>
      </p:sp>
      <p:sp>
        <p:nvSpPr>
          <p:cNvPr id="52233" name="TextBox 3"/>
          <p:cNvSpPr txBox="1">
            <a:spLocks noChangeArrowheads="1"/>
          </p:cNvSpPr>
          <p:nvPr/>
        </p:nvSpPr>
        <p:spPr bwMode="auto">
          <a:xfrm>
            <a:off x="381000" y="685800"/>
            <a:ext cx="8153400" cy="83099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 b="1" dirty="0">
                <a:latin typeface="Arial Narrow" pitchFamily="34" charset="0"/>
              </a:rPr>
              <a:t>For patients with headache episodes lasting 2 or 3 days at a time, DHE is often the optimal choice because it has </a:t>
            </a:r>
            <a:r>
              <a:rPr lang="en-US" sz="2400" b="1" dirty="0" smtClean="0">
                <a:latin typeface="Arial Narrow" pitchFamily="34" charset="0"/>
              </a:rPr>
              <a:t>longer  </a:t>
            </a:r>
            <a:r>
              <a:rPr lang="en-US" sz="2400" b="1" dirty="0">
                <a:latin typeface="Arial Narrow" pitchFamily="34" charset="0"/>
              </a:rPr>
              <a:t>t</a:t>
            </a:r>
            <a:r>
              <a:rPr lang="en-US" sz="2400" b="1" baseline="-25000" dirty="0">
                <a:latin typeface="Arial Narrow" pitchFamily="34" charset="0"/>
              </a:rPr>
              <a:t>1/2</a:t>
            </a:r>
          </a:p>
        </p:txBody>
      </p:sp>
      <p:sp>
        <p:nvSpPr>
          <p:cNvPr id="52234" name="TextBox 4"/>
          <p:cNvSpPr txBox="1">
            <a:spLocks noChangeArrowheads="1"/>
          </p:cNvSpPr>
          <p:nvPr/>
        </p:nvSpPr>
        <p:spPr bwMode="auto">
          <a:xfrm>
            <a:off x="381000" y="1524000"/>
            <a:ext cx="8043862" cy="8223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 b="1" dirty="0">
                <a:latin typeface="Arial Narrow" pitchFamily="34" charset="0"/>
              </a:rPr>
              <a:t>For patients with migraines a day or less and need rapid relief of pain, </a:t>
            </a:r>
            <a:r>
              <a:rPr lang="en-US" sz="2400" b="1" dirty="0" err="1">
                <a:latin typeface="Arial Narrow" pitchFamily="34" charset="0"/>
              </a:rPr>
              <a:t>tryptans</a:t>
            </a:r>
            <a:r>
              <a:rPr lang="en-US" sz="2400" b="1" dirty="0">
                <a:latin typeface="Arial Narrow" pitchFamily="34" charset="0"/>
              </a:rPr>
              <a:t> are often a better choice</a:t>
            </a:r>
          </a:p>
        </p:txBody>
      </p:sp>
      <p:sp>
        <p:nvSpPr>
          <p:cNvPr id="11" name="TextBox 8"/>
          <p:cNvSpPr txBox="1">
            <a:spLocks noChangeArrowheads="1"/>
          </p:cNvSpPr>
          <p:nvPr/>
        </p:nvSpPr>
        <p:spPr bwMode="auto">
          <a:xfrm>
            <a:off x="457200" y="4676775"/>
            <a:ext cx="8153400" cy="88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Blip>
                <a:blip r:embed="rId2"/>
              </a:buBlip>
            </a:pPr>
            <a:r>
              <a:rPr lang="en-US" sz="2600" b="1" dirty="0">
                <a:latin typeface="Arial Narrow" pitchFamily="34" charset="0"/>
              </a:rPr>
              <a:t>Differences in the time to peak blood concentration </a:t>
            </a:r>
            <a:r>
              <a:rPr lang="en-US" sz="2600" b="1" dirty="0" err="1">
                <a:latin typeface="Arial Narrow" pitchFamily="34" charset="0"/>
              </a:rPr>
              <a:t>T</a:t>
            </a:r>
            <a:r>
              <a:rPr lang="en-US" sz="2600" b="1" baseline="-25000" dirty="0" err="1">
                <a:latin typeface="Arial Narrow" pitchFamily="34" charset="0"/>
              </a:rPr>
              <a:t>max</a:t>
            </a:r>
            <a:r>
              <a:rPr lang="en-US" sz="2600" b="1" dirty="0">
                <a:latin typeface="Arial Narrow" pitchFamily="34" charset="0"/>
              </a:rPr>
              <a:t>, </a:t>
            </a:r>
            <a:br>
              <a:rPr lang="en-US" sz="2600" b="1" dirty="0">
                <a:latin typeface="Arial Narrow" pitchFamily="34" charset="0"/>
              </a:rPr>
            </a:br>
            <a:r>
              <a:rPr lang="en-US" sz="2600" b="1" dirty="0">
                <a:latin typeface="Arial Narrow" pitchFamily="34" charset="0"/>
              </a:rPr>
              <a:t>    equates with faster relief of </a:t>
            </a:r>
            <a:r>
              <a:rPr lang="en-US" sz="2600" b="1" dirty="0" smtClean="0">
                <a:latin typeface="Arial Narrow" pitchFamily="34" charset="0"/>
              </a:rPr>
              <a:t>pain</a:t>
            </a:r>
            <a:r>
              <a:rPr lang="en-US" sz="2600" b="1" dirty="0">
                <a:latin typeface="Arial Narrow" pitchFamily="34" charset="0"/>
              </a:rPr>
              <a:t>. </a:t>
            </a:r>
          </a:p>
        </p:txBody>
      </p:sp>
      <p:sp>
        <p:nvSpPr>
          <p:cNvPr id="12" name="TextBox 8"/>
          <p:cNvSpPr txBox="1">
            <a:spLocks noChangeArrowheads="1"/>
          </p:cNvSpPr>
          <p:nvPr/>
        </p:nvSpPr>
        <p:spPr bwMode="auto">
          <a:xfrm>
            <a:off x="457200" y="5514975"/>
            <a:ext cx="8153400" cy="88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Blip>
                <a:blip r:embed="rId2"/>
              </a:buBlip>
            </a:pPr>
            <a:r>
              <a:rPr lang="en-US" sz="2600" b="1">
                <a:latin typeface="Arial Narrow" pitchFamily="34" charset="0"/>
              </a:rPr>
              <a:t>Differences in t</a:t>
            </a:r>
            <a:r>
              <a:rPr lang="en-US" sz="2600" b="1" baseline="-25000">
                <a:latin typeface="Arial Narrow" pitchFamily="34" charset="0"/>
              </a:rPr>
              <a:t>1/2</a:t>
            </a:r>
            <a:r>
              <a:rPr lang="en-US" sz="2600" b="1">
                <a:latin typeface="Arial Narrow" pitchFamily="34" charset="0"/>
              </a:rPr>
              <a:t> </a:t>
            </a:r>
            <a:r>
              <a:rPr lang="en-US" sz="2600" b="1">
                <a:latin typeface="Calibri" pitchFamily="34" charset="0"/>
              </a:rPr>
              <a:t>→ </a:t>
            </a:r>
            <a:r>
              <a:rPr lang="en-US" sz="2600" b="1">
                <a:latin typeface="Arial Narrow" pitchFamily="34" charset="0"/>
              </a:rPr>
              <a:t>a clinical effect in terms of recurrence </a:t>
            </a:r>
            <a:br>
              <a:rPr lang="en-US" sz="2600" b="1">
                <a:latin typeface="Arial Narrow" pitchFamily="34" charset="0"/>
              </a:rPr>
            </a:br>
            <a:r>
              <a:rPr lang="en-US" sz="2600" b="1">
                <a:latin typeface="Arial Narrow" pitchFamily="34" charset="0"/>
              </a:rPr>
              <a:t>    of headache </a:t>
            </a:r>
          </a:p>
        </p:txBody>
      </p:sp>
      <p:sp>
        <p:nvSpPr>
          <p:cNvPr id="13" name="TextBox 6"/>
          <p:cNvSpPr txBox="1">
            <a:spLocks noChangeArrowheads="1"/>
          </p:cNvSpPr>
          <p:nvPr/>
        </p:nvSpPr>
        <p:spPr bwMode="auto">
          <a:xfrm>
            <a:off x="304800" y="4219575"/>
            <a:ext cx="3200400" cy="466725"/>
          </a:xfrm>
          <a:prstGeom prst="rect">
            <a:avLst/>
          </a:prstGeom>
          <a:gradFill rotWithShape="1">
            <a:gsLst>
              <a:gs pos="0">
                <a:srgbClr val="97FFFF"/>
              </a:gs>
              <a:gs pos="50000">
                <a:srgbClr val="BFFFFF"/>
              </a:gs>
              <a:gs pos="100000">
                <a:srgbClr val="DFFFFF"/>
              </a:gs>
            </a:gsLst>
            <a:lin ang="10800000" scaled="1"/>
          </a:gradFill>
          <a:ln w="9525" algn="ctr">
            <a:solidFill>
              <a:srgbClr val="FF66FF"/>
            </a:solidFill>
            <a:miter lim="800000"/>
            <a:headEnd/>
            <a:tailEnd/>
          </a:ln>
          <a:effectLst>
            <a:outerShdw dist="38100" dir="2700000" algn="tl" rotWithShape="0">
              <a:srgbClr val="0070C0"/>
            </a:outerShdw>
          </a:effectLst>
        </p:spPr>
        <p:txBody>
          <a:bodyPr>
            <a:spAutoFit/>
          </a:bodyPr>
          <a:lstStyle/>
          <a:p>
            <a:r>
              <a:rPr lang="en-US" sz="2400" b="1" dirty="0">
                <a:latin typeface="Arial Narrow" pitchFamily="34" charset="0"/>
              </a:rPr>
              <a:t>CHOOSING A TRIPTANS </a:t>
            </a: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35000">
                <a:schemeClr val="tx2">
                  <a:lumMod val="20000"/>
                  <a:lumOff val="80000"/>
                  <a:alpha val="48000"/>
                </a:schemeClr>
              </a:gs>
              <a:gs pos="56000">
                <a:schemeClr val="accent6">
                  <a:lumMod val="20000"/>
                  <a:lumOff val="80000"/>
                </a:schemeClr>
              </a:gs>
              <a:gs pos="92000">
                <a:srgbClr val="A3FFE7">
                  <a:alpha val="55686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1205" name="Group 1"/>
          <p:cNvGrpSpPr>
            <a:grpSpLocks/>
          </p:cNvGrpSpPr>
          <p:nvPr/>
        </p:nvGrpSpPr>
        <p:grpSpPr bwMode="auto">
          <a:xfrm>
            <a:off x="381000" y="228600"/>
            <a:ext cx="8162925" cy="3886200"/>
            <a:chOff x="0" y="533400"/>
            <a:chExt cx="8162803" cy="4038600"/>
          </a:xfrm>
        </p:grpSpPr>
        <p:pic>
          <p:nvPicPr>
            <p:cNvPr id="3" name="Picture 10" descr="http://img.medscape.com/fullsize/migrated/editorial/clinupdates/2000/313/marcus/tu05.fig06.jpg"/>
            <p:cNvPicPr>
              <a:picLocks noChangeAspect="1" noChangeArrowheads="1"/>
            </p:cNvPicPr>
            <p:nvPr/>
          </p:nvPicPr>
          <p:blipFill>
            <a:blip r:embed="rId2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 t="9211" b="60526"/>
            <a:stretch>
              <a:fillRect/>
            </a:stretch>
          </p:blipFill>
          <p:spPr bwMode="auto">
            <a:xfrm>
              <a:off x="0" y="533400"/>
              <a:ext cx="8162803" cy="1752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" name="Picture 10" descr="http://img.medscape.com/fullsize/migrated/editorial/clinupdates/2000/313/marcus/tu05.fig06.jpg"/>
            <p:cNvPicPr>
              <a:picLocks noChangeAspect="1" noChangeArrowheads="1"/>
            </p:cNvPicPr>
            <p:nvPr/>
          </p:nvPicPr>
          <p:blipFill>
            <a:blip r:embed="rId2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 t="46052" b="14474"/>
            <a:stretch>
              <a:fillRect/>
            </a:stretch>
          </p:blipFill>
          <p:spPr bwMode="auto">
            <a:xfrm>
              <a:off x="0" y="2286000"/>
              <a:ext cx="8162803" cy="2286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8" name="Oval 7"/>
          <p:cNvSpPr/>
          <p:nvPr/>
        </p:nvSpPr>
        <p:spPr>
          <a:xfrm>
            <a:off x="5029200" y="1371600"/>
            <a:ext cx="762000" cy="609600"/>
          </a:xfrm>
          <a:prstGeom prst="ellipse">
            <a:avLst/>
          </a:prstGeom>
          <a:noFill/>
          <a:ln w="57150">
            <a:solidFill>
              <a:schemeClr val="bg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7103237" y="2743200"/>
            <a:ext cx="609600" cy="533400"/>
          </a:xfrm>
          <a:prstGeom prst="ellipse">
            <a:avLst/>
          </a:prstGeom>
          <a:noFill/>
          <a:ln w="57150">
            <a:solidFill>
              <a:schemeClr val="bg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7130224" y="3187700"/>
            <a:ext cx="609600" cy="533400"/>
          </a:xfrm>
          <a:prstGeom prst="ellipse">
            <a:avLst/>
          </a:prstGeom>
          <a:noFill/>
          <a:ln w="57150">
            <a:solidFill>
              <a:schemeClr val="bg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7144512" y="3657600"/>
            <a:ext cx="609600" cy="533400"/>
          </a:xfrm>
          <a:prstGeom prst="ellipse">
            <a:avLst/>
          </a:prstGeom>
          <a:noFill/>
          <a:ln w="57150">
            <a:solidFill>
              <a:schemeClr val="bg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1215" name="TextBox 5"/>
          <p:cNvSpPr txBox="1">
            <a:spLocks noChangeArrowheads="1"/>
          </p:cNvSpPr>
          <p:nvPr/>
        </p:nvSpPr>
        <p:spPr bwMode="auto">
          <a:xfrm>
            <a:off x="304800" y="4143266"/>
            <a:ext cx="8572500" cy="7335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ts val="2500"/>
              </a:lnSpc>
            </a:pPr>
            <a:r>
              <a:rPr lang="en-US" sz="2400" b="1" dirty="0">
                <a:latin typeface="Arial Narrow" pitchFamily="34" charset="0"/>
              </a:rPr>
              <a:t>For extremely fast relief within 15 min. </a:t>
            </a:r>
            <a:r>
              <a:rPr lang="en-US" sz="2400" b="1" dirty="0" err="1">
                <a:latin typeface="Arial Narrow" pitchFamily="34" charset="0"/>
              </a:rPr>
              <a:t>injectable</a:t>
            </a:r>
            <a:r>
              <a:rPr lang="en-US" sz="2400" b="1" dirty="0">
                <a:latin typeface="Arial Narrow" pitchFamily="34" charset="0"/>
              </a:rPr>
              <a:t> </a:t>
            </a:r>
            <a:r>
              <a:rPr lang="en-US" sz="2400" b="1" dirty="0" err="1">
                <a:latin typeface="Arial Narrow" pitchFamily="34" charset="0"/>
              </a:rPr>
              <a:t>sumatriptan</a:t>
            </a:r>
            <a:r>
              <a:rPr lang="en-US" sz="2400" b="1" dirty="0">
                <a:latin typeface="Arial Narrow" pitchFamily="34" charset="0"/>
              </a:rPr>
              <a:t> is the only choice. </a:t>
            </a:r>
          </a:p>
        </p:txBody>
      </p:sp>
      <p:sp>
        <p:nvSpPr>
          <p:cNvPr id="51216" name="TextBox 7"/>
          <p:cNvSpPr txBox="1">
            <a:spLocks noChangeArrowheads="1"/>
          </p:cNvSpPr>
          <p:nvPr/>
        </p:nvSpPr>
        <p:spPr bwMode="auto">
          <a:xfrm>
            <a:off x="287338" y="4829066"/>
            <a:ext cx="8856662" cy="7335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ts val="2500"/>
              </a:lnSpc>
            </a:pPr>
            <a:r>
              <a:rPr lang="en-US" sz="2400" b="1" dirty="0">
                <a:latin typeface="Arial Narrow" pitchFamily="34" charset="0"/>
              </a:rPr>
              <a:t>If onset could start within a couple of hrs, oral </a:t>
            </a:r>
            <a:r>
              <a:rPr lang="en-US" sz="2400" b="1" dirty="0" err="1">
                <a:latin typeface="Arial Narrow" pitchFamily="34" charset="0"/>
              </a:rPr>
              <a:t>rizatriptan</a:t>
            </a:r>
            <a:r>
              <a:rPr lang="en-US" sz="2400" b="1" dirty="0">
                <a:latin typeface="Arial Narrow" pitchFamily="34" charset="0"/>
              </a:rPr>
              <a:t>, </a:t>
            </a:r>
            <a:r>
              <a:rPr lang="en-US" sz="2400" b="1" dirty="0" err="1">
                <a:latin typeface="Arial Narrow" pitchFamily="34" charset="0"/>
              </a:rPr>
              <a:t>zolmitriptan</a:t>
            </a:r>
            <a:r>
              <a:rPr lang="en-US" sz="2400" b="1" dirty="0">
                <a:latin typeface="Arial Narrow" pitchFamily="34" charset="0"/>
              </a:rPr>
              <a:t>, </a:t>
            </a:r>
            <a:r>
              <a:rPr lang="en-US" sz="2400" b="1" dirty="0" err="1">
                <a:latin typeface="Arial Narrow" pitchFamily="34" charset="0"/>
              </a:rPr>
              <a:t>eletriptan</a:t>
            </a:r>
            <a:r>
              <a:rPr lang="en-US" sz="2400" b="1" dirty="0">
                <a:latin typeface="Arial Narrow" pitchFamily="34" charset="0"/>
              </a:rPr>
              <a:t>, </a:t>
            </a:r>
            <a:r>
              <a:rPr lang="en-US" sz="2400" b="1" dirty="0" smtClean="0">
                <a:latin typeface="Arial Narrow" pitchFamily="34" charset="0"/>
              </a:rPr>
              <a:t>are </a:t>
            </a:r>
            <a:r>
              <a:rPr lang="en-US" sz="2400" b="1" dirty="0">
                <a:latin typeface="Arial Narrow" pitchFamily="34" charset="0"/>
              </a:rPr>
              <a:t>appropriate choices</a:t>
            </a:r>
          </a:p>
        </p:txBody>
      </p:sp>
      <p:sp>
        <p:nvSpPr>
          <p:cNvPr id="51217" name="TextBox 8"/>
          <p:cNvSpPr txBox="1">
            <a:spLocks noChangeArrowheads="1"/>
          </p:cNvSpPr>
          <p:nvPr/>
        </p:nvSpPr>
        <p:spPr bwMode="auto">
          <a:xfrm>
            <a:off x="304800" y="5575265"/>
            <a:ext cx="8458200" cy="10541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ts val="2500"/>
              </a:lnSpc>
            </a:pPr>
            <a:r>
              <a:rPr lang="en-US" sz="2400" b="1" dirty="0">
                <a:latin typeface="Arial Narrow" pitchFamily="34" charset="0"/>
              </a:rPr>
              <a:t>If expected re-dosing is needed &amp; / or recurrence of headache </a:t>
            </a:r>
            <a:r>
              <a:rPr lang="en-US" sz="2400" b="1" dirty="0" err="1">
                <a:latin typeface="Arial Narrow" pitchFamily="34" charset="0"/>
              </a:rPr>
              <a:t>Naratriptan</a:t>
            </a:r>
            <a:r>
              <a:rPr lang="en-US" sz="2400" b="1" dirty="0">
                <a:latin typeface="Arial Narrow" pitchFamily="34" charset="0"/>
              </a:rPr>
              <a:t> , </a:t>
            </a:r>
            <a:r>
              <a:rPr lang="en-US" sz="2400" b="1" dirty="0" err="1">
                <a:latin typeface="Arial Narrow" pitchFamily="34" charset="0"/>
              </a:rPr>
              <a:t>frovatriptan</a:t>
            </a:r>
            <a:r>
              <a:rPr lang="en-US" sz="2400" b="1" dirty="0">
                <a:latin typeface="Arial Narrow" pitchFamily="34" charset="0"/>
              </a:rPr>
              <a:t>, have slower onset, fewer side effects, and a lower recurrence rate </a:t>
            </a: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35000">
                <a:schemeClr val="tx2">
                  <a:lumMod val="20000"/>
                  <a:lumOff val="80000"/>
                  <a:alpha val="48000"/>
                </a:schemeClr>
              </a:gs>
              <a:gs pos="56000">
                <a:schemeClr val="accent6">
                  <a:lumMod val="20000"/>
                  <a:lumOff val="80000"/>
                </a:schemeClr>
              </a:gs>
              <a:gs pos="92000">
                <a:srgbClr val="A3FFE7">
                  <a:alpha val="55686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2933700" y="202842"/>
            <a:ext cx="3276600" cy="523875"/>
          </a:xfrm>
          <a:prstGeom prst="rect">
            <a:avLst/>
          </a:prstGeom>
          <a:gradFill>
            <a:gsLst>
              <a:gs pos="35000">
                <a:srgbClr val="0092F6"/>
              </a:gs>
              <a:gs pos="57000">
                <a:srgbClr val="0070C0"/>
              </a:gs>
              <a:gs pos="92000">
                <a:schemeClr val="accent6">
                  <a:lumMod val="20000"/>
                  <a:lumOff val="8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</a:gra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latin typeface="Bernard MT Condensed" pitchFamily="18" charset="0"/>
              </a:rPr>
              <a:t>TREATMENT STRATEGY</a:t>
            </a:r>
          </a:p>
        </p:txBody>
      </p:sp>
      <p:grpSp>
        <p:nvGrpSpPr>
          <p:cNvPr id="3" name="Group 30"/>
          <p:cNvGrpSpPr>
            <a:grpSpLocks/>
          </p:cNvGrpSpPr>
          <p:nvPr/>
        </p:nvGrpSpPr>
        <p:grpSpPr bwMode="auto">
          <a:xfrm>
            <a:off x="2895600" y="876300"/>
            <a:ext cx="3352800" cy="647700"/>
            <a:chOff x="5257800" y="876837"/>
            <a:chExt cx="3352800" cy="647163"/>
          </a:xfrm>
        </p:grpSpPr>
        <p:sp>
          <p:nvSpPr>
            <p:cNvPr id="32" name="TextBox 31"/>
            <p:cNvSpPr txBox="1"/>
            <p:nvPr/>
          </p:nvSpPr>
          <p:spPr>
            <a:xfrm>
              <a:off x="5257800" y="1143000"/>
              <a:ext cx="3352800" cy="381000"/>
            </a:xfrm>
            <a:prstGeom prst="rect">
              <a:avLst/>
            </a:prstGeom>
            <a:gradFill>
              <a:gsLst>
                <a:gs pos="35000">
                  <a:srgbClr val="0092F6"/>
                </a:gs>
                <a:gs pos="57000">
                  <a:srgbClr val="0070C0"/>
                </a:gs>
                <a:gs pos="92000">
                  <a:schemeClr val="accent6">
                    <a:lumMod val="20000"/>
                    <a:lumOff val="8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8100000" scaled="1"/>
            </a:gradFill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400" b="1" dirty="0">
                  <a:latin typeface="Arial Narrow" pitchFamily="34" charset="0"/>
                </a:rPr>
                <a:t>PREVENT RECURRENCE</a:t>
              </a:r>
            </a:p>
          </p:txBody>
        </p:sp>
        <p:sp>
          <p:nvSpPr>
            <p:cNvPr id="33" name="Down Arrow 32"/>
            <p:cNvSpPr/>
            <p:nvPr/>
          </p:nvSpPr>
          <p:spPr>
            <a:xfrm>
              <a:off x="6820437" y="876837"/>
              <a:ext cx="228600" cy="228410"/>
            </a:xfrm>
            <a:prstGeom prst="downArrow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23" name="TextBox 15"/>
          <p:cNvSpPr txBox="1">
            <a:spLocks noChangeArrowheads="1"/>
          </p:cNvSpPr>
          <p:nvPr/>
        </p:nvSpPr>
        <p:spPr bwMode="auto">
          <a:xfrm>
            <a:off x="304800" y="2084189"/>
            <a:ext cx="2743200" cy="1785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ts val="2400"/>
              </a:lnSpc>
            </a:pPr>
            <a:r>
              <a:rPr lang="en-US" sz="2400" dirty="0" err="1">
                <a:latin typeface="Bernard MT Condensed" pitchFamily="18" charset="0"/>
              </a:rPr>
              <a:t>Antiepileptics</a:t>
            </a:r>
            <a:r>
              <a:rPr lang="en-US" sz="2400" dirty="0">
                <a:latin typeface="Bernard MT Condensed" pitchFamily="18" charset="0"/>
              </a:rPr>
              <a:t>; </a:t>
            </a:r>
          </a:p>
          <a:p>
            <a:pPr>
              <a:lnSpc>
                <a:spcPts val="2400"/>
              </a:lnSpc>
              <a:spcBef>
                <a:spcPts val="1200"/>
              </a:spcBef>
            </a:pPr>
            <a:r>
              <a:rPr lang="en-US" sz="2400" b="1" dirty="0" err="1" smtClean="0">
                <a:solidFill>
                  <a:srgbClr val="0000FF"/>
                </a:solidFill>
                <a:latin typeface="Arial Narrow" pitchFamily="34" charset="0"/>
              </a:rPr>
              <a:t>Topiramate</a:t>
            </a:r>
            <a:r>
              <a:rPr lang="en-US" sz="2400" b="1" dirty="0">
                <a:solidFill>
                  <a:srgbClr val="0000FF"/>
                </a:solidFill>
                <a:latin typeface="Arial Narrow" pitchFamily="34" charset="0"/>
              </a:rPr>
              <a:t>;</a:t>
            </a:r>
            <a:r>
              <a:rPr lang="en-US" sz="2400" b="1" dirty="0">
                <a:latin typeface="Arial Narrow" pitchFamily="34" charset="0"/>
              </a:rPr>
              <a:t> </a:t>
            </a:r>
            <a:endParaRPr lang="en-US" sz="2200" b="1" i="1" dirty="0">
              <a:latin typeface="Arial Narrow" pitchFamily="34" charset="0"/>
            </a:endParaRPr>
          </a:p>
          <a:p>
            <a:pPr>
              <a:lnSpc>
                <a:spcPts val="2400"/>
              </a:lnSpc>
              <a:spcBef>
                <a:spcPts val="1200"/>
              </a:spcBef>
            </a:pPr>
            <a:r>
              <a:rPr lang="en-US" sz="2400" b="1" dirty="0" err="1" smtClean="0">
                <a:solidFill>
                  <a:srgbClr val="0000FF"/>
                </a:solidFill>
                <a:latin typeface="Arial Narrow" pitchFamily="34" charset="0"/>
              </a:rPr>
              <a:t>Valproic</a:t>
            </a:r>
            <a:r>
              <a:rPr lang="en-US" sz="2400" b="1" dirty="0">
                <a:solidFill>
                  <a:srgbClr val="0000FF"/>
                </a:solidFill>
                <a:latin typeface="Arial Narrow" pitchFamily="34" charset="0"/>
              </a:rPr>
              <a:t>; </a:t>
            </a:r>
            <a:endParaRPr lang="en-US" sz="2200" b="1" i="1" dirty="0">
              <a:latin typeface="Arial Narrow" pitchFamily="34" charset="0"/>
            </a:endParaRPr>
          </a:p>
          <a:p>
            <a:pPr>
              <a:lnSpc>
                <a:spcPts val="2400"/>
              </a:lnSpc>
              <a:spcBef>
                <a:spcPts val="1200"/>
              </a:spcBef>
            </a:pPr>
            <a:r>
              <a:rPr lang="en-US" sz="2400" b="1" dirty="0" err="1" smtClean="0">
                <a:solidFill>
                  <a:srgbClr val="0000FF"/>
                </a:solidFill>
                <a:latin typeface="Arial Narrow" pitchFamily="34" charset="0"/>
              </a:rPr>
              <a:t>Gabapentin</a:t>
            </a:r>
            <a:r>
              <a:rPr lang="en-US" sz="2400" b="1" dirty="0" smtClean="0">
                <a:latin typeface="Arial Narrow" pitchFamily="34" charset="0"/>
              </a:rPr>
              <a:t> </a:t>
            </a:r>
            <a:r>
              <a:rPr lang="en-US" sz="2400" b="1" dirty="0">
                <a:latin typeface="Arial Narrow" pitchFamily="34" charset="0"/>
              </a:rPr>
              <a:t>?</a:t>
            </a:r>
          </a:p>
        </p:txBody>
      </p:sp>
      <p:sp>
        <p:nvSpPr>
          <p:cNvPr id="24" name="TextBox 15"/>
          <p:cNvSpPr txBox="1">
            <a:spLocks noChangeArrowheads="1"/>
          </p:cNvSpPr>
          <p:nvPr/>
        </p:nvSpPr>
        <p:spPr bwMode="auto">
          <a:xfrm>
            <a:off x="5867400" y="1981200"/>
            <a:ext cx="33528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ts val="2400"/>
              </a:lnSpc>
            </a:pPr>
            <a:r>
              <a:rPr lang="en-US" sz="2400" dirty="0" err="1">
                <a:latin typeface="Bernard MT Condensed" pitchFamily="18" charset="0"/>
              </a:rPr>
              <a:t>Antihypertensives</a:t>
            </a:r>
            <a:endParaRPr lang="en-US" sz="2400" dirty="0">
              <a:latin typeface="Bernard MT Condensed" pitchFamily="18" charset="0"/>
            </a:endParaRPr>
          </a:p>
          <a:p>
            <a:pPr>
              <a:lnSpc>
                <a:spcPts val="2400"/>
              </a:lnSpc>
              <a:spcBef>
                <a:spcPts val="1200"/>
              </a:spcBef>
              <a:buFont typeface="Symbol"/>
              <a:buChar char="b"/>
            </a:pPr>
            <a:r>
              <a:rPr lang="en-US" sz="2400" b="1" dirty="0" smtClean="0">
                <a:solidFill>
                  <a:srgbClr val="0000FF"/>
                </a:solidFill>
                <a:latin typeface="Arial Narrow" pitchFamily="34" charset="0"/>
              </a:rPr>
              <a:t>blockers</a:t>
            </a:r>
            <a:r>
              <a:rPr lang="en-US" sz="2400" b="1" dirty="0">
                <a:solidFill>
                  <a:srgbClr val="0000FF"/>
                </a:solidFill>
                <a:latin typeface="Arial Narrow" pitchFamily="34" charset="0"/>
              </a:rPr>
              <a:t>; </a:t>
            </a:r>
            <a:r>
              <a:rPr lang="en-US" sz="2200" b="1" i="1" dirty="0" err="1">
                <a:latin typeface="Arial Narrow" pitchFamily="34" charset="0"/>
              </a:rPr>
              <a:t>Propranolol</a:t>
            </a:r>
            <a:r>
              <a:rPr lang="en-US" sz="2200" b="1" i="1" dirty="0">
                <a:latin typeface="Arial Narrow" pitchFamily="34" charset="0"/>
              </a:rPr>
              <a:t>, </a:t>
            </a:r>
          </a:p>
          <a:p>
            <a:pPr>
              <a:lnSpc>
                <a:spcPts val="2400"/>
              </a:lnSpc>
              <a:spcBef>
                <a:spcPts val="1200"/>
              </a:spcBef>
            </a:pPr>
            <a:r>
              <a:rPr lang="en-US" sz="2400" b="1" dirty="0" smtClean="0">
                <a:solidFill>
                  <a:srgbClr val="0000FF"/>
                </a:solidFill>
                <a:latin typeface="Arial Narrow" pitchFamily="34" charset="0"/>
              </a:rPr>
              <a:t>Ca </a:t>
            </a:r>
            <a:r>
              <a:rPr lang="en-US" sz="2400" b="1" dirty="0">
                <a:solidFill>
                  <a:srgbClr val="0000FF"/>
                </a:solidFill>
                <a:latin typeface="Arial Narrow" pitchFamily="34" charset="0"/>
              </a:rPr>
              <a:t>Channel Blockers </a:t>
            </a:r>
          </a:p>
        </p:txBody>
      </p:sp>
      <p:sp>
        <p:nvSpPr>
          <p:cNvPr id="25" name="TextBox 15"/>
          <p:cNvSpPr txBox="1">
            <a:spLocks noChangeArrowheads="1"/>
          </p:cNvSpPr>
          <p:nvPr/>
        </p:nvSpPr>
        <p:spPr bwMode="auto">
          <a:xfrm>
            <a:off x="2867025" y="2084189"/>
            <a:ext cx="29718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ts val="2400"/>
              </a:lnSpc>
            </a:pPr>
            <a:r>
              <a:rPr lang="en-US" sz="2400" dirty="0">
                <a:latin typeface="Bernard MT Condensed" pitchFamily="18" charset="0"/>
              </a:rPr>
              <a:t>Antidepressants</a:t>
            </a:r>
          </a:p>
          <a:p>
            <a:pPr>
              <a:lnSpc>
                <a:spcPts val="2400"/>
              </a:lnSpc>
              <a:spcBef>
                <a:spcPts val="1200"/>
              </a:spcBef>
            </a:pPr>
            <a:r>
              <a:rPr lang="en-US" sz="2400" b="1" dirty="0" smtClean="0">
                <a:solidFill>
                  <a:srgbClr val="0000FF"/>
                </a:solidFill>
                <a:latin typeface="Arial Narrow" pitchFamily="34" charset="0"/>
              </a:rPr>
              <a:t>TCA</a:t>
            </a:r>
            <a:r>
              <a:rPr lang="en-US" sz="2400" b="1" dirty="0">
                <a:solidFill>
                  <a:srgbClr val="0000FF"/>
                </a:solidFill>
                <a:latin typeface="Arial Narrow" pitchFamily="34" charset="0"/>
              </a:rPr>
              <a:t>; </a:t>
            </a:r>
            <a:endParaRPr lang="en-US" sz="2400" b="1" dirty="0">
              <a:latin typeface="Arial Narrow" pitchFamily="34" charset="0"/>
            </a:endParaRPr>
          </a:p>
          <a:p>
            <a:pPr>
              <a:lnSpc>
                <a:spcPts val="2400"/>
              </a:lnSpc>
              <a:spcBef>
                <a:spcPts val="1200"/>
              </a:spcBef>
            </a:pPr>
            <a:r>
              <a:rPr lang="en-US" sz="2400" b="1" dirty="0" smtClean="0">
                <a:solidFill>
                  <a:srgbClr val="0000FF"/>
                </a:solidFill>
                <a:latin typeface="Arial Narrow" pitchFamily="34" charset="0"/>
              </a:rPr>
              <a:t>SSRIs</a:t>
            </a:r>
            <a:r>
              <a:rPr lang="en-US" sz="2400" b="1" dirty="0" smtClean="0">
                <a:latin typeface="Arial Narrow" pitchFamily="34" charset="0"/>
              </a:rPr>
              <a:t> </a:t>
            </a:r>
            <a:r>
              <a:rPr lang="en-US" sz="2400" b="1" dirty="0">
                <a:latin typeface="Arial Narrow" pitchFamily="34" charset="0"/>
              </a:rPr>
              <a:t>?</a:t>
            </a:r>
          </a:p>
        </p:txBody>
      </p:sp>
      <p:sp>
        <p:nvSpPr>
          <p:cNvPr id="26" name="Line 30"/>
          <p:cNvSpPr>
            <a:spLocks noChangeShapeType="1"/>
          </p:cNvSpPr>
          <p:nvPr/>
        </p:nvSpPr>
        <p:spPr bwMode="auto">
          <a:xfrm>
            <a:off x="2862262" y="2018409"/>
            <a:ext cx="45719" cy="2514600"/>
          </a:xfrm>
          <a:prstGeom prst="line">
            <a:avLst/>
          </a:prstGeom>
          <a:noFill/>
          <a:ln w="57150">
            <a:solidFill>
              <a:srgbClr val="0000FF"/>
            </a:solidFill>
            <a:prstDash val="dash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" name="TextBox 15"/>
          <p:cNvSpPr txBox="1">
            <a:spLocks noChangeArrowheads="1"/>
          </p:cNvSpPr>
          <p:nvPr/>
        </p:nvSpPr>
        <p:spPr bwMode="auto">
          <a:xfrm>
            <a:off x="304800" y="4724400"/>
            <a:ext cx="81534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ts val="2400"/>
              </a:lnSpc>
            </a:pPr>
            <a:r>
              <a:rPr lang="en-US" sz="2400" b="1" dirty="0" err="1">
                <a:latin typeface="Arial Narrow" pitchFamily="34" charset="0"/>
              </a:rPr>
              <a:t>Antispastic</a:t>
            </a:r>
            <a:r>
              <a:rPr lang="en-US" sz="2400" b="1" dirty="0">
                <a:latin typeface="Arial Narrow" pitchFamily="34" charset="0"/>
              </a:rPr>
              <a:t> muscle relaxants;</a:t>
            </a:r>
          </a:p>
          <a:p>
            <a:pPr>
              <a:lnSpc>
                <a:spcPts val="2400"/>
              </a:lnSpc>
            </a:pPr>
            <a:r>
              <a:rPr lang="en-US" sz="2400" b="1" dirty="0" smtClean="0">
                <a:latin typeface="Arial Narrow" pitchFamily="34" charset="0"/>
              </a:rPr>
              <a:t>	</a:t>
            </a:r>
            <a:r>
              <a:rPr lang="en-US" sz="2400" b="1" dirty="0" err="1" smtClean="0">
                <a:latin typeface="Arial Narrow" pitchFamily="34" charset="0"/>
              </a:rPr>
              <a:t>Botulinum</a:t>
            </a:r>
            <a:r>
              <a:rPr lang="en-US" sz="2400" b="1" dirty="0" smtClean="0">
                <a:latin typeface="Arial Narrow" pitchFamily="34" charset="0"/>
              </a:rPr>
              <a:t> </a:t>
            </a:r>
            <a:r>
              <a:rPr lang="en-US" sz="2400" b="1" dirty="0">
                <a:latin typeface="Arial Narrow" pitchFamily="34" charset="0"/>
              </a:rPr>
              <a:t>toxins, </a:t>
            </a:r>
            <a:r>
              <a:rPr lang="en-US" sz="2400" b="1" dirty="0" err="1" smtClean="0">
                <a:latin typeface="Arial Narrow" pitchFamily="34" charset="0"/>
              </a:rPr>
              <a:t>Tizanidine</a:t>
            </a:r>
            <a:r>
              <a:rPr lang="en-US" sz="2400" b="1" dirty="0" smtClean="0">
                <a:latin typeface="Arial Narrow" pitchFamily="34" charset="0"/>
              </a:rPr>
              <a:t>	</a:t>
            </a:r>
            <a:endParaRPr lang="en-US" sz="2400" b="1" dirty="0">
              <a:latin typeface="Arial Narrow" pitchFamily="34" charset="0"/>
            </a:endParaRPr>
          </a:p>
        </p:txBody>
      </p:sp>
      <p:sp>
        <p:nvSpPr>
          <p:cNvPr id="17" name="Line 30"/>
          <p:cNvSpPr>
            <a:spLocks noChangeShapeType="1"/>
          </p:cNvSpPr>
          <p:nvPr/>
        </p:nvSpPr>
        <p:spPr bwMode="auto">
          <a:xfrm>
            <a:off x="5440681" y="2018409"/>
            <a:ext cx="45719" cy="2514600"/>
          </a:xfrm>
          <a:prstGeom prst="line">
            <a:avLst/>
          </a:prstGeom>
          <a:noFill/>
          <a:ln w="57150">
            <a:solidFill>
              <a:srgbClr val="0000FF"/>
            </a:solidFill>
            <a:prstDash val="dash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33724" y="0"/>
            <a:ext cx="9144000" cy="6858000"/>
          </a:xfrm>
          <a:prstGeom prst="rect">
            <a:avLst/>
          </a:prstGeom>
          <a:gradFill flip="none" rotWithShape="1">
            <a:gsLst>
              <a:gs pos="35000">
                <a:schemeClr val="accent1">
                  <a:tint val="66000"/>
                  <a:satMod val="160000"/>
                  <a:alpha val="66000"/>
                </a:schemeClr>
              </a:gs>
              <a:gs pos="56000">
                <a:schemeClr val="accent6">
                  <a:lumMod val="20000"/>
                  <a:lumOff val="80000"/>
                </a:schemeClr>
              </a:gs>
              <a:gs pos="92000">
                <a:srgbClr val="A3FFE7">
                  <a:alpha val="55686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857224" y="2857496"/>
            <a:ext cx="3714776" cy="3214710"/>
          </a:xfrm>
          <a:prstGeom prst="rect">
            <a:avLst/>
          </a:prstGeom>
          <a:gradFill flip="none" rotWithShape="1">
            <a:gsLst>
              <a:gs pos="44000">
                <a:schemeClr val="accent1">
                  <a:shade val="30000"/>
                  <a:satMod val="115000"/>
                  <a:alpha val="39000"/>
                </a:schemeClr>
              </a:gs>
              <a:gs pos="50000">
                <a:schemeClr val="accent6">
                  <a:lumMod val="20000"/>
                  <a:lumOff val="80000"/>
                </a:schemeClr>
              </a:gs>
              <a:gs pos="100000">
                <a:schemeClr val="bg1">
                  <a:alpha val="23000"/>
                </a:schemeClr>
              </a:gs>
            </a:gsLst>
            <a:path path="rect">
              <a:fillToRect l="100000" b="100000"/>
            </a:path>
            <a:tileRect t="-100000" r="-100000"/>
          </a:gradFill>
          <a:ln w="9525">
            <a:noFill/>
            <a:miter lim="800000"/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62122" y="642918"/>
            <a:ext cx="5923225" cy="1077218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DRUGS USED IN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HEADACHE </a:t>
            </a:r>
            <a:r>
              <a:rPr lang="en-US" sz="32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AND MIGRAINE</a:t>
            </a:r>
            <a:endParaRPr lang="en-US" sz="32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+mn-lt"/>
              <a:cs typeface="+mn-cs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57158" y="3286124"/>
            <a:ext cx="3714776" cy="3214710"/>
          </a:xfrm>
          <a:prstGeom prst="rect">
            <a:avLst/>
          </a:prstGeom>
          <a:gradFill flip="none" rotWithShape="1">
            <a:gsLst>
              <a:gs pos="44000">
                <a:schemeClr val="accent1">
                  <a:shade val="30000"/>
                  <a:satMod val="115000"/>
                  <a:alpha val="39000"/>
                </a:schemeClr>
              </a:gs>
              <a:gs pos="50000">
                <a:schemeClr val="accent6">
                  <a:lumMod val="20000"/>
                  <a:lumOff val="80000"/>
                </a:schemeClr>
              </a:gs>
              <a:gs pos="100000">
                <a:schemeClr val="bg1">
                  <a:alpha val="23000"/>
                </a:schemeClr>
              </a:gs>
            </a:gsLst>
            <a:path path="rect">
              <a:fillToRect l="100000" b="100000"/>
            </a:path>
            <a:tileRect t="-100000" r="-100000"/>
          </a:gradFill>
          <a:ln w="9525">
            <a:noFill/>
            <a:miter lim="800000"/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8" name="Picture 10" descr="memory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 l="2126" t="2232" r="2223" b="4018"/>
          <a:stretch>
            <a:fillRect/>
          </a:stretch>
        </p:blipFill>
        <p:spPr bwMode="auto">
          <a:xfrm>
            <a:off x="-71470" y="3857628"/>
            <a:ext cx="3071834" cy="3000372"/>
          </a:xfrm>
          <a:prstGeom prst="rect">
            <a:avLst/>
          </a:prstGeom>
          <a:gradFill flip="none" rotWithShape="1">
            <a:gsLst>
              <a:gs pos="44000">
                <a:schemeClr val="accent1">
                  <a:shade val="30000"/>
                  <a:satMod val="115000"/>
                  <a:alpha val="39000"/>
                </a:schemeClr>
              </a:gs>
              <a:gs pos="50000">
                <a:schemeClr val="accent6">
                  <a:lumMod val="20000"/>
                  <a:lumOff val="80000"/>
                </a:schemeClr>
              </a:gs>
              <a:gs pos="100000">
                <a:schemeClr val="bg1">
                  <a:alpha val="23000"/>
                </a:schemeClr>
              </a:gs>
            </a:gsLst>
            <a:path path="rect">
              <a:fillToRect l="100000" b="100000"/>
            </a:path>
            <a:tileRect t="-100000" r="-100000"/>
          </a:gradFill>
          <a:ln w="9525">
            <a:noFill/>
            <a:miter lim="800000"/>
            <a:headEnd/>
            <a:tailEnd/>
          </a:ln>
        </p:spPr>
      </p:pic>
      <p:sp>
        <p:nvSpPr>
          <p:cNvPr id="11" name="WordArt 3"/>
          <p:cNvSpPr>
            <a:spLocks noChangeArrowheads="1" noChangeShapeType="1" noTextEdit="1"/>
          </p:cNvSpPr>
          <p:nvPr/>
        </p:nvSpPr>
        <p:spPr bwMode="auto">
          <a:xfrm>
            <a:off x="5791200" y="3284415"/>
            <a:ext cx="609600" cy="906585"/>
          </a:xfrm>
          <a:prstGeom prst="rect">
            <a:avLst/>
          </a:prstGeom>
        </p:spPr>
        <p:txBody>
          <a:bodyPr wrap="none" fromWordArt="1">
            <a:prstTxWarp prst="textWave4">
              <a:avLst>
                <a:gd name="adj1" fmla="val 10319"/>
                <a:gd name="adj2" fmla="val 0"/>
              </a:avLst>
            </a:prstTxWarp>
          </a:bodyPr>
          <a:lstStyle/>
          <a:p>
            <a:pPr algn="ctr" rtl="0"/>
            <a:r>
              <a:rPr lang="en-US" sz="3600" b="1" kern="10" dirty="0">
                <a:ln w="9525">
                  <a:solidFill>
                    <a:schemeClr val="tx2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bg1"/>
                    </a:gs>
                    <a:gs pos="100000">
                      <a:srgbClr val="FFBDFF"/>
                    </a:gs>
                  </a:gsLst>
                  <a:lin ang="5400000" scaled="1"/>
                </a:gradFill>
                <a:effectLst>
                  <a:outerShdw dist="107763" dir="2700000" algn="ctr" rotWithShape="0">
                    <a:srgbClr val="00CCFF">
                      <a:alpha val="50000"/>
                    </a:srgbClr>
                  </a:outerShdw>
                </a:effectLst>
                <a:latin typeface="Arial Black"/>
              </a:rPr>
              <a:t>O</a:t>
            </a:r>
          </a:p>
        </p:txBody>
      </p:sp>
      <p:sp>
        <p:nvSpPr>
          <p:cNvPr id="12" name="WordArt 4"/>
          <p:cNvSpPr>
            <a:spLocks noChangeArrowheads="1" noChangeShapeType="1" noTextEdit="1"/>
          </p:cNvSpPr>
          <p:nvPr/>
        </p:nvSpPr>
        <p:spPr bwMode="auto">
          <a:xfrm>
            <a:off x="5029200" y="2217615"/>
            <a:ext cx="812800" cy="906585"/>
          </a:xfrm>
          <a:prstGeom prst="rect">
            <a:avLst/>
          </a:prstGeom>
        </p:spPr>
        <p:txBody>
          <a:bodyPr wrap="none" fromWordArt="1">
            <a:prstTxWarp prst="textWave4">
              <a:avLst>
                <a:gd name="adj1" fmla="val 10319"/>
                <a:gd name="adj2" fmla="val 0"/>
              </a:avLst>
            </a:prstTxWarp>
          </a:bodyPr>
          <a:lstStyle/>
          <a:p>
            <a:pPr algn="ctr" rtl="0"/>
            <a:r>
              <a:rPr lang="en-US" sz="3600" b="1" kern="10" dirty="0">
                <a:ln w="9525">
                  <a:solidFill>
                    <a:schemeClr val="tx2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bg1"/>
                    </a:gs>
                    <a:gs pos="100000">
                      <a:srgbClr val="FFBDFF"/>
                    </a:gs>
                  </a:gsLst>
                  <a:lin ang="5400000" scaled="1"/>
                </a:gradFill>
                <a:effectLst>
                  <a:outerShdw dist="107763" dir="2700000" algn="ctr" rotWithShape="0">
                    <a:srgbClr val="00CCFF">
                      <a:alpha val="50000"/>
                    </a:srgbClr>
                  </a:outerShdw>
                </a:effectLst>
                <a:latin typeface="Arial Black"/>
              </a:rPr>
              <a:t>G</a:t>
            </a:r>
          </a:p>
        </p:txBody>
      </p:sp>
      <p:sp>
        <p:nvSpPr>
          <p:cNvPr id="13" name="WordArt 5"/>
          <p:cNvSpPr>
            <a:spLocks noChangeArrowheads="1" noChangeShapeType="1" noTextEdit="1"/>
          </p:cNvSpPr>
          <p:nvPr/>
        </p:nvSpPr>
        <p:spPr bwMode="auto">
          <a:xfrm>
            <a:off x="6781800" y="5341815"/>
            <a:ext cx="609600" cy="906585"/>
          </a:xfrm>
          <a:prstGeom prst="rect">
            <a:avLst/>
          </a:prstGeom>
        </p:spPr>
        <p:txBody>
          <a:bodyPr wrap="none" fromWordArt="1">
            <a:prstTxWarp prst="textWave4">
              <a:avLst>
                <a:gd name="adj1" fmla="val 10319"/>
                <a:gd name="adj2" fmla="val 0"/>
              </a:avLst>
            </a:prstTxWarp>
          </a:bodyPr>
          <a:lstStyle/>
          <a:p>
            <a:pPr algn="ctr" rtl="0"/>
            <a:r>
              <a:rPr lang="en-US" sz="3600" b="1" kern="10" dirty="0" smtClean="0">
                <a:ln w="9525">
                  <a:solidFill>
                    <a:schemeClr val="tx2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bg1"/>
                    </a:gs>
                    <a:gs pos="100000">
                      <a:srgbClr val="FFBDFF"/>
                    </a:gs>
                  </a:gsLst>
                  <a:lin ang="5400000" scaled="1"/>
                </a:gradFill>
                <a:effectLst>
                  <a:outerShdw dist="107763" dir="2700000" algn="ctr" rotWithShape="0">
                    <a:srgbClr val="00CCFF">
                      <a:alpha val="50000"/>
                    </a:srgbClr>
                  </a:outerShdw>
                </a:effectLst>
                <a:latin typeface="Arial Black"/>
              </a:rPr>
              <a:t>D</a:t>
            </a:r>
            <a:endParaRPr lang="en-US" sz="3600" b="1" kern="10" dirty="0">
              <a:ln w="9525">
                <a:solidFill>
                  <a:schemeClr val="tx2"/>
                </a:solidFill>
                <a:round/>
                <a:headEnd/>
                <a:tailEnd/>
              </a:ln>
              <a:gradFill rotWithShape="1">
                <a:gsLst>
                  <a:gs pos="0">
                    <a:schemeClr val="bg1"/>
                  </a:gs>
                  <a:gs pos="100000">
                    <a:srgbClr val="FFBDFF"/>
                  </a:gs>
                </a:gsLst>
                <a:lin ang="5400000" scaled="1"/>
              </a:gradFill>
              <a:effectLst>
                <a:outerShdw dist="107763" dir="2700000" algn="ctr" rotWithShape="0">
                  <a:srgbClr val="00CCFF">
                    <a:alpha val="50000"/>
                  </a:srgbClr>
                </a:outerShdw>
              </a:effectLst>
              <a:latin typeface="Arial Black"/>
            </a:endParaRPr>
          </a:p>
        </p:txBody>
      </p:sp>
      <p:sp>
        <p:nvSpPr>
          <p:cNvPr id="14" name="WordArt 6"/>
          <p:cNvSpPr>
            <a:spLocks noChangeArrowheads="1" noChangeShapeType="1" noTextEdit="1"/>
          </p:cNvSpPr>
          <p:nvPr/>
        </p:nvSpPr>
        <p:spPr bwMode="auto">
          <a:xfrm>
            <a:off x="6858000" y="2514600"/>
            <a:ext cx="584200" cy="762000"/>
          </a:xfrm>
          <a:prstGeom prst="rect">
            <a:avLst/>
          </a:prstGeom>
        </p:spPr>
        <p:txBody>
          <a:bodyPr wrap="none" fromWordArt="1">
            <a:prstTxWarp prst="textWave4">
              <a:avLst>
                <a:gd name="adj1" fmla="val 10319"/>
                <a:gd name="adj2" fmla="val 0"/>
              </a:avLst>
            </a:prstTxWarp>
          </a:bodyPr>
          <a:lstStyle/>
          <a:p>
            <a:pPr algn="ctr" rtl="0"/>
            <a:r>
              <a:rPr lang="en-US" sz="3600" b="1" kern="10" dirty="0" smtClean="0">
                <a:ln w="9525">
                  <a:solidFill>
                    <a:schemeClr val="tx2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bg1"/>
                    </a:gs>
                    <a:gs pos="100000">
                      <a:srgbClr val="FFBDFF"/>
                    </a:gs>
                  </a:gsLst>
                  <a:lin ang="5400000" scaled="1"/>
                </a:gradFill>
                <a:effectLst>
                  <a:outerShdw dist="107763" dir="2700000" algn="ctr" rotWithShape="0">
                    <a:srgbClr val="00CCFF">
                      <a:alpha val="50000"/>
                    </a:srgbClr>
                  </a:outerShdw>
                </a:effectLst>
                <a:latin typeface="Arial Black"/>
              </a:rPr>
              <a:t>U</a:t>
            </a:r>
            <a:endParaRPr lang="en-US" sz="3600" b="1" kern="10" dirty="0">
              <a:ln w="9525">
                <a:solidFill>
                  <a:schemeClr val="tx2"/>
                </a:solidFill>
                <a:round/>
                <a:headEnd/>
                <a:tailEnd/>
              </a:ln>
              <a:gradFill rotWithShape="1">
                <a:gsLst>
                  <a:gs pos="0">
                    <a:schemeClr val="bg1"/>
                  </a:gs>
                  <a:gs pos="100000">
                    <a:srgbClr val="FFBDFF"/>
                  </a:gs>
                </a:gsLst>
                <a:lin ang="5400000" scaled="1"/>
              </a:gradFill>
              <a:effectLst>
                <a:outerShdw dist="107763" dir="2700000" algn="ctr" rotWithShape="0">
                  <a:srgbClr val="00CCFF">
                    <a:alpha val="50000"/>
                  </a:srgbClr>
                </a:outerShdw>
              </a:effectLst>
              <a:latin typeface="Arial Black"/>
            </a:endParaRPr>
          </a:p>
        </p:txBody>
      </p:sp>
      <p:sp>
        <p:nvSpPr>
          <p:cNvPr id="15" name="WordArt 7"/>
          <p:cNvSpPr>
            <a:spLocks noChangeArrowheads="1" noChangeShapeType="1" noTextEdit="1"/>
          </p:cNvSpPr>
          <p:nvPr/>
        </p:nvSpPr>
        <p:spPr bwMode="auto">
          <a:xfrm>
            <a:off x="6096000" y="4275015"/>
            <a:ext cx="609600" cy="991577"/>
          </a:xfrm>
          <a:prstGeom prst="rect">
            <a:avLst/>
          </a:prstGeom>
        </p:spPr>
        <p:txBody>
          <a:bodyPr wrap="none" fromWordArt="1">
            <a:prstTxWarp prst="textWave4">
              <a:avLst>
                <a:gd name="adj1" fmla="val 10319"/>
                <a:gd name="adj2" fmla="val 0"/>
              </a:avLst>
            </a:prstTxWarp>
          </a:bodyPr>
          <a:lstStyle/>
          <a:p>
            <a:pPr algn="ctr" rtl="0"/>
            <a:r>
              <a:rPr lang="en-US" sz="3600" b="1" kern="10" dirty="0">
                <a:ln w="9525">
                  <a:solidFill>
                    <a:schemeClr val="tx2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bg1"/>
                    </a:gs>
                    <a:gs pos="100000">
                      <a:srgbClr val="FFBDFF"/>
                    </a:gs>
                  </a:gsLst>
                  <a:lin ang="5400000" scaled="1"/>
                </a:gradFill>
                <a:effectLst>
                  <a:outerShdw dist="107763" dir="2700000" algn="ctr" rotWithShape="0">
                    <a:srgbClr val="00CCFF">
                      <a:alpha val="50000"/>
                    </a:srgbClr>
                  </a:outerShdw>
                </a:effectLst>
                <a:latin typeface="Arial Black"/>
              </a:rPr>
              <a:t>O</a:t>
            </a:r>
          </a:p>
        </p:txBody>
      </p:sp>
      <p:sp>
        <p:nvSpPr>
          <p:cNvPr id="16" name="WordArt 8"/>
          <p:cNvSpPr>
            <a:spLocks noChangeArrowheads="1" noChangeShapeType="1" noTextEdit="1"/>
          </p:cNvSpPr>
          <p:nvPr/>
        </p:nvSpPr>
        <p:spPr bwMode="auto">
          <a:xfrm>
            <a:off x="7391400" y="3429000"/>
            <a:ext cx="711200" cy="878254"/>
          </a:xfrm>
          <a:prstGeom prst="rect">
            <a:avLst/>
          </a:prstGeom>
        </p:spPr>
        <p:txBody>
          <a:bodyPr wrap="none" fromWordArt="1">
            <a:prstTxWarp prst="textWave4">
              <a:avLst>
                <a:gd name="adj1" fmla="val 10319"/>
                <a:gd name="adj2" fmla="val 0"/>
              </a:avLst>
            </a:prstTxWarp>
          </a:bodyPr>
          <a:lstStyle/>
          <a:p>
            <a:pPr algn="ctr" rtl="0"/>
            <a:r>
              <a:rPr lang="en-US" sz="3600" b="1" kern="10" dirty="0">
                <a:ln w="9525">
                  <a:solidFill>
                    <a:schemeClr val="tx2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bg1"/>
                    </a:gs>
                    <a:gs pos="100000">
                      <a:srgbClr val="FFBDFF"/>
                    </a:gs>
                  </a:gsLst>
                  <a:lin ang="5400000" scaled="1"/>
                </a:gradFill>
                <a:effectLst>
                  <a:outerShdw dist="107763" dir="2700000" algn="ctr" rotWithShape="0">
                    <a:srgbClr val="00CCFF">
                      <a:alpha val="50000"/>
                    </a:srgbClr>
                  </a:outerShdw>
                </a:effectLst>
                <a:latin typeface="Arial Black"/>
              </a:rPr>
              <a:t>C</a:t>
            </a:r>
          </a:p>
        </p:txBody>
      </p:sp>
      <p:sp>
        <p:nvSpPr>
          <p:cNvPr id="17" name="WordArt 9"/>
          <p:cNvSpPr>
            <a:spLocks noChangeArrowheads="1" noChangeShapeType="1" noTextEdit="1"/>
          </p:cNvSpPr>
          <p:nvPr/>
        </p:nvSpPr>
        <p:spPr bwMode="auto">
          <a:xfrm>
            <a:off x="8153400" y="4343400"/>
            <a:ext cx="660400" cy="963246"/>
          </a:xfrm>
          <a:prstGeom prst="rect">
            <a:avLst/>
          </a:prstGeom>
        </p:spPr>
        <p:txBody>
          <a:bodyPr wrap="none" fromWordArt="1">
            <a:prstTxWarp prst="textWave4">
              <a:avLst>
                <a:gd name="adj1" fmla="val 10319"/>
                <a:gd name="adj2" fmla="val 0"/>
              </a:avLst>
            </a:prstTxWarp>
          </a:bodyPr>
          <a:lstStyle/>
          <a:p>
            <a:pPr algn="ctr" rtl="0"/>
            <a:r>
              <a:rPr lang="en-US" sz="3600" b="1" kern="10" dirty="0">
                <a:ln w="9525">
                  <a:solidFill>
                    <a:schemeClr val="tx2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bg1"/>
                    </a:gs>
                    <a:gs pos="100000">
                      <a:srgbClr val="FFBDFF"/>
                    </a:gs>
                  </a:gsLst>
                  <a:lin ang="5400000" scaled="1"/>
                </a:gradFill>
                <a:effectLst>
                  <a:outerShdw dist="107763" dir="2700000" algn="ctr" rotWithShape="0">
                    <a:srgbClr val="00CCFF">
                      <a:alpha val="50000"/>
                    </a:srgbClr>
                  </a:outerShdw>
                </a:effectLst>
                <a:latin typeface="Arial Black"/>
              </a:rPr>
              <a:t>K</a:t>
            </a:r>
          </a:p>
        </p:txBody>
      </p:sp>
      <p:sp>
        <p:nvSpPr>
          <p:cNvPr id="18" name="WordArt 10"/>
          <p:cNvSpPr>
            <a:spLocks noChangeArrowheads="1" noChangeShapeType="1" noTextEdit="1"/>
          </p:cNvSpPr>
          <p:nvPr/>
        </p:nvSpPr>
        <p:spPr bwMode="auto">
          <a:xfrm>
            <a:off x="6299200" y="1676400"/>
            <a:ext cx="609600" cy="950259"/>
          </a:xfrm>
          <a:prstGeom prst="rect">
            <a:avLst/>
          </a:prstGeom>
        </p:spPr>
        <p:txBody>
          <a:bodyPr wrap="none" fromWordArt="1">
            <a:prstTxWarp prst="textWave4">
              <a:avLst>
                <a:gd name="adj1" fmla="val 10319"/>
                <a:gd name="adj2" fmla="val 0"/>
              </a:avLst>
            </a:prstTxWarp>
          </a:bodyPr>
          <a:lstStyle/>
          <a:p>
            <a:pPr algn="ctr" rtl="0"/>
            <a:r>
              <a:rPr lang="en-US" sz="3600" b="1" kern="10" dirty="0">
                <a:ln w="9525">
                  <a:solidFill>
                    <a:schemeClr val="tx2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bg1"/>
                    </a:gs>
                    <a:gs pos="100000">
                      <a:srgbClr val="FFBDFF"/>
                    </a:gs>
                  </a:gsLst>
                  <a:lin ang="5400000" scaled="1"/>
                </a:gradFill>
                <a:effectLst>
                  <a:outerShdw dist="107763" dir="2700000" algn="ctr" rotWithShape="0">
                    <a:srgbClr val="00CCFF">
                      <a:alpha val="50000"/>
                    </a:srgbClr>
                  </a:outerShdw>
                </a:effectLst>
                <a:latin typeface="Arial Black"/>
              </a:rPr>
              <a:t>L</a:t>
            </a: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35000">
                <a:schemeClr val="accent1">
                  <a:tint val="66000"/>
                  <a:satMod val="160000"/>
                  <a:alpha val="66000"/>
                </a:schemeClr>
              </a:gs>
              <a:gs pos="56000">
                <a:schemeClr val="accent6">
                  <a:lumMod val="20000"/>
                  <a:lumOff val="80000"/>
                </a:schemeClr>
              </a:gs>
              <a:gs pos="92000">
                <a:srgbClr val="A3FFE7">
                  <a:alpha val="55686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Horizontal Scroll 5"/>
          <p:cNvSpPr/>
          <p:nvPr/>
        </p:nvSpPr>
        <p:spPr>
          <a:xfrm>
            <a:off x="0" y="1500174"/>
            <a:ext cx="9144000" cy="4429156"/>
          </a:xfrm>
          <a:prstGeom prst="horizontalScroll">
            <a:avLst/>
          </a:prstGeom>
          <a:gradFill flip="none" rotWithShape="1">
            <a:gsLst>
              <a:gs pos="44000">
                <a:srgbClr val="4F81BD">
                  <a:alpha val="18000"/>
                </a:srgbClr>
              </a:gs>
              <a:gs pos="50000">
                <a:schemeClr val="accent6">
                  <a:lumMod val="20000"/>
                  <a:lumOff val="80000"/>
                </a:schemeClr>
              </a:gs>
              <a:gs pos="100000">
                <a:schemeClr val="bg1">
                  <a:alpha val="23000"/>
                </a:schemeClr>
              </a:gs>
            </a:gsLst>
            <a:path path="rect">
              <a:fillToRect l="100000" b="100000"/>
            </a:path>
            <a:tileRect t="-100000" r="-100000"/>
          </a:gradFill>
          <a:ln w="9525">
            <a:solidFill>
              <a:srgbClr val="4274B0"/>
            </a:solidFill>
            <a:miter lim="800000"/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4520" name="Content Placeholder 2"/>
          <p:cNvSpPr>
            <a:spLocks noGrp="1"/>
          </p:cNvSpPr>
          <p:nvPr>
            <p:ph idx="4294967295"/>
          </p:nvPr>
        </p:nvSpPr>
        <p:spPr>
          <a:xfrm>
            <a:off x="628650" y="2219325"/>
            <a:ext cx="8229600" cy="3114675"/>
          </a:xfrm>
        </p:spPr>
        <p:txBody>
          <a:bodyPr/>
          <a:lstStyle/>
          <a:p>
            <a:pPr>
              <a:buFont typeface="Arial" charset="0"/>
              <a:buBlip>
                <a:blip r:embed="rId2"/>
              </a:buBlip>
            </a:pPr>
            <a:r>
              <a:rPr lang="en-US" b="1" smtClean="0">
                <a:latin typeface="Arial Narrow" pitchFamily="34" charset="0"/>
              </a:rPr>
              <a:t> </a:t>
            </a:r>
            <a:r>
              <a:rPr lang="en-US" sz="2600" b="1" smtClean="0">
                <a:latin typeface="Arial Narrow" pitchFamily="34" charset="0"/>
                <a:cs typeface="Times New Roman" pitchFamily="18" charset="0"/>
              </a:rPr>
              <a:t>Differentiate between types of headache regarding their symptoms, signs and pathophysiology.</a:t>
            </a:r>
          </a:p>
          <a:p>
            <a:pPr>
              <a:buFont typeface="Arial" charset="0"/>
              <a:buBlip>
                <a:blip r:embed="rId2"/>
              </a:buBlip>
            </a:pPr>
            <a:r>
              <a:rPr lang="en-US" sz="2600" b="1" smtClean="0">
                <a:latin typeface="Arial Narrow" pitchFamily="34" charset="0"/>
                <a:cs typeface="Times New Roman" pitchFamily="18" charset="0"/>
              </a:rPr>
              <a:t> Recognize drugs used to prevent migraine</a:t>
            </a:r>
          </a:p>
          <a:p>
            <a:pPr>
              <a:buFont typeface="Arial" charset="0"/>
              <a:buBlip>
                <a:blip r:embed="rId2"/>
              </a:buBlip>
            </a:pPr>
            <a:r>
              <a:rPr lang="en-US" sz="2600" b="1" smtClean="0">
                <a:latin typeface="Arial Narrow" pitchFamily="34" charset="0"/>
                <a:cs typeface="Times New Roman" pitchFamily="18" charset="0"/>
              </a:rPr>
              <a:t>Identify drugs used to rescue and abort migraine</a:t>
            </a:r>
          </a:p>
          <a:p>
            <a:pPr>
              <a:buFont typeface="Arial" charset="0"/>
              <a:buBlip>
                <a:blip r:embed="rId2"/>
              </a:buBlip>
            </a:pPr>
            <a:r>
              <a:rPr lang="en-US" sz="2600" b="1" smtClean="0">
                <a:latin typeface="Arial Narrow" pitchFamily="34" charset="0"/>
                <a:cs typeface="Times New Roman" pitchFamily="18" charset="0"/>
              </a:rPr>
              <a:t> Elaborate on the pharmacokinetics, dynamic and toxic profile of some of these drugs.</a:t>
            </a:r>
          </a:p>
        </p:txBody>
      </p:sp>
      <p:sp>
        <p:nvSpPr>
          <p:cNvPr id="7" name="Rectangle 6"/>
          <p:cNvSpPr/>
          <p:nvPr/>
        </p:nvSpPr>
        <p:spPr>
          <a:xfrm>
            <a:off x="432796" y="571480"/>
            <a:ext cx="885755" cy="58477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  <a:cs typeface="+mn-cs"/>
              </a:rPr>
              <a:t>ILOs</a:t>
            </a:r>
            <a:endParaRPr lang="en-US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+mn-lt"/>
              <a:cs typeface="+mn-cs"/>
            </a:endParaRP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35000">
                <a:schemeClr val="accent1">
                  <a:tint val="66000"/>
                  <a:satMod val="160000"/>
                  <a:alpha val="66000"/>
                </a:schemeClr>
              </a:gs>
              <a:gs pos="56000">
                <a:schemeClr val="accent6">
                  <a:lumMod val="20000"/>
                  <a:lumOff val="80000"/>
                </a:schemeClr>
              </a:gs>
              <a:gs pos="92000">
                <a:srgbClr val="A3FFE7">
                  <a:alpha val="55686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Down Arrow 8"/>
          <p:cNvSpPr/>
          <p:nvPr/>
        </p:nvSpPr>
        <p:spPr>
          <a:xfrm>
            <a:off x="1500188" y="790575"/>
            <a:ext cx="1219200" cy="381000"/>
          </a:xfrm>
          <a:prstGeom prst="downArrow">
            <a:avLst/>
          </a:prstGeom>
          <a:gradFill flip="none" rotWithShape="1">
            <a:gsLst>
              <a:gs pos="0">
                <a:schemeClr val="tx2">
                  <a:alpha val="65000"/>
                </a:schemeClr>
              </a:gs>
              <a:gs pos="50000">
                <a:srgbClr val="FF00FF">
                  <a:alpha val="43000"/>
                </a:srgbClr>
              </a:gs>
              <a:gs pos="100000">
                <a:srgbClr val="0092F6">
                  <a:tint val="23500"/>
                  <a:satMod val="160000"/>
                </a:srgb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500188" y="1071563"/>
            <a:ext cx="4572000" cy="201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ts val="600"/>
              </a:spcBef>
            </a:pPr>
            <a:r>
              <a:rPr lang="en-US" sz="2400" b="1" dirty="0">
                <a:solidFill>
                  <a:srgbClr val="FF3399"/>
                </a:solidFill>
                <a:latin typeface="Bernard MT Condensed" pitchFamily="18" charset="0"/>
                <a:cs typeface="Times New Roman" pitchFamily="18" charset="0"/>
              </a:rPr>
              <a:t>Primary:</a:t>
            </a:r>
            <a:r>
              <a:rPr lang="en-US" sz="2400" b="1" dirty="0">
                <a:solidFill>
                  <a:srgbClr val="FF3399"/>
                </a:solidFill>
                <a:latin typeface="Arial Narrow" pitchFamily="34" charset="0"/>
                <a:cs typeface="Times New Roman" pitchFamily="18" charset="0"/>
              </a:rPr>
              <a:t> </a:t>
            </a:r>
          </a:p>
          <a:p>
            <a:pPr>
              <a:spcBef>
                <a:spcPts val="600"/>
              </a:spcBef>
            </a:pPr>
            <a:r>
              <a:rPr lang="en-US" sz="2400" b="1" u="sng" dirty="0">
                <a:latin typeface="Arial Narrow" pitchFamily="34" charset="0"/>
                <a:cs typeface="Times New Roman" pitchFamily="18" charset="0"/>
              </a:rPr>
              <a:t>Migraine,</a:t>
            </a:r>
            <a:r>
              <a:rPr lang="en-US" sz="2400" b="1" dirty="0">
                <a:latin typeface="Arial Narrow" pitchFamily="34" charset="0"/>
                <a:cs typeface="Times New Roman" pitchFamily="18" charset="0"/>
              </a:rPr>
              <a:t> tension type headache, cluster headache, trigeminal </a:t>
            </a:r>
            <a:r>
              <a:rPr lang="en-US" sz="2400" b="1" dirty="0" err="1">
                <a:latin typeface="Arial Narrow" pitchFamily="34" charset="0"/>
                <a:cs typeface="Times New Roman" pitchFamily="18" charset="0"/>
              </a:rPr>
              <a:t>cephalgias</a:t>
            </a:r>
            <a:r>
              <a:rPr lang="en-US" sz="2400" b="1" dirty="0">
                <a:latin typeface="Arial Narrow" pitchFamily="34" charset="0"/>
                <a:cs typeface="Times New Roman" pitchFamily="18" charset="0"/>
              </a:rPr>
              <a:t> and others where cause in unknown</a:t>
            </a:r>
            <a:endParaRPr lang="en-US" sz="2400" b="1" dirty="0">
              <a:latin typeface="Arial Narrow" pitchFamily="34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8143875" y="0"/>
            <a:ext cx="1000125" cy="6858000"/>
          </a:xfrm>
          <a:prstGeom prst="rect">
            <a:avLst/>
          </a:prstGeom>
          <a:solidFill>
            <a:srgbClr val="4274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214313" y="3357563"/>
            <a:ext cx="8429625" cy="2714625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  <a:buFont typeface="Arial" charset="0"/>
              <a:buNone/>
            </a:pPr>
            <a:r>
              <a:rPr lang="en-US" sz="2400" dirty="0" smtClean="0">
                <a:solidFill>
                  <a:srgbClr val="FF3399"/>
                </a:solidFill>
                <a:latin typeface="Bernard MT Condensed" pitchFamily="18" charset="0"/>
                <a:cs typeface="Times New Roman" pitchFamily="18" charset="0"/>
              </a:rPr>
              <a:t>Secondary: </a:t>
            </a:r>
            <a:r>
              <a:rPr lang="en-US" sz="2200" b="1" dirty="0" smtClean="0">
                <a:latin typeface="Arial Narrow" pitchFamily="34" charset="0"/>
                <a:cs typeface="Times New Roman" pitchFamily="18" charset="0"/>
              </a:rPr>
              <a:t>Based on the etiology </a:t>
            </a:r>
          </a:p>
          <a:p>
            <a:pPr>
              <a:spcBef>
                <a:spcPts val="600"/>
              </a:spcBef>
              <a:buFont typeface="Wingdings" pitchFamily="2" charset="2"/>
              <a:buChar char="Ø"/>
            </a:pPr>
            <a:r>
              <a:rPr lang="en-US" sz="2200" b="1" dirty="0" smtClean="0">
                <a:solidFill>
                  <a:srgbClr val="305480"/>
                </a:solidFill>
                <a:latin typeface="Arial Narrow" pitchFamily="34" charset="0"/>
                <a:cs typeface="Times New Roman" pitchFamily="18" charset="0"/>
              </a:rPr>
              <a:t>Trauma:</a:t>
            </a:r>
            <a:r>
              <a:rPr lang="en-US" sz="2200" b="1" dirty="0" smtClean="0">
                <a:latin typeface="Arial Narrow" pitchFamily="34" charset="0"/>
                <a:cs typeface="Times New Roman" pitchFamily="18" charset="0"/>
              </a:rPr>
              <a:t> of head or neck</a:t>
            </a:r>
          </a:p>
          <a:p>
            <a:pPr>
              <a:spcBef>
                <a:spcPts val="600"/>
              </a:spcBef>
              <a:buFont typeface="Wingdings" pitchFamily="2" charset="2"/>
              <a:buChar char="Ø"/>
            </a:pPr>
            <a:r>
              <a:rPr lang="en-US" sz="2200" b="1" dirty="0" smtClean="0">
                <a:solidFill>
                  <a:srgbClr val="305480"/>
                </a:solidFill>
                <a:latin typeface="Arial Narrow" pitchFamily="34" charset="0"/>
                <a:cs typeface="Times New Roman" pitchFamily="18" charset="0"/>
              </a:rPr>
              <a:t>Vascular disorders</a:t>
            </a:r>
            <a:r>
              <a:rPr lang="en-US" sz="2200" b="1" dirty="0" smtClean="0">
                <a:latin typeface="Arial Narrow" pitchFamily="34" charset="0"/>
                <a:cs typeface="Times New Roman" pitchFamily="18" charset="0"/>
              </a:rPr>
              <a:t>: </a:t>
            </a:r>
            <a:r>
              <a:rPr lang="en-US" sz="2200" b="1" dirty="0" err="1" smtClean="0">
                <a:latin typeface="Arial Narrow" pitchFamily="34" charset="0"/>
                <a:cs typeface="Times New Roman" pitchFamily="18" charset="0"/>
              </a:rPr>
              <a:t>ischeamic</a:t>
            </a:r>
            <a:r>
              <a:rPr lang="en-US" sz="2200" b="1" dirty="0" smtClean="0">
                <a:latin typeface="Arial Narrow" pitchFamily="34" charset="0"/>
                <a:cs typeface="Times New Roman" pitchFamily="18" charset="0"/>
              </a:rPr>
              <a:t> stroke, </a:t>
            </a:r>
            <a:r>
              <a:rPr lang="en-US" sz="2200" b="1" dirty="0" err="1" smtClean="0">
                <a:latin typeface="Arial Narrow" pitchFamily="34" charset="0"/>
                <a:cs typeface="Times New Roman" pitchFamily="18" charset="0"/>
              </a:rPr>
              <a:t>intracrainial</a:t>
            </a:r>
            <a:r>
              <a:rPr lang="en-US" sz="2200" b="1" dirty="0" smtClean="0">
                <a:latin typeface="Arial Narrow" pitchFamily="34" charset="0"/>
                <a:cs typeface="Times New Roman" pitchFamily="18" charset="0"/>
              </a:rPr>
              <a:t> hemorrhage.</a:t>
            </a:r>
            <a:endParaRPr lang="en-US" sz="2200" b="1" dirty="0" smtClean="0">
              <a:solidFill>
                <a:srgbClr val="305480"/>
              </a:solidFill>
              <a:latin typeface="Arial Narrow" pitchFamily="34" charset="0"/>
              <a:cs typeface="Times New Roman" pitchFamily="18" charset="0"/>
            </a:endParaRPr>
          </a:p>
          <a:p>
            <a:pPr>
              <a:spcBef>
                <a:spcPts val="600"/>
              </a:spcBef>
              <a:buFont typeface="Wingdings" pitchFamily="2" charset="2"/>
              <a:buChar char="Ø"/>
            </a:pPr>
            <a:r>
              <a:rPr lang="en-US" sz="2200" b="1" dirty="0" smtClean="0">
                <a:solidFill>
                  <a:srgbClr val="305480"/>
                </a:solidFill>
                <a:latin typeface="Arial Narrow" pitchFamily="34" charset="0"/>
                <a:cs typeface="Times New Roman" pitchFamily="18" charset="0"/>
              </a:rPr>
              <a:t>Disease: </a:t>
            </a:r>
            <a:r>
              <a:rPr lang="en-US" sz="2200" b="1" dirty="0" smtClean="0">
                <a:latin typeface="Arial Narrow" pitchFamily="34" charset="0"/>
                <a:cs typeface="Times New Roman" pitchFamily="18" charset="0"/>
              </a:rPr>
              <a:t>intracranial </a:t>
            </a:r>
            <a:r>
              <a:rPr lang="en-US" sz="2200" b="1" dirty="0" err="1" smtClean="0">
                <a:latin typeface="Arial Narrow" pitchFamily="34" charset="0"/>
                <a:cs typeface="Times New Roman" pitchFamily="18" charset="0"/>
              </a:rPr>
              <a:t>tumors,infection</a:t>
            </a:r>
            <a:r>
              <a:rPr lang="en-US" sz="2200" b="1" dirty="0" smtClean="0">
                <a:latin typeface="Arial Narrow" pitchFamily="34" charset="0"/>
                <a:cs typeface="Times New Roman" pitchFamily="18" charset="0"/>
              </a:rPr>
              <a:t>,</a:t>
            </a:r>
          </a:p>
          <a:p>
            <a:pPr>
              <a:spcBef>
                <a:spcPts val="600"/>
              </a:spcBef>
              <a:buFont typeface="Wingdings" pitchFamily="2" charset="2"/>
              <a:buChar char="Ø"/>
            </a:pPr>
            <a:r>
              <a:rPr lang="en-US" sz="2200" b="1" dirty="0" smtClean="0">
                <a:solidFill>
                  <a:srgbClr val="305480"/>
                </a:solidFill>
                <a:latin typeface="Arial Narrow" pitchFamily="34" charset="0"/>
                <a:cs typeface="Times New Roman" pitchFamily="18" charset="0"/>
              </a:rPr>
              <a:t>Homeostasis disorders: </a:t>
            </a:r>
            <a:r>
              <a:rPr lang="en-US" sz="2200" b="1" dirty="0" smtClean="0">
                <a:latin typeface="Arial Narrow" pitchFamily="34" charset="0"/>
                <a:cs typeface="Times New Roman" pitchFamily="18" charset="0"/>
              </a:rPr>
              <a:t>high BP, fastening, </a:t>
            </a:r>
            <a:r>
              <a:rPr lang="en-US" sz="2200" b="1" dirty="0" err="1" smtClean="0">
                <a:latin typeface="Arial Narrow" pitchFamily="34" charset="0"/>
                <a:cs typeface="Times New Roman" pitchFamily="18" charset="0"/>
              </a:rPr>
              <a:t>hypothroidsm</a:t>
            </a:r>
            <a:r>
              <a:rPr lang="en-US" sz="2200" b="1" dirty="0" smtClean="0">
                <a:latin typeface="Arial Narrow" pitchFamily="34" charset="0"/>
                <a:cs typeface="Times New Roman" pitchFamily="18" charset="0"/>
              </a:rPr>
              <a:t>.</a:t>
            </a:r>
          </a:p>
          <a:p>
            <a:pPr>
              <a:spcBef>
                <a:spcPts val="600"/>
              </a:spcBef>
              <a:buFont typeface="Wingdings" pitchFamily="2" charset="2"/>
              <a:buChar char="Ø"/>
            </a:pPr>
            <a:r>
              <a:rPr lang="en-US" sz="2200" b="1" dirty="0" smtClean="0">
                <a:solidFill>
                  <a:srgbClr val="305480"/>
                </a:solidFill>
                <a:latin typeface="Arial Narrow" pitchFamily="34" charset="0"/>
                <a:cs typeface="Times New Roman" pitchFamily="18" charset="0"/>
              </a:rPr>
              <a:t>Others…</a:t>
            </a:r>
            <a:r>
              <a:rPr lang="en-US" sz="2200" b="1" dirty="0" smtClean="0">
                <a:latin typeface="Arial Narrow" pitchFamily="34" charset="0"/>
                <a:cs typeface="Times New Roman" pitchFamily="18" charset="0"/>
              </a:rPr>
              <a:t>…</a:t>
            </a:r>
          </a:p>
          <a:p>
            <a:pPr>
              <a:spcBef>
                <a:spcPts val="600"/>
              </a:spcBef>
              <a:buFont typeface="Arial" charset="0"/>
              <a:buAutoNum type="alphaLcParenR"/>
            </a:pPr>
            <a:endParaRPr lang="en-US" sz="2200" b="1" dirty="0" smtClean="0">
              <a:latin typeface="Arial Narrow" pitchFamily="34" charset="0"/>
            </a:endParaRPr>
          </a:p>
        </p:txBody>
      </p:sp>
      <p:sp>
        <p:nvSpPr>
          <p:cNvPr id="10" name="Down Arrow 9"/>
          <p:cNvSpPr/>
          <p:nvPr/>
        </p:nvSpPr>
        <p:spPr>
          <a:xfrm>
            <a:off x="514350" y="928688"/>
            <a:ext cx="857250" cy="2500312"/>
          </a:xfrm>
          <a:prstGeom prst="downArrow">
            <a:avLst/>
          </a:prstGeom>
          <a:gradFill flip="none" rotWithShape="1">
            <a:gsLst>
              <a:gs pos="0">
                <a:schemeClr val="tx2">
                  <a:alpha val="65000"/>
                </a:schemeClr>
              </a:gs>
              <a:gs pos="50000">
                <a:srgbClr val="FF00FF">
                  <a:alpha val="43000"/>
                </a:srgbClr>
              </a:gs>
              <a:gs pos="100000">
                <a:srgbClr val="0092F6">
                  <a:tint val="23500"/>
                  <a:satMod val="160000"/>
                </a:srgb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048000" y="2643188"/>
            <a:ext cx="2770310" cy="461665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  <a:effectLst>
            <a:outerShdw blurRad="50800" dist="76200" dir="2700000" algn="tl" rotWithShape="0">
              <a:prstClr val="black"/>
            </a:outerShdw>
          </a:effectLst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4274B0"/>
                </a:solidFill>
                <a:latin typeface="Arial Narrow" pitchFamily="34" charset="0"/>
                <a:cs typeface="+mn-cs"/>
                <a:sym typeface="Wingdings 3"/>
              </a:rPr>
              <a:t> </a:t>
            </a:r>
            <a:r>
              <a:rPr lang="en-US" sz="2400" b="1" dirty="0" smtClean="0">
                <a:solidFill>
                  <a:srgbClr val="4274B0"/>
                </a:solidFill>
                <a:latin typeface="Arial Narrow" pitchFamily="34" charset="0"/>
                <a:cs typeface="+mn-cs"/>
                <a:sym typeface="Wingdings 3"/>
              </a:rPr>
              <a:t>In most </a:t>
            </a:r>
            <a:r>
              <a:rPr lang="en-US" sz="2400" b="1" dirty="0" smtClean="0">
                <a:solidFill>
                  <a:srgbClr val="4274B0"/>
                </a:solidFill>
                <a:latin typeface="Arial Narrow" pitchFamily="34" charset="0"/>
                <a:sym typeface="Wingdings 3"/>
              </a:rPr>
              <a:t> </a:t>
            </a:r>
            <a:r>
              <a:rPr lang="en-US" sz="2400" b="1" dirty="0" smtClean="0">
                <a:solidFill>
                  <a:srgbClr val="4274B0"/>
                </a:solidFill>
                <a:latin typeface="Arial Narrow" pitchFamily="34" charset="0"/>
                <a:cs typeface="+mn-cs"/>
                <a:sym typeface="Wingdings 3"/>
              </a:rPr>
              <a:t>NSAIDs</a:t>
            </a:r>
            <a:endParaRPr lang="en-US" sz="2400" b="1" dirty="0">
              <a:solidFill>
                <a:srgbClr val="4274B0"/>
              </a:solidFill>
              <a:latin typeface="Arial Narrow" pitchFamily="34" charset="0"/>
              <a:cs typeface="+mn-cs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500438" y="5500688"/>
            <a:ext cx="2620962" cy="461962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  <a:effectLst>
            <a:outerShdw blurRad="50800" dist="76200" dir="2700000" algn="tl" rotWithShape="0">
              <a:prstClr val="black"/>
            </a:outerShdw>
          </a:effectLst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4274B0"/>
                </a:solidFill>
                <a:latin typeface="Arial Narrow" pitchFamily="34" charset="0"/>
                <a:cs typeface="+mn-cs"/>
                <a:sym typeface="Wingdings 3"/>
              </a:rPr>
              <a:t> Treat the etiology</a:t>
            </a:r>
            <a:endParaRPr lang="en-US" sz="2400" b="1" dirty="0">
              <a:solidFill>
                <a:srgbClr val="4274B0"/>
              </a:solidFill>
              <a:latin typeface="Arial Narrow" pitchFamily="34" charset="0"/>
              <a:cs typeface="+mn-cs"/>
            </a:endParaRPr>
          </a:p>
        </p:txBody>
      </p:sp>
      <p:sp>
        <p:nvSpPr>
          <p:cNvPr id="66566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928688"/>
          </a:xfrm>
          <a:solidFill>
            <a:srgbClr val="4274B0"/>
          </a:solidFill>
        </p:spPr>
        <p:txBody>
          <a:bodyPr/>
          <a:lstStyle/>
          <a:p>
            <a:pPr algn="l"/>
            <a:r>
              <a:rPr lang="en-US" dirty="0" smtClean="0">
                <a:latin typeface="Bernard MT Condensed" pitchFamily="18" charset="0"/>
              </a:rPr>
              <a:t> </a:t>
            </a:r>
            <a:r>
              <a:rPr lang="en-US" sz="3600" dirty="0" smtClean="0">
                <a:solidFill>
                  <a:schemeClr val="bg1"/>
                </a:solidFill>
                <a:latin typeface="Bernard MT Condensed" pitchFamily="18" charset="0"/>
              </a:rPr>
              <a:t>Classification &amp; General Treatment of Headaches </a:t>
            </a: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35000">
                <a:schemeClr val="tx2">
                  <a:lumMod val="20000"/>
                  <a:lumOff val="80000"/>
                  <a:alpha val="48000"/>
                </a:schemeClr>
              </a:gs>
              <a:gs pos="56000">
                <a:schemeClr val="accent6">
                  <a:lumMod val="20000"/>
                  <a:lumOff val="80000"/>
                </a:schemeClr>
              </a:gs>
              <a:gs pos="92000">
                <a:srgbClr val="A3FFE7">
                  <a:alpha val="55686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04800" y="5105400"/>
            <a:ext cx="2743200" cy="830997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Arial Narrow" pitchFamily="34" charset="0"/>
                <a:cs typeface="+mn-cs"/>
              </a:rPr>
              <a:t>MIGRAINE</a:t>
            </a:r>
            <a:endParaRPr lang="en-US" sz="48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+mn-lt"/>
              <a:cs typeface="+mn-cs"/>
            </a:endParaRPr>
          </a:p>
        </p:txBody>
      </p:sp>
      <p:sp>
        <p:nvSpPr>
          <p:cNvPr id="67591" name="TextBox 6"/>
          <p:cNvSpPr txBox="1">
            <a:spLocks noChangeArrowheads="1"/>
          </p:cNvSpPr>
          <p:nvPr/>
        </p:nvSpPr>
        <p:spPr bwMode="auto">
          <a:xfrm>
            <a:off x="3276600" y="4724400"/>
            <a:ext cx="54102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 dirty="0">
                <a:latin typeface="Arial Narrow" pitchFamily="34" charset="0"/>
              </a:rPr>
              <a:t>Recurrent attacks of throbbing headache</a:t>
            </a:r>
          </a:p>
          <a:p>
            <a:r>
              <a:rPr lang="en-US" sz="2400" b="1" dirty="0">
                <a:latin typeface="Arial Narrow" pitchFamily="34" charset="0"/>
              </a:rPr>
              <a:t>Unilateral / or on both sides </a:t>
            </a:r>
          </a:p>
          <a:p>
            <a:r>
              <a:rPr lang="en-US" sz="2400" b="1" dirty="0">
                <a:latin typeface="Arial Narrow" pitchFamily="34" charset="0"/>
              </a:rPr>
              <a:t>Lasting from &gt; 2 up to 72 hrs.</a:t>
            </a:r>
          </a:p>
          <a:p>
            <a:r>
              <a:rPr lang="en-US" sz="2400" b="1" u="sng" dirty="0">
                <a:latin typeface="Arial Narrow" pitchFamily="34" charset="0"/>
              </a:rPr>
              <a:t>+ </a:t>
            </a:r>
            <a:r>
              <a:rPr lang="en-US" sz="2400" b="1" dirty="0">
                <a:latin typeface="Arial Narrow" pitchFamily="34" charset="0"/>
              </a:rPr>
              <a:t>Preceded </a:t>
            </a:r>
            <a:r>
              <a:rPr lang="en-US" sz="2000" b="1" i="1" dirty="0">
                <a:latin typeface="Arial Narrow" pitchFamily="34" charset="0"/>
              </a:rPr>
              <a:t>(or accompanied) </a:t>
            </a:r>
            <a:r>
              <a:rPr lang="en-US" sz="2400" b="1" dirty="0">
                <a:latin typeface="Arial Narrow" pitchFamily="34" charset="0"/>
              </a:rPr>
              <a:t>by </a:t>
            </a:r>
            <a:r>
              <a:rPr lang="en-US" sz="2600" b="1" dirty="0">
                <a:solidFill>
                  <a:srgbClr val="0092F6"/>
                </a:solidFill>
                <a:latin typeface="Arial Narrow" pitchFamily="34" charset="0"/>
              </a:rPr>
              <a:t>AURA  </a:t>
            </a:r>
            <a:r>
              <a:rPr lang="en-US" sz="2400" b="1" dirty="0">
                <a:solidFill>
                  <a:srgbClr val="0092F6"/>
                </a:solidFill>
                <a:latin typeface="Arial Narrow" pitchFamily="34" charset="0"/>
              </a:rPr>
              <a:t> </a:t>
            </a:r>
            <a:endParaRPr lang="en-US" sz="2400" b="1" dirty="0">
              <a:latin typeface="Arial Narrow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838200" y="2209800"/>
            <a:ext cx="7086600" cy="830997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Arial Narrow" pitchFamily="34" charset="0"/>
                <a:cs typeface="+mn-cs"/>
              </a:rPr>
              <a:t>TREATMENT OF MIGRAINE</a:t>
            </a:r>
            <a:endParaRPr lang="en-US" sz="48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+mn-lt"/>
              <a:cs typeface="+mn-cs"/>
            </a:endParaRP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ectangle 4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35000">
                <a:schemeClr val="tx2">
                  <a:lumMod val="20000"/>
                  <a:lumOff val="80000"/>
                  <a:alpha val="48000"/>
                </a:schemeClr>
              </a:gs>
              <a:gs pos="56000">
                <a:schemeClr val="accent6">
                  <a:lumMod val="20000"/>
                  <a:lumOff val="80000"/>
                </a:schemeClr>
              </a:gs>
              <a:gs pos="92000">
                <a:srgbClr val="A3FFE7">
                  <a:alpha val="55686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274" name="TextBox 16"/>
          <p:cNvSpPr txBox="1">
            <a:spLocks noChangeArrowheads="1"/>
          </p:cNvSpPr>
          <p:nvPr/>
        </p:nvSpPr>
        <p:spPr bwMode="auto">
          <a:xfrm>
            <a:off x="2971800" y="3797651"/>
            <a:ext cx="5410200" cy="12721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ts val="2300"/>
              </a:lnSpc>
            </a:pPr>
            <a:r>
              <a:rPr lang="en-US" sz="2400" b="1" dirty="0">
                <a:latin typeface="Arial Narrow" pitchFamily="34" charset="0"/>
              </a:rPr>
              <a:t>They specifically target pathways of migraine by </a:t>
            </a:r>
            <a:r>
              <a:rPr lang="en-US" sz="2400" b="1" dirty="0">
                <a:latin typeface="Arial Narrow" pitchFamily="34" charset="0"/>
                <a:sym typeface="Wingdings" pitchFamily="2" charset="2"/>
              </a:rPr>
              <a:t> </a:t>
            </a:r>
            <a:r>
              <a:rPr lang="en-US" sz="2400" b="1" dirty="0" err="1">
                <a:latin typeface="Arial Narrow" pitchFamily="34" charset="0"/>
              </a:rPr>
              <a:t>meningeal</a:t>
            </a:r>
            <a:r>
              <a:rPr lang="en-US" sz="2400" b="1" dirty="0">
                <a:latin typeface="Arial Narrow" pitchFamily="34" charset="0"/>
              </a:rPr>
              <a:t> dilatation &amp; </a:t>
            </a:r>
            <a:r>
              <a:rPr lang="en-US" sz="2400" b="1" dirty="0">
                <a:latin typeface="Arial Narrow" pitchFamily="34" charset="0"/>
                <a:sym typeface="Wingdings" pitchFamily="2" charset="2"/>
              </a:rPr>
              <a:t> </a:t>
            </a:r>
            <a:r>
              <a:rPr lang="en-US" sz="2400" b="1" dirty="0">
                <a:latin typeface="Arial Narrow" pitchFamily="34" charset="0"/>
              </a:rPr>
              <a:t>neural activation via 5HT</a:t>
            </a:r>
            <a:r>
              <a:rPr lang="en-US" sz="2400" b="1" baseline="-25000" dirty="0">
                <a:latin typeface="Arial Narrow" pitchFamily="34" charset="0"/>
              </a:rPr>
              <a:t>1 </a:t>
            </a:r>
            <a:r>
              <a:rPr lang="en-US" sz="2400" b="1" dirty="0" err="1">
                <a:latin typeface="Arial Narrow" pitchFamily="34" charset="0"/>
              </a:rPr>
              <a:t>agonism</a:t>
            </a:r>
            <a:r>
              <a:rPr lang="en-US" sz="2400" b="1" dirty="0">
                <a:latin typeface="Arial Narrow" pitchFamily="34" charset="0"/>
              </a:rPr>
              <a:t> </a:t>
            </a:r>
            <a:r>
              <a:rPr lang="en-US" sz="2400" b="1" dirty="0">
                <a:latin typeface="Arial Narrow" pitchFamily="34" charset="0"/>
                <a:sym typeface="Wingdings" pitchFamily="2" charset="2"/>
              </a:rPr>
              <a:t> i.e. </a:t>
            </a:r>
            <a:r>
              <a:rPr lang="en-US" sz="2400" b="1" dirty="0">
                <a:latin typeface="Arial Narrow" pitchFamily="34" charset="0"/>
              </a:rPr>
              <a:t>stopping headache as it is evolving.  </a:t>
            </a:r>
          </a:p>
        </p:txBody>
      </p:sp>
      <p:sp>
        <p:nvSpPr>
          <p:cNvPr id="11275" name="TextBox 17"/>
          <p:cNvSpPr txBox="1">
            <a:spLocks noChangeArrowheads="1"/>
          </p:cNvSpPr>
          <p:nvPr/>
        </p:nvSpPr>
        <p:spPr bwMode="auto">
          <a:xfrm>
            <a:off x="4724400" y="1524000"/>
            <a:ext cx="4419600" cy="10064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en-US" sz="2200" b="1" dirty="0" smtClean="0">
                <a:latin typeface="Arial Narrow" pitchFamily="34" charset="0"/>
                <a:sym typeface="Wingdings 3"/>
              </a:rPr>
              <a:t></a:t>
            </a:r>
            <a:r>
              <a:rPr lang="en-US" sz="2200" b="1" dirty="0" smtClean="0">
                <a:latin typeface="Arial Narrow" pitchFamily="34" charset="0"/>
              </a:rPr>
              <a:t>recurrence </a:t>
            </a:r>
            <a:r>
              <a:rPr lang="en-US" sz="2200" b="1" dirty="0">
                <a:latin typeface="Arial Narrow" pitchFamily="34" charset="0"/>
              </a:rPr>
              <a:t>frequency, severity, </a:t>
            </a:r>
            <a:br>
              <a:rPr lang="en-US" sz="2200" b="1" dirty="0">
                <a:latin typeface="Arial Narrow" pitchFamily="34" charset="0"/>
              </a:rPr>
            </a:br>
            <a:r>
              <a:rPr lang="en-US" sz="2200" b="1" dirty="0">
                <a:latin typeface="Arial Narrow" pitchFamily="34" charset="0"/>
              </a:rPr>
              <a:t>   </a:t>
            </a:r>
            <a:r>
              <a:rPr lang="en-US" sz="2200" b="1" dirty="0" smtClean="0">
                <a:latin typeface="Arial Narrow" pitchFamily="34" charset="0"/>
              </a:rPr>
              <a:t>duration &amp; / or disability</a:t>
            </a:r>
            <a:endParaRPr lang="en-US" sz="2200" b="1" dirty="0">
              <a:latin typeface="Arial Narrow" pitchFamily="34" charset="0"/>
            </a:endParaRPr>
          </a:p>
          <a:p>
            <a:pPr>
              <a:lnSpc>
                <a:spcPct val="90000"/>
              </a:lnSpc>
            </a:pPr>
            <a:r>
              <a:rPr lang="en-US" sz="2200" b="1" dirty="0" smtClean="0">
                <a:latin typeface="Arial Narrow" pitchFamily="34" charset="0"/>
                <a:sym typeface="Wingdings 3"/>
              </a:rPr>
              <a:t></a:t>
            </a:r>
            <a:r>
              <a:rPr lang="en-US" sz="2200" b="1" dirty="0" smtClean="0">
                <a:latin typeface="Arial Narrow" pitchFamily="34" charset="0"/>
              </a:rPr>
              <a:t>responsiveness </a:t>
            </a:r>
            <a:r>
              <a:rPr lang="en-US" sz="2200" b="1" dirty="0">
                <a:latin typeface="Arial Narrow" pitchFamily="34" charset="0"/>
              </a:rPr>
              <a:t>to abortive </a:t>
            </a:r>
            <a:r>
              <a:rPr lang="en-US" sz="2200" b="1" dirty="0" smtClean="0">
                <a:latin typeface="Arial Narrow" pitchFamily="34" charset="0"/>
              </a:rPr>
              <a:t>therapy</a:t>
            </a:r>
            <a:endParaRPr lang="en-US" sz="2200" b="1" dirty="0">
              <a:latin typeface="Arial Narrow" pitchFamily="34" charset="0"/>
            </a:endParaRPr>
          </a:p>
        </p:txBody>
      </p:sp>
      <p:sp>
        <p:nvSpPr>
          <p:cNvPr id="11276" name="TextBox 12"/>
          <p:cNvSpPr txBox="1">
            <a:spLocks noChangeArrowheads="1"/>
          </p:cNvSpPr>
          <p:nvPr/>
        </p:nvSpPr>
        <p:spPr bwMode="auto">
          <a:xfrm>
            <a:off x="2971800" y="4940651"/>
            <a:ext cx="6019800" cy="977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ts val="2300"/>
              </a:lnSpc>
            </a:pPr>
            <a:r>
              <a:rPr lang="en-US" sz="2400" b="1" dirty="0">
                <a:latin typeface="Arial Narrow" pitchFamily="34" charset="0"/>
              </a:rPr>
              <a:t>Abortive medications &gt; effective if taken early, losing effectiveness once the attack has begun</a:t>
            </a:r>
          </a:p>
          <a:p>
            <a:pPr>
              <a:lnSpc>
                <a:spcPts val="2300"/>
              </a:lnSpc>
            </a:pPr>
            <a:r>
              <a:rPr lang="en-US" sz="2400" dirty="0">
                <a:solidFill>
                  <a:srgbClr val="0070C0"/>
                </a:solidFill>
                <a:latin typeface="Bernard MT Condensed" pitchFamily="18" charset="0"/>
              </a:rPr>
              <a:t>So they must be rapidly acting</a:t>
            </a:r>
          </a:p>
        </p:txBody>
      </p:sp>
      <p:sp>
        <p:nvSpPr>
          <p:cNvPr id="11277" name="TextBox 15"/>
          <p:cNvSpPr txBox="1">
            <a:spLocks noChangeArrowheads="1"/>
          </p:cNvSpPr>
          <p:nvPr/>
        </p:nvSpPr>
        <p:spPr bwMode="auto">
          <a:xfrm>
            <a:off x="0" y="3747962"/>
            <a:ext cx="2667000" cy="2157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ts val="2300"/>
              </a:lnSpc>
            </a:pPr>
            <a:r>
              <a:rPr lang="en-US" sz="2400" b="1" dirty="0">
                <a:latin typeface="Arial Narrow" pitchFamily="34" charset="0"/>
              </a:rPr>
              <a:t>Non-specifically  target individual symptoms                i.e. alleviating</a:t>
            </a:r>
          </a:p>
          <a:p>
            <a:pPr algn="ctr">
              <a:lnSpc>
                <a:spcPts val="2300"/>
              </a:lnSpc>
            </a:pPr>
            <a:r>
              <a:rPr lang="en-US" sz="2400" b="1" dirty="0">
                <a:latin typeface="Arial Narrow" pitchFamily="34" charset="0"/>
              </a:rPr>
              <a:t>pain, emesis and associated symptoms 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04800" y="5867400"/>
            <a:ext cx="88392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smtClean="0">
                <a:solidFill>
                  <a:srgbClr val="006699"/>
                </a:solidFill>
                <a:latin typeface="Bernard MT Condensed" pitchFamily="18" charset="0"/>
              </a:rPr>
              <a:t>Mild-Moderate		</a:t>
            </a:r>
            <a:r>
              <a:rPr lang="en-US" sz="2400" dirty="0" smtClean="0">
                <a:solidFill>
                  <a:srgbClr val="006699"/>
                </a:solidFill>
                <a:latin typeface="Bernard MT Condensed" pitchFamily="18" charset="0"/>
                <a:sym typeface="Wingdings 3"/>
              </a:rPr>
              <a:t> Give rescue therapy</a:t>
            </a:r>
            <a:endParaRPr lang="en-US" sz="2400" dirty="0">
              <a:solidFill>
                <a:srgbClr val="006699"/>
              </a:solidFill>
              <a:latin typeface="Bernard MT Condensed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04800" y="6324600"/>
            <a:ext cx="88392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solidFill>
                  <a:srgbClr val="006699"/>
                </a:solidFill>
                <a:latin typeface="Bernard MT Condensed" pitchFamily="18" charset="0"/>
              </a:rPr>
              <a:t>Severe/ </a:t>
            </a:r>
            <a:r>
              <a:rPr lang="en-US" sz="2400" dirty="0" smtClean="0">
                <a:solidFill>
                  <a:srgbClr val="006699"/>
                </a:solidFill>
                <a:latin typeface="Bernard MT Condensed" pitchFamily="18" charset="0"/>
              </a:rPr>
              <a:t>Disabling</a:t>
            </a:r>
            <a:r>
              <a:rPr lang="en-US" sz="2400" dirty="0" smtClean="0">
                <a:solidFill>
                  <a:srgbClr val="006699"/>
                </a:solidFill>
                <a:latin typeface="Bernard MT Condensed" pitchFamily="18" charset="0"/>
                <a:sym typeface="Wingdings 3"/>
              </a:rPr>
              <a:t> 	 Give abortive + rescue therapy</a:t>
            </a:r>
            <a:endParaRPr lang="en-US" sz="2400" dirty="0">
              <a:solidFill>
                <a:srgbClr val="006699"/>
              </a:solidFill>
              <a:latin typeface="Bernard MT Condensed" pitchFamily="18" charset="0"/>
            </a:endParaRPr>
          </a:p>
        </p:txBody>
      </p:sp>
      <p:grpSp>
        <p:nvGrpSpPr>
          <p:cNvPr id="18" name="Group 17"/>
          <p:cNvGrpSpPr>
            <a:grpSpLocks/>
          </p:cNvGrpSpPr>
          <p:nvPr/>
        </p:nvGrpSpPr>
        <p:grpSpPr bwMode="auto">
          <a:xfrm>
            <a:off x="1500188" y="533400"/>
            <a:ext cx="6143625" cy="354013"/>
            <a:chOff x="1643042" y="1577171"/>
            <a:chExt cx="6143668" cy="353219"/>
          </a:xfrm>
        </p:grpSpPr>
        <p:cxnSp>
          <p:nvCxnSpPr>
            <p:cNvPr id="19" name="Straight Connector 18"/>
            <p:cNvCxnSpPr/>
            <p:nvPr/>
          </p:nvCxnSpPr>
          <p:spPr>
            <a:xfrm rot="5400000">
              <a:off x="4507278" y="1738731"/>
              <a:ext cx="324708" cy="1587"/>
            </a:xfrm>
            <a:prstGeom prst="line">
              <a:avLst/>
            </a:prstGeom>
            <a:ln w="571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589" name="Straight Connector 21"/>
            <p:cNvCxnSpPr>
              <a:cxnSpLocks noChangeShapeType="1"/>
            </p:cNvCxnSpPr>
            <p:nvPr/>
          </p:nvCxnSpPr>
          <p:spPr bwMode="auto">
            <a:xfrm>
              <a:off x="1643042" y="1928802"/>
              <a:ext cx="6143668" cy="1588"/>
            </a:xfrm>
            <a:prstGeom prst="line">
              <a:avLst/>
            </a:prstGeom>
            <a:noFill/>
            <a:ln w="57150" algn="ctr">
              <a:solidFill>
                <a:srgbClr val="000000"/>
              </a:solidFill>
              <a:round/>
              <a:headEnd/>
              <a:tailEnd/>
            </a:ln>
          </p:spPr>
        </p:cxnSp>
      </p:grpSp>
      <p:sp>
        <p:nvSpPr>
          <p:cNvPr id="23" name="TextBox 22"/>
          <p:cNvSpPr txBox="1"/>
          <p:nvPr/>
        </p:nvSpPr>
        <p:spPr>
          <a:xfrm>
            <a:off x="2933700" y="202842"/>
            <a:ext cx="3276600" cy="523875"/>
          </a:xfrm>
          <a:prstGeom prst="rect">
            <a:avLst/>
          </a:prstGeom>
          <a:gradFill>
            <a:gsLst>
              <a:gs pos="35000">
                <a:srgbClr val="0092F6"/>
              </a:gs>
              <a:gs pos="57000">
                <a:srgbClr val="0070C0"/>
              </a:gs>
              <a:gs pos="92000">
                <a:schemeClr val="accent6">
                  <a:lumMod val="20000"/>
                  <a:lumOff val="8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</a:gra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latin typeface="Bernard MT Condensed" pitchFamily="18" charset="0"/>
              </a:rPr>
              <a:t>TREATMENT STRATEGY</a:t>
            </a:r>
          </a:p>
        </p:txBody>
      </p:sp>
      <p:grpSp>
        <p:nvGrpSpPr>
          <p:cNvPr id="27" name="Group 26"/>
          <p:cNvGrpSpPr>
            <a:grpSpLocks/>
          </p:cNvGrpSpPr>
          <p:nvPr/>
        </p:nvGrpSpPr>
        <p:grpSpPr bwMode="auto">
          <a:xfrm>
            <a:off x="5257800" y="876300"/>
            <a:ext cx="3352800" cy="647700"/>
            <a:chOff x="5257800" y="876837"/>
            <a:chExt cx="3352800" cy="647163"/>
          </a:xfrm>
        </p:grpSpPr>
        <p:sp>
          <p:nvSpPr>
            <p:cNvPr id="17" name="TextBox 16"/>
            <p:cNvSpPr txBox="1"/>
            <p:nvPr/>
          </p:nvSpPr>
          <p:spPr>
            <a:xfrm>
              <a:off x="5257800" y="1143000"/>
              <a:ext cx="3352800" cy="381000"/>
            </a:xfrm>
            <a:prstGeom prst="rect">
              <a:avLst/>
            </a:prstGeom>
            <a:gradFill>
              <a:gsLst>
                <a:gs pos="35000">
                  <a:srgbClr val="0092F6"/>
                </a:gs>
                <a:gs pos="57000">
                  <a:srgbClr val="0070C0"/>
                </a:gs>
                <a:gs pos="92000">
                  <a:schemeClr val="accent6">
                    <a:lumMod val="20000"/>
                    <a:lumOff val="8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8100000" scaled="1"/>
            </a:gradFill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400" b="1" dirty="0">
                  <a:latin typeface="Arial Narrow" pitchFamily="34" charset="0"/>
                </a:rPr>
                <a:t>PREVENT RECURRENCE</a:t>
              </a:r>
            </a:p>
          </p:txBody>
        </p:sp>
        <p:sp>
          <p:nvSpPr>
            <p:cNvPr id="24" name="Down Arrow 23"/>
            <p:cNvSpPr/>
            <p:nvPr/>
          </p:nvSpPr>
          <p:spPr>
            <a:xfrm>
              <a:off x="7467600" y="876837"/>
              <a:ext cx="228600" cy="228410"/>
            </a:xfrm>
            <a:prstGeom prst="downArrow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grpSp>
        <p:nvGrpSpPr>
          <p:cNvPr id="26" name="Group 25"/>
          <p:cNvGrpSpPr>
            <a:grpSpLocks/>
          </p:cNvGrpSpPr>
          <p:nvPr/>
        </p:nvGrpSpPr>
        <p:grpSpPr bwMode="auto">
          <a:xfrm>
            <a:off x="457200" y="876300"/>
            <a:ext cx="2362200" cy="647700"/>
            <a:chOff x="457200" y="876837"/>
            <a:chExt cx="2362200" cy="647163"/>
          </a:xfrm>
        </p:grpSpPr>
        <p:sp>
          <p:nvSpPr>
            <p:cNvPr id="16" name="TextBox 15"/>
            <p:cNvSpPr txBox="1"/>
            <p:nvPr/>
          </p:nvSpPr>
          <p:spPr>
            <a:xfrm>
              <a:off x="457200" y="1143000"/>
              <a:ext cx="2362200" cy="381000"/>
            </a:xfrm>
            <a:prstGeom prst="rect">
              <a:avLst/>
            </a:prstGeom>
            <a:gradFill>
              <a:gsLst>
                <a:gs pos="35000">
                  <a:srgbClr val="0092F6"/>
                </a:gs>
                <a:gs pos="57000">
                  <a:srgbClr val="0070C0"/>
                </a:gs>
                <a:gs pos="92000">
                  <a:schemeClr val="accent6">
                    <a:lumMod val="20000"/>
                    <a:lumOff val="8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8100000" scaled="1"/>
            </a:gradFill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400" b="1" dirty="0">
                  <a:latin typeface="Arial Narrow" pitchFamily="34" charset="0"/>
                </a:rPr>
                <a:t>ACUTE  ATTACK</a:t>
              </a:r>
            </a:p>
          </p:txBody>
        </p:sp>
        <p:sp>
          <p:nvSpPr>
            <p:cNvPr id="25" name="Down Arrow 24"/>
            <p:cNvSpPr/>
            <p:nvPr/>
          </p:nvSpPr>
          <p:spPr>
            <a:xfrm>
              <a:off x="1371600" y="876837"/>
              <a:ext cx="228600" cy="228410"/>
            </a:xfrm>
            <a:prstGeom prst="downArrow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30" name="TextBox 17"/>
          <p:cNvSpPr txBox="1">
            <a:spLocks noChangeArrowheads="1"/>
          </p:cNvSpPr>
          <p:nvPr/>
        </p:nvSpPr>
        <p:spPr bwMode="auto">
          <a:xfrm>
            <a:off x="304800" y="1524000"/>
            <a:ext cx="236220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200" b="1" dirty="0">
                <a:latin typeface="Arial Narrow" pitchFamily="34" charset="0"/>
              </a:rPr>
              <a:t>Controls attack. </a:t>
            </a:r>
          </a:p>
        </p:txBody>
      </p:sp>
      <p:grpSp>
        <p:nvGrpSpPr>
          <p:cNvPr id="33" name="Group 32"/>
          <p:cNvGrpSpPr/>
          <p:nvPr/>
        </p:nvGrpSpPr>
        <p:grpSpPr>
          <a:xfrm>
            <a:off x="457200" y="1511300"/>
            <a:ext cx="4191000" cy="2222500"/>
            <a:chOff x="457200" y="1511300"/>
            <a:chExt cx="4191000" cy="1536700"/>
          </a:xfrm>
        </p:grpSpPr>
        <p:sp>
          <p:nvSpPr>
            <p:cNvPr id="28" name="TextBox 27"/>
            <p:cNvSpPr txBox="1"/>
            <p:nvPr/>
          </p:nvSpPr>
          <p:spPr>
            <a:xfrm>
              <a:off x="3048000" y="2257697"/>
              <a:ext cx="1600200" cy="790303"/>
            </a:xfrm>
            <a:prstGeom prst="rect">
              <a:avLst/>
            </a:prstGeom>
            <a:gradFill>
              <a:gsLst>
                <a:gs pos="35000">
                  <a:schemeClr val="bg1"/>
                </a:gs>
                <a:gs pos="57000">
                  <a:schemeClr val="accent6">
                    <a:lumMod val="20000"/>
                    <a:lumOff val="80000"/>
                  </a:schemeClr>
                </a:gs>
                <a:gs pos="92000">
                  <a:schemeClr val="accent1">
                    <a:lumMod val="20000"/>
                    <a:lumOff val="80000"/>
                  </a:schemeClr>
                </a:gs>
                <a:gs pos="100000">
                  <a:srgbClr val="E1F4FF"/>
                </a:gs>
              </a:gsLst>
              <a:lin ang="8100000" scaled="1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400" b="1" dirty="0">
                  <a:solidFill>
                    <a:srgbClr val="0070C0"/>
                  </a:solidFill>
                  <a:latin typeface="Arial Narrow" pitchFamily="34" charset="0"/>
                </a:rPr>
                <a:t>ABORTIVE THERAPY</a:t>
              </a: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457200" y="2257697"/>
              <a:ext cx="1524000" cy="790303"/>
            </a:xfrm>
            <a:prstGeom prst="rect">
              <a:avLst/>
            </a:prstGeom>
            <a:gradFill>
              <a:gsLst>
                <a:gs pos="35000">
                  <a:schemeClr val="bg1"/>
                </a:gs>
                <a:gs pos="57000">
                  <a:schemeClr val="accent6">
                    <a:lumMod val="20000"/>
                    <a:lumOff val="80000"/>
                  </a:schemeClr>
                </a:gs>
                <a:gs pos="92000">
                  <a:schemeClr val="accent1">
                    <a:lumMod val="20000"/>
                    <a:lumOff val="80000"/>
                  </a:schemeClr>
                </a:gs>
                <a:gs pos="100000">
                  <a:srgbClr val="E1F4FF"/>
                </a:gs>
              </a:gsLst>
              <a:lin ang="8100000" scaled="1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400" b="1" dirty="0">
                  <a:solidFill>
                    <a:srgbClr val="0070C0"/>
                  </a:solidFill>
                  <a:latin typeface="Arial Narrow" pitchFamily="34" charset="0"/>
                </a:rPr>
                <a:t>RESCUE THERAPY</a:t>
              </a:r>
            </a:p>
          </p:txBody>
        </p:sp>
        <p:grpSp>
          <p:nvGrpSpPr>
            <p:cNvPr id="37" name="Group 36"/>
            <p:cNvGrpSpPr>
              <a:grpSpLocks/>
            </p:cNvGrpSpPr>
            <p:nvPr/>
          </p:nvGrpSpPr>
          <p:grpSpPr bwMode="auto">
            <a:xfrm>
              <a:off x="2743200" y="1511300"/>
              <a:ext cx="279400" cy="990600"/>
              <a:chOff x="2743201" y="1511656"/>
              <a:chExt cx="279041" cy="990066"/>
            </a:xfrm>
          </p:grpSpPr>
          <p:sp>
            <p:nvSpPr>
              <p:cNvPr id="32" name="Down Arrow 31"/>
              <p:cNvSpPr/>
              <p:nvPr/>
            </p:nvSpPr>
            <p:spPr>
              <a:xfrm rot="16200000">
                <a:off x="2793850" y="2273330"/>
                <a:ext cx="228477" cy="228306"/>
              </a:xfrm>
              <a:prstGeom prst="downArrow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cxnSp>
            <p:nvCxnSpPr>
              <p:cNvPr id="34" name="Straight Connector 33"/>
              <p:cNvCxnSpPr/>
              <p:nvPr/>
            </p:nvCxnSpPr>
            <p:spPr>
              <a:xfrm rot="5400000">
                <a:off x="2268001" y="1986856"/>
                <a:ext cx="951987" cy="1586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6" name="Group 35"/>
            <p:cNvGrpSpPr>
              <a:grpSpLocks/>
            </p:cNvGrpSpPr>
            <p:nvPr/>
          </p:nvGrpSpPr>
          <p:grpSpPr bwMode="auto">
            <a:xfrm>
              <a:off x="1981200" y="1511300"/>
              <a:ext cx="230188" cy="990600"/>
              <a:chOff x="1981200" y="1524000"/>
              <a:chExt cx="230189" cy="990600"/>
            </a:xfrm>
          </p:grpSpPr>
          <p:sp>
            <p:nvSpPr>
              <p:cNvPr id="31" name="Down Arrow 30"/>
              <p:cNvSpPr/>
              <p:nvPr/>
            </p:nvSpPr>
            <p:spPr>
              <a:xfrm rot="5400000">
                <a:off x="1981200" y="2286000"/>
                <a:ext cx="228600" cy="228601"/>
              </a:xfrm>
              <a:prstGeom prst="downArrow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cxnSp>
            <p:nvCxnSpPr>
              <p:cNvPr id="35" name="Straight Connector 34"/>
              <p:cNvCxnSpPr/>
              <p:nvPr/>
            </p:nvCxnSpPr>
            <p:spPr>
              <a:xfrm rot="5400000">
                <a:off x="1734345" y="1999456"/>
                <a:ext cx="952500" cy="1588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42" name="Text Box 33"/>
          <p:cNvSpPr txBox="1">
            <a:spLocks noChangeArrowheads="1"/>
          </p:cNvSpPr>
          <p:nvPr/>
        </p:nvSpPr>
        <p:spPr bwMode="auto">
          <a:xfrm>
            <a:off x="4724400" y="2514600"/>
            <a:ext cx="4419600" cy="938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lnSpc>
                <a:spcPts val="2200"/>
              </a:lnSpc>
            </a:pPr>
            <a:r>
              <a:rPr lang="en-US" sz="22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ernard MT Condensed" pitchFamily="18" charset="0"/>
              </a:rPr>
              <a:t>N.B.</a:t>
            </a:r>
            <a:r>
              <a:rPr lang="en-US" sz="2200" b="1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 Full </a:t>
            </a:r>
            <a:r>
              <a:rPr lang="en-US" sz="22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effect of </a:t>
            </a:r>
            <a:r>
              <a:rPr lang="en-US" sz="2200" b="1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therapy appears after several weeks &amp; should </a:t>
            </a:r>
            <a:r>
              <a:rPr lang="en-US" sz="22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continue for </a:t>
            </a:r>
            <a:r>
              <a:rPr lang="en-US" sz="2200" b="1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6 m. &amp; can </a:t>
            </a:r>
            <a:r>
              <a:rPr lang="en-US" sz="22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be repeated</a:t>
            </a: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35000">
                <a:schemeClr val="tx2">
                  <a:lumMod val="20000"/>
                  <a:lumOff val="80000"/>
                  <a:alpha val="48000"/>
                </a:schemeClr>
              </a:gs>
              <a:gs pos="56000">
                <a:schemeClr val="accent6">
                  <a:lumMod val="20000"/>
                  <a:lumOff val="80000"/>
                </a:schemeClr>
              </a:gs>
              <a:gs pos="92000">
                <a:srgbClr val="A3FFE7">
                  <a:alpha val="55686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301" name="TextBox 15"/>
          <p:cNvSpPr txBox="1">
            <a:spLocks noChangeArrowheads="1"/>
          </p:cNvSpPr>
          <p:nvPr/>
        </p:nvSpPr>
        <p:spPr bwMode="auto">
          <a:xfrm>
            <a:off x="228600" y="892630"/>
            <a:ext cx="2057400" cy="46196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 dirty="0">
                <a:latin typeface="Arial Narrow" pitchFamily="34" charset="0"/>
                <a:sym typeface="Wingdings" pitchFamily="2" charset="2"/>
              </a:rPr>
              <a:t> </a:t>
            </a:r>
            <a:r>
              <a:rPr lang="en-US" sz="2400" b="1" dirty="0">
                <a:latin typeface="Arial Narrow" pitchFamily="34" charset="0"/>
              </a:rPr>
              <a:t>Analgesics</a:t>
            </a: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228600" y="2565400"/>
            <a:ext cx="2057400" cy="4603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 dirty="0">
                <a:latin typeface="Arial Narrow" pitchFamily="34" charset="0"/>
                <a:sym typeface="Wingdings" pitchFamily="2" charset="2"/>
              </a:rPr>
              <a:t> </a:t>
            </a:r>
            <a:r>
              <a:rPr lang="en-US" sz="2400" b="1" dirty="0" err="1">
                <a:latin typeface="Arial Narrow" pitchFamily="34" charset="0"/>
              </a:rPr>
              <a:t>Antiemetics</a:t>
            </a:r>
            <a:endParaRPr lang="en-US" sz="2400" b="1" dirty="0">
              <a:latin typeface="Arial Narrow" pitchFamily="34" charset="0"/>
            </a:endParaRP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228600" y="6167735"/>
            <a:ext cx="2667000" cy="46166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b="1" dirty="0">
                <a:latin typeface="Arial Narrow" pitchFamily="34" charset="0"/>
                <a:sym typeface="Wingdings" pitchFamily="2" charset="2"/>
              </a:rPr>
              <a:t> </a:t>
            </a:r>
            <a:r>
              <a:rPr lang="en-US" sz="2400" b="1" dirty="0" smtClean="0">
                <a:latin typeface="Arial Narrow" pitchFamily="34" charset="0"/>
              </a:rPr>
              <a:t>Others; </a:t>
            </a:r>
            <a:r>
              <a:rPr lang="en-US" sz="2400" b="1" i="1" dirty="0">
                <a:latin typeface="Arial Narrow" pitchFamily="34" charset="0"/>
              </a:rPr>
              <a:t>Steroids 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4114800" y="228600"/>
            <a:ext cx="2514600" cy="457200"/>
          </a:xfrm>
          <a:prstGeom prst="rect">
            <a:avLst/>
          </a:prstGeom>
          <a:gradFill>
            <a:gsLst>
              <a:gs pos="35000">
                <a:schemeClr val="bg1"/>
              </a:gs>
              <a:gs pos="57000">
                <a:schemeClr val="accent6">
                  <a:lumMod val="20000"/>
                  <a:lumOff val="80000"/>
                </a:schemeClr>
              </a:gs>
              <a:gs pos="92000">
                <a:schemeClr val="accent1">
                  <a:lumMod val="20000"/>
                  <a:lumOff val="80000"/>
                </a:schemeClr>
              </a:gs>
              <a:gs pos="100000">
                <a:srgbClr val="E1F4FF"/>
              </a:gs>
            </a:gsLst>
            <a:lin ang="81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0070C0"/>
                </a:solidFill>
                <a:latin typeface="Arial Narrow" pitchFamily="34" charset="0"/>
              </a:rPr>
              <a:t>RESCUE THERAPY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228600" y="202842"/>
            <a:ext cx="3810000" cy="523875"/>
          </a:xfrm>
          <a:prstGeom prst="rect">
            <a:avLst/>
          </a:prstGeom>
          <a:gradFill>
            <a:gsLst>
              <a:gs pos="35000">
                <a:srgbClr val="0092F6"/>
              </a:gs>
              <a:gs pos="57000">
                <a:srgbClr val="0070C0"/>
              </a:gs>
              <a:gs pos="92000">
                <a:schemeClr val="accent6">
                  <a:lumMod val="20000"/>
                  <a:lumOff val="8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</a:gra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latin typeface="Bernard MT Condensed" pitchFamily="18" charset="0"/>
              </a:rPr>
              <a:t>TREATMENT </a:t>
            </a:r>
            <a:r>
              <a:rPr lang="en-US" sz="2800" dirty="0" smtClean="0">
                <a:latin typeface="Bernard MT Condensed" pitchFamily="18" charset="0"/>
              </a:rPr>
              <a:t>of Acute Attack</a:t>
            </a:r>
            <a:endParaRPr lang="en-US" sz="2800" dirty="0">
              <a:latin typeface="Bernard MT Condensed" pitchFamily="18" charset="0"/>
            </a:endParaRPr>
          </a:p>
        </p:txBody>
      </p:sp>
      <p:grpSp>
        <p:nvGrpSpPr>
          <p:cNvPr id="7" name="Group 12"/>
          <p:cNvGrpSpPr>
            <a:grpSpLocks/>
          </p:cNvGrpSpPr>
          <p:nvPr/>
        </p:nvGrpSpPr>
        <p:grpSpPr bwMode="auto">
          <a:xfrm>
            <a:off x="6781800" y="38100"/>
            <a:ext cx="2286000" cy="2171700"/>
            <a:chOff x="6819900" y="38100"/>
            <a:chExt cx="2247900" cy="2324100"/>
          </a:xfrm>
        </p:grpSpPr>
        <p:pic>
          <p:nvPicPr>
            <p:cNvPr id="57" name="Picture 2" descr="C:\Users\Administrator\Pictures\Picture5.jpg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5">
                  <a:tint val="45000"/>
                  <a:satMod val="400000"/>
                </a:schemeClr>
              </a:duotone>
            </a:blip>
            <a:srcRect/>
            <a:stretch>
              <a:fillRect/>
            </a:stretch>
          </p:blipFill>
          <p:spPr bwMode="auto">
            <a:xfrm>
              <a:off x="6819900" y="38100"/>
              <a:ext cx="2095500" cy="2171700"/>
            </a:xfrm>
            <a:prstGeom prst="rect">
              <a:avLst/>
            </a:prstGeom>
            <a:noFill/>
          </p:spPr>
        </p:pic>
        <p:pic>
          <p:nvPicPr>
            <p:cNvPr id="58" name="Picture 2" descr="C:\Users\Administrator\Pictures\Picture5.jpg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1">
                  <a:tint val="45000"/>
                  <a:satMod val="400000"/>
                </a:schemeClr>
              </a:duotone>
            </a:blip>
            <a:srcRect/>
            <a:stretch>
              <a:fillRect/>
            </a:stretch>
          </p:blipFill>
          <p:spPr bwMode="auto">
            <a:xfrm>
              <a:off x="6972300" y="190500"/>
              <a:ext cx="2095500" cy="2171700"/>
            </a:xfrm>
            <a:prstGeom prst="rect">
              <a:avLst/>
            </a:prstGeom>
            <a:noFill/>
          </p:spPr>
        </p:pic>
        <p:sp>
          <p:nvSpPr>
            <p:cNvPr id="59" name="Freeform 58"/>
            <p:cNvSpPr/>
            <p:nvPr/>
          </p:nvSpPr>
          <p:spPr>
            <a:xfrm>
              <a:off x="7236699" y="315022"/>
              <a:ext cx="1754611" cy="1297962"/>
            </a:xfrm>
            <a:custGeom>
              <a:avLst/>
              <a:gdLst>
                <a:gd name="connsiteX0" fmla="*/ 309093 w 1728001"/>
                <a:gd name="connsiteY0" fmla="*/ 175021 h 1268013"/>
                <a:gd name="connsiteX1" fmla="*/ 746974 w 1728001"/>
                <a:gd name="connsiteY1" fmla="*/ 123506 h 1268013"/>
                <a:gd name="connsiteX2" fmla="*/ 875763 w 1728001"/>
                <a:gd name="connsiteY2" fmla="*/ 84869 h 1268013"/>
                <a:gd name="connsiteX3" fmla="*/ 1004552 w 1728001"/>
                <a:gd name="connsiteY3" fmla="*/ 97748 h 1268013"/>
                <a:gd name="connsiteX4" fmla="*/ 1043188 w 1728001"/>
                <a:gd name="connsiteY4" fmla="*/ 162142 h 1268013"/>
                <a:gd name="connsiteX5" fmla="*/ 1171977 w 1728001"/>
                <a:gd name="connsiteY5" fmla="*/ 316689 h 1268013"/>
                <a:gd name="connsiteX6" fmla="*/ 1184856 w 1728001"/>
                <a:gd name="connsiteY6" fmla="*/ 355326 h 1268013"/>
                <a:gd name="connsiteX7" fmla="*/ 1223493 w 1728001"/>
                <a:gd name="connsiteY7" fmla="*/ 368204 h 1268013"/>
                <a:gd name="connsiteX8" fmla="*/ 1339403 w 1728001"/>
                <a:gd name="connsiteY8" fmla="*/ 381083 h 1268013"/>
                <a:gd name="connsiteX9" fmla="*/ 1455312 w 1728001"/>
                <a:gd name="connsiteY9" fmla="*/ 509872 h 1268013"/>
                <a:gd name="connsiteX10" fmla="*/ 1493949 w 1728001"/>
                <a:gd name="connsiteY10" fmla="*/ 548509 h 1268013"/>
                <a:gd name="connsiteX11" fmla="*/ 1532586 w 1728001"/>
                <a:gd name="connsiteY11" fmla="*/ 664418 h 1268013"/>
                <a:gd name="connsiteX12" fmla="*/ 1661374 w 1728001"/>
                <a:gd name="connsiteY12" fmla="*/ 793207 h 1268013"/>
                <a:gd name="connsiteX13" fmla="*/ 1700011 w 1728001"/>
                <a:gd name="connsiteY13" fmla="*/ 857602 h 1268013"/>
                <a:gd name="connsiteX14" fmla="*/ 1725769 w 1728001"/>
                <a:gd name="connsiteY14" fmla="*/ 896238 h 1268013"/>
                <a:gd name="connsiteX15" fmla="*/ 1712890 w 1728001"/>
                <a:gd name="connsiteY15" fmla="*/ 934875 h 1268013"/>
                <a:gd name="connsiteX16" fmla="*/ 1622738 w 1728001"/>
                <a:gd name="connsiteY16" fmla="*/ 973511 h 1268013"/>
                <a:gd name="connsiteX17" fmla="*/ 1584101 w 1728001"/>
                <a:gd name="connsiteY17" fmla="*/ 986390 h 1268013"/>
                <a:gd name="connsiteX18" fmla="*/ 1545465 w 1728001"/>
                <a:gd name="connsiteY18" fmla="*/ 1025027 h 1268013"/>
                <a:gd name="connsiteX19" fmla="*/ 1506828 w 1728001"/>
                <a:gd name="connsiteY19" fmla="*/ 1037906 h 1268013"/>
                <a:gd name="connsiteX20" fmla="*/ 1468191 w 1728001"/>
                <a:gd name="connsiteY20" fmla="*/ 1063664 h 1268013"/>
                <a:gd name="connsiteX21" fmla="*/ 1416676 w 1728001"/>
                <a:gd name="connsiteY21" fmla="*/ 1231089 h 1268013"/>
                <a:gd name="connsiteX22" fmla="*/ 1378039 w 1728001"/>
                <a:gd name="connsiteY22" fmla="*/ 1243968 h 1268013"/>
                <a:gd name="connsiteX23" fmla="*/ 1210614 w 1728001"/>
                <a:gd name="connsiteY23" fmla="*/ 1218210 h 1268013"/>
                <a:gd name="connsiteX24" fmla="*/ 1146219 w 1728001"/>
                <a:gd name="connsiteY24" fmla="*/ 1192452 h 1268013"/>
                <a:gd name="connsiteX25" fmla="*/ 1094704 w 1728001"/>
                <a:gd name="connsiteY25" fmla="*/ 1179573 h 1268013"/>
                <a:gd name="connsiteX26" fmla="*/ 914400 w 1728001"/>
                <a:gd name="connsiteY26" fmla="*/ 1153816 h 1268013"/>
                <a:gd name="connsiteX27" fmla="*/ 824248 w 1728001"/>
                <a:gd name="connsiteY27" fmla="*/ 1089421 h 1268013"/>
                <a:gd name="connsiteX28" fmla="*/ 785611 w 1728001"/>
                <a:gd name="connsiteY28" fmla="*/ 1050785 h 1268013"/>
                <a:gd name="connsiteX29" fmla="*/ 695459 w 1728001"/>
                <a:gd name="connsiteY29" fmla="*/ 1063664 h 1268013"/>
                <a:gd name="connsiteX30" fmla="*/ 592428 w 1728001"/>
                <a:gd name="connsiteY30" fmla="*/ 1037906 h 1268013"/>
                <a:gd name="connsiteX31" fmla="*/ 502276 w 1728001"/>
                <a:gd name="connsiteY31" fmla="*/ 947754 h 1268013"/>
                <a:gd name="connsiteX32" fmla="*/ 412124 w 1728001"/>
                <a:gd name="connsiteY32" fmla="*/ 818965 h 1268013"/>
                <a:gd name="connsiteX33" fmla="*/ 373487 w 1728001"/>
                <a:gd name="connsiteY33" fmla="*/ 741692 h 1268013"/>
                <a:gd name="connsiteX34" fmla="*/ 296214 w 1728001"/>
                <a:gd name="connsiteY34" fmla="*/ 728813 h 1268013"/>
                <a:gd name="connsiteX35" fmla="*/ 128788 w 1728001"/>
                <a:gd name="connsiteY35" fmla="*/ 715934 h 1268013"/>
                <a:gd name="connsiteX36" fmla="*/ 51515 w 1728001"/>
                <a:gd name="connsiteY36" fmla="*/ 677297 h 1268013"/>
                <a:gd name="connsiteX37" fmla="*/ 25758 w 1728001"/>
                <a:gd name="connsiteY37" fmla="*/ 638661 h 1268013"/>
                <a:gd name="connsiteX38" fmla="*/ 12879 w 1728001"/>
                <a:gd name="connsiteY38" fmla="*/ 574266 h 1268013"/>
                <a:gd name="connsiteX39" fmla="*/ 0 w 1728001"/>
                <a:gd name="connsiteY39" fmla="*/ 535630 h 1268013"/>
                <a:gd name="connsiteX40" fmla="*/ 12879 w 1728001"/>
                <a:gd name="connsiteY40" fmla="*/ 419720 h 1268013"/>
                <a:gd name="connsiteX41" fmla="*/ 51515 w 1728001"/>
                <a:gd name="connsiteY41" fmla="*/ 368204 h 1268013"/>
                <a:gd name="connsiteX42" fmla="*/ 90152 w 1728001"/>
                <a:gd name="connsiteY42" fmla="*/ 303810 h 1268013"/>
                <a:gd name="connsiteX43" fmla="*/ 167425 w 1728001"/>
                <a:gd name="connsiteY43" fmla="*/ 213658 h 1268013"/>
                <a:gd name="connsiteX44" fmla="*/ 193183 w 1728001"/>
                <a:gd name="connsiteY44" fmla="*/ 136385 h 1268013"/>
                <a:gd name="connsiteX45" fmla="*/ 231819 w 1728001"/>
                <a:gd name="connsiteY45" fmla="*/ 149264 h 1268013"/>
                <a:gd name="connsiteX46" fmla="*/ 270456 w 1728001"/>
                <a:gd name="connsiteY46" fmla="*/ 123506 h 1268013"/>
                <a:gd name="connsiteX47" fmla="*/ 270456 w 1728001"/>
                <a:gd name="connsiteY47" fmla="*/ 123506 h 1268013"/>
                <a:gd name="connsiteX48" fmla="*/ 270456 w 1728001"/>
                <a:gd name="connsiteY48" fmla="*/ 123506 h 12680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</a:cxnLst>
              <a:rect l="l" t="t" r="r" b="b"/>
              <a:pathLst>
                <a:path w="1728001" h="1268013">
                  <a:moveTo>
                    <a:pt x="309093" y="175021"/>
                  </a:moveTo>
                  <a:cubicBezTo>
                    <a:pt x="367435" y="0"/>
                    <a:pt x="301701" y="156902"/>
                    <a:pt x="746974" y="123506"/>
                  </a:cubicBezTo>
                  <a:cubicBezTo>
                    <a:pt x="766001" y="122079"/>
                    <a:pt x="844042" y="95443"/>
                    <a:pt x="875763" y="84869"/>
                  </a:cubicBezTo>
                  <a:cubicBezTo>
                    <a:pt x="918693" y="89162"/>
                    <a:pt x="965379" y="79668"/>
                    <a:pt x="1004552" y="97748"/>
                  </a:cubicBezTo>
                  <a:cubicBezTo>
                    <a:pt x="1027280" y="108238"/>
                    <a:pt x="1028940" y="141561"/>
                    <a:pt x="1043188" y="162142"/>
                  </a:cubicBezTo>
                  <a:cubicBezTo>
                    <a:pt x="1112069" y="261636"/>
                    <a:pt x="1103097" y="247807"/>
                    <a:pt x="1171977" y="316689"/>
                  </a:cubicBezTo>
                  <a:cubicBezTo>
                    <a:pt x="1176270" y="329568"/>
                    <a:pt x="1175256" y="345727"/>
                    <a:pt x="1184856" y="355326"/>
                  </a:cubicBezTo>
                  <a:cubicBezTo>
                    <a:pt x="1194455" y="364925"/>
                    <a:pt x="1210102" y="365972"/>
                    <a:pt x="1223493" y="368204"/>
                  </a:cubicBezTo>
                  <a:cubicBezTo>
                    <a:pt x="1261839" y="374595"/>
                    <a:pt x="1300766" y="376790"/>
                    <a:pt x="1339403" y="381083"/>
                  </a:cubicBezTo>
                  <a:cubicBezTo>
                    <a:pt x="1399895" y="461741"/>
                    <a:pt x="1362861" y="417421"/>
                    <a:pt x="1455312" y="509872"/>
                  </a:cubicBezTo>
                  <a:lnTo>
                    <a:pt x="1493949" y="548509"/>
                  </a:lnTo>
                  <a:cubicBezTo>
                    <a:pt x="1506828" y="587145"/>
                    <a:pt x="1512619" y="628922"/>
                    <a:pt x="1532586" y="664418"/>
                  </a:cubicBezTo>
                  <a:cubicBezTo>
                    <a:pt x="1569578" y="730181"/>
                    <a:pt x="1607616" y="752889"/>
                    <a:pt x="1661374" y="793207"/>
                  </a:cubicBezTo>
                  <a:cubicBezTo>
                    <a:pt x="1674253" y="814672"/>
                    <a:pt x="1686744" y="836375"/>
                    <a:pt x="1700011" y="857602"/>
                  </a:cubicBezTo>
                  <a:cubicBezTo>
                    <a:pt x="1708215" y="870728"/>
                    <a:pt x="1723224" y="880970"/>
                    <a:pt x="1725769" y="896238"/>
                  </a:cubicBezTo>
                  <a:cubicBezTo>
                    <a:pt x="1728001" y="909629"/>
                    <a:pt x="1721371" y="924274"/>
                    <a:pt x="1712890" y="934875"/>
                  </a:cubicBezTo>
                  <a:cubicBezTo>
                    <a:pt x="1689652" y="963922"/>
                    <a:pt x="1654819" y="964345"/>
                    <a:pt x="1622738" y="973511"/>
                  </a:cubicBezTo>
                  <a:cubicBezTo>
                    <a:pt x="1609685" y="977240"/>
                    <a:pt x="1596980" y="982097"/>
                    <a:pt x="1584101" y="986390"/>
                  </a:cubicBezTo>
                  <a:cubicBezTo>
                    <a:pt x="1571222" y="999269"/>
                    <a:pt x="1560619" y="1014924"/>
                    <a:pt x="1545465" y="1025027"/>
                  </a:cubicBezTo>
                  <a:cubicBezTo>
                    <a:pt x="1534169" y="1032557"/>
                    <a:pt x="1518970" y="1031835"/>
                    <a:pt x="1506828" y="1037906"/>
                  </a:cubicBezTo>
                  <a:cubicBezTo>
                    <a:pt x="1492983" y="1044828"/>
                    <a:pt x="1481070" y="1055078"/>
                    <a:pt x="1468191" y="1063664"/>
                  </a:cubicBezTo>
                  <a:cubicBezTo>
                    <a:pt x="1462988" y="1089681"/>
                    <a:pt x="1458378" y="1197727"/>
                    <a:pt x="1416676" y="1231089"/>
                  </a:cubicBezTo>
                  <a:cubicBezTo>
                    <a:pt x="1406075" y="1239570"/>
                    <a:pt x="1390918" y="1239675"/>
                    <a:pt x="1378039" y="1243968"/>
                  </a:cubicBezTo>
                  <a:cubicBezTo>
                    <a:pt x="1264894" y="1206252"/>
                    <a:pt x="1459628" y="1268013"/>
                    <a:pt x="1210614" y="1218210"/>
                  </a:cubicBezTo>
                  <a:cubicBezTo>
                    <a:pt x="1187944" y="1213676"/>
                    <a:pt x="1168151" y="1199763"/>
                    <a:pt x="1146219" y="1192452"/>
                  </a:cubicBezTo>
                  <a:cubicBezTo>
                    <a:pt x="1129427" y="1186855"/>
                    <a:pt x="1111983" y="1183413"/>
                    <a:pt x="1094704" y="1179573"/>
                  </a:cubicBezTo>
                  <a:cubicBezTo>
                    <a:pt x="1012701" y="1161351"/>
                    <a:pt x="1015640" y="1165065"/>
                    <a:pt x="914400" y="1153816"/>
                  </a:cubicBezTo>
                  <a:cubicBezTo>
                    <a:pt x="883818" y="1133428"/>
                    <a:pt x="852208" y="1113387"/>
                    <a:pt x="824248" y="1089421"/>
                  </a:cubicBezTo>
                  <a:cubicBezTo>
                    <a:pt x="810419" y="1077568"/>
                    <a:pt x="798490" y="1063664"/>
                    <a:pt x="785611" y="1050785"/>
                  </a:cubicBezTo>
                  <a:cubicBezTo>
                    <a:pt x="755560" y="1055078"/>
                    <a:pt x="725815" y="1063664"/>
                    <a:pt x="695459" y="1063664"/>
                  </a:cubicBezTo>
                  <a:cubicBezTo>
                    <a:pt x="664377" y="1063664"/>
                    <a:pt x="622916" y="1048069"/>
                    <a:pt x="592428" y="1037906"/>
                  </a:cubicBezTo>
                  <a:cubicBezTo>
                    <a:pt x="562377" y="1007855"/>
                    <a:pt x="524141" y="984196"/>
                    <a:pt x="502276" y="947754"/>
                  </a:cubicBezTo>
                  <a:cubicBezTo>
                    <a:pt x="449496" y="859788"/>
                    <a:pt x="479277" y="902906"/>
                    <a:pt x="412124" y="818965"/>
                  </a:cubicBezTo>
                  <a:cubicBezTo>
                    <a:pt x="406029" y="800679"/>
                    <a:pt x="393461" y="751679"/>
                    <a:pt x="373487" y="741692"/>
                  </a:cubicBezTo>
                  <a:cubicBezTo>
                    <a:pt x="350131" y="730014"/>
                    <a:pt x="322183" y="731547"/>
                    <a:pt x="296214" y="728813"/>
                  </a:cubicBezTo>
                  <a:cubicBezTo>
                    <a:pt x="240548" y="722953"/>
                    <a:pt x="184597" y="720227"/>
                    <a:pt x="128788" y="715934"/>
                  </a:cubicBezTo>
                  <a:cubicBezTo>
                    <a:pt x="97364" y="705459"/>
                    <a:pt x="76481" y="702263"/>
                    <a:pt x="51515" y="677297"/>
                  </a:cubicBezTo>
                  <a:cubicBezTo>
                    <a:pt x="40570" y="666352"/>
                    <a:pt x="34344" y="651540"/>
                    <a:pt x="25758" y="638661"/>
                  </a:cubicBezTo>
                  <a:cubicBezTo>
                    <a:pt x="21465" y="617196"/>
                    <a:pt x="18188" y="595502"/>
                    <a:pt x="12879" y="574266"/>
                  </a:cubicBezTo>
                  <a:cubicBezTo>
                    <a:pt x="9586" y="561096"/>
                    <a:pt x="0" y="549205"/>
                    <a:pt x="0" y="535630"/>
                  </a:cubicBezTo>
                  <a:cubicBezTo>
                    <a:pt x="0" y="496756"/>
                    <a:pt x="1447" y="456875"/>
                    <a:pt x="12879" y="419720"/>
                  </a:cubicBezTo>
                  <a:cubicBezTo>
                    <a:pt x="19191" y="399204"/>
                    <a:pt x="39609" y="386064"/>
                    <a:pt x="51515" y="368204"/>
                  </a:cubicBezTo>
                  <a:cubicBezTo>
                    <a:pt x="65400" y="347376"/>
                    <a:pt x="74784" y="323569"/>
                    <a:pt x="90152" y="303810"/>
                  </a:cubicBezTo>
                  <a:cubicBezTo>
                    <a:pt x="123250" y="261255"/>
                    <a:pt x="146911" y="259813"/>
                    <a:pt x="167425" y="213658"/>
                  </a:cubicBezTo>
                  <a:cubicBezTo>
                    <a:pt x="178452" y="188847"/>
                    <a:pt x="193183" y="136385"/>
                    <a:pt x="193183" y="136385"/>
                  </a:cubicBezTo>
                  <a:cubicBezTo>
                    <a:pt x="206062" y="140678"/>
                    <a:pt x="218428" y="151496"/>
                    <a:pt x="231819" y="149264"/>
                  </a:cubicBezTo>
                  <a:cubicBezTo>
                    <a:pt x="247087" y="146719"/>
                    <a:pt x="270456" y="123506"/>
                    <a:pt x="270456" y="123506"/>
                  </a:cubicBezTo>
                  <a:lnTo>
                    <a:pt x="270456" y="123506"/>
                  </a:lnTo>
                  <a:lnTo>
                    <a:pt x="270456" y="123506"/>
                  </a:lnTo>
                </a:path>
              </a:pathLst>
            </a:custGeom>
            <a:solidFill>
              <a:srgbClr val="FF66FF">
                <a:alpha val="18824"/>
              </a:srgbClr>
            </a:solidFill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36" name="TextBox 15"/>
          <p:cNvSpPr txBox="1">
            <a:spLocks noChangeArrowheads="1"/>
          </p:cNvSpPr>
          <p:nvPr/>
        </p:nvSpPr>
        <p:spPr bwMode="auto">
          <a:xfrm>
            <a:off x="2362200" y="892630"/>
            <a:ext cx="4876800" cy="13747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ts val="2500"/>
              </a:lnSpc>
              <a:buClr>
                <a:srgbClr val="0092F6"/>
              </a:buClr>
              <a:buFont typeface="Wingdings" pitchFamily="2" charset="2"/>
              <a:buChar char="Ø"/>
            </a:pPr>
            <a:r>
              <a:rPr lang="en-US" sz="2400" b="1" dirty="0">
                <a:latin typeface="Arial Narrow" pitchFamily="34" charset="0"/>
              </a:rPr>
              <a:t>NSAIDs / </a:t>
            </a:r>
            <a:r>
              <a:rPr lang="en-US" sz="2400" b="1" dirty="0" smtClean="0">
                <a:latin typeface="Arial Narrow" pitchFamily="34" charset="0"/>
              </a:rPr>
              <a:t>Aspirin&lt; </a:t>
            </a:r>
            <a:r>
              <a:rPr lang="en-US" sz="2400" b="1" dirty="0">
                <a:latin typeface="Arial Narrow" pitchFamily="34" charset="0"/>
              </a:rPr>
              <a:t>Acetaminophen</a:t>
            </a:r>
          </a:p>
          <a:p>
            <a:pPr>
              <a:lnSpc>
                <a:spcPts val="2500"/>
              </a:lnSpc>
              <a:buClr>
                <a:srgbClr val="0092F6"/>
              </a:buClr>
              <a:buFont typeface="Wingdings" pitchFamily="2" charset="2"/>
              <a:buChar char="Ø"/>
            </a:pPr>
            <a:r>
              <a:rPr lang="en-US" sz="2400" b="1" dirty="0" smtClean="0">
                <a:latin typeface="Arial Narrow" pitchFamily="34" charset="0"/>
              </a:rPr>
              <a:t>Non-</a:t>
            </a:r>
            <a:r>
              <a:rPr lang="en-US" sz="2400" b="1" dirty="0" err="1" smtClean="0">
                <a:latin typeface="Arial Narrow" pitchFamily="34" charset="0"/>
              </a:rPr>
              <a:t>opioid</a:t>
            </a:r>
            <a:r>
              <a:rPr lang="en-US" sz="2400" b="1" dirty="0">
                <a:latin typeface="Arial Narrow" pitchFamily="34" charset="0"/>
              </a:rPr>
              <a:t>: </a:t>
            </a:r>
            <a:r>
              <a:rPr lang="en-US" sz="2400" b="1" dirty="0">
                <a:latin typeface="Symbol" pitchFamily="18" charset="2"/>
              </a:rPr>
              <a:t>m</a:t>
            </a:r>
            <a:r>
              <a:rPr lang="en-US" sz="2400" b="1" dirty="0">
                <a:latin typeface="Arial Narrow" pitchFamily="34" charset="0"/>
              </a:rPr>
              <a:t> agonist;  </a:t>
            </a:r>
            <a:r>
              <a:rPr lang="en-US" sz="2400" b="1" dirty="0" err="1">
                <a:latin typeface="Arial Narrow" pitchFamily="34" charset="0"/>
              </a:rPr>
              <a:t>tramadol</a:t>
            </a:r>
            <a:r>
              <a:rPr lang="en-US" sz="2400" b="1" dirty="0">
                <a:latin typeface="Arial Narrow" pitchFamily="34" charset="0"/>
              </a:rPr>
              <a:t>                      </a:t>
            </a:r>
            <a:br>
              <a:rPr lang="en-US" sz="2400" b="1" dirty="0">
                <a:latin typeface="Arial Narrow" pitchFamily="34" charset="0"/>
              </a:rPr>
            </a:br>
            <a:r>
              <a:rPr lang="en-US" sz="2400" b="1" dirty="0">
                <a:latin typeface="Arial Narrow" pitchFamily="34" charset="0"/>
              </a:rPr>
              <a:t>                         </a:t>
            </a:r>
            <a:r>
              <a:rPr lang="en-US" sz="2200" b="1" i="1" dirty="0">
                <a:latin typeface="Arial Narrow" pitchFamily="34" charset="0"/>
              </a:rPr>
              <a:t>act on 5HT &amp; NE receptors</a:t>
            </a:r>
          </a:p>
          <a:p>
            <a:pPr>
              <a:lnSpc>
                <a:spcPts val="2500"/>
              </a:lnSpc>
              <a:buClr>
                <a:srgbClr val="0092F6"/>
              </a:buClr>
              <a:buFont typeface="Wingdings" pitchFamily="2" charset="2"/>
              <a:buChar char="Ø"/>
            </a:pPr>
            <a:r>
              <a:rPr lang="en-US" sz="2400" b="1" dirty="0">
                <a:latin typeface="Arial Narrow" pitchFamily="34" charset="0"/>
              </a:rPr>
              <a:t>Sedatives; </a:t>
            </a:r>
            <a:r>
              <a:rPr lang="en-US" sz="2400" b="1" dirty="0" err="1" smtClean="0">
                <a:latin typeface="Arial Narrow" pitchFamily="34" charset="0"/>
              </a:rPr>
              <a:t>butalbital</a:t>
            </a:r>
            <a:endParaRPr lang="en-US" sz="2400" b="1" dirty="0">
              <a:latin typeface="Arial Narrow" pitchFamily="34" charset="0"/>
            </a:endParaRPr>
          </a:p>
        </p:txBody>
      </p:sp>
      <p:sp>
        <p:nvSpPr>
          <p:cNvPr id="39" name="TextBox 15"/>
          <p:cNvSpPr txBox="1">
            <a:spLocks noChangeArrowheads="1"/>
          </p:cNvSpPr>
          <p:nvPr/>
        </p:nvSpPr>
        <p:spPr bwMode="auto">
          <a:xfrm>
            <a:off x="228600" y="2565400"/>
            <a:ext cx="2057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latin typeface="Arial Narrow" pitchFamily="34" charset="0"/>
                <a:sym typeface="Wingdings" pitchFamily="2" charset="2"/>
              </a:rPr>
              <a:t> </a:t>
            </a:r>
            <a:r>
              <a:rPr lang="en-US" sz="2400" b="1">
                <a:latin typeface="Arial Narrow" pitchFamily="34" charset="0"/>
              </a:rPr>
              <a:t>Antiemetics</a:t>
            </a:r>
          </a:p>
        </p:txBody>
      </p:sp>
      <p:sp>
        <p:nvSpPr>
          <p:cNvPr id="40" name="TextBox 39"/>
          <p:cNvSpPr txBox="1"/>
          <p:nvPr/>
        </p:nvSpPr>
        <p:spPr bwMode="auto">
          <a:xfrm>
            <a:off x="2667000" y="5344541"/>
            <a:ext cx="2698750" cy="461665"/>
          </a:xfrm>
          <a:prstGeom prst="rect">
            <a:avLst/>
          </a:prstGeom>
          <a:noFill/>
          <a:ln w="28575">
            <a:noFill/>
          </a:ln>
          <a:effectLst>
            <a:outerShdw blurRad="50800" dist="50800" dir="5400000" sx="94000" sy="94000" algn="ctr" rotWithShape="0">
              <a:srgbClr val="66FFFF"/>
            </a:outerShdw>
          </a:effec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smtClean="0">
                <a:solidFill>
                  <a:srgbClr val="FF0066"/>
                </a:solidFill>
                <a:latin typeface="Calibri" pitchFamily="34" charset="0"/>
                <a:sym typeface="Wingdings 2" pitchFamily="18" charset="2"/>
              </a:rPr>
              <a:t> </a:t>
            </a:r>
            <a:r>
              <a:rPr lang="en-US" sz="2400" b="1" dirty="0" smtClean="0">
                <a:solidFill>
                  <a:srgbClr val="2E31B8"/>
                </a:solidFill>
                <a:latin typeface="Arial Narrow" pitchFamily="34" charset="0"/>
              </a:rPr>
              <a:t>H</a:t>
            </a:r>
            <a:r>
              <a:rPr lang="en-US" sz="2400" b="1" baseline="-25000" dirty="0" smtClean="0">
                <a:solidFill>
                  <a:srgbClr val="2E31B8"/>
                </a:solidFill>
                <a:latin typeface="Arial Narrow" pitchFamily="34" charset="0"/>
              </a:rPr>
              <a:t>1 </a:t>
            </a:r>
            <a:r>
              <a:rPr lang="en-US" sz="2400" b="1" dirty="0">
                <a:solidFill>
                  <a:srgbClr val="2E31B8"/>
                </a:solidFill>
                <a:latin typeface="Arial Narrow" pitchFamily="34" charset="0"/>
              </a:rPr>
              <a:t>antagonist</a:t>
            </a:r>
          </a:p>
        </p:txBody>
      </p:sp>
      <p:sp>
        <p:nvSpPr>
          <p:cNvPr id="41" name="Text Box 14"/>
          <p:cNvSpPr txBox="1">
            <a:spLocks noChangeArrowheads="1"/>
          </p:cNvSpPr>
          <p:nvPr/>
        </p:nvSpPr>
        <p:spPr bwMode="auto">
          <a:xfrm>
            <a:off x="3092450" y="5734050"/>
            <a:ext cx="1479550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ts val="2500"/>
              </a:lnSpc>
            </a:pPr>
            <a:r>
              <a:rPr lang="en-US" sz="2400" b="1" dirty="0" err="1">
                <a:latin typeface="Arial Narrow" pitchFamily="34" charset="0"/>
              </a:rPr>
              <a:t>Meclizine</a:t>
            </a:r>
            <a:endParaRPr lang="en-US" sz="2400" b="1" dirty="0">
              <a:latin typeface="Arial Narrow" pitchFamily="34" charset="0"/>
            </a:endParaRPr>
          </a:p>
        </p:txBody>
      </p:sp>
      <p:sp>
        <p:nvSpPr>
          <p:cNvPr id="42" name="TextBox 41"/>
          <p:cNvSpPr txBox="1"/>
          <p:nvPr/>
        </p:nvSpPr>
        <p:spPr bwMode="auto">
          <a:xfrm>
            <a:off x="2667000" y="3563480"/>
            <a:ext cx="2895600" cy="461665"/>
          </a:xfrm>
          <a:prstGeom prst="rect">
            <a:avLst/>
          </a:prstGeom>
          <a:noFill/>
          <a:ln w="28575">
            <a:noFill/>
          </a:ln>
          <a:effectLst>
            <a:outerShdw blurRad="50800" dist="50800" dir="5400000" sx="94000" sy="94000" algn="ctr" rotWithShape="0">
              <a:srgbClr val="66FFFF"/>
            </a:outerShdw>
          </a:effec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smtClean="0">
                <a:latin typeface="Arial Narrow" pitchFamily="34" charset="0"/>
              </a:rPr>
              <a:t> </a:t>
            </a:r>
            <a:r>
              <a:rPr lang="en-US" sz="2400" b="1" dirty="0" smtClean="0">
                <a:solidFill>
                  <a:srgbClr val="FF0066"/>
                </a:solidFill>
                <a:latin typeface="Calibri" pitchFamily="34" charset="0"/>
                <a:sym typeface="Wingdings 2" pitchFamily="18" charset="2"/>
              </a:rPr>
              <a:t></a:t>
            </a:r>
            <a:r>
              <a:rPr lang="en-US" sz="2400" b="1" i="1" dirty="0" err="1" smtClean="0">
                <a:solidFill>
                  <a:srgbClr val="2E31B8"/>
                </a:solidFill>
                <a:latin typeface="Arial Narrow" pitchFamily="34" charset="0"/>
              </a:rPr>
              <a:t>Phenothiazines</a:t>
            </a:r>
            <a:endParaRPr lang="en-US" sz="2400" b="1" i="1" dirty="0">
              <a:solidFill>
                <a:srgbClr val="2E31B8"/>
              </a:solidFill>
              <a:latin typeface="Arial Narrow" pitchFamily="34" charset="0"/>
            </a:endParaRPr>
          </a:p>
        </p:txBody>
      </p:sp>
      <p:sp>
        <p:nvSpPr>
          <p:cNvPr id="43" name="Rectangle 19"/>
          <p:cNvSpPr>
            <a:spLocks noChangeArrowheads="1"/>
          </p:cNvSpPr>
          <p:nvPr/>
        </p:nvSpPr>
        <p:spPr bwMode="auto">
          <a:xfrm>
            <a:off x="3092450" y="3952988"/>
            <a:ext cx="1911101" cy="4129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lnSpc>
                <a:spcPts val="2500"/>
              </a:lnSpc>
            </a:pPr>
            <a:r>
              <a:rPr lang="en-US" sz="2400" b="1" dirty="0" err="1" smtClean="0">
                <a:latin typeface="Arial Narrow" pitchFamily="34" charset="0"/>
              </a:rPr>
              <a:t>Promethazine</a:t>
            </a:r>
            <a:r>
              <a:rPr lang="en-US" sz="2400" b="1" dirty="0" smtClean="0">
                <a:latin typeface="Arial Narrow" pitchFamily="34" charset="0"/>
              </a:rPr>
              <a:t> </a:t>
            </a:r>
            <a:endParaRPr lang="en-US" sz="2400" b="1" dirty="0">
              <a:latin typeface="Arial Narrow" pitchFamily="34" charset="0"/>
            </a:endParaRPr>
          </a:p>
        </p:txBody>
      </p:sp>
      <p:sp>
        <p:nvSpPr>
          <p:cNvPr id="45" name="Rectangle 44"/>
          <p:cNvSpPr>
            <a:spLocks noChangeArrowheads="1"/>
          </p:cNvSpPr>
          <p:nvPr/>
        </p:nvSpPr>
        <p:spPr bwMode="auto">
          <a:xfrm>
            <a:off x="3092450" y="2932386"/>
            <a:ext cx="2851150" cy="4129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ts val="2500"/>
              </a:lnSpc>
            </a:pPr>
            <a:r>
              <a:rPr lang="en-US" sz="2400" b="1" dirty="0" err="1" smtClean="0">
                <a:latin typeface="Arial Narrow" pitchFamily="34" charset="0"/>
              </a:rPr>
              <a:t>Domperidone</a:t>
            </a:r>
            <a:endParaRPr lang="en-US" sz="2400" dirty="0">
              <a:solidFill>
                <a:srgbClr val="FF0066"/>
              </a:solidFill>
              <a:latin typeface="Arial Narrow" pitchFamily="34" charset="0"/>
            </a:endParaRPr>
          </a:p>
        </p:txBody>
      </p:sp>
      <p:sp>
        <p:nvSpPr>
          <p:cNvPr id="47" name="TextBox 46"/>
          <p:cNvSpPr txBox="1"/>
          <p:nvPr/>
        </p:nvSpPr>
        <p:spPr bwMode="auto">
          <a:xfrm>
            <a:off x="2667000" y="2514600"/>
            <a:ext cx="3309937" cy="461665"/>
          </a:xfrm>
          <a:prstGeom prst="rect">
            <a:avLst/>
          </a:prstGeom>
          <a:noFill/>
          <a:ln w="28575">
            <a:noFill/>
          </a:ln>
          <a:effectLst>
            <a:outerShdw blurRad="50800" dist="50800" dir="5400000" sx="94000" sy="94000" algn="ctr" rotWithShape="0">
              <a:srgbClr val="66FFFF"/>
            </a:outerShdw>
          </a:effec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smtClean="0">
                <a:latin typeface="Arial Narrow" pitchFamily="34" charset="0"/>
              </a:rPr>
              <a:t> </a:t>
            </a:r>
            <a:r>
              <a:rPr lang="en-US" sz="2400" b="1" dirty="0" smtClean="0">
                <a:solidFill>
                  <a:srgbClr val="FF0066"/>
                </a:solidFill>
                <a:latin typeface="Calibri" pitchFamily="34" charset="0"/>
                <a:sym typeface="Wingdings 2" pitchFamily="18" charset="2"/>
              </a:rPr>
              <a:t></a:t>
            </a:r>
            <a:r>
              <a:rPr lang="en-US" sz="2400" b="1" dirty="0" smtClean="0">
                <a:solidFill>
                  <a:srgbClr val="2E31B8"/>
                </a:solidFill>
                <a:latin typeface="Arial Narrow" pitchFamily="34" charset="0"/>
              </a:rPr>
              <a:t>Dopamine </a:t>
            </a:r>
            <a:r>
              <a:rPr lang="en-US" sz="2400" b="1" dirty="0">
                <a:solidFill>
                  <a:srgbClr val="2E31B8"/>
                </a:solidFill>
                <a:latin typeface="Arial Narrow" pitchFamily="34" charset="0"/>
              </a:rPr>
              <a:t>Antagonists</a:t>
            </a:r>
          </a:p>
        </p:txBody>
      </p:sp>
      <p:sp>
        <p:nvSpPr>
          <p:cNvPr id="48" name="TextBox 16"/>
          <p:cNvSpPr txBox="1"/>
          <p:nvPr/>
        </p:nvSpPr>
        <p:spPr bwMode="auto">
          <a:xfrm>
            <a:off x="2667000" y="4293765"/>
            <a:ext cx="3232150" cy="461665"/>
          </a:xfrm>
          <a:prstGeom prst="rect">
            <a:avLst/>
          </a:prstGeom>
          <a:noFill/>
          <a:ln w="28575">
            <a:noFill/>
          </a:ln>
          <a:effectLst>
            <a:outerShdw blurRad="50800" dist="50800" dir="5400000" sx="94000" sy="94000" algn="ctr" rotWithShape="0">
              <a:srgbClr val="66FFFF"/>
            </a:outerShdw>
          </a:effec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smtClean="0">
                <a:latin typeface="Arial Narrow" pitchFamily="34" charset="0"/>
              </a:rPr>
              <a:t> </a:t>
            </a:r>
            <a:r>
              <a:rPr lang="en-US" sz="2400" b="1" dirty="0" smtClean="0">
                <a:solidFill>
                  <a:srgbClr val="FF0066"/>
                </a:solidFill>
                <a:latin typeface="Calibri" pitchFamily="34" charset="0"/>
                <a:sym typeface="Wingdings 2" pitchFamily="18" charset="2"/>
              </a:rPr>
              <a:t></a:t>
            </a:r>
            <a:r>
              <a:rPr lang="en-US" sz="2400" b="1" dirty="0" smtClean="0">
                <a:solidFill>
                  <a:srgbClr val="2E31B8"/>
                </a:solidFill>
                <a:latin typeface="Arial Narrow" pitchFamily="34" charset="0"/>
              </a:rPr>
              <a:t>5HT</a:t>
            </a:r>
            <a:r>
              <a:rPr lang="en-US" sz="2400" b="1" baseline="-25000" dirty="0" smtClean="0">
                <a:solidFill>
                  <a:srgbClr val="2E31B8"/>
                </a:solidFill>
                <a:latin typeface="Arial Narrow" pitchFamily="34" charset="0"/>
              </a:rPr>
              <a:t>3</a:t>
            </a:r>
            <a:r>
              <a:rPr lang="en-US" sz="2400" b="1" dirty="0" smtClean="0">
                <a:solidFill>
                  <a:srgbClr val="2E31B8"/>
                </a:solidFill>
                <a:latin typeface="Arial Narrow" pitchFamily="34" charset="0"/>
              </a:rPr>
              <a:t> </a:t>
            </a:r>
            <a:r>
              <a:rPr lang="en-US" sz="2400" b="1" dirty="0">
                <a:solidFill>
                  <a:srgbClr val="2E31B8"/>
                </a:solidFill>
                <a:latin typeface="Arial Narrow" pitchFamily="34" charset="0"/>
              </a:rPr>
              <a:t>antagonists</a:t>
            </a:r>
          </a:p>
        </p:txBody>
      </p:sp>
      <p:sp>
        <p:nvSpPr>
          <p:cNvPr id="49" name="Rectangle 17"/>
          <p:cNvSpPr>
            <a:spLocks noChangeArrowheads="1"/>
          </p:cNvSpPr>
          <p:nvPr/>
        </p:nvSpPr>
        <p:spPr bwMode="auto">
          <a:xfrm>
            <a:off x="3092450" y="4683273"/>
            <a:ext cx="2622550" cy="73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lnSpc>
                <a:spcPts val="2500"/>
              </a:lnSpc>
            </a:pPr>
            <a:r>
              <a:rPr lang="en-US" sz="2400" b="1" dirty="0" err="1" smtClean="0">
                <a:latin typeface="Arial Narrow" pitchFamily="34" charset="0"/>
              </a:rPr>
              <a:t>Ondanseteron</a:t>
            </a:r>
            <a:endParaRPr lang="en-US" sz="2400" b="1" dirty="0">
              <a:latin typeface="Arial Narrow" pitchFamily="34" charset="0"/>
            </a:endParaRPr>
          </a:p>
          <a:p>
            <a:pPr>
              <a:lnSpc>
                <a:spcPts val="2500"/>
              </a:lnSpc>
            </a:pPr>
            <a:r>
              <a:rPr lang="en-US" sz="2400" b="1" dirty="0" err="1">
                <a:latin typeface="Arial Narrow" pitchFamily="34" charset="0"/>
              </a:rPr>
              <a:t>Granisetron</a:t>
            </a:r>
            <a:r>
              <a:rPr lang="en-US" sz="2400" b="1" dirty="0">
                <a:latin typeface="Arial Narrow" pitchFamily="34" charset="0"/>
              </a:rPr>
              <a:t>  </a:t>
            </a:r>
            <a:endParaRPr lang="en-US" sz="2400" dirty="0">
              <a:solidFill>
                <a:srgbClr val="FF0066"/>
              </a:solidFill>
              <a:latin typeface="Arial Narrow" pitchFamily="34" charset="0"/>
            </a:endParaRPr>
          </a:p>
        </p:txBody>
      </p:sp>
      <p:sp>
        <p:nvSpPr>
          <p:cNvPr id="50" name="Text Box 13"/>
          <p:cNvSpPr txBox="1">
            <a:spLocks noChangeArrowheads="1"/>
          </p:cNvSpPr>
          <p:nvPr/>
        </p:nvSpPr>
        <p:spPr bwMode="auto">
          <a:xfrm>
            <a:off x="5943600" y="5308600"/>
            <a:ext cx="2143125" cy="73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ts val="2500"/>
              </a:lnSpc>
              <a:defRPr/>
            </a:pPr>
            <a:r>
              <a:rPr lang="en-US" sz="2400" b="1" i="1" dirty="0">
                <a:solidFill>
                  <a:srgbClr val="0092F6"/>
                </a:solidFill>
                <a:effectLst>
                  <a:outerShdw blurRad="38100" dist="38100" dir="3180000" algn="tl">
                    <a:srgbClr val="000000"/>
                  </a:outerShdw>
                </a:effectLst>
                <a:latin typeface="Arial Narrow" pitchFamily="34" charset="0"/>
              </a:rPr>
              <a:t>Antihistamine + </a:t>
            </a:r>
            <a:r>
              <a:rPr lang="en-US" sz="2400" b="1" i="1" dirty="0" err="1">
                <a:solidFill>
                  <a:srgbClr val="0092F6"/>
                </a:solidFill>
                <a:effectLst>
                  <a:outerShdw blurRad="38100" dist="38100" dir="3180000" algn="tl">
                    <a:srgbClr val="000000"/>
                  </a:outerShdw>
                </a:effectLst>
                <a:latin typeface="Arial Narrow" pitchFamily="34" charset="0"/>
              </a:rPr>
              <a:t>Anticholinergic</a:t>
            </a:r>
            <a:r>
              <a:rPr lang="en-US" sz="2400" b="1" i="1" dirty="0">
                <a:solidFill>
                  <a:srgbClr val="0092F6"/>
                </a:solidFill>
                <a:effectLst>
                  <a:outerShdw blurRad="38100" dist="38100" dir="3180000" algn="tl">
                    <a:srgbClr val="000000"/>
                  </a:outerShdw>
                </a:effectLst>
                <a:latin typeface="Arial Narrow" pitchFamily="34" charset="0"/>
              </a:rPr>
              <a:t> </a:t>
            </a:r>
          </a:p>
        </p:txBody>
      </p:sp>
      <p:sp>
        <p:nvSpPr>
          <p:cNvPr id="51" name="Rectangle 50"/>
          <p:cNvSpPr/>
          <p:nvPr/>
        </p:nvSpPr>
        <p:spPr>
          <a:xfrm>
            <a:off x="5943600" y="3660775"/>
            <a:ext cx="3048000" cy="733425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>
              <a:lnSpc>
                <a:spcPts val="2500"/>
              </a:lnSpc>
              <a:defRPr/>
            </a:pPr>
            <a:r>
              <a:rPr lang="en-US" sz="2400" b="1" i="1" dirty="0">
                <a:solidFill>
                  <a:srgbClr val="0092F6"/>
                </a:solidFill>
                <a:effectLst>
                  <a:outerShdw blurRad="38100" dist="38100" dir="3180000" algn="tl">
                    <a:srgbClr val="000000"/>
                  </a:outerShdw>
                </a:effectLst>
                <a:latin typeface="Arial Narrow" pitchFamily="34" charset="0"/>
              </a:rPr>
              <a:t>Dopamine antagonists </a:t>
            </a:r>
          </a:p>
          <a:p>
            <a:pPr>
              <a:lnSpc>
                <a:spcPts val="2500"/>
              </a:lnSpc>
              <a:defRPr/>
            </a:pPr>
            <a:r>
              <a:rPr lang="en-US" sz="2400" b="1" i="1" u="sng" dirty="0">
                <a:solidFill>
                  <a:srgbClr val="0092F6"/>
                </a:solidFill>
                <a:effectLst>
                  <a:outerShdw blurRad="38100" dist="38100" dir="3180000" algn="tl">
                    <a:srgbClr val="000000"/>
                  </a:outerShdw>
                </a:effectLst>
                <a:latin typeface="Arial Narrow" pitchFamily="34" charset="0"/>
              </a:rPr>
              <a:t>+ Sedation</a:t>
            </a:r>
          </a:p>
        </p:txBody>
      </p:sp>
      <p:sp>
        <p:nvSpPr>
          <p:cNvPr id="52" name="Rectangle 51"/>
          <p:cNvSpPr/>
          <p:nvPr/>
        </p:nvSpPr>
        <p:spPr>
          <a:xfrm>
            <a:off x="5943600" y="2526763"/>
            <a:ext cx="3000375" cy="412750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>
              <a:lnSpc>
                <a:spcPts val="2500"/>
              </a:lnSpc>
              <a:defRPr/>
            </a:pPr>
            <a:r>
              <a:rPr lang="en-US" sz="2400" b="1" i="1" dirty="0">
                <a:solidFill>
                  <a:srgbClr val="0092F6"/>
                </a:solidFill>
                <a:effectLst>
                  <a:outerShdw blurRad="38100" dist="38100" dir="3180000" algn="tl">
                    <a:srgbClr val="000000"/>
                  </a:outerShdw>
                </a:effectLst>
                <a:latin typeface="Arial Narrow" pitchFamily="34" charset="0"/>
              </a:rPr>
              <a:t> + </a:t>
            </a:r>
            <a:r>
              <a:rPr lang="en-US" sz="2400" b="1" i="1" u="sng" dirty="0">
                <a:solidFill>
                  <a:srgbClr val="0092F6"/>
                </a:solidFill>
                <a:effectLst>
                  <a:outerShdw blurRad="38100" dist="38100" dir="3180000" algn="tl">
                    <a:srgbClr val="000000"/>
                  </a:outerShdw>
                </a:effectLst>
                <a:latin typeface="Arial Narrow" pitchFamily="34" charset="0"/>
              </a:rPr>
              <a:t>Gastro-</a:t>
            </a:r>
            <a:r>
              <a:rPr lang="en-US" sz="2400" b="1" i="1" u="sng" dirty="0" err="1">
                <a:solidFill>
                  <a:srgbClr val="0092F6"/>
                </a:solidFill>
                <a:effectLst>
                  <a:outerShdw blurRad="38100" dist="38100" dir="3180000" algn="tl">
                    <a:srgbClr val="000000"/>
                  </a:outerShdw>
                </a:effectLst>
                <a:latin typeface="Arial Narrow" pitchFamily="34" charset="0"/>
              </a:rPr>
              <a:t>prokinetic</a:t>
            </a:r>
            <a:r>
              <a:rPr lang="en-US" sz="2400" b="1" i="1" u="sng" dirty="0">
                <a:solidFill>
                  <a:srgbClr val="0092F6"/>
                </a:solidFill>
                <a:effectLst>
                  <a:outerShdw blurRad="38100" dist="38100" dir="3180000" algn="tl">
                    <a:srgbClr val="000000"/>
                  </a:outerShdw>
                </a:effectLst>
                <a:latin typeface="Arial Narrow" pitchFamily="34" charset="0"/>
              </a:rPr>
              <a:t> </a:t>
            </a:r>
          </a:p>
        </p:txBody>
      </p:sp>
      <p:sp>
        <p:nvSpPr>
          <p:cNvPr id="55" name="TextBox 54"/>
          <p:cNvSpPr txBox="1">
            <a:spLocks noChangeArrowheads="1"/>
          </p:cNvSpPr>
          <p:nvPr/>
        </p:nvSpPr>
        <p:spPr bwMode="auto">
          <a:xfrm>
            <a:off x="5562600" y="2975610"/>
            <a:ext cx="3581400" cy="656590"/>
          </a:xfrm>
          <a:prstGeom prst="rect">
            <a:avLst/>
          </a:prstGeom>
          <a:solidFill>
            <a:srgbClr val="E1F4FF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ts val="2200"/>
              </a:lnSpc>
            </a:pPr>
            <a:r>
              <a:rPr lang="en-US" sz="2200" b="1" i="1" dirty="0">
                <a:latin typeface="Arial Narrow" pitchFamily="34" charset="0"/>
                <a:sym typeface="Wingdings" pitchFamily="2" charset="2"/>
              </a:rPr>
              <a:t>↑ </a:t>
            </a:r>
            <a:r>
              <a:rPr lang="en-US" sz="2200" b="1" i="1" dirty="0" smtClean="0">
                <a:latin typeface="Arial Narrow" pitchFamily="34" charset="0"/>
                <a:sym typeface="Wingdings" pitchFamily="2" charset="2"/>
              </a:rPr>
              <a:t>Absorption &amp;</a:t>
            </a:r>
            <a:r>
              <a:rPr lang="en-US" sz="2200" b="1" i="1" dirty="0">
                <a:latin typeface="Arial Narrow" pitchFamily="34" charset="0"/>
                <a:sym typeface="Wingdings" pitchFamily="2" charset="2"/>
              </a:rPr>
              <a:t> </a:t>
            </a:r>
            <a:r>
              <a:rPr lang="en-US" sz="2200" b="1" i="1" dirty="0" smtClean="0">
                <a:latin typeface="Arial Narrow" pitchFamily="34" charset="0"/>
                <a:sym typeface="Wingdings" pitchFamily="2" charset="2"/>
              </a:rPr>
              <a:t>bioavailability</a:t>
            </a:r>
          </a:p>
          <a:p>
            <a:pPr algn="ctr">
              <a:lnSpc>
                <a:spcPts val="2200"/>
              </a:lnSpc>
            </a:pPr>
            <a:r>
              <a:rPr lang="en-US" sz="2200" b="1" i="1" dirty="0" smtClean="0">
                <a:latin typeface="Arial Narrow" pitchFamily="34" charset="0"/>
                <a:sym typeface="Wingdings" pitchFamily="2" charset="2"/>
              </a:rPr>
              <a:t>of abortive therapy</a:t>
            </a:r>
            <a:endParaRPr lang="en-US" sz="2200" b="1" i="1" dirty="0">
              <a:latin typeface="Arial Narrow" pitchFamily="34" charset="0"/>
            </a:endParaRP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35000">
                <a:schemeClr val="tx2">
                  <a:lumMod val="20000"/>
                  <a:lumOff val="80000"/>
                  <a:alpha val="48000"/>
                </a:schemeClr>
              </a:gs>
              <a:gs pos="56000">
                <a:schemeClr val="accent6">
                  <a:lumMod val="20000"/>
                  <a:lumOff val="80000"/>
                </a:schemeClr>
              </a:gs>
              <a:gs pos="92000">
                <a:srgbClr val="A3FFE7">
                  <a:alpha val="55686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>
            <a:off x="4114800" y="228600"/>
            <a:ext cx="2743200" cy="457200"/>
          </a:xfrm>
          <a:prstGeom prst="rect">
            <a:avLst/>
          </a:prstGeom>
          <a:gradFill>
            <a:gsLst>
              <a:gs pos="35000">
                <a:schemeClr val="bg1"/>
              </a:gs>
              <a:gs pos="57000">
                <a:schemeClr val="accent6">
                  <a:lumMod val="20000"/>
                  <a:lumOff val="80000"/>
                </a:schemeClr>
              </a:gs>
              <a:gs pos="92000">
                <a:schemeClr val="accent1">
                  <a:lumMod val="20000"/>
                  <a:lumOff val="80000"/>
                </a:schemeClr>
              </a:gs>
              <a:gs pos="100000">
                <a:srgbClr val="E1F4FF"/>
              </a:gs>
            </a:gsLst>
            <a:lin ang="81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 smtClean="0">
                <a:solidFill>
                  <a:srgbClr val="0070C0"/>
                </a:solidFill>
                <a:latin typeface="Arial Narrow" pitchFamily="34" charset="0"/>
              </a:rPr>
              <a:t>ABORTIVE THERAPY</a:t>
            </a:r>
            <a:endParaRPr lang="en-US" sz="2400" b="1" dirty="0">
              <a:solidFill>
                <a:srgbClr val="0070C0"/>
              </a:solidFill>
              <a:latin typeface="Arial Narrow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28600" y="202842"/>
            <a:ext cx="3810000" cy="523875"/>
          </a:xfrm>
          <a:prstGeom prst="rect">
            <a:avLst/>
          </a:prstGeom>
          <a:gradFill>
            <a:gsLst>
              <a:gs pos="35000">
                <a:srgbClr val="0092F6"/>
              </a:gs>
              <a:gs pos="57000">
                <a:srgbClr val="0070C0"/>
              </a:gs>
              <a:gs pos="92000">
                <a:schemeClr val="accent6">
                  <a:lumMod val="20000"/>
                  <a:lumOff val="8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</a:gra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latin typeface="Bernard MT Condensed" pitchFamily="18" charset="0"/>
              </a:rPr>
              <a:t>TREATMENT </a:t>
            </a:r>
            <a:r>
              <a:rPr lang="en-US" sz="2800" dirty="0" smtClean="0">
                <a:latin typeface="Bernard MT Condensed" pitchFamily="18" charset="0"/>
              </a:rPr>
              <a:t>of Acute Attack</a:t>
            </a:r>
            <a:endParaRPr lang="en-US" sz="2800" dirty="0">
              <a:latin typeface="Bernard MT Condensed" pitchFamily="18" charset="0"/>
            </a:endParaRPr>
          </a:p>
        </p:txBody>
      </p:sp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6781800" y="38100"/>
            <a:ext cx="2286000" cy="2171700"/>
            <a:chOff x="6819900" y="38100"/>
            <a:chExt cx="2247900" cy="2324100"/>
          </a:xfrm>
        </p:grpSpPr>
        <p:pic>
          <p:nvPicPr>
            <p:cNvPr id="57" name="Picture 2" descr="C:\Users\Administrator\Pictures\Picture5.jpg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5">
                  <a:tint val="45000"/>
                  <a:satMod val="400000"/>
                </a:schemeClr>
              </a:duotone>
            </a:blip>
            <a:srcRect/>
            <a:stretch>
              <a:fillRect/>
            </a:stretch>
          </p:blipFill>
          <p:spPr bwMode="auto">
            <a:xfrm>
              <a:off x="6819900" y="38100"/>
              <a:ext cx="2095500" cy="2171700"/>
            </a:xfrm>
            <a:prstGeom prst="rect">
              <a:avLst/>
            </a:prstGeom>
            <a:noFill/>
          </p:spPr>
        </p:pic>
        <p:pic>
          <p:nvPicPr>
            <p:cNvPr id="58" name="Picture 2" descr="C:\Users\Administrator\Pictures\Picture5.jpg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1">
                  <a:tint val="45000"/>
                  <a:satMod val="400000"/>
                </a:schemeClr>
              </a:duotone>
            </a:blip>
            <a:srcRect/>
            <a:stretch>
              <a:fillRect/>
            </a:stretch>
          </p:blipFill>
          <p:spPr bwMode="auto">
            <a:xfrm>
              <a:off x="6972300" y="190500"/>
              <a:ext cx="2095500" cy="2171700"/>
            </a:xfrm>
            <a:prstGeom prst="rect">
              <a:avLst/>
            </a:prstGeom>
            <a:noFill/>
          </p:spPr>
        </p:pic>
        <p:sp>
          <p:nvSpPr>
            <p:cNvPr id="59" name="Freeform 58"/>
            <p:cNvSpPr/>
            <p:nvPr/>
          </p:nvSpPr>
          <p:spPr>
            <a:xfrm>
              <a:off x="7236699" y="315022"/>
              <a:ext cx="1754611" cy="1297962"/>
            </a:xfrm>
            <a:custGeom>
              <a:avLst/>
              <a:gdLst>
                <a:gd name="connsiteX0" fmla="*/ 309093 w 1728001"/>
                <a:gd name="connsiteY0" fmla="*/ 175021 h 1268013"/>
                <a:gd name="connsiteX1" fmla="*/ 746974 w 1728001"/>
                <a:gd name="connsiteY1" fmla="*/ 123506 h 1268013"/>
                <a:gd name="connsiteX2" fmla="*/ 875763 w 1728001"/>
                <a:gd name="connsiteY2" fmla="*/ 84869 h 1268013"/>
                <a:gd name="connsiteX3" fmla="*/ 1004552 w 1728001"/>
                <a:gd name="connsiteY3" fmla="*/ 97748 h 1268013"/>
                <a:gd name="connsiteX4" fmla="*/ 1043188 w 1728001"/>
                <a:gd name="connsiteY4" fmla="*/ 162142 h 1268013"/>
                <a:gd name="connsiteX5" fmla="*/ 1171977 w 1728001"/>
                <a:gd name="connsiteY5" fmla="*/ 316689 h 1268013"/>
                <a:gd name="connsiteX6" fmla="*/ 1184856 w 1728001"/>
                <a:gd name="connsiteY6" fmla="*/ 355326 h 1268013"/>
                <a:gd name="connsiteX7" fmla="*/ 1223493 w 1728001"/>
                <a:gd name="connsiteY7" fmla="*/ 368204 h 1268013"/>
                <a:gd name="connsiteX8" fmla="*/ 1339403 w 1728001"/>
                <a:gd name="connsiteY8" fmla="*/ 381083 h 1268013"/>
                <a:gd name="connsiteX9" fmla="*/ 1455312 w 1728001"/>
                <a:gd name="connsiteY9" fmla="*/ 509872 h 1268013"/>
                <a:gd name="connsiteX10" fmla="*/ 1493949 w 1728001"/>
                <a:gd name="connsiteY10" fmla="*/ 548509 h 1268013"/>
                <a:gd name="connsiteX11" fmla="*/ 1532586 w 1728001"/>
                <a:gd name="connsiteY11" fmla="*/ 664418 h 1268013"/>
                <a:gd name="connsiteX12" fmla="*/ 1661374 w 1728001"/>
                <a:gd name="connsiteY12" fmla="*/ 793207 h 1268013"/>
                <a:gd name="connsiteX13" fmla="*/ 1700011 w 1728001"/>
                <a:gd name="connsiteY13" fmla="*/ 857602 h 1268013"/>
                <a:gd name="connsiteX14" fmla="*/ 1725769 w 1728001"/>
                <a:gd name="connsiteY14" fmla="*/ 896238 h 1268013"/>
                <a:gd name="connsiteX15" fmla="*/ 1712890 w 1728001"/>
                <a:gd name="connsiteY15" fmla="*/ 934875 h 1268013"/>
                <a:gd name="connsiteX16" fmla="*/ 1622738 w 1728001"/>
                <a:gd name="connsiteY16" fmla="*/ 973511 h 1268013"/>
                <a:gd name="connsiteX17" fmla="*/ 1584101 w 1728001"/>
                <a:gd name="connsiteY17" fmla="*/ 986390 h 1268013"/>
                <a:gd name="connsiteX18" fmla="*/ 1545465 w 1728001"/>
                <a:gd name="connsiteY18" fmla="*/ 1025027 h 1268013"/>
                <a:gd name="connsiteX19" fmla="*/ 1506828 w 1728001"/>
                <a:gd name="connsiteY19" fmla="*/ 1037906 h 1268013"/>
                <a:gd name="connsiteX20" fmla="*/ 1468191 w 1728001"/>
                <a:gd name="connsiteY20" fmla="*/ 1063664 h 1268013"/>
                <a:gd name="connsiteX21" fmla="*/ 1416676 w 1728001"/>
                <a:gd name="connsiteY21" fmla="*/ 1231089 h 1268013"/>
                <a:gd name="connsiteX22" fmla="*/ 1378039 w 1728001"/>
                <a:gd name="connsiteY22" fmla="*/ 1243968 h 1268013"/>
                <a:gd name="connsiteX23" fmla="*/ 1210614 w 1728001"/>
                <a:gd name="connsiteY23" fmla="*/ 1218210 h 1268013"/>
                <a:gd name="connsiteX24" fmla="*/ 1146219 w 1728001"/>
                <a:gd name="connsiteY24" fmla="*/ 1192452 h 1268013"/>
                <a:gd name="connsiteX25" fmla="*/ 1094704 w 1728001"/>
                <a:gd name="connsiteY25" fmla="*/ 1179573 h 1268013"/>
                <a:gd name="connsiteX26" fmla="*/ 914400 w 1728001"/>
                <a:gd name="connsiteY26" fmla="*/ 1153816 h 1268013"/>
                <a:gd name="connsiteX27" fmla="*/ 824248 w 1728001"/>
                <a:gd name="connsiteY27" fmla="*/ 1089421 h 1268013"/>
                <a:gd name="connsiteX28" fmla="*/ 785611 w 1728001"/>
                <a:gd name="connsiteY28" fmla="*/ 1050785 h 1268013"/>
                <a:gd name="connsiteX29" fmla="*/ 695459 w 1728001"/>
                <a:gd name="connsiteY29" fmla="*/ 1063664 h 1268013"/>
                <a:gd name="connsiteX30" fmla="*/ 592428 w 1728001"/>
                <a:gd name="connsiteY30" fmla="*/ 1037906 h 1268013"/>
                <a:gd name="connsiteX31" fmla="*/ 502276 w 1728001"/>
                <a:gd name="connsiteY31" fmla="*/ 947754 h 1268013"/>
                <a:gd name="connsiteX32" fmla="*/ 412124 w 1728001"/>
                <a:gd name="connsiteY32" fmla="*/ 818965 h 1268013"/>
                <a:gd name="connsiteX33" fmla="*/ 373487 w 1728001"/>
                <a:gd name="connsiteY33" fmla="*/ 741692 h 1268013"/>
                <a:gd name="connsiteX34" fmla="*/ 296214 w 1728001"/>
                <a:gd name="connsiteY34" fmla="*/ 728813 h 1268013"/>
                <a:gd name="connsiteX35" fmla="*/ 128788 w 1728001"/>
                <a:gd name="connsiteY35" fmla="*/ 715934 h 1268013"/>
                <a:gd name="connsiteX36" fmla="*/ 51515 w 1728001"/>
                <a:gd name="connsiteY36" fmla="*/ 677297 h 1268013"/>
                <a:gd name="connsiteX37" fmla="*/ 25758 w 1728001"/>
                <a:gd name="connsiteY37" fmla="*/ 638661 h 1268013"/>
                <a:gd name="connsiteX38" fmla="*/ 12879 w 1728001"/>
                <a:gd name="connsiteY38" fmla="*/ 574266 h 1268013"/>
                <a:gd name="connsiteX39" fmla="*/ 0 w 1728001"/>
                <a:gd name="connsiteY39" fmla="*/ 535630 h 1268013"/>
                <a:gd name="connsiteX40" fmla="*/ 12879 w 1728001"/>
                <a:gd name="connsiteY40" fmla="*/ 419720 h 1268013"/>
                <a:gd name="connsiteX41" fmla="*/ 51515 w 1728001"/>
                <a:gd name="connsiteY41" fmla="*/ 368204 h 1268013"/>
                <a:gd name="connsiteX42" fmla="*/ 90152 w 1728001"/>
                <a:gd name="connsiteY42" fmla="*/ 303810 h 1268013"/>
                <a:gd name="connsiteX43" fmla="*/ 167425 w 1728001"/>
                <a:gd name="connsiteY43" fmla="*/ 213658 h 1268013"/>
                <a:gd name="connsiteX44" fmla="*/ 193183 w 1728001"/>
                <a:gd name="connsiteY44" fmla="*/ 136385 h 1268013"/>
                <a:gd name="connsiteX45" fmla="*/ 231819 w 1728001"/>
                <a:gd name="connsiteY45" fmla="*/ 149264 h 1268013"/>
                <a:gd name="connsiteX46" fmla="*/ 270456 w 1728001"/>
                <a:gd name="connsiteY46" fmla="*/ 123506 h 1268013"/>
                <a:gd name="connsiteX47" fmla="*/ 270456 w 1728001"/>
                <a:gd name="connsiteY47" fmla="*/ 123506 h 1268013"/>
                <a:gd name="connsiteX48" fmla="*/ 270456 w 1728001"/>
                <a:gd name="connsiteY48" fmla="*/ 123506 h 12680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</a:cxnLst>
              <a:rect l="l" t="t" r="r" b="b"/>
              <a:pathLst>
                <a:path w="1728001" h="1268013">
                  <a:moveTo>
                    <a:pt x="309093" y="175021"/>
                  </a:moveTo>
                  <a:cubicBezTo>
                    <a:pt x="367435" y="0"/>
                    <a:pt x="301701" y="156902"/>
                    <a:pt x="746974" y="123506"/>
                  </a:cubicBezTo>
                  <a:cubicBezTo>
                    <a:pt x="766001" y="122079"/>
                    <a:pt x="844042" y="95443"/>
                    <a:pt x="875763" y="84869"/>
                  </a:cubicBezTo>
                  <a:cubicBezTo>
                    <a:pt x="918693" y="89162"/>
                    <a:pt x="965379" y="79668"/>
                    <a:pt x="1004552" y="97748"/>
                  </a:cubicBezTo>
                  <a:cubicBezTo>
                    <a:pt x="1027280" y="108238"/>
                    <a:pt x="1028940" y="141561"/>
                    <a:pt x="1043188" y="162142"/>
                  </a:cubicBezTo>
                  <a:cubicBezTo>
                    <a:pt x="1112069" y="261636"/>
                    <a:pt x="1103097" y="247807"/>
                    <a:pt x="1171977" y="316689"/>
                  </a:cubicBezTo>
                  <a:cubicBezTo>
                    <a:pt x="1176270" y="329568"/>
                    <a:pt x="1175256" y="345727"/>
                    <a:pt x="1184856" y="355326"/>
                  </a:cubicBezTo>
                  <a:cubicBezTo>
                    <a:pt x="1194455" y="364925"/>
                    <a:pt x="1210102" y="365972"/>
                    <a:pt x="1223493" y="368204"/>
                  </a:cubicBezTo>
                  <a:cubicBezTo>
                    <a:pt x="1261839" y="374595"/>
                    <a:pt x="1300766" y="376790"/>
                    <a:pt x="1339403" y="381083"/>
                  </a:cubicBezTo>
                  <a:cubicBezTo>
                    <a:pt x="1399895" y="461741"/>
                    <a:pt x="1362861" y="417421"/>
                    <a:pt x="1455312" y="509872"/>
                  </a:cubicBezTo>
                  <a:lnTo>
                    <a:pt x="1493949" y="548509"/>
                  </a:lnTo>
                  <a:cubicBezTo>
                    <a:pt x="1506828" y="587145"/>
                    <a:pt x="1512619" y="628922"/>
                    <a:pt x="1532586" y="664418"/>
                  </a:cubicBezTo>
                  <a:cubicBezTo>
                    <a:pt x="1569578" y="730181"/>
                    <a:pt x="1607616" y="752889"/>
                    <a:pt x="1661374" y="793207"/>
                  </a:cubicBezTo>
                  <a:cubicBezTo>
                    <a:pt x="1674253" y="814672"/>
                    <a:pt x="1686744" y="836375"/>
                    <a:pt x="1700011" y="857602"/>
                  </a:cubicBezTo>
                  <a:cubicBezTo>
                    <a:pt x="1708215" y="870728"/>
                    <a:pt x="1723224" y="880970"/>
                    <a:pt x="1725769" y="896238"/>
                  </a:cubicBezTo>
                  <a:cubicBezTo>
                    <a:pt x="1728001" y="909629"/>
                    <a:pt x="1721371" y="924274"/>
                    <a:pt x="1712890" y="934875"/>
                  </a:cubicBezTo>
                  <a:cubicBezTo>
                    <a:pt x="1689652" y="963922"/>
                    <a:pt x="1654819" y="964345"/>
                    <a:pt x="1622738" y="973511"/>
                  </a:cubicBezTo>
                  <a:cubicBezTo>
                    <a:pt x="1609685" y="977240"/>
                    <a:pt x="1596980" y="982097"/>
                    <a:pt x="1584101" y="986390"/>
                  </a:cubicBezTo>
                  <a:cubicBezTo>
                    <a:pt x="1571222" y="999269"/>
                    <a:pt x="1560619" y="1014924"/>
                    <a:pt x="1545465" y="1025027"/>
                  </a:cubicBezTo>
                  <a:cubicBezTo>
                    <a:pt x="1534169" y="1032557"/>
                    <a:pt x="1518970" y="1031835"/>
                    <a:pt x="1506828" y="1037906"/>
                  </a:cubicBezTo>
                  <a:cubicBezTo>
                    <a:pt x="1492983" y="1044828"/>
                    <a:pt x="1481070" y="1055078"/>
                    <a:pt x="1468191" y="1063664"/>
                  </a:cubicBezTo>
                  <a:cubicBezTo>
                    <a:pt x="1462988" y="1089681"/>
                    <a:pt x="1458378" y="1197727"/>
                    <a:pt x="1416676" y="1231089"/>
                  </a:cubicBezTo>
                  <a:cubicBezTo>
                    <a:pt x="1406075" y="1239570"/>
                    <a:pt x="1390918" y="1239675"/>
                    <a:pt x="1378039" y="1243968"/>
                  </a:cubicBezTo>
                  <a:cubicBezTo>
                    <a:pt x="1264894" y="1206252"/>
                    <a:pt x="1459628" y="1268013"/>
                    <a:pt x="1210614" y="1218210"/>
                  </a:cubicBezTo>
                  <a:cubicBezTo>
                    <a:pt x="1187944" y="1213676"/>
                    <a:pt x="1168151" y="1199763"/>
                    <a:pt x="1146219" y="1192452"/>
                  </a:cubicBezTo>
                  <a:cubicBezTo>
                    <a:pt x="1129427" y="1186855"/>
                    <a:pt x="1111983" y="1183413"/>
                    <a:pt x="1094704" y="1179573"/>
                  </a:cubicBezTo>
                  <a:cubicBezTo>
                    <a:pt x="1012701" y="1161351"/>
                    <a:pt x="1015640" y="1165065"/>
                    <a:pt x="914400" y="1153816"/>
                  </a:cubicBezTo>
                  <a:cubicBezTo>
                    <a:pt x="883818" y="1133428"/>
                    <a:pt x="852208" y="1113387"/>
                    <a:pt x="824248" y="1089421"/>
                  </a:cubicBezTo>
                  <a:cubicBezTo>
                    <a:pt x="810419" y="1077568"/>
                    <a:pt x="798490" y="1063664"/>
                    <a:pt x="785611" y="1050785"/>
                  </a:cubicBezTo>
                  <a:cubicBezTo>
                    <a:pt x="755560" y="1055078"/>
                    <a:pt x="725815" y="1063664"/>
                    <a:pt x="695459" y="1063664"/>
                  </a:cubicBezTo>
                  <a:cubicBezTo>
                    <a:pt x="664377" y="1063664"/>
                    <a:pt x="622916" y="1048069"/>
                    <a:pt x="592428" y="1037906"/>
                  </a:cubicBezTo>
                  <a:cubicBezTo>
                    <a:pt x="562377" y="1007855"/>
                    <a:pt x="524141" y="984196"/>
                    <a:pt x="502276" y="947754"/>
                  </a:cubicBezTo>
                  <a:cubicBezTo>
                    <a:pt x="449496" y="859788"/>
                    <a:pt x="479277" y="902906"/>
                    <a:pt x="412124" y="818965"/>
                  </a:cubicBezTo>
                  <a:cubicBezTo>
                    <a:pt x="406029" y="800679"/>
                    <a:pt x="393461" y="751679"/>
                    <a:pt x="373487" y="741692"/>
                  </a:cubicBezTo>
                  <a:cubicBezTo>
                    <a:pt x="350131" y="730014"/>
                    <a:pt x="322183" y="731547"/>
                    <a:pt x="296214" y="728813"/>
                  </a:cubicBezTo>
                  <a:cubicBezTo>
                    <a:pt x="240548" y="722953"/>
                    <a:pt x="184597" y="720227"/>
                    <a:pt x="128788" y="715934"/>
                  </a:cubicBezTo>
                  <a:cubicBezTo>
                    <a:pt x="97364" y="705459"/>
                    <a:pt x="76481" y="702263"/>
                    <a:pt x="51515" y="677297"/>
                  </a:cubicBezTo>
                  <a:cubicBezTo>
                    <a:pt x="40570" y="666352"/>
                    <a:pt x="34344" y="651540"/>
                    <a:pt x="25758" y="638661"/>
                  </a:cubicBezTo>
                  <a:cubicBezTo>
                    <a:pt x="21465" y="617196"/>
                    <a:pt x="18188" y="595502"/>
                    <a:pt x="12879" y="574266"/>
                  </a:cubicBezTo>
                  <a:cubicBezTo>
                    <a:pt x="9586" y="561096"/>
                    <a:pt x="0" y="549205"/>
                    <a:pt x="0" y="535630"/>
                  </a:cubicBezTo>
                  <a:cubicBezTo>
                    <a:pt x="0" y="496756"/>
                    <a:pt x="1447" y="456875"/>
                    <a:pt x="12879" y="419720"/>
                  </a:cubicBezTo>
                  <a:cubicBezTo>
                    <a:pt x="19191" y="399204"/>
                    <a:pt x="39609" y="386064"/>
                    <a:pt x="51515" y="368204"/>
                  </a:cubicBezTo>
                  <a:cubicBezTo>
                    <a:pt x="65400" y="347376"/>
                    <a:pt x="74784" y="323569"/>
                    <a:pt x="90152" y="303810"/>
                  </a:cubicBezTo>
                  <a:cubicBezTo>
                    <a:pt x="123250" y="261255"/>
                    <a:pt x="146911" y="259813"/>
                    <a:pt x="167425" y="213658"/>
                  </a:cubicBezTo>
                  <a:cubicBezTo>
                    <a:pt x="178452" y="188847"/>
                    <a:pt x="193183" y="136385"/>
                    <a:pt x="193183" y="136385"/>
                  </a:cubicBezTo>
                  <a:cubicBezTo>
                    <a:pt x="206062" y="140678"/>
                    <a:pt x="218428" y="151496"/>
                    <a:pt x="231819" y="149264"/>
                  </a:cubicBezTo>
                  <a:cubicBezTo>
                    <a:pt x="247087" y="146719"/>
                    <a:pt x="270456" y="123506"/>
                    <a:pt x="270456" y="123506"/>
                  </a:cubicBezTo>
                  <a:lnTo>
                    <a:pt x="270456" y="123506"/>
                  </a:lnTo>
                  <a:lnTo>
                    <a:pt x="270456" y="123506"/>
                  </a:lnTo>
                </a:path>
              </a:pathLst>
            </a:custGeom>
            <a:solidFill>
              <a:srgbClr val="FF66FF">
                <a:alpha val="18824"/>
              </a:srgbClr>
            </a:solidFill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27" name="TextBox 15"/>
          <p:cNvSpPr txBox="1">
            <a:spLocks noChangeArrowheads="1"/>
          </p:cNvSpPr>
          <p:nvPr/>
        </p:nvSpPr>
        <p:spPr bwMode="auto">
          <a:xfrm>
            <a:off x="228600" y="762000"/>
            <a:ext cx="8610600" cy="216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ts val="2600"/>
              </a:lnSpc>
              <a:buFont typeface="Wingdings" pitchFamily="2" charset="2"/>
              <a:buChar char="è"/>
            </a:pPr>
            <a:r>
              <a:rPr lang="en-US" sz="2600" b="1" dirty="0">
                <a:solidFill>
                  <a:srgbClr val="7030A0"/>
                </a:solidFill>
                <a:latin typeface="Arial Narrow" pitchFamily="34" charset="0"/>
              </a:rPr>
              <a:t>5HT</a:t>
            </a:r>
            <a:r>
              <a:rPr lang="en-US" sz="2600" b="1" baseline="-25000" dirty="0">
                <a:solidFill>
                  <a:srgbClr val="7030A0"/>
                </a:solidFill>
                <a:latin typeface="Arial Narrow" pitchFamily="34" charset="0"/>
              </a:rPr>
              <a:t>1</a:t>
            </a:r>
            <a:r>
              <a:rPr lang="en-US" sz="2600" b="1" dirty="0">
                <a:solidFill>
                  <a:srgbClr val="7030A0"/>
                </a:solidFill>
                <a:latin typeface="Arial Narrow" pitchFamily="34" charset="0"/>
              </a:rPr>
              <a:t> </a:t>
            </a:r>
            <a:endParaRPr lang="en-US" sz="2600" b="1" dirty="0" smtClean="0">
              <a:solidFill>
                <a:srgbClr val="7030A0"/>
              </a:solidFill>
              <a:latin typeface="Arial Narrow" pitchFamily="34" charset="0"/>
            </a:endParaRPr>
          </a:p>
          <a:p>
            <a:pPr>
              <a:lnSpc>
                <a:spcPts val="2600"/>
              </a:lnSpc>
              <a:spcBef>
                <a:spcPts val="600"/>
              </a:spcBef>
              <a:buFontTx/>
              <a:buBlip>
                <a:blip r:embed="rId3"/>
              </a:buBlip>
            </a:pPr>
            <a:r>
              <a:rPr lang="en-US" sz="2600" b="1" dirty="0" smtClean="0">
                <a:latin typeface="Arial Narrow" pitchFamily="34" charset="0"/>
              </a:rPr>
              <a:t> </a:t>
            </a:r>
            <a:r>
              <a:rPr lang="en-US" sz="2600" b="1" u="heavy" dirty="0" smtClean="0">
                <a:uFill>
                  <a:solidFill>
                    <a:srgbClr val="0092F6"/>
                  </a:solidFill>
                </a:uFill>
                <a:latin typeface="Arial Narrow" pitchFamily="34" charset="0"/>
              </a:rPr>
              <a:t>AGONISTS</a:t>
            </a:r>
            <a:r>
              <a:rPr lang="en-US" sz="2600" b="1" u="heavy" dirty="0" smtClean="0">
                <a:uFill>
                  <a:solidFill>
                    <a:srgbClr val="0092F6"/>
                  </a:solidFill>
                </a:uFill>
                <a:latin typeface="Arial Narrow" pitchFamily="34" charset="0"/>
                <a:sym typeface="Wingdings" pitchFamily="2" charset="2"/>
              </a:rPr>
              <a:t> </a:t>
            </a:r>
            <a:r>
              <a:rPr lang="en-US" sz="2600" b="1" dirty="0">
                <a:latin typeface="Arial Narrow" pitchFamily="34" charset="0"/>
                <a:sym typeface="Wingdings" pitchFamily="2" charset="2"/>
              </a:rPr>
              <a:t>	             </a:t>
            </a:r>
            <a:r>
              <a:rPr lang="en-US" sz="2600" b="1" dirty="0" smtClean="0">
                <a:latin typeface="Arial Narrow" pitchFamily="34" charset="0"/>
                <a:sym typeface="Wingdings" pitchFamily="2" charset="2"/>
              </a:rPr>
              <a:t>	 </a:t>
            </a:r>
            <a:r>
              <a:rPr lang="en-US" sz="2600" b="1" dirty="0">
                <a:solidFill>
                  <a:srgbClr val="0064A8"/>
                </a:solidFill>
                <a:latin typeface="Arial Narrow" pitchFamily="34" charset="0"/>
                <a:sym typeface="Wingdings" pitchFamily="2" charset="2"/>
              </a:rPr>
              <a:t>TRIPTANS</a:t>
            </a:r>
          </a:p>
          <a:p>
            <a:pPr>
              <a:lnSpc>
                <a:spcPts val="2600"/>
              </a:lnSpc>
            </a:pPr>
            <a:r>
              <a:rPr lang="en-US" sz="2600" b="1" dirty="0" smtClean="0">
                <a:latin typeface="Arial Narrow" pitchFamily="34" charset="0"/>
                <a:sym typeface="Wingdings" pitchFamily="2" charset="2"/>
              </a:rPr>
              <a:t>      </a:t>
            </a:r>
            <a:r>
              <a:rPr lang="en-US" sz="2400" b="1" dirty="0">
                <a:latin typeface="Arial Narrow" pitchFamily="34" charset="0"/>
                <a:sym typeface="Wingdings" pitchFamily="2" charset="2"/>
              </a:rPr>
              <a:t>&gt; </a:t>
            </a:r>
            <a:r>
              <a:rPr lang="en-US" sz="2400" b="1" dirty="0" smtClean="0">
                <a:latin typeface="Arial Narrow" pitchFamily="34" charset="0"/>
                <a:sym typeface="Wingdings" pitchFamily="2" charset="2"/>
              </a:rPr>
              <a:t>selective </a:t>
            </a:r>
            <a:endParaRPr lang="en-US" sz="2600" b="1" dirty="0" smtClean="0">
              <a:latin typeface="Arial Narrow" pitchFamily="34" charset="0"/>
              <a:sym typeface="Wingdings" pitchFamily="2" charset="2"/>
            </a:endParaRPr>
          </a:p>
          <a:p>
            <a:pPr>
              <a:lnSpc>
                <a:spcPts val="2600"/>
              </a:lnSpc>
            </a:pPr>
            <a:endParaRPr lang="en-US" sz="2600" b="1" dirty="0">
              <a:latin typeface="Arial Narrow" pitchFamily="34" charset="0"/>
              <a:sym typeface="Wingdings" pitchFamily="2" charset="2"/>
            </a:endParaRPr>
          </a:p>
          <a:p>
            <a:pPr>
              <a:lnSpc>
                <a:spcPts val="2600"/>
              </a:lnSpc>
              <a:buFontTx/>
              <a:buBlip>
                <a:blip r:embed="rId3"/>
              </a:buBlip>
            </a:pPr>
            <a:r>
              <a:rPr lang="en-US" sz="2600" b="1" dirty="0">
                <a:latin typeface="Arial Narrow" pitchFamily="34" charset="0"/>
              </a:rPr>
              <a:t> </a:t>
            </a:r>
            <a:r>
              <a:rPr lang="en-US" sz="2600" b="1" u="heavy" dirty="0" smtClean="0">
                <a:uFill>
                  <a:solidFill>
                    <a:srgbClr val="0092F6"/>
                  </a:solidFill>
                </a:uFill>
                <a:latin typeface="Arial Narrow" pitchFamily="34" charset="0"/>
              </a:rPr>
              <a:t>PARTIAL AGONISTS</a:t>
            </a:r>
            <a:r>
              <a:rPr lang="en-US" sz="2600" b="1" u="heavy" dirty="0" smtClean="0">
                <a:uFill>
                  <a:solidFill>
                    <a:srgbClr val="0092F6"/>
                  </a:solidFill>
                </a:uFill>
                <a:latin typeface="Arial Narrow" pitchFamily="34" charset="0"/>
                <a:sym typeface="Wingdings" pitchFamily="2" charset="2"/>
              </a:rPr>
              <a:t> </a:t>
            </a:r>
            <a:r>
              <a:rPr lang="en-US" sz="2600" b="1" dirty="0">
                <a:latin typeface="Arial Narrow" pitchFamily="34" charset="0"/>
                <a:sym typeface="Wingdings" pitchFamily="2" charset="2"/>
              </a:rPr>
              <a:t>	 </a:t>
            </a:r>
            <a:r>
              <a:rPr lang="en-US" sz="2600" b="1" dirty="0">
                <a:solidFill>
                  <a:srgbClr val="0064A8"/>
                </a:solidFill>
                <a:latin typeface="Arial Narrow" pitchFamily="34" charset="0"/>
                <a:sym typeface="Wingdings" pitchFamily="2" charset="2"/>
              </a:rPr>
              <a:t>ERGOTS</a:t>
            </a:r>
          </a:p>
          <a:p>
            <a:pPr>
              <a:lnSpc>
                <a:spcPts val="2600"/>
              </a:lnSpc>
            </a:pPr>
            <a:r>
              <a:rPr lang="en-US" sz="2600" b="1" dirty="0">
                <a:latin typeface="Arial Narrow" pitchFamily="34" charset="0"/>
                <a:sym typeface="Wingdings" pitchFamily="2" charset="2"/>
              </a:rPr>
              <a:t>    </a:t>
            </a:r>
            <a:r>
              <a:rPr lang="en-US" sz="2400" b="1" dirty="0" smtClean="0">
                <a:latin typeface="Arial Narrow" pitchFamily="34" charset="0"/>
                <a:sym typeface="Wingdings" pitchFamily="2" charset="2"/>
              </a:rPr>
              <a:t>non-selective; acts on 5HT</a:t>
            </a:r>
            <a:r>
              <a:rPr lang="en-US" sz="2400" b="1" baseline="-25000" dirty="0" smtClean="0">
                <a:latin typeface="Arial Narrow" pitchFamily="34" charset="0"/>
                <a:sym typeface="Wingdings" pitchFamily="2" charset="2"/>
              </a:rPr>
              <a:t>2</a:t>
            </a:r>
            <a:r>
              <a:rPr lang="en-US" sz="2400" b="1" dirty="0" smtClean="0">
                <a:latin typeface="Arial Narrow" pitchFamily="34" charset="0"/>
                <a:sym typeface="Wingdings" pitchFamily="2" charset="2"/>
              </a:rPr>
              <a:t>, dopamine, </a:t>
            </a:r>
            <a:r>
              <a:rPr lang="en-US" sz="2400" b="1" dirty="0" smtClean="0">
                <a:latin typeface="Symbol" pitchFamily="18" charset="2"/>
                <a:sym typeface="Wingdings" pitchFamily="2" charset="2"/>
              </a:rPr>
              <a:t>a</a:t>
            </a:r>
            <a:r>
              <a:rPr lang="en-US" sz="2400" b="1" dirty="0" smtClean="0">
                <a:latin typeface="Arial Narrow" pitchFamily="34" charset="0"/>
                <a:sym typeface="Wingdings" pitchFamily="2" charset="2"/>
              </a:rPr>
              <a:t> adrenergic receptors also </a:t>
            </a:r>
            <a:r>
              <a:rPr lang="en-US" sz="2400" b="1" dirty="0" smtClean="0">
                <a:latin typeface="Arial Narrow" pitchFamily="34" charset="0"/>
              </a:rPr>
              <a:t> </a:t>
            </a:r>
            <a:endParaRPr lang="en-US" sz="2600" b="1" dirty="0">
              <a:latin typeface="Arial Narrow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876800" y="4191000"/>
            <a:ext cx="2743200" cy="457200"/>
          </a:xfrm>
          <a:prstGeom prst="rect">
            <a:avLst/>
          </a:prstGeom>
          <a:gradFill>
            <a:gsLst>
              <a:gs pos="35000">
                <a:schemeClr val="bg1"/>
              </a:gs>
              <a:gs pos="57000">
                <a:schemeClr val="accent6">
                  <a:lumMod val="20000"/>
                  <a:lumOff val="80000"/>
                </a:schemeClr>
              </a:gs>
              <a:gs pos="92000">
                <a:schemeClr val="accent1">
                  <a:lumMod val="20000"/>
                  <a:lumOff val="80000"/>
                </a:schemeClr>
              </a:gs>
              <a:gs pos="100000">
                <a:srgbClr val="E1F4FF"/>
              </a:gs>
            </a:gsLst>
            <a:lin ang="81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 smtClean="0">
                <a:solidFill>
                  <a:srgbClr val="0070C0"/>
                </a:solidFill>
                <a:latin typeface="Arial Narrow" pitchFamily="34" charset="0"/>
              </a:rPr>
              <a:t>ABORTIVE THERAPY</a:t>
            </a:r>
            <a:endParaRPr lang="en-US" sz="2400" b="1" dirty="0">
              <a:solidFill>
                <a:srgbClr val="0070C0"/>
              </a:solidFill>
              <a:latin typeface="Arial Narrow" pitchFamily="34" charset="0"/>
            </a:endParaRPr>
          </a:p>
        </p:txBody>
      </p:sp>
      <p:sp>
        <p:nvSpPr>
          <p:cNvPr id="25" name="Rectangle 77"/>
          <p:cNvSpPr>
            <a:spLocks noChangeArrowheads="1"/>
          </p:cNvSpPr>
          <p:nvPr/>
        </p:nvSpPr>
        <p:spPr bwMode="auto">
          <a:xfrm>
            <a:off x="381000" y="4648200"/>
            <a:ext cx="2851147" cy="7335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ts val="2500"/>
              </a:lnSpc>
            </a:pPr>
            <a:r>
              <a:rPr lang="en-US" sz="2200" dirty="0" err="1">
                <a:solidFill>
                  <a:srgbClr val="0092F6"/>
                </a:solidFill>
                <a:latin typeface="Bernard MT Condensed" pitchFamily="18" charset="0"/>
              </a:rPr>
              <a:t>Prokinetics</a:t>
            </a:r>
            <a:r>
              <a:rPr lang="en-US" sz="2200" dirty="0">
                <a:solidFill>
                  <a:srgbClr val="0092F6"/>
                </a:solidFill>
                <a:latin typeface="Bernard MT Condensed" pitchFamily="18" charset="0"/>
              </a:rPr>
              <a:t>;</a:t>
            </a:r>
          </a:p>
          <a:p>
            <a:pPr>
              <a:lnSpc>
                <a:spcPts val="2500"/>
              </a:lnSpc>
            </a:pPr>
            <a:r>
              <a:rPr lang="en-US" sz="2200" b="1" dirty="0" err="1" smtClean="0">
                <a:latin typeface="Arial Narrow" pitchFamily="34" charset="0"/>
              </a:rPr>
              <a:t>Domperidone</a:t>
            </a:r>
            <a:endParaRPr lang="en-US" sz="2200" dirty="0">
              <a:solidFill>
                <a:srgbClr val="FF0066"/>
              </a:solidFill>
              <a:latin typeface="Arial Narrow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381000" y="4191000"/>
            <a:ext cx="2514600" cy="457200"/>
          </a:xfrm>
          <a:prstGeom prst="rect">
            <a:avLst/>
          </a:prstGeom>
          <a:gradFill>
            <a:gsLst>
              <a:gs pos="35000">
                <a:schemeClr val="bg1"/>
              </a:gs>
              <a:gs pos="57000">
                <a:schemeClr val="accent6">
                  <a:lumMod val="20000"/>
                  <a:lumOff val="80000"/>
                </a:schemeClr>
              </a:gs>
              <a:gs pos="92000">
                <a:schemeClr val="accent1">
                  <a:lumMod val="20000"/>
                  <a:lumOff val="80000"/>
                </a:schemeClr>
              </a:gs>
              <a:gs pos="100000">
                <a:srgbClr val="E1F4FF"/>
              </a:gs>
            </a:gsLst>
            <a:lin ang="81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0070C0"/>
                </a:solidFill>
                <a:latin typeface="Arial Narrow" pitchFamily="34" charset="0"/>
              </a:rPr>
              <a:t>RESCUE THERAPY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3124200" y="4114800"/>
            <a:ext cx="1600200" cy="762000"/>
          </a:xfrm>
          <a:prstGeom prst="rect">
            <a:avLst/>
          </a:prstGeom>
          <a:gradFill>
            <a:gsLst>
              <a:gs pos="35000">
                <a:schemeClr val="bg1"/>
              </a:gs>
              <a:gs pos="57000">
                <a:schemeClr val="accent6">
                  <a:lumMod val="20000"/>
                  <a:lumOff val="80000"/>
                </a:schemeClr>
              </a:gs>
              <a:gs pos="92000">
                <a:schemeClr val="accent1">
                  <a:lumMod val="20000"/>
                  <a:lumOff val="80000"/>
                </a:schemeClr>
              </a:gs>
              <a:gs pos="100000">
                <a:srgbClr val="E1F4FF"/>
              </a:gs>
            </a:gsLst>
            <a:lin ang="81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lnSpc>
                <a:spcPts val="25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 smtClean="0">
                <a:solidFill>
                  <a:srgbClr val="0070C0"/>
                </a:solidFill>
                <a:latin typeface="Arial Narrow" pitchFamily="34" charset="0"/>
              </a:rPr>
              <a:t>Help</a:t>
            </a:r>
          </a:p>
          <a:p>
            <a:pPr algn="ctr" fontAlgn="auto">
              <a:lnSpc>
                <a:spcPts val="25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 smtClean="0">
                <a:solidFill>
                  <a:srgbClr val="0070C0"/>
                </a:solidFill>
                <a:latin typeface="Arial Narrow" pitchFamily="34" charset="0"/>
              </a:rPr>
              <a:t>Absorption</a:t>
            </a:r>
            <a:endParaRPr lang="en-US" sz="2400" b="1" dirty="0">
              <a:solidFill>
                <a:srgbClr val="0070C0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35000">
                <a:schemeClr val="tx2">
                  <a:lumMod val="20000"/>
                  <a:lumOff val="80000"/>
                  <a:alpha val="48000"/>
                </a:schemeClr>
              </a:gs>
              <a:gs pos="56000">
                <a:schemeClr val="accent6">
                  <a:lumMod val="20000"/>
                  <a:lumOff val="80000"/>
                </a:schemeClr>
              </a:gs>
              <a:gs pos="92000">
                <a:srgbClr val="A3FFE7">
                  <a:alpha val="55686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27656" name="Group 12"/>
          <p:cNvGrpSpPr>
            <a:grpSpLocks/>
          </p:cNvGrpSpPr>
          <p:nvPr/>
        </p:nvGrpSpPr>
        <p:grpSpPr bwMode="auto">
          <a:xfrm>
            <a:off x="6781800" y="38100"/>
            <a:ext cx="2286000" cy="2171700"/>
            <a:chOff x="6819900" y="38100"/>
            <a:chExt cx="2247900" cy="2324100"/>
          </a:xfrm>
        </p:grpSpPr>
        <p:pic>
          <p:nvPicPr>
            <p:cNvPr id="57" name="Picture 2" descr="C:\Users\Administrator\Pictures\Picture5.jpg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5">
                  <a:tint val="45000"/>
                  <a:satMod val="400000"/>
                </a:schemeClr>
              </a:duotone>
            </a:blip>
            <a:srcRect/>
            <a:stretch>
              <a:fillRect/>
            </a:stretch>
          </p:blipFill>
          <p:spPr bwMode="auto">
            <a:xfrm>
              <a:off x="6819900" y="38100"/>
              <a:ext cx="2095500" cy="2171700"/>
            </a:xfrm>
            <a:prstGeom prst="rect">
              <a:avLst/>
            </a:prstGeom>
            <a:noFill/>
          </p:spPr>
        </p:pic>
        <p:pic>
          <p:nvPicPr>
            <p:cNvPr id="58" name="Picture 2" descr="C:\Users\Administrator\Pictures\Picture5.jpg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1">
                  <a:tint val="45000"/>
                  <a:satMod val="400000"/>
                </a:schemeClr>
              </a:duotone>
            </a:blip>
            <a:srcRect/>
            <a:stretch>
              <a:fillRect/>
            </a:stretch>
          </p:blipFill>
          <p:spPr bwMode="auto">
            <a:xfrm>
              <a:off x="6972300" y="190500"/>
              <a:ext cx="2095500" cy="2171700"/>
            </a:xfrm>
            <a:prstGeom prst="rect">
              <a:avLst/>
            </a:prstGeom>
            <a:noFill/>
          </p:spPr>
        </p:pic>
        <p:sp>
          <p:nvSpPr>
            <p:cNvPr id="59" name="Freeform 58"/>
            <p:cNvSpPr/>
            <p:nvPr/>
          </p:nvSpPr>
          <p:spPr>
            <a:xfrm>
              <a:off x="7236699" y="315022"/>
              <a:ext cx="1754611" cy="1297962"/>
            </a:xfrm>
            <a:custGeom>
              <a:avLst/>
              <a:gdLst>
                <a:gd name="connsiteX0" fmla="*/ 309093 w 1728001"/>
                <a:gd name="connsiteY0" fmla="*/ 175021 h 1268013"/>
                <a:gd name="connsiteX1" fmla="*/ 746974 w 1728001"/>
                <a:gd name="connsiteY1" fmla="*/ 123506 h 1268013"/>
                <a:gd name="connsiteX2" fmla="*/ 875763 w 1728001"/>
                <a:gd name="connsiteY2" fmla="*/ 84869 h 1268013"/>
                <a:gd name="connsiteX3" fmla="*/ 1004552 w 1728001"/>
                <a:gd name="connsiteY3" fmla="*/ 97748 h 1268013"/>
                <a:gd name="connsiteX4" fmla="*/ 1043188 w 1728001"/>
                <a:gd name="connsiteY4" fmla="*/ 162142 h 1268013"/>
                <a:gd name="connsiteX5" fmla="*/ 1171977 w 1728001"/>
                <a:gd name="connsiteY5" fmla="*/ 316689 h 1268013"/>
                <a:gd name="connsiteX6" fmla="*/ 1184856 w 1728001"/>
                <a:gd name="connsiteY6" fmla="*/ 355326 h 1268013"/>
                <a:gd name="connsiteX7" fmla="*/ 1223493 w 1728001"/>
                <a:gd name="connsiteY7" fmla="*/ 368204 h 1268013"/>
                <a:gd name="connsiteX8" fmla="*/ 1339403 w 1728001"/>
                <a:gd name="connsiteY8" fmla="*/ 381083 h 1268013"/>
                <a:gd name="connsiteX9" fmla="*/ 1455312 w 1728001"/>
                <a:gd name="connsiteY9" fmla="*/ 509872 h 1268013"/>
                <a:gd name="connsiteX10" fmla="*/ 1493949 w 1728001"/>
                <a:gd name="connsiteY10" fmla="*/ 548509 h 1268013"/>
                <a:gd name="connsiteX11" fmla="*/ 1532586 w 1728001"/>
                <a:gd name="connsiteY11" fmla="*/ 664418 h 1268013"/>
                <a:gd name="connsiteX12" fmla="*/ 1661374 w 1728001"/>
                <a:gd name="connsiteY12" fmla="*/ 793207 h 1268013"/>
                <a:gd name="connsiteX13" fmla="*/ 1700011 w 1728001"/>
                <a:gd name="connsiteY13" fmla="*/ 857602 h 1268013"/>
                <a:gd name="connsiteX14" fmla="*/ 1725769 w 1728001"/>
                <a:gd name="connsiteY14" fmla="*/ 896238 h 1268013"/>
                <a:gd name="connsiteX15" fmla="*/ 1712890 w 1728001"/>
                <a:gd name="connsiteY15" fmla="*/ 934875 h 1268013"/>
                <a:gd name="connsiteX16" fmla="*/ 1622738 w 1728001"/>
                <a:gd name="connsiteY16" fmla="*/ 973511 h 1268013"/>
                <a:gd name="connsiteX17" fmla="*/ 1584101 w 1728001"/>
                <a:gd name="connsiteY17" fmla="*/ 986390 h 1268013"/>
                <a:gd name="connsiteX18" fmla="*/ 1545465 w 1728001"/>
                <a:gd name="connsiteY18" fmla="*/ 1025027 h 1268013"/>
                <a:gd name="connsiteX19" fmla="*/ 1506828 w 1728001"/>
                <a:gd name="connsiteY19" fmla="*/ 1037906 h 1268013"/>
                <a:gd name="connsiteX20" fmla="*/ 1468191 w 1728001"/>
                <a:gd name="connsiteY20" fmla="*/ 1063664 h 1268013"/>
                <a:gd name="connsiteX21" fmla="*/ 1416676 w 1728001"/>
                <a:gd name="connsiteY21" fmla="*/ 1231089 h 1268013"/>
                <a:gd name="connsiteX22" fmla="*/ 1378039 w 1728001"/>
                <a:gd name="connsiteY22" fmla="*/ 1243968 h 1268013"/>
                <a:gd name="connsiteX23" fmla="*/ 1210614 w 1728001"/>
                <a:gd name="connsiteY23" fmla="*/ 1218210 h 1268013"/>
                <a:gd name="connsiteX24" fmla="*/ 1146219 w 1728001"/>
                <a:gd name="connsiteY24" fmla="*/ 1192452 h 1268013"/>
                <a:gd name="connsiteX25" fmla="*/ 1094704 w 1728001"/>
                <a:gd name="connsiteY25" fmla="*/ 1179573 h 1268013"/>
                <a:gd name="connsiteX26" fmla="*/ 914400 w 1728001"/>
                <a:gd name="connsiteY26" fmla="*/ 1153816 h 1268013"/>
                <a:gd name="connsiteX27" fmla="*/ 824248 w 1728001"/>
                <a:gd name="connsiteY27" fmla="*/ 1089421 h 1268013"/>
                <a:gd name="connsiteX28" fmla="*/ 785611 w 1728001"/>
                <a:gd name="connsiteY28" fmla="*/ 1050785 h 1268013"/>
                <a:gd name="connsiteX29" fmla="*/ 695459 w 1728001"/>
                <a:gd name="connsiteY29" fmla="*/ 1063664 h 1268013"/>
                <a:gd name="connsiteX30" fmla="*/ 592428 w 1728001"/>
                <a:gd name="connsiteY30" fmla="*/ 1037906 h 1268013"/>
                <a:gd name="connsiteX31" fmla="*/ 502276 w 1728001"/>
                <a:gd name="connsiteY31" fmla="*/ 947754 h 1268013"/>
                <a:gd name="connsiteX32" fmla="*/ 412124 w 1728001"/>
                <a:gd name="connsiteY32" fmla="*/ 818965 h 1268013"/>
                <a:gd name="connsiteX33" fmla="*/ 373487 w 1728001"/>
                <a:gd name="connsiteY33" fmla="*/ 741692 h 1268013"/>
                <a:gd name="connsiteX34" fmla="*/ 296214 w 1728001"/>
                <a:gd name="connsiteY34" fmla="*/ 728813 h 1268013"/>
                <a:gd name="connsiteX35" fmla="*/ 128788 w 1728001"/>
                <a:gd name="connsiteY35" fmla="*/ 715934 h 1268013"/>
                <a:gd name="connsiteX36" fmla="*/ 51515 w 1728001"/>
                <a:gd name="connsiteY36" fmla="*/ 677297 h 1268013"/>
                <a:gd name="connsiteX37" fmla="*/ 25758 w 1728001"/>
                <a:gd name="connsiteY37" fmla="*/ 638661 h 1268013"/>
                <a:gd name="connsiteX38" fmla="*/ 12879 w 1728001"/>
                <a:gd name="connsiteY38" fmla="*/ 574266 h 1268013"/>
                <a:gd name="connsiteX39" fmla="*/ 0 w 1728001"/>
                <a:gd name="connsiteY39" fmla="*/ 535630 h 1268013"/>
                <a:gd name="connsiteX40" fmla="*/ 12879 w 1728001"/>
                <a:gd name="connsiteY40" fmla="*/ 419720 h 1268013"/>
                <a:gd name="connsiteX41" fmla="*/ 51515 w 1728001"/>
                <a:gd name="connsiteY41" fmla="*/ 368204 h 1268013"/>
                <a:gd name="connsiteX42" fmla="*/ 90152 w 1728001"/>
                <a:gd name="connsiteY42" fmla="*/ 303810 h 1268013"/>
                <a:gd name="connsiteX43" fmla="*/ 167425 w 1728001"/>
                <a:gd name="connsiteY43" fmla="*/ 213658 h 1268013"/>
                <a:gd name="connsiteX44" fmla="*/ 193183 w 1728001"/>
                <a:gd name="connsiteY44" fmla="*/ 136385 h 1268013"/>
                <a:gd name="connsiteX45" fmla="*/ 231819 w 1728001"/>
                <a:gd name="connsiteY45" fmla="*/ 149264 h 1268013"/>
                <a:gd name="connsiteX46" fmla="*/ 270456 w 1728001"/>
                <a:gd name="connsiteY46" fmla="*/ 123506 h 1268013"/>
                <a:gd name="connsiteX47" fmla="*/ 270456 w 1728001"/>
                <a:gd name="connsiteY47" fmla="*/ 123506 h 1268013"/>
                <a:gd name="connsiteX48" fmla="*/ 270456 w 1728001"/>
                <a:gd name="connsiteY48" fmla="*/ 123506 h 12680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</a:cxnLst>
              <a:rect l="l" t="t" r="r" b="b"/>
              <a:pathLst>
                <a:path w="1728001" h="1268013">
                  <a:moveTo>
                    <a:pt x="309093" y="175021"/>
                  </a:moveTo>
                  <a:cubicBezTo>
                    <a:pt x="367435" y="0"/>
                    <a:pt x="301701" y="156902"/>
                    <a:pt x="746974" y="123506"/>
                  </a:cubicBezTo>
                  <a:cubicBezTo>
                    <a:pt x="766001" y="122079"/>
                    <a:pt x="844042" y="95443"/>
                    <a:pt x="875763" y="84869"/>
                  </a:cubicBezTo>
                  <a:cubicBezTo>
                    <a:pt x="918693" y="89162"/>
                    <a:pt x="965379" y="79668"/>
                    <a:pt x="1004552" y="97748"/>
                  </a:cubicBezTo>
                  <a:cubicBezTo>
                    <a:pt x="1027280" y="108238"/>
                    <a:pt x="1028940" y="141561"/>
                    <a:pt x="1043188" y="162142"/>
                  </a:cubicBezTo>
                  <a:cubicBezTo>
                    <a:pt x="1112069" y="261636"/>
                    <a:pt x="1103097" y="247807"/>
                    <a:pt x="1171977" y="316689"/>
                  </a:cubicBezTo>
                  <a:cubicBezTo>
                    <a:pt x="1176270" y="329568"/>
                    <a:pt x="1175256" y="345727"/>
                    <a:pt x="1184856" y="355326"/>
                  </a:cubicBezTo>
                  <a:cubicBezTo>
                    <a:pt x="1194455" y="364925"/>
                    <a:pt x="1210102" y="365972"/>
                    <a:pt x="1223493" y="368204"/>
                  </a:cubicBezTo>
                  <a:cubicBezTo>
                    <a:pt x="1261839" y="374595"/>
                    <a:pt x="1300766" y="376790"/>
                    <a:pt x="1339403" y="381083"/>
                  </a:cubicBezTo>
                  <a:cubicBezTo>
                    <a:pt x="1399895" y="461741"/>
                    <a:pt x="1362861" y="417421"/>
                    <a:pt x="1455312" y="509872"/>
                  </a:cubicBezTo>
                  <a:lnTo>
                    <a:pt x="1493949" y="548509"/>
                  </a:lnTo>
                  <a:cubicBezTo>
                    <a:pt x="1506828" y="587145"/>
                    <a:pt x="1512619" y="628922"/>
                    <a:pt x="1532586" y="664418"/>
                  </a:cubicBezTo>
                  <a:cubicBezTo>
                    <a:pt x="1569578" y="730181"/>
                    <a:pt x="1607616" y="752889"/>
                    <a:pt x="1661374" y="793207"/>
                  </a:cubicBezTo>
                  <a:cubicBezTo>
                    <a:pt x="1674253" y="814672"/>
                    <a:pt x="1686744" y="836375"/>
                    <a:pt x="1700011" y="857602"/>
                  </a:cubicBezTo>
                  <a:cubicBezTo>
                    <a:pt x="1708215" y="870728"/>
                    <a:pt x="1723224" y="880970"/>
                    <a:pt x="1725769" y="896238"/>
                  </a:cubicBezTo>
                  <a:cubicBezTo>
                    <a:pt x="1728001" y="909629"/>
                    <a:pt x="1721371" y="924274"/>
                    <a:pt x="1712890" y="934875"/>
                  </a:cubicBezTo>
                  <a:cubicBezTo>
                    <a:pt x="1689652" y="963922"/>
                    <a:pt x="1654819" y="964345"/>
                    <a:pt x="1622738" y="973511"/>
                  </a:cubicBezTo>
                  <a:cubicBezTo>
                    <a:pt x="1609685" y="977240"/>
                    <a:pt x="1596980" y="982097"/>
                    <a:pt x="1584101" y="986390"/>
                  </a:cubicBezTo>
                  <a:cubicBezTo>
                    <a:pt x="1571222" y="999269"/>
                    <a:pt x="1560619" y="1014924"/>
                    <a:pt x="1545465" y="1025027"/>
                  </a:cubicBezTo>
                  <a:cubicBezTo>
                    <a:pt x="1534169" y="1032557"/>
                    <a:pt x="1518970" y="1031835"/>
                    <a:pt x="1506828" y="1037906"/>
                  </a:cubicBezTo>
                  <a:cubicBezTo>
                    <a:pt x="1492983" y="1044828"/>
                    <a:pt x="1481070" y="1055078"/>
                    <a:pt x="1468191" y="1063664"/>
                  </a:cubicBezTo>
                  <a:cubicBezTo>
                    <a:pt x="1462988" y="1089681"/>
                    <a:pt x="1458378" y="1197727"/>
                    <a:pt x="1416676" y="1231089"/>
                  </a:cubicBezTo>
                  <a:cubicBezTo>
                    <a:pt x="1406075" y="1239570"/>
                    <a:pt x="1390918" y="1239675"/>
                    <a:pt x="1378039" y="1243968"/>
                  </a:cubicBezTo>
                  <a:cubicBezTo>
                    <a:pt x="1264894" y="1206252"/>
                    <a:pt x="1459628" y="1268013"/>
                    <a:pt x="1210614" y="1218210"/>
                  </a:cubicBezTo>
                  <a:cubicBezTo>
                    <a:pt x="1187944" y="1213676"/>
                    <a:pt x="1168151" y="1199763"/>
                    <a:pt x="1146219" y="1192452"/>
                  </a:cubicBezTo>
                  <a:cubicBezTo>
                    <a:pt x="1129427" y="1186855"/>
                    <a:pt x="1111983" y="1183413"/>
                    <a:pt x="1094704" y="1179573"/>
                  </a:cubicBezTo>
                  <a:cubicBezTo>
                    <a:pt x="1012701" y="1161351"/>
                    <a:pt x="1015640" y="1165065"/>
                    <a:pt x="914400" y="1153816"/>
                  </a:cubicBezTo>
                  <a:cubicBezTo>
                    <a:pt x="883818" y="1133428"/>
                    <a:pt x="852208" y="1113387"/>
                    <a:pt x="824248" y="1089421"/>
                  </a:cubicBezTo>
                  <a:cubicBezTo>
                    <a:pt x="810419" y="1077568"/>
                    <a:pt x="798490" y="1063664"/>
                    <a:pt x="785611" y="1050785"/>
                  </a:cubicBezTo>
                  <a:cubicBezTo>
                    <a:pt x="755560" y="1055078"/>
                    <a:pt x="725815" y="1063664"/>
                    <a:pt x="695459" y="1063664"/>
                  </a:cubicBezTo>
                  <a:cubicBezTo>
                    <a:pt x="664377" y="1063664"/>
                    <a:pt x="622916" y="1048069"/>
                    <a:pt x="592428" y="1037906"/>
                  </a:cubicBezTo>
                  <a:cubicBezTo>
                    <a:pt x="562377" y="1007855"/>
                    <a:pt x="524141" y="984196"/>
                    <a:pt x="502276" y="947754"/>
                  </a:cubicBezTo>
                  <a:cubicBezTo>
                    <a:pt x="449496" y="859788"/>
                    <a:pt x="479277" y="902906"/>
                    <a:pt x="412124" y="818965"/>
                  </a:cubicBezTo>
                  <a:cubicBezTo>
                    <a:pt x="406029" y="800679"/>
                    <a:pt x="393461" y="751679"/>
                    <a:pt x="373487" y="741692"/>
                  </a:cubicBezTo>
                  <a:cubicBezTo>
                    <a:pt x="350131" y="730014"/>
                    <a:pt x="322183" y="731547"/>
                    <a:pt x="296214" y="728813"/>
                  </a:cubicBezTo>
                  <a:cubicBezTo>
                    <a:pt x="240548" y="722953"/>
                    <a:pt x="184597" y="720227"/>
                    <a:pt x="128788" y="715934"/>
                  </a:cubicBezTo>
                  <a:cubicBezTo>
                    <a:pt x="97364" y="705459"/>
                    <a:pt x="76481" y="702263"/>
                    <a:pt x="51515" y="677297"/>
                  </a:cubicBezTo>
                  <a:cubicBezTo>
                    <a:pt x="40570" y="666352"/>
                    <a:pt x="34344" y="651540"/>
                    <a:pt x="25758" y="638661"/>
                  </a:cubicBezTo>
                  <a:cubicBezTo>
                    <a:pt x="21465" y="617196"/>
                    <a:pt x="18188" y="595502"/>
                    <a:pt x="12879" y="574266"/>
                  </a:cubicBezTo>
                  <a:cubicBezTo>
                    <a:pt x="9586" y="561096"/>
                    <a:pt x="0" y="549205"/>
                    <a:pt x="0" y="535630"/>
                  </a:cubicBezTo>
                  <a:cubicBezTo>
                    <a:pt x="0" y="496756"/>
                    <a:pt x="1447" y="456875"/>
                    <a:pt x="12879" y="419720"/>
                  </a:cubicBezTo>
                  <a:cubicBezTo>
                    <a:pt x="19191" y="399204"/>
                    <a:pt x="39609" y="386064"/>
                    <a:pt x="51515" y="368204"/>
                  </a:cubicBezTo>
                  <a:cubicBezTo>
                    <a:pt x="65400" y="347376"/>
                    <a:pt x="74784" y="323569"/>
                    <a:pt x="90152" y="303810"/>
                  </a:cubicBezTo>
                  <a:cubicBezTo>
                    <a:pt x="123250" y="261255"/>
                    <a:pt x="146911" y="259813"/>
                    <a:pt x="167425" y="213658"/>
                  </a:cubicBezTo>
                  <a:cubicBezTo>
                    <a:pt x="178452" y="188847"/>
                    <a:pt x="193183" y="136385"/>
                    <a:pt x="193183" y="136385"/>
                  </a:cubicBezTo>
                  <a:cubicBezTo>
                    <a:pt x="206062" y="140678"/>
                    <a:pt x="218428" y="151496"/>
                    <a:pt x="231819" y="149264"/>
                  </a:cubicBezTo>
                  <a:cubicBezTo>
                    <a:pt x="247087" y="146719"/>
                    <a:pt x="270456" y="123506"/>
                    <a:pt x="270456" y="123506"/>
                  </a:cubicBezTo>
                  <a:lnTo>
                    <a:pt x="270456" y="123506"/>
                  </a:lnTo>
                  <a:lnTo>
                    <a:pt x="270456" y="123506"/>
                  </a:lnTo>
                </a:path>
              </a:pathLst>
            </a:custGeom>
            <a:solidFill>
              <a:srgbClr val="FF66FF">
                <a:alpha val="18824"/>
              </a:srgbClr>
            </a:solidFill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44" name="Rectangle 43"/>
          <p:cNvSpPr>
            <a:spLocks noChangeArrowheads="1"/>
          </p:cNvSpPr>
          <p:nvPr/>
        </p:nvSpPr>
        <p:spPr bwMode="auto">
          <a:xfrm>
            <a:off x="152400" y="762000"/>
            <a:ext cx="8716963" cy="461963"/>
          </a:xfrm>
          <a:prstGeom prst="rect">
            <a:avLst/>
          </a:prstGeom>
          <a:solidFill>
            <a:srgbClr val="E1F4FF">
              <a:alpha val="52941"/>
            </a:srgbClr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dirty="0">
                <a:latin typeface="Arial Narrow" pitchFamily="34" charset="0"/>
                <a:cs typeface="Times New Roman" pitchFamily="18" charset="0"/>
              </a:rPr>
              <a:t>Product of </a:t>
            </a:r>
            <a:r>
              <a:rPr lang="en-US" sz="2400" b="1" i="1" dirty="0" err="1">
                <a:solidFill>
                  <a:srgbClr val="002060"/>
                </a:solidFill>
                <a:latin typeface="Arial Narrow" pitchFamily="34" charset="0"/>
              </a:rPr>
              <a:t>Claviceps</a:t>
            </a:r>
            <a:r>
              <a:rPr lang="en-US" sz="2400" b="1" i="1" dirty="0">
                <a:solidFill>
                  <a:srgbClr val="002060"/>
                </a:solidFill>
                <a:latin typeface="Arial Narrow" pitchFamily="34" charset="0"/>
              </a:rPr>
              <a:t> </a:t>
            </a:r>
            <a:r>
              <a:rPr lang="en-US" sz="2400" b="1" i="1" dirty="0" err="1">
                <a:solidFill>
                  <a:srgbClr val="002060"/>
                </a:solidFill>
                <a:latin typeface="Arial Narrow" pitchFamily="34" charset="0"/>
              </a:rPr>
              <a:t>purpurea</a:t>
            </a:r>
            <a:r>
              <a:rPr lang="en-US" sz="2400" b="1" i="1" dirty="0">
                <a:solidFill>
                  <a:srgbClr val="002060"/>
                </a:solidFill>
                <a:latin typeface="Arial Narrow" pitchFamily="34" charset="0"/>
              </a:rPr>
              <a:t>; </a:t>
            </a:r>
            <a:r>
              <a:rPr lang="en-US" sz="2400" b="1" dirty="0">
                <a:latin typeface="Arial Narrow" pitchFamily="34" charset="0"/>
              </a:rPr>
              <a:t>a </a:t>
            </a:r>
            <a:r>
              <a:rPr lang="en-US" sz="2400" b="1" dirty="0" err="1">
                <a:latin typeface="Arial Narrow" pitchFamily="34" charset="0"/>
              </a:rPr>
              <a:t>fungs</a:t>
            </a:r>
            <a:r>
              <a:rPr lang="en-US" sz="2400" b="1" dirty="0">
                <a:latin typeface="Arial Narrow" pitchFamily="34" charset="0"/>
              </a:rPr>
              <a:t>  growing on rye &amp; other grains</a:t>
            </a:r>
          </a:p>
        </p:txBody>
      </p:sp>
      <p:sp>
        <p:nvSpPr>
          <p:cNvPr id="27661" name="Rectangle 66"/>
          <p:cNvSpPr>
            <a:spLocks noChangeArrowheads="1"/>
          </p:cNvSpPr>
          <p:nvPr/>
        </p:nvSpPr>
        <p:spPr bwMode="auto">
          <a:xfrm>
            <a:off x="152400" y="1219200"/>
            <a:ext cx="8610600" cy="361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600" b="1" dirty="0">
                <a:latin typeface="Arial Narrow" pitchFamily="34" charset="0"/>
                <a:sym typeface="Wingdings" pitchFamily="2" charset="2"/>
              </a:rPr>
              <a:t>Non-Selective</a:t>
            </a:r>
            <a:r>
              <a:rPr lang="en-US" sz="2400" b="1" dirty="0">
                <a:latin typeface="Arial Narrow" pitchFamily="34" charset="0"/>
                <a:sym typeface="Wingdings" pitchFamily="2" charset="2"/>
              </a:rPr>
              <a:t> </a:t>
            </a:r>
          </a:p>
          <a:p>
            <a:r>
              <a:rPr lang="en-US" sz="2600" b="1" u="heavy" dirty="0" err="1">
                <a:uFill>
                  <a:solidFill>
                    <a:srgbClr val="7030A0"/>
                  </a:solidFill>
                </a:uFill>
                <a:latin typeface="Arial Narrow" pitchFamily="34" charset="0"/>
                <a:sym typeface="Wingdings" pitchFamily="2" charset="2"/>
              </a:rPr>
              <a:t>Agonism</a:t>
            </a:r>
            <a:r>
              <a:rPr lang="en-US" sz="2600" b="1" u="heavy" dirty="0">
                <a:uFill>
                  <a:solidFill>
                    <a:srgbClr val="7030A0"/>
                  </a:solidFill>
                </a:uFill>
                <a:latin typeface="Arial Narrow" pitchFamily="34" charset="0"/>
                <a:sym typeface="Wingdings" pitchFamily="2" charset="2"/>
              </a:rPr>
              <a:t> at 5HT</a:t>
            </a:r>
            <a:r>
              <a:rPr lang="en-US" sz="2600" b="1" u="heavy" baseline="-25000" dirty="0">
                <a:uFill>
                  <a:solidFill>
                    <a:srgbClr val="7030A0"/>
                  </a:solidFill>
                </a:uFill>
                <a:latin typeface="Arial Narrow" pitchFamily="34" charset="0"/>
                <a:sym typeface="Wingdings" pitchFamily="2" charset="2"/>
              </a:rPr>
              <a:t>1</a:t>
            </a:r>
            <a:r>
              <a:rPr lang="en-US" sz="2600" b="1" u="heavy" dirty="0">
                <a:uFill>
                  <a:solidFill>
                    <a:srgbClr val="7030A0"/>
                  </a:solidFill>
                </a:uFill>
                <a:latin typeface="Arial Narrow" pitchFamily="34" charset="0"/>
                <a:sym typeface="Wingdings" pitchFamily="2" charset="2"/>
              </a:rPr>
              <a:t> receptors </a:t>
            </a:r>
            <a:endParaRPr lang="en-US" sz="2600" u="heavy" dirty="0">
              <a:uFill>
                <a:solidFill>
                  <a:srgbClr val="7030A0"/>
                </a:solidFill>
              </a:uFill>
            </a:endParaRPr>
          </a:p>
          <a:p>
            <a:r>
              <a:rPr lang="en-US" sz="2400" b="1" dirty="0">
                <a:latin typeface="Arial Narrow" pitchFamily="34" charset="0"/>
              </a:rPr>
              <a:t>At </a:t>
            </a:r>
            <a:r>
              <a:rPr lang="en-US" sz="2400" b="1" dirty="0" err="1">
                <a:latin typeface="Arial Narrow" pitchFamily="34" charset="0"/>
              </a:rPr>
              <a:t>presynaptic</a:t>
            </a:r>
            <a:r>
              <a:rPr lang="en-US" sz="2400" b="1" dirty="0">
                <a:latin typeface="Arial Narrow" pitchFamily="34" charset="0"/>
              </a:rPr>
              <a:t> trigeminal nerve endings</a:t>
            </a:r>
            <a:r>
              <a:rPr lang="en-US" sz="2400" b="1" dirty="0">
                <a:latin typeface="Calibri" pitchFamily="34" charset="0"/>
              </a:rPr>
              <a:t>→</a:t>
            </a:r>
          </a:p>
          <a:p>
            <a:r>
              <a:rPr lang="en-US" sz="2400" b="1" dirty="0">
                <a:latin typeface="Calibri" pitchFamily="34" charset="0"/>
              </a:rPr>
              <a:t>	↓</a:t>
            </a:r>
            <a:r>
              <a:rPr lang="en-US" sz="2400" b="1" dirty="0">
                <a:latin typeface="Arial Narrow" pitchFamily="34" charset="0"/>
              </a:rPr>
              <a:t>release of </a:t>
            </a:r>
            <a:r>
              <a:rPr lang="en-US" sz="2400" b="1" dirty="0" err="1">
                <a:latin typeface="Arial Narrow" pitchFamily="34" charset="0"/>
              </a:rPr>
              <a:t>vasodilating</a:t>
            </a:r>
            <a:r>
              <a:rPr lang="en-US" sz="2400" b="1" dirty="0">
                <a:latin typeface="Arial Narrow" pitchFamily="34" charset="0"/>
              </a:rPr>
              <a:t> peptides </a:t>
            </a:r>
          </a:p>
          <a:p>
            <a:r>
              <a:rPr lang="en-US" sz="2400" b="1" dirty="0">
                <a:latin typeface="Calibri" pitchFamily="34" charset="0"/>
              </a:rPr>
              <a:t>	↓</a:t>
            </a:r>
            <a:r>
              <a:rPr lang="en-US" sz="2400" b="1" dirty="0">
                <a:latin typeface="Arial Narrow" pitchFamily="34" charset="0"/>
              </a:rPr>
              <a:t>excessive firing of these nerve endings</a:t>
            </a:r>
          </a:p>
          <a:p>
            <a:r>
              <a:rPr lang="en-US" sz="2400" b="1" dirty="0">
                <a:latin typeface="Arial Narrow" pitchFamily="34" charset="0"/>
              </a:rPr>
              <a:t>At blood vessels </a:t>
            </a:r>
            <a:r>
              <a:rPr lang="en-US" sz="2400" b="1" dirty="0">
                <a:latin typeface="Calibri" pitchFamily="34" charset="0"/>
              </a:rPr>
              <a:t>→ ↓</a:t>
            </a:r>
            <a:r>
              <a:rPr lang="en-US" sz="2400" b="1" dirty="0" err="1">
                <a:latin typeface="Arial Narrow" pitchFamily="34" charset="0"/>
              </a:rPr>
              <a:t>vasodilation</a:t>
            </a:r>
            <a:r>
              <a:rPr lang="en-US" sz="2400" b="1" dirty="0">
                <a:latin typeface="Arial Narrow" pitchFamily="34" charset="0"/>
              </a:rPr>
              <a:t> &amp; stretching of the pain endings </a:t>
            </a:r>
            <a:r>
              <a:rPr lang="en-US" sz="2400" b="1" dirty="0" smtClean="0">
                <a:latin typeface="Arial Narrow" pitchFamily="34" charset="0"/>
              </a:rPr>
              <a:t> </a:t>
            </a:r>
            <a:r>
              <a:rPr lang="en-US" sz="2400" b="1" dirty="0">
                <a:latin typeface="Arial Narrow" pitchFamily="34" charset="0"/>
              </a:rPr>
              <a:t/>
            </a:r>
            <a:br>
              <a:rPr lang="en-US" sz="2400" b="1" dirty="0">
                <a:latin typeface="Arial Narrow" pitchFamily="34" charset="0"/>
              </a:rPr>
            </a:br>
            <a:r>
              <a:rPr lang="en-US" sz="2400" b="1" dirty="0">
                <a:latin typeface="Arial Narrow" pitchFamily="34" charset="0"/>
              </a:rPr>
              <a:t>                                   ↓ transmitter release in the </a:t>
            </a:r>
            <a:r>
              <a:rPr lang="en-US" sz="2400" b="1" dirty="0" err="1">
                <a:latin typeface="Arial Narrow" pitchFamily="34" charset="0"/>
              </a:rPr>
              <a:t>perivascular</a:t>
            </a:r>
            <a:r>
              <a:rPr lang="en-US" sz="2400" b="1" dirty="0">
                <a:latin typeface="Arial Narrow" pitchFamily="34" charset="0"/>
              </a:rPr>
              <a:t> space.</a:t>
            </a:r>
            <a:r>
              <a:rPr lang="en-US" sz="2400" dirty="0">
                <a:latin typeface="Arial Narrow" pitchFamily="34" charset="0"/>
              </a:rPr>
              <a:t> </a:t>
            </a:r>
            <a:endParaRPr lang="en-US" sz="2400" dirty="0">
              <a:latin typeface="Arial Narrow" pitchFamily="34" charset="0"/>
              <a:sym typeface="Wingdings" pitchFamily="2" charset="2"/>
            </a:endParaRPr>
          </a:p>
          <a:p>
            <a:pPr>
              <a:spcBef>
                <a:spcPts val="600"/>
              </a:spcBef>
            </a:pPr>
            <a:r>
              <a:rPr lang="en-US" sz="2600" b="1" u="heavy" dirty="0" smtClean="0">
                <a:uFill>
                  <a:solidFill>
                    <a:srgbClr val="7030A0"/>
                  </a:solidFill>
                </a:uFill>
                <a:latin typeface="Arial Narrow" pitchFamily="34" charset="0"/>
                <a:cs typeface="Times New Roman" pitchFamily="18" charset="0"/>
              </a:rPr>
              <a:t>Partial </a:t>
            </a:r>
            <a:r>
              <a:rPr lang="en-US" sz="2600" b="1" u="heavy" dirty="0">
                <a:uFill>
                  <a:solidFill>
                    <a:srgbClr val="7030A0"/>
                  </a:solidFill>
                </a:uFill>
                <a:latin typeface="Arial Narrow" pitchFamily="34" charset="0"/>
                <a:cs typeface="Times New Roman" pitchFamily="18" charset="0"/>
              </a:rPr>
              <a:t>agonist effect on </a:t>
            </a:r>
            <a:r>
              <a:rPr lang="el-GR" sz="2600" b="1" u="heavy" dirty="0">
                <a:uFill>
                  <a:solidFill>
                    <a:srgbClr val="7030A0"/>
                  </a:solidFill>
                </a:uFill>
                <a:latin typeface="Arial Narrow" pitchFamily="34" charset="0"/>
                <a:cs typeface="Times New Roman" pitchFamily="18" charset="0"/>
              </a:rPr>
              <a:t>α</a:t>
            </a:r>
            <a:r>
              <a:rPr lang="en-US" sz="2600" b="1" u="heavy" dirty="0">
                <a:uFill>
                  <a:solidFill>
                    <a:srgbClr val="7030A0"/>
                  </a:solidFill>
                </a:uFill>
                <a:latin typeface="Arial Narrow" pitchFamily="34" charset="0"/>
                <a:cs typeface="Times New Roman" pitchFamily="18" charset="0"/>
              </a:rPr>
              <a:t>-</a:t>
            </a:r>
            <a:r>
              <a:rPr lang="en-US" sz="2600" b="1" u="heavy" dirty="0" err="1">
                <a:uFill>
                  <a:solidFill>
                    <a:srgbClr val="7030A0"/>
                  </a:solidFill>
                </a:uFill>
                <a:latin typeface="Arial Narrow" pitchFamily="34" charset="0"/>
                <a:cs typeface="Times New Roman" pitchFamily="18" charset="0"/>
              </a:rPr>
              <a:t>adrenoceptors</a:t>
            </a:r>
            <a:r>
              <a:rPr lang="en-US" sz="2400" b="1" u="heavy" dirty="0">
                <a:uFill>
                  <a:solidFill>
                    <a:srgbClr val="7030A0"/>
                  </a:solidFill>
                </a:uFill>
                <a:latin typeface="Calibri" pitchFamily="34" charset="0"/>
              </a:rPr>
              <a:t> </a:t>
            </a:r>
            <a:r>
              <a:rPr lang="en-US" sz="2400" b="1" dirty="0">
                <a:latin typeface="Calibri" pitchFamily="34" charset="0"/>
              </a:rPr>
              <a:t>→ </a:t>
            </a:r>
            <a:r>
              <a:rPr lang="en-US" sz="2600" b="1" dirty="0">
                <a:latin typeface="Arial Narrow" pitchFamily="34" charset="0"/>
              </a:rPr>
              <a:t>vasoconstriction </a:t>
            </a:r>
          </a:p>
          <a:p>
            <a:r>
              <a:rPr lang="en-US" sz="2600" b="1" u="heavy" dirty="0">
                <a:uFill>
                  <a:solidFill>
                    <a:srgbClr val="7030A0"/>
                  </a:solidFill>
                </a:uFill>
                <a:latin typeface="Arial Narrow" pitchFamily="34" charset="0"/>
              </a:rPr>
              <a:t>Antagonist to some </a:t>
            </a:r>
            <a:r>
              <a:rPr lang="en-US" sz="2600" b="1" u="heavy" dirty="0" err="1">
                <a:uFill>
                  <a:solidFill>
                    <a:srgbClr val="7030A0"/>
                  </a:solidFill>
                </a:uFill>
                <a:latin typeface="Arial Narrow" pitchFamily="34" charset="0"/>
              </a:rPr>
              <a:t>dopaminergic</a:t>
            </a:r>
            <a:r>
              <a:rPr lang="en-US" sz="2600" b="1" u="heavy" dirty="0">
                <a:uFill>
                  <a:solidFill>
                    <a:srgbClr val="7030A0"/>
                  </a:solidFill>
                </a:uFill>
                <a:latin typeface="Arial Narrow" pitchFamily="34" charset="0"/>
              </a:rPr>
              <a:t>  &amp; </a:t>
            </a:r>
            <a:r>
              <a:rPr lang="en-US" sz="2600" b="1" u="heavy" dirty="0" err="1">
                <a:uFill>
                  <a:solidFill>
                    <a:srgbClr val="7030A0"/>
                  </a:solidFill>
                </a:uFill>
                <a:latin typeface="Arial Narrow" pitchFamily="34" charset="0"/>
              </a:rPr>
              <a:t>serotonergic</a:t>
            </a:r>
            <a:r>
              <a:rPr lang="en-US" sz="2600" b="1" u="heavy" dirty="0">
                <a:uFill>
                  <a:solidFill>
                    <a:srgbClr val="7030A0"/>
                  </a:solidFill>
                </a:uFill>
                <a:latin typeface="Arial Narrow" pitchFamily="34" charset="0"/>
              </a:rPr>
              <a:t> receptors 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114800" y="228600"/>
            <a:ext cx="2743200" cy="457200"/>
          </a:xfrm>
          <a:prstGeom prst="rect">
            <a:avLst/>
          </a:prstGeom>
          <a:gradFill>
            <a:gsLst>
              <a:gs pos="35000">
                <a:schemeClr val="bg1"/>
              </a:gs>
              <a:gs pos="57000">
                <a:schemeClr val="accent6">
                  <a:lumMod val="20000"/>
                  <a:lumOff val="80000"/>
                </a:schemeClr>
              </a:gs>
              <a:gs pos="92000">
                <a:schemeClr val="accent1">
                  <a:lumMod val="20000"/>
                  <a:lumOff val="80000"/>
                </a:schemeClr>
              </a:gs>
              <a:gs pos="100000">
                <a:srgbClr val="E1F4FF"/>
              </a:gs>
            </a:gsLst>
            <a:lin ang="81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 smtClean="0">
                <a:solidFill>
                  <a:srgbClr val="0070C0"/>
                </a:solidFill>
                <a:latin typeface="Arial Narrow" pitchFamily="34" charset="0"/>
              </a:rPr>
              <a:t>ABORTIVE THERAPY</a:t>
            </a:r>
            <a:endParaRPr lang="en-US" sz="2400" b="1" dirty="0">
              <a:solidFill>
                <a:srgbClr val="0070C0"/>
              </a:solidFill>
              <a:latin typeface="Arial Narrow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28600" y="202842"/>
            <a:ext cx="3810000" cy="523875"/>
          </a:xfrm>
          <a:prstGeom prst="rect">
            <a:avLst/>
          </a:prstGeom>
          <a:gradFill>
            <a:gsLst>
              <a:gs pos="35000">
                <a:srgbClr val="0092F6"/>
              </a:gs>
              <a:gs pos="57000">
                <a:srgbClr val="0070C0"/>
              </a:gs>
              <a:gs pos="92000">
                <a:schemeClr val="accent6">
                  <a:lumMod val="20000"/>
                  <a:lumOff val="8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</a:gra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latin typeface="Bernard MT Condensed" pitchFamily="18" charset="0"/>
              </a:rPr>
              <a:t>TREATMENT </a:t>
            </a:r>
            <a:r>
              <a:rPr lang="en-US" sz="2800" dirty="0" smtClean="0">
                <a:latin typeface="Bernard MT Condensed" pitchFamily="18" charset="0"/>
              </a:rPr>
              <a:t>of Acute Attack</a:t>
            </a:r>
            <a:endParaRPr lang="en-US" sz="2800" dirty="0">
              <a:latin typeface="Bernard MT Condensed" pitchFamily="18" charset="0"/>
            </a:endParaRPr>
          </a:p>
        </p:txBody>
      </p:sp>
      <p:sp>
        <p:nvSpPr>
          <p:cNvPr id="20" name="TextBox 15"/>
          <p:cNvSpPr txBox="1">
            <a:spLocks noChangeArrowheads="1"/>
          </p:cNvSpPr>
          <p:nvPr/>
        </p:nvSpPr>
        <p:spPr bwMode="auto">
          <a:xfrm>
            <a:off x="7010400" y="228600"/>
            <a:ext cx="1600200" cy="451406"/>
          </a:xfrm>
          <a:prstGeom prst="rect">
            <a:avLst/>
          </a:prstGeom>
          <a:gradFill rotWithShape="1">
            <a:gsLst>
              <a:gs pos="0">
                <a:srgbClr val="97FFFF"/>
              </a:gs>
              <a:gs pos="50000">
                <a:srgbClr val="BFFFFF"/>
              </a:gs>
              <a:gs pos="100000">
                <a:srgbClr val="DFFFFF"/>
              </a:gs>
            </a:gsLst>
            <a:lin ang="10800000" scaled="1"/>
          </a:gradFill>
          <a:ln w="9525">
            <a:solidFill>
              <a:srgbClr val="FF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ts val="2800"/>
              </a:lnSpc>
            </a:pPr>
            <a:r>
              <a:rPr lang="en-US" sz="2800" b="1" dirty="0">
                <a:latin typeface="Arial Narrow" pitchFamily="34" charset="0"/>
                <a:sym typeface="Wingdings" pitchFamily="2" charset="2"/>
              </a:rPr>
              <a:t> ERGOTS</a:t>
            </a: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990600" y="4953000"/>
            <a:ext cx="3200400" cy="45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38100" dist="25400" dir="2400000" algn="ctr" rotWithShape="0">
              <a:srgbClr val="66FFFF"/>
            </a:outerShdw>
          </a:effectLst>
        </p:spPr>
        <p:txBody>
          <a:bodyPr>
            <a:spAutoFit/>
          </a:bodyPr>
          <a:lstStyle/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400" dirty="0">
                <a:latin typeface="Bernard MT Condensed" pitchFamily="18" charset="0"/>
                <a:cs typeface="Times New Roman" pitchFamily="18" charset="0"/>
              </a:rPr>
              <a:t>Ergotamine </a:t>
            </a:r>
            <a:r>
              <a:rPr lang="en-US" sz="2400" dirty="0" err="1">
                <a:latin typeface="Bernard MT Condensed" pitchFamily="18" charset="0"/>
                <a:cs typeface="Times New Roman" pitchFamily="18" charset="0"/>
              </a:rPr>
              <a:t>tartarate</a:t>
            </a:r>
            <a:r>
              <a:rPr lang="en-US" sz="2600" b="1" dirty="0">
                <a:latin typeface="Arial Narrow" pitchFamily="34" charset="0"/>
                <a:cs typeface="Times New Roman" pitchFamily="18" charset="0"/>
              </a:rPr>
              <a:t>	</a:t>
            </a:r>
            <a:endParaRPr lang="en-US" sz="2600" b="1" i="1" dirty="0">
              <a:latin typeface="Arial Narrow" pitchFamily="34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800600" y="4953000"/>
            <a:ext cx="2476500" cy="425450"/>
          </a:xfrm>
          <a:prstGeom prst="rect">
            <a:avLst/>
          </a:prstGeom>
          <a:effectLst>
            <a:outerShdw blurRad="38100" dist="25400" dir="2400000" algn="ctr" rotWithShape="0">
              <a:srgbClr val="66FFFF"/>
            </a:outerShdw>
          </a:effectLst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400" dirty="0" err="1">
                <a:latin typeface="Bernard MT Condensed" pitchFamily="18" charset="0"/>
                <a:cs typeface="Times New Roman" pitchFamily="18" charset="0"/>
              </a:rPr>
              <a:t>Dihydroergotamine</a:t>
            </a:r>
            <a:endParaRPr lang="en-US" sz="2400" i="1" dirty="0">
              <a:latin typeface="Bernard MT Condensed" pitchFamily="18" charset="0"/>
            </a:endParaRPr>
          </a:p>
        </p:txBody>
      </p:sp>
      <p:grpSp>
        <p:nvGrpSpPr>
          <p:cNvPr id="25" name="Group 24"/>
          <p:cNvGrpSpPr/>
          <p:nvPr/>
        </p:nvGrpSpPr>
        <p:grpSpPr>
          <a:xfrm>
            <a:off x="3886200" y="4953000"/>
            <a:ext cx="762000" cy="609600"/>
            <a:chOff x="5029200" y="5257800"/>
            <a:chExt cx="762000" cy="609600"/>
          </a:xfrm>
        </p:grpSpPr>
        <p:sp>
          <p:nvSpPr>
            <p:cNvPr id="23" name="Curved Left Arrow 22"/>
            <p:cNvSpPr/>
            <p:nvPr/>
          </p:nvSpPr>
          <p:spPr>
            <a:xfrm>
              <a:off x="5029200" y="5257800"/>
              <a:ext cx="381000" cy="609600"/>
            </a:xfrm>
            <a:prstGeom prst="curvedLef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4" name="Curved Left Arrow 23"/>
            <p:cNvSpPr/>
            <p:nvPr/>
          </p:nvSpPr>
          <p:spPr>
            <a:xfrm flipH="1">
              <a:off x="5410200" y="5257800"/>
              <a:ext cx="381000" cy="609600"/>
            </a:xfrm>
            <a:prstGeom prst="curvedLef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27" name="TextBox 35"/>
          <p:cNvSpPr txBox="1">
            <a:spLocks noChangeArrowheads="1"/>
          </p:cNvSpPr>
          <p:nvPr/>
        </p:nvSpPr>
        <p:spPr bwMode="auto">
          <a:xfrm>
            <a:off x="152400" y="5512158"/>
            <a:ext cx="41148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200" b="1" i="1" dirty="0" smtClean="0">
                <a:latin typeface="Arial Narrow" pitchFamily="34" charset="0"/>
              </a:rPr>
              <a:t>Oral</a:t>
            </a:r>
            <a:r>
              <a:rPr lang="en-US" sz="2200" b="1" i="1" dirty="0">
                <a:latin typeface="Arial Narrow" pitchFamily="34" charset="0"/>
              </a:rPr>
              <a:t>, sublingual, rectal suppository, </a:t>
            </a:r>
            <a:r>
              <a:rPr lang="en-US" sz="2200" b="1" i="1" dirty="0" smtClean="0">
                <a:latin typeface="Arial Narrow" pitchFamily="34" charset="0"/>
              </a:rPr>
              <a:t/>
            </a:r>
            <a:br>
              <a:rPr lang="en-US" sz="2200" b="1" i="1" dirty="0" smtClean="0">
                <a:latin typeface="Arial Narrow" pitchFamily="34" charset="0"/>
              </a:rPr>
            </a:br>
            <a:r>
              <a:rPr lang="en-US" sz="2200" b="1" i="1" dirty="0" smtClean="0">
                <a:latin typeface="Arial Narrow" pitchFamily="34" charset="0"/>
              </a:rPr>
              <a:t>                </a:t>
            </a:r>
            <a:r>
              <a:rPr lang="en-US" sz="2200" b="1" i="1" dirty="0" smtClean="0">
                <a:latin typeface="Arial Narrow" pitchFamily="34" charset="0"/>
              </a:rPr>
              <a:t>inhaler</a:t>
            </a:r>
            <a:endParaRPr lang="en-US" sz="2200" b="1" i="1" dirty="0">
              <a:latin typeface="Arial Narrow" pitchFamily="34" charset="0"/>
            </a:endParaRPr>
          </a:p>
        </p:txBody>
      </p:sp>
      <p:sp>
        <p:nvSpPr>
          <p:cNvPr id="29" name="TextBox 36"/>
          <p:cNvSpPr txBox="1">
            <a:spLocks noChangeArrowheads="1"/>
          </p:cNvSpPr>
          <p:nvPr/>
        </p:nvSpPr>
        <p:spPr bwMode="auto">
          <a:xfrm>
            <a:off x="4914900" y="5486400"/>
            <a:ext cx="36957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200" b="1" i="1" dirty="0" smtClean="0">
                <a:latin typeface="Arial Narrow" pitchFamily="34" charset="0"/>
              </a:rPr>
              <a:t>Nasal </a:t>
            </a:r>
            <a:r>
              <a:rPr lang="en-US" sz="2200" b="1" i="1" dirty="0">
                <a:latin typeface="Arial Narrow" pitchFamily="34" charset="0"/>
              </a:rPr>
              <a:t>spray, inhaler </a:t>
            </a:r>
            <a:r>
              <a:rPr lang="en-US" sz="2200" b="1" i="1" dirty="0" smtClean="0">
                <a:latin typeface="Arial Narrow" pitchFamily="34" charset="0"/>
              </a:rPr>
              <a:t>&amp; </a:t>
            </a:r>
            <a:r>
              <a:rPr lang="en-US" sz="2200" b="1" i="1" dirty="0" err="1">
                <a:latin typeface="Arial Narrow" pitchFamily="34" charset="0"/>
              </a:rPr>
              <a:t>injectable</a:t>
            </a:r>
            <a:r>
              <a:rPr lang="en-US" sz="2200" b="1" i="1" dirty="0">
                <a:latin typeface="Arial Narrow" pitchFamily="34" charset="0"/>
              </a:rPr>
              <a:t> forms  </a:t>
            </a:r>
          </a:p>
        </p:txBody>
      </p:sp>
      <p:sp>
        <p:nvSpPr>
          <p:cNvPr id="31" name="TextBox 15"/>
          <p:cNvSpPr txBox="1">
            <a:spLocks noChangeArrowheads="1"/>
          </p:cNvSpPr>
          <p:nvPr/>
        </p:nvSpPr>
        <p:spPr bwMode="auto">
          <a:xfrm>
            <a:off x="228600" y="6273800"/>
            <a:ext cx="1295400" cy="431800"/>
          </a:xfrm>
          <a:prstGeom prst="rect">
            <a:avLst/>
          </a:prstGeom>
          <a:gradFill rotWithShape="1">
            <a:gsLst>
              <a:gs pos="0">
                <a:srgbClr val="97FFFF"/>
              </a:gs>
              <a:gs pos="50000">
                <a:srgbClr val="BFFFFF"/>
              </a:gs>
              <a:gs pos="100000">
                <a:srgbClr val="DFFFFF"/>
              </a:gs>
            </a:gsLst>
            <a:lin ang="10800000" scaled="1"/>
          </a:gradFill>
          <a:ln w="9525">
            <a:solidFill>
              <a:srgbClr val="FF66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ts val="2600"/>
              </a:lnSpc>
            </a:pPr>
            <a:r>
              <a:rPr lang="en-US" sz="2400" b="1">
                <a:latin typeface="Arial Narrow" pitchFamily="34" charset="0"/>
                <a:sym typeface="Wingdings" pitchFamily="2" charset="2"/>
              </a:rPr>
              <a:t> Caffeine</a:t>
            </a:r>
          </a:p>
        </p:txBody>
      </p:sp>
      <p:sp>
        <p:nvSpPr>
          <p:cNvPr id="32" name="Line 16"/>
          <p:cNvSpPr>
            <a:spLocks noChangeShapeType="1"/>
          </p:cNvSpPr>
          <p:nvPr/>
        </p:nvSpPr>
        <p:spPr bwMode="auto">
          <a:xfrm flipV="1">
            <a:off x="457200" y="59690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3" name="Line 16"/>
          <p:cNvSpPr>
            <a:spLocks noChangeShapeType="1"/>
          </p:cNvSpPr>
          <p:nvPr/>
        </p:nvSpPr>
        <p:spPr bwMode="auto">
          <a:xfrm rot="5400000" flipV="1">
            <a:off x="1676400" y="63246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" name="TextBox 15"/>
          <p:cNvSpPr txBox="1">
            <a:spLocks noChangeArrowheads="1"/>
          </p:cNvSpPr>
          <p:nvPr/>
        </p:nvSpPr>
        <p:spPr bwMode="auto">
          <a:xfrm>
            <a:off x="1828800" y="6248400"/>
            <a:ext cx="1295400" cy="425758"/>
          </a:xfrm>
          <a:prstGeom prst="rect">
            <a:avLst/>
          </a:prstGeom>
          <a:gradFill rotWithShape="1">
            <a:gsLst>
              <a:gs pos="0">
                <a:srgbClr val="97FFFF"/>
              </a:gs>
              <a:gs pos="50000">
                <a:srgbClr val="BFFFFF"/>
              </a:gs>
              <a:gs pos="100000">
                <a:srgbClr val="DFFFFF"/>
              </a:gs>
            </a:gsLst>
            <a:lin ang="10800000" scaled="1"/>
          </a:gradFill>
          <a:ln w="9525">
            <a:solidFill>
              <a:srgbClr val="FF66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ts val="2600"/>
              </a:lnSpc>
            </a:pPr>
            <a:r>
              <a:rPr lang="en-US" sz="2400" b="1" dirty="0">
                <a:latin typeface="Arial Narrow" pitchFamily="34" charset="0"/>
                <a:sym typeface="Wingdings" pitchFamily="2" charset="2"/>
              </a:rPr>
              <a:t> </a:t>
            </a:r>
            <a:r>
              <a:rPr lang="en-US" sz="2400" b="1" dirty="0" err="1" smtClean="0">
                <a:latin typeface="Arial Narrow" pitchFamily="34" charset="0"/>
                <a:sym typeface="Wingdings" pitchFamily="2" charset="2"/>
              </a:rPr>
              <a:t>Cafergot</a:t>
            </a:r>
            <a:endParaRPr lang="en-US" sz="2400" b="1" dirty="0">
              <a:latin typeface="Arial Narrow" pitchFamily="34" charset="0"/>
              <a:sym typeface="Wingdings" pitchFamily="2" charset="2"/>
            </a:endParaRP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35000">
                <a:schemeClr val="tx2">
                  <a:lumMod val="20000"/>
                  <a:lumOff val="80000"/>
                  <a:alpha val="48000"/>
                </a:schemeClr>
              </a:gs>
              <a:gs pos="56000">
                <a:schemeClr val="accent6">
                  <a:lumMod val="20000"/>
                  <a:lumOff val="80000"/>
                </a:schemeClr>
              </a:gs>
              <a:gs pos="92000">
                <a:srgbClr val="A3FFE7">
                  <a:alpha val="55686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4" name="TextBox 63"/>
          <p:cNvSpPr txBox="1">
            <a:spLocks noChangeArrowheads="1"/>
          </p:cNvSpPr>
          <p:nvPr/>
        </p:nvSpPr>
        <p:spPr bwMode="auto">
          <a:xfrm>
            <a:off x="228600" y="304800"/>
            <a:ext cx="3200400" cy="45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38100" dist="25400" dir="2400000" algn="ctr" rotWithShape="0">
              <a:srgbClr val="66FFFF"/>
            </a:outerShdw>
          </a:effectLst>
        </p:spPr>
        <p:txBody>
          <a:bodyPr>
            <a:spAutoFit/>
          </a:bodyPr>
          <a:lstStyle/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400" dirty="0">
                <a:latin typeface="Bernard MT Condensed" pitchFamily="18" charset="0"/>
                <a:cs typeface="Times New Roman" pitchFamily="18" charset="0"/>
              </a:rPr>
              <a:t>Ergotamine </a:t>
            </a:r>
            <a:r>
              <a:rPr lang="en-US" sz="2400" dirty="0" err="1">
                <a:latin typeface="Bernard MT Condensed" pitchFamily="18" charset="0"/>
                <a:cs typeface="Times New Roman" pitchFamily="18" charset="0"/>
              </a:rPr>
              <a:t>tartarate</a:t>
            </a:r>
            <a:r>
              <a:rPr lang="en-US" sz="2600" b="1" dirty="0">
                <a:latin typeface="Arial Narrow" pitchFamily="34" charset="0"/>
                <a:cs typeface="Times New Roman" pitchFamily="18" charset="0"/>
              </a:rPr>
              <a:t>	</a:t>
            </a:r>
            <a:endParaRPr lang="en-US" sz="2600" b="1" i="1" dirty="0">
              <a:latin typeface="Arial Narrow" pitchFamily="34" charset="0"/>
            </a:endParaRPr>
          </a:p>
        </p:txBody>
      </p:sp>
      <p:sp>
        <p:nvSpPr>
          <p:cNvPr id="28677" name="TextBox 15"/>
          <p:cNvSpPr txBox="1">
            <a:spLocks noChangeArrowheads="1"/>
          </p:cNvSpPr>
          <p:nvPr/>
        </p:nvSpPr>
        <p:spPr bwMode="auto">
          <a:xfrm>
            <a:off x="7620000" y="152400"/>
            <a:ext cx="1371600" cy="425450"/>
          </a:xfrm>
          <a:prstGeom prst="rect">
            <a:avLst/>
          </a:prstGeom>
          <a:gradFill rotWithShape="1">
            <a:gsLst>
              <a:gs pos="0">
                <a:srgbClr val="97FFFF"/>
              </a:gs>
              <a:gs pos="50000">
                <a:srgbClr val="BFFFFF"/>
              </a:gs>
              <a:gs pos="100000">
                <a:srgbClr val="DFFFFF"/>
              </a:gs>
            </a:gsLst>
            <a:lin ang="10800000" scaled="1"/>
          </a:gradFill>
          <a:ln w="9525">
            <a:solidFill>
              <a:srgbClr val="FF66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ts val="2600"/>
              </a:lnSpc>
            </a:pPr>
            <a:r>
              <a:rPr lang="en-US" sz="2400" b="1" dirty="0">
                <a:latin typeface="Arial Narrow" pitchFamily="34" charset="0"/>
                <a:sym typeface="Wingdings" pitchFamily="2" charset="2"/>
              </a:rPr>
              <a:t> ERGOTS</a:t>
            </a:r>
          </a:p>
        </p:txBody>
      </p:sp>
      <p:sp>
        <p:nvSpPr>
          <p:cNvPr id="28678" name="TextBox 75"/>
          <p:cNvSpPr txBox="1">
            <a:spLocks noChangeArrowheads="1"/>
          </p:cNvSpPr>
          <p:nvPr/>
        </p:nvSpPr>
        <p:spPr bwMode="auto">
          <a:xfrm>
            <a:off x="228600" y="739775"/>
            <a:ext cx="8763000" cy="1089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ts val="2500"/>
              </a:lnSpc>
              <a:buFont typeface="Wingdings" pitchFamily="2" charset="2"/>
              <a:buNone/>
            </a:pPr>
            <a:r>
              <a:rPr lang="en-US" sz="2400" b="1" dirty="0">
                <a:latin typeface="Arial Narrow" pitchFamily="34" charset="0"/>
                <a:cs typeface="Times New Roman" pitchFamily="18" charset="0"/>
              </a:rPr>
              <a:t>Oral absorption	Incomplete (erratic) + slow </a:t>
            </a:r>
            <a:r>
              <a:rPr lang="en-US" sz="2400" dirty="0">
                <a:latin typeface="Arial Narrow" pitchFamily="34" charset="0"/>
              </a:rPr>
              <a:t>→</a:t>
            </a:r>
            <a:r>
              <a:rPr lang="en-US" sz="2400" b="1" dirty="0">
                <a:latin typeface="Arial Narrow" pitchFamily="34" charset="0"/>
                <a:cs typeface="Times New Roman" pitchFamily="18" charset="0"/>
              </a:rPr>
              <a:t> low bioavailability Sublingual 		Low bioavailability</a:t>
            </a:r>
          </a:p>
          <a:p>
            <a:pPr>
              <a:lnSpc>
                <a:spcPts val="2500"/>
              </a:lnSpc>
              <a:buFont typeface="Wingdings" pitchFamily="2" charset="2"/>
              <a:buNone/>
            </a:pPr>
            <a:r>
              <a:rPr lang="en-US" sz="2400" b="1" dirty="0">
                <a:latin typeface="Arial Narrow" pitchFamily="34" charset="0"/>
                <a:cs typeface="Times New Roman" pitchFamily="18" charset="0"/>
              </a:rPr>
              <a:t>Rectal suppository 	Better bioavailability</a:t>
            </a:r>
          </a:p>
        </p:txBody>
      </p:sp>
      <p:sp>
        <p:nvSpPr>
          <p:cNvPr id="28679" name="Rectangle 26"/>
          <p:cNvSpPr>
            <a:spLocks noChangeArrowheads="1"/>
          </p:cNvSpPr>
          <p:nvPr/>
        </p:nvSpPr>
        <p:spPr bwMode="auto">
          <a:xfrm>
            <a:off x="228600" y="1806575"/>
            <a:ext cx="8763000" cy="1089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ts val="2500"/>
              </a:lnSpc>
              <a:buFont typeface="Wingdings" pitchFamily="2" charset="2"/>
              <a:buNone/>
            </a:pPr>
            <a:r>
              <a:rPr lang="en-US" sz="2400" b="1" dirty="0">
                <a:latin typeface="Arial Narrow" pitchFamily="34" charset="0"/>
                <a:cs typeface="Times New Roman" pitchFamily="18" charset="0"/>
              </a:rPr>
              <a:t>Elimination 		Extensive  hepatic 1</a:t>
            </a:r>
            <a:r>
              <a:rPr lang="en-US" sz="2400" b="1" baseline="30000" dirty="0">
                <a:latin typeface="Arial Narrow" pitchFamily="34" charset="0"/>
                <a:cs typeface="Times New Roman" pitchFamily="18" charset="0"/>
              </a:rPr>
              <a:t>st</a:t>
            </a:r>
            <a:r>
              <a:rPr lang="en-US" sz="2400" b="1" dirty="0">
                <a:latin typeface="Arial Narrow" pitchFamily="34" charset="0"/>
                <a:cs typeface="Times New Roman" pitchFamily="18" charset="0"/>
              </a:rPr>
              <a:t> pass metabolism</a:t>
            </a:r>
          </a:p>
          <a:p>
            <a:pPr>
              <a:lnSpc>
                <a:spcPts val="2500"/>
              </a:lnSpc>
              <a:buFont typeface="Wingdings" pitchFamily="2" charset="2"/>
              <a:buNone/>
            </a:pPr>
            <a:r>
              <a:rPr lang="en-US" sz="2400" b="1" dirty="0">
                <a:latin typeface="Arial Narrow" pitchFamily="34" charset="0"/>
                <a:cs typeface="Times New Roman" pitchFamily="18" charset="0"/>
              </a:rPr>
              <a:t>Excretion		90% of metabolites in bile</a:t>
            </a:r>
          </a:p>
          <a:p>
            <a:pPr>
              <a:lnSpc>
                <a:spcPts val="2500"/>
              </a:lnSpc>
            </a:pPr>
            <a:r>
              <a:rPr lang="en-US" sz="2400" b="1" dirty="0">
                <a:latin typeface="Arial Narrow" pitchFamily="34" charset="0"/>
                <a:cs typeface="Times New Roman" pitchFamily="18" charset="0"/>
              </a:rPr>
              <a:t>			</a:t>
            </a:r>
            <a:r>
              <a:rPr lang="en-US" sz="2400" b="1" dirty="0">
                <a:latin typeface="Arial Narrow" pitchFamily="34" charset="0"/>
              </a:rPr>
              <a:t>Traces </a:t>
            </a:r>
            <a:r>
              <a:rPr lang="en-US" sz="2400" b="1" dirty="0" err="1">
                <a:latin typeface="Arial Narrow" pitchFamily="34" charset="0"/>
              </a:rPr>
              <a:t>unmetabolized</a:t>
            </a:r>
            <a:r>
              <a:rPr lang="en-US" sz="2400" b="1" dirty="0">
                <a:latin typeface="Arial Narrow" pitchFamily="34" charset="0"/>
              </a:rPr>
              <a:t> → in urine and feces</a:t>
            </a:r>
          </a:p>
        </p:txBody>
      </p:sp>
      <p:sp>
        <p:nvSpPr>
          <p:cNvPr id="28680" name="Rectangle 31"/>
          <p:cNvSpPr>
            <a:spLocks noChangeArrowheads="1"/>
          </p:cNvSpPr>
          <p:nvPr/>
        </p:nvSpPr>
        <p:spPr bwMode="auto">
          <a:xfrm>
            <a:off x="228600" y="2743200"/>
            <a:ext cx="8153400" cy="7335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ts val="2500"/>
              </a:lnSpc>
            </a:pPr>
            <a:r>
              <a:rPr lang="en-US" sz="2400" b="1" dirty="0">
                <a:latin typeface="Arial Narrow" pitchFamily="34" charset="0"/>
              </a:rPr>
              <a:t>Despite t</a:t>
            </a:r>
            <a:r>
              <a:rPr lang="en-US" sz="2400" b="1" baseline="-25000" dirty="0">
                <a:latin typeface="Arial Narrow" pitchFamily="34" charset="0"/>
              </a:rPr>
              <a:t>1/2</a:t>
            </a:r>
            <a:r>
              <a:rPr lang="en-US" sz="2400" b="1" dirty="0">
                <a:latin typeface="Arial Narrow" pitchFamily="34" charset="0"/>
              </a:rPr>
              <a:t> nearly 2 hours, ergotamine produces vasoconstriction </a:t>
            </a:r>
            <a:r>
              <a:rPr lang="en-US" sz="2400" b="1" dirty="0">
                <a:latin typeface="Calibri" pitchFamily="34" charset="0"/>
              </a:rPr>
              <a:t>→</a:t>
            </a:r>
            <a:r>
              <a:rPr lang="en-US" sz="2400" b="1" dirty="0">
                <a:latin typeface="Arial Narrow" pitchFamily="34" charset="0"/>
              </a:rPr>
              <a:t> 24 hours or longer due to </a:t>
            </a:r>
            <a:r>
              <a:rPr lang="en-US" sz="2400" b="1" dirty="0">
                <a:latin typeface="Arial Narrow" pitchFamily="34" charset="0"/>
                <a:cs typeface="Times New Roman" pitchFamily="18" charset="0"/>
              </a:rPr>
              <a:t>high and long tissue binding ability.</a:t>
            </a:r>
            <a:endParaRPr lang="en-US" sz="2400" b="1" dirty="0">
              <a:latin typeface="Arial Narrow" pitchFamily="34" charset="0"/>
            </a:endParaRPr>
          </a:p>
        </p:txBody>
      </p:sp>
      <p:sp>
        <p:nvSpPr>
          <p:cNvPr id="28681" name="TextBox 32"/>
          <p:cNvSpPr txBox="1">
            <a:spLocks noChangeArrowheads="1"/>
          </p:cNvSpPr>
          <p:nvPr/>
        </p:nvSpPr>
        <p:spPr bwMode="auto">
          <a:xfrm>
            <a:off x="228600" y="3914666"/>
            <a:ext cx="8382000" cy="7335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ts val="2500"/>
              </a:lnSpc>
            </a:pPr>
            <a:r>
              <a:rPr lang="en-US" sz="2400" b="1" dirty="0" err="1">
                <a:latin typeface="Arial Narrow" pitchFamily="34" charset="0"/>
              </a:rPr>
              <a:t>Dihydroergotamine</a:t>
            </a:r>
            <a:r>
              <a:rPr lang="en-US" sz="2400" b="1" dirty="0">
                <a:latin typeface="Arial Narrow" pitchFamily="34" charset="0"/>
              </a:rPr>
              <a:t> is eliminated more rapidly than ergotamine, presumably due to its rapid hepatic clearance</a:t>
            </a:r>
          </a:p>
        </p:txBody>
      </p:sp>
      <p:sp>
        <p:nvSpPr>
          <p:cNvPr id="35" name="Rectangle 34"/>
          <p:cNvSpPr/>
          <p:nvPr/>
        </p:nvSpPr>
        <p:spPr>
          <a:xfrm>
            <a:off x="228600" y="3505200"/>
            <a:ext cx="2476500" cy="425450"/>
          </a:xfrm>
          <a:prstGeom prst="rect">
            <a:avLst/>
          </a:prstGeom>
          <a:effectLst>
            <a:outerShdw blurRad="38100" dist="25400" dir="2400000" algn="ctr" rotWithShape="0">
              <a:srgbClr val="66FFFF"/>
            </a:outerShdw>
          </a:effectLst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400" dirty="0" err="1">
                <a:latin typeface="Bernard MT Condensed" pitchFamily="18" charset="0"/>
                <a:cs typeface="Times New Roman" pitchFamily="18" charset="0"/>
              </a:rPr>
              <a:t>Dihydroergotamine</a:t>
            </a:r>
            <a:endParaRPr lang="en-US" sz="2400" i="1" dirty="0">
              <a:latin typeface="Bernard MT Condensed" pitchFamily="18" charset="0"/>
            </a:endParaRPr>
          </a:p>
        </p:txBody>
      </p:sp>
      <p:sp>
        <p:nvSpPr>
          <p:cNvPr id="11" name="Rectangle 18"/>
          <p:cNvSpPr>
            <a:spLocks noChangeArrowheads="1"/>
          </p:cNvSpPr>
          <p:nvPr/>
        </p:nvSpPr>
        <p:spPr bwMode="auto">
          <a:xfrm>
            <a:off x="152400" y="5355769"/>
            <a:ext cx="8610600" cy="1426031"/>
          </a:xfrm>
          <a:prstGeom prst="rect">
            <a:avLst/>
          </a:prstGeom>
          <a:solidFill>
            <a:srgbClr val="E1F4FF">
              <a:alpha val="45882"/>
            </a:srgb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ts val="2500"/>
              </a:lnSpc>
            </a:pPr>
            <a:r>
              <a:rPr lang="en-US" sz="2400" b="1">
                <a:latin typeface="Arial Narrow" pitchFamily="34" charset="0"/>
                <a:cs typeface="Times New Roman" pitchFamily="18" charset="0"/>
              </a:rPr>
              <a:t>They are only  used to abort the attacks </a:t>
            </a:r>
            <a:r>
              <a:rPr lang="en-US" sz="2000" b="1">
                <a:latin typeface="Arial Narrow" pitchFamily="34" charset="0"/>
                <a:cs typeface="Times New Roman" pitchFamily="18" charset="0"/>
              </a:rPr>
              <a:t>[ </a:t>
            </a:r>
            <a:r>
              <a:rPr lang="en-US" sz="2000" b="1" i="1">
                <a:latin typeface="Arial Narrow" pitchFamily="34" charset="0"/>
                <a:cs typeface="Times New Roman" pitchFamily="18" charset="0"/>
              </a:rPr>
              <a:t>Exception </a:t>
            </a:r>
            <a:r>
              <a:rPr lang="en-US" sz="2000" b="1" i="1">
                <a:latin typeface="Arial Narrow" pitchFamily="34" charset="0"/>
              </a:rPr>
              <a:t>Dihydroergotamine can be given for severe, recurrent attacks </a:t>
            </a:r>
            <a:r>
              <a:rPr lang="en-US" sz="2000" b="1">
                <a:latin typeface="Arial Narrow" pitchFamily="34" charset="0"/>
              </a:rPr>
              <a:t>]</a:t>
            </a:r>
            <a:endParaRPr lang="en-US" sz="2000" b="1" i="1">
              <a:latin typeface="Arial Narrow" pitchFamily="34" charset="0"/>
            </a:endParaRPr>
          </a:p>
          <a:p>
            <a:pPr>
              <a:lnSpc>
                <a:spcPts val="2500"/>
              </a:lnSpc>
            </a:pPr>
            <a:r>
              <a:rPr lang="en-US" sz="2400" b="1">
                <a:latin typeface="Arial Narrow" pitchFamily="34" charset="0"/>
                <a:cs typeface="Times New Roman" pitchFamily="18" charset="0"/>
              </a:rPr>
              <a:t>Their use is restricted to patients with frequent, moderate attack or infrequent but severe attacks.</a:t>
            </a: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4908550"/>
            <a:ext cx="1485900" cy="425450"/>
          </a:xfrm>
          <a:prstGeom prst="rect">
            <a:avLst/>
          </a:prstGeom>
          <a:solidFill>
            <a:srgbClr val="C5EDE9"/>
          </a:solidFill>
          <a:ln w="28575">
            <a:solidFill>
              <a:schemeClr val="bg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</a:pPr>
            <a:r>
              <a:rPr lang="en-US" sz="2400" dirty="0">
                <a:solidFill>
                  <a:schemeClr val="tx2"/>
                </a:solidFill>
                <a:latin typeface="Bernard MT Condensed" pitchFamily="18" charset="0"/>
              </a:rPr>
              <a:t>Indications</a:t>
            </a: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4591</TotalTime>
  <Words>1021</Words>
  <Application>Microsoft Office PowerPoint</Application>
  <PresentationFormat>On-screen Show (4:3)</PresentationFormat>
  <Paragraphs>205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Slide 1</vt:lpstr>
      <vt:lpstr>Slide 2</vt:lpstr>
      <vt:lpstr> Classification &amp; General Treatment of Headaches 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HP</dc:creator>
  <cp:lastModifiedBy>Dr Omnia</cp:lastModifiedBy>
  <cp:revision>134</cp:revision>
  <dcterms:created xsi:type="dcterms:W3CDTF">2010-10-14T12:46:39Z</dcterms:created>
  <dcterms:modified xsi:type="dcterms:W3CDTF">2012-10-09T19:49:53Z</dcterms:modified>
</cp:coreProperties>
</file>