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22" r:id="rId2"/>
    <p:sldId id="323" r:id="rId3"/>
    <p:sldId id="325" r:id="rId4"/>
    <p:sldId id="326" r:id="rId5"/>
    <p:sldId id="286" r:id="rId6"/>
    <p:sldId id="338" r:id="rId7"/>
    <p:sldId id="340" r:id="rId8"/>
    <p:sldId id="309" r:id="rId9"/>
    <p:sldId id="310" r:id="rId10"/>
    <p:sldId id="312" r:id="rId11"/>
    <p:sldId id="315" r:id="rId12"/>
    <p:sldId id="317" r:id="rId13"/>
    <p:sldId id="320" r:id="rId14"/>
    <p:sldId id="319" r:id="rId15"/>
    <p:sldId id="306" r:id="rId16"/>
    <p:sldId id="337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1F4FF"/>
    <a:srgbClr val="0064A8"/>
    <a:srgbClr val="0092F6"/>
    <a:srgbClr val="66FFFF"/>
    <a:srgbClr val="006699"/>
    <a:srgbClr val="FF0066"/>
    <a:srgbClr val="FF5D5D"/>
    <a:srgbClr val="00517A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8805E55-BFFF-4432-98A6-B386CA03266A}" type="datetimeFigureOut">
              <a:rPr lang="en-US"/>
              <a:pPr>
                <a:defRPr/>
              </a:pPr>
              <a:t>09/10/2012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02764A1-73CF-4866-B682-374234F67BB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F6B0F-9F3F-4E86-B458-885B263D5093}" type="datetimeFigureOut">
              <a:rPr lang="en-US"/>
              <a:pPr>
                <a:defRPr/>
              </a:pPr>
              <a:t>09/10/2012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7F614-5756-4D1B-84E9-9D37782E7DA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1D4FD-A0DA-4D0A-A05D-A6FE10131B38}" type="datetimeFigureOut">
              <a:rPr lang="en-US"/>
              <a:pPr>
                <a:defRPr/>
              </a:pPr>
              <a:t>09/10/2012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59311-4254-408A-8EBC-E5301384DE0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92DE1-EAB2-4BB3-816B-1D28AA0C74A5}" type="datetimeFigureOut">
              <a:rPr lang="en-US"/>
              <a:pPr>
                <a:defRPr/>
              </a:pPr>
              <a:t>09/10/2012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6190-5742-44EB-AEA2-E1D9590CA96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F12D2-F8D0-4D85-B111-22BEC0E3FAD1}" type="datetimeFigureOut">
              <a:rPr lang="en-US"/>
              <a:pPr>
                <a:defRPr/>
              </a:pPr>
              <a:t>09/10/2012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A4D6D-A1EA-4EFD-9F1A-657D34988A6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2BE67-B56B-452C-B67B-3564437E209D}" type="datetimeFigureOut">
              <a:rPr lang="en-US"/>
              <a:pPr>
                <a:defRPr/>
              </a:pPr>
              <a:t>09/10/2012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3DB3F-008E-4EDD-A6DF-FD011069661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B6DD7-108E-4299-98DC-DE32708CC0E9}" type="datetimeFigureOut">
              <a:rPr lang="en-US"/>
              <a:pPr>
                <a:defRPr/>
              </a:pPr>
              <a:t>09/10/2012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0BC-EDC0-454C-BA03-83A92ADE03B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51B55-2FD8-4BF8-BDD4-789F0C64DA40}" type="datetimeFigureOut">
              <a:rPr lang="en-US"/>
              <a:pPr>
                <a:defRPr/>
              </a:pPr>
              <a:t>09/10/2012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D7A60-A1FE-4BBA-AB6B-0478354E85E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B840F-0060-4E42-9722-843FA82A282F}" type="datetimeFigureOut">
              <a:rPr lang="en-US"/>
              <a:pPr>
                <a:defRPr/>
              </a:pPr>
              <a:t>09/10/2012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64937-A3A2-43CF-BBCE-E7FC33737C5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1B179-E359-401D-ACA5-8915A5E1D09F}" type="datetimeFigureOut">
              <a:rPr lang="en-US"/>
              <a:pPr>
                <a:defRPr/>
              </a:pPr>
              <a:t>09/10/2012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B7F39-C915-4F94-90D1-9718EC9F2F2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5A305-0DB0-4C8D-8CBA-8BDC695B8731}" type="datetimeFigureOut">
              <a:rPr lang="en-US"/>
              <a:pPr>
                <a:defRPr/>
              </a:pPr>
              <a:t>09/10/2012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F79C7-628A-48FD-ADAD-2E9799D6F60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68D6C-9590-448B-90B3-749F86317120}" type="datetimeFigureOut">
              <a:rPr lang="en-US"/>
              <a:pPr>
                <a:defRPr/>
              </a:pPr>
              <a:t>09/10/2012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A8D9A-20FE-4E51-BAEF-D678465EFFE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958116-9605-493D-A103-5B70D17EF796}" type="datetimeFigureOut">
              <a:rPr lang="en-US"/>
              <a:pPr>
                <a:defRPr/>
              </a:pPr>
              <a:t>09/10/2012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A1D0E47-8DDD-424F-A31E-13FFE042735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3724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57224" y="2857496"/>
            <a:ext cx="3714776" cy="3214710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3496" name="Subtitle 2"/>
          <p:cNvSpPr>
            <a:spLocks noGrp="1"/>
          </p:cNvSpPr>
          <p:nvPr>
            <p:ph type="subTitle" idx="4294967295"/>
          </p:nvPr>
        </p:nvSpPr>
        <p:spPr>
          <a:xfrm>
            <a:off x="3028950" y="4857750"/>
            <a:ext cx="6400800" cy="1471613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Prof. </a:t>
            </a:r>
            <a:r>
              <a:rPr lang="en-US" dirty="0" err="1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Omnia</a:t>
            </a:r>
            <a:r>
              <a:rPr lang="en-US" dirty="0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Amin</a:t>
            </a:r>
            <a:r>
              <a:rPr lang="en-US" dirty="0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Nayel</a:t>
            </a:r>
            <a:endParaRPr lang="en-US" dirty="0" smtClean="0">
              <a:solidFill>
                <a:srgbClr val="003366"/>
              </a:solidFill>
              <a:latin typeface="Bernard MT Condensed" pitchFamily="18" charset="0"/>
              <a:cs typeface="Times New Roman" pitchFamily="18" charset="0"/>
            </a:endParaRPr>
          </a:p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&amp;</a:t>
            </a:r>
          </a:p>
          <a:p>
            <a:pPr marL="0" indent="0" algn="ctr">
              <a:buFont typeface="Arial" charset="0"/>
              <a:buNone/>
            </a:pPr>
            <a:r>
              <a:rPr lang="en-US" dirty="0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Dr. </a:t>
            </a:r>
            <a:r>
              <a:rPr lang="en-US" dirty="0" err="1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Ishfaq</a:t>
            </a:r>
            <a:r>
              <a:rPr lang="en-US" dirty="0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Bukhari</a:t>
            </a:r>
            <a:endParaRPr lang="en-US" dirty="0" smtClean="0">
              <a:solidFill>
                <a:srgbClr val="003366"/>
              </a:solidFill>
              <a:latin typeface="Bernard MT Condensed" pitchFamily="18" charset="0"/>
              <a:cs typeface="Times New Roman" pitchFamily="18" charset="0"/>
            </a:endParaRPr>
          </a:p>
          <a:p>
            <a:pPr marL="0" indent="0" algn="ctr">
              <a:buFont typeface="Arial" charset="0"/>
              <a:buNone/>
            </a:pPr>
            <a:endParaRPr lang="en-US" sz="4000" dirty="0" smtClean="0">
              <a:solidFill>
                <a:srgbClr val="003366"/>
              </a:solidFill>
              <a:latin typeface="Bernard MT Condensed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2122" y="642918"/>
            <a:ext cx="8067530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DRUGS USED IN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HEADACHE AND MIGRAINE</a:t>
            </a:r>
            <a:endParaRPr lang="en-US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158" y="3286124"/>
            <a:ext cx="3714776" cy="3214710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" name="Picture 10" descr="memory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126" t="2232" r="2223" b="4018"/>
          <a:stretch>
            <a:fillRect/>
          </a:stretch>
        </p:blipFill>
        <p:spPr bwMode="auto">
          <a:xfrm>
            <a:off x="-71470" y="3857628"/>
            <a:ext cx="3071834" cy="3000372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52400" y="152400"/>
            <a:ext cx="790575" cy="4492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chemeClr val="tx2"/>
                </a:solidFill>
                <a:latin typeface="Bernard MT Condensed" pitchFamily="18" charset="0"/>
              </a:rPr>
              <a:t>ADRs</a:t>
            </a:r>
          </a:p>
        </p:txBody>
      </p:sp>
      <p:sp>
        <p:nvSpPr>
          <p:cNvPr id="29705" name="TextBox 22"/>
          <p:cNvSpPr txBox="1">
            <a:spLocks noChangeArrowheads="1"/>
          </p:cNvSpPr>
          <p:nvPr/>
        </p:nvSpPr>
        <p:spPr bwMode="auto">
          <a:xfrm>
            <a:off x="152400" y="609600"/>
            <a:ext cx="8382000" cy="265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GIT upset</a:t>
            </a:r>
            <a:endParaRPr lang="en-US" sz="2400" b="1" dirty="0">
              <a:latin typeface="Arial Narrow" pitchFamily="34" charset="0"/>
            </a:endParaRP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Feeling of cold and numbness of limbs, tingling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Pericardial distress, </a:t>
            </a:r>
            <a:r>
              <a:rPr lang="en-US" sz="2400" b="1" dirty="0" err="1">
                <a:latin typeface="Arial Narrow" pitchFamily="34" charset="0"/>
              </a:rPr>
              <a:t>anginal</a:t>
            </a:r>
            <a:r>
              <a:rPr lang="en-US" sz="2400" b="1" dirty="0">
                <a:latin typeface="Arial Narrow" pitchFamily="34" charset="0"/>
              </a:rPr>
              <a:t> pain due to coronary spasm, and disturbed cardiac rhythm ( tachycardia or </a:t>
            </a:r>
            <a:r>
              <a:rPr lang="en-US" sz="2400" b="1" dirty="0" err="1">
                <a:latin typeface="Arial Narrow" pitchFamily="34" charset="0"/>
              </a:rPr>
              <a:t>bradycardia</a:t>
            </a:r>
            <a:r>
              <a:rPr lang="en-US" sz="2400" b="1" dirty="0">
                <a:latin typeface="Arial Narrow" pitchFamily="34" charset="0"/>
              </a:rPr>
              <a:t> )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Prolong use </a:t>
            </a:r>
            <a:r>
              <a:rPr lang="en-US" sz="2400" b="1" dirty="0">
                <a:latin typeface="Calibri" pitchFamily="34" charset="0"/>
              </a:rPr>
              <a:t>→</a:t>
            </a:r>
            <a:r>
              <a:rPr lang="en-US" sz="2400" b="1" dirty="0">
                <a:latin typeface="Arial Narrow" pitchFamily="34" charset="0"/>
              </a:rPr>
              <a:t> rebound headache due to vasodilatation  followed by  vasoconstriction.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Prolong use and high dose </a:t>
            </a:r>
            <a:r>
              <a:rPr lang="en-US" sz="2400" b="1" dirty="0">
                <a:latin typeface="Calibri" pitchFamily="34" charset="0"/>
              </a:rPr>
              <a:t>→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err="1">
                <a:latin typeface="Arial Narrow" pitchFamily="34" charset="0"/>
              </a:rPr>
              <a:t>paraesthesia</a:t>
            </a:r>
            <a:r>
              <a:rPr lang="en-US" sz="2400" b="1" dirty="0">
                <a:latin typeface="Arial Narrow" pitchFamily="34" charset="0"/>
              </a:rPr>
              <a:t> &amp; gangrene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Hallucination.</a:t>
            </a: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7620000" y="152400"/>
            <a:ext cx="1371600" cy="425450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 ERGOTS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3271837"/>
            <a:ext cx="2239963" cy="4619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Bernard MT Condensed" pitchFamily="18" charset="0"/>
              </a:rPr>
              <a:t>Contraindications</a:t>
            </a:r>
          </a:p>
        </p:txBody>
      </p:sp>
      <p:sp>
        <p:nvSpPr>
          <p:cNvPr id="13" name="Rectangle 3"/>
          <p:cNvSpPr txBox="1">
            <a:spLocks noRot="1" noChangeArrowheads="1"/>
          </p:cNvSpPr>
          <p:nvPr/>
        </p:nvSpPr>
        <p:spPr bwMode="auto">
          <a:xfrm>
            <a:off x="182880" y="3804062"/>
            <a:ext cx="8540750" cy="265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Pregnancy; fetal distress and miscarriage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Peripheral and coronary vascular diseases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Hypertension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Liver and kidney diseases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For </a:t>
            </a:r>
            <a:r>
              <a:rPr lang="en-US" sz="2400" b="1" dirty="0">
                <a:latin typeface="Arial Narrow" pitchFamily="34" charset="0"/>
              </a:rPr>
              <a:t>prophylaxis of migraine.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In concurrent use with </a:t>
            </a:r>
            <a:r>
              <a:rPr lang="en-US" sz="2400" b="1" dirty="0" err="1">
                <a:latin typeface="Arial Narrow" pitchFamily="34" charset="0"/>
              </a:rPr>
              <a:t>triptans</a:t>
            </a:r>
            <a:r>
              <a:rPr lang="en-US" sz="2400" b="1" dirty="0">
                <a:latin typeface="Arial Narrow" pitchFamily="34" charset="0"/>
              </a:rPr>
              <a:t>( at least 6 hrs from last dose of </a:t>
            </a:r>
            <a:r>
              <a:rPr lang="en-US" sz="2400" b="1" dirty="0" err="1">
                <a:latin typeface="Arial Narrow" pitchFamily="34" charset="0"/>
              </a:rPr>
              <a:t>tryptans</a:t>
            </a:r>
            <a:r>
              <a:rPr lang="en-US" sz="2400" b="1" dirty="0">
                <a:latin typeface="Arial Narrow" pitchFamily="34" charset="0"/>
              </a:rPr>
              <a:t> or 24 hrs from stopping ergotamine)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In concurrent use with </a:t>
            </a:r>
            <a:r>
              <a:rPr lang="el-GR" sz="2400" b="1" dirty="0">
                <a:latin typeface="Arial Narrow" pitchFamily="34" charset="0"/>
              </a:rPr>
              <a:t>β</a:t>
            </a:r>
            <a:r>
              <a:rPr lang="en-US" sz="2400" b="1" dirty="0">
                <a:latin typeface="Arial Narrow" pitchFamily="34" charset="0"/>
              </a:rPr>
              <a:t>-blockers	</a:t>
            </a:r>
            <a:endParaRPr lang="el-GR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1752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6934200" y="215721"/>
            <a:ext cx="1778000" cy="466725"/>
          </a:xfrm>
          <a:prstGeom prst="rect">
            <a:avLst/>
          </a:prstGeom>
          <a:gradFill flip="none" rotWithShape="1">
            <a:gsLst>
              <a:gs pos="0">
                <a:srgbClr val="66FFFF">
                  <a:tint val="66000"/>
                  <a:satMod val="160000"/>
                </a:srgbClr>
              </a:gs>
              <a:gs pos="50000">
                <a:srgbClr val="66FFFF">
                  <a:tint val="44500"/>
                  <a:satMod val="160000"/>
                </a:srgbClr>
              </a:gs>
              <a:gs pos="100000">
                <a:srgbClr val="66FFFF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FF66FF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>
                <a:latin typeface="Arial Narrow" pitchFamily="34" charset="0"/>
                <a:sym typeface="Wingdings" pitchFamily="2" charset="2"/>
              </a:rPr>
              <a:t> TRIPTANES</a:t>
            </a:r>
          </a:p>
        </p:txBody>
      </p:sp>
      <p:sp>
        <p:nvSpPr>
          <p:cNvPr id="31756" name="Rectangle 66"/>
          <p:cNvSpPr>
            <a:spLocks noChangeArrowheads="1"/>
          </p:cNvSpPr>
          <p:nvPr/>
        </p:nvSpPr>
        <p:spPr bwMode="auto">
          <a:xfrm>
            <a:off x="152400" y="889258"/>
            <a:ext cx="8534400" cy="1549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Selective </a:t>
            </a:r>
          </a:p>
          <a:p>
            <a:r>
              <a:rPr lang="en-US" sz="2400" b="1" dirty="0" err="1">
                <a:latin typeface="Arial Narrow" pitchFamily="34" charset="0"/>
                <a:sym typeface="Wingdings" pitchFamily="2" charset="2"/>
              </a:rPr>
              <a:t>Agonism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 at 5HT</a:t>
            </a:r>
            <a:r>
              <a:rPr lang="en-US" sz="2400" b="1" baseline="-25000" dirty="0">
                <a:latin typeface="Arial Narrow" pitchFamily="34" charset="0"/>
                <a:sym typeface="Wingdings" pitchFamily="2" charset="2"/>
              </a:rPr>
              <a:t>1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400" b="1" dirty="0" smtClean="0">
                <a:latin typeface="Arial Narrow" pitchFamily="34" charset="0"/>
                <a:sym typeface="Wingdings" pitchFamily="2" charset="2"/>
              </a:rPr>
              <a:t>receptors like ergot</a:t>
            </a:r>
          </a:p>
          <a:p>
            <a:r>
              <a:rPr lang="en-US" sz="2400" b="1" dirty="0" smtClean="0">
                <a:latin typeface="Arial Narrow" pitchFamily="34" charset="0"/>
                <a:sym typeface="Wingdings" pitchFamily="2" charset="2"/>
              </a:rPr>
              <a:t>  </a:t>
            </a:r>
            <a:endParaRPr lang="en-US" sz="2400" dirty="0"/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400" b="1" u="heavy" dirty="0" smtClean="0">
                <a:uFill>
                  <a:solidFill>
                    <a:srgbClr val="0000FF"/>
                  </a:solidFill>
                </a:uFill>
                <a:latin typeface="Arial Narrow" pitchFamily="34" charset="0"/>
                <a:cs typeface="Times New Roman" pitchFamily="18" charset="0"/>
              </a:rPr>
              <a:t>But with  </a:t>
            </a:r>
            <a:r>
              <a:rPr lang="en-US" sz="2400" b="1" u="heavy" dirty="0" smtClean="0">
                <a:uFill>
                  <a:solidFill>
                    <a:srgbClr val="0000FF"/>
                  </a:solidFill>
                </a:uFill>
                <a:latin typeface="Arial Narrow" pitchFamily="34" charset="0"/>
                <a:cs typeface="Times New Roman" pitchFamily="18" charset="0"/>
              </a:rPr>
              <a:t>no </a:t>
            </a:r>
            <a:r>
              <a:rPr lang="el-GR" sz="2400" b="1" dirty="0">
                <a:latin typeface="Arial Narrow" pitchFamily="34" charset="0"/>
                <a:cs typeface="Times New Roman" pitchFamily="18" charset="0"/>
              </a:rPr>
              <a:t>α</a:t>
            </a:r>
            <a:r>
              <a:rPr lang="en-US" sz="2400" b="1" baseline="-25000" dirty="0">
                <a:latin typeface="Arial Narrow" pitchFamily="34" charset="0"/>
                <a:cs typeface="Times New Roman" pitchFamily="18" charset="0"/>
              </a:rPr>
              <a:t>1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, </a:t>
            </a:r>
            <a:r>
              <a:rPr lang="el-GR" sz="2400" b="1" dirty="0">
                <a:latin typeface="Arial Narrow" pitchFamily="34" charset="0"/>
                <a:cs typeface="Times New Roman" pitchFamily="18" charset="0"/>
              </a:rPr>
              <a:t>α</a:t>
            </a:r>
            <a:r>
              <a:rPr lang="en-US" sz="2400" b="1" baseline="-25000" dirty="0">
                <a:latin typeface="Arial Narrow" pitchFamily="34" charset="0"/>
                <a:cs typeface="Times New Roman" pitchFamily="18" charset="0"/>
              </a:rPr>
              <a:t>2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, </a:t>
            </a:r>
            <a:r>
              <a:rPr lang="el-GR" sz="2400" b="1" dirty="0">
                <a:latin typeface="Arial Narrow" pitchFamily="34" charset="0"/>
                <a:cs typeface="Times New Roman" pitchFamily="18" charset="0"/>
              </a:rPr>
              <a:t>β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–adrenergic , dopamine or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muscarinic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receptors.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14800" y="2286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  <a:endParaRPr lang="en-US" sz="2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</a:t>
            </a:r>
            <a:r>
              <a:rPr lang="en-US" sz="2800" dirty="0" smtClean="0">
                <a:latin typeface="Bernard MT Condensed" pitchFamily="18" charset="0"/>
              </a:rPr>
              <a:t>of Acute Attack</a:t>
            </a:r>
            <a:endParaRPr lang="en-US" sz="2800" dirty="0">
              <a:latin typeface="Bernard MT Condensed" pitchFamily="18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76200" y="2438400"/>
            <a:ext cx="8839200" cy="1124605"/>
            <a:chOff x="76200" y="3805237"/>
            <a:chExt cx="8839200" cy="1124605"/>
          </a:xfrm>
        </p:grpSpPr>
        <p:sp>
          <p:nvSpPr>
            <p:cNvPr id="13" name="TextBox 17"/>
            <p:cNvSpPr txBox="1">
              <a:spLocks noChangeArrowheads="1"/>
            </p:cNvSpPr>
            <p:nvPr/>
          </p:nvSpPr>
          <p:spPr bwMode="auto">
            <a:xfrm>
              <a:off x="76200" y="4172712"/>
              <a:ext cx="8839200" cy="757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  <a:buFont typeface="Wingdings" pitchFamily="2" charset="2"/>
                <a:buNone/>
              </a:pP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Oral </a:t>
              </a:r>
              <a:r>
                <a:rPr lang="en-US" sz="2400" b="1" dirty="0" smtClean="0">
                  <a:latin typeface="Arial Narrow" pitchFamily="34" charset="0"/>
                  <a:cs typeface="Times New Roman" pitchFamily="18" charset="0"/>
                </a:rPr>
                <a:t>bioavailability low 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 </a:t>
              </a:r>
              <a:r>
                <a:rPr lang="en-US" sz="2400" b="1" dirty="0" smtClean="0">
                  <a:latin typeface="Arial Narrow" pitchFamily="34" charset="0"/>
                  <a:cs typeface="Times New Roman" pitchFamily="18" charset="0"/>
                </a:rPr>
                <a:t>/ Subcutaneous bioavailability is 97%, </a:t>
              </a:r>
              <a:r>
                <a:rPr lang="en-US" sz="2400" b="1" dirty="0" smtClean="0">
                  <a:latin typeface="Calibri" pitchFamily="34" charset="0"/>
                </a:rPr>
                <a:t>peaks after 2 min &amp;</a:t>
              </a:r>
              <a:r>
                <a:rPr lang="en-US" sz="2400" b="1" dirty="0">
                  <a:latin typeface="Calibri" pitchFamily="34" charset="0"/>
                </a:rPr>
                <a:t> </a:t>
              </a:r>
              <a:r>
                <a:rPr lang="en-US" sz="2400" b="1" dirty="0" smtClean="0">
                  <a:latin typeface="Arial Narrow" pitchFamily="34" charset="0"/>
                </a:rPr>
                <a:t>t</a:t>
              </a:r>
              <a:r>
                <a:rPr lang="en-US" sz="2400" b="1" baseline="-25000" dirty="0" smtClean="0">
                  <a:latin typeface="Arial Narrow" pitchFamily="34" charset="0"/>
                </a:rPr>
                <a:t>1/2</a:t>
              </a:r>
              <a:r>
                <a:rPr lang="en-US" sz="2400" b="1" dirty="0" smtClean="0">
                  <a:latin typeface="Arial Narrow" pitchFamily="34" charset="0"/>
                </a:rPr>
                <a:t> </a:t>
              </a:r>
              <a:r>
                <a:rPr lang="en-US" sz="2400" b="1" dirty="0">
                  <a:latin typeface="Arial Narrow" pitchFamily="34" charset="0"/>
                </a:rPr>
                <a:t>nearly 2 hours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14" name="TextBox 21"/>
            <p:cNvSpPr txBox="1">
              <a:spLocks noChangeArrowheads="1"/>
            </p:cNvSpPr>
            <p:nvPr/>
          </p:nvSpPr>
          <p:spPr bwMode="auto">
            <a:xfrm>
              <a:off x="1676400" y="3846576"/>
              <a:ext cx="55626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Present in →nasal spray, and </a:t>
              </a:r>
              <a:r>
                <a:rPr lang="en-US" sz="2000" b="1" i="1" dirty="0" err="1">
                  <a:solidFill>
                    <a:srgbClr val="0000FF"/>
                  </a:solidFill>
                  <a:latin typeface="Arial Narrow" pitchFamily="34" charset="0"/>
                </a:rPr>
                <a:t>injectable</a:t>
              </a:r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  forms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6200" y="3805237"/>
              <a:ext cx="1728788" cy="461963"/>
            </a:xfrm>
            <a:prstGeom prst="rect">
              <a:avLst/>
            </a:prstGeom>
            <a:effectLst>
              <a:outerShdw blurRad="50800" dist="50800" dir="5400000" algn="ctr" rotWithShape="0">
                <a:srgbClr val="66FFFF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SUMATRIPTAN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6200" y="3648403"/>
            <a:ext cx="8763000" cy="762000"/>
            <a:chOff x="76200" y="4876800"/>
            <a:chExt cx="8763000" cy="762000"/>
          </a:xfrm>
        </p:grpSpPr>
        <p:sp>
          <p:nvSpPr>
            <p:cNvPr id="20" name="Rectangle 19"/>
            <p:cNvSpPr/>
            <p:nvPr/>
          </p:nvSpPr>
          <p:spPr>
            <a:xfrm>
              <a:off x="76200" y="4876800"/>
              <a:ext cx="1847850" cy="457200"/>
            </a:xfrm>
            <a:prstGeom prst="rect">
              <a:avLst/>
            </a:prstGeom>
            <a:effectLst>
              <a:outerShdw blurRad="50800" dist="50800" dir="5400000" algn="ctr" rotWithShape="0">
                <a:srgbClr val="66FFFF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ZOLMITRIPTAN</a:t>
              </a:r>
            </a:p>
          </p:txBody>
        </p:sp>
        <p:sp>
          <p:nvSpPr>
            <p:cNvPr id="21" name="TextBox 37"/>
            <p:cNvSpPr txBox="1">
              <a:spLocks noChangeArrowheads="1"/>
            </p:cNvSpPr>
            <p:nvPr/>
          </p:nvSpPr>
          <p:spPr bwMode="auto">
            <a:xfrm>
              <a:off x="76200" y="5218112"/>
              <a:ext cx="8763000" cy="420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</a:pP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Oral bioavailability 40%, peaks after 2 hrs &amp; </a:t>
              </a:r>
              <a:r>
                <a:rPr lang="en-US" sz="2400" b="1" dirty="0">
                  <a:latin typeface="Arial Narrow" pitchFamily="34" charset="0"/>
                </a:rPr>
                <a:t>t</a:t>
              </a:r>
              <a:r>
                <a:rPr lang="en-US" sz="2400" b="1" baseline="-25000" dirty="0">
                  <a:latin typeface="Arial Narrow" pitchFamily="34" charset="0"/>
                </a:rPr>
                <a:t>1/2</a:t>
              </a:r>
              <a:r>
                <a:rPr lang="en-US" sz="2400" b="1" dirty="0">
                  <a:latin typeface="Arial Narrow" pitchFamily="34" charset="0"/>
                </a:rPr>
                <a:t> nearly 3 hours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>
              <a:off x="1828800" y="4913376"/>
              <a:ext cx="61722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Present in →nasal spray, and </a:t>
              </a:r>
              <a:r>
                <a:rPr lang="en-US" sz="2000" b="1" i="1" dirty="0" err="1">
                  <a:solidFill>
                    <a:srgbClr val="0000FF"/>
                  </a:solidFill>
                  <a:latin typeface="Arial Narrow" pitchFamily="34" charset="0"/>
                </a:rPr>
                <a:t>injectable</a:t>
              </a:r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  forms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6200" y="4495800"/>
            <a:ext cx="8763000" cy="766763"/>
            <a:chOff x="76200" y="5862637"/>
            <a:chExt cx="8763000" cy="766763"/>
          </a:xfrm>
        </p:grpSpPr>
        <p:sp>
          <p:nvSpPr>
            <p:cNvPr id="23" name="Rectangle 22"/>
            <p:cNvSpPr/>
            <p:nvPr/>
          </p:nvSpPr>
          <p:spPr>
            <a:xfrm>
              <a:off x="76200" y="5862637"/>
              <a:ext cx="1754188" cy="461963"/>
            </a:xfrm>
            <a:prstGeom prst="rect">
              <a:avLst/>
            </a:prstGeom>
            <a:effectLst>
              <a:outerShdw blurRad="50800" dist="50800" dir="5400000" algn="ctr" rotWithShape="0">
                <a:srgbClr val="66FFFF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NARATRIPTAN</a:t>
              </a:r>
            </a:p>
          </p:txBody>
        </p:sp>
        <p:sp>
          <p:nvSpPr>
            <p:cNvPr id="24" name="TextBox 34"/>
            <p:cNvSpPr txBox="1">
              <a:spLocks noChangeArrowheads="1"/>
            </p:cNvSpPr>
            <p:nvPr/>
          </p:nvSpPr>
          <p:spPr bwMode="auto">
            <a:xfrm>
              <a:off x="1706880" y="5894832"/>
              <a:ext cx="51816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Present in addition  → + Oral preparations</a:t>
              </a:r>
            </a:p>
          </p:txBody>
        </p:sp>
        <p:sp>
          <p:nvSpPr>
            <p:cNvPr id="25" name="TextBox 36"/>
            <p:cNvSpPr txBox="1">
              <a:spLocks noChangeArrowheads="1"/>
            </p:cNvSpPr>
            <p:nvPr/>
          </p:nvSpPr>
          <p:spPr bwMode="auto">
            <a:xfrm>
              <a:off x="76200" y="6208712"/>
              <a:ext cx="8763000" cy="420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</a:pP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Oral bioavailability 70%, peaks after 2 hrs &amp; </a:t>
              </a:r>
              <a:r>
                <a:rPr lang="en-US" sz="2400" b="1" dirty="0">
                  <a:latin typeface="Arial Narrow" pitchFamily="34" charset="0"/>
                </a:rPr>
                <a:t>t</a:t>
              </a:r>
              <a:r>
                <a:rPr lang="en-US" sz="2400" b="1" baseline="-25000" dirty="0">
                  <a:latin typeface="Arial Narrow" pitchFamily="34" charset="0"/>
                </a:rPr>
                <a:t>1/2</a:t>
              </a:r>
              <a:r>
                <a:rPr lang="en-US" sz="2400" b="1" dirty="0">
                  <a:latin typeface="Arial Narrow" pitchFamily="34" charset="0"/>
                </a:rPr>
                <a:t> nearly 6 hours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 </a:t>
              </a:r>
            </a:p>
          </p:txBody>
        </p:sp>
      </p:grpSp>
      <p:sp>
        <p:nvSpPr>
          <p:cNvPr id="29" name="Rectangle 18"/>
          <p:cNvSpPr>
            <a:spLocks noChangeArrowheads="1"/>
          </p:cNvSpPr>
          <p:nvPr/>
        </p:nvSpPr>
        <p:spPr bwMode="auto">
          <a:xfrm>
            <a:off x="188976" y="5830202"/>
            <a:ext cx="8610600" cy="938719"/>
          </a:xfrm>
          <a:prstGeom prst="rect">
            <a:avLst/>
          </a:prstGeom>
          <a:solidFill>
            <a:srgbClr val="E1F4FF">
              <a:alpha val="4588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To abort attacks in patients with frequent, moderate </a:t>
            </a:r>
          </a:p>
          <a:p>
            <a:pPr>
              <a:lnSpc>
                <a:spcPts val="2200"/>
              </a:lnSpc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   or infrequent but severe attacks.</a:t>
            </a:r>
          </a:p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In cluster headache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152400" y="5321121"/>
            <a:ext cx="1485900" cy="425450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04800" y="781689"/>
            <a:ext cx="790575" cy="4492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tx2"/>
                </a:solidFill>
                <a:latin typeface="Bernard MT Condensed" pitchFamily="18" charset="0"/>
              </a:rPr>
              <a:t>ADRs</a:t>
            </a:r>
          </a:p>
        </p:txBody>
      </p:sp>
      <p:sp>
        <p:nvSpPr>
          <p:cNvPr id="34824" name="TextBox 22"/>
          <p:cNvSpPr txBox="1">
            <a:spLocks noChangeArrowheads="1"/>
          </p:cNvSpPr>
          <p:nvPr/>
        </p:nvSpPr>
        <p:spPr bwMode="auto">
          <a:xfrm>
            <a:off x="304800" y="1293753"/>
            <a:ext cx="838200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Mild pain and burning sensation at the site of injection.</a:t>
            </a:r>
          </a:p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Paraesthesia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, tingling ,warmth, heaviness</a:t>
            </a:r>
          </a:p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Flushing / Dizziness</a:t>
            </a:r>
          </a:p>
        </p:txBody>
      </p:sp>
      <p:grpSp>
        <p:nvGrpSpPr>
          <p:cNvPr id="34825" name="Group 12"/>
          <p:cNvGrpSpPr>
            <a:grpSpLocks/>
          </p:cNvGrpSpPr>
          <p:nvPr/>
        </p:nvGrpSpPr>
        <p:grpSpPr bwMode="auto">
          <a:xfrm>
            <a:off x="6781800" y="342900"/>
            <a:ext cx="2057400" cy="1866900"/>
            <a:chOff x="6819900" y="38100"/>
            <a:chExt cx="2247900" cy="2324100"/>
          </a:xfrm>
        </p:grpSpPr>
        <p:pic>
          <p:nvPicPr>
            <p:cNvPr id="25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26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27" name="Freeform 26"/>
            <p:cNvSpPr/>
            <p:nvPr/>
          </p:nvSpPr>
          <p:spPr>
            <a:xfrm>
              <a:off x="7237913" y="314779"/>
              <a:ext cx="1753570" cy="1298414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7010400" y="152400"/>
            <a:ext cx="1905000" cy="466725"/>
          </a:xfrm>
          <a:prstGeom prst="rect">
            <a:avLst/>
          </a:prstGeom>
          <a:gradFill flip="none" rotWithShape="1">
            <a:gsLst>
              <a:gs pos="0">
                <a:srgbClr val="66FFFF">
                  <a:tint val="66000"/>
                  <a:satMod val="160000"/>
                </a:srgbClr>
              </a:gs>
              <a:gs pos="50000">
                <a:srgbClr val="66FFFF">
                  <a:tint val="44500"/>
                  <a:satMod val="160000"/>
                </a:srgbClr>
              </a:gs>
              <a:gs pos="100000">
                <a:srgbClr val="66FFFF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FF66FF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>
                <a:latin typeface="Arial Narrow" pitchFamily="34" charset="0"/>
                <a:sym typeface="Wingdings" pitchFamily="2" charset="2"/>
              </a:rPr>
              <a:t> TRIPTANES</a:t>
            </a:r>
          </a:p>
        </p:txBody>
      </p:sp>
      <p:sp>
        <p:nvSpPr>
          <p:cNvPr id="34827" name="TextBox 14"/>
          <p:cNvSpPr txBox="1">
            <a:spLocks noChangeArrowheads="1"/>
          </p:cNvSpPr>
          <p:nvPr/>
        </p:nvSpPr>
        <p:spPr bwMode="auto">
          <a:xfrm>
            <a:off x="304800" y="2131953"/>
            <a:ext cx="6629400" cy="122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Vasospasm</a:t>
            </a:r>
          </a:p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Ischemic heart; Angina  → M.I</a:t>
            </a:r>
          </a:p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Hypertension</a:t>
            </a:r>
          </a:p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Arrhythmias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109765" y="2258699"/>
            <a:ext cx="1577035" cy="400110"/>
          </a:xfrm>
          <a:prstGeom prst="rect">
            <a:avLst/>
          </a:prstGeom>
          <a:effectLst>
            <a:outerShdw blurRad="50800" dist="50800" dir="5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ZOLMITRIPTAN</a:t>
            </a:r>
          </a:p>
        </p:txBody>
      </p:sp>
      <p:sp>
        <p:nvSpPr>
          <p:cNvPr id="34829" name="Rectangle 23"/>
          <p:cNvSpPr>
            <a:spLocks noChangeArrowheads="1"/>
          </p:cNvSpPr>
          <p:nvPr/>
        </p:nvSpPr>
        <p:spPr bwMode="auto">
          <a:xfrm>
            <a:off x="5562600" y="2639699"/>
            <a:ext cx="3581400" cy="656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Chest  &amp; neck tightness</a:t>
            </a:r>
          </a:p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Somnolence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04800" y="3810000"/>
            <a:ext cx="2239963" cy="460375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>
                <a:latin typeface="Bernard MT Condensed" pitchFamily="18" charset="0"/>
              </a:rPr>
              <a:t>Contraindications</a:t>
            </a:r>
          </a:p>
        </p:txBody>
      </p:sp>
      <p:sp>
        <p:nvSpPr>
          <p:cNvPr id="19" name="Rectangle 3"/>
          <p:cNvSpPr txBox="1">
            <a:spLocks noRot="1" noChangeArrowheads="1"/>
          </p:cNvSpPr>
          <p:nvPr/>
        </p:nvSpPr>
        <p:spPr>
          <a:xfrm>
            <a:off x="301625" y="4270375"/>
            <a:ext cx="8540750" cy="17929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2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Peripheral </a:t>
            </a:r>
            <a:r>
              <a:rPr lang="en-US" sz="2400" b="1" dirty="0" err="1">
                <a:latin typeface="Arial Narrow" pitchFamily="34" charset="0"/>
              </a:rPr>
              <a:t>vasospastic</a:t>
            </a:r>
            <a:r>
              <a:rPr lang="en-US" sz="2400" b="1" dirty="0">
                <a:latin typeface="Arial Narrow" pitchFamily="34" charset="0"/>
              </a:rPr>
              <a:t> diseases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Uncontrolled hypertension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History of ischemia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err="1">
                <a:latin typeface="Arial Narrow" pitchFamily="34" charset="0"/>
              </a:rPr>
              <a:t>Cerebrovascular</a:t>
            </a:r>
            <a:r>
              <a:rPr lang="en-US" sz="2400" b="1" dirty="0">
                <a:latin typeface="Arial Narrow" pitchFamily="34" charset="0"/>
              </a:rPr>
              <a:t> disorders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In concurrent use with ergots or others inducing vasospasm	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In concurrent use with MAO Is, lithium, SSRIs, ….</a:t>
            </a:r>
            <a:r>
              <a:rPr lang="en-US" sz="2400" b="1" dirty="0">
                <a:latin typeface="Calibri" pitchFamily="34" charset="0"/>
              </a:rPr>
              <a:t>→</a:t>
            </a:r>
            <a:r>
              <a:rPr lang="en-US" sz="2400" b="1" dirty="0">
                <a:latin typeface="Arial Narrow" pitchFamily="34" charset="0"/>
              </a:rPr>
              <a:t>(5HT) </a:t>
            </a:r>
            <a:endParaRPr lang="el-GR" sz="2400" b="1" dirty="0">
              <a:latin typeface="Arial Narrow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670772" y="5032375"/>
            <a:ext cx="2320828" cy="400110"/>
          </a:xfrm>
          <a:prstGeom prst="rect">
            <a:avLst/>
          </a:prstGeom>
          <a:effectLst>
            <a:outerShdw blurRad="50800" dist="50800" dir="5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RIZO &amp; ZOLMITRIPTAN</a:t>
            </a:r>
          </a:p>
        </p:txBody>
      </p:sp>
      <p:sp>
        <p:nvSpPr>
          <p:cNvPr id="23" name="AutoShape 16"/>
          <p:cNvSpPr>
            <a:spLocks noChangeArrowheads="1"/>
          </p:cNvSpPr>
          <p:nvPr/>
        </p:nvSpPr>
        <p:spPr bwMode="auto">
          <a:xfrm>
            <a:off x="7432772" y="4651375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4" name="Rectangle 3"/>
          <p:cNvSpPr txBox="1">
            <a:spLocks noRot="1" noChangeArrowheads="1"/>
          </p:cNvSpPr>
          <p:nvPr/>
        </p:nvSpPr>
        <p:spPr bwMode="auto">
          <a:xfrm>
            <a:off x="298450" y="5866110"/>
            <a:ext cx="8540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Renal </a:t>
            </a:r>
            <a:r>
              <a:rPr lang="en-US" sz="2400" b="1" dirty="0">
                <a:latin typeface="Arial Narrow" pitchFamily="34" charset="0"/>
              </a:rPr>
              <a:t>or hepatic impairment</a:t>
            </a:r>
            <a:endParaRPr lang="el-GR" sz="2400" b="1" dirty="0">
              <a:latin typeface="Arial Narrow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713221" y="5955547"/>
            <a:ext cx="2303579" cy="400110"/>
          </a:xfrm>
          <a:prstGeom prst="rect">
            <a:avLst/>
          </a:prstGeom>
          <a:effectLst>
            <a:outerShdw blurRad="50800" dist="50800" dir="5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NARA &gt; RIZOTRYPTAN</a:t>
            </a:r>
          </a:p>
        </p:txBody>
      </p:sp>
      <p:sp>
        <p:nvSpPr>
          <p:cNvPr id="29" name="AutoShape 17"/>
          <p:cNvSpPr>
            <a:spLocks noChangeArrowheads="1"/>
          </p:cNvSpPr>
          <p:nvPr/>
        </p:nvSpPr>
        <p:spPr bwMode="auto">
          <a:xfrm>
            <a:off x="6408421" y="5980947"/>
            <a:ext cx="304800" cy="381000"/>
          </a:xfrm>
          <a:prstGeom prst="right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rgbClr val="66FF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230" name="TextBox 9"/>
          <p:cNvSpPr txBox="1">
            <a:spLocks noChangeArrowheads="1"/>
          </p:cNvSpPr>
          <p:nvPr/>
        </p:nvSpPr>
        <p:spPr bwMode="auto">
          <a:xfrm>
            <a:off x="381000" y="2362200"/>
            <a:ext cx="8610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 err="1">
                <a:latin typeface="Arial Narrow" pitchFamily="34" charset="0"/>
              </a:rPr>
              <a:t>Injectable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err="1">
                <a:latin typeface="Arial Narrow" pitchFamily="34" charset="0"/>
              </a:rPr>
              <a:t>sumatriptan</a:t>
            </a:r>
            <a:r>
              <a:rPr lang="en-US" sz="2400" b="1" dirty="0">
                <a:latin typeface="Arial Narrow" pitchFamily="34" charset="0"/>
              </a:rPr>
              <a:t> reaches </a:t>
            </a:r>
            <a:r>
              <a:rPr lang="en-US" sz="2400" b="1" dirty="0" err="1">
                <a:latin typeface="Arial Narrow" pitchFamily="34" charset="0"/>
              </a:rPr>
              <a:t>T</a:t>
            </a:r>
            <a:r>
              <a:rPr lang="en-US" sz="2400" b="1" baseline="-25000" dirty="0" err="1">
                <a:latin typeface="Arial Narrow" pitchFamily="34" charset="0"/>
              </a:rPr>
              <a:t>max</a:t>
            </a:r>
            <a:r>
              <a:rPr lang="en-US" sz="2400" b="1" dirty="0">
                <a:latin typeface="Arial Narrow" pitchFamily="34" charset="0"/>
              </a:rPr>
              <a:t> the fastest followed by DHE nasal spray and </a:t>
            </a:r>
            <a:r>
              <a:rPr lang="en-US" sz="2400" b="1" dirty="0" err="1">
                <a:latin typeface="Arial Narrow" pitchFamily="34" charset="0"/>
              </a:rPr>
              <a:t>rizatriptan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52231" name="TextBox 11"/>
          <p:cNvSpPr txBox="1">
            <a:spLocks noChangeArrowheads="1"/>
          </p:cNvSpPr>
          <p:nvPr/>
        </p:nvSpPr>
        <p:spPr bwMode="auto">
          <a:xfrm>
            <a:off x="381000" y="3200400"/>
            <a:ext cx="8458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DHE nasal spray, </a:t>
            </a:r>
            <a:r>
              <a:rPr lang="en-US" sz="2400" b="1" dirty="0" err="1">
                <a:latin typeface="Arial Narrow" pitchFamily="34" charset="0"/>
              </a:rPr>
              <a:t>naratriptan</a:t>
            </a:r>
            <a:r>
              <a:rPr lang="en-US" sz="2400" b="1" dirty="0">
                <a:latin typeface="Arial Narrow" pitchFamily="34" charset="0"/>
              </a:rPr>
              <a:t>, </a:t>
            </a:r>
            <a:r>
              <a:rPr lang="en-US" sz="2400" b="1" dirty="0" err="1">
                <a:latin typeface="Arial Narrow" pitchFamily="34" charset="0"/>
              </a:rPr>
              <a:t>eletriptan</a:t>
            </a:r>
            <a:r>
              <a:rPr lang="en-US" sz="2400" b="1" dirty="0">
                <a:latin typeface="Arial Narrow" pitchFamily="34" charset="0"/>
              </a:rPr>
              <a:t>, and </a:t>
            </a:r>
            <a:r>
              <a:rPr lang="en-US" sz="2400" b="1" dirty="0" err="1">
                <a:latin typeface="Arial Narrow" pitchFamily="34" charset="0"/>
              </a:rPr>
              <a:t>frovatriptan</a:t>
            </a:r>
            <a:r>
              <a:rPr lang="en-US" sz="2400" b="1" dirty="0">
                <a:latin typeface="Arial Narrow" pitchFamily="34" charset="0"/>
              </a:rPr>
              <a:t> have lower recurrence rates </a:t>
            </a: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381000" y="228600"/>
            <a:ext cx="7848600" cy="466725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 algn="ctr">
            <a:solidFill>
              <a:srgbClr val="FF66FF"/>
            </a:solidFill>
            <a:miter lim="800000"/>
            <a:headEnd/>
            <a:tailEnd/>
          </a:ln>
          <a:effectLst>
            <a:outerShdw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DECIDING WHETHER BETTER WITH A TIYPTAN OR WITH DHE.</a:t>
            </a:r>
          </a:p>
        </p:txBody>
      </p:sp>
      <p:sp>
        <p:nvSpPr>
          <p:cNvPr id="52233" name="TextBox 3"/>
          <p:cNvSpPr txBox="1">
            <a:spLocks noChangeArrowheads="1"/>
          </p:cNvSpPr>
          <p:nvPr/>
        </p:nvSpPr>
        <p:spPr bwMode="auto">
          <a:xfrm>
            <a:off x="381000" y="685800"/>
            <a:ext cx="81534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For patients with headache episodes lasting 2 or 3 days at a time, DHE is often the optimal choice because it has </a:t>
            </a:r>
            <a:r>
              <a:rPr lang="en-US" sz="2400" b="1" dirty="0" smtClean="0">
                <a:latin typeface="Arial Narrow" pitchFamily="34" charset="0"/>
              </a:rPr>
              <a:t>longer  </a:t>
            </a:r>
            <a:r>
              <a:rPr lang="en-US" sz="2400" b="1" dirty="0">
                <a:latin typeface="Arial Narrow" pitchFamily="34" charset="0"/>
              </a:rPr>
              <a:t>t</a:t>
            </a:r>
            <a:r>
              <a:rPr lang="en-US" sz="2400" b="1" baseline="-25000" dirty="0">
                <a:latin typeface="Arial Narrow" pitchFamily="34" charset="0"/>
              </a:rPr>
              <a:t>1/2</a:t>
            </a:r>
          </a:p>
        </p:txBody>
      </p:sp>
      <p:sp>
        <p:nvSpPr>
          <p:cNvPr id="52234" name="TextBox 4"/>
          <p:cNvSpPr txBox="1">
            <a:spLocks noChangeArrowheads="1"/>
          </p:cNvSpPr>
          <p:nvPr/>
        </p:nvSpPr>
        <p:spPr bwMode="auto">
          <a:xfrm>
            <a:off x="381000" y="1524000"/>
            <a:ext cx="8043862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For patients with migraines a day or less and need rapid relief of pain, </a:t>
            </a:r>
            <a:r>
              <a:rPr lang="en-US" sz="2400" b="1" dirty="0" err="1">
                <a:latin typeface="Arial Narrow" pitchFamily="34" charset="0"/>
              </a:rPr>
              <a:t>tryptans</a:t>
            </a:r>
            <a:r>
              <a:rPr lang="en-US" sz="2400" b="1" dirty="0">
                <a:latin typeface="Arial Narrow" pitchFamily="34" charset="0"/>
              </a:rPr>
              <a:t> are often a better choice</a:t>
            </a: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457200" y="4676775"/>
            <a:ext cx="8153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en-US" sz="2600" b="1" dirty="0">
                <a:latin typeface="Arial Narrow" pitchFamily="34" charset="0"/>
              </a:rPr>
              <a:t>Differences in the time to peak blood concentration </a:t>
            </a:r>
            <a:r>
              <a:rPr lang="en-US" sz="2600" b="1" dirty="0" err="1">
                <a:latin typeface="Arial Narrow" pitchFamily="34" charset="0"/>
              </a:rPr>
              <a:t>T</a:t>
            </a:r>
            <a:r>
              <a:rPr lang="en-US" sz="2600" b="1" baseline="-25000" dirty="0" err="1">
                <a:latin typeface="Arial Narrow" pitchFamily="34" charset="0"/>
              </a:rPr>
              <a:t>max</a:t>
            </a:r>
            <a:r>
              <a:rPr lang="en-US" sz="2600" b="1" dirty="0">
                <a:latin typeface="Arial Narrow" pitchFamily="34" charset="0"/>
              </a:rPr>
              <a:t>, </a:t>
            </a:r>
            <a:br>
              <a:rPr lang="en-US" sz="2600" b="1" dirty="0">
                <a:latin typeface="Arial Narrow" pitchFamily="34" charset="0"/>
              </a:rPr>
            </a:br>
            <a:r>
              <a:rPr lang="en-US" sz="2600" b="1" dirty="0">
                <a:latin typeface="Arial Narrow" pitchFamily="34" charset="0"/>
              </a:rPr>
              <a:t>    equates with faster relief of </a:t>
            </a:r>
            <a:r>
              <a:rPr lang="en-US" sz="2600" b="1" dirty="0" smtClean="0">
                <a:latin typeface="Arial Narrow" pitchFamily="34" charset="0"/>
              </a:rPr>
              <a:t>pain</a:t>
            </a:r>
            <a:r>
              <a:rPr lang="en-US" sz="2600" b="1" dirty="0">
                <a:latin typeface="Arial Narrow" pitchFamily="34" charset="0"/>
              </a:rPr>
              <a:t>. </a:t>
            </a: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457200" y="5514975"/>
            <a:ext cx="8153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en-US" sz="2600" b="1">
                <a:latin typeface="Arial Narrow" pitchFamily="34" charset="0"/>
              </a:rPr>
              <a:t>Differences in t</a:t>
            </a:r>
            <a:r>
              <a:rPr lang="en-US" sz="2600" b="1" baseline="-25000">
                <a:latin typeface="Arial Narrow" pitchFamily="34" charset="0"/>
              </a:rPr>
              <a:t>1/2</a:t>
            </a:r>
            <a:r>
              <a:rPr lang="en-US" sz="2600" b="1">
                <a:latin typeface="Arial Narrow" pitchFamily="34" charset="0"/>
              </a:rPr>
              <a:t> </a:t>
            </a:r>
            <a:r>
              <a:rPr lang="en-US" sz="2600" b="1">
                <a:latin typeface="Calibri" pitchFamily="34" charset="0"/>
              </a:rPr>
              <a:t>→ </a:t>
            </a:r>
            <a:r>
              <a:rPr lang="en-US" sz="2600" b="1">
                <a:latin typeface="Arial Narrow" pitchFamily="34" charset="0"/>
              </a:rPr>
              <a:t>a clinical effect in terms of recurrence </a:t>
            </a:r>
            <a:br>
              <a:rPr lang="en-US" sz="2600" b="1">
                <a:latin typeface="Arial Narrow" pitchFamily="34" charset="0"/>
              </a:rPr>
            </a:br>
            <a:r>
              <a:rPr lang="en-US" sz="2600" b="1">
                <a:latin typeface="Arial Narrow" pitchFamily="34" charset="0"/>
              </a:rPr>
              <a:t>    of headache </a:t>
            </a: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304800" y="4219575"/>
            <a:ext cx="3200400" cy="466725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 algn="ctr">
            <a:solidFill>
              <a:srgbClr val="FF66FF"/>
            </a:solidFill>
            <a:miter lim="800000"/>
            <a:headEnd/>
            <a:tailEnd/>
          </a:ln>
          <a:effectLst>
            <a:outerShdw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CHOOSING A TRIPTANS 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1205" name="Group 1"/>
          <p:cNvGrpSpPr>
            <a:grpSpLocks/>
          </p:cNvGrpSpPr>
          <p:nvPr/>
        </p:nvGrpSpPr>
        <p:grpSpPr bwMode="auto">
          <a:xfrm>
            <a:off x="381000" y="228600"/>
            <a:ext cx="8162925" cy="3886200"/>
            <a:chOff x="0" y="533400"/>
            <a:chExt cx="8162803" cy="4038600"/>
          </a:xfrm>
        </p:grpSpPr>
        <p:pic>
          <p:nvPicPr>
            <p:cNvPr id="3" name="Picture 10" descr="http://img.medscape.com/fullsize/migrated/editorial/clinupdates/2000/313/marcus/tu05.fig06.jp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9211" b="60526"/>
            <a:stretch>
              <a:fillRect/>
            </a:stretch>
          </p:blipFill>
          <p:spPr bwMode="auto">
            <a:xfrm>
              <a:off x="0" y="533400"/>
              <a:ext cx="8162803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10" descr="http://img.medscape.com/fullsize/migrated/editorial/clinupdates/2000/313/marcus/tu05.fig06.jp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46052" b="14474"/>
            <a:stretch>
              <a:fillRect/>
            </a:stretch>
          </p:blipFill>
          <p:spPr bwMode="auto">
            <a:xfrm>
              <a:off x="0" y="2286000"/>
              <a:ext cx="8162803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Oval 7"/>
          <p:cNvSpPr/>
          <p:nvPr/>
        </p:nvSpPr>
        <p:spPr>
          <a:xfrm>
            <a:off x="5029200" y="1371600"/>
            <a:ext cx="762000" cy="6096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103237" y="27432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130224" y="31877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144512" y="36576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215" name="TextBox 5"/>
          <p:cNvSpPr txBox="1">
            <a:spLocks noChangeArrowheads="1"/>
          </p:cNvSpPr>
          <p:nvPr/>
        </p:nvSpPr>
        <p:spPr bwMode="auto">
          <a:xfrm>
            <a:off x="304800" y="4143266"/>
            <a:ext cx="8572500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For extremely fast relief within 15 min. </a:t>
            </a:r>
            <a:r>
              <a:rPr lang="en-US" sz="2400" b="1" dirty="0" err="1">
                <a:latin typeface="Arial Narrow" pitchFamily="34" charset="0"/>
              </a:rPr>
              <a:t>injectable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err="1">
                <a:latin typeface="Arial Narrow" pitchFamily="34" charset="0"/>
              </a:rPr>
              <a:t>sumatriptan</a:t>
            </a:r>
            <a:r>
              <a:rPr lang="en-US" sz="2400" b="1" dirty="0">
                <a:latin typeface="Arial Narrow" pitchFamily="34" charset="0"/>
              </a:rPr>
              <a:t> is the only choice. </a:t>
            </a:r>
          </a:p>
        </p:txBody>
      </p:sp>
      <p:sp>
        <p:nvSpPr>
          <p:cNvPr id="51216" name="TextBox 7"/>
          <p:cNvSpPr txBox="1">
            <a:spLocks noChangeArrowheads="1"/>
          </p:cNvSpPr>
          <p:nvPr/>
        </p:nvSpPr>
        <p:spPr bwMode="auto">
          <a:xfrm>
            <a:off x="287338" y="4829066"/>
            <a:ext cx="8856662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If onset could start within a couple of hrs, oral </a:t>
            </a:r>
            <a:r>
              <a:rPr lang="en-US" sz="2400" b="1" dirty="0" err="1">
                <a:latin typeface="Arial Narrow" pitchFamily="34" charset="0"/>
              </a:rPr>
              <a:t>rizatriptan</a:t>
            </a:r>
            <a:r>
              <a:rPr lang="en-US" sz="2400" b="1" dirty="0">
                <a:latin typeface="Arial Narrow" pitchFamily="34" charset="0"/>
              </a:rPr>
              <a:t>, </a:t>
            </a:r>
            <a:r>
              <a:rPr lang="en-US" sz="2400" b="1" dirty="0" err="1">
                <a:latin typeface="Arial Narrow" pitchFamily="34" charset="0"/>
              </a:rPr>
              <a:t>zolmitriptan</a:t>
            </a:r>
            <a:r>
              <a:rPr lang="en-US" sz="2400" b="1" dirty="0">
                <a:latin typeface="Arial Narrow" pitchFamily="34" charset="0"/>
              </a:rPr>
              <a:t>, </a:t>
            </a:r>
            <a:r>
              <a:rPr lang="en-US" sz="2400" b="1" dirty="0" err="1">
                <a:latin typeface="Arial Narrow" pitchFamily="34" charset="0"/>
              </a:rPr>
              <a:t>eletriptan</a:t>
            </a:r>
            <a:r>
              <a:rPr lang="en-US" sz="2400" b="1" dirty="0">
                <a:latin typeface="Arial Narrow" pitchFamily="34" charset="0"/>
              </a:rPr>
              <a:t>, </a:t>
            </a:r>
            <a:r>
              <a:rPr lang="en-US" sz="2400" b="1" dirty="0" smtClean="0">
                <a:latin typeface="Arial Narrow" pitchFamily="34" charset="0"/>
              </a:rPr>
              <a:t>are </a:t>
            </a:r>
            <a:r>
              <a:rPr lang="en-US" sz="2400" b="1" dirty="0">
                <a:latin typeface="Arial Narrow" pitchFamily="34" charset="0"/>
              </a:rPr>
              <a:t>appropriate choices</a:t>
            </a:r>
          </a:p>
        </p:txBody>
      </p:sp>
      <p:sp>
        <p:nvSpPr>
          <p:cNvPr id="51217" name="TextBox 8"/>
          <p:cNvSpPr txBox="1">
            <a:spLocks noChangeArrowheads="1"/>
          </p:cNvSpPr>
          <p:nvPr/>
        </p:nvSpPr>
        <p:spPr bwMode="auto">
          <a:xfrm>
            <a:off x="304800" y="5575265"/>
            <a:ext cx="8458200" cy="105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If expected re-dosing is needed &amp; / or recurrence of headache </a:t>
            </a:r>
            <a:r>
              <a:rPr lang="en-US" sz="2400" b="1" dirty="0" err="1">
                <a:latin typeface="Arial Narrow" pitchFamily="34" charset="0"/>
              </a:rPr>
              <a:t>Naratriptan</a:t>
            </a:r>
            <a:r>
              <a:rPr lang="en-US" sz="2400" b="1" dirty="0">
                <a:latin typeface="Arial Narrow" pitchFamily="34" charset="0"/>
              </a:rPr>
              <a:t> , </a:t>
            </a:r>
            <a:r>
              <a:rPr lang="en-US" sz="2400" b="1" dirty="0" err="1">
                <a:latin typeface="Arial Narrow" pitchFamily="34" charset="0"/>
              </a:rPr>
              <a:t>frovatriptan</a:t>
            </a:r>
            <a:r>
              <a:rPr lang="en-US" sz="2400" b="1" dirty="0">
                <a:latin typeface="Arial Narrow" pitchFamily="34" charset="0"/>
              </a:rPr>
              <a:t>, have slower onset, fewer side effects, and a lower recurrence rate 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2933700" y="202842"/>
            <a:ext cx="32766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STRATEGY</a:t>
            </a:r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2895600" y="876300"/>
            <a:ext cx="3352800" cy="647700"/>
            <a:chOff x="5257800" y="876837"/>
            <a:chExt cx="3352800" cy="647163"/>
          </a:xfrm>
        </p:grpSpPr>
        <p:sp>
          <p:nvSpPr>
            <p:cNvPr id="32" name="TextBox 31"/>
            <p:cNvSpPr txBox="1"/>
            <p:nvPr/>
          </p:nvSpPr>
          <p:spPr>
            <a:xfrm>
              <a:off x="5257800" y="1143000"/>
              <a:ext cx="33528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PREVENT RECURRENCE</a:t>
              </a:r>
            </a:p>
          </p:txBody>
        </p:sp>
        <p:sp>
          <p:nvSpPr>
            <p:cNvPr id="33" name="Down Arrow 32"/>
            <p:cNvSpPr/>
            <p:nvPr/>
          </p:nvSpPr>
          <p:spPr>
            <a:xfrm>
              <a:off x="6820437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304800" y="2084189"/>
            <a:ext cx="27432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 err="1">
                <a:latin typeface="Bernard MT Condensed" pitchFamily="18" charset="0"/>
              </a:rPr>
              <a:t>Antiepileptics</a:t>
            </a:r>
            <a:r>
              <a:rPr lang="en-US" sz="2400" dirty="0">
                <a:latin typeface="Bernard MT Condensed" pitchFamily="18" charset="0"/>
              </a:rPr>
              <a:t>; </a:t>
            </a: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sz="2400" b="1" dirty="0" err="1" smtClean="0">
                <a:solidFill>
                  <a:srgbClr val="0000FF"/>
                </a:solidFill>
                <a:latin typeface="Arial Narrow" pitchFamily="34" charset="0"/>
              </a:rPr>
              <a:t>Topiramate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;</a:t>
            </a:r>
            <a:r>
              <a:rPr lang="en-US" sz="2400" b="1" dirty="0">
                <a:latin typeface="Arial Narrow" pitchFamily="34" charset="0"/>
              </a:rPr>
              <a:t> </a:t>
            </a:r>
            <a:endParaRPr lang="en-US" sz="2200" b="1" i="1" dirty="0">
              <a:latin typeface="Arial Narrow" pitchFamily="34" charset="0"/>
            </a:endParaRP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sz="2400" b="1" dirty="0" err="1" smtClean="0">
                <a:solidFill>
                  <a:srgbClr val="0000FF"/>
                </a:solidFill>
                <a:latin typeface="Arial Narrow" pitchFamily="34" charset="0"/>
              </a:rPr>
              <a:t>Valproic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; </a:t>
            </a:r>
            <a:endParaRPr lang="en-US" sz="2200" b="1" i="1" dirty="0">
              <a:latin typeface="Arial Narrow" pitchFamily="34" charset="0"/>
            </a:endParaRP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sz="2400" b="1" dirty="0" err="1" smtClean="0">
                <a:solidFill>
                  <a:srgbClr val="0000FF"/>
                </a:solidFill>
                <a:latin typeface="Arial Narrow" pitchFamily="34" charset="0"/>
              </a:rPr>
              <a:t>Gabapentin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?</a:t>
            </a: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5867400" y="1981200"/>
            <a:ext cx="3352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 err="1">
                <a:latin typeface="Bernard MT Condensed" pitchFamily="18" charset="0"/>
              </a:rPr>
              <a:t>Antihypertensives</a:t>
            </a:r>
            <a:endParaRPr lang="en-US" sz="2400" dirty="0">
              <a:latin typeface="Bernard MT Condensed" pitchFamily="18" charset="0"/>
            </a:endParaRPr>
          </a:p>
          <a:p>
            <a:pPr>
              <a:lnSpc>
                <a:spcPts val="2400"/>
              </a:lnSpc>
              <a:spcBef>
                <a:spcPts val="1200"/>
              </a:spcBef>
              <a:buFont typeface="Symbol"/>
              <a:buChar char="b"/>
            </a:pP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blockers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; </a:t>
            </a:r>
            <a:r>
              <a:rPr lang="en-US" sz="2200" b="1" i="1" dirty="0" err="1">
                <a:latin typeface="Arial Narrow" pitchFamily="34" charset="0"/>
              </a:rPr>
              <a:t>Propranolol</a:t>
            </a:r>
            <a:r>
              <a:rPr lang="en-US" sz="2200" b="1" i="1" dirty="0">
                <a:latin typeface="Arial Narrow" pitchFamily="34" charset="0"/>
              </a:rPr>
              <a:t>, </a:t>
            </a: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Ca 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Channel Blockers </a:t>
            </a: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867025" y="2084189"/>
            <a:ext cx="2971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>
                <a:latin typeface="Bernard MT Condensed" pitchFamily="18" charset="0"/>
              </a:rPr>
              <a:t>Antidepressants</a:t>
            </a: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TCA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; </a:t>
            </a:r>
            <a:endParaRPr lang="en-US" sz="2400" b="1" dirty="0">
              <a:latin typeface="Arial Narrow" pitchFamily="34" charset="0"/>
            </a:endParaRP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SSRIs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?</a:t>
            </a:r>
          </a:p>
        </p:txBody>
      </p:sp>
      <p:sp>
        <p:nvSpPr>
          <p:cNvPr id="26" name="Line 30"/>
          <p:cNvSpPr>
            <a:spLocks noChangeShapeType="1"/>
          </p:cNvSpPr>
          <p:nvPr/>
        </p:nvSpPr>
        <p:spPr bwMode="auto">
          <a:xfrm>
            <a:off x="2862262" y="2018409"/>
            <a:ext cx="45719" cy="2514600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" name="TextBox 15"/>
          <p:cNvSpPr txBox="1">
            <a:spLocks noChangeArrowheads="1"/>
          </p:cNvSpPr>
          <p:nvPr/>
        </p:nvSpPr>
        <p:spPr bwMode="auto">
          <a:xfrm>
            <a:off x="304800" y="4724400"/>
            <a:ext cx="8153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err="1">
                <a:latin typeface="Arial Narrow" pitchFamily="34" charset="0"/>
              </a:rPr>
              <a:t>Antispastic</a:t>
            </a:r>
            <a:r>
              <a:rPr lang="en-US" sz="2400" b="1" dirty="0">
                <a:latin typeface="Arial Narrow" pitchFamily="34" charset="0"/>
              </a:rPr>
              <a:t> muscle relaxants;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latin typeface="Arial Narrow" pitchFamily="34" charset="0"/>
              </a:rPr>
              <a:t>	</a:t>
            </a:r>
            <a:r>
              <a:rPr lang="en-US" sz="2400" b="1" dirty="0" err="1" smtClean="0">
                <a:latin typeface="Arial Narrow" pitchFamily="34" charset="0"/>
              </a:rPr>
              <a:t>Botulinum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toxins, </a:t>
            </a:r>
            <a:r>
              <a:rPr lang="en-US" sz="2400" b="1" dirty="0" err="1" smtClean="0">
                <a:latin typeface="Arial Narrow" pitchFamily="34" charset="0"/>
              </a:rPr>
              <a:t>Tizanidine</a:t>
            </a:r>
            <a:r>
              <a:rPr lang="en-US" sz="2400" b="1" dirty="0" smtClean="0">
                <a:latin typeface="Arial Narrow" pitchFamily="34" charset="0"/>
              </a:rPr>
              <a:t>	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7" name="Line 30"/>
          <p:cNvSpPr>
            <a:spLocks noChangeShapeType="1"/>
          </p:cNvSpPr>
          <p:nvPr/>
        </p:nvSpPr>
        <p:spPr bwMode="auto">
          <a:xfrm>
            <a:off x="5440681" y="2018409"/>
            <a:ext cx="45719" cy="2514600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3724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57224" y="2857496"/>
            <a:ext cx="3714776" cy="3214710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62122" y="642918"/>
            <a:ext cx="5923225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DRUGS USED IN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HEADACHE </a:t>
            </a:r>
            <a:r>
              <a:rPr lang="en-US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AND MIGRAINE</a:t>
            </a:r>
            <a:endParaRPr 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158" y="3286124"/>
            <a:ext cx="3714776" cy="3214710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" name="Picture 10" descr="memory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126" t="2232" r="2223" b="4018"/>
          <a:stretch>
            <a:fillRect/>
          </a:stretch>
        </p:blipFill>
        <p:spPr bwMode="auto">
          <a:xfrm>
            <a:off x="-71470" y="3857628"/>
            <a:ext cx="3071834" cy="3000372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</p:pic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5791200" y="3284415"/>
            <a:ext cx="609600" cy="90658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O</a:t>
            </a:r>
          </a:p>
        </p:txBody>
      </p:sp>
      <p:sp>
        <p:nvSpPr>
          <p:cNvPr id="12" name="WordArt 4"/>
          <p:cNvSpPr>
            <a:spLocks noChangeArrowheads="1" noChangeShapeType="1" noTextEdit="1"/>
          </p:cNvSpPr>
          <p:nvPr/>
        </p:nvSpPr>
        <p:spPr bwMode="auto">
          <a:xfrm>
            <a:off x="5029200" y="2217615"/>
            <a:ext cx="812800" cy="90658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G</a:t>
            </a: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6781800" y="5341815"/>
            <a:ext cx="609600" cy="90658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 smtClean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D</a:t>
            </a:r>
            <a:endParaRPr lang="en-US" sz="3600" b="1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bg1"/>
                  </a:gs>
                  <a:gs pos="100000">
                    <a:srgbClr val="FFBDFF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CCFF">
                    <a:alpha val="5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4" name="WordArt 6"/>
          <p:cNvSpPr>
            <a:spLocks noChangeArrowheads="1" noChangeShapeType="1" noTextEdit="1"/>
          </p:cNvSpPr>
          <p:nvPr/>
        </p:nvSpPr>
        <p:spPr bwMode="auto">
          <a:xfrm>
            <a:off x="6858000" y="2514600"/>
            <a:ext cx="584200" cy="7620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 smtClean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U</a:t>
            </a:r>
            <a:endParaRPr lang="en-US" sz="3600" b="1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bg1"/>
                  </a:gs>
                  <a:gs pos="100000">
                    <a:srgbClr val="FFBDFF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CCFF">
                    <a:alpha val="5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5" name="WordArt 7"/>
          <p:cNvSpPr>
            <a:spLocks noChangeArrowheads="1" noChangeShapeType="1" noTextEdit="1"/>
          </p:cNvSpPr>
          <p:nvPr/>
        </p:nvSpPr>
        <p:spPr bwMode="auto">
          <a:xfrm>
            <a:off x="6096000" y="4275015"/>
            <a:ext cx="609600" cy="991577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O</a:t>
            </a:r>
          </a:p>
        </p:txBody>
      </p:sp>
      <p:sp>
        <p:nvSpPr>
          <p:cNvPr id="16" name="WordArt 8"/>
          <p:cNvSpPr>
            <a:spLocks noChangeArrowheads="1" noChangeShapeType="1" noTextEdit="1"/>
          </p:cNvSpPr>
          <p:nvPr/>
        </p:nvSpPr>
        <p:spPr bwMode="auto">
          <a:xfrm>
            <a:off x="7391400" y="3429000"/>
            <a:ext cx="711200" cy="878254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C</a:t>
            </a:r>
          </a:p>
        </p:txBody>
      </p:sp>
      <p:sp>
        <p:nvSpPr>
          <p:cNvPr id="17" name="WordArt 9"/>
          <p:cNvSpPr>
            <a:spLocks noChangeArrowheads="1" noChangeShapeType="1" noTextEdit="1"/>
          </p:cNvSpPr>
          <p:nvPr/>
        </p:nvSpPr>
        <p:spPr bwMode="auto">
          <a:xfrm>
            <a:off x="8153400" y="4343400"/>
            <a:ext cx="660400" cy="963246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K</a:t>
            </a:r>
          </a:p>
        </p:txBody>
      </p:sp>
      <p:sp>
        <p:nvSpPr>
          <p:cNvPr id="18" name="WordArt 10"/>
          <p:cNvSpPr>
            <a:spLocks noChangeArrowheads="1" noChangeShapeType="1" noTextEdit="1"/>
          </p:cNvSpPr>
          <p:nvPr/>
        </p:nvSpPr>
        <p:spPr bwMode="auto">
          <a:xfrm>
            <a:off x="6299200" y="1676400"/>
            <a:ext cx="609600" cy="950259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L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Horizontal Scroll 5"/>
          <p:cNvSpPr/>
          <p:nvPr/>
        </p:nvSpPr>
        <p:spPr>
          <a:xfrm>
            <a:off x="0" y="1500174"/>
            <a:ext cx="9144000" cy="4429156"/>
          </a:xfrm>
          <a:prstGeom prst="horizontalScroll">
            <a:avLst/>
          </a:prstGeom>
          <a:gradFill flip="none" rotWithShape="1">
            <a:gsLst>
              <a:gs pos="44000">
                <a:srgbClr val="4F81BD">
                  <a:alpha val="18000"/>
                </a:srgb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solidFill>
              <a:srgbClr val="4274B0"/>
            </a:solidFill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4520" name="Content Placeholder 2"/>
          <p:cNvSpPr>
            <a:spLocks noGrp="1"/>
          </p:cNvSpPr>
          <p:nvPr>
            <p:ph idx="4294967295"/>
          </p:nvPr>
        </p:nvSpPr>
        <p:spPr>
          <a:xfrm>
            <a:off x="628650" y="2219325"/>
            <a:ext cx="8229600" cy="3114675"/>
          </a:xfrm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en-US" b="1" smtClean="0">
                <a:latin typeface="Arial Narrow" pitchFamily="34" charset="0"/>
              </a:rPr>
              <a:t> </a:t>
            </a:r>
            <a:r>
              <a:rPr lang="en-US" sz="2600" b="1" smtClean="0">
                <a:latin typeface="Arial Narrow" pitchFamily="34" charset="0"/>
                <a:cs typeface="Times New Roman" pitchFamily="18" charset="0"/>
              </a:rPr>
              <a:t>Differentiate between types of headache regarding their symptoms, signs and pathophysiology.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en-US" sz="2600" b="1" smtClean="0">
                <a:latin typeface="Arial Narrow" pitchFamily="34" charset="0"/>
                <a:cs typeface="Times New Roman" pitchFamily="18" charset="0"/>
              </a:rPr>
              <a:t> Recognize drugs used to prevent migraine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en-US" sz="2600" b="1" smtClean="0">
                <a:latin typeface="Arial Narrow" pitchFamily="34" charset="0"/>
                <a:cs typeface="Times New Roman" pitchFamily="18" charset="0"/>
              </a:rPr>
              <a:t>Identify drugs used to rescue and abort migraine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en-US" sz="2600" b="1" smtClean="0">
                <a:latin typeface="Arial Narrow" pitchFamily="34" charset="0"/>
                <a:cs typeface="Times New Roman" pitchFamily="18" charset="0"/>
              </a:rPr>
              <a:t> Elaborate on the pharmacokinetics, dynamic and toxic profile of some of these drugs.</a:t>
            </a:r>
          </a:p>
        </p:txBody>
      </p:sp>
      <p:sp>
        <p:nvSpPr>
          <p:cNvPr id="7" name="Rectangle 6"/>
          <p:cNvSpPr/>
          <p:nvPr/>
        </p:nvSpPr>
        <p:spPr>
          <a:xfrm>
            <a:off x="432796" y="571480"/>
            <a:ext cx="885755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ILOs</a:t>
            </a:r>
            <a:endParaRPr 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1500188" y="790575"/>
            <a:ext cx="1219200" cy="381000"/>
          </a:xfrm>
          <a:prstGeom prst="downArrow">
            <a:avLst/>
          </a:prstGeom>
          <a:gradFill flip="none" rotWithShape="1">
            <a:gsLst>
              <a:gs pos="0">
                <a:schemeClr val="tx2">
                  <a:alpha val="65000"/>
                </a:schemeClr>
              </a:gs>
              <a:gs pos="50000">
                <a:srgbClr val="FF00FF">
                  <a:alpha val="43000"/>
                </a:srgbClr>
              </a:gs>
              <a:gs pos="100000">
                <a:srgbClr val="0092F6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00188" y="1071563"/>
            <a:ext cx="45720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b="1" dirty="0">
                <a:solidFill>
                  <a:srgbClr val="FF3399"/>
                </a:solidFill>
                <a:latin typeface="Bernard MT Condensed" pitchFamily="18" charset="0"/>
                <a:cs typeface="Times New Roman" pitchFamily="18" charset="0"/>
              </a:rPr>
              <a:t>Primary:</a:t>
            </a:r>
            <a:r>
              <a:rPr lang="en-US" sz="2400" b="1" dirty="0">
                <a:solidFill>
                  <a:srgbClr val="FF3399"/>
                </a:solidFill>
                <a:latin typeface="Arial Narrow" pitchFamily="34" charset="0"/>
                <a:cs typeface="Times New Roman" pitchFamily="18" charset="0"/>
              </a:rPr>
              <a:t> </a:t>
            </a:r>
          </a:p>
          <a:p>
            <a:pPr>
              <a:spcBef>
                <a:spcPts val="600"/>
              </a:spcBef>
            </a:pPr>
            <a:r>
              <a:rPr lang="en-US" sz="2400" b="1" u="sng" dirty="0">
                <a:latin typeface="Arial Narrow" pitchFamily="34" charset="0"/>
                <a:cs typeface="Times New Roman" pitchFamily="18" charset="0"/>
              </a:rPr>
              <a:t>Migraine,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tension type headache, cluster headache, trigeminal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cephalgias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and others where cause in unknown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143875" y="0"/>
            <a:ext cx="1000125" cy="6858000"/>
          </a:xfrm>
          <a:prstGeom prst="rect">
            <a:avLst/>
          </a:prstGeom>
          <a:solidFill>
            <a:srgbClr val="4274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14313" y="3357563"/>
            <a:ext cx="8429625" cy="2714625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buFont typeface="Arial" charset="0"/>
              <a:buNone/>
            </a:pPr>
            <a:r>
              <a:rPr lang="en-US" sz="2400" dirty="0" smtClean="0">
                <a:solidFill>
                  <a:srgbClr val="FF3399"/>
                </a:solidFill>
                <a:latin typeface="Bernard MT Condensed" pitchFamily="18" charset="0"/>
                <a:cs typeface="Times New Roman" pitchFamily="18" charset="0"/>
              </a:rPr>
              <a:t>Secondary: </a:t>
            </a:r>
            <a:r>
              <a:rPr lang="en-US" sz="2200" b="1" dirty="0" smtClean="0">
                <a:latin typeface="Arial Narrow" pitchFamily="34" charset="0"/>
                <a:cs typeface="Times New Roman" pitchFamily="18" charset="0"/>
              </a:rPr>
              <a:t>Based on the etiology </a:t>
            </a: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200" b="1" dirty="0" smtClean="0">
                <a:solidFill>
                  <a:srgbClr val="305480"/>
                </a:solidFill>
                <a:latin typeface="Arial Narrow" pitchFamily="34" charset="0"/>
                <a:cs typeface="Times New Roman" pitchFamily="18" charset="0"/>
              </a:rPr>
              <a:t>Trauma:</a:t>
            </a:r>
            <a:r>
              <a:rPr lang="en-US" sz="2200" b="1" dirty="0" smtClean="0">
                <a:latin typeface="Arial Narrow" pitchFamily="34" charset="0"/>
                <a:cs typeface="Times New Roman" pitchFamily="18" charset="0"/>
              </a:rPr>
              <a:t> of head or neck</a:t>
            </a: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200" b="1" dirty="0" smtClean="0">
                <a:solidFill>
                  <a:srgbClr val="305480"/>
                </a:solidFill>
                <a:latin typeface="Arial Narrow" pitchFamily="34" charset="0"/>
                <a:cs typeface="Times New Roman" pitchFamily="18" charset="0"/>
              </a:rPr>
              <a:t>Vascular disorders</a:t>
            </a:r>
            <a:r>
              <a:rPr lang="en-US" sz="2200" b="1" dirty="0" smtClean="0">
                <a:latin typeface="Arial Narrow" pitchFamily="34" charset="0"/>
                <a:cs typeface="Times New Roman" pitchFamily="18" charset="0"/>
              </a:rPr>
              <a:t>: </a:t>
            </a:r>
            <a:r>
              <a:rPr lang="en-US" sz="2200" b="1" dirty="0" err="1" smtClean="0">
                <a:latin typeface="Arial Narrow" pitchFamily="34" charset="0"/>
                <a:cs typeface="Times New Roman" pitchFamily="18" charset="0"/>
              </a:rPr>
              <a:t>ischeamic</a:t>
            </a:r>
            <a:r>
              <a:rPr lang="en-US" sz="2200" b="1" dirty="0" smtClean="0">
                <a:latin typeface="Arial Narrow" pitchFamily="34" charset="0"/>
                <a:cs typeface="Times New Roman" pitchFamily="18" charset="0"/>
              </a:rPr>
              <a:t> stroke, </a:t>
            </a:r>
            <a:r>
              <a:rPr lang="en-US" sz="2200" b="1" dirty="0" err="1" smtClean="0">
                <a:latin typeface="Arial Narrow" pitchFamily="34" charset="0"/>
                <a:cs typeface="Times New Roman" pitchFamily="18" charset="0"/>
              </a:rPr>
              <a:t>intracrainial</a:t>
            </a:r>
            <a:r>
              <a:rPr lang="en-US" sz="2200" b="1" dirty="0" smtClean="0">
                <a:latin typeface="Arial Narrow" pitchFamily="34" charset="0"/>
                <a:cs typeface="Times New Roman" pitchFamily="18" charset="0"/>
              </a:rPr>
              <a:t> hemorrhage.</a:t>
            </a:r>
            <a:endParaRPr lang="en-US" sz="2200" b="1" dirty="0" smtClean="0">
              <a:solidFill>
                <a:srgbClr val="305480"/>
              </a:solidFill>
              <a:latin typeface="Arial Narrow" pitchFamily="34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200" b="1" dirty="0" smtClean="0">
                <a:solidFill>
                  <a:srgbClr val="305480"/>
                </a:solidFill>
                <a:latin typeface="Arial Narrow" pitchFamily="34" charset="0"/>
                <a:cs typeface="Times New Roman" pitchFamily="18" charset="0"/>
              </a:rPr>
              <a:t>Disease: </a:t>
            </a:r>
            <a:r>
              <a:rPr lang="en-US" sz="2200" b="1" dirty="0" smtClean="0">
                <a:latin typeface="Arial Narrow" pitchFamily="34" charset="0"/>
                <a:cs typeface="Times New Roman" pitchFamily="18" charset="0"/>
              </a:rPr>
              <a:t>intracranial </a:t>
            </a:r>
            <a:r>
              <a:rPr lang="en-US" sz="2200" b="1" dirty="0" err="1" smtClean="0">
                <a:latin typeface="Arial Narrow" pitchFamily="34" charset="0"/>
                <a:cs typeface="Times New Roman" pitchFamily="18" charset="0"/>
              </a:rPr>
              <a:t>tumors,infection</a:t>
            </a:r>
            <a:r>
              <a:rPr lang="en-US" sz="2200" b="1" dirty="0" smtClean="0">
                <a:latin typeface="Arial Narrow" pitchFamily="34" charset="0"/>
                <a:cs typeface="Times New Roman" pitchFamily="18" charset="0"/>
              </a:rPr>
              <a:t>,</a:t>
            </a: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200" b="1" dirty="0" smtClean="0">
                <a:solidFill>
                  <a:srgbClr val="305480"/>
                </a:solidFill>
                <a:latin typeface="Arial Narrow" pitchFamily="34" charset="0"/>
                <a:cs typeface="Times New Roman" pitchFamily="18" charset="0"/>
              </a:rPr>
              <a:t>Homeostasis disorders: </a:t>
            </a:r>
            <a:r>
              <a:rPr lang="en-US" sz="2200" b="1" dirty="0" smtClean="0">
                <a:latin typeface="Arial Narrow" pitchFamily="34" charset="0"/>
                <a:cs typeface="Times New Roman" pitchFamily="18" charset="0"/>
              </a:rPr>
              <a:t>high BP, fastening, </a:t>
            </a:r>
            <a:r>
              <a:rPr lang="en-US" sz="2200" b="1" dirty="0" err="1" smtClean="0">
                <a:latin typeface="Arial Narrow" pitchFamily="34" charset="0"/>
                <a:cs typeface="Times New Roman" pitchFamily="18" charset="0"/>
              </a:rPr>
              <a:t>hypothroidsm</a:t>
            </a:r>
            <a:r>
              <a:rPr lang="en-US" sz="2200" b="1" dirty="0" smtClean="0">
                <a:latin typeface="Arial Narrow" pitchFamily="34" charset="0"/>
                <a:cs typeface="Times New Roman" pitchFamily="18" charset="0"/>
              </a:rPr>
              <a:t>.</a:t>
            </a:r>
          </a:p>
          <a:p>
            <a:pPr>
              <a:spcBef>
                <a:spcPts val="600"/>
              </a:spcBef>
              <a:buFont typeface="Wingdings" pitchFamily="2" charset="2"/>
              <a:buChar char="Ø"/>
            </a:pPr>
            <a:r>
              <a:rPr lang="en-US" sz="2200" b="1" dirty="0" smtClean="0">
                <a:solidFill>
                  <a:srgbClr val="305480"/>
                </a:solidFill>
                <a:latin typeface="Arial Narrow" pitchFamily="34" charset="0"/>
                <a:cs typeface="Times New Roman" pitchFamily="18" charset="0"/>
              </a:rPr>
              <a:t>Others…</a:t>
            </a:r>
            <a:r>
              <a:rPr lang="en-US" sz="2200" b="1" dirty="0" smtClean="0">
                <a:latin typeface="Arial Narrow" pitchFamily="34" charset="0"/>
                <a:cs typeface="Times New Roman" pitchFamily="18" charset="0"/>
              </a:rPr>
              <a:t>…</a:t>
            </a:r>
          </a:p>
          <a:p>
            <a:pPr>
              <a:spcBef>
                <a:spcPts val="600"/>
              </a:spcBef>
              <a:buFont typeface="Arial" charset="0"/>
              <a:buAutoNum type="alphaLcParenR"/>
            </a:pPr>
            <a:endParaRPr lang="en-US" sz="2200" b="1" dirty="0" smtClean="0">
              <a:latin typeface="Arial Narrow" pitchFamily="34" charset="0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514350" y="928688"/>
            <a:ext cx="857250" cy="2500312"/>
          </a:xfrm>
          <a:prstGeom prst="downArrow">
            <a:avLst/>
          </a:prstGeom>
          <a:gradFill flip="none" rotWithShape="1">
            <a:gsLst>
              <a:gs pos="0">
                <a:schemeClr val="tx2">
                  <a:alpha val="65000"/>
                </a:schemeClr>
              </a:gs>
              <a:gs pos="50000">
                <a:srgbClr val="FF00FF">
                  <a:alpha val="43000"/>
                </a:srgbClr>
              </a:gs>
              <a:gs pos="100000">
                <a:srgbClr val="0092F6">
                  <a:tint val="23500"/>
                  <a:satMod val="160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048000" y="2643188"/>
            <a:ext cx="277031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274B0"/>
                </a:solidFill>
                <a:latin typeface="Arial Narrow" pitchFamily="34" charset="0"/>
                <a:cs typeface="+mn-cs"/>
                <a:sym typeface="Wingdings 3"/>
              </a:rPr>
              <a:t> </a:t>
            </a:r>
            <a:r>
              <a:rPr lang="en-US" sz="2400" b="1" dirty="0" smtClean="0">
                <a:solidFill>
                  <a:srgbClr val="4274B0"/>
                </a:solidFill>
                <a:latin typeface="Arial Narrow" pitchFamily="34" charset="0"/>
                <a:cs typeface="+mn-cs"/>
                <a:sym typeface="Wingdings 3"/>
              </a:rPr>
              <a:t>In most </a:t>
            </a:r>
            <a:r>
              <a:rPr lang="en-US" sz="2400" b="1" dirty="0" smtClean="0">
                <a:solidFill>
                  <a:srgbClr val="4274B0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solidFill>
                  <a:srgbClr val="4274B0"/>
                </a:solidFill>
                <a:latin typeface="Arial Narrow" pitchFamily="34" charset="0"/>
                <a:cs typeface="+mn-cs"/>
                <a:sym typeface="Wingdings 3"/>
              </a:rPr>
              <a:t>NSAIDs</a:t>
            </a:r>
            <a:endParaRPr lang="en-US" sz="2400" b="1" dirty="0">
              <a:solidFill>
                <a:srgbClr val="4274B0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00438" y="5500688"/>
            <a:ext cx="2620962" cy="4619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274B0"/>
                </a:solidFill>
                <a:latin typeface="Arial Narrow" pitchFamily="34" charset="0"/>
                <a:cs typeface="+mn-cs"/>
                <a:sym typeface="Wingdings 3"/>
              </a:rPr>
              <a:t> Treat the etiology</a:t>
            </a:r>
            <a:endParaRPr lang="en-US" sz="2400" b="1" dirty="0">
              <a:solidFill>
                <a:srgbClr val="4274B0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66566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928688"/>
          </a:xfrm>
          <a:solidFill>
            <a:srgbClr val="4274B0"/>
          </a:solidFill>
        </p:spPr>
        <p:txBody>
          <a:bodyPr/>
          <a:lstStyle/>
          <a:p>
            <a:pPr algn="l"/>
            <a:r>
              <a:rPr lang="en-US" dirty="0" smtClean="0">
                <a:latin typeface="Bernard MT Condensed" pitchFamily="18" charset="0"/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Bernard MT Condensed" pitchFamily="18" charset="0"/>
              </a:rPr>
              <a:t>Classification &amp; General Treatment of Headaches 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04800" y="5105400"/>
            <a:ext cx="2743200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  <a:cs typeface="+mn-cs"/>
              </a:rPr>
              <a:t>MIGRAINE</a:t>
            </a:r>
            <a:endParaRPr lang="en-US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67591" name="TextBox 6"/>
          <p:cNvSpPr txBox="1">
            <a:spLocks noChangeArrowheads="1"/>
          </p:cNvSpPr>
          <p:nvPr/>
        </p:nvSpPr>
        <p:spPr bwMode="auto">
          <a:xfrm>
            <a:off x="3276600" y="4724400"/>
            <a:ext cx="541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Recurrent attacks of throbbing headache</a:t>
            </a:r>
          </a:p>
          <a:p>
            <a:r>
              <a:rPr lang="en-US" sz="2400" b="1" dirty="0">
                <a:latin typeface="Arial Narrow" pitchFamily="34" charset="0"/>
              </a:rPr>
              <a:t>Unilateral / or on both sides </a:t>
            </a:r>
          </a:p>
          <a:p>
            <a:r>
              <a:rPr lang="en-US" sz="2400" b="1" dirty="0">
                <a:latin typeface="Arial Narrow" pitchFamily="34" charset="0"/>
              </a:rPr>
              <a:t>Lasting from &gt; 2 up to 72 hrs.</a:t>
            </a:r>
          </a:p>
          <a:p>
            <a:r>
              <a:rPr lang="en-US" sz="2400" b="1" u="sng" dirty="0">
                <a:latin typeface="Arial Narrow" pitchFamily="34" charset="0"/>
              </a:rPr>
              <a:t>+ </a:t>
            </a:r>
            <a:r>
              <a:rPr lang="en-US" sz="2400" b="1" dirty="0">
                <a:latin typeface="Arial Narrow" pitchFamily="34" charset="0"/>
              </a:rPr>
              <a:t>Preceded </a:t>
            </a:r>
            <a:r>
              <a:rPr lang="en-US" sz="2000" b="1" i="1" dirty="0">
                <a:latin typeface="Arial Narrow" pitchFamily="34" charset="0"/>
              </a:rPr>
              <a:t>(or accompanied) </a:t>
            </a:r>
            <a:r>
              <a:rPr lang="en-US" sz="2400" b="1" dirty="0">
                <a:latin typeface="Arial Narrow" pitchFamily="34" charset="0"/>
              </a:rPr>
              <a:t>by </a:t>
            </a:r>
            <a:r>
              <a:rPr lang="en-US" sz="2600" b="1" dirty="0">
                <a:solidFill>
                  <a:srgbClr val="0092F6"/>
                </a:solidFill>
                <a:latin typeface="Arial Narrow" pitchFamily="34" charset="0"/>
              </a:rPr>
              <a:t>AURA  </a:t>
            </a:r>
            <a:r>
              <a:rPr lang="en-US" sz="2400" b="1" dirty="0">
                <a:solidFill>
                  <a:srgbClr val="0092F6"/>
                </a:solidFill>
                <a:latin typeface="Arial Narrow" pitchFamily="34" charset="0"/>
              </a:rPr>
              <a:t> 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38200" y="2209800"/>
            <a:ext cx="70866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  <a:cs typeface="+mn-cs"/>
              </a:rPr>
              <a:t>TREATMENT OF MIGRAINE</a:t>
            </a:r>
            <a:endParaRPr lang="en-US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74" name="TextBox 16"/>
          <p:cNvSpPr txBox="1">
            <a:spLocks noChangeArrowheads="1"/>
          </p:cNvSpPr>
          <p:nvPr/>
        </p:nvSpPr>
        <p:spPr bwMode="auto">
          <a:xfrm>
            <a:off x="2971800" y="3797651"/>
            <a:ext cx="5410200" cy="1272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300"/>
              </a:lnSpc>
            </a:pPr>
            <a:r>
              <a:rPr lang="en-US" sz="2400" b="1" dirty="0">
                <a:latin typeface="Arial Narrow" pitchFamily="34" charset="0"/>
              </a:rPr>
              <a:t>They specifically target pathways of migraine by 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 </a:t>
            </a:r>
            <a:r>
              <a:rPr lang="en-US" sz="2400" b="1" dirty="0" err="1">
                <a:latin typeface="Arial Narrow" pitchFamily="34" charset="0"/>
              </a:rPr>
              <a:t>meningeal</a:t>
            </a:r>
            <a:r>
              <a:rPr lang="en-US" sz="2400" b="1" dirty="0">
                <a:latin typeface="Arial Narrow" pitchFamily="34" charset="0"/>
              </a:rPr>
              <a:t> dilatation &amp; 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 </a:t>
            </a:r>
            <a:r>
              <a:rPr lang="en-US" sz="2400" b="1" dirty="0">
                <a:latin typeface="Arial Narrow" pitchFamily="34" charset="0"/>
              </a:rPr>
              <a:t>neural activation via 5HT</a:t>
            </a:r>
            <a:r>
              <a:rPr lang="en-US" sz="2400" b="1" baseline="-25000" dirty="0">
                <a:latin typeface="Arial Narrow" pitchFamily="34" charset="0"/>
              </a:rPr>
              <a:t>1 </a:t>
            </a:r>
            <a:r>
              <a:rPr lang="en-US" sz="2400" b="1" dirty="0" err="1">
                <a:latin typeface="Arial Narrow" pitchFamily="34" charset="0"/>
              </a:rPr>
              <a:t>agonism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 i.e. </a:t>
            </a:r>
            <a:r>
              <a:rPr lang="en-US" sz="2400" b="1" dirty="0">
                <a:latin typeface="Arial Narrow" pitchFamily="34" charset="0"/>
              </a:rPr>
              <a:t>stopping headache as it is evolving.  </a:t>
            </a:r>
          </a:p>
        </p:txBody>
      </p:sp>
      <p:sp>
        <p:nvSpPr>
          <p:cNvPr id="11275" name="TextBox 17"/>
          <p:cNvSpPr txBox="1">
            <a:spLocks noChangeArrowheads="1"/>
          </p:cNvSpPr>
          <p:nvPr/>
        </p:nvSpPr>
        <p:spPr bwMode="auto">
          <a:xfrm>
            <a:off x="4724400" y="1524000"/>
            <a:ext cx="4419600" cy="100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200" b="1" dirty="0" smtClean="0">
                <a:latin typeface="Arial Narrow" pitchFamily="34" charset="0"/>
              </a:rPr>
              <a:t>recurrence </a:t>
            </a:r>
            <a:r>
              <a:rPr lang="en-US" sz="2200" b="1" dirty="0">
                <a:latin typeface="Arial Narrow" pitchFamily="34" charset="0"/>
              </a:rPr>
              <a:t>frequency, severity, </a:t>
            </a:r>
            <a:br>
              <a:rPr lang="en-US" sz="2200" b="1" dirty="0">
                <a:latin typeface="Arial Narrow" pitchFamily="34" charset="0"/>
              </a:rPr>
            </a:br>
            <a:r>
              <a:rPr lang="en-US" sz="2200" b="1" dirty="0">
                <a:latin typeface="Arial Narrow" pitchFamily="34" charset="0"/>
              </a:rPr>
              <a:t>   </a:t>
            </a:r>
            <a:r>
              <a:rPr lang="en-US" sz="2200" b="1" dirty="0" smtClean="0">
                <a:latin typeface="Arial Narrow" pitchFamily="34" charset="0"/>
              </a:rPr>
              <a:t>duration &amp; / or disability</a:t>
            </a:r>
            <a:endParaRPr lang="en-US" sz="2200" b="1" dirty="0">
              <a:latin typeface="Arial Narrow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</a:t>
            </a:r>
            <a:r>
              <a:rPr lang="en-US" sz="2200" b="1" dirty="0" smtClean="0">
                <a:latin typeface="Arial Narrow" pitchFamily="34" charset="0"/>
              </a:rPr>
              <a:t>responsiveness </a:t>
            </a:r>
            <a:r>
              <a:rPr lang="en-US" sz="2200" b="1" dirty="0">
                <a:latin typeface="Arial Narrow" pitchFamily="34" charset="0"/>
              </a:rPr>
              <a:t>to abortive </a:t>
            </a:r>
            <a:r>
              <a:rPr lang="en-US" sz="2200" b="1" dirty="0" smtClean="0">
                <a:latin typeface="Arial Narrow" pitchFamily="34" charset="0"/>
              </a:rPr>
              <a:t>therapy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1276" name="TextBox 12"/>
          <p:cNvSpPr txBox="1">
            <a:spLocks noChangeArrowheads="1"/>
          </p:cNvSpPr>
          <p:nvPr/>
        </p:nvSpPr>
        <p:spPr bwMode="auto">
          <a:xfrm>
            <a:off x="2971800" y="4940651"/>
            <a:ext cx="6019800" cy="97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300"/>
              </a:lnSpc>
            </a:pPr>
            <a:r>
              <a:rPr lang="en-US" sz="2400" b="1" dirty="0">
                <a:latin typeface="Arial Narrow" pitchFamily="34" charset="0"/>
              </a:rPr>
              <a:t>Abortive medications &gt; effective if taken early, losing effectiveness once the attack has begun</a:t>
            </a:r>
          </a:p>
          <a:p>
            <a:pPr>
              <a:lnSpc>
                <a:spcPts val="2300"/>
              </a:lnSpc>
            </a:pPr>
            <a:r>
              <a:rPr lang="en-US" sz="2400" dirty="0">
                <a:solidFill>
                  <a:srgbClr val="0070C0"/>
                </a:solidFill>
                <a:latin typeface="Bernard MT Condensed" pitchFamily="18" charset="0"/>
              </a:rPr>
              <a:t>So they must be rapidly acting</a:t>
            </a:r>
          </a:p>
        </p:txBody>
      </p:sp>
      <p:sp>
        <p:nvSpPr>
          <p:cNvPr id="11277" name="TextBox 15"/>
          <p:cNvSpPr txBox="1">
            <a:spLocks noChangeArrowheads="1"/>
          </p:cNvSpPr>
          <p:nvPr/>
        </p:nvSpPr>
        <p:spPr bwMode="auto">
          <a:xfrm>
            <a:off x="0" y="3747962"/>
            <a:ext cx="2667000" cy="2157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2400" b="1" dirty="0">
                <a:latin typeface="Arial Narrow" pitchFamily="34" charset="0"/>
              </a:rPr>
              <a:t>Non-specifically  target individual symptoms                i.e. alleviating</a:t>
            </a:r>
          </a:p>
          <a:p>
            <a:pPr algn="ctr">
              <a:lnSpc>
                <a:spcPts val="2300"/>
              </a:lnSpc>
            </a:pPr>
            <a:r>
              <a:rPr lang="en-US" sz="2400" b="1" dirty="0">
                <a:latin typeface="Arial Narrow" pitchFamily="34" charset="0"/>
              </a:rPr>
              <a:t>pain, emesis and associated symptoms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4800" y="5867400"/>
            <a:ext cx="8839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006699"/>
                </a:solidFill>
                <a:latin typeface="Bernard MT Condensed" pitchFamily="18" charset="0"/>
              </a:rPr>
              <a:t>Mild-Moderate		</a:t>
            </a:r>
            <a:r>
              <a:rPr lang="en-US" sz="2400" dirty="0" smtClean="0">
                <a:solidFill>
                  <a:srgbClr val="006699"/>
                </a:solidFill>
                <a:latin typeface="Bernard MT Condensed" pitchFamily="18" charset="0"/>
                <a:sym typeface="Wingdings 3"/>
              </a:rPr>
              <a:t> Give rescue therapy</a:t>
            </a:r>
            <a:endParaRPr lang="en-US" sz="2400" dirty="0">
              <a:solidFill>
                <a:srgbClr val="006699"/>
              </a:solidFill>
              <a:latin typeface="Bernard MT Condense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4800" y="6324600"/>
            <a:ext cx="8839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6699"/>
                </a:solidFill>
                <a:latin typeface="Bernard MT Condensed" pitchFamily="18" charset="0"/>
              </a:rPr>
              <a:t>Severe/ </a:t>
            </a:r>
            <a:r>
              <a:rPr lang="en-US" sz="2400" dirty="0" smtClean="0">
                <a:solidFill>
                  <a:srgbClr val="006699"/>
                </a:solidFill>
                <a:latin typeface="Bernard MT Condensed" pitchFamily="18" charset="0"/>
              </a:rPr>
              <a:t>Disabling</a:t>
            </a:r>
            <a:r>
              <a:rPr lang="en-US" sz="2400" dirty="0" smtClean="0">
                <a:solidFill>
                  <a:srgbClr val="006699"/>
                </a:solidFill>
                <a:latin typeface="Bernard MT Condensed" pitchFamily="18" charset="0"/>
                <a:sym typeface="Wingdings 3"/>
              </a:rPr>
              <a:t> 	 Give abortive + rescue therapy</a:t>
            </a:r>
            <a:endParaRPr lang="en-US" sz="2400" dirty="0">
              <a:solidFill>
                <a:srgbClr val="006699"/>
              </a:solidFill>
              <a:latin typeface="Bernard MT Condensed" pitchFamily="18" charset="0"/>
            </a:endParaRPr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1500188" y="533400"/>
            <a:ext cx="6143625" cy="354013"/>
            <a:chOff x="1643042" y="1577171"/>
            <a:chExt cx="6143668" cy="353219"/>
          </a:xfrm>
        </p:grpSpPr>
        <p:cxnSp>
          <p:nvCxnSpPr>
            <p:cNvPr id="19" name="Straight Connector 18"/>
            <p:cNvCxnSpPr/>
            <p:nvPr/>
          </p:nvCxnSpPr>
          <p:spPr>
            <a:xfrm rot="5400000">
              <a:off x="4507278" y="1738731"/>
              <a:ext cx="324708" cy="1587"/>
            </a:xfrm>
            <a:prstGeom prst="line">
              <a:avLst/>
            </a:prstGeom>
            <a:ln w="571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89" name="Straight Connector 21"/>
            <p:cNvCxnSpPr>
              <a:cxnSpLocks noChangeShapeType="1"/>
            </p:cNvCxnSpPr>
            <p:nvPr/>
          </p:nvCxnSpPr>
          <p:spPr bwMode="auto">
            <a:xfrm>
              <a:off x="1643042" y="1928802"/>
              <a:ext cx="6143668" cy="1588"/>
            </a:xfrm>
            <a:prstGeom prst="line">
              <a:avLst/>
            </a:prstGeom>
            <a:noFill/>
            <a:ln w="57150" algn="ctr">
              <a:solidFill>
                <a:srgbClr val="000000"/>
              </a:solidFill>
              <a:round/>
              <a:headEnd/>
              <a:tailEnd/>
            </a:ln>
          </p:spPr>
        </p:cxnSp>
      </p:grpSp>
      <p:sp>
        <p:nvSpPr>
          <p:cNvPr id="23" name="TextBox 22"/>
          <p:cNvSpPr txBox="1"/>
          <p:nvPr/>
        </p:nvSpPr>
        <p:spPr>
          <a:xfrm>
            <a:off x="2933700" y="202842"/>
            <a:ext cx="32766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STRATEGY</a:t>
            </a:r>
          </a:p>
        </p:txBody>
      </p:sp>
      <p:grpSp>
        <p:nvGrpSpPr>
          <p:cNvPr id="27" name="Group 26"/>
          <p:cNvGrpSpPr>
            <a:grpSpLocks/>
          </p:cNvGrpSpPr>
          <p:nvPr/>
        </p:nvGrpSpPr>
        <p:grpSpPr bwMode="auto">
          <a:xfrm>
            <a:off x="5257800" y="876300"/>
            <a:ext cx="3352800" cy="647700"/>
            <a:chOff x="5257800" y="876837"/>
            <a:chExt cx="3352800" cy="647163"/>
          </a:xfrm>
        </p:grpSpPr>
        <p:sp>
          <p:nvSpPr>
            <p:cNvPr id="17" name="TextBox 16"/>
            <p:cNvSpPr txBox="1"/>
            <p:nvPr/>
          </p:nvSpPr>
          <p:spPr>
            <a:xfrm>
              <a:off x="5257800" y="1143000"/>
              <a:ext cx="33528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PREVENT RECURRENCE</a:t>
              </a:r>
            </a:p>
          </p:txBody>
        </p:sp>
        <p:sp>
          <p:nvSpPr>
            <p:cNvPr id="24" name="Down Arrow 23"/>
            <p:cNvSpPr/>
            <p:nvPr/>
          </p:nvSpPr>
          <p:spPr>
            <a:xfrm>
              <a:off x="7467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457200" y="876300"/>
            <a:ext cx="2362200" cy="647700"/>
            <a:chOff x="457200" y="876837"/>
            <a:chExt cx="2362200" cy="647163"/>
          </a:xfrm>
        </p:grpSpPr>
        <p:sp>
          <p:nvSpPr>
            <p:cNvPr id="16" name="TextBox 15"/>
            <p:cNvSpPr txBox="1"/>
            <p:nvPr/>
          </p:nvSpPr>
          <p:spPr>
            <a:xfrm>
              <a:off x="457200" y="1143000"/>
              <a:ext cx="23622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ACUTE  ATTACK</a:t>
              </a:r>
            </a:p>
          </p:txBody>
        </p:sp>
        <p:sp>
          <p:nvSpPr>
            <p:cNvPr id="25" name="Down Arrow 24"/>
            <p:cNvSpPr/>
            <p:nvPr/>
          </p:nvSpPr>
          <p:spPr>
            <a:xfrm>
              <a:off x="1371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0" name="TextBox 17"/>
          <p:cNvSpPr txBox="1">
            <a:spLocks noChangeArrowheads="1"/>
          </p:cNvSpPr>
          <p:nvPr/>
        </p:nvSpPr>
        <p:spPr bwMode="auto">
          <a:xfrm>
            <a:off x="304800" y="1524000"/>
            <a:ext cx="2362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>
                <a:latin typeface="Arial Narrow" pitchFamily="34" charset="0"/>
              </a:rPr>
              <a:t>Controls attack. 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457200" y="1511300"/>
            <a:ext cx="4191000" cy="2222500"/>
            <a:chOff x="457200" y="1511300"/>
            <a:chExt cx="4191000" cy="1536700"/>
          </a:xfrm>
        </p:grpSpPr>
        <p:sp>
          <p:nvSpPr>
            <p:cNvPr id="28" name="TextBox 27"/>
            <p:cNvSpPr txBox="1"/>
            <p:nvPr/>
          </p:nvSpPr>
          <p:spPr>
            <a:xfrm>
              <a:off x="3048000" y="2257697"/>
              <a:ext cx="1600200" cy="790303"/>
            </a:xfrm>
            <a:prstGeom prst="rect">
              <a:avLst/>
            </a:prstGeom>
            <a:gradFill>
              <a:gsLst>
                <a:gs pos="35000">
                  <a:schemeClr val="bg1"/>
                </a:gs>
                <a:gs pos="57000">
                  <a:schemeClr val="accent6">
                    <a:lumMod val="20000"/>
                    <a:lumOff val="80000"/>
                  </a:schemeClr>
                </a:gs>
                <a:gs pos="92000">
                  <a:schemeClr val="accent1">
                    <a:lumMod val="20000"/>
                    <a:lumOff val="80000"/>
                  </a:schemeClr>
                </a:gs>
                <a:gs pos="100000">
                  <a:srgbClr val="E1F4FF"/>
                </a:gs>
              </a:gsLst>
              <a:lin ang="81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70C0"/>
                  </a:solidFill>
                  <a:latin typeface="Arial Narrow" pitchFamily="34" charset="0"/>
                </a:rPr>
                <a:t>ABORTIVE THERAPY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57200" y="2257697"/>
              <a:ext cx="1524000" cy="790303"/>
            </a:xfrm>
            <a:prstGeom prst="rect">
              <a:avLst/>
            </a:prstGeom>
            <a:gradFill>
              <a:gsLst>
                <a:gs pos="35000">
                  <a:schemeClr val="bg1"/>
                </a:gs>
                <a:gs pos="57000">
                  <a:schemeClr val="accent6">
                    <a:lumMod val="20000"/>
                    <a:lumOff val="80000"/>
                  </a:schemeClr>
                </a:gs>
                <a:gs pos="92000">
                  <a:schemeClr val="accent1">
                    <a:lumMod val="20000"/>
                    <a:lumOff val="80000"/>
                  </a:schemeClr>
                </a:gs>
                <a:gs pos="100000">
                  <a:srgbClr val="E1F4FF"/>
                </a:gs>
              </a:gsLst>
              <a:lin ang="81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0070C0"/>
                  </a:solidFill>
                  <a:latin typeface="Arial Narrow" pitchFamily="34" charset="0"/>
                </a:rPr>
                <a:t>RESCUE THERAPY</a:t>
              </a:r>
            </a:p>
          </p:txBody>
        </p:sp>
        <p:grpSp>
          <p:nvGrpSpPr>
            <p:cNvPr id="37" name="Group 36"/>
            <p:cNvGrpSpPr>
              <a:grpSpLocks/>
            </p:cNvGrpSpPr>
            <p:nvPr/>
          </p:nvGrpSpPr>
          <p:grpSpPr bwMode="auto">
            <a:xfrm>
              <a:off x="2743200" y="1511300"/>
              <a:ext cx="279400" cy="990600"/>
              <a:chOff x="2743201" y="1511656"/>
              <a:chExt cx="279041" cy="990066"/>
            </a:xfrm>
          </p:grpSpPr>
          <p:sp>
            <p:nvSpPr>
              <p:cNvPr id="32" name="Down Arrow 31"/>
              <p:cNvSpPr/>
              <p:nvPr/>
            </p:nvSpPr>
            <p:spPr>
              <a:xfrm rot="16200000">
                <a:off x="2793850" y="2273330"/>
                <a:ext cx="228477" cy="228306"/>
              </a:xfrm>
              <a:prstGeom prst="downArrow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 rot="5400000">
                <a:off x="2268001" y="1986856"/>
                <a:ext cx="951987" cy="1586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35"/>
            <p:cNvGrpSpPr>
              <a:grpSpLocks/>
            </p:cNvGrpSpPr>
            <p:nvPr/>
          </p:nvGrpSpPr>
          <p:grpSpPr bwMode="auto">
            <a:xfrm>
              <a:off x="1981200" y="1511300"/>
              <a:ext cx="230188" cy="990600"/>
              <a:chOff x="1981200" y="1524000"/>
              <a:chExt cx="230189" cy="990600"/>
            </a:xfrm>
          </p:grpSpPr>
          <p:sp>
            <p:nvSpPr>
              <p:cNvPr id="31" name="Down Arrow 30"/>
              <p:cNvSpPr/>
              <p:nvPr/>
            </p:nvSpPr>
            <p:spPr>
              <a:xfrm rot="5400000">
                <a:off x="1981200" y="2286000"/>
                <a:ext cx="228600" cy="228601"/>
              </a:xfrm>
              <a:prstGeom prst="downArrow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35" name="Straight Connector 34"/>
              <p:cNvCxnSpPr/>
              <p:nvPr/>
            </p:nvCxnSpPr>
            <p:spPr>
              <a:xfrm rot="5400000">
                <a:off x="1734345" y="1999456"/>
                <a:ext cx="952500" cy="1588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Text Box 33"/>
          <p:cNvSpPr txBox="1">
            <a:spLocks noChangeArrowheads="1"/>
          </p:cNvSpPr>
          <p:nvPr/>
        </p:nvSpPr>
        <p:spPr bwMode="auto">
          <a:xfrm>
            <a:off x="4724400" y="2514600"/>
            <a:ext cx="441960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ernard MT Condensed" pitchFamily="18" charset="0"/>
              </a:rPr>
              <a:t>N.B.</a:t>
            </a:r>
            <a:r>
              <a:rPr lang="en-US" sz="2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Full </a:t>
            </a: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effect of </a:t>
            </a:r>
            <a:r>
              <a:rPr lang="en-US" sz="2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therapy appears after several weeks &amp; should </a:t>
            </a: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continue for </a:t>
            </a:r>
            <a:r>
              <a:rPr lang="en-US" sz="2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6 m. &amp; can </a:t>
            </a: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be repeated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301" name="TextBox 15"/>
          <p:cNvSpPr txBox="1">
            <a:spLocks noChangeArrowheads="1"/>
          </p:cNvSpPr>
          <p:nvPr/>
        </p:nvSpPr>
        <p:spPr bwMode="auto">
          <a:xfrm>
            <a:off x="228600" y="892630"/>
            <a:ext cx="2057400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  <a:sym typeface="Wingdings" pitchFamily="2" charset="2"/>
              </a:rPr>
              <a:t> </a:t>
            </a:r>
            <a:r>
              <a:rPr lang="en-US" sz="2400" b="1" dirty="0">
                <a:latin typeface="Arial Narrow" pitchFamily="34" charset="0"/>
              </a:rPr>
              <a:t>Analgesics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28600" y="2565400"/>
            <a:ext cx="2057400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  <a:sym typeface="Wingdings" pitchFamily="2" charset="2"/>
              </a:rPr>
              <a:t> </a:t>
            </a:r>
            <a:r>
              <a:rPr lang="en-US" sz="2400" b="1" dirty="0" err="1">
                <a:latin typeface="Arial Narrow" pitchFamily="34" charset="0"/>
              </a:rPr>
              <a:t>Antiemetics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28600" y="6167735"/>
            <a:ext cx="2667000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 Narrow" pitchFamily="34" charset="0"/>
                <a:sym typeface="Wingdings" pitchFamily="2" charset="2"/>
              </a:rPr>
              <a:t> </a:t>
            </a:r>
            <a:r>
              <a:rPr lang="en-US" sz="2400" b="1" dirty="0" smtClean="0">
                <a:latin typeface="Arial Narrow" pitchFamily="34" charset="0"/>
              </a:rPr>
              <a:t>Others; </a:t>
            </a:r>
            <a:r>
              <a:rPr lang="en-US" sz="2400" b="1" i="1" dirty="0">
                <a:latin typeface="Arial Narrow" pitchFamily="34" charset="0"/>
              </a:rPr>
              <a:t>Steroids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114800" y="228600"/>
            <a:ext cx="25146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RESCUE THERAPY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</a:t>
            </a:r>
            <a:r>
              <a:rPr lang="en-US" sz="2800" dirty="0" smtClean="0">
                <a:latin typeface="Bernard MT Condensed" pitchFamily="18" charset="0"/>
              </a:rPr>
              <a:t>of Acute Attack</a:t>
            </a:r>
            <a:endParaRPr lang="en-US" sz="2800" dirty="0">
              <a:latin typeface="Bernard MT Condensed" pitchFamily="18" charset="0"/>
            </a:endParaRPr>
          </a:p>
        </p:txBody>
      </p:sp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2362200" y="892630"/>
            <a:ext cx="4876800" cy="137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>
                <a:latin typeface="Arial Narrow" pitchFamily="34" charset="0"/>
              </a:rPr>
              <a:t>NSAIDs / </a:t>
            </a:r>
            <a:r>
              <a:rPr lang="en-US" sz="2400" b="1" dirty="0" smtClean="0">
                <a:latin typeface="Arial Narrow" pitchFamily="34" charset="0"/>
              </a:rPr>
              <a:t>Aspirin&lt; </a:t>
            </a:r>
            <a:r>
              <a:rPr lang="en-US" sz="2400" b="1" dirty="0">
                <a:latin typeface="Arial Narrow" pitchFamily="34" charset="0"/>
              </a:rPr>
              <a:t>Acetaminophen</a:t>
            </a:r>
          </a:p>
          <a:p>
            <a:pPr>
              <a:lnSpc>
                <a:spcPts val="2500"/>
              </a:lnSpc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 smtClean="0">
                <a:latin typeface="Arial Narrow" pitchFamily="34" charset="0"/>
              </a:rPr>
              <a:t>Non-</a:t>
            </a:r>
            <a:r>
              <a:rPr lang="en-US" sz="2400" b="1" dirty="0" err="1" smtClean="0">
                <a:latin typeface="Arial Narrow" pitchFamily="34" charset="0"/>
              </a:rPr>
              <a:t>opioid</a:t>
            </a:r>
            <a:r>
              <a:rPr lang="en-US" sz="2400" b="1" dirty="0">
                <a:latin typeface="Arial Narrow" pitchFamily="34" charset="0"/>
              </a:rPr>
              <a:t>: </a:t>
            </a:r>
            <a:r>
              <a:rPr lang="en-US" sz="2400" b="1" dirty="0">
                <a:latin typeface="Symbol" pitchFamily="18" charset="2"/>
              </a:rPr>
              <a:t>m</a:t>
            </a:r>
            <a:r>
              <a:rPr lang="en-US" sz="2400" b="1" dirty="0">
                <a:latin typeface="Arial Narrow" pitchFamily="34" charset="0"/>
              </a:rPr>
              <a:t> agonist;  </a:t>
            </a:r>
            <a:r>
              <a:rPr lang="en-US" sz="2400" b="1" dirty="0" err="1">
                <a:latin typeface="Arial Narrow" pitchFamily="34" charset="0"/>
              </a:rPr>
              <a:t>tramadol</a:t>
            </a:r>
            <a:r>
              <a:rPr lang="en-US" sz="2400" b="1" dirty="0">
                <a:latin typeface="Arial Narrow" pitchFamily="34" charset="0"/>
              </a:rPr>
              <a:t>                      </a:t>
            </a:r>
            <a:br>
              <a:rPr lang="en-US" sz="2400" b="1" dirty="0">
                <a:latin typeface="Arial Narrow" pitchFamily="34" charset="0"/>
              </a:rPr>
            </a:br>
            <a:r>
              <a:rPr lang="en-US" sz="2400" b="1" dirty="0">
                <a:latin typeface="Arial Narrow" pitchFamily="34" charset="0"/>
              </a:rPr>
              <a:t>                         </a:t>
            </a:r>
            <a:r>
              <a:rPr lang="en-US" sz="2200" b="1" i="1" dirty="0">
                <a:latin typeface="Arial Narrow" pitchFamily="34" charset="0"/>
              </a:rPr>
              <a:t>act on 5HT &amp; NE receptors</a:t>
            </a:r>
          </a:p>
          <a:p>
            <a:pPr>
              <a:lnSpc>
                <a:spcPts val="2500"/>
              </a:lnSpc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>
                <a:latin typeface="Arial Narrow" pitchFamily="34" charset="0"/>
              </a:rPr>
              <a:t>Sedatives; </a:t>
            </a:r>
            <a:r>
              <a:rPr lang="en-US" sz="2400" b="1" dirty="0" err="1" smtClean="0">
                <a:latin typeface="Arial Narrow" pitchFamily="34" charset="0"/>
              </a:rPr>
              <a:t>butalbital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9" name="TextBox 15"/>
          <p:cNvSpPr txBox="1">
            <a:spLocks noChangeArrowheads="1"/>
          </p:cNvSpPr>
          <p:nvPr/>
        </p:nvSpPr>
        <p:spPr bwMode="auto">
          <a:xfrm>
            <a:off x="228600" y="2565400"/>
            <a:ext cx="2057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Arial Narrow" pitchFamily="34" charset="0"/>
                <a:sym typeface="Wingdings" pitchFamily="2" charset="2"/>
              </a:rPr>
              <a:t> </a:t>
            </a:r>
            <a:r>
              <a:rPr lang="en-US" sz="2400" b="1">
                <a:latin typeface="Arial Narrow" pitchFamily="34" charset="0"/>
              </a:rPr>
              <a:t>Antiemetics</a:t>
            </a:r>
          </a:p>
        </p:txBody>
      </p:sp>
      <p:sp>
        <p:nvSpPr>
          <p:cNvPr id="40" name="TextBox 39"/>
          <p:cNvSpPr txBox="1"/>
          <p:nvPr/>
        </p:nvSpPr>
        <p:spPr bwMode="auto">
          <a:xfrm>
            <a:off x="2667000" y="5344541"/>
            <a:ext cx="2698750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 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 smtClean="0">
                <a:solidFill>
                  <a:srgbClr val="2E31B8"/>
                </a:solidFill>
                <a:latin typeface="Arial Narrow" pitchFamily="34" charset="0"/>
              </a:rPr>
              <a:t>1 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antagonist</a:t>
            </a: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3092450" y="5734050"/>
            <a:ext cx="147955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>
                <a:latin typeface="Arial Narrow" pitchFamily="34" charset="0"/>
              </a:rPr>
              <a:t>Meclizine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42" name="TextBox 41"/>
          <p:cNvSpPr txBox="1"/>
          <p:nvPr/>
        </p:nvSpPr>
        <p:spPr bwMode="auto">
          <a:xfrm>
            <a:off x="2667000" y="3563480"/>
            <a:ext cx="2895600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</a:t>
            </a:r>
            <a:r>
              <a:rPr lang="en-US" sz="2400" b="1" i="1" dirty="0" err="1" smtClean="0">
                <a:solidFill>
                  <a:srgbClr val="2E31B8"/>
                </a:solidFill>
                <a:latin typeface="Arial Narrow" pitchFamily="34" charset="0"/>
              </a:rPr>
              <a:t>Phenothiazines</a:t>
            </a:r>
            <a:endParaRPr lang="en-US" sz="2400" b="1" i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43" name="Rectangle 19"/>
          <p:cNvSpPr>
            <a:spLocks noChangeArrowheads="1"/>
          </p:cNvSpPr>
          <p:nvPr/>
        </p:nvSpPr>
        <p:spPr bwMode="auto">
          <a:xfrm>
            <a:off x="3092450" y="3952988"/>
            <a:ext cx="1911101" cy="41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 smtClean="0">
                <a:latin typeface="Arial Narrow" pitchFamily="34" charset="0"/>
              </a:rPr>
              <a:t>Promethazine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3092450" y="2932386"/>
            <a:ext cx="2851150" cy="41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 smtClean="0">
                <a:latin typeface="Arial Narrow" pitchFamily="34" charset="0"/>
              </a:rPr>
              <a:t>Domperidone</a:t>
            </a:r>
            <a:endParaRPr lang="en-US" sz="2400" dirty="0">
              <a:solidFill>
                <a:srgbClr val="FF0066"/>
              </a:solidFill>
              <a:latin typeface="Arial Narrow" pitchFamily="34" charset="0"/>
            </a:endParaRPr>
          </a:p>
        </p:txBody>
      </p:sp>
      <p:sp>
        <p:nvSpPr>
          <p:cNvPr id="47" name="TextBox 46"/>
          <p:cNvSpPr txBox="1"/>
          <p:nvPr/>
        </p:nvSpPr>
        <p:spPr bwMode="auto">
          <a:xfrm>
            <a:off x="2667000" y="2514600"/>
            <a:ext cx="3309937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Dopamine 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Antagonists</a:t>
            </a:r>
          </a:p>
        </p:txBody>
      </p:sp>
      <p:sp>
        <p:nvSpPr>
          <p:cNvPr id="48" name="TextBox 16"/>
          <p:cNvSpPr txBox="1"/>
          <p:nvPr/>
        </p:nvSpPr>
        <p:spPr bwMode="auto">
          <a:xfrm>
            <a:off x="2667000" y="4293765"/>
            <a:ext cx="3232150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5HT</a:t>
            </a:r>
            <a:r>
              <a:rPr lang="en-US" sz="2400" b="1" baseline="-25000" dirty="0" smtClean="0">
                <a:solidFill>
                  <a:srgbClr val="2E31B8"/>
                </a:solidFill>
                <a:latin typeface="Arial Narrow" pitchFamily="34" charset="0"/>
              </a:rPr>
              <a:t>3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antagonists</a:t>
            </a:r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3092450" y="4683273"/>
            <a:ext cx="26225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 smtClean="0">
                <a:latin typeface="Arial Narrow" pitchFamily="34" charset="0"/>
              </a:rPr>
              <a:t>Ondanseteron</a:t>
            </a:r>
            <a:endParaRPr lang="en-US" sz="2400" b="1" dirty="0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r>
              <a:rPr lang="en-US" sz="2400" b="1" dirty="0" err="1">
                <a:latin typeface="Arial Narrow" pitchFamily="34" charset="0"/>
              </a:rPr>
              <a:t>Granisetron</a:t>
            </a:r>
            <a:r>
              <a:rPr lang="en-US" sz="2400" b="1" dirty="0">
                <a:latin typeface="Arial Narrow" pitchFamily="34" charset="0"/>
              </a:rPr>
              <a:t>  </a:t>
            </a:r>
            <a:endParaRPr lang="en-US" sz="2400" dirty="0">
              <a:solidFill>
                <a:srgbClr val="FF0066"/>
              </a:solidFill>
              <a:latin typeface="Arial Narrow" pitchFamily="34" charset="0"/>
            </a:endParaRP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5943600" y="5308600"/>
            <a:ext cx="21431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sz="2400" b="1" i="1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Antihistamine + </a:t>
            </a:r>
            <a:r>
              <a:rPr lang="en-US" sz="2400" b="1" i="1" dirty="0" err="1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Anticholinergic</a:t>
            </a:r>
            <a:r>
              <a:rPr lang="en-US" sz="2400" b="1" i="1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943600" y="3660775"/>
            <a:ext cx="3048000" cy="7334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sz="2400" b="1" i="1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Dopamine antagonists </a:t>
            </a:r>
          </a:p>
          <a:p>
            <a:pPr>
              <a:lnSpc>
                <a:spcPts val="2500"/>
              </a:lnSpc>
              <a:defRPr/>
            </a:pPr>
            <a:r>
              <a:rPr lang="en-US" sz="2400" b="1" i="1" u="sng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+ Sedation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943600" y="2526763"/>
            <a:ext cx="3000375" cy="4127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sz="2400" b="1" i="1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+ </a:t>
            </a:r>
            <a:r>
              <a:rPr lang="en-US" sz="2400" b="1" i="1" u="sng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Gastro-</a:t>
            </a:r>
            <a:r>
              <a:rPr lang="en-US" sz="2400" b="1" i="1" u="sng" dirty="0" err="1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prokinetic</a:t>
            </a:r>
            <a:r>
              <a:rPr lang="en-US" sz="2400" b="1" i="1" u="sng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5562600" y="2975610"/>
            <a:ext cx="3581400" cy="656590"/>
          </a:xfrm>
          <a:prstGeom prst="rect">
            <a:avLst/>
          </a:prstGeom>
          <a:solidFill>
            <a:srgbClr val="E1F4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 b="1" i="1" dirty="0">
                <a:latin typeface="Arial Narrow" pitchFamily="34" charset="0"/>
                <a:sym typeface="Wingdings" pitchFamily="2" charset="2"/>
              </a:rPr>
              <a:t>↑ </a:t>
            </a:r>
            <a:r>
              <a:rPr lang="en-US" sz="2200" b="1" i="1" dirty="0" smtClean="0">
                <a:latin typeface="Arial Narrow" pitchFamily="34" charset="0"/>
                <a:sym typeface="Wingdings" pitchFamily="2" charset="2"/>
              </a:rPr>
              <a:t>Absorption &amp;</a:t>
            </a:r>
            <a:r>
              <a:rPr lang="en-US" sz="2200" b="1" i="1" dirty="0"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200" b="1" i="1" dirty="0" smtClean="0">
                <a:latin typeface="Arial Narrow" pitchFamily="34" charset="0"/>
                <a:sym typeface="Wingdings" pitchFamily="2" charset="2"/>
              </a:rPr>
              <a:t>bioavailability</a:t>
            </a:r>
          </a:p>
          <a:p>
            <a:pPr algn="ctr">
              <a:lnSpc>
                <a:spcPts val="2200"/>
              </a:lnSpc>
            </a:pPr>
            <a:r>
              <a:rPr lang="en-US" sz="2200" b="1" i="1" dirty="0" smtClean="0">
                <a:latin typeface="Arial Narrow" pitchFamily="34" charset="0"/>
                <a:sym typeface="Wingdings" pitchFamily="2" charset="2"/>
              </a:rPr>
              <a:t>of abortive therapy</a:t>
            </a:r>
            <a:endParaRPr lang="en-US" sz="2200" b="1" i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14800" y="2286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  <a:endParaRPr lang="en-US" sz="2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</a:t>
            </a:r>
            <a:r>
              <a:rPr lang="en-US" sz="2800" dirty="0" smtClean="0">
                <a:latin typeface="Bernard MT Condensed" pitchFamily="18" charset="0"/>
              </a:rPr>
              <a:t>of Acute Attack</a:t>
            </a:r>
            <a:endParaRPr lang="en-US" sz="2800" dirty="0">
              <a:latin typeface="Bernard MT Condensed" pitchFamily="18" charset="0"/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228600" y="762000"/>
            <a:ext cx="8610600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  <a:buFont typeface="Wingdings" pitchFamily="2" charset="2"/>
              <a:buChar char="è"/>
            </a:pPr>
            <a:r>
              <a:rPr lang="en-US" sz="2600" b="1" dirty="0">
                <a:solidFill>
                  <a:srgbClr val="7030A0"/>
                </a:solidFill>
                <a:latin typeface="Arial Narrow" pitchFamily="34" charset="0"/>
              </a:rPr>
              <a:t>5HT</a:t>
            </a:r>
            <a:r>
              <a:rPr lang="en-US" sz="2600" b="1" baseline="-25000" dirty="0">
                <a:solidFill>
                  <a:srgbClr val="7030A0"/>
                </a:solidFill>
                <a:latin typeface="Arial Narrow" pitchFamily="34" charset="0"/>
              </a:rPr>
              <a:t>1</a:t>
            </a:r>
            <a:r>
              <a:rPr lang="en-US" sz="2600" b="1" dirty="0">
                <a:solidFill>
                  <a:srgbClr val="7030A0"/>
                </a:solidFill>
                <a:latin typeface="Arial Narrow" pitchFamily="34" charset="0"/>
              </a:rPr>
              <a:t> </a:t>
            </a:r>
            <a:endParaRPr lang="en-US" sz="2600" b="1" dirty="0" smtClean="0">
              <a:solidFill>
                <a:srgbClr val="7030A0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  <a:spcBef>
                <a:spcPts val="60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 </a:t>
            </a:r>
            <a:r>
              <a:rPr lang="en-US" sz="2600" b="1" u="heavy" dirty="0" smtClean="0">
                <a:uFill>
                  <a:solidFill>
                    <a:srgbClr val="0092F6"/>
                  </a:solidFill>
                </a:uFill>
                <a:latin typeface="Arial Narrow" pitchFamily="34" charset="0"/>
              </a:rPr>
              <a:t>AGONISTS</a:t>
            </a:r>
            <a:r>
              <a:rPr lang="en-US" sz="2600" b="1" u="heavy" dirty="0" smtClean="0">
                <a:uFill>
                  <a:solidFill>
                    <a:srgbClr val="0092F6"/>
                  </a:solidFill>
                </a:uFill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600" b="1" dirty="0">
                <a:latin typeface="Arial Narrow" pitchFamily="34" charset="0"/>
                <a:sym typeface="Wingdings" pitchFamily="2" charset="2"/>
              </a:rPr>
              <a:t>	             </a:t>
            </a:r>
            <a:r>
              <a:rPr lang="en-US" sz="2600" b="1" dirty="0" smtClean="0">
                <a:latin typeface="Arial Narrow" pitchFamily="34" charset="0"/>
                <a:sym typeface="Wingdings" pitchFamily="2" charset="2"/>
              </a:rPr>
              <a:t>	 </a:t>
            </a:r>
            <a:r>
              <a:rPr lang="en-US" sz="2600" b="1" dirty="0">
                <a:solidFill>
                  <a:srgbClr val="0064A8"/>
                </a:solidFill>
                <a:latin typeface="Arial Narrow" pitchFamily="34" charset="0"/>
                <a:sym typeface="Wingdings" pitchFamily="2" charset="2"/>
              </a:rPr>
              <a:t>TRIPTANS</a:t>
            </a:r>
          </a:p>
          <a:p>
            <a:pPr>
              <a:lnSpc>
                <a:spcPts val="2600"/>
              </a:lnSpc>
            </a:pPr>
            <a:r>
              <a:rPr lang="en-US" sz="2600" b="1" dirty="0" smtClean="0">
                <a:latin typeface="Arial Narrow" pitchFamily="34" charset="0"/>
                <a:sym typeface="Wingdings" pitchFamily="2" charset="2"/>
              </a:rPr>
              <a:t>      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&gt; </a:t>
            </a:r>
            <a:r>
              <a:rPr lang="en-US" sz="2400" b="1" dirty="0" smtClean="0">
                <a:latin typeface="Arial Narrow" pitchFamily="34" charset="0"/>
                <a:sym typeface="Wingdings" pitchFamily="2" charset="2"/>
              </a:rPr>
              <a:t>selective </a:t>
            </a:r>
            <a:endParaRPr lang="en-US" sz="2600" b="1" dirty="0" smtClean="0">
              <a:latin typeface="Arial Narrow" pitchFamily="34" charset="0"/>
              <a:sym typeface="Wingdings" pitchFamily="2" charset="2"/>
            </a:endParaRPr>
          </a:p>
          <a:p>
            <a:pPr>
              <a:lnSpc>
                <a:spcPts val="2600"/>
              </a:lnSpc>
            </a:pPr>
            <a:endParaRPr lang="en-US" sz="2600" b="1" dirty="0">
              <a:latin typeface="Arial Narrow" pitchFamily="34" charset="0"/>
              <a:sym typeface="Wingdings" pitchFamily="2" charset="2"/>
            </a:endParaRPr>
          </a:p>
          <a:p>
            <a:pPr>
              <a:lnSpc>
                <a:spcPts val="2600"/>
              </a:lnSpc>
              <a:buFontTx/>
              <a:buBlip>
                <a:blip r:embed="rId3"/>
              </a:buBlip>
            </a:pPr>
            <a:r>
              <a:rPr lang="en-US" sz="2600" b="1" dirty="0">
                <a:latin typeface="Arial Narrow" pitchFamily="34" charset="0"/>
              </a:rPr>
              <a:t> </a:t>
            </a:r>
            <a:r>
              <a:rPr lang="en-US" sz="2600" b="1" u="heavy" dirty="0" smtClean="0">
                <a:uFill>
                  <a:solidFill>
                    <a:srgbClr val="0092F6"/>
                  </a:solidFill>
                </a:uFill>
                <a:latin typeface="Arial Narrow" pitchFamily="34" charset="0"/>
              </a:rPr>
              <a:t>PARTIAL AGONISTS</a:t>
            </a:r>
            <a:r>
              <a:rPr lang="en-US" sz="2600" b="1" u="heavy" dirty="0" smtClean="0">
                <a:uFill>
                  <a:solidFill>
                    <a:srgbClr val="0092F6"/>
                  </a:solidFill>
                </a:uFill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600" b="1" dirty="0">
                <a:latin typeface="Arial Narrow" pitchFamily="34" charset="0"/>
                <a:sym typeface="Wingdings" pitchFamily="2" charset="2"/>
              </a:rPr>
              <a:t>	 </a:t>
            </a:r>
            <a:r>
              <a:rPr lang="en-US" sz="2600" b="1" dirty="0">
                <a:solidFill>
                  <a:srgbClr val="0064A8"/>
                </a:solidFill>
                <a:latin typeface="Arial Narrow" pitchFamily="34" charset="0"/>
                <a:sym typeface="Wingdings" pitchFamily="2" charset="2"/>
              </a:rPr>
              <a:t>ERGOTS</a:t>
            </a:r>
          </a:p>
          <a:p>
            <a:pPr>
              <a:lnSpc>
                <a:spcPts val="2600"/>
              </a:lnSpc>
            </a:pPr>
            <a:r>
              <a:rPr lang="en-US" sz="2600" b="1" dirty="0">
                <a:latin typeface="Arial Narrow" pitchFamily="34" charset="0"/>
                <a:sym typeface="Wingdings" pitchFamily="2" charset="2"/>
              </a:rPr>
              <a:t>    </a:t>
            </a:r>
            <a:r>
              <a:rPr lang="en-US" sz="2400" b="1" dirty="0" smtClean="0">
                <a:latin typeface="Arial Narrow" pitchFamily="34" charset="0"/>
                <a:sym typeface="Wingdings" pitchFamily="2" charset="2"/>
              </a:rPr>
              <a:t>non-selective; acts on 5HT</a:t>
            </a:r>
            <a:r>
              <a:rPr lang="en-US" sz="2400" b="1" baseline="-25000" dirty="0" smtClean="0">
                <a:latin typeface="Arial Narrow" pitchFamily="34" charset="0"/>
                <a:sym typeface="Wingdings" pitchFamily="2" charset="2"/>
              </a:rPr>
              <a:t>2</a:t>
            </a:r>
            <a:r>
              <a:rPr lang="en-US" sz="2400" b="1" dirty="0" smtClean="0">
                <a:latin typeface="Arial Narrow" pitchFamily="34" charset="0"/>
                <a:sym typeface="Wingdings" pitchFamily="2" charset="2"/>
              </a:rPr>
              <a:t>, dopamine, </a:t>
            </a:r>
            <a:r>
              <a:rPr lang="en-US" sz="2400" b="1" dirty="0" smtClean="0">
                <a:latin typeface="Symbol" pitchFamily="18" charset="2"/>
                <a:sym typeface="Wingdings" pitchFamily="2" charset="2"/>
              </a:rPr>
              <a:t>a</a:t>
            </a:r>
            <a:r>
              <a:rPr lang="en-US" sz="2400" b="1" dirty="0" smtClean="0">
                <a:latin typeface="Arial Narrow" pitchFamily="34" charset="0"/>
                <a:sym typeface="Wingdings" pitchFamily="2" charset="2"/>
              </a:rPr>
              <a:t> adrenergic receptors also 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76800" y="41910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  <a:endParaRPr lang="en-US" sz="2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25" name="Rectangle 77"/>
          <p:cNvSpPr>
            <a:spLocks noChangeArrowheads="1"/>
          </p:cNvSpPr>
          <p:nvPr/>
        </p:nvSpPr>
        <p:spPr bwMode="auto">
          <a:xfrm>
            <a:off x="381000" y="4648200"/>
            <a:ext cx="2851147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dirty="0" err="1">
                <a:solidFill>
                  <a:srgbClr val="0092F6"/>
                </a:solidFill>
                <a:latin typeface="Bernard MT Condensed" pitchFamily="18" charset="0"/>
              </a:rPr>
              <a:t>Prokinetics</a:t>
            </a:r>
            <a:r>
              <a:rPr lang="en-US" sz="2200" dirty="0">
                <a:solidFill>
                  <a:srgbClr val="0092F6"/>
                </a:solidFill>
                <a:latin typeface="Bernard MT Condensed" pitchFamily="18" charset="0"/>
              </a:rPr>
              <a:t>;</a:t>
            </a:r>
          </a:p>
          <a:p>
            <a:pPr>
              <a:lnSpc>
                <a:spcPts val="2500"/>
              </a:lnSpc>
            </a:pPr>
            <a:r>
              <a:rPr lang="en-US" sz="2200" b="1" dirty="0" err="1" smtClean="0">
                <a:latin typeface="Arial Narrow" pitchFamily="34" charset="0"/>
              </a:rPr>
              <a:t>Domperidone</a:t>
            </a:r>
            <a:endParaRPr lang="en-US" sz="2200" dirty="0">
              <a:solidFill>
                <a:srgbClr val="FF0066"/>
              </a:solidFill>
              <a:latin typeface="Arial Narrow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1000" y="4191000"/>
            <a:ext cx="25146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RESCUE THERAPY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124200" y="4114800"/>
            <a:ext cx="1600200" cy="7620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Help</a:t>
            </a:r>
          </a:p>
          <a:p>
            <a:pPr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Absorption</a:t>
            </a:r>
            <a:endParaRPr lang="en-US" sz="2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7656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152400" y="762000"/>
            <a:ext cx="8716963" cy="461963"/>
          </a:xfrm>
          <a:prstGeom prst="rect">
            <a:avLst/>
          </a:prstGeom>
          <a:solidFill>
            <a:srgbClr val="E1F4FF">
              <a:alpha val="52941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Product of </a:t>
            </a:r>
            <a:r>
              <a:rPr lang="en-US" sz="2400" b="1" i="1" dirty="0" err="1">
                <a:solidFill>
                  <a:srgbClr val="002060"/>
                </a:solidFill>
                <a:latin typeface="Arial Narrow" pitchFamily="34" charset="0"/>
              </a:rPr>
              <a:t>Claviceps</a:t>
            </a:r>
            <a:r>
              <a:rPr lang="en-US" sz="2400" b="1" i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 Narrow" pitchFamily="34" charset="0"/>
              </a:rPr>
              <a:t>purpurea</a:t>
            </a:r>
            <a:r>
              <a:rPr lang="en-US" sz="2400" b="1" i="1" dirty="0">
                <a:solidFill>
                  <a:srgbClr val="002060"/>
                </a:solidFill>
                <a:latin typeface="Arial Narrow" pitchFamily="34" charset="0"/>
              </a:rPr>
              <a:t>; </a:t>
            </a:r>
            <a:r>
              <a:rPr lang="en-US" sz="2400" b="1" dirty="0">
                <a:latin typeface="Arial Narrow" pitchFamily="34" charset="0"/>
              </a:rPr>
              <a:t>a </a:t>
            </a:r>
            <a:r>
              <a:rPr lang="en-US" sz="2400" b="1" dirty="0" err="1">
                <a:latin typeface="Arial Narrow" pitchFamily="34" charset="0"/>
              </a:rPr>
              <a:t>fungs</a:t>
            </a:r>
            <a:r>
              <a:rPr lang="en-US" sz="2400" b="1" dirty="0">
                <a:latin typeface="Arial Narrow" pitchFamily="34" charset="0"/>
              </a:rPr>
              <a:t>  growing on rye &amp; other grains</a:t>
            </a:r>
          </a:p>
        </p:txBody>
      </p:sp>
      <p:sp>
        <p:nvSpPr>
          <p:cNvPr id="27661" name="Rectangle 66"/>
          <p:cNvSpPr>
            <a:spLocks noChangeArrowheads="1"/>
          </p:cNvSpPr>
          <p:nvPr/>
        </p:nvSpPr>
        <p:spPr bwMode="auto">
          <a:xfrm>
            <a:off x="152400" y="1219200"/>
            <a:ext cx="8610600" cy="36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600" b="1" dirty="0">
                <a:latin typeface="Arial Narrow" pitchFamily="34" charset="0"/>
                <a:sym typeface="Wingdings" pitchFamily="2" charset="2"/>
              </a:rPr>
              <a:t>Non-Selective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 </a:t>
            </a:r>
          </a:p>
          <a:p>
            <a:r>
              <a:rPr lang="en-US" sz="2600" b="1" u="heavy" dirty="0" err="1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Agonism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at 5HT</a:t>
            </a:r>
            <a:r>
              <a:rPr lang="en-US" sz="2600" b="1" u="heavy" baseline="-25000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1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receptors </a:t>
            </a:r>
            <a:endParaRPr lang="en-US" sz="2600" u="heavy" dirty="0">
              <a:uFill>
                <a:solidFill>
                  <a:srgbClr val="7030A0"/>
                </a:solidFill>
              </a:uFill>
            </a:endParaRPr>
          </a:p>
          <a:p>
            <a:r>
              <a:rPr lang="en-US" sz="2400" b="1" dirty="0">
                <a:latin typeface="Arial Narrow" pitchFamily="34" charset="0"/>
              </a:rPr>
              <a:t>At </a:t>
            </a:r>
            <a:r>
              <a:rPr lang="en-US" sz="2400" b="1" dirty="0" err="1">
                <a:latin typeface="Arial Narrow" pitchFamily="34" charset="0"/>
              </a:rPr>
              <a:t>presynaptic</a:t>
            </a:r>
            <a:r>
              <a:rPr lang="en-US" sz="2400" b="1" dirty="0">
                <a:latin typeface="Arial Narrow" pitchFamily="34" charset="0"/>
              </a:rPr>
              <a:t> trigeminal nerve endings</a:t>
            </a:r>
            <a:r>
              <a:rPr lang="en-US" sz="2400" b="1" dirty="0">
                <a:latin typeface="Calibri" pitchFamily="34" charset="0"/>
              </a:rPr>
              <a:t>→</a:t>
            </a:r>
          </a:p>
          <a:p>
            <a:r>
              <a:rPr lang="en-US" sz="2400" b="1" dirty="0">
                <a:latin typeface="Calibri" pitchFamily="34" charset="0"/>
              </a:rPr>
              <a:t>	↓</a:t>
            </a:r>
            <a:r>
              <a:rPr lang="en-US" sz="2400" b="1" dirty="0">
                <a:latin typeface="Arial Narrow" pitchFamily="34" charset="0"/>
              </a:rPr>
              <a:t>release of </a:t>
            </a:r>
            <a:r>
              <a:rPr lang="en-US" sz="2400" b="1" dirty="0" err="1">
                <a:latin typeface="Arial Narrow" pitchFamily="34" charset="0"/>
              </a:rPr>
              <a:t>vasodilating</a:t>
            </a:r>
            <a:r>
              <a:rPr lang="en-US" sz="2400" b="1" dirty="0">
                <a:latin typeface="Arial Narrow" pitchFamily="34" charset="0"/>
              </a:rPr>
              <a:t> peptides </a:t>
            </a:r>
          </a:p>
          <a:p>
            <a:r>
              <a:rPr lang="en-US" sz="2400" b="1" dirty="0">
                <a:latin typeface="Calibri" pitchFamily="34" charset="0"/>
              </a:rPr>
              <a:t>	↓</a:t>
            </a:r>
            <a:r>
              <a:rPr lang="en-US" sz="2400" b="1" dirty="0">
                <a:latin typeface="Arial Narrow" pitchFamily="34" charset="0"/>
              </a:rPr>
              <a:t>excessive firing of these nerve endings</a:t>
            </a:r>
          </a:p>
          <a:p>
            <a:r>
              <a:rPr lang="en-US" sz="2400" b="1" dirty="0">
                <a:latin typeface="Arial Narrow" pitchFamily="34" charset="0"/>
              </a:rPr>
              <a:t>At blood vessels </a:t>
            </a:r>
            <a:r>
              <a:rPr lang="en-US" sz="2400" b="1" dirty="0">
                <a:latin typeface="Calibri" pitchFamily="34" charset="0"/>
              </a:rPr>
              <a:t>→ ↓</a:t>
            </a:r>
            <a:r>
              <a:rPr lang="en-US" sz="2400" b="1" dirty="0" err="1">
                <a:latin typeface="Arial Narrow" pitchFamily="34" charset="0"/>
              </a:rPr>
              <a:t>vasodilation</a:t>
            </a:r>
            <a:r>
              <a:rPr lang="en-US" sz="2400" b="1" dirty="0">
                <a:latin typeface="Arial Narrow" pitchFamily="34" charset="0"/>
              </a:rPr>
              <a:t> &amp; stretching of the pain endings 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/>
            </a:r>
            <a:br>
              <a:rPr lang="en-US" sz="2400" b="1" dirty="0">
                <a:latin typeface="Arial Narrow" pitchFamily="34" charset="0"/>
              </a:rPr>
            </a:br>
            <a:r>
              <a:rPr lang="en-US" sz="2400" b="1" dirty="0">
                <a:latin typeface="Arial Narrow" pitchFamily="34" charset="0"/>
              </a:rPr>
              <a:t>                                   ↓ transmitter release in the </a:t>
            </a:r>
            <a:r>
              <a:rPr lang="en-US" sz="2400" b="1" dirty="0" err="1">
                <a:latin typeface="Arial Narrow" pitchFamily="34" charset="0"/>
              </a:rPr>
              <a:t>perivascular</a:t>
            </a:r>
            <a:r>
              <a:rPr lang="en-US" sz="2400" b="1" dirty="0">
                <a:latin typeface="Arial Narrow" pitchFamily="34" charset="0"/>
              </a:rPr>
              <a:t> space.</a:t>
            </a:r>
            <a:r>
              <a:rPr lang="en-US" sz="2400" dirty="0">
                <a:latin typeface="Arial Narrow" pitchFamily="34" charset="0"/>
              </a:rPr>
              <a:t> </a:t>
            </a:r>
            <a:endParaRPr lang="en-US" sz="2400" dirty="0">
              <a:latin typeface="Arial Narrow" pitchFamily="34" charset="0"/>
              <a:sym typeface="Wingdings" pitchFamily="2" charset="2"/>
            </a:endParaRPr>
          </a:p>
          <a:p>
            <a:pPr>
              <a:spcBef>
                <a:spcPts val="600"/>
              </a:spcBef>
            </a:pPr>
            <a:r>
              <a:rPr lang="en-US" sz="2600" b="1" u="heavy" dirty="0" smtClean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Partial 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agonist effect on </a:t>
            </a:r>
            <a:r>
              <a:rPr lang="el-GR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α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-</a:t>
            </a:r>
            <a:r>
              <a:rPr lang="en-US" sz="2600" b="1" u="heavy" dirty="0" err="1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adrenoceptors</a:t>
            </a:r>
            <a:r>
              <a:rPr lang="en-US" sz="2400" b="1" u="heavy" dirty="0">
                <a:uFill>
                  <a:solidFill>
                    <a:srgbClr val="7030A0"/>
                  </a:solidFill>
                </a:uFill>
                <a:latin typeface="Calibri" pitchFamily="34" charset="0"/>
              </a:rPr>
              <a:t> </a:t>
            </a:r>
            <a:r>
              <a:rPr lang="en-US" sz="2400" b="1" dirty="0">
                <a:latin typeface="Calibri" pitchFamily="34" charset="0"/>
              </a:rPr>
              <a:t>→ </a:t>
            </a:r>
            <a:r>
              <a:rPr lang="en-US" sz="2600" b="1" dirty="0">
                <a:latin typeface="Arial Narrow" pitchFamily="34" charset="0"/>
              </a:rPr>
              <a:t>vasoconstriction </a:t>
            </a:r>
          </a:p>
          <a:p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</a:rPr>
              <a:t>Antagonist to some </a:t>
            </a:r>
            <a:r>
              <a:rPr lang="en-US" sz="2600" b="1" u="heavy" dirty="0" err="1">
                <a:uFill>
                  <a:solidFill>
                    <a:srgbClr val="7030A0"/>
                  </a:solidFill>
                </a:uFill>
                <a:latin typeface="Arial Narrow" pitchFamily="34" charset="0"/>
              </a:rPr>
              <a:t>dopaminergic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</a:rPr>
              <a:t>  &amp; </a:t>
            </a:r>
            <a:r>
              <a:rPr lang="en-US" sz="2600" b="1" u="heavy" dirty="0" err="1">
                <a:uFill>
                  <a:solidFill>
                    <a:srgbClr val="7030A0"/>
                  </a:solidFill>
                </a:uFill>
                <a:latin typeface="Arial Narrow" pitchFamily="34" charset="0"/>
              </a:rPr>
              <a:t>serotonergic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</a:rPr>
              <a:t> receptors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14800" y="2286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  <a:endParaRPr lang="en-US" sz="2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</a:t>
            </a:r>
            <a:r>
              <a:rPr lang="en-US" sz="2800" dirty="0" smtClean="0">
                <a:latin typeface="Bernard MT Condensed" pitchFamily="18" charset="0"/>
              </a:rPr>
              <a:t>of Acute Attack</a:t>
            </a:r>
            <a:endParaRPr lang="en-US" sz="2800" dirty="0">
              <a:latin typeface="Bernard MT Condensed" pitchFamily="18" charset="0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7010400" y="228600"/>
            <a:ext cx="1600200" cy="451406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b="1" dirty="0">
                <a:latin typeface="Arial Narrow" pitchFamily="34" charset="0"/>
                <a:sym typeface="Wingdings" pitchFamily="2" charset="2"/>
              </a:rPr>
              <a:t> ERGOTS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90600" y="4953000"/>
            <a:ext cx="32004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400000" algn="ctr" rotWithShape="0">
              <a:srgbClr val="66FFFF"/>
            </a:outerShdw>
          </a:effectLst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Ergotamine </a:t>
            </a:r>
            <a:r>
              <a:rPr lang="en-US" sz="2400" dirty="0" err="1">
                <a:latin typeface="Bernard MT Condensed" pitchFamily="18" charset="0"/>
                <a:cs typeface="Times New Roman" pitchFamily="18" charset="0"/>
              </a:rPr>
              <a:t>tartarate</a:t>
            </a:r>
            <a:r>
              <a:rPr lang="en-US" sz="2600" b="1" dirty="0">
                <a:latin typeface="Arial Narrow" pitchFamily="34" charset="0"/>
                <a:cs typeface="Times New Roman" pitchFamily="18" charset="0"/>
              </a:rPr>
              <a:t>	</a:t>
            </a:r>
            <a:endParaRPr lang="en-US" sz="2600" b="1" i="1" dirty="0">
              <a:latin typeface="Arial Narrow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800600" y="4953000"/>
            <a:ext cx="2476500" cy="425450"/>
          </a:xfrm>
          <a:prstGeom prst="rect">
            <a:avLst/>
          </a:prstGeom>
          <a:effectLst>
            <a:outerShdw blurRad="38100" dist="25400" dir="2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err="1">
                <a:latin typeface="Bernard MT Condensed" pitchFamily="18" charset="0"/>
                <a:cs typeface="Times New Roman" pitchFamily="18" charset="0"/>
              </a:rPr>
              <a:t>Dihydroergotamine</a:t>
            </a:r>
            <a:endParaRPr lang="en-US" sz="2400" i="1" dirty="0">
              <a:latin typeface="Bernard MT Condensed" pitchFamily="18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886200" y="4953000"/>
            <a:ext cx="762000" cy="609600"/>
            <a:chOff x="5029200" y="5257800"/>
            <a:chExt cx="762000" cy="609600"/>
          </a:xfrm>
        </p:grpSpPr>
        <p:sp>
          <p:nvSpPr>
            <p:cNvPr id="23" name="Curved Left Arrow 22"/>
            <p:cNvSpPr/>
            <p:nvPr/>
          </p:nvSpPr>
          <p:spPr>
            <a:xfrm>
              <a:off x="5029200" y="5257800"/>
              <a:ext cx="381000" cy="609600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Curved Left Arrow 23"/>
            <p:cNvSpPr/>
            <p:nvPr/>
          </p:nvSpPr>
          <p:spPr>
            <a:xfrm flipH="1">
              <a:off x="5410200" y="5257800"/>
              <a:ext cx="381000" cy="609600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TextBox 35"/>
          <p:cNvSpPr txBox="1">
            <a:spLocks noChangeArrowheads="1"/>
          </p:cNvSpPr>
          <p:nvPr/>
        </p:nvSpPr>
        <p:spPr bwMode="auto">
          <a:xfrm>
            <a:off x="152400" y="5512158"/>
            <a:ext cx="4114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i="1" dirty="0" smtClean="0">
                <a:latin typeface="Arial Narrow" pitchFamily="34" charset="0"/>
              </a:rPr>
              <a:t>Oral</a:t>
            </a:r>
            <a:r>
              <a:rPr lang="en-US" sz="2200" b="1" i="1" dirty="0">
                <a:latin typeface="Arial Narrow" pitchFamily="34" charset="0"/>
              </a:rPr>
              <a:t>, sublingual, rectal suppository, </a:t>
            </a:r>
            <a:r>
              <a:rPr lang="en-US" sz="2200" b="1" i="1" dirty="0" smtClean="0">
                <a:latin typeface="Arial Narrow" pitchFamily="34" charset="0"/>
              </a:rPr>
              <a:t/>
            </a:r>
            <a:br>
              <a:rPr lang="en-US" sz="2200" b="1" i="1" dirty="0" smtClean="0">
                <a:latin typeface="Arial Narrow" pitchFamily="34" charset="0"/>
              </a:rPr>
            </a:br>
            <a:r>
              <a:rPr lang="en-US" sz="2200" b="1" i="1" dirty="0" smtClean="0">
                <a:latin typeface="Arial Narrow" pitchFamily="34" charset="0"/>
              </a:rPr>
              <a:t>                </a:t>
            </a:r>
            <a:r>
              <a:rPr lang="en-US" sz="2200" b="1" i="1" dirty="0" smtClean="0">
                <a:latin typeface="Arial Narrow" pitchFamily="34" charset="0"/>
              </a:rPr>
              <a:t>inhaler</a:t>
            </a:r>
            <a:endParaRPr lang="en-US" sz="2200" b="1" i="1" dirty="0">
              <a:latin typeface="Arial Narrow" pitchFamily="34" charset="0"/>
            </a:endParaRPr>
          </a:p>
        </p:txBody>
      </p:sp>
      <p:sp>
        <p:nvSpPr>
          <p:cNvPr id="29" name="TextBox 36"/>
          <p:cNvSpPr txBox="1">
            <a:spLocks noChangeArrowheads="1"/>
          </p:cNvSpPr>
          <p:nvPr/>
        </p:nvSpPr>
        <p:spPr bwMode="auto">
          <a:xfrm>
            <a:off x="4914900" y="5486400"/>
            <a:ext cx="36957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i="1" dirty="0" smtClean="0">
                <a:latin typeface="Arial Narrow" pitchFamily="34" charset="0"/>
              </a:rPr>
              <a:t>Nasal </a:t>
            </a:r>
            <a:r>
              <a:rPr lang="en-US" sz="2200" b="1" i="1" dirty="0">
                <a:latin typeface="Arial Narrow" pitchFamily="34" charset="0"/>
              </a:rPr>
              <a:t>spray, inhaler </a:t>
            </a:r>
            <a:r>
              <a:rPr lang="en-US" sz="2200" b="1" i="1" dirty="0" smtClean="0">
                <a:latin typeface="Arial Narrow" pitchFamily="34" charset="0"/>
              </a:rPr>
              <a:t>&amp; </a:t>
            </a:r>
            <a:r>
              <a:rPr lang="en-US" sz="2200" b="1" i="1" dirty="0" err="1">
                <a:latin typeface="Arial Narrow" pitchFamily="34" charset="0"/>
              </a:rPr>
              <a:t>injectable</a:t>
            </a:r>
            <a:r>
              <a:rPr lang="en-US" sz="2200" b="1" i="1" dirty="0">
                <a:latin typeface="Arial Narrow" pitchFamily="34" charset="0"/>
              </a:rPr>
              <a:t> forms  </a:t>
            </a:r>
          </a:p>
        </p:txBody>
      </p: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228600" y="6273800"/>
            <a:ext cx="1295400" cy="431800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>
                <a:latin typeface="Arial Narrow" pitchFamily="34" charset="0"/>
                <a:sym typeface="Wingdings" pitchFamily="2" charset="2"/>
              </a:rPr>
              <a:t> Caffeine</a:t>
            </a:r>
          </a:p>
        </p:txBody>
      </p:sp>
      <p:sp>
        <p:nvSpPr>
          <p:cNvPr id="32" name="Line 16"/>
          <p:cNvSpPr>
            <a:spLocks noChangeShapeType="1"/>
          </p:cNvSpPr>
          <p:nvPr/>
        </p:nvSpPr>
        <p:spPr bwMode="auto">
          <a:xfrm flipV="1">
            <a:off x="457200" y="59690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" name="Line 16"/>
          <p:cNvSpPr>
            <a:spLocks noChangeShapeType="1"/>
          </p:cNvSpPr>
          <p:nvPr/>
        </p:nvSpPr>
        <p:spPr bwMode="auto">
          <a:xfrm rot="5400000" flipV="1">
            <a:off x="1676400" y="63246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" name="TextBox 15"/>
          <p:cNvSpPr txBox="1">
            <a:spLocks noChangeArrowheads="1"/>
          </p:cNvSpPr>
          <p:nvPr/>
        </p:nvSpPr>
        <p:spPr bwMode="auto">
          <a:xfrm>
            <a:off x="1828800" y="6248400"/>
            <a:ext cx="1295400" cy="425758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400" b="1" dirty="0" err="1" smtClean="0">
                <a:latin typeface="Arial Narrow" pitchFamily="34" charset="0"/>
                <a:sym typeface="Wingdings" pitchFamily="2" charset="2"/>
              </a:rPr>
              <a:t>Cafergot</a:t>
            </a:r>
            <a:endParaRPr lang="en-US" sz="2400" b="1" dirty="0">
              <a:latin typeface="Arial Narrow" pitchFamily="34" charset="0"/>
              <a:sym typeface="Wingdings" pitchFamily="2" charset="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228600" y="304800"/>
            <a:ext cx="32004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400000" algn="ctr" rotWithShape="0">
              <a:srgbClr val="66FFFF"/>
            </a:outerShdw>
          </a:effectLst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Ergotamine </a:t>
            </a:r>
            <a:r>
              <a:rPr lang="en-US" sz="2400" dirty="0" err="1">
                <a:latin typeface="Bernard MT Condensed" pitchFamily="18" charset="0"/>
                <a:cs typeface="Times New Roman" pitchFamily="18" charset="0"/>
              </a:rPr>
              <a:t>tartarate</a:t>
            </a:r>
            <a:r>
              <a:rPr lang="en-US" sz="2600" b="1" dirty="0">
                <a:latin typeface="Arial Narrow" pitchFamily="34" charset="0"/>
                <a:cs typeface="Times New Roman" pitchFamily="18" charset="0"/>
              </a:rPr>
              <a:t>	</a:t>
            </a:r>
            <a:endParaRPr lang="en-US" sz="2600" b="1" i="1" dirty="0">
              <a:latin typeface="Arial Narrow" pitchFamily="34" charset="0"/>
            </a:endParaRPr>
          </a:p>
        </p:txBody>
      </p:sp>
      <p:sp>
        <p:nvSpPr>
          <p:cNvPr id="28677" name="TextBox 15"/>
          <p:cNvSpPr txBox="1">
            <a:spLocks noChangeArrowheads="1"/>
          </p:cNvSpPr>
          <p:nvPr/>
        </p:nvSpPr>
        <p:spPr bwMode="auto">
          <a:xfrm>
            <a:off x="7620000" y="152400"/>
            <a:ext cx="1371600" cy="425450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 ERGOTS</a:t>
            </a:r>
          </a:p>
        </p:txBody>
      </p:sp>
      <p:sp>
        <p:nvSpPr>
          <p:cNvPr id="28678" name="TextBox 75"/>
          <p:cNvSpPr txBox="1">
            <a:spLocks noChangeArrowheads="1"/>
          </p:cNvSpPr>
          <p:nvPr/>
        </p:nvSpPr>
        <p:spPr bwMode="auto">
          <a:xfrm>
            <a:off x="228600" y="739775"/>
            <a:ext cx="8763000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  <a:buFont typeface="Wingdings" pitchFamily="2" charset="2"/>
              <a:buNone/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Oral absorption	Incomplete (erratic) + slow </a:t>
            </a:r>
            <a:r>
              <a:rPr lang="en-US" sz="2400" dirty="0">
                <a:latin typeface="Arial Narrow" pitchFamily="34" charset="0"/>
              </a:rPr>
              <a:t>→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low bioavailability Sublingual 		Low bioavailability</a:t>
            </a:r>
          </a:p>
          <a:p>
            <a:pPr>
              <a:lnSpc>
                <a:spcPts val="2500"/>
              </a:lnSpc>
              <a:buFont typeface="Wingdings" pitchFamily="2" charset="2"/>
              <a:buNone/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Rectal suppository 	Better bioavailability</a:t>
            </a:r>
          </a:p>
        </p:txBody>
      </p:sp>
      <p:sp>
        <p:nvSpPr>
          <p:cNvPr id="28679" name="Rectangle 26"/>
          <p:cNvSpPr>
            <a:spLocks noChangeArrowheads="1"/>
          </p:cNvSpPr>
          <p:nvPr/>
        </p:nvSpPr>
        <p:spPr bwMode="auto">
          <a:xfrm>
            <a:off x="228600" y="1806575"/>
            <a:ext cx="8763000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  <a:buFont typeface="Wingdings" pitchFamily="2" charset="2"/>
              <a:buNone/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Elimination 		Extensive  hepatic 1</a:t>
            </a:r>
            <a:r>
              <a:rPr lang="en-US" sz="2400" b="1" baseline="30000" dirty="0">
                <a:latin typeface="Arial Narrow" pitchFamily="34" charset="0"/>
                <a:cs typeface="Times New Roman" pitchFamily="18" charset="0"/>
              </a:rPr>
              <a:t>st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pass metabolism</a:t>
            </a:r>
          </a:p>
          <a:p>
            <a:pPr>
              <a:lnSpc>
                <a:spcPts val="2500"/>
              </a:lnSpc>
              <a:buFont typeface="Wingdings" pitchFamily="2" charset="2"/>
              <a:buNone/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Excretion		90% of metabolites in bile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			</a:t>
            </a:r>
            <a:r>
              <a:rPr lang="en-US" sz="2400" b="1" dirty="0">
                <a:latin typeface="Arial Narrow" pitchFamily="34" charset="0"/>
              </a:rPr>
              <a:t>Traces </a:t>
            </a:r>
            <a:r>
              <a:rPr lang="en-US" sz="2400" b="1" dirty="0" err="1">
                <a:latin typeface="Arial Narrow" pitchFamily="34" charset="0"/>
              </a:rPr>
              <a:t>unmetabolized</a:t>
            </a:r>
            <a:r>
              <a:rPr lang="en-US" sz="2400" b="1" dirty="0">
                <a:latin typeface="Arial Narrow" pitchFamily="34" charset="0"/>
              </a:rPr>
              <a:t> → in urine and feces</a:t>
            </a:r>
          </a:p>
        </p:txBody>
      </p:sp>
      <p:sp>
        <p:nvSpPr>
          <p:cNvPr id="28680" name="Rectangle 31"/>
          <p:cNvSpPr>
            <a:spLocks noChangeArrowheads="1"/>
          </p:cNvSpPr>
          <p:nvPr/>
        </p:nvSpPr>
        <p:spPr bwMode="auto">
          <a:xfrm>
            <a:off x="228600" y="2743200"/>
            <a:ext cx="8153400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Despite t</a:t>
            </a:r>
            <a:r>
              <a:rPr lang="en-US" sz="2400" b="1" baseline="-25000" dirty="0">
                <a:latin typeface="Arial Narrow" pitchFamily="34" charset="0"/>
              </a:rPr>
              <a:t>1/2</a:t>
            </a:r>
            <a:r>
              <a:rPr lang="en-US" sz="2400" b="1" dirty="0">
                <a:latin typeface="Arial Narrow" pitchFamily="34" charset="0"/>
              </a:rPr>
              <a:t> nearly 2 hours, ergotamine produces vasoconstriction </a:t>
            </a:r>
            <a:r>
              <a:rPr lang="en-US" sz="2400" b="1" dirty="0">
                <a:latin typeface="Calibri" pitchFamily="34" charset="0"/>
              </a:rPr>
              <a:t>→</a:t>
            </a:r>
            <a:r>
              <a:rPr lang="en-US" sz="2400" b="1" dirty="0">
                <a:latin typeface="Arial Narrow" pitchFamily="34" charset="0"/>
              </a:rPr>
              <a:t> 24 hours or longer due to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high and long tissue binding ability.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28681" name="TextBox 32"/>
          <p:cNvSpPr txBox="1">
            <a:spLocks noChangeArrowheads="1"/>
          </p:cNvSpPr>
          <p:nvPr/>
        </p:nvSpPr>
        <p:spPr bwMode="auto">
          <a:xfrm>
            <a:off x="228600" y="3914666"/>
            <a:ext cx="8382000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>
                <a:latin typeface="Arial Narrow" pitchFamily="34" charset="0"/>
              </a:rPr>
              <a:t>Dihydroergotamine</a:t>
            </a:r>
            <a:r>
              <a:rPr lang="en-US" sz="2400" b="1" dirty="0">
                <a:latin typeface="Arial Narrow" pitchFamily="34" charset="0"/>
              </a:rPr>
              <a:t> is eliminated more rapidly than ergotamine, presumably due to its rapid hepatic clearance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28600" y="3505200"/>
            <a:ext cx="2476500" cy="425450"/>
          </a:xfrm>
          <a:prstGeom prst="rect">
            <a:avLst/>
          </a:prstGeom>
          <a:effectLst>
            <a:outerShdw blurRad="38100" dist="25400" dir="2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err="1">
                <a:latin typeface="Bernard MT Condensed" pitchFamily="18" charset="0"/>
                <a:cs typeface="Times New Roman" pitchFamily="18" charset="0"/>
              </a:rPr>
              <a:t>Dihydroergotamine</a:t>
            </a:r>
            <a:endParaRPr lang="en-US" sz="2400" i="1" dirty="0">
              <a:latin typeface="Bernard MT Condensed" pitchFamily="18" charset="0"/>
            </a:endParaRP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152400" y="5355769"/>
            <a:ext cx="8610600" cy="1426031"/>
          </a:xfrm>
          <a:prstGeom prst="rect">
            <a:avLst/>
          </a:prstGeom>
          <a:solidFill>
            <a:srgbClr val="E1F4FF">
              <a:alpha val="4588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>
                <a:latin typeface="Arial Narrow" pitchFamily="34" charset="0"/>
                <a:cs typeface="Times New Roman" pitchFamily="18" charset="0"/>
              </a:rPr>
              <a:t>They are only  used to abort the attacks </a:t>
            </a:r>
            <a:r>
              <a:rPr lang="en-US" sz="2000" b="1">
                <a:latin typeface="Arial Narrow" pitchFamily="34" charset="0"/>
                <a:cs typeface="Times New Roman" pitchFamily="18" charset="0"/>
              </a:rPr>
              <a:t>[ </a:t>
            </a:r>
            <a:r>
              <a:rPr lang="en-US" sz="2000" b="1" i="1">
                <a:latin typeface="Arial Narrow" pitchFamily="34" charset="0"/>
                <a:cs typeface="Times New Roman" pitchFamily="18" charset="0"/>
              </a:rPr>
              <a:t>Exception </a:t>
            </a:r>
            <a:r>
              <a:rPr lang="en-US" sz="2000" b="1" i="1">
                <a:latin typeface="Arial Narrow" pitchFamily="34" charset="0"/>
              </a:rPr>
              <a:t>Dihydroergotamine can be given for severe, recurrent attacks </a:t>
            </a:r>
            <a:r>
              <a:rPr lang="en-US" sz="2000" b="1">
                <a:latin typeface="Arial Narrow" pitchFamily="34" charset="0"/>
              </a:rPr>
              <a:t>]</a:t>
            </a:r>
            <a:endParaRPr lang="en-US" sz="2000" b="1" i="1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r>
              <a:rPr lang="en-US" sz="2400" b="1">
                <a:latin typeface="Arial Narrow" pitchFamily="34" charset="0"/>
                <a:cs typeface="Times New Roman" pitchFamily="18" charset="0"/>
              </a:rPr>
              <a:t>Their use is restricted to patients with frequent, moderate attack or infrequent but severe attacks.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4908550"/>
            <a:ext cx="1485900" cy="425450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4591</TotalTime>
  <Words>1021</Words>
  <Application>Microsoft Office PowerPoint</Application>
  <PresentationFormat>On-screen Show (4:3)</PresentationFormat>
  <Paragraphs>205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 Classification &amp; General Treatment of Headaches 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Dr Omnia</cp:lastModifiedBy>
  <cp:revision>134</cp:revision>
  <dcterms:created xsi:type="dcterms:W3CDTF">2010-10-14T12:46:39Z</dcterms:created>
  <dcterms:modified xsi:type="dcterms:W3CDTF">2012-10-09T19:49:53Z</dcterms:modified>
</cp:coreProperties>
</file>