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6" r:id="rId3"/>
    <p:sldId id="262" r:id="rId4"/>
    <p:sldId id="272" r:id="rId5"/>
    <p:sldId id="257" r:id="rId6"/>
    <p:sldId id="271" r:id="rId7"/>
    <p:sldId id="265" r:id="rId8"/>
    <p:sldId id="273" r:id="rId9"/>
    <p:sldId id="274" r:id="rId10"/>
    <p:sldId id="280" r:id="rId11"/>
    <p:sldId id="268" r:id="rId12"/>
    <p:sldId id="276" r:id="rId13"/>
    <p:sldId id="277" r:id="rId14"/>
    <p:sldId id="278" r:id="rId15"/>
    <p:sldId id="27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66FF"/>
    <a:srgbClr val="FFFF00"/>
    <a:srgbClr val="FFFF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6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FCA02D9-E367-4FF6-AF6D-3104CC779B92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87D1CBA1-AB72-4731-A655-F5EC548E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92927B7-DF42-4220-A772-CC0068A27A18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6357F38-A970-4DF8-8BDB-64EE74B75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F21C2-D5BD-4A33-964F-5F2CD5F6416D}" type="slidenum">
              <a:rPr lang="en-US">
                <a:cs typeface="Arial" pitchFamily="34" charset="0"/>
              </a:rPr>
              <a:pPr/>
              <a:t>12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FEC962-3912-472F-8E0E-FC08E815270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8A15-3719-4C8A-8D2D-727BC9C91AC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CA2F-8CBE-49D9-AC1A-E1E22E459A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B194-0D23-4DB4-833D-94D6336EA67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8A75-C742-4A49-BD6E-B8A4BC128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08B1-AC03-474F-ABEA-2E5097415D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434-6ABE-4DCB-857E-2E4F2D8838E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F779-1CC6-4755-8471-2FE156499B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E861-4D0E-4B41-B486-7168458E4C3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D45D-F9E1-441D-92A4-5870F57353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86DC-4CFE-4FEA-995E-AC21441695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GB" smtClean="0"/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A9DB9F6-85D0-4835-BAAC-90F099C3B5E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GB" smtClean="0"/>
          </a:p>
          <a:p>
            <a:pPr lvl="1"/>
            <a:r>
              <a:rPr lang="ar-SA" smtClean="0"/>
              <a:t>المستوى الثاني</a:t>
            </a:r>
            <a:endParaRPr lang="en-GB" smtClean="0"/>
          </a:p>
          <a:p>
            <a:pPr lvl="2"/>
            <a:r>
              <a:rPr lang="ar-SA" smtClean="0"/>
              <a:t>المستوى الثالث</a:t>
            </a:r>
            <a:endParaRPr lang="en-GB" smtClean="0"/>
          </a:p>
          <a:p>
            <a:pPr lvl="3"/>
            <a:r>
              <a:rPr lang="ar-SA" smtClean="0"/>
              <a:t>المستوى الرابع</a:t>
            </a:r>
            <a:endParaRPr lang="en-GB" smtClean="0"/>
          </a:p>
          <a:p>
            <a:pPr lvl="4"/>
            <a:r>
              <a:rPr lang="ar-SA" smtClean="0"/>
              <a:t>المستوى الخامس</a:t>
            </a:r>
            <a:endParaRPr lang="en-GB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8913"/>
            <a:ext cx="8353425" cy="58007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/>
              <a:t>Neurotransmissions in the Central Nervous </a:t>
            </a:r>
            <a:r>
              <a:rPr lang="en-GB" sz="3200" b="1" dirty="0" smtClean="0"/>
              <a:t>System</a:t>
            </a:r>
          </a:p>
          <a:p>
            <a:pPr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r>
              <a:rPr lang="en-GB" sz="3200" b="1" dirty="0" smtClean="0"/>
              <a:t>Prof. </a:t>
            </a:r>
            <a:r>
              <a:rPr lang="en-GB" sz="3200" b="1" dirty="0" err="1" smtClean="0"/>
              <a:t>Alhaider</a:t>
            </a:r>
            <a:endParaRPr lang="en-GB" sz="3200" b="1" dirty="0" smtClean="0"/>
          </a:p>
          <a:p>
            <a:pPr algn="l"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84482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are the diseases that influenced by dopamine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	Schizophrenia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Parkinson Disease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Nausea and Vomiting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Infertility</a:t>
            </a:r>
            <a:endParaRPr lang="ar-S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99CC"/>
                </a:solidFill>
              </a:rPr>
              <a:t>Acetylcholine: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Is Acetylcholine an inhibitory or excitatory neurotransmitter?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Does acetylcholine has any role in the CNS?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What are the CNS diseases that linked to ACH derangement?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Role of Acetylcholine in the CNS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ACH is thought to be involved in cognitive functions such as 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memory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arousal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attention</a:t>
            </a:r>
            <a:r>
              <a:rPr lang="en-US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are the CNS diseases that linked to ACH derangement 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Damage to cholinergic receptors </a:t>
            </a:r>
            <a:r>
              <a:rPr lang="en-US" b="1" dirty="0" smtClean="0"/>
              <a:t>(</a:t>
            </a:r>
            <a:r>
              <a:rPr lang="en-US" b="1" dirty="0" err="1" smtClean="0"/>
              <a:t>muscarinic</a:t>
            </a:r>
            <a:r>
              <a:rPr lang="en-US" b="1" dirty="0" smtClean="0"/>
              <a:t>)  is associated  with memory deficits as in </a:t>
            </a:r>
            <a:r>
              <a:rPr lang="en-US" b="1" dirty="0" err="1" smtClean="0">
                <a:solidFill>
                  <a:srgbClr val="FF99CC"/>
                </a:solidFill>
              </a:rPr>
              <a:t>Alzheimer</a:t>
            </a:r>
            <a:r>
              <a:rPr lang="en-US" b="1" baseline="30000" dirty="0" err="1" smtClean="0">
                <a:solidFill>
                  <a:srgbClr val="FF99CC"/>
                </a:solidFill>
              </a:rPr>
              <a:t>,</a:t>
            </a:r>
            <a:r>
              <a:rPr lang="en-US" b="1" dirty="0" err="1" smtClean="0">
                <a:solidFill>
                  <a:srgbClr val="FF99CC"/>
                </a:solidFill>
              </a:rPr>
              <a:t>s</a:t>
            </a:r>
            <a:r>
              <a:rPr lang="en-US" b="1" dirty="0" smtClean="0">
                <a:solidFill>
                  <a:srgbClr val="FF99CC"/>
                </a:solidFill>
              </a:rPr>
              <a:t> disease</a:t>
            </a:r>
          </a:p>
          <a:p>
            <a:pPr eaLnBrk="1" hangingPunct="1"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Increase  brain level  of ACH predispose to </a:t>
            </a:r>
            <a:r>
              <a:rPr lang="en-US" b="1" dirty="0" err="1" smtClean="0">
                <a:solidFill>
                  <a:srgbClr val="FF99CC"/>
                </a:solidFill>
              </a:rPr>
              <a:t>Parkinson</a:t>
            </a:r>
            <a:r>
              <a:rPr lang="en-US" b="1" baseline="30000" dirty="0" err="1" smtClean="0">
                <a:solidFill>
                  <a:srgbClr val="FF99CC"/>
                </a:solidFill>
              </a:rPr>
              <a:t>,</a:t>
            </a:r>
            <a:r>
              <a:rPr lang="en-US" b="1" dirty="0" err="1" smtClean="0">
                <a:solidFill>
                  <a:srgbClr val="FF99CC"/>
                </a:solidFill>
              </a:rPr>
              <a:t>s</a:t>
            </a:r>
            <a:r>
              <a:rPr lang="en-US" b="1" dirty="0" smtClean="0">
                <a:solidFill>
                  <a:srgbClr val="FF99CC"/>
                </a:solidFill>
              </a:rPr>
              <a:t> disease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Glutamic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acid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utamic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acid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an excitatory neurotransmitter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Increase in its level predispose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			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epilepsy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GABA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GABA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is an inhibitory neurotransmitter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Decrease in GABA level 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associated with </a:t>
            </a:r>
            <a:r>
              <a:rPr lang="en-US" b="1" dirty="0" smtClean="0">
                <a:solidFill>
                  <a:srgbClr val="C00000"/>
                </a:solidFill>
              </a:rPr>
              <a:t>epilepsy</a:t>
            </a:r>
            <a:r>
              <a:rPr lang="en-US" dirty="0" smtClean="0"/>
              <a:t>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99CC"/>
                </a:solidFill>
              </a:rPr>
              <a:t>Conclusion:</a:t>
            </a:r>
          </a:p>
          <a:p>
            <a:pPr lvl="1" eaLnBrk="1" hangingPunct="1">
              <a:defRPr/>
            </a:pPr>
            <a:r>
              <a:rPr lang="en-US" smtClean="0"/>
              <a:t>Without understanding the involvement of neurotrasmittors in the etiology of CNS diseases, Doctors could not select the proper drug for any particular disease.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/>
          <a:stretch>
            <a:fillRect/>
          </a:stretch>
        </p:blipFill>
        <p:spPr bwMode="auto">
          <a:xfrm rot="-60000">
            <a:off x="971550" y="-52388"/>
            <a:ext cx="67691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What is the importance of understanding the type of neurotransmitter in the CNS?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- To understand the etiology of            	diseases.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	- To suggest the best drugs to be 	used.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	- To understand the other clinical 	uses of any particular drug.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16113"/>
            <a:ext cx="8229600" cy="3384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Norepinephrine</a:t>
            </a:r>
            <a:r>
              <a:rPr lang="en-US" b="1" dirty="0" smtClean="0">
                <a:solidFill>
                  <a:srgbClr val="FF0000"/>
                </a:solidFill>
              </a:rPr>
              <a:t> ( NE)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00FFCC"/>
                </a:solidFill>
              </a:rPr>
              <a:t>Mode Disorders and Neurotransmissions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Affective Disorders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NE					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Mania				                   Depression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Drugs that decrease 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Drugs that increase 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What is the evidence to support this theory?.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59113" y="23495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5562600" y="2324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5562600" y="2514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600200" y="27813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55626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5562600" y="2781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7467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1619250" y="2781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7696200" y="27606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V="1">
            <a:off x="1258888" y="30686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7164388" y="3141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Serotonin ( 5HT)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Although the CNS contains less than 2% of the total  </a:t>
            </a:r>
            <a:r>
              <a:rPr lang="en-US" b="1" dirty="0" smtClean="0">
                <a:solidFill>
                  <a:srgbClr val="0070C0"/>
                </a:solidFill>
              </a:rPr>
              <a:t>serotonin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the body</a:t>
            </a:r>
            <a:r>
              <a:rPr lang="en-US" b="1" dirty="0" smtClean="0">
                <a:solidFill>
                  <a:srgbClr val="0070C0"/>
                </a:solidFill>
              </a:rPr>
              <a:t>, serotonin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plays a very important role in a range of brain functions  including 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Mood control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Regulation of sleep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Pain perception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99CC"/>
                </a:solidFill>
              </a:rPr>
              <a:t>Diseases that are influenced by derangement of 5-HT:</a:t>
            </a:r>
          </a:p>
          <a:p>
            <a:pPr lvl="1" eaLnBrk="1" hangingPunct="1">
              <a:defRPr/>
            </a:pPr>
            <a:r>
              <a:rPr lang="en-US" dirty="0" smtClean="0"/>
              <a:t>Affective Disorders</a:t>
            </a:r>
          </a:p>
          <a:p>
            <a:pPr lvl="1" eaLnBrk="1" hangingPunct="1">
              <a:defRPr/>
            </a:pPr>
            <a:r>
              <a:rPr lang="en-US" dirty="0" smtClean="0"/>
              <a:t>Schizophrenia </a:t>
            </a:r>
          </a:p>
          <a:p>
            <a:pPr lvl="1" eaLnBrk="1" hangingPunct="1">
              <a:defRPr/>
            </a:pPr>
            <a:r>
              <a:rPr lang="en-US" dirty="0" smtClean="0"/>
              <a:t>Obsessive Compulsive Disorders</a:t>
            </a:r>
          </a:p>
          <a:p>
            <a:pPr lvl="1" eaLnBrk="1" hangingPunct="1">
              <a:defRPr/>
            </a:pPr>
            <a:r>
              <a:rPr lang="en-US" dirty="0" smtClean="0"/>
              <a:t>Generalized Anxiety </a:t>
            </a:r>
          </a:p>
          <a:p>
            <a:pPr lvl="1" eaLnBrk="1" hangingPunct="1">
              <a:defRPr/>
            </a:pPr>
            <a:r>
              <a:rPr lang="en-US" dirty="0" smtClean="0"/>
              <a:t>Nausea and Vomiting </a:t>
            </a:r>
            <a:r>
              <a:rPr lang="en-US" dirty="0" smtClean="0"/>
              <a:t>(Rx </a:t>
            </a:r>
            <a:r>
              <a:rPr lang="en-US" sz="2400" dirty="0" smtClean="0"/>
              <a:t>by 5-HT3 antagonists)</a:t>
            </a:r>
            <a:endParaRPr lang="en-US" sz="2400" dirty="0" smtClean="0"/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Dopamine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250</TotalTime>
  <Words>254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Verdana</vt:lpstr>
      <vt:lpstr>Arial</vt:lpstr>
      <vt:lpstr>Wingdings</vt:lpstr>
      <vt:lpstr>Calibri</vt:lpstr>
      <vt:lpstr>Times New Roman</vt:lpstr>
      <vt:lpstr>Cliff</vt:lpstr>
      <vt:lpstr>Slide 1</vt:lpstr>
      <vt:lpstr>Slide 2</vt:lpstr>
      <vt:lpstr>Slide 3</vt:lpstr>
      <vt:lpstr>Norepinephrine ( NE) </vt:lpstr>
      <vt:lpstr>Slide 5</vt:lpstr>
      <vt:lpstr>Serotonin ( 5HT)</vt:lpstr>
      <vt:lpstr>Slide 7</vt:lpstr>
      <vt:lpstr>Dopamine</vt:lpstr>
      <vt:lpstr>Slide 9</vt:lpstr>
      <vt:lpstr>Slide 10</vt:lpstr>
      <vt:lpstr>Slide 11</vt:lpstr>
      <vt:lpstr>Role of Acetylcholine in the CNS</vt:lpstr>
      <vt:lpstr>What are the CNS diseases that linked to ACH derangement  ?</vt:lpstr>
      <vt:lpstr> Glutamic acid</vt:lpstr>
      <vt:lpstr>GABA </vt:lpstr>
      <vt:lpstr>Slide 16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Dr.AbdulqaderAlhaider</dc:creator>
  <cp:lastModifiedBy>user</cp:lastModifiedBy>
  <cp:revision>38</cp:revision>
  <dcterms:created xsi:type="dcterms:W3CDTF">2006-03-17T12:01:56Z</dcterms:created>
  <dcterms:modified xsi:type="dcterms:W3CDTF">2012-09-02T20:26:54Z</dcterms:modified>
</cp:coreProperties>
</file>