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8"/>
  </p:notesMasterIdLst>
  <p:handoutMasterIdLst>
    <p:handoutMasterId r:id="rId19"/>
  </p:handoutMasterIdLst>
  <p:sldIdLst>
    <p:sldId id="261" r:id="rId2"/>
    <p:sldId id="266" r:id="rId3"/>
    <p:sldId id="262" r:id="rId4"/>
    <p:sldId id="272" r:id="rId5"/>
    <p:sldId id="257" r:id="rId6"/>
    <p:sldId id="271" r:id="rId7"/>
    <p:sldId id="265" r:id="rId8"/>
    <p:sldId id="273" r:id="rId9"/>
    <p:sldId id="274" r:id="rId10"/>
    <p:sldId id="280" r:id="rId11"/>
    <p:sldId id="268" r:id="rId12"/>
    <p:sldId id="276" r:id="rId13"/>
    <p:sldId id="277" r:id="rId14"/>
    <p:sldId id="278" r:id="rId15"/>
    <p:sldId id="279" r:id="rId16"/>
    <p:sldId id="270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0066FF"/>
    <a:srgbClr val="FFFF00"/>
    <a:srgbClr val="FFFFFF"/>
    <a:srgbClr val="00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36" y="6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AFCA02D9-E367-4FF6-AF6D-3104CC779B92}" type="datetimeFigureOut">
              <a:rPr lang="en-US"/>
              <a:pPr>
                <a:defRPr/>
              </a:pPr>
              <a:t>9/2/2012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87D1CBA1-AB72-4731-A655-F5EC548EF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092927B7-DF42-4220-A772-CC0068A27A18}" type="datetimeFigureOut">
              <a:rPr lang="en-US"/>
              <a:pPr>
                <a:defRPr/>
              </a:pPr>
              <a:t>9/2/2012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F6357F38-A970-4DF8-8BDB-64EE74B75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2F21C2-D5BD-4A33-964F-5F2CD5F6416D}" type="slidenum">
              <a:rPr lang="en-US">
                <a:cs typeface="Arial" pitchFamily="34" charset="0"/>
              </a:rPr>
              <a:pPr/>
              <a:t>12</a:t>
            </a:fld>
            <a:endParaRPr 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1537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ar-SA"/>
              <a:t>انقر لتحرير نمط العنوان الرئيسي</a:t>
            </a:r>
            <a:endParaRPr lang="en-GB"/>
          </a:p>
        </p:txBody>
      </p:sp>
      <p:sp>
        <p:nvSpPr>
          <p:cNvPr id="1537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ar-SA"/>
              <a:t>انقر لتحرير نمط العنوان الثانوي الرئيسي</a:t>
            </a:r>
            <a:endParaRPr lang="en-GB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FEC962-3912-472F-8E0E-FC08E815270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A8A15-3719-4C8A-8D2D-727BC9C91ACD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1CA2F-8CBE-49D9-AC1A-E1E22E459AEB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4B194-0D23-4DB4-833D-94D6336EA679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A8A75-C742-4A49-BD6E-B8A4BC12831C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908B1-AC03-474F-ABEA-2E5097415D3F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34434-6ABE-4DCB-857E-2E4F2D8838E9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EF779-1CC6-4755-8471-2FE156499B3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DE861-4D0E-4B41-B486-7168458E4C3A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5D45D-F9E1-441D-92A4-5870F573530D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F86DC-4CFE-4FEA-995E-AC21441695A6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33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1435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  <a:endParaRPr lang="en-GB" smtClean="0"/>
          </a:p>
        </p:txBody>
      </p:sp>
      <p:sp>
        <p:nvSpPr>
          <p:cNvPr id="1435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5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5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defRPr>
            </a:lvl1pPr>
          </a:lstStyle>
          <a:p>
            <a:pPr>
              <a:defRPr/>
            </a:pPr>
            <a:fld id="{DA9DB9F6-85D0-4835-BAAC-90F099C3B5E4}" type="slidenum">
              <a:rPr lang="ar-SA"/>
              <a:pPr>
                <a:defRPr/>
              </a:pPr>
              <a:t>‹#›</a:t>
            </a:fld>
            <a:endParaRPr lang="en-GB"/>
          </a:p>
        </p:txBody>
      </p:sp>
      <p:sp>
        <p:nvSpPr>
          <p:cNvPr id="1435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  <a:endParaRPr lang="en-GB" smtClean="0"/>
          </a:p>
          <a:p>
            <a:pPr lvl="1"/>
            <a:r>
              <a:rPr lang="ar-SA" smtClean="0"/>
              <a:t>المستوى الثاني</a:t>
            </a:r>
            <a:endParaRPr lang="en-GB" smtClean="0"/>
          </a:p>
          <a:p>
            <a:pPr lvl="2"/>
            <a:r>
              <a:rPr lang="ar-SA" smtClean="0"/>
              <a:t>المستوى الثالث</a:t>
            </a:r>
            <a:endParaRPr lang="en-GB" smtClean="0"/>
          </a:p>
          <a:p>
            <a:pPr lvl="3"/>
            <a:r>
              <a:rPr lang="ar-SA" smtClean="0"/>
              <a:t>المستوى الرابع</a:t>
            </a:r>
            <a:endParaRPr lang="en-GB" smtClean="0"/>
          </a:p>
          <a:p>
            <a:pPr lvl="4"/>
            <a:r>
              <a:rPr lang="ar-SA" smtClean="0"/>
              <a:t>المستوى الخامس</a:t>
            </a:r>
            <a:endParaRPr lang="en-GB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188913"/>
            <a:ext cx="8353425" cy="5800725"/>
          </a:xfrm>
        </p:spPr>
        <p:txBody>
          <a:bodyPr/>
          <a:lstStyle/>
          <a:p>
            <a:pPr eaLnBrk="1" hangingPunct="1">
              <a:defRPr/>
            </a:pPr>
            <a:r>
              <a:rPr lang="en-GB" sz="3200" b="1" dirty="0" smtClean="0"/>
              <a:t>Neurotransmissions in the Central Nervous </a:t>
            </a:r>
            <a:r>
              <a:rPr lang="en-GB" sz="3200" b="1" dirty="0" smtClean="0"/>
              <a:t>System</a:t>
            </a:r>
          </a:p>
          <a:p>
            <a:pPr eaLnBrk="1" hangingPunct="1">
              <a:defRPr/>
            </a:pPr>
            <a:endParaRPr lang="en-GB" sz="3200" b="1" dirty="0" smtClean="0"/>
          </a:p>
          <a:p>
            <a:pPr eaLnBrk="1" hangingPunct="1">
              <a:defRPr/>
            </a:pPr>
            <a:r>
              <a:rPr lang="en-GB" sz="3200" b="1" dirty="0" smtClean="0"/>
              <a:t>Prof. </a:t>
            </a:r>
            <a:r>
              <a:rPr lang="en-GB" sz="3200" b="1" dirty="0" err="1" smtClean="0"/>
              <a:t>Alhaider</a:t>
            </a:r>
            <a:endParaRPr lang="en-GB" sz="3200" b="1" dirty="0" smtClean="0"/>
          </a:p>
          <a:p>
            <a:pPr algn="l" eaLnBrk="1" hangingPunct="1">
              <a:defRPr/>
            </a:pPr>
            <a:endParaRPr lang="en-GB" sz="3200" b="1" dirty="0" smtClean="0"/>
          </a:p>
          <a:p>
            <a:pPr eaLnBrk="1" hangingPunct="1">
              <a:defRPr/>
            </a:pPr>
            <a:endParaRPr lang="en-GB" sz="3200" b="1" dirty="0" smtClean="0"/>
          </a:p>
          <a:p>
            <a:pPr eaLnBrk="1" hangingPunct="1">
              <a:defRPr/>
            </a:pPr>
            <a:endParaRPr lang="en-GB" sz="2800" dirty="0" smtClean="0"/>
          </a:p>
          <a:p>
            <a:pPr eaLnBrk="1" hangingPunct="1">
              <a:defRPr/>
            </a:pPr>
            <a:endParaRPr lang="en-GB" sz="2800" dirty="0" smtClean="0"/>
          </a:p>
          <a:p>
            <a:pPr eaLnBrk="1" hangingPunct="1">
              <a:defRPr/>
            </a:pPr>
            <a:endParaRPr lang="en-GB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600" y="1844824"/>
            <a:ext cx="734481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What are the diseases that influenced by dopamine</a:t>
            </a:r>
            <a:r>
              <a:rPr lang="en-US" sz="2800" dirty="0" smtClean="0"/>
              <a:t>?</a:t>
            </a:r>
          </a:p>
          <a:p>
            <a:endParaRPr lang="en-US" sz="2800" dirty="0"/>
          </a:p>
          <a:p>
            <a:r>
              <a:rPr lang="en-US" sz="2800" dirty="0" smtClean="0"/>
              <a:t>	Schizophrenia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Parkinson Disease</a:t>
            </a:r>
            <a:r>
              <a:rPr lang="en-US" sz="2800" dirty="0" smtClean="0"/>
              <a:t> 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Nausea and Vomiting</a:t>
            </a:r>
          </a:p>
          <a:p>
            <a:r>
              <a:rPr lang="en-US" sz="2800" dirty="0"/>
              <a:t>	</a:t>
            </a:r>
            <a:r>
              <a:rPr lang="en-US" sz="2800" dirty="0" smtClean="0"/>
              <a:t>Infertility</a:t>
            </a:r>
            <a:endParaRPr lang="ar-SA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549275"/>
            <a:ext cx="8229600" cy="4530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rgbClr val="FF99CC"/>
                </a:solidFill>
              </a:rPr>
              <a:t>Acetylcholine:</a:t>
            </a:r>
            <a:r>
              <a:rPr lang="en-US" sz="2800" dirty="0" smtClean="0"/>
              <a:t> </a:t>
            </a:r>
          </a:p>
          <a:p>
            <a:pPr eaLnBrk="1" hangingPunct="1">
              <a:defRPr/>
            </a:pPr>
            <a:r>
              <a:rPr lang="en-US" sz="2800" dirty="0" smtClean="0"/>
              <a:t>Is Acetylcholine an inhibitory or excitatory neurotransmitter?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Does acetylcholine has any role in the CNS?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What are the CNS diseases that linked to ACH derangement? 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Role of Acetylcholine in the CNS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ACH is thought to be involved in cognitive functions such as :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</a:rPr>
              <a:t>memory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</a:t>
            </a:r>
            <a:r>
              <a:rPr lang="en-US" b="1" dirty="0" smtClean="0">
                <a:solidFill>
                  <a:srgbClr val="C00000"/>
                </a:solidFill>
              </a:rPr>
              <a:t>arousal </a:t>
            </a:r>
            <a:r>
              <a:rPr lang="en-US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75000"/>
                  </a:schemeClr>
                </a:solidFill>
              </a:rPr>
              <a:t>    </a:t>
            </a:r>
            <a:r>
              <a:rPr lang="en-US" b="1" dirty="0" smtClean="0">
                <a:solidFill>
                  <a:srgbClr val="C00000"/>
                </a:solidFill>
              </a:rPr>
              <a:t>attention</a:t>
            </a:r>
            <a:r>
              <a:rPr lang="en-US" dirty="0" smtClean="0"/>
              <a:t>.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What are the CNS diseases that linked to ACH derangement  ?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Damage to cholinergic receptors </a:t>
            </a:r>
            <a:r>
              <a:rPr lang="en-US" b="1" dirty="0" smtClean="0"/>
              <a:t>(</a:t>
            </a:r>
            <a:r>
              <a:rPr lang="en-US" b="1" dirty="0" err="1" smtClean="0"/>
              <a:t>muscarinic</a:t>
            </a:r>
            <a:r>
              <a:rPr lang="en-US" b="1" dirty="0" smtClean="0"/>
              <a:t>)  is associated  with memory deficits as in </a:t>
            </a:r>
            <a:r>
              <a:rPr lang="en-US" b="1" dirty="0" err="1" smtClean="0">
                <a:solidFill>
                  <a:srgbClr val="FF99CC"/>
                </a:solidFill>
              </a:rPr>
              <a:t>Alzheimer</a:t>
            </a:r>
            <a:r>
              <a:rPr lang="en-US" b="1" baseline="30000" dirty="0" err="1" smtClean="0">
                <a:solidFill>
                  <a:srgbClr val="FF99CC"/>
                </a:solidFill>
              </a:rPr>
              <a:t>,</a:t>
            </a:r>
            <a:r>
              <a:rPr lang="en-US" b="1" dirty="0" err="1" smtClean="0">
                <a:solidFill>
                  <a:srgbClr val="FF99CC"/>
                </a:solidFill>
              </a:rPr>
              <a:t>s</a:t>
            </a:r>
            <a:r>
              <a:rPr lang="en-US" b="1" dirty="0" smtClean="0">
                <a:solidFill>
                  <a:srgbClr val="FF99CC"/>
                </a:solidFill>
              </a:rPr>
              <a:t> disease</a:t>
            </a:r>
          </a:p>
          <a:p>
            <a:pPr eaLnBrk="1" hangingPunct="1">
              <a:buNone/>
              <a:defRPr/>
            </a:pPr>
            <a:endParaRPr lang="en-US" b="1" dirty="0" smtClean="0"/>
          </a:p>
          <a:p>
            <a:pPr eaLnBrk="1" hangingPunct="1">
              <a:defRPr/>
            </a:pPr>
            <a:r>
              <a:rPr lang="en-US" b="1" dirty="0" smtClean="0"/>
              <a:t>Increase  brain level  of ACH predispose to </a:t>
            </a:r>
            <a:r>
              <a:rPr lang="en-US" b="1" dirty="0" err="1" smtClean="0">
                <a:solidFill>
                  <a:srgbClr val="FF99CC"/>
                </a:solidFill>
              </a:rPr>
              <a:t>Parkinson</a:t>
            </a:r>
            <a:r>
              <a:rPr lang="en-US" b="1" baseline="30000" dirty="0" err="1" smtClean="0">
                <a:solidFill>
                  <a:srgbClr val="FF99CC"/>
                </a:solidFill>
              </a:rPr>
              <a:t>,</a:t>
            </a:r>
            <a:r>
              <a:rPr lang="en-US" b="1" dirty="0" err="1" smtClean="0">
                <a:solidFill>
                  <a:srgbClr val="FF99CC"/>
                </a:solidFill>
              </a:rPr>
              <a:t>s</a:t>
            </a:r>
            <a:r>
              <a:rPr lang="en-US" b="1" dirty="0" smtClean="0">
                <a:solidFill>
                  <a:srgbClr val="FF99CC"/>
                </a:solidFill>
              </a:rPr>
              <a:t> disease</a:t>
            </a:r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Glutamic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acid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b="1" dirty="0" err="1" smtClean="0">
                <a:solidFill>
                  <a:schemeClr val="bg1">
                    <a:lumMod val="50000"/>
                  </a:schemeClr>
                </a:solidFill>
              </a:rPr>
              <a:t>Gl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utamic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acid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is an excitatory neurotransmitter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endParaRPr lang="en-US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     Increase in its level predispose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     			to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epilepsy</a:t>
            </a:r>
            <a:endParaRPr lang="en-US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GABA </a:t>
            </a:r>
            <a:endParaRPr lang="ar-S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GABA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        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is an inhibitory neurotransmitter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   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Decrease in GABA level is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       associated with </a:t>
            </a:r>
            <a:r>
              <a:rPr lang="en-US" b="1" dirty="0" smtClean="0">
                <a:solidFill>
                  <a:srgbClr val="C00000"/>
                </a:solidFill>
              </a:rPr>
              <a:t>epilepsy</a:t>
            </a:r>
            <a:r>
              <a:rPr lang="en-US" dirty="0" smtClean="0"/>
              <a:t> 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</a:t>
            </a:r>
            <a:endParaRPr lang="ar-SA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>
                <a:solidFill>
                  <a:srgbClr val="FF99CC"/>
                </a:solidFill>
              </a:rPr>
              <a:t>Conclusion:</a:t>
            </a:r>
          </a:p>
          <a:p>
            <a:pPr lvl="1" eaLnBrk="1" hangingPunct="1">
              <a:defRPr/>
            </a:pPr>
            <a:r>
              <a:rPr lang="en-US" smtClean="0"/>
              <a:t>Without understanding the involvement of neurotrasmittors in the etiology of CNS diseases, Doctors could not select the proper drug for any particular disease.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/>
        </p:nvPicPr>
        <p:blipFill>
          <a:blip r:embed="rId2" cstate="print">
            <a:lum bright="-24000" contrast="12000"/>
          </a:blip>
          <a:srcRect/>
          <a:stretch>
            <a:fillRect/>
          </a:stretch>
        </p:blipFill>
        <p:spPr bwMode="auto">
          <a:xfrm rot="-60000">
            <a:off x="971550" y="-52388"/>
            <a:ext cx="67691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546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smtClean="0">
                <a:solidFill>
                  <a:srgbClr val="FFFF00"/>
                </a:solidFill>
              </a:rPr>
              <a:t>What is the importance of understanding the type of neurotransmitter in the CNS?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mtClean="0"/>
              <a:t>	</a:t>
            </a:r>
            <a:r>
              <a:rPr lang="en-US" b="1" smtClean="0"/>
              <a:t>- To understand the etiology of            	diseases.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smtClean="0"/>
              <a:t>	- To suggest the best drugs to be 	used.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b="1" smtClean="0"/>
              <a:t>	- To understand the other clinical 	uses of any particular drug.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288" y="1916113"/>
            <a:ext cx="8229600" cy="338455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err="1" smtClean="0">
                <a:solidFill>
                  <a:srgbClr val="FF0000"/>
                </a:solidFill>
              </a:rPr>
              <a:t>Norepinephrine</a:t>
            </a:r>
            <a:r>
              <a:rPr lang="en-US" b="1" dirty="0" smtClean="0">
                <a:solidFill>
                  <a:srgbClr val="FF0000"/>
                </a:solidFill>
              </a:rPr>
              <a:t> ( NE)</a:t>
            </a:r>
            <a:r>
              <a:rPr lang="en-US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  <a:r>
              <a:rPr lang="en-US" sz="2800" dirty="0" smtClean="0">
                <a:solidFill>
                  <a:srgbClr val="00FFCC"/>
                </a:solidFill>
              </a:rPr>
              <a:t>Mode Disorders and Neurotransmissions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Affective Disorders	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en-US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	NE					            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Mania				                   Depression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Rx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Drugs that decrease 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Drugs that increase NE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FF99CC"/>
                </a:solidFill>
                <a:latin typeface="Times New Roman" pitchFamily="18" charset="0"/>
                <a:cs typeface="Times New Roman" pitchFamily="18" charset="0"/>
              </a:rPr>
              <a:t>What is the evidence to support this theory?.</a:t>
            </a: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059113" y="23495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72" name="Line 5"/>
          <p:cNvSpPr>
            <a:spLocks noChangeShapeType="1"/>
          </p:cNvSpPr>
          <p:nvPr/>
        </p:nvSpPr>
        <p:spPr bwMode="auto">
          <a:xfrm>
            <a:off x="5562600" y="23241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3" name="Line 6"/>
          <p:cNvSpPr>
            <a:spLocks noChangeShapeType="1"/>
          </p:cNvSpPr>
          <p:nvPr/>
        </p:nvSpPr>
        <p:spPr bwMode="auto">
          <a:xfrm>
            <a:off x="5562600" y="25146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4" name="Line 7"/>
          <p:cNvSpPr>
            <a:spLocks noChangeShapeType="1"/>
          </p:cNvSpPr>
          <p:nvPr/>
        </p:nvSpPr>
        <p:spPr bwMode="auto">
          <a:xfrm flipH="1">
            <a:off x="1600200" y="27813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5" name="Line 8"/>
          <p:cNvSpPr>
            <a:spLocks noChangeShapeType="1"/>
          </p:cNvSpPr>
          <p:nvPr/>
        </p:nvSpPr>
        <p:spPr bwMode="auto">
          <a:xfrm>
            <a:off x="5562600" y="2514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6" name="Line 9"/>
          <p:cNvSpPr>
            <a:spLocks noChangeShapeType="1"/>
          </p:cNvSpPr>
          <p:nvPr/>
        </p:nvSpPr>
        <p:spPr bwMode="auto">
          <a:xfrm>
            <a:off x="5562600" y="27813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7" name="Line 10"/>
          <p:cNvSpPr>
            <a:spLocks noChangeShapeType="1"/>
          </p:cNvSpPr>
          <p:nvPr/>
        </p:nvSpPr>
        <p:spPr bwMode="auto">
          <a:xfrm>
            <a:off x="7467600" y="2590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7178" name="Line 11"/>
          <p:cNvSpPr>
            <a:spLocks noChangeShapeType="1"/>
          </p:cNvSpPr>
          <p:nvPr/>
        </p:nvSpPr>
        <p:spPr bwMode="auto">
          <a:xfrm>
            <a:off x="1619250" y="27813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79" name="Line 12"/>
          <p:cNvSpPr>
            <a:spLocks noChangeShapeType="1"/>
          </p:cNvSpPr>
          <p:nvPr/>
        </p:nvSpPr>
        <p:spPr bwMode="auto">
          <a:xfrm>
            <a:off x="7696200" y="276066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80" name="Line 13"/>
          <p:cNvSpPr>
            <a:spLocks noChangeShapeType="1"/>
          </p:cNvSpPr>
          <p:nvPr/>
        </p:nvSpPr>
        <p:spPr bwMode="auto">
          <a:xfrm flipV="1">
            <a:off x="1258888" y="3068638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181" name="Line 14"/>
          <p:cNvSpPr>
            <a:spLocks noChangeShapeType="1"/>
          </p:cNvSpPr>
          <p:nvPr/>
        </p:nvSpPr>
        <p:spPr bwMode="auto">
          <a:xfrm>
            <a:off x="7164388" y="3141663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0070C0"/>
                </a:solidFill>
              </a:rPr>
              <a:t>Serotonin ( 5HT)</a:t>
            </a:r>
            <a:endParaRPr lang="ar-SA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Although the CNS contains less than 2% of the total  </a:t>
            </a:r>
            <a:r>
              <a:rPr lang="en-US" b="1" dirty="0" smtClean="0">
                <a:solidFill>
                  <a:srgbClr val="0070C0"/>
                </a:solidFill>
              </a:rPr>
              <a:t>serotonin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in the body</a:t>
            </a:r>
            <a:r>
              <a:rPr lang="en-US" b="1" dirty="0" smtClean="0">
                <a:solidFill>
                  <a:srgbClr val="0070C0"/>
                </a:solidFill>
              </a:rPr>
              <a:t>, serotonin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plays a very important role in a range of brain functions  including :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Mood control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Regulation of sleep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chemeClr val="accent2"/>
                </a:solidFill>
              </a:rPr>
              <a:t>Pain perception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587057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b="1" dirty="0" smtClean="0">
                <a:solidFill>
                  <a:srgbClr val="FF99CC"/>
                </a:solidFill>
              </a:rPr>
              <a:t>Diseases that are influenced by derangement of 5-HT:</a:t>
            </a:r>
          </a:p>
          <a:p>
            <a:pPr lvl="1" eaLnBrk="1" hangingPunct="1">
              <a:defRPr/>
            </a:pPr>
            <a:r>
              <a:rPr lang="en-US" dirty="0" smtClean="0"/>
              <a:t>Affective Disorders</a:t>
            </a:r>
          </a:p>
          <a:p>
            <a:pPr lvl="1" eaLnBrk="1" hangingPunct="1">
              <a:defRPr/>
            </a:pPr>
            <a:r>
              <a:rPr lang="en-US" dirty="0" smtClean="0"/>
              <a:t>Schizophrenia </a:t>
            </a:r>
          </a:p>
          <a:p>
            <a:pPr lvl="1" eaLnBrk="1" hangingPunct="1">
              <a:defRPr/>
            </a:pPr>
            <a:r>
              <a:rPr lang="en-US" dirty="0" smtClean="0"/>
              <a:t>Obsessive Compulsive Disorders</a:t>
            </a:r>
          </a:p>
          <a:p>
            <a:pPr lvl="1" eaLnBrk="1" hangingPunct="1">
              <a:defRPr/>
            </a:pPr>
            <a:r>
              <a:rPr lang="en-US" dirty="0" smtClean="0"/>
              <a:t>Generalized Anxiety </a:t>
            </a:r>
          </a:p>
          <a:p>
            <a:pPr lvl="1" eaLnBrk="1" hangingPunct="1">
              <a:defRPr/>
            </a:pPr>
            <a:r>
              <a:rPr lang="en-US" dirty="0" smtClean="0"/>
              <a:t>Nausea and Vomiting </a:t>
            </a:r>
            <a:r>
              <a:rPr lang="en-US" dirty="0" smtClean="0"/>
              <a:t>(Rx </a:t>
            </a:r>
            <a:r>
              <a:rPr lang="en-US" sz="2400" dirty="0" smtClean="0"/>
              <a:t>by 5-HT3 antagonists)</a:t>
            </a:r>
            <a:endParaRPr lang="en-US" sz="2400" dirty="0" smtClean="0"/>
          </a:p>
          <a:p>
            <a:pPr lvl="1" eaLnBrk="1" hangingPunct="1">
              <a:buFontTx/>
              <a:buNone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</a:rPr>
              <a:t>Dopamine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907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iff">
  <a:themeElements>
    <a:clrScheme name="Cliff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Cliff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iff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250</TotalTime>
  <Words>254</Words>
  <Application>Microsoft Office PowerPoint</Application>
  <PresentationFormat>On-screen Show (4:3)</PresentationFormat>
  <Paragraphs>78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Verdana</vt:lpstr>
      <vt:lpstr>Arial</vt:lpstr>
      <vt:lpstr>Wingdings</vt:lpstr>
      <vt:lpstr>Calibri</vt:lpstr>
      <vt:lpstr>Times New Roman</vt:lpstr>
      <vt:lpstr>Cliff</vt:lpstr>
      <vt:lpstr>Slide 1</vt:lpstr>
      <vt:lpstr>Slide 2</vt:lpstr>
      <vt:lpstr>Slide 3</vt:lpstr>
      <vt:lpstr>Norepinephrine ( NE) </vt:lpstr>
      <vt:lpstr>Slide 5</vt:lpstr>
      <vt:lpstr>Serotonin ( 5HT)</vt:lpstr>
      <vt:lpstr>Slide 7</vt:lpstr>
      <vt:lpstr>Dopamine</vt:lpstr>
      <vt:lpstr>Slide 9</vt:lpstr>
      <vt:lpstr>Slide 10</vt:lpstr>
      <vt:lpstr>Slide 11</vt:lpstr>
      <vt:lpstr>Role of Acetylcholine in the CNS</vt:lpstr>
      <vt:lpstr>What are the CNS diseases that linked to ACH derangement  ?</vt:lpstr>
      <vt:lpstr> Glutamic acid</vt:lpstr>
      <vt:lpstr>GABA </vt:lpstr>
      <vt:lpstr>Slide 16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Dr.AbdulqaderAlhaider</dc:creator>
  <cp:lastModifiedBy>user</cp:lastModifiedBy>
  <cp:revision>38</cp:revision>
  <dcterms:created xsi:type="dcterms:W3CDTF">2006-03-17T12:01:56Z</dcterms:created>
  <dcterms:modified xsi:type="dcterms:W3CDTF">2012-09-02T20:26:54Z</dcterms:modified>
</cp:coreProperties>
</file>