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342" r:id="rId3"/>
    <p:sldId id="304" r:id="rId4"/>
    <p:sldId id="310" r:id="rId5"/>
    <p:sldId id="321" r:id="rId6"/>
    <p:sldId id="306" r:id="rId7"/>
    <p:sldId id="305" r:id="rId8"/>
    <p:sldId id="296" r:id="rId9"/>
    <p:sldId id="308" r:id="rId10"/>
    <p:sldId id="309" r:id="rId11"/>
    <p:sldId id="314" r:id="rId12"/>
    <p:sldId id="325" r:id="rId13"/>
    <p:sldId id="329" r:id="rId14"/>
    <p:sldId id="330" r:id="rId15"/>
    <p:sldId id="262" r:id="rId16"/>
    <p:sldId id="331" r:id="rId17"/>
    <p:sldId id="336" r:id="rId18"/>
    <p:sldId id="338" r:id="rId19"/>
    <p:sldId id="317" r:id="rId20"/>
    <p:sldId id="320" r:id="rId21"/>
    <p:sldId id="319" r:id="rId22"/>
    <p:sldId id="311" r:id="rId23"/>
    <p:sldId id="303" r:id="rId2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33CC"/>
    <a:srgbClr val="575AD5"/>
    <a:srgbClr val="00FF00"/>
    <a:srgbClr val="FF0066"/>
    <a:srgbClr val="D1FFFF"/>
    <a:srgbClr val="FF00FF"/>
    <a:srgbClr val="FFCCFF"/>
    <a:srgbClr val="0099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66" d="100"/>
          <a:sy n="66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neuro.net/vertigo/wp-content/uploads/2009/12/Brain-Based-Neurolog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imple_vestibulo-ocular_reflex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ptokinetic_nystagmus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27" grpId="0"/>
      <p:bldP spid="27" grpId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7" grpId="0"/>
      <p:bldP spid="37" grpId="1"/>
      <p:bldP spid="32" grpId="0"/>
      <p:bldP spid="36" grpId="0" animBg="1"/>
      <p:bldP spid="39" grpId="0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 animBg="1"/>
      <p:bldP spid="28" grpId="0" animBg="1"/>
      <p:bldP spid="30" grpId="0"/>
      <p:bldP spid="33" grpId="0"/>
      <p:bldP spid="34" grpId="0"/>
      <p:bldP spid="35" grpId="0"/>
      <p:bldP spid="46" grpId="0"/>
      <p:bldP spid="50" grpId="0" animBg="1"/>
      <p:bldP spid="57" grpId="0" animBg="1"/>
      <p:bldP spid="25" grpId="0"/>
      <p:bldP spid="2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8" grpId="0"/>
      <p:bldP spid="58" grpId="1"/>
      <p:bldP spid="59" grpId="0" animBg="1"/>
      <p:bldP spid="59" grpId="1" animBg="1"/>
      <p:bldP spid="61" grpId="0" animBg="1"/>
      <p:bldP spid="62" grpId="0" animBg="1"/>
      <p:bldP spid="62" grpId="1" animBg="1"/>
      <p:bldP spid="34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4572000" y="3486211"/>
            <a:ext cx="785818" cy="928694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499430" y="3414773"/>
            <a:ext cx="928694" cy="106544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6300192" y="764704"/>
            <a:ext cx="504056" cy="576064"/>
          </a:xfrm>
          <a:prstGeom prst="star5">
            <a:avLst/>
          </a:prstGeom>
          <a:solidFill>
            <a:srgbClr val="00FF00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5-Point Star 36"/>
          <p:cNvSpPr/>
          <p:nvPr/>
        </p:nvSpPr>
        <p:spPr bwMode="auto">
          <a:xfrm>
            <a:off x="6300192" y="757450"/>
            <a:ext cx="504056" cy="576064"/>
          </a:xfrm>
          <a:prstGeom prst="star5">
            <a:avLst/>
          </a:prstGeom>
          <a:solidFill>
            <a:srgbClr val="FF0066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769E-6 L -0.05902 0.346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7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27168E-6 L -0.30156 0.51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1" grpId="0" animBg="1"/>
      <p:bldP spid="1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  <p:bldP spid="61" grpId="0"/>
      <p:bldP spid="34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500" y="1628800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548680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120184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Pheochromocytoma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417774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2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PROCHlORPERAZINE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In vertigo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 animBg="1"/>
      <p:bldP spid="22" grpId="0"/>
      <p:bldP spid="30" grpId="0"/>
      <p:bldP spid="31" grpId="0"/>
      <p:bldP spid="32" grpId="0" animBg="1"/>
      <p:bldP spid="18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35" grpId="0" animBg="1"/>
      <p:bldP spid="35" grpId="1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3000396" cy="19381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2910" y="1500174"/>
            <a:ext cx="68580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Fluid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in the semi-circular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canal [in plane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of the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movement] lags→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stimulating nerve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endings → firing impulses along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the vestibular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nerve 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5" name="Picture 12" descr="Brain Based Neurolog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0667"/>
          <a:stretch>
            <a:fillRect/>
          </a:stretch>
        </p:blipFill>
        <p:spPr bwMode="auto">
          <a:xfrm rot="20759855">
            <a:off x="5601152" y="3152355"/>
            <a:ext cx="324562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01102" y="5508325"/>
            <a:ext cx="5857916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To vestibular nuclei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Calibri"/>
              </a:rPr>
              <a:t>→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srgbClr val="66FFFF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relay stations</a:t>
            </a:r>
            <a:endParaRPr lang="en-US" sz="2600" dirty="0">
              <a:solidFill>
                <a:srgbClr val="66FFFF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357166"/>
            <a:ext cx="3071802" cy="70788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Head Move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5505" y="2672811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0628" y="2857496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57752" y="328612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86314" y="364331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009" y="3857628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28" y="4244447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86446" y="4929198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14942" y="4500570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3570" y="4714884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5703" y="5286388"/>
            <a:ext cx="743751" cy="541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2910" y="1714488"/>
            <a:ext cx="61436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Impulses come also from eyes, touch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and position sensors in the neck, spine and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limbs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568057">
            <a:off x="2601464" y="4275843"/>
            <a:ext cx="3473956" cy="10715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>
                <a:gd name="adj" fmla="val 55409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llllllllllllllll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1538" y="5517232"/>
            <a:ext cx="5929354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The processed output  goes</a:t>
            </a:r>
            <a:endParaRPr lang="en-US" sz="2600" dirty="0">
              <a:solidFill>
                <a:schemeClr val="bg1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2000" r="2338" b="3999"/>
          <a:stretch>
            <a:fillRect/>
          </a:stretch>
        </p:blipFill>
        <p:spPr bwMode="auto">
          <a:xfrm flipH="1">
            <a:off x="5857884" y="3167758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714348" y="3286124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Conscious brain inter</a:t>
            </a:r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preted as a sense of position in space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5786" y="2643182"/>
            <a:ext cx="5929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Eye muscles to stabilize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5786" y="1714488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Neck spine &amp; limbs to control posture and movement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23 C -0.0158 0.01226 -0.03368 0.02497 -0.04097 0.03931 C -0.04826 0.0548 -0.05156 0.0726 -0.05434 0.09018 C -0.05729 0.10798 -0.05225 0.12208 -0.04722 0.13758 C -0.04184 0.15168 -0.03489 0.16694 -0.01927 0.17827 C -0.00625 0.19029 0.01545 0.19839 0.03837 0.20393 C 0.05972 0.20925 0.08472 0.21156 0.10972 0.21156 C 0.13455 0.2111 0.1592 0.20833 0.18195 0.20301 C 0.20643 0.19746 0.22865 0.18798 0.24653 0.17526 C 0.26459 0.16393 0.28021 0.15006 0.2875 0.13457 C 0.29705 0.12 0.29983 0.10104 0.29879 0.08625 C 0.3 0.07145 0.2967 0.05457 0.28542 0.04116 C 0.27448 0.02914 0.25521 0.02081 0.23004 0.01827 C 0.20452 0.01734 0.18038 0.02544 0.16459 0.03654 C 0.1507 0.0474 0.14132 0.06336 0.14045 0.0807 C 0.1415 0.09827 0.14462 0.11353 0.1559 0.12555 C 0.16719 0.13804 0.16528 0.14081 0.20764 0.15307 C 0.24601 0.1674 0.28299 0.15769 0.30556 0.1563 C 0.32813 0.15376 0.34636 0.14613 0.36875 0.13827 C 0.3934 0.12856 0.41302 0.11445 0.42691 0.10197 C 0.44045 0.08971 0.43542 0.07076 0.44219 0.04856 C 0.44705 0.02659 0.46215 0.00347 0.46111 -0.01271 C 0.46181 -0.02635 0.50035 0.01064 0.51198 0.01064 C 0.52726 0.00995 0.56563 -0.00578 0.5533 -0.01687 " pathEditMode="relative" rAng="0" ptsTypes="ffffffffffffffffffffffa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 animBg="1"/>
      <p:bldP spid="9" grpId="1" animBg="1"/>
      <p:bldP spid="14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31" grpId="1"/>
      <p:bldP spid="31" grpId="2"/>
      <p:bldP spid="33" grpId="0"/>
      <p:bldP spid="32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928926" y="1428736"/>
            <a:ext cx="278608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COMPENSATING / STABILIZING  MOVEMENTS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7" name="Picture 14" descr="300px-Simple_vestibulo-ocular_reflex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 b="7658"/>
          <a:stretch>
            <a:fillRect/>
          </a:stretch>
        </p:blipFill>
        <p:spPr bwMode="auto">
          <a:xfrm>
            <a:off x="1865422" y="1571612"/>
            <a:ext cx="5635536" cy="47863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TRANSMITTERS  INVOLVED IN VESTIBULAR FIRING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7385" y="1500174"/>
            <a:ext cx="567056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3000" dirty="0" smtClean="0">
                <a:latin typeface="Bernard MT Condensed" pitchFamily="18" charset="0"/>
              </a:rPr>
              <a:t>Main Transmitters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Glutamates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Acetylcholine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Glycine</a:t>
            </a:r>
            <a:endParaRPr lang="en-US" sz="30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GABA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3000" dirty="0" err="1" smtClean="0">
                <a:latin typeface="Bernard MT Condensed" pitchFamily="18" charset="0"/>
              </a:rPr>
              <a:t>Modulatory</a:t>
            </a:r>
            <a:r>
              <a:rPr lang="en-US" sz="3000" dirty="0" smtClean="0">
                <a:latin typeface="Bernard MT Condensed" pitchFamily="18" charset="0"/>
              </a:rPr>
              <a:t> Transmitters 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Histamine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Noradrenaline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00372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286644" y="325709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0958" y="307830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5272" y="289951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9586" y="2720720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3900" y="2541928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236313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2528" y="218434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86842" y="200555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857232"/>
            <a:ext cx="5786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 individual  will 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eel unsteady when standing or walking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When disorder sets in =  </a:t>
            </a:r>
            <a:r>
              <a:rPr lang="en-US" sz="3600" u="sng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BALANCE DISORDER </a:t>
            </a:r>
            <a:endParaRPr lang="en-US" sz="3200" u="sng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396" y="184482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DIZZINESS 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? 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96" y="2562837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VERTIGO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?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322" y="185820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Lighted headedness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108" y="3140968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23222" y="2555214"/>
            <a:ext cx="6786578" cy="523220"/>
          </a:xfrm>
          <a:prstGeom prst="rect">
            <a:avLst/>
          </a:prstGeom>
          <a:solidFill>
            <a:srgbClr val="575AD5">
              <a:alpha val="4588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It is a type of dizziness that creates the sense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3387057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That you or your environment is </a:t>
            </a:r>
            <a:r>
              <a:rPr lang="en-US" sz="2800" b="1" u="heavy" dirty="0" smtClean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SPINNING</a:t>
            </a:r>
            <a:endParaRPr lang="en-US" sz="2800" b="1" u="heavy" dirty="0">
              <a:uFill>
                <a:solidFill>
                  <a:srgbClr val="66FFFF"/>
                </a:solidFill>
              </a:u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774" y="4803183"/>
            <a:ext cx="7929618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dirty="0" smtClean="0">
                <a:latin typeface="Arial Narrow" pitchFamily="34" charset="0"/>
              </a:rPr>
              <a:t>Sensation of disorientation or motion (spinning) </a:t>
            </a:r>
            <a:r>
              <a:rPr lang="en-US" sz="2800" b="1" u="sng" dirty="0" smtClean="0">
                <a:latin typeface="Arial Narrow" pitchFamily="34" charset="0"/>
              </a:rPr>
              <a:t>+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Nausea or vomiting,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sweating,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abnormal eye movements (</a:t>
            </a:r>
            <a:r>
              <a:rPr lang="en-US" sz="2800" dirty="0" err="1" smtClean="0">
                <a:latin typeface="Arial Narrow" pitchFamily="34" charset="0"/>
              </a:rPr>
              <a:t>nystagmus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13716" y="5182230"/>
            <a:ext cx="3000396" cy="652062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385616" y="4653136"/>
            <a:ext cx="3143272" cy="857256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7" name="Picture 5" descr="Optokinetic nystagmus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589240"/>
            <a:ext cx="2376264" cy="126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714884"/>
            <a:ext cx="3000396" cy="1938173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 bwMode="auto">
          <a:xfrm>
            <a:off x="3172268" y="2115220"/>
            <a:ext cx="2714644" cy="2643206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71736" y="1428736"/>
            <a:ext cx="3929090" cy="400052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85918" y="742252"/>
            <a:ext cx="5429288" cy="5401392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vertigoanddizzine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185262"/>
            <a:ext cx="4786314" cy="4786303"/>
          </a:xfrm>
          <a:prstGeom prst="rect">
            <a:avLst/>
          </a:prstGeom>
          <a:noFill/>
        </p:spPr>
      </p:pic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3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CAUSES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8082" y="571480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CNS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7686" y="2357430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3548722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Others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6" y="2981218"/>
            <a:ext cx="5072066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Vestibular hair cell stimulation unrelated to head and body motions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1195268"/>
            <a:ext cx="52149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Impact on vestibular nuclei , afferent inputs or efferent outputs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24" y="4964047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Fluid  / Electrolyte /  Ca disturbances;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BP,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cholesterol</a:t>
            </a:r>
            <a:endParaRPr lang="en-US" sz="2400" dirty="0" smtClean="0">
              <a:latin typeface="Arial Narrow" pitchFamily="34" charset="0"/>
            </a:endParaRPr>
          </a:p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diabetes, anemia , calcium disorders …..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57224" y="4178229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Low tolerance for </a:t>
            </a:r>
            <a:r>
              <a:rPr lang="en-US" sz="2400" b="1" i="1" dirty="0" smtClean="0">
                <a:latin typeface="Arial Narrow" pitchFamily="34" charset="0"/>
              </a:rPr>
              <a:t>vehicular motion </a:t>
            </a:r>
            <a:r>
              <a:rPr lang="en-US" sz="2400" b="1" dirty="0" smtClean="0">
                <a:latin typeface="Arial Narrow" pitchFamily="34" charset="0"/>
              </a:rPr>
              <a:t>such as cars, boats, cruise ships, and airplanes that cause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MOTION SICKNESS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5767300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Calibri"/>
              </a:rPr>
              <a:t>↓</a:t>
            </a:r>
            <a:r>
              <a:rPr lang="en-US" sz="2400" b="1" dirty="0" smtClean="0">
                <a:latin typeface="Arial Narrow" pitchFamily="34" charset="0"/>
              </a:rPr>
              <a:t> equalization of air pressure in middle ear due to blocking or swelling of Eustachian tube </a:t>
            </a:r>
            <a:r>
              <a:rPr lang="en-US" sz="2400" b="1" dirty="0" smtClean="0">
                <a:latin typeface="Calibri"/>
              </a:rPr>
              <a:t>→</a:t>
            </a:r>
            <a:r>
              <a:rPr lang="en-US" sz="2400" b="1" dirty="0" smtClean="0">
                <a:latin typeface="Arial Narrow" pitchFamily="34" charset="0"/>
              </a:rPr>
              <a:t> undue pressure on inner ear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2385326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MENIERE’S</a:t>
            </a:r>
            <a:endParaRPr lang="en-US" sz="24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1" grpId="0" animBg="1"/>
      <p:bldP spid="12" grpId="0" animBg="1"/>
      <p:bldP spid="14" grpId="0" animBg="1"/>
      <p:bldP spid="22" grpId="0" animBg="1"/>
      <p:bldP spid="23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3214710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PATHOPHYSIOLOGY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10" descr="inner%20ear%20detai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928" r="3273" b="5196"/>
          <a:stretch>
            <a:fillRect/>
          </a:stretch>
        </p:blipFill>
        <p:spPr bwMode="auto">
          <a:xfrm>
            <a:off x="5643602" y="285728"/>
            <a:ext cx="3371874" cy="2571768"/>
          </a:xfrm>
          <a:prstGeom prst="rect">
            <a:avLst/>
          </a:prstGeom>
          <a:noFill/>
        </p:spPr>
      </p:pic>
      <p:sp>
        <p:nvSpPr>
          <p:cNvPr id="12" name="Parallelogram 11"/>
          <p:cNvSpPr/>
          <p:nvPr/>
        </p:nvSpPr>
        <p:spPr bwMode="auto">
          <a:xfrm rot="18691754">
            <a:off x="6035304" y="1614064"/>
            <a:ext cx="1785950" cy="32369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71934" y="285728"/>
            <a:ext cx="5000628" cy="3500462"/>
            <a:chOff x="4214842" y="285728"/>
            <a:chExt cx="5000628" cy="3500462"/>
          </a:xfrm>
        </p:grpSpPr>
        <p:pic>
          <p:nvPicPr>
            <p:cNvPr id="8" name="Picture 5" descr="fluid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222" y="285728"/>
              <a:ext cx="3659574" cy="350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4214842" y="1214422"/>
              <a:ext cx="1571604" cy="400110"/>
            </a:xfrm>
            <a:prstGeom prst="rect">
              <a:avLst/>
            </a:prstGeom>
            <a:solidFill>
              <a:srgbClr val="9FD8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Perilymph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43866" y="2428868"/>
              <a:ext cx="1571604" cy="400110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Endolymph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7158" y="2928934"/>
            <a:ext cx="75724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smtClean="0">
                <a:latin typeface="Arial Narrow" pitchFamily="34" charset="0"/>
              </a:rPr>
              <a:t>Inner </a:t>
            </a:r>
            <a:r>
              <a:rPr lang="en-US" sz="2800" b="1" i="1" dirty="0">
                <a:latin typeface="Arial Narrow" pitchFamily="34" charset="0"/>
              </a:rPr>
              <a:t>ear </a:t>
            </a:r>
            <a:r>
              <a:rPr lang="en-US" sz="2800" b="1" i="1" dirty="0" smtClean="0">
                <a:latin typeface="Arial Narrow" pitchFamily="34" charset="0"/>
              </a:rPr>
              <a:t>chamber is </a:t>
            </a:r>
            <a:r>
              <a:rPr lang="en-US" sz="2800" b="1" i="1" dirty="0">
                <a:latin typeface="Arial Narrow" pitchFamily="34" charset="0"/>
              </a:rPr>
              <a:t>filled </a:t>
            </a:r>
            <a:r>
              <a:rPr lang="en-US" sz="2800" b="1" i="1" dirty="0" smtClean="0">
                <a:latin typeface="Arial Narrow" pitchFamily="34" charset="0"/>
              </a:rPr>
              <a:t>with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err="1" smtClean="0">
                <a:latin typeface="Arial Narrow" pitchFamily="34" charset="0"/>
              </a:rPr>
              <a:t>perilymph</a:t>
            </a:r>
            <a:r>
              <a:rPr lang="en-US" sz="2800" b="1" i="1" dirty="0" smtClean="0">
                <a:latin typeface="Arial Narrow" pitchFamily="34" charset="0"/>
              </a:rPr>
              <a:t> &amp; </a:t>
            </a:r>
            <a:r>
              <a:rPr lang="en-US" sz="2800" b="1" i="1" dirty="0" err="1" smtClean="0">
                <a:latin typeface="Arial Narrow" pitchFamily="34" charset="0"/>
              </a:rPr>
              <a:t>endolymph</a:t>
            </a:r>
            <a:r>
              <a:rPr lang="en-US" sz="2800" b="1" dirty="0" smtClean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800" b="1" dirty="0" smtClean="0">
                <a:latin typeface="Arial Narrow" pitchFamily="34" charset="0"/>
              </a:rPr>
              <a:t>↑</a:t>
            </a:r>
            <a:r>
              <a:rPr lang="en-US" sz="2800" b="1" dirty="0" err="1" smtClean="0">
                <a:latin typeface="Arial Narrow" pitchFamily="34" charset="0"/>
              </a:rPr>
              <a:t>endolymphatic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pressure </a:t>
            </a:r>
            <a:r>
              <a:rPr lang="en-US" sz="2800" b="1" dirty="0" smtClean="0">
                <a:latin typeface="Arial Narrow" pitchFamily="34" charset="0"/>
              </a:rPr>
              <a:t>( </a:t>
            </a:r>
            <a:r>
              <a:rPr lang="en-US" sz="2800" b="1" dirty="0" err="1" smtClean="0">
                <a:latin typeface="Arial Narrow" pitchFamily="34" charset="0"/>
              </a:rPr>
              <a:t>hydrolymphatic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hydrops</a:t>
            </a:r>
            <a:r>
              <a:rPr lang="en-US" sz="2800" b="1" dirty="0" smtClean="0">
                <a:latin typeface="Arial Narrow" pitchFamily="34" charset="0"/>
              </a:rPr>
              <a:t> )→ </a:t>
            </a:r>
            <a:r>
              <a:rPr lang="en-US" sz="2800" b="1" dirty="0" err="1" smtClean="0">
                <a:latin typeface="Arial Narrow" pitchFamily="34" charset="0"/>
              </a:rPr>
              <a:t>microscopice</a:t>
            </a:r>
            <a:r>
              <a:rPr lang="en-US" sz="2800" b="1" dirty="0" smtClean="0">
                <a:latin typeface="Arial Narrow" pitchFamily="34" charset="0"/>
              </a:rPr>
              <a:t> breaks of separating membrane  often with vestibular hair loss </a:t>
            </a:r>
            <a:r>
              <a:rPr lang="en-US" sz="2800" b="1" dirty="0" smtClean="0">
                <a:latin typeface="Calibri"/>
              </a:rPr>
              <a:t>→ depolarization and functional loss </a:t>
            </a:r>
            <a:r>
              <a:rPr lang="en-US" sz="3200" b="1" dirty="0" smtClean="0">
                <a:latin typeface="Arial Narrow" pitchFamily="34" charset="0"/>
              </a:rPr>
              <a:t>  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151267"/>
            <a:ext cx="9144000" cy="492443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 Narrow" pitchFamily="34" charset="0"/>
              </a:rPr>
              <a:t>Ménière's</a:t>
            </a:r>
            <a:r>
              <a:rPr lang="en-US" sz="2600" b="1" dirty="0" smtClean="0">
                <a:latin typeface="Arial Narrow" pitchFamily="34" charset="0"/>
              </a:rPr>
              <a:t> disease; </a:t>
            </a:r>
            <a:r>
              <a:rPr lang="en-US" sz="2600" dirty="0" smtClean="0">
                <a:latin typeface="Arial Narrow" pitchFamily="34" charset="0"/>
              </a:rPr>
              <a:t>disorder of control of inner ear fluid homeostasis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57224" y="4214818"/>
            <a:ext cx="7286676" cy="179544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b="1" dirty="0" err="1">
                <a:latin typeface="Arial Narrow" pitchFamily="34" charset="0"/>
              </a:rPr>
              <a:t>Ménière's</a:t>
            </a:r>
            <a:r>
              <a:rPr lang="en-US" sz="2600" b="1" dirty="0">
                <a:latin typeface="Arial Narrow" pitchFamily="34" charset="0"/>
              </a:rPr>
              <a:t> disease</a:t>
            </a:r>
            <a:r>
              <a:rPr lang="en-US" sz="2600" dirty="0">
                <a:latin typeface="Arial Narrow" pitchFamily="34" charset="0"/>
              </a:rPr>
              <a:t> is a disorder of the inner ear that can affect hearing and balance.</a:t>
            </a:r>
          </a:p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dirty="0">
                <a:latin typeface="Arial Narrow" pitchFamily="34" charset="0"/>
              </a:rPr>
              <a:t>It is characterized by episodes of vertigo</a:t>
            </a:r>
            <a:r>
              <a:rPr lang="en-US" sz="2600" dirty="0" smtClean="0">
                <a:latin typeface="Arial Narrow" pitchFamily="34" charset="0"/>
              </a:rPr>
              <a:t>, tinnitus </a:t>
            </a:r>
            <a:r>
              <a:rPr lang="en-US" sz="2600" dirty="0">
                <a:latin typeface="Arial Narrow" pitchFamily="34" charset="0"/>
              </a:rPr>
              <a:t>and progressive hearing loss </a:t>
            </a:r>
            <a:r>
              <a:rPr lang="en-US" sz="2600" dirty="0" smtClean="0">
                <a:latin typeface="Arial Narrow" pitchFamily="34" charset="0"/>
              </a:rPr>
              <a:t>.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2842" y="1157498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017E-6 L 0.03924 0.04185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  <p:bldP spid="16" grpId="0" animBg="1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960</Words>
  <Application>Microsoft Office PowerPoint</Application>
  <PresentationFormat>On-screen Show (4:3)</PresentationFormat>
  <Paragraphs>261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Osama</cp:lastModifiedBy>
  <cp:revision>145</cp:revision>
  <dcterms:created xsi:type="dcterms:W3CDTF">2010-10-04T08:19:59Z</dcterms:created>
  <dcterms:modified xsi:type="dcterms:W3CDTF">2012-09-25T04:51:42Z</dcterms:modified>
</cp:coreProperties>
</file>