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8" r:id="rId3"/>
    <p:sldId id="283" r:id="rId4"/>
    <p:sldId id="284" r:id="rId5"/>
    <p:sldId id="271" r:id="rId6"/>
    <p:sldId id="272" r:id="rId7"/>
    <p:sldId id="299" r:id="rId8"/>
    <p:sldId id="275" r:id="rId9"/>
    <p:sldId id="277" r:id="rId10"/>
    <p:sldId id="257" r:id="rId11"/>
    <p:sldId id="285" r:id="rId12"/>
    <p:sldId id="269" r:id="rId13"/>
    <p:sldId id="264" r:id="rId14"/>
    <p:sldId id="268" r:id="rId15"/>
    <p:sldId id="303" r:id="rId16"/>
    <p:sldId id="286" r:id="rId17"/>
    <p:sldId id="282" r:id="rId18"/>
    <p:sldId id="287" r:id="rId19"/>
    <p:sldId id="288" r:id="rId20"/>
    <p:sldId id="304" r:id="rId21"/>
  </p:sldIdLst>
  <p:sldSz cx="9144000" cy="6858000" type="screen4x3"/>
  <p:notesSz cx="7045325" cy="9345613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2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B31741-CE88-4C36-A473-C5E0D3E39E36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328FC6-3913-43F9-B671-A3A64D676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92563" y="0"/>
            <a:ext cx="3052762" cy="466725"/>
          </a:xfrm>
          <a:prstGeom prst="rect">
            <a:avLst/>
          </a:prstGeom>
        </p:spPr>
        <p:txBody>
          <a:bodyPr vert="horz" lIns="93662" tIns="46831" rIns="93662" bIns="46831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52762" cy="466725"/>
          </a:xfrm>
          <a:prstGeom prst="rect">
            <a:avLst/>
          </a:prstGeom>
        </p:spPr>
        <p:txBody>
          <a:bodyPr vert="horz" lIns="93662" tIns="46831" rIns="93662" bIns="46831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4032A-9955-4E12-B299-4A9F5345880B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92563" y="8877300"/>
            <a:ext cx="3052762" cy="466725"/>
          </a:xfrm>
          <a:prstGeom prst="rect">
            <a:avLst/>
          </a:prstGeom>
        </p:spPr>
        <p:txBody>
          <a:bodyPr vert="horz" lIns="93662" tIns="46831" rIns="93662" bIns="46831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877300"/>
            <a:ext cx="3052762" cy="466725"/>
          </a:xfrm>
          <a:prstGeom prst="rect">
            <a:avLst/>
          </a:prstGeom>
        </p:spPr>
        <p:txBody>
          <a:bodyPr vert="horz" lIns="93662" tIns="46831" rIns="93662" bIns="46831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A53CAD-76BB-426D-B365-C5862CF0368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14AF0-EB93-4015-A6D4-51CB78E74E37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A8EE51-C1F4-4CEA-B196-7948F2C51537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4550632-0709-43B1-ACDD-8FAFCCEF111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D4E5-A8E8-4F22-82B2-E773C0378960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146D3-114A-4ECE-8F01-BF7AC810910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ACE8-D14B-4F26-BF86-EAD72448EAB1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F2A4-0A6E-4E08-901B-E9D757C9F1A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565A-E74D-4C45-A339-61A4BE020140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AD1E-AD3A-421E-A7FC-9B6164145DE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485DE-0F45-49E5-B3FE-315840B40D62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0B506E-AC8F-40ED-AC92-CE04CF6175A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C432-E91F-48D5-82AF-454CDFC177BB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372B-4D44-4139-A89B-235561F984D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A33A3F-3E11-413C-8B46-D05D7125BAB9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5EDAE-1DF6-4D09-83A6-3841153C55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F36EA-1EDB-4B06-BAA9-C264781CE25E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7B3C-51F9-42D6-99D9-DCCF823A8D9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DAFE-028F-46A8-8650-4F5B4AA59009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4050-DD9D-48EB-B22C-104189579B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8E7248-FA66-4E67-99D7-BA330357B30D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D7DE2C-4AB0-4BB5-A6AA-C01A4957A48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062182-6275-4C7C-B943-97593A3ABAD9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729527-456C-474D-8898-AE1C40F4EF1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DD446B1-385F-408C-A7E7-5608C74360AC}" type="datetimeFigureOut">
              <a:rPr lang="ar-SA"/>
              <a:pPr>
                <a:defRPr/>
              </a:pPr>
              <a:t>01/12/1433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92FD82-00D3-4D38-948D-5D0BEBE8235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1" r:id="rId2"/>
    <p:sldLayoutId id="2147483868" r:id="rId3"/>
    <p:sldLayoutId id="2147483862" r:id="rId4"/>
    <p:sldLayoutId id="2147483869" r:id="rId5"/>
    <p:sldLayoutId id="2147483863" r:id="rId6"/>
    <p:sldLayoutId id="2147483864" r:id="rId7"/>
    <p:sldLayoutId id="2147483870" r:id="rId8"/>
    <p:sldLayoutId id="2147483871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915" y="1124744"/>
            <a:ext cx="8458200" cy="22322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   Drugs used in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Meningitis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B0F0"/>
                </a:solidFill>
              </a:rPr>
              <a:t>Prof. M. </a:t>
            </a:r>
            <a:r>
              <a:rPr lang="en-US" sz="3600" dirty="0" err="1" smtClean="0">
                <a:solidFill>
                  <a:srgbClr val="00B0F0"/>
                </a:solidFill>
              </a:rPr>
              <a:t>Alhumayyd</a:t>
            </a: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    </a:t>
            </a:r>
            <a:endParaRPr lang="ar-SA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981075"/>
            <a:ext cx="3457575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 </a:t>
            </a:r>
            <a:r>
              <a:rPr lang="en-US" b="1" smtClean="0">
                <a:cs typeface="Arial" charset="0"/>
              </a:rPr>
              <a:t>Antibiotic selected must penetrate adequately  into the CSF.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mtClean="0">
                <a:cs typeface="Arial" charset="0"/>
              </a:rPr>
              <a:t>       </a:t>
            </a:r>
            <a:r>
              <a:rPr lang="en-US" b="1" smtClean="0">
                <a:cs typeface="Arial" charset="0"/>
              </a:rPr>
              <a:t>Regimen chosen must have potent    		activity against  known or 				suspected pathogens &amp; 				exert a </a:t>
            </a:r>
            <a:r>
              <a:rPr lang="en-US" b="1" smtClean="0">
                <a:solidFill>
                  <a:srgbClr val="FF0000"/>
                </a:solidFill>
                <a:cs typeface="Arial" charset="0"/>
              </a:rPr>
              <a:t>bactericidal</a:t>
            </a:r>
            <a:r>
              <a:rPr lang="en-US" b="1" smtClean="0">
                <a:cs typeface="Arial" charset="0"/>
              </a:rPr>
              <a:t>  effect.(Empiric?) </a:t>
            </a:r>
            <a:endParaRPr lang="ar-SA" b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Treatment  Principles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Cephalosporins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smtClean="0"/>
              <a:t>    </a:t>
            </a:r>
            <a:r>
              <a:rPr lang="en-US" sz="2400" b="1" smtClean="0"/>
              <a:t>Ceftriaxone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i.v</a:t>
            </a:r>
            <a:r>
              <a:rPr lang="en-US" sz="2400" b="1" dirty="0" smtClean="0"/>
              <a:t>; </a:t>
            </a:r>
            <a:r>
              <a:rPr lang="en-US" sz="2400" b="1" dirty="0" err="1" smtClean="0"/>
              <a:t>Cefotaxime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i.v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Ceftazidime,i.v</a:t>
            </a:r>
            <a:endParaRPr lang="en-US" sz="24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Penicillins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    Penicillin G, </a:t>
            </a:r>
            <a:r>
              <a:rPr lang="en-US" b="1" dirty="0" err="1" smtClean="0"/>
              <a:t>i.v</a:t>
            </a:r>
            <a:r>
              <a:rPr lang="en-US" b="1" dirty="0" smtClean="0"/>
              <a:t>; </a:t>
            </a:r>
            <a:r>
              <a:rPr lang="en-US" b="1" dirty="0" err="1" smtClean="0"/>
              <a:t>Ampicillin</a:t>
            </a:r>
            <a:r>
              <a:rPr lang="en-US" b="1" dirty="0" smtClean="0"/>
              <a:t>, </a:t>
            </a:r>
            <a:r>
              <a:rPr lang="en-US" b="1" dirty="0" err="1" smtClean="0"/>
              <a:t>i.v</a:t>
            </a: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Glycopeptides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    </a:t>
            </a:r>
            <a:r>
              <a:rPr lang="en-US" b="1" dirty="0" err="1" smtClean="0"/>
              <a:t>Vancomycin</a:t>
            </a:r>
            <a:r>
              <a:rPr lang="en-US" b="1" dirty="0" smtClean="0"/>
              <a:t>, </a:t>
            </a:r>
            <a:r>
              <a:rPr lang="en-US" b="1" dirty="0" err="1" smtClean="0"/>
              <a:t>i.v</a:t>
            </a: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Aminoglycosides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    </a:t>
            </a:r>
            <a:r>
              <a:rPr lang="en-US" b="1" dirty="0" err="1" smtClean="0"/>
              <a:t>Gentamicin</a:t>
            </a:r>
            <a:r>
              <a:rPr lang="en-US" b="1" dirty="0" smtClean="0"/>
              <a:t>, </a:t>
            </a:r>
            <a:r>
              <a:rPr lang="en-US" b="1" dirty="0" err="1" smtClean="0"/>
              <a:t>i.v</a:t>
            </a: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Antibiotics for treatment of bacterial meningitis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>
                <a:solidFill>
                  <a:srgbClr val="7030A0"/>
                </a:solidFill>
              </a:rPr>
              <a:t>Ceftriaxone (children &amp; adults).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err="1" smtClean="0">
                <a:solidFill>
                  <a:srgbClr val="7030A0"/>
                </a:solidFill>
              </a:rPr>
              <a:t>Cefotaxime</a:t>
            </a:r>
            <a:r>
              <a:rPr lang="en-US" sz="3200" b="1" dirty="0" smtClean="0">
                <a:solidFill>
                  <a:srgbClr val="7030A0"/>
                </a:solidFill>
              </a:rPr>
              <a:t> (preferred in neonates).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err="1" smtClean="0">
                <a:solidFill>
                  <a:srgbClr val="7030A0"/>
                </a:solidFill>
              </a:rPr>
              <a:t>Ceftazidime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000" b="1" dirty="0" smtClean="0">
                <a:solidFill>
                  <a:srgbClr val="7030A0"/>
                </a:solidFill>
              </a:rPr>
              <a:t>(excellent against p. </a:t>
            </a:r>
            <a:r>
              <a:rPr lang="en-US" sz="3000" b="1" dirty="0" err="1" smtClean="0">
                <a:solidFill>
                  <a:srgbClr val="7030A0"/>
                </a:solidFill>
              </a:rPr>
              <a:t>aeruginosae</a:t>
            </a:r>
            <a:r>
              <a:rPr lang="en-US" sz="3000" b="1" dirty="0" smtClean="0">
                <a:solidFill>
                  <a:srgbClr val="7030A0"/>
                </a:solidFill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Mechanism of action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Inhibits bacterial cell wall synthesis(bactericidal)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Side effects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1. Hypersensitivity reactions- most common 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2. </a:t>
            </a:r>
            <a:r>
              <a:rPr lang="en-US" sz="2800" dirty="0" err="1" smtClean="0"/>
              <a:t>Thrombophlebitis</a:t>
            </a:r>
            <a:endParaRPr lang="en-US" sz="28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3. </a:t>
            </a:r>
            <a:r>
              <a:rPr lang="en-US" sz="2800" dirty="0" err="1" smtClean="0"/>
              <a:t>Superinfections</a:t>
            </a:r>
            <a:endParaRPr lang="en-US" sz="28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4. Diarrhea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ar-SA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Cephalosporins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Penicillin G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narrow spectrum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r>
              <a:rPr lang="en-US" sz="3600" b="1" dirty="0" smtClean="0">
                <a:solidFill>
                  <a:srgbClr val="00B050"/>
                </a:solidFill>
              </a:rPr>
              <a:t>,</a:t>
            </a:r>
            <a:r>
              <a:rPr lang="en-US" sz="3600" b="1" dirty="0" err="1" smtClean="0">
                <a:solidFill>
                  <a:srgbClr val="00B050"/>
                </a:solidFill>
              </a:rPr>
              <a:t>i.v.</a:t>
            </a:r>
            <a:r>
              <a:rPr lang="en-US" sz="3600" b="1" dirty="0" smtClean="0">
                <a:solidFill>
                  <a:srgbClr val="00B050"/>
                </a:solidFill>
              </a:rPr>
              <a:t> &amp; Ampicillin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broad spectrum</a:t>
            </a:r>
            <a:r>
              <a:rPr lang="en-US" sz="3600" b="1" dirty="0" smtClean="0">
                <a:solidFill>
                  <a:srgbClr val="FF0000"/>
                </a:solidFill>
              </a:rPr>
              <a:t>),</a:t>
            </a:r>
            <a:r>
              <a:rPr lang="en-US" sz="3600" b="1" dirty="0" err="1" smtClean="0">
                <a:solidFill>
                  <a:srgbClr val="00B050"/>
                </a:solidFill>
              </a:rPr>
              <a:t>i.v.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Mechanism of action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Inhibits bacterial cell wall synthesis(bactericidal)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ar-SA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>
                <a:solidFill>
                  <a:srgbClr val="FF0000"/>
                </a:solidFill>
              </a:rPr>
              <a:t>Penicillins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.Hypersensitivity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. Super infections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. Diarrhea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. May cause convulsions after high doses by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i.v</a:t>
            </a:r>
            <a:r>
              <a:rPr lang="en-US" sz="2800" b="1" dirty="0" smtClean="0"/>
              <a:t> or in renal failure.</a:t>
            </a:r>
            <a:endParaRPr lang="ar-SA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Adverse effects of </a:t>
            </a:r>
            <a:r>
              <a:rPr lang="en-US" dirty="0" err="1" smtClean="0">
                <a:solidFill>
                  <a:srgbClr val="FF0000"/>
                </a:solidFill>
              </a:rPr>
              <a:t>penicillins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Active only against </a:t>
            </a:r>
            <a:r>
              <a:rPr lang="en-US" b="1" i="1" dirty="0" err="1" smtClean="0">
                <a:solidFill>
                  <a:srgbClr val="FF0000"/>
                </a:solidFill>
              </a:rPr>
              <a:t>Gm+ve</a:t>
            </a:r>
            <a:r>
              <a:rPr lang="en-US" b="1" i="1" dirty="0" smtClean="0">
                <a:solidFill>
                  <a:srgbClr val="FF0000"/>
                </a:solidFill>
              </a:rPr>
              <a:t> bacteria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 combination with3rd generation </a:t>
            </a:r>
            <a:r>
              <a:rPr lang="en-US" dirty="0" err="1" smtClean="0"/>
              <a:t>cephalosporins</a:t>
            </a:r>
            <a:r>
              <a:rPr lang="en-US" dirty="0" smtClean="0"/>
              <a:t> for treatment of meningitis caused by penicillin resistant </a:t>
            </a:r>
            <a:r>
              <a:rPr lang="en-US" dirty="0" err="1" smtClean="0"/>
              <a:t>pneumococci</a:t>
            </a:r>
            <a:r>
              <a:rPr lang="en-US" dirty="0" smtClean="0"/>
              <a:t>.</a:t>
            </a:r>
          </a:p>
          <a:p>
            <a:pPr>
              <a:buFont typeface="Wingdings 3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Against </a:t>
            </a:r>
            <a:r>
              <a:rPr lang="en-US" dirty="0" err="1" smtClean="0"/>
              <a:t>Methicillin</a:t>
            </a:r>
            <a:r>
              <a:rPr lang="en-US" dirty="0" smtClean="0"/>
              <a:t> resistant S. </a:t>
            </a:r>
            <a:r>
              <a:rPr lang="en-US" dirty="0" err="1" smtClean="0"/>
              <a:t>aureus</a:t>
            </a:r>
            <a:r>
              <a:rPr lang="en-US" dirty="0" smtClean="0"/>
              <a:t> (MRSA).</a:t>
            </a:r>
          </a:p>
          <a:p>
            <a:pPr>
              <a:buFont typeface="Wingdings 3" pitchFamily="18" charset="2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 smtClean="0">
                <a:solidFill>
                  <a:srgbClr val="FF0000"/>
                </a:solidFill>
              </a:rPr>
              <a:t>Vancomycin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9900"/>
                </a:solidFill>
                <a:cs typeface="Arial" charset="0"/>
              </a:rPr>
              <a:t>Mechanism of action</a:t>
            </a:r>
            <a:r>
              <a:rPr lang="en-US" sz="2800" b="1" smtClean="0"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smtClean="0">
                <a:cs typeface="Arial" charset="0"/>
              </a:rPr>
              <a:t>  Inhibits bacterial cell wall synthesis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chemeClr val="folHlink"/>
                </a:solidFill>
                <a:cs typeface="Arial" charset="0"/>
              </a:rPr>
              <a:t>Antibacterial activity</a:t>
            </a: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smtClean="0">
                <a:cs typeface="Arial" charset="0"/>
              </a:rPr>
              <a:t>Bactericidal against G+ bacteria,especially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smtClean="0">
                <a:cs typeface="Arial" charset="0"/>
              </a:rPr>
              <a:t>Staphylococci(including B-lactamase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smtClean="0">
                <a:cs typeface="Arial" charset="0"/>
              </a:rPr>
              <a:t>producing,MRSA).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smtClean="0">
                <a:solidFill>
                  <a:srgbClr val="7030A0"/>
                </a:solidFill>
                <a:cs typeface="Arial" charset="0"/>
              </a:rPr>
              <a:t>Not effective against G- bacteria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cs typeface="Arial" charset="0"/>
              </a:rPr>
              <a:t>Given by slow i.v infusion.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800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folHlink"/>
                </a:solidFill>
              </a:rPr>
              <a:t>Vancomycin</a:t>
            </a:r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Phlebitis at the site of injection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/>
              <a:t>Ototoxicity</a:t>
            </a:r>
            <a:r>
              <a:rPr lang="en-US" b="1" dirty="0" smtClean="0"/>
              <a:t> &amp; </a:t>
            </a:r>
            <a:r>
              <a:rPr lang="en-US" b="1" dirty="0" err="1" smtClean="0"/>
              <a:t>Nephrotoxicity</a:t>
            </a:r>
            <a:r>
              <a:rPr lang="en-US" b="1" dirty="0" smtClean="0"/>
              <a:t>(high conc.)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Rapid infusion:</a:t>
            </a:r>
          </a:p>
          <a:p>
            <a:pPr marL="566928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Histamine release(flushing of upper body (Red man or red neck syndrome) &amp; hypotension{minimized if </a:t>
            </a:r>
            <a:r>
              <a:rPr lang="en-US" sz="2800" b="1" smtClean="0"/>
              <a:t>injected slowly}.</a:t>
            </a:r>
            <a:endParaRPr lang="en-US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Adverse Effects of </a:t>
            </a:r>
            <a:r>
              <a:rPr lang="en-US" dirty="0" err="1" smtClean="0">
                <a:solidFill>
                  <a:srgbClr val="FF0000"/>
                </a:solidFill>
              </a:rPr>
              <a:t>vancomycin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b="1" smtClean="0">
                <a:solidFill>
                  <a:srgbClr val="990000"/>
                </a:solidFill>
                <a:cs typeface="Arial" charset="0"/>
              </a:rPr>
              <a:t>e.g. Gentamicin,i.v.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solidFill>
                <a:srgbClr val="99000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b="1" smtClean="0">
                <a:solidFill>
                  <a:srgbClr val="00B050"/>
                </a:solidFill>
                <a:cs typeface="Arial" charset="0"/>
              </a:rPr>
              <a:t>Antibacterial Spectrum</a:t>
            </a:r>
            <a:endParaRPr lang="en-US" sz="2800" smtClean="0">
              <a:solidFill>
                <a:srgbClr val="00B05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charset="0"/>
              </a:rPr>
              <a:t>Bactericidal ( exclusive for </a:t>
            </a:r>
            <a:r>
              <a:rPr lang="en-US" sz="2800" b="1" smtClean="0">
                <a:cs typeface="Arial" charset="0"/>
              </a:rPr>
              <a:t>aerobic G- bacteria</a:t>
            </a:r>
            <a:r>
              <a:rPr lang="en-US" sz="2800" smtClean="0">
                <a:cs typeface="Arial" charset="0"/>
              </a:rPr>
              <a:t> ).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800" b="1" smtClean="0">
                <a:solidFill>
                  <a:srgbClr val="990000"/>
                </a:solidFill>
                <a:cs typeface="Arial" charset="0"/>
              </a:rPr>
              <a:t>Mechanism of action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800" smtClean="0">
                <a:cs typeface="Arial" charset="0"/>
              </a:rPr>
              <a:t>Inhibit protein synthesis ( 30s subunit )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sz="2800" smtClean="0">
              <a:cs typeface="Arial" charset="0"/>
            </a:endParaRPr>
          </a:p>
          <a:p>
            <a:pPr eaLnBrk="1" hangingPunct="1"/>
            <a:endParaRPr lang="en-US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AMINOGLYCOSIDES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err="1" smtClean="0"/>
              <a:t>Ototoxicity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nephrotoxicity</a:t>
            </a:r>
            <a:r>
              <a:rPr lang="en-US" sz="2800" b="1" dirty="0" smtClean="0"/>
              <a:t> 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 (directly related to serum conc.)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800" b="1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Neuromuscular blockade ( very high dose 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FF"/>
                </a:solidFill>
              </a:rPr>
              <a:t>Adverse Effects of </a:t>
            </a:r>
            <a:r>
              <a:rPr lang="en-US" sz="4400" dirty="0" err="1" smtClean="0">
                <a:solidFill>
                  <a:srgbClr val="FF00FF"/>
                </a:solidFill>
              </a:rPr>
              <a:t>Gentamicin</a:t>
            </a:r>
            <a:r>
              <a:rPr lang="en-US" sz="4400" dirty="0" smtClean="0">
                <a:solidFill>
                  <a:srgbClr val="FF00FF"/>
                </a:solidFill>
              </a:rPr>
              <a:t/>
            </a:r>
            <a:br>
              <a:rPr lang="en-US" sz="4400" dirty="0" smtClean="0">
                <a:solidFill>
                  <a:srgbClr val="FF00FF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At the end of the lecture , students should :</a:t>
            </a:r>
          </a:p>
          <a:p>
            <a:pPr eaLnBrk="1" hangingPunct="1"/>
            <a:r>
              <a:rPr lang="en-US" smtClean="0">
                <a:cs typeface="Arial" charset="0"/>
              </a:rPr>
              <a:t>Describe briefly common types of meningitis</a:t>
            </a:r>
          </a:p>
          <a:p>
            <a:pPr eaLnBrk="1" hangingPunct="1"/>
            <a:r>
              <a:rPr lang="en-US" smtClean="0">
                <a:cs typeface="Arial" charset="0"/>
              </a:rPr>
              <a:t>Describe the principles of treatment</a:t>
            </a:r>
          </a:p>
          <a:p>
            <a:pPr eaLnBrk="1" hangingPunct="1"/>
            <a:r>
              <a:rPr lang="en-US" smtClean="0">
                <a:cs typeface="Arial" charset="0"/>
              </a:rPr>
              <a:t>List the name of antibiotics used for treatment of meningitis</a:t>
            </a:r>
          </a:p>
          <a:p>
            <a:pPr eaLnBrk="1" hangingPunct="1"/>
            <a:r>
              <a:rPr lang="en-US" smtClean="0">
                <a:cs typeface="Arial" charset="0"/>
              </a:rPr>
              <a:t>Describe the mechanism of action &amp; adverse effects of the individual drugs</a:t>
            </a:r>
            <a:endParaRPr lang="ar-S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Objectives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  <a:cs typeface="Arial" charset="0"/>
              </a:rPr>
              <a:t>Haemophilus influenzae type b </a:t>
            </a:r>
            <a:r>
              <a:rPr lang="en-US" smtClean="0">
                <a:cs typeface="Arial" charset="0"/>
              </a:rPr>
              <a:t>(</a:t>
            </a:r>
            <a:r>
              <a:rPr lang="en-US" b="1" smtClean="0">
                <a:solidFill>
                  <a:srgbClr val="FF0000"/>
                </a:solidFill>
                <a:cs typeface="Arial" charset="0"/>
              </a:rPr>
              <a:t>Hib)</a:t>
            </a:r>
            <a:r>
              <a:rPr lang="en-US" smtClean="0">
                <a:cs typeface="Arial" charset="0"/>
              </a:rPr>
              <a:t> </a:t>
            </a:r>
            <a:r>
              <a:rPr lang="en-US" b="1" smtClean="0">
                <a:solidFill>
                  <a:srgbClr val="0070C0"/>
                </a:solidFill>
                <a:cs typeface="Arial" charset="0"/>
              </a:rPr>
              <a:t>vaccines</a:t>
            </a:r>
            <a:r>
              <a:rPr lang="en-US" smtClean="0">
                <a:cs typeface="Arial" charset="0"/>
              </a:rPr>
              <a:t> —  </a:t>
            </a:r>
            <a:r>
              <a:rPr lang="en-US" b="1" smtClean="0">
                <a:cs typeface="Arial" charset="0"/>
              </a:rPr>
              <a:t>routine childhood immunization </a:t>
            </a:r>
            <a:r>
              <a:rPr lang="en-US" smtClean="0">
                <a:cs typeface="Arial" charset="0"/>
              </a:rPr>
              <a:t>. </a:t>
            </a:r>
          </a:p>
          <a:p>
            <a:pPr>
              <a:buFont typeface="Wingdings 3" pitchFamily="18" charset="2"/>
              <a:buNone/>
            </a:pPr>
            <a:endParaRPr lang="en-US" smtClean="0">
              <a:cs typeface="Arial" charset="0"/>
            </a:endParaRPr>
          </a:p>
          <a:p>
            <a:r>
              <a:rPr lang="en-US" b="1" smtClean="0">
                <a:solidFill>
                  <a:srgbClr val="00B0F0"/>
                </a:solidFill>
                <a:cs typeface="Arial" charset="0"/>
              </a:rPr>
              <a:t>Pneumococcal polysaccharide vaccine </a:t>
            </a:r>
            <a:r>
              <a:rPr lang="en-US" b="1" smtClean="0">
                <a:cs typeface="Arial" charset="0"/>
              </a:rPr>
              <a:t>(</a:t>
            </a:r>
            <a:r>
              <a:rPr lang="en-US" b="1" smtClean="0">
                <a:solidFill>
                  <a:srgbClr val="FF0000"/>
                </a:solidFill>
                <a:cs typeface="Arial" charset="0"/>
              </a:rPr>
              <a:t>PPSV) </a:t>
            </a:r>
            <a:r>
              <a:rPr lang="en-US" b="1" smtClean="0">
                <a:cs typeface="Arial" charset="0"/>
              </a:rPr>
              <a:t>for older children and adults</a:t>
            </a:r>
          </a:p>
          <a:p>
            <a:pPr>
              <a:buFont typeface="Wingdings 3" pitchFamily="18" charset="2"/>
              <a:buNone/>
            </a:pPr>
            <a:endParaRPr lang="en-US" b="1" smtClean="0">
              <a:cs typeface="Arial" charset="0"/>
            </a:endParaRPr>
          </a:p>
          <a:p>
            <a:r>
              <a:rPr lang="en-US" b="1" smtClean="0">
                <a:solidFill>
                  <a:srgbClr val="FF0000"/>
                </a:solidFill>
                <a:cs typeface="Arial" charset="0"/>
              </a:rPr>
              <a:t>Meningococcal conjugate vaccine </a:t>
            </a:r>
            <a:r>
              <a:rPr lang="en-US" b="1" smtClean="0">
                <a:cs typeface="Arial" charset="0"/>
              </a:rPr>
              <a:t>,  </a:t>
            </a:r>
          </a:p>
          <a:p>
            <a:pPr>
              <a:buFont typeface="Wingdings 3" pitchFamily="18" charset="2"/>
              <a:buNone/>
            </a:pPr>
            <a:r>
              <a:rPr lang="en-US" b="1" smtClean="0">
                <a:cs typeface="Arial" charset="0"/>
              </a:rPr>
              <a:t>         people going to Hajj. </a:t>
            </a:r>
            <a:endParaRPr lang="en-US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Prevention better than cure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4000" smtClean="0">
                <a:cs typeface="Arial" charset="0"/>
              </a:rPr>
              <a:t> Meningitis is an inflammation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4000" smtClean="0">
                <a:cs typeface="Arial" charset="0"/>
              </a:rPr>
              <a:t> of the protective membranes covering the </a:t>
            </a:r>
            <a:r>
              <a:rPr lang="en-US" sz="4000" b="1" smtClean="0">
                <a:solidFill>
                  <a:srgbClr val="0070C0"/>
                </a:solidFill>
                <a:cs typeface="Arial" charset="0"/>
              </a:rPr>
              <a:t>brain</a:t>
            </a:r>
            <a:r>
              <a:rPr lang="en-US" sz="4000" smtClean="0">
                <a:cs typeface="Arial" charset="0"/>
              </a:rPr>
              <a:t> and the </a:t>
            </a:r>
            <a:r>
              <a:rPr lang="en-US" sz="4000" b="1" smtClean="0">
                <a:solidFill>
                  <a:srgbClr val="0070C0"/>
                </a:solidFill>
                <a:cs typeface="Arial" charset="0"/>
              </a:rPr>
              <a:t>spinal</a:t>
            </a:r>
            <a:r>
              <a:rPr lang="en-US" sz="400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sz="3600" b="1" smtClean="0">
                <a:solidFill>
                  <a:srgbClr val="0070C0"/>
                </a:solidFill>
                <a:cs typeface="Arial" charset="0"/>
              </a:rPr>
              <a:t>cord</a:t>
            </a:r>
            <a:r>
              <a:rPr lang="en-US" sz="360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sz="3600" smtClean="0">
                <a:cs typeface="Arial" charset="0"/>
              </a:rPr>
              <a:t>(meninges).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Definition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600" b="1" smtClean="0">
                <a:solidFill>
                  <a:srgbClr val="C00000"/>
                </a:solidFill>
                <a:cs typeface="Arial" charset="0"/>
              </a:rPr>
              <a:t>Infectious</a:t>
            </a:r>
          </a:p>
          <a:p>
            <a:pPr eaLnBrk="1" hangingPunct="1"/>
            <a:r>
              <a:rPr lang="en-US" b="1" smtClean="0">
                <a:cs typeface="Arial" charset="0"/>
              </a:rPr>
              <a:t>Bacteria</a:t>
            </a:r>
          </a:p>
          <a:p>
            <a:pPr eaLnBrk="1" hangingPunct="1"/>
            <a:r>
              <a:rPr lang="en-US" b="1" smtClean="0">
                <a:cs typeface="Arial" charset="0"/>
              </a:rPr>
              <a:t>Viruses</a:t>
            </a:r>
          </a:p>
          <a:p>
            <a:pPr eaLnBrk="1" hangingPunct="1"/>
            <a:r>
              <a:rPr lang="en-US" b="1" smtClean="0">
                <a:cs typeface="Arial" charset="0"/>
              </a:rPr>
              <a:t>Fungi</a:t>
            </a:r>
          </a:p>
          <a:p>
            <a:pPr eaLnBrk="1" hangingPunct="1"/>
            <a:r>
              <a:rPr lang="en-US" b="1" smtClean="0">
                <a:cs typeface="Arial" charset="0"/>
              </a:rPr>
              <a:t>Parasites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600" b="1" smtClean="0">
                <a:solidFill>
                  <a:srgbClr val="C00000"/>
                </a:solidFill>
                <a:cs typeface="Arial" charset="0"/>
              </a:rPr>
              <a:t>Non-infectious</a:t>
            </a:r>
            <a:r>
              <a:rPr lang="en-US" b="1" smtClean="0">
                <a:cs typeface="Arial" charset="0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b="1" smtClean="0">
                <a:cs typeface="Arial" charset="0"/>
              </a:rPr>
              <a:t>  e.g,spread of cancer to meninges(malignant meningitis),etc.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Causes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cs typeface="Arial" charset="0"/>
              </a:rPr>
              <a:t>Is a serious , life threatening disease.</a:t>
            </a:r>
          </a:p>
          <a:p>
            <a:pPr eaLnBrk="1" hangingPunct="1"/>
            <a:r>
              <a:rPr lang="en-US" sz="3200" b="1" smtClean="0">
                <a:cs typeface="Arial" charset="0"/>
              </a:rPr>
              <a:t>May lead to serious long –term consequences (e.g. deafness, epilepsy, hydrocephalus &amp; cognitive deficits).</a:t>
            </a: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sz="2800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Bacterial meningitis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Arial" charset="0"/>
              </a:rPr>
              <a:t>Neisseria meningitidis**</a:t>
            </a:r>
          </a:p>
          <a:p>
            <a:pPr eaLnBrk="1" hangingPunct="1"/>
            <a:r>
              <a:rPr lang="en-US" b="1" smtClean="0">
                <a:cs typeface="Arial" charset="0"/>
              </a:rPr>
              <a:t>Streptococcus pneumoniae**</a:t>
            </a:r>
          </a:p>
          <a:p>
            <a:pPr eaLnBrk="1" hangingPunct="1"/>
            <a:r>
              <a:rPr lang="en-US" b="1" smtClean="0">
                <a:cs typeface="Arial" charset="0"/>
              </a:rPr>
              <a:t>Staphylococcus aureus</a:t>
            </a:r>
          </a:p>
          <a:p>
            <a:pPr eaLnBrk="1" hangingPunct="1"/>
            <a:r>
              <a:rPr lang="en-US" b="1" smtClean="0">
                <a:cs typeface="Arial" charset="0"/>
              </a:rPr>
              <a:t>Pseudomonas aeruginosae</a:t>
            </a:r>
          </a:p>
          <a:p>
            <a:pPr eaLnBrk="1" hangingPunct="1"/>
            <a:r>
              <a:rPr lang="en-US" b="1" smtClean="0">
                <a:cs typeface="Arial" charset="0"/>
              </a:rPr>
              <a:t>Haemophilus  influenzae </a:t>
            </a:r>
          </a:p>
          <a:p>
            <a:pPr eaLnBrk="1" hangingPunct="1"/>
            <a:r>
              <a:rPr lang="en-US" b="1" smtClean="0">
                <a:cs typeface="Arial" charset="0"/>
              </a:rPr>
              <a:t>Listeria monocytogenes</a:t>
            </a:r>
          </a:p>
          <a:p>
            <a:pPr eaLnBrk="1" hangingPunct="1"/>
            <a:r>
              <a:rPr lang="en-US" b="1" smtClean="0">
                <a:cs typeface="Arial" charset="0"/>
              </a:rPr>
              <a:t>Mycobacterium tuberculosis</a:t>
            </a:r>
            <a:r>
              <a:rPr lang="en-US" sz="2200" b="1" smtClean="0">
                <a:cs typeface="Arial" charset="0"/>
              </a:rPr>
              <a:t>(tuberculous meningitis)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CAUSES OF BACTERIAL MENINGITIS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The bacteria are carried by humans in the nose and throat and spread into the air by coughing and/ or sneezing. </a:t>
            </a:r>
            <a:endParaRPr lang="en-US" dirty="0">
              <a:cs typeface="Arial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 smtClean="0">
              <a:cs typeface="Arial" charset="0"/>
            </a:endParaRPr>
          </a:p>
          <a:p>
            <a:pPr>
              <a:defRPr/>
            </a:pPr>
            <a:r>
              <a:rPr lang="en-US" dirty="0" smtClean="0">
                <a:cs typeface="Arial" charset="0"/>
              </a:rPr>
              <a:t>The pathogens spread from the respiratory tract to the blood stream and to the nervous system and cause bacterial meningitis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Route of transmission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Arial" charset="0"/>
              </a:rPr>
              <a:t>High fever*</a:t>
            </a:r>
          </a:p>
          <a:p>
            <a:pPr eaLnBrk="1" hangingPunct="1"/>
            <a:r>
              <a:rPr lang="en-US" b="1" smtClean="0">
                <a:cs typeface="Arial" charset="0"/>
              </a:rPr>
              <a:t>Severe headache*</a:t>
            </a:r>
          </a:p>
          <a:p>
            <a:pPr eaLnBrk="1" hangingPunct="1"/>
            <a:r>
              <a:rPr lang="en-US" b="1" smtClean="0">
                <a:cs typeface="Arial" charset="0"/>
              </a:rPr>
              <a:t>Stiff neck*</a:t>
            </a:r>
          </a:p>
          <a:p>
            <a:pPr eaLnBrk="1" hangingPunct="1"/>
            <a:r>
              <a:rPr lang="en-US" b="1" smtClean="0">
                <a:cs typeface="Arial" charset="0"/>
              </a:rPr>
              <a:t>Irritability</a:t>
            </a:r>
          </a:p>
          <a:p>
            <a:pPr eaLnBrk="1" hangingPunct="1"/>
            <a:r>
              <a:rPr lang="en-US" b="1" smtClean="0">
                <a:cs typeface="Arial" charset="0"/>
              </a:rPr>
              <a:t>Seizures</a:t>
            </a:r>
          </a:p>
          <a:p>
            <a:pPr eaLnBrk="1" hangingPunct="1"/>
            <a:r>
              <a:rPr lang="en-US" b="1" smtClean="0">
                <a:cs typeface="Arial" charset="0"/>
              </a:rPr>
              <a:t>Vomiting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b="1" smtClean="0">
                <a:cs typeface="Arial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SYMPTOMS OF BACTRIAL MENINGITIS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Arial" charset="0"/>
              </a:rPr>
              <a:t>Emergency hospitalization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>
              <a:cs typeface="Arial" charset="0"/>
            </a:endParaRPr>
          </a:p>
          <a:p>
            <a:pPr eaLnBrk="1" hangingPunct="1"/>
            <a:r>
              <a:rPr lang="en-US" b="1" smtClean="0">
                <a:cs typeface="Arial" charset="0"/>
              </a:rPr>
              <a:t>Antibiotics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>
              <a:cs typeface="Arial" charset="0"/>
            </a:endParaRPr>
          </a:p>
          <a:p>
            <a:pPr eaLnBrk="1" hangingPunct="1"/>
            <a:r>
              <a:rPr lang="en-US" b="1" smtClean="0">
                <a:cs typeface="Arial" charset="0"/>
              </a:rPr>
              <a:t>Measures for treatment of complications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TREATMENT PRINCIPLES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hmed\Desktop\Charlotte_Cleverley-Bisman_Meningicoccal_Dise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933825"/>
            <a:ext cx="35274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1058</TotalTime>
  <Words>529</Words>
  <Application>Microsoft Office PowerPoint</Application>
  <PresentationFormat>On-screen Show (4:3)</PresentationFormat>
  <Paragraphs>131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   Drugs used in Meningitis  Prof. M. Alhumayyd     </vt:lpstr>
      <vt:lpstr>           Objectives</vt:lpstr>
      <vt:lpstr>           Definition</vt:lpstr>
      <vt:lpstr>            Causes</vt:lpstr>
      <vt:lpstr>Bacterial meningitis</vt:lpstr>
      <vt:lpstr>CAUSES OF BACTERIAL MENINGITIS</vt:lpstr>
      <vt:lpstr>Route of transmission</vt:lpstr>
      <vt:lpstr>SYMPTOMS OF BACTRIAL MENINGITIS</vt:lpstr>
      <vt:lpstr>TREATMENT PRINCIPLES</vt:lpstr>
      <vt:lpstr>Treatment  Principles</vt:lpstr>
      <vt:lpstr>Antibiotics for treatment of bacterial meningitis</vt:lpstr>
      <vt:lpstr>Cephalosporins</vt:lpstr>
      <vt:lpstr>Penicillins</vt:lpstr>
      <vt:lpstr>Adverse effects of penicillins</vt:lpstr>
      <vt:lpstr>Vancomycin</vt:lpstr>
      <vt:lpstr>Vancomycin </vt:lpstr>
      <vt:lpstr>Adverse Effects of vancomycin</vt:lpstr>
      <vt:lpstr>AMINOGLYCOSIDES</vt:lpstr>
      <vt:lpstr>Adverse Effects of Gentamicin </vt:lpstr>
      <vt:lpstr>Prevention better than cure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</dc:creator>
  <cp:lastModifiedBy>431102315</cp:lastModifiedBy>
  <cp:revision>219</cp:revision>
  <cp:lastPrinted>2012-10-15T10:45:17Z</cp:lastPrinted>
  <dcterms:created xsi:type="dcterms:W3CDTF">2010-07-05T08:01:03Z</dcterms:created>
  <dcterms:modified xsi:type="dcterms:W3CDTF">2012-10-16T08:52:08Z</dcterms:modified>
</cp:coreProperties>
</file>