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53" r:id="rId1"/>
  </p:sldMasterIdLst>
  <p:notesMasterIdLst>
    <p:notesMasterId r:id="rId42"/>
  </p:notesMasterIdLst>
  <p:sldIdLst>
    <p:sldId id="256" r:id="rId2"/>
    <p:sldId id="284" r:id="rId3"/>
    <p:sldId id="289" r:id="rId4"/>
    <p:sldId id="285" r:id="rId5"/>
    <p:sldId id="286" r:id="rId6"/>
    <p:sldId id="257" r:id="rId7"/>
    <p:sldId id="290" r:id="rId8"/>
    <p:sldId id="258" r:id="rId9"/>
    <p:sldId id="276" r:id="rId10"/>
    <p:sldId id="305" r:id="rId11"/>
    <p:sldId id="299" r:id="rId12"/>
    <p:sldId id="294" r:id="rId13"/>
    <p:sldId id="268" r:id="rId14"/>
    <p:sldId id="283" r:id="rId15"/>
    <p:sldId id="269" r:id="rId16"/>
    <p:sldId id="270" r:id="rId17"/>
    <p:sldId id="273" r:id="rId18"/>
    <p:sldId id="287" r:id="rId19"/>
    <p:sldId id="291" r:id="rId20"/>
    <p:sldId id="266" r:id="rId21"/>
    <p:sldId id="304" r:id="rId22"/>
    <p:sldId id="274" r:id="rId23"/>
    <p:sldId id="259" r:id="rId24"/>
    <p:sldId id="293" r:id="rId25"/>
    <p:sldId id="295" r:id="rId26"/>
    <p:sldId id="271" r:id="rId27"/>
    <p:sldId id="260" r:id="rId28"/>
    <p:sldId id="262" r:id="rId29"/>
    <p:sldId id="261" r:id="rId30"/>
    <p:sldId id="296" r:id="rId31"/>
    <p:sldId id="263" r:id="rId32"/>
    <p:sldId id="297" r:id="rId33"/>
    <p:sldId id="275" r:id="rId34"/>
    <p:sldId id="264" r:id="rId35"/>
    <p:sldId id="302" r:id="rId36"/>
    <p:sldId id="298" r:id="rId37"/>
    <p:sldId id="272" r:id="rId38"/>
    <p:sldId id="265" r:id="rId39"/>
    <p:sldId id="303" r:id="rId40"/>
    <p:sldId id="267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339933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3038" autoAdjust="0"/>
    <p:restoredTop sz="94660"/>
  </p:normalViewPr>
  <p:slideViewPr>
    <p:cSldViewPr>
      <p:cViewPr>
        <p:scale>
          <a:sx n="66" d="100"/>
          <a:sy n="66" d="100"/>
        </p:scale>
        <p:origin x="-59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2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pPr>
              <a:defRPr/>
            </a:pPr>
            <a:fld id="{73D74F15-533C-4DA0-987F-A6F18B37D0F2}" type="datetimeFigureOut">
              <a:rPr lang="ar-SA"/>
              <a:pPr>
                <a:defRPr/>
              </a:pPr>
              <a:t>02/11/1433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ar-SA" noProof="0" smtClean="0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ar-SA" noProof="0" smtClean="0"/>
              <a:t>انقر لتحرير أنماط النص الرئيسي</a:t>
            </a:r>
          </a:p>
          <a:p>
            <a:pPr lvl="1"/>
            <a:r>
              <a:rPr lang="ar-SA" noProof="0" smtClean="0"/>
              <a:t>المستوى الثاني</a:t>
            </a:r>
          </a:p>
          <a:p>
            <a:pPr lvl="2"/>
            <a:r>
              <a:rPr lang="ar-SA" noProof="0" smtClean="0"/>
              <a:t>المستوى الثالث</a:t>
            </a:r>
          </a:p>
          <a:p>
            <a:pPr lvl="3"/>
            <a:r>
              <a:rPr lang="ar-SA" noProof="0" smtClean="0"/>
              <a:t>المستوى الرابع</a:t>
            </a:r>
          </a:p>
          <a:p>
            <a:pPr lvl="4"/>
            <a:r>
              <a:rPr lang="ar-SA" noProof="0" smtClean="0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pPr>
              <a:defRPr/>
            </a:pPr>
            <a:fld id="{B7AE7640-4773-4BD5-A705-AFD0539389BB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itchFamily="34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itchFamily="34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itchFamily="34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itchFamily="34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عنصر نائب لصورة الشريحة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عنصر نائب للملاحظات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63492" name="عنصر نائب لرقم الشريحة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7628B06-9F89-4B1C-A587-E69EFF94EEBE}" type="slidenum">
              <a:rPr lang="ar-SA" smtClean="0"/>
              <a:pPr/>
              <a:t>8</a:t>
            </a:fld>
            <a:endParaRPr lang="ar-S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عنصر نائب لصورة الشريحة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عنصر نائب للملاحظات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63492" name="عنصر نائب لرقم الشريحة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7628B06-9F89-4B1C-A587-E69EFF94EEBE}" type="slidenum">
              <a:rPr lang="ar-SA" smtClean="0"/>
              <a:pPr/>
              <a:t>10</a:t>
            </a:fld>
            <a:endParaRPr lang="ar-S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</p:grpSp>
      <p:sp>
        <p:nvSpPr>
          <p:cNvPr id="37893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789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2D5A8-CF17-49BA-8D86-835DAB8F25B4}" type="slidenum">
              <a:rPr lang="ar-SA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9B320-B98E-4C74-B7E9-ADAB15DBE086}" type="slidenum">
              <a:rPr lang="ar-SA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88E4A-2FFB-4B11-885A-1F59DEE67A74}" type="slidenum">
              <a:rPr lang="ar-SA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عنوان وجدو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جدول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ar-SA" noProof="0" smtClean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A6EF2-857A-457B-BF13-4A4064136A70}" type="slidenum">
              <a:rPr lang="ar-SA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عنوان، ونص،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BAD2C-65C4-40ED-9C7B-B742F3B7D5B1}" type="slidenum">
              <a:rPr lang="ar-SA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BF5FE-1195-40FA-BC21-699DBA0820F7}" type="slidenum">
              <a:rPr lang="ar-SA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2A153-4B26-4941-88D3-6D38830C917B}" type="slidenum">
              <a:rPr lang="ar-SA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CC1CE-5FF0-4E43-92BB-77973382BBD3}" type="slidenum">
              <a:rPr lang="ar-SA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793DF-267B-40E1-B022-7F37C4617E02}" type="slidenum">
              <a:rPr lang="ar-SA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27B88-108D-479D-B1F2-B4ADF8AAB8A2}" type="slidenum">
              <a:rPr lang="ar-SA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1ECF9-9B33-4E04-B4E5-75D9C1216CBD}" type="slidenum">
              <a:rPr lang="ar-SA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95C8E-44D1-40C5-B1D4-110161902BF6}" type="slidenum">
              <a:rPr lang="ar-SA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44A25-D851-4830-9FA7-BBCDE8AF7CFB}" type="slidenum">
              <a:rPr lang="ar-SA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36867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36868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</p:grpSp>
      <p:sp>
        <p:nvSpPr>
          <p:cNvPr id="3686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7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7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defRPr>
            </a:lvl1pPr>
          </a:lstStyle>
          <a:p>
            <a:pPr>
              <a:defRPr/>
            </a:pPr>
            <a:fld id="{C20B856C-DF31-4B4F-B345-105DB5A5CE5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i="1" smtClean="0">
                <a:latin typeface="Times New Roman" pitchFamily="18" charset="0"/>
                <a:cs typeface="Times New Roman" pitchFamily="18" charset="0"/>
              </a:rPr>
              <a:t>Drugs Used For Affective Disorders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By </a:t>
            </a:r>
          </a:p>
          <a:p>
            <a:pPr algn="l" eaLnBrk="1" hangingPunct="1">
              <a:defRPr/>
            </a:pPr>
            <a:r>
              <a:rPr lang="en-US" smtClean="0"/>
              <a:t>     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Prof. Abdulqader Alhaider</a:t>
            </a:r>
            <a:r>
              <a:rPr lang="en-US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Classification of Antidepressants Based on Site of Action (see Fig 29-2)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 ) 	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Drugs that Block the RE-uptake of NE and 5- 	HT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e.g.:Most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tricyclics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  (old 	Antidepressants)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B)	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Drugs that Selectively Block Re-Uptake of  5-	HT (SSRIs)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Fluoxetine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Paroxetine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 	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Sertraline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 	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Citalopram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C)	Drugs that Block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Presynaptic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b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	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adrenoceptors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(e.g.: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Mirtazapine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Mianserin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D)	Drugs that Inhibit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MonoAminoOxidase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	(MAOIs,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Phenelzine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Tranylcypraine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	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Moclobemide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l-GR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/>
              <a:t>Antidepressants Available in the Market (Worldwid</a:t>
            </a:r>
            <a:r>
              <a:rPr lang="en-US" dirty="0"/>
              <a:t>e)</a:t>
            </a:r>
            <a:r>
              <a:rPr lang="en-US" baseline="30000" dirty="0"/>
              <a:t>1</a:t>
            </a:r>
            <a:endParaRPr lang="en-US" dirty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sz="1600" dirty="0"/>
              <a:t>1) </a:t>
            </a:r>
            <a:r>
              <a:rPr lang="en-US" sz="1600" u="sng" dirty="0" err="1"/>
              <a:t>Tricyclics</a:t>
            </a:r>
            <a:r>
              <a:rPr lang="en-US" sz="1600" u="sng" dirty="0"/>
              <a:t> and </a:t>
            </a:r>
            <a:r>
              <a:rPr lang="en-US" sz="1600" u="sng" dirty="0" err="1"/>
              <a:t>Tetracyclics</a:t>
            </a:r>
            <a:r>
              <a:rPr lang="en-US" sz="1600" u="sng" dirty="0"/>
              <a:t> (TCA)</a:t>
            </a:r>
            <a:r>
              <a:rPr lang="en-US" sz="1600" dirty="0"/>
              <a:t>			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600" dirty="0"/>
              <a:t>		</a:t>
            </a:r>
            <a:r>
              <a:rPr lang="en-US" sz="1600" dirty="0" err="1">
                <a:solidFill>
                  <a:srgbClr val="FFFF00"/>
                </a:solidFill>
              </a:rPr>
              <a:t>Imipramine</a:t>
            </a:r>
            <a:r>
              <a:rPr lang="en-US" sz="1600" dirty="0"/>
              <a:t>	  </a:t>
            </a:r>
            <a:r>
              <a:rPr lang="en-US" sz="1600" dirty="0" err="1"/>
              <a:t>Doxepin</a:t>
            </a:r>
            <a:r>
              <a:rPr lang="en-US" sz="1600" dirty="0"/>
              <a:t>	        </a:t>
            </a:r>
            <a:r>
              <a:rPr lang="en-US" sz="1600" dirty="0" err="1">
                <a:solidFill>
                  <a:srgbClr val="FFFF00"/>
                </a:solidFill>
              </a:rPr>
              <a:t>Desipramine</a:t>
            </a:r>
            <a:r>
              <a:rPr lang="en-US" sz="1600" dirty="0"/>
              <a:t>      </a:t>
            </a:r>
            <a:r>
              <a:rPr lang="en-US" sz="1600" dirty="0" err="1"/>
              <a:t>Amoxepine</a:t>
            </a:r>
            <a:r>
              <a:rPr lang="en-US" sz="1600" dirty="0"/>
              <a:t>	</a:t>
            </a:r>
            <a:r>
              <a:rPr lang="en-US" sz="1600" dirty="0" err="1"/>
              <a:t>Trimipramine</a:t>
            </a:r>
            <a:r>
              <a:rPr lang="en-US" sz="1600" dirty="0"/>
              <a:t>	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600" dirty="0"/>
              <a:t>		</a:t>
            </a:r>
            <a:r>
              <a:rPr lang="en-US" sz="1600" dirty="0" err="1"/>
              <a:t>Maprotiline</a:t>
            </a:r>
            <a:r>
              <a:rPr lang="en-US" sz="1600" dirty="0"/>
              <a:t>	  </a:t>
            </a:r>
            <a:r>
              <a:rPr lang="en-US" sz="1600" dirty="0" err="1">
                <a:solidFill>
                  <a:srgbClr val="FFFF00"/>
                </a:solidFill>
              </a:rPr>
              <a:t>Clomipramine</a:t>
            </a:r>
            <a:r>
              <a:rPr lang="en-US" sz="1600" dirty="0"/>
              <a:t>    </a:t>
            </a:r>
            <a:r>
              <a:rPr lang="en-US" sz="1600" dirty="0" err="1">
                <a:solidFill>
                  <a:srgbClr val="FFFF00"/>
                </a:solidFill>
              </a:rPr>
              <a:t>Amitriptyline</a:t>
            </a:r>
            <a:r>
              <a:rPr lang="en-US" sz="1600" dirty="0"/>
              <a:t>      </a:t>
            </a:r>
            <a:r>
              <a:rPr lang="en-US" sz="1600" dirty="0" err="1"/>
              <a:t>Nortriptyline</a:t>
            </a:r>
            <a:r>
              <a:rPr lang="en-US" sz="1600" dirty="0"/>
              <a:t>	</a:t>
            </a:r>
            <a:r>
              <a:rPr lang="en-US" sz="1600" dirty="0" err="1"/>
              <a:t>Protriptyline</a:t>
            </a:r>
            <a:endParaRPr lang="en-US" sz="1600" dirty="0"/>
          </a:p>
          <a:p>
            <a:pPr>
              <a:lnSpc>
                <a:spcPct val="80000"/>
              </a:lnSpc>
              <a:defRPr/>
            </a:pPr>
            <a:r>
              <a:rPr lang="en-US" sz="1600" dirty="0"/>
              <a:t>2) </a:t>
            </a:r>
            <a:r>
              <a:rPr lang="en-US" sz="1600" u="sng" dirty="0"/>
              <a:t>Monoamine </a:t>
            </a:r>
            <a:r>
              <a:rPr lang="en-US" sz="1600" u="sng" dirty="0" err="1"/>
              <a:t>Oxidase</a:t>
            </a:r>
            <a:r>
              <a:rPr lang="en-US" sz="1600" u="sng" dirty="0"/>
              <a:t> Inhibitors (MAOIs)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600" dirty="0"/>
              <a:t>		</a:t>
            </a:r>
            <a:r>
              <a:rPr lang="en-US" sz="1600" dirty="0" err="1"/>
              <a:t>Tranylcypramine</a:t>
            </a:r>
            <a:r>
              <a:rPr lang="en-US" sz="1600" dirty="0"/>
              <a:t>	</a:t>
            </a:r>
            <a:r>
              <a:rPr lang="en-US" sz="1600" dirty="0" err="1"/>
              <a:t>Phenelzine</a:t>
            </a:r>
            <a:r>
              <a:rPr lang="en-US" sz="1600" dirty="0"/>
              <a:t>		</a:t>
            </a:r>
            <a:r>
              <a:rPr lang="en-US" sz="1600" dirty="0" err="1"/>
              <a:t>Moclobemide</a:t>
            </a:r>
            <a:endParaRPr lang="en-US" sz="1600" dirty="0"/>
          </a:p>
          <a:p>
            <a:pPr>
              <a:lnSpc>
                <a:spcPct val="80000"/>
              </a:lnSpc>
              <a:defRPr/>
            </a:pPr>
            <a:r>
              <a:rPr lang="en-US" sz="1600" dirty="0"/>
              <a:t>3) </a:t>
            </a:r>
            <a:r>
              <a:rPr lang="en-US" sz="1600" u="sng" dirty="0"/>
              <a:t>Serotonin Selective Reuptake Inhibitors (SSRIs)</a:t>
            </a:r>
            <a:r>
              <a:rPr lang="en-US" sz="1600" dirty="0"/>
              <a:t>		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600" dirty="0"/>
              <a:t>		</a:t>
            </a:r>
            <a:r>
              <a:rPr lang="en-US" sz="1600" dirty="0" err="1"/>
              <a:t>Fluoxetine</a:t>
            </a:r>
            <a:r>
              <a:rPr lang="en-US" sz="1600" dirty="0"/>
              <a:t>	</a:t>
            </a:r>
            <a:r>
              <a:rPr lang="en-US" sz="1600" dirty="0" err="1"/>
              <a:t>Fluvoxamine</a:t>
            </a:r>
            <a:r>
              <a:rPr lang="en-US" sz="1600" dirty="0"/>
              <a:t>	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600" dirty="0"/>
              <a:t>		</a:t>
            </a:r>
            <a:r>
              <a:rPr lang="en-US" sz="1600" dirty="0" err="1" smtClean="0"/>
              <a:t>Sertraline</a:t>
            </a:r>
            <a:r>
              <a:rPr lang="en-US" sz="1600" dirty="0" smtClean="0"/>
              <a:t> </a:t>
            </a:r>
            <a:r>
              <a:rPr lang="en-US" sz="1600" dirty="0"/>
              <a:t>	</a:t>
            </a:r>
            <a:r>
              <a:rPr lang="en-US" sz="1600" dirty="0" err="1"/>
              <a:t>Paroxetine</a:t>
            </a:r>
            <a:r>
              <a:rPr lang="en-US" sz="1600" dirty="0"/>
              <a:t>	</a:t>
            </a:r>
            <a:r>
              <a:rPr lang="en-US" sz="1600" dirty="0" err="1"/>
              <a:t>Citalopram</a:t>
            </a:r>
            <a:endParaRPr lang="en-US" sz="1600" dirty="0"/>
          </a:p>
          <a:p>
            <a:pPr>
              <a:lnSpc>
                <a:spcPct val="80000"/>
              </a:lnSpc>
              <a:defRPr/>
            </a:pPr>
            <a:r>
              <a:rPr lang="en-US" sz="1600" dirty="0"/>
              <a:t>4) </a:t>
            </a:r>
            <a:r>
              <a:rPr lang="en-US" sz="1600" u="sng" dirty="0"/>
              <a:t>Dual Serotonin and </a:t>
            </a:r>
            <a:r>
              <a:rPr lang="en-US" sz="1600" u="sng" dirty="0" err="1"/>
              <a:t>Norepinephrine</a:t>
            </a:r>
            <a:r>
              <a:rPr lang="en-US" sz="1600" u="sng" dirty="0"/>
              <a:t> Reuptake Inhibitor (SNRI)</a:t>
            </a:r>
            <a:endParaRPr lang="en-US" sz="1600" dirty="0"/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600" dirty="0"/>
              <a:t>		</a:t>
            </a:r>
            <a:r>
              <a:rPr lang="en-US" sz="1600" dirty="0" err="1"/>
              <a:t>Venlafaxine</a:t>
            </a:r>
            <a:r>
              <a:rPr lang="en-US" sz="1600" dirty="0"/>
              <a:t> 		</a:t>
            </a:r>
            <a:r>
              <a:rPr lang="en-US" sz="1600" dirty="0" err="1"/>
              <a:t>Duloxetine</a:t>
            </a:r>
            <a:endParaRPr lang="en-US" sz="1600" dirty="0"/>
          </a:p>
          <a:p>
            <a:pPr>
              <a:lnSpc>
                <a:spcPct val="80000"/>
              </a:lnSpc>
              <a:defRPr/>
            </a:pPr>
            <a:r>
              <a:rPr lang="en-US" sz="1600" dirty="0"/>
              <a:t>5) </a:t>
            </a:r>
            <a:r>
              <a:rPr lang="en-US" sz="1600" u="sng" dirty="0"/>
              <a:t>Serotonin-2 </a:t>
            </a:r>
            <a:r>
              <a:rPr lang="en-US" sz="1600" u="sng" dirty="0" err="1"/>
              <a:t>Antogonist</a:t>
            </a:r>
            <a:r>
              <a:rPr lang="en-US" sz="1600" u="sng" dirty="0"/>
              <a:t> and Reuptake Inhibitors (SARIs)</a:t>
            </a:r>
            <a:endParaRPr lang="en-US" sz="1600" dirty="0"/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600" dirty="0"/>
              <a:t>		</a:t>
            </a:r>
            <a:r>
              <a:rPr lang="en-US" sz="1600" dirty="0" err="1"/>
              <a:t>Nefazodone</a:t>
            </a:r>
            <a:r>
              <a:rPr lang="en-US" sz="1600" dirty="0"/>
              <a:t>		</a:t>
            </a:r>
            <a:r>
              <a:rPr lang="en-US" sz="1600" dirty="0" err="1"/>
              <a:t>Trazodone</a:t>
            </a:r>
            <a:endParaRPr lang="en-US" sz="1600" dirty="0"/>
          </a:p>
          <a:p>
            <a:pPr>
              <a:lnSpc>
                <a:spcPct val="80000"/>
              </a:lnSpc>
              <a:defRPr/>
            </a:pPr>
            <a:r>
              <a:rPr lang="en-US" sz="1600" dirty="0"/>
              <a:t>6) </a:t>
            </a:r>
            <a:r>
              <a:rPr lang="en-US" sz="1600" u="sng" dirty="0" err="1"/>
              <a:t>Norepinephrine</a:t>
            </a:r>
            <a:r>
              <a:rPr lang="en-US" sz="1600" u="sng" dirty="0"/>
              <a:t> and Dopamine Reuptake Inhibitor (NDRI)</a:t>
            </a:r>
            <a:endParaRPr lang="en-US" sz="1600" dirty="0"/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600" dirty="0"/>
              <a:t>		</a:t>
            </a:r>
            <a:r>
              <a:rPr lang="en-US" sz="1600" dirty="0" err="1"/>
              <a:t>Bupropion</a:t>
            </a:r>
            <a:endParaRPr lang="en-US" sz="1600" dirty="0"/>
          </a:p>
          <a:p>
            <a:pPr>
              <a:lnSpc>
                <a:spcPct val="80000"/>
              </a:lnSpc>
              <a:defRPr/>
            </a:pPr>
            <a:r>
              <a:rPr lang="en-US" sz="1600" dirty="0"/>
              <a:t>7) </a:t>
            </a:r>
            <a:r>
              <a:rPr lang="en-US" sz="1600" u="sng" dirty="0"/>
              <a:t>Noradrenergic and Specific </a:t>
            </a:r>
            <a:r>
              <a:rPr lang="en-US" sz="1600" u="sng" dirty="0" err="1"/>
              <a:t>Serotonergic</a:t>
            </a:r>
            <a:r>
              <a:rPr lang="en-US" sz="1600" u="sng" dirty="0"/>
              <a:t> Antidepressant (</a:t>
            </a:r>
            <a:r>
              <a:rPr lang="en-US" sz="1600" u="sng" dirty="0" err="1"/>
              <a:t>NaSSAs</a:t>
            </a:r>
            <a:r>
              <a:rPr lang="en-US" sz="1600" u="sng" dirty="0"/>
              <a:t>)</a:t>
            </a:r>
            <a:endParaRPr lang="en-US" sz="1600" dirty="0"/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600" dirty="0"/>
              <a:t>		</a:t>
            </a:r>
            <a:r>
              <a:rPr lang="en-US" sz="1600" dirty="0" err="1"/>
              <a:t>Mirtazapine</a:t>
            </a:r>
            <a:endParaRPr lang="en-US" sz="1600" dirty="0"/>
          </a:p>
          <a:p>
            <a:pPr>
              <a:lnSpc>
                <a:spcPct val="80000"/>
              </a:lnSpc>
              <a:defRPr/>
            </a:pPr>
            <a:r>
              <a:rPr lang="en-US" sz="1600" dirty="0"/>
              <a:t>8) </a:t>
            </a:r>
            <a:r>
              <a:rPr lang="en-US" sz="1600" u="sng" dirty="0"/>
              <a:t>Noradrenalin Specific Reuptake Inhibitor (NRI)</a:t>
            </a:r>
            <a:endParaRPr lang="en-US" sz="1600" dirty="0"/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600" dirty="0"/>
              <a:t>		</a:t>
            </a:r>
            <a:r>
              <a:rPr lang="en-US" sz="1600" dirty="0" err="1"/>
              <a:t>Reboxetine</a:t>
            </a:r>
            <a:endParaRPr lang="en-US" sz="1600" dirty="0"/>
          </a:p>
          <a:p>
            <a:pPr>
              <a:lnSpc>
                <a:spcPct val="80000"/>
              </a:lnSpc>
              <a:defRPr/>
            </a:pPr>
            <a:r>
              <a:rPr lang="en-US" sz="1600" dirty="0"/>
              <a:t>9) </a:t>
            </a:r>
            <a:r>
              <a:rPr lang="en-US" sz="1600" u="sng" dirty="0"/>
              <a:t>Serotonin Reuptake Enhancer</a:t>
            </a:r>
            <a:endParaRPr lang="en-US" sz="1600" dirty="0"/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600" dirty="0"/>
              <a:t>		</a:t>
            </a:r>
            <a:r>
              <a:rPr lang="en-US" sz="1600" dirty="0" err="1"/>
              <a:t>Tianeptine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3797" name="Rectangle 27"/>
          <p:cNvSpPr>
            <a:spLocks noChangeArrowheads="1"/>
          </p:cNvSpPr>
          <p:nvPr/>
        </p:nvSpPr>
        <p:spPr bwMode="auto">
          <a:xfrm>
            <a:off x="6705600" y="5334000"/>
            <a:ext cx="1981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Trazodone</a:t>
            </a:r>
          </a:p>
          <a:p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Nefazodone</a:t>
            </a:r>
          </a:p>
        </p:txBody>
      </p:sp>
      <p:sp>
        <p:nvSpPr>
          <p:cNvPr id="33798" name="TextBox 34"/>
          <p:cNvSpPr txBox="1">
            <a:spLocks noChangeArrowheads="1"/>
          </p:cNvSpPr>
          <p:nvPr/>
        </p:nvSpPr>
        <p:spPr bwMode="auto">
          <a:xfrm>
            <a:off x="76200" y="3429000"/>
            <a:ext cx="7543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400">
                <a:solidFill>
                  <a:srgbClr val="66FFFF"/>
                </a:solidFill>
                <a:latin typeface="Bernard MT Condensed" pitchFamily="18" charset="0"/>
              </a:rPr>
              <a:t>Noradrenergic &amp; Specific Serotonergic Antidepressants (NaSSAs)</a:t>
            </a:r>
          </a:p>
        </p:txBody>
      </p:sp>
      <p:sp>
        <p:nvSpPr>
          <p:cNvPr id="33799" name="TextBox 35"/>
          <p:cNvSpPr txBox="1">
            <a:spLocks noChangeArrowheads="1"/>
          </p:cNvSpPr>
          <p:nvPr/>
        </p:nvSpPr>
        <p:spPr bwMode="auto">
          <a:xfrm>
            <a:off x="76200" y="5334000"/>
            <a:ext cx="81534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800"/>
              </a:lnSpc>
            </a:pPr>
            <a:r>
              <a:rPr lang="en-US" sz="2400">
                <a:solidFill>
                  <a:srgbClr val="66FFFF"/>
                </a:solidFill>
                <a:latin typeface="Bernard MT Condensed" pitchFamily="18" charset="0"/>
              </a:rPr>
              <a:t>Serotonin  Antagonists &amp; Reuptake Inhibitors (SARIs)</a:t>
            </a:r>
          </a:p>
        </p:txBody>
      </p:sp>
      <p:sp>
        <p:nvSpPr>
          <p:cNvPr id="33800" name="Rectangle 36"/>
          <p:cNvSpPr>
            <a:spLocks noChangeArrowheads="1"/>
          </p:cNvSpPr>
          <p:nvPr/>
        </p:nvSpPr>
        <p:spPr bwMode="auto">
          <a:xfrm>
            <a:off x="76200" y="574675"/>
            <a:ext cx="708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400">
                <a:solidFill>
                  <a:srgbClr val="66FFFF"/>
                </a:solidFill>
                <a:latin typeface="Bernard MT Condensed" pitchFamily="18" charset="0"/>
              </a:rPr>
              <a:t>Selective Serotonin Reuptake Inhibitors SSRIs</a:t>
            </a:r>
          </a:p>
        </p:txBody>
      </p:sp>
      <p:sp>
        <p:nvSpPr>
          <p:cNvPr id="33801" name="Rectangle 37"/>
          <p:cNvSpPr>
            <a:spLocks noChangeArrowheads="1"/>
          </p:cNvSpPr>
          <p:nvPr/>
        </p:nvSpPr>
        <p:spPr bwMode="auto">
          <a:xfrm>
            <a:off x="76200" y="20574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400">
                <a:solidFill>
                  <a:srgbClr val="66FFFF"/>
                </a:solidFill>
                <a:latin typeface="Bernard MT Condensed" pitchFamily="18" charset="0"/>
              </a:rPr>
              <a:t>Serotonin Norepinephrine Reuptake Inhibitors (SNRIs)</a:t>
            </a:r>
          </a:p>
        </p:txBody>
      </p:sp>
      <p:sp>
        <p:nvSpPr>
          <p:cNvPr id="33802" name="Rectangle 56"/>
          <p:cNvSpPr>
            <a:spLocks noChangeArrowheads="1"/>
          </p:cNvSpPr>
          <p:nvPr/>
        </p:nvSpPr>
        <p:spPr bwMode="auto">
          <a:xfrm>
            <a:off x="76200" y="2743200"/>
            <a:ext cx="571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400">
                <a:solidFill>
                  <a:srgbClr val="66FFFF"/>
                </a:solidFill>
                <a:latin typeface="Bernard MT Condensed" pitchFamily="18" charset="0"/>
              </a:rPr>
              <a:t>Norepinephrine Reuptake Inhibitors  (NRIs)</a:t>
            </a:r>
          </a:p>
        </p:txBody>
      </p:sp>
      <p:sp>
        <p:nvSpPr>
          <p:cNvPr id="33803" name="Rectangle 62"/>
          <p:cNvSpPr>
            <a:spLocks noChangeArrowheads="1"/>
          </p:cNvSpPr>
          <p:nvPr/>
        </p:nvSpPr>
        <p:spPr bwMode="auto">
          <a:xfrm>
            <a:off x="6705600" y="2565400"/>
            <a:ext cx="20574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Reboxetine</a:t>
            </a:r>
          </a:p>
        </p:txBody>
      </p:sp>
      <p:sp>
        <p:nvSpPr>
          <p:cNvPr id="33804" name="Rectangle 25"/>
          <p:cNvSpPr>
            <a:spLocks noChangeArrowheads="1"/>
          </p:cNvSpPr>
          <p:nvPr/>
        </p:nvSpPr>
        <p:spPr bwMode="auto">
          <a:xfrm>
            <a:off x="6705600" y="1828800"/>
            <a:ext cx="20574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Venalafaxine</a:t>
            </a:r>
          </a:p>
        </p:txBody>
      </p:sp>
      <p:sp>
        <p:nvSpPr>
          <p:cNvPr id="33805" name="Rectangle 26"/>
          <p:cNvSpPr>
            <a:spLocks noChangeArrowheads="1"/>
          </p:cNvSpPr>
          <p:nvPr/>
        </p:nvSpPr>
        <p:spPr bwMode="auto">
          <a:xfrm>
            <a:off x="6705600" y="3819525"/>
            <a:ext cx="190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Mirtazapine</a:t>
            </a:r>
          </a:p>
        </p:txBody>
      </p:sp>
      <p:sp>
        <p:nvSpPr>
          <p:cNvPr id="33806" name="Rectangle 16"/>
          <p:cNvSpPr>
            <a:spLocks noChangeArrowheads="1"/>
          </p:cNvSpPr>
          <p:nvPr/>
        </p:nvSpPr>
        <p:spPr bwMode="auto">
          <a:xfrm>
            <a:off x="76200" y="449580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400">
                <a:solidFill>
                  <a:srgbClr val="66FFFF"/>
                </a:solidFill>
                <a:latin typeface="Bernard MT Condensed" pitchFamily="18" charset="0"/>
              </a:rPr>
              <a:t>Norepinephrine Dopamine Reuptake Inhibitors  (NDRIs)</a:t>
            </a:r>
          </a:p>
        </p:txBody>
      </p:sp>
      <p:sp>
        <p:nvSpPr>
          <p:cNvPr id="33807" name="Rectangle 17"/>
          <p:cNvSpPr>
            <a:spLocks noChangeArrowheads="1"/>
          </p:cNvSpPr>
          <p:nvPr/>
        </p:nvSpPr>
        <p:spPr bwMode="auto">
          <a:xfrm>
            <a:off x="6629400" y="4295775"/>
            <a:ext cx="20574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Bupropion</a:t>
            </a:r>
          </a:p>
        </p:txBody>
      </p:sp>
      <p:sp>
        <p:nvSpPr>
          <p:cNvPr id="33808" name="Rectangle 6"/>
          <p:cNvSpPr>
            <a:spLocks noChangeArrowheads="1"/>
          </p:cNvSpPr>
          <p:nvPr/>
        </p:nvSpPr>
        <p:spPr bwMode="auto">
          <a:xfrm>
            <a:off x="6705600" y="0"/>
            <a:ext cx="220980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Fluoxetine</a:t>
            </a:r>
          </a:p>
          <a:p>
            <a:pPr>
              <a:lnSpc>
                <a:spcPct val="90000"/>
              </a:lnSpc>
            </a:pP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Fluvoxamine</a:t>
            </a:r>
          </a:p>
          <a:p>
            <a:pPr>
              <a:lnSpc>
                <a:spcPct val="90000"/>
              </a:lnSpc>
            </a:pP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Citalopram</a:t>
            </a:r>
            <a:r>
              <a:rPr lang="en-US" sz="2800"/>
              <a:t> </a:t>
            </a: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Sertraline</a:t>
            </a:r>
          </a:p>
          <a:p>
            <a:pPr>
              <a:lnSpc>
                <a:spcPct val="90000"/>
              </a:lnSpc>
            </a:pP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Paroxetine 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2400"/>
            <a:ext cx="9144000" cy="6705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Mechanism of Action of Antidepressants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	1) Inhibition of  reuptake of  NE and or 5-HT ?? or 	increases the release of  NE or 5-HT.  ???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	2) Desensitization (down-regulation) of </a:t>
            </a:r>
            <a:r>
              <a:rPr lang="el-GR" sz="2800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		     	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adrenoceptors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(decrease c-AMP). (Very 	  		 important and related to clinical response).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Why does it take three weeks to see a significant effects of Antidepressants?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How do SSRIs desensitize </a:t>
            </a:r>
            <a:r>
              <a:rPr lang="el-GR" sz="28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sz="28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adrenoceptors</a:t>
            </a:r>
            <a:r>
              <a:rPr lang="en-US" sz="28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Hint: Remember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Raphe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nuclei!!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l-GR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None/>
              <a:defRPr/>
            </a:pPr>
            <a:r>
              <a:rPr lang="en-US" sz="44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A. Old Antidepressants</a:t>
            </a:r>
          </a:p>
          <a:p>
            <a:pPr eaLnBrk="1" hangingPunct="1">
              <a:buNone/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Tricyclic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Antidepressants (TCAs)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e.g.: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Imipramine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Amitriptyline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;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Desipramine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Doxepin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(see Table 1).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Discovered in the late 1950s.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l-GR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  <p:pic>
        <p:nvPicPr>
          <p:cNvPr id="5" name="Picture 5" descr="imipramine"/>
          <p:cNvPicPr>
            <a:picLocks noChangeAspect="1" noChangeArrowheads="1"/>
          </p:cNvPicPr>
          <p:nvPr/>
        </p:nvPicPr>
        <p:blipFill>
          <a:blip r:embed="rId2" cstate="print">
            <a:lum bright="-12000" contrast="30000"/>
          </a:blip>
          <a:srcRect l="-29242" t="-35294" r="-33681" b="-29411"/>
          <a:stretch>
            <a:fillRect/>
          </a:stretch>
        </p:blipFill>
        <p:spPr>
          <a:xfrm>
            <a:off x="5791200" y="3200400"/>
            <a:ext cx="2971800" cy="365760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Pharmacological Actions of TCAs: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b="1" dirty="0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Monoamine uptake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(see Table 1)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Which one of  them  selectively blocks  NE?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Side effects of TCA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(see table 2 )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Note: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They are drugs with broad spectrum of  pharmacological effects at many receptors (e.g. Histamine ; ACH therefore, they are also associated  with many side effects) (see Table 2).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Sedation Why?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Cardiovascular effects (Tachycardia and hypotension) How?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Anticholinergic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effects (dry mouth, constipation, urinary retention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Weight gain.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Seizure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Hypomania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Table 1: Effects of tricyclic antidepressants on Reuptake and 5-HT</a:t>
            </a:r>
            <a:r>
              <a:rPr lang="en-US" sz="3200" baseline="-25000" smtClean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graphicFrame>
        <p:nvGraphicFramePr>
          <p:cNvPr id="17454" name="Group 46"/>
          <p:cNvGraphicFramePr>
            <a:graphicFrameLocks noGrp="1"/>
          </p:cNvGraphicFramePr>
          <p:nvPr>
            <p:ph idx="1"/>
          </p:nvPr>
        </p:nvGraphicFramePr>
        <p:xfrm>
          <a:off x="203200" y="1600200"/>
          <a:ext cx="8712200" cy="3752088"/>
        </p:xfrm>
        <a:graphic>
          <a:graphicData uri="http://schemas.openxmlformats.org/drawingml/2006/table">
            <a:tbl>
              <a:tblPr rtl="1"/>
              <a:tblGrid>
                <a:gridCol w="233680"/>
                <a:gridCol w="3906520"/>
                <a:gridCol w="1676400"/>
                <a:gridCol w="28956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Noradrenaline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reuptake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5-HT reuptake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Tricyclic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antidepressants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262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  +                   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Tricyclic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antidepressants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Amitriptyline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Clomipramine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Desipramine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Dothiepin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Doxepin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Imipramine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Lofipramine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Nortriptyline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33"/>
                    </a:solidFill>
                  </a:tcPr>
                </a:tc>
              </a:tr>
            </a:tbl>
          </a:graphicData>
        </a:graphic>
      </p:graphicFrame>
      <p:sp>
        <p:nvSpPr>
          <p:cNvPr id="30740" name="Text Box 47"/>
          <p:cNvSpPr txBox="1">
            <a:spLocks noChangeArrowheads="1"/>
          </p:cNvSpPr>
          <p:nvPr/>
        </p:nvSpPr>
        <p:spPr bwMode="auto">
          <a:xfrm>
            <a:off x="1127125" y="5746750"/>
            <a:ext cx="7794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Which one of the tricyclics is more selective on inhibiting reuptake of NE?</a:t>
            </a:r>
          </a:p>
          <a:p>
            <a:r>
              <a:rPr lang="en-US"/>
              <a:t>Which one of the tricyclics is more selective on inhibiting reuptake of 5-HT?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Table 2: Side Effects of Tricyclic antidepressants</a:t>
            </a:r>
          </a:p>
        </p:txBody>
      </p:sp>
      <p:graphicFrame>
        <p:nvGraphicFramePr>
          <p:cNvPr id="25694" name="Group 94"/>
          <p:cNvGraphicFramePr>
            <a:graphicFrameLocks noGrp="1"/>
          </p:cNvGraphicFramePr>
          <p:nvPr>
            <p:ph idx="1"/>
          </p:nvPr>
        </p:nvGraphicFramePr>
        <p:xfrm>
          <a:off x="457200" y="1981200"/>
          <a:ext cx="8229600" cy="3831590"/>
        </p:xfrm>
        <a:graphic>
          <a:graphicData uri="http://schemas.openxmlformats.org/drawingml/2006/table">
            <a:tbl>
              <a:tblPr rtl="1"/>
              <a:tblGrid>
                <a:gridCol w="1176337"/>
                <a:gridCol w="1174750"/>
                <a:gridCol w="1230313"/>
                <a:gridCol w="1120775"/>
                <a:gridCol w="860425"/>
                <a:gridCol w="914400"/>
                <a:gridCol w="1752600"/>
              </a:tblGrid>
              <a:tr h="45720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 Relative Side effects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Reuptake inhibition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5-HT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Anti-Cholinnergic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Hypotension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Cardio-toxicity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Sedation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ar-S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508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/-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_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0/+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Amitriptyline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Amoxapine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Clomipramine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Desipramine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Dothiepin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Doxepin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Imipramine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Lofepramine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Nortriptyline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Protriptyline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Trimipramine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3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152400"/>
            <a:ext cx="9753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en-US" sz="3200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Pharmacokinetics:</a:t>
            </a:r>
          </a:p>
          <a:p>
            <a:pPr lvl="1">
              <a:buFontTx/>
              <a:buChar char="•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Lipophilic</a:t>
            </a:r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with High protein binding; basic in nature, </a:t>
            </a:r>
          </a:p>
          <a:p>
            <a:pPr lvl="1">
              <a:defRPr/>
            </a:pPr>
            <a:r>
              <a:rPr 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metabolized in liver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. </a:t>
            </a:r>
          </a:p>
          <a:p>
            <a:pPr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>
              <a:buFontTx/>
              <a:buChar char="•"/>
              <a:defRPr/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Char char="•"/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Nowadays, this group of antidepressants became less </a:t>
            </a:r>
          </a:p>
          <a:p>
            <a:pPr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popular than it was, due to the unwanted effects.</a:t>
            </a:r>
          </a:p>
          <a:p>
            <a:pPr>
              <a:defRPr/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Char char="•"/>
              <a:defRPr/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Char char="•"/>
              <a:defRPr/>
            </a:pP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Treatment of overdose of </a:t>
            </a:r>
            <a:r>
              <a:rPr lang="en-US" sz="24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Tricyclic</a:t>
            </a:r>
            <a:r>
              <a:rPr lang="en-US" sz="24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Antidepressants</a:t>
            </a:r>
          </a:p>
          <a:p>
            <a:pPr>
              <a:buFontTx/>
              <a:buChar char="•"/>
              <a:defRPr/>
            </a:pPr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Why </a:t>
            </a:r>
            <a:r>
              <a:rPr lang="en-US" sz="24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hemodialysis</a:t>
            </a: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is not effective for Rx of TCA toxicity?.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6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2. Monoamine </a:t>
            </a:r>
            <a:r>
              <a:rPr lang="en-US" sz="3600" b="1" dirty="0" err="1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Oxidase</a:t>
            </a:r>
            <a:r>
              <a:rPr lang="en-US" sz="3600" b="1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 Inhibitors: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History: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The anti TB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Iproniazide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exhibited        mood elevating properties and latter found to inhibit MOA.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Clinical Uses: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Only used for 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refractory case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 and </a:t>
            </a: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 atypical depression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where phobia and anxiety are prominent symptoms.</a:t>
            </a:r>
            <a:endParaRPr lang="el-GR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Definition of Affected Disorders</a:t>
            </a:r>
          </a:p>
          <a:p>
            <a:pPr lvl="1" eaLnBrk="1" hangingPunct="1">
              <a:defRPr/>
            </a:pPr>
            <a:r>
              <a:rPr lang="en-US" sz="3600" dirty="0" smtClean="0"/>
              <a:t>Either </a:t>
            </a:r>
            <a:r>
              <a:rPr lang="en-US" sz="3600" dirty="0" smtClean="0">
                <a:solidFill>
                  <a:srgbClr val="00FF00"/>
                </a:solidFill>
              </a:rPr>
              <a:t>Depression</a:t>
            </a:r>
            <a:r>
              <a:rPr lang="en-US" sz="3600" dirty="0" smtClean="0"/>
              <a:t> or </a:t>
            </a:r>
            <a:r>
              <a:rPr lang="en-US" sz="3600" dirty="0" smtClean="0">
                <a:solidFill>
                  <a:srgbClr val="FFFF00"/>
                </a:solidFill>
              </a:rPr>
              <a:t>mania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 		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00FF00"/>
                </a:solidFill>
              </a:rPr>
              <a:t>Incidence:</a:t>
            </a:r>
            <a:r>
              <a:rPr lang="en-US" dirty="0" smtClean="0"/>
              <a:t> Depression is a chronic and recurrent illness that can affect at least 20% of the population at some period in their lifetime.  An estimated </a:t>
            </a:r>
            <a:r>
              <a:rPr lang="en-US" sz="3600" dirty="0" smtClean="0">
                <a:solidFill>
                  <a:srgbClr val="00FF00"/>
                </a:solidFill>
              </a:rPr>
              <a:t>35-40 million Americans</a:t>
            </a:r>
            <a:r>
              <a:rPr lang="en-US" dirty="0" smtClean="0"/>
              <a:t> living </a:t>
            </a:r>
            <a:r>
              <a:rPr lang="en-US" dirty="0" smtClean="0">
                <a:solidFill>
                  <a:srgbClr val="00FF00"/>
                </a:solidFill>
              </a:rPr>
              <a:t>today</a:t>
            </a:r>
            <a:r>
              <a:rPr lang="en-US" dirty="0" smtClean="0"/>
              <a:t> will suffer from major Depressive Illness during their lives.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229600" cy="6477000"/>
          </a:xfrm>
        </p:spPr>
        <p:txBody>
          <a:bodyPr/>
          <a:lstStyle/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6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Classifications of  MAOIs</a:t>
            </a:r>
            <a:endParaRPr lang="en-US" b="1" dirty="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dirty="0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33400" indent="-533400" eaLnBrk="1" hangingPunct="1">
              <a:lnSpc>
                <a:spcPct val="80000"/>
              </a:lnSpc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Either: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Hydralazine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Derivatives (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Phenelzine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Nardil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®)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Non –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hydralazine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DER.(</a:t>
            </a:r>
            <a:r>
              <a:rPr lang="en-US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Tranylcypramine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Parnate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®)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 eaLnBrk="1" hangingPunct="1">
              <a:lnSpc>
                <a:spcPct val="80000"/>
              </a:lnSpc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Or as 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irreversible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non –selective (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Phelzine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Tranylcypramine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vs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reversible selective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Meclobemide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533400" indent="-5334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33400" indent="-533400" eaLnBrk="1" hangingPunct="1">
              <a:lnSpc>
                <a:spcPct val="80000"/>
              </a:lnSpc>
              <a:defRPr/>
            </a:pPr>
            <a:r>
              <a:rPr lang="en-US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Side Effects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b="1" dirty="0" smtClean="0">
                <a:latin typeface="Times New Roman" pitchFamily="18" charset="0"/>
              </a:rPr>
              <a:t>↑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appetite </a:t>
            </a:r>
            <a:r>
              <a:rPr lang="en-US" sz="2400" b="1" dirty="0" smtClean="0">
                <a:latin typeface="Times New Roman" pitchFamily="18" charset="0"/>
              </a:rPr>
              <a:t>(</a:t>
            </a:r>
            <a:r>
              <a:rPr lang="en-US" sz="2400" b="1" dirty="0" err="1" smtClean="0">
                <a:latin typeface="Times New Roman" pitchFamily="18" charset="0"/>
              </a:rPr>
              <a:t>Phenelzine</a:t>
            </a:r>
            <a:r>
              <a:rPr lang="en-US" sz="2400" b="1" dirty="0" smtClean="0">
                <a:latin typeface="Times New Roman" pitchFamily="18" charset="0"/>
              </a:rPr>
              <a:t> like)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↓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appetite (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Tranylcypramine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hepatotoxicity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; SLE like;</a:t>
            </a:r>
          </a:p>
          <a:p>
            <a:pPr marL="533400" indent="-533400" eaLnBrk="1" hangingPunct="1">
              <a:lnSpc>
                <a:spcPct val="80000"/>
              </a:lnSpc>
              <a:defRPr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Drug and Food interactions (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very important).</a:t>
            </a:r>
            <a:endParaRPr lang="en-US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FF00"/>
                </a:solidFill>
              </a:rPr>
              <a:t>Hypretensinve</a:t>
            </a:r>
            <a:r>
              <a:rPr lang="en-US" dirty="0" smtClean="0">
                <a:solidFill>
                  <a:srgbClr val="00FF00"/>
                </a:solidFill>
              </a:rPr>
              <a:t> crisis can occur if MAOIs taken together with:</a:t>
            </a:r>
          </a:p>
          <a:p>
            <a:pPr lvl="1"/>
            <a:r>
              <a:rPr lang="en-US" dirty="0" smtClean="0"/>
              <a:t>Food Containing </a:t>
            </a:r>
            <a:r>
              <a:rPr lang="en-US" dirty="0" err="1" smtClean="0"/>
              <a:t>Tyramine</a:t>
            </a:r>
            <a:r>
              <a:rPr lang="en-US" dirty="0" smtClean="0"/>
              <a:t>  such as: Aged cheese, Aged or cured meats (e.g., air-dried sausage); Any potentially spoiled meat, poultry, or fish  pickles and wines.</a:t>
            </a:r>
          </a:p>
          <a:p>
            <a:pPr lvl="1"/>
            <a:r>
              <a:rPr lang="en-US" dirty="0" err="1" smtClean="0"/>
              <a:t>Sympathomimetic</a:t>
            </a:r>
            <a:r>
              <a:rPr lang="en-US" dirty="0" smtClean="0"/>
              <a:t> drugs like (</a:t>
            </a:r>
            <a:r>
              <a:rPr lang="en-US" dirty="0" err="1" smtClean="0"/>
              <a:t>Tricyclics</a:t>
            </a:r>
            <a:r>
              <a:rPr lang="en-US" dirty="0" smtClean="0"/>
              <a:t>; pseudoephedrine.</a:t>
            </a:r>
          </a:p>
          <a:p>
            <a:pPr lvl="1">
              <a:buNone/>
            </a:pPr>
            <a:r>
              <a:rPr lang="en-US" dirty="0" err="1" smtClean="0">
                <a:solidFill>
                  <a:srgbClr val="00FF00"/>
                </a:solidFill>
              </a:rPr>
              <a:t>Serotonergic</a:t>
            </a:r>
            <a:r>
              <a:rPr lang="en-US" dirty="0" smtClean="0">
                <a:solidFill>
                  <a:srgbClr val="00FF00"/>
                </a:solidFill>
              </a:rPr>
              <a:t> crisis can occur if MAOIs taken together with SSRIs</a:t>
            </a:r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73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GB" dirty="0" smtClean="0"/>
          </a:p>
        </p:txBody>
      </p:sp>
      <p:graphicFrame>
        <p:nvGraphicFramePr>
          <p:cNvPr id="27707" name="Group 59"/>
          <p:cNvGraphicFramePr>
            <a:graphicFrameLocks noGrp="1"/>
          </p:cNvGraphicFramePr>
          <p:nvPr>
            <p:ph idx="1"/>
          </p:nvPr>
        </p:nvGraphicFramePr>
        <p:xfrm>
          <a:off x="457201" y="1600200"/>
          <a:ext cx="8686799" cy="3101976"/>
        </p:xfrm>
        <a:graphic>
          <a:graphicData uri="http://schemas.openxmlformats.org/drawingml/2006/table">
            <a:tbl>
              <a:tblPr rtl="1"/>
              <a:tblGrid>
                <a:gridCol w="1528233"/>
                <a:gridCol w="1882625"/>
                <a:gridCol w="1415141"/>
                <a:gridCol w="2123104"/>
                <a:gridCol w="1737696"/>
              </a:tblGrid>
              <a:tr h="765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Hypotensin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Anticholinergic effects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Sedation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Drug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ar-SA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164941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Isocarboxazid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Phenelzine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Tranylcypromine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Non-selective irreversible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68738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Moclobemide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Selective reversible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B. New Antidepressants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1) Selective Serotonin Reuptake Inhibitors (SSRI)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e.g.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Fluoxetine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Fluvoxamine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Paroxetine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 	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Sertraline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Citalopram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b="1" dirty="0" err="1" smtClean="0"/>
              <a:t>Escitalopram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	(see table 3).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Pharmacological Activities: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		MOA : Selective uptake of 5-HT in the 		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presynaptic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cleft.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Why they are better choice as compared</a:t>
            </a:r>
            <a:r>
              <a:rPr lang="en-US" dirty="0" smtClean="0"/>
              <a:t> to TCA?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5845" name="Picture 10" descr="Pictur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6200"/>
            <a:ext cx="5748338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3"/>
          <p:cNvSpPr txBox="1">
            <a:spLocks noChangeArrowheads="1"/>
          </p:cNvSpPr>
          <p:nvPr/>
        </p:nvSpPr>
        <p:spPr bwMode="auto">
          <a:xfrm>
            <a:off x="5410200" y="3276600"/>
            <a:ext cx="3733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No effect on NET </a:t>
            </a:r>
          </a:p>
          <a:p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No block to mAch, H, or  </a:t>
            </a:r>
            <a:r>
              <a:rPr lang="en-US" sz="2800" b="1">
                <a:solidFill>
                  <a:schemeClr val="bg1"/>
                </a:solidFill>
                <a:latin typeface="Symbol" pitchFamily="18" charset="2"/>
              </a:rPr>
              <a:t>a</a:t>
            </a:r>
            <a:r>
              <a:rPr lang="en-US" sz="2800" b="1" baseline="-25000">
                <a:solidFill>
                  <a:schemeClr val="bg1"/>
                </a:solidFill>
                <a:latin typeface="Arial Narrow" pitchFamily="34" charset="0"/>
              </a:rPr>
              <a:t>1</a:t>
            </a: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 Adrenoceptor </a:t>
            </a:r>
            <a:r>
              <a:rPr lang="en-US" sz="2800" b="1">
                <a:solidFill>
                  <a:schemeClr val="bg1"/>
                </a:solidFill>
                <a:latin typeface="Arial Narrow" pitchFamily="34" charset="0"/>
                <a:sym typeface="Wingdings" pitchFamily="2" charset="2"/>
              </a:rPr>
              <a:t> so no antimuscarinic nor sedative effects Exept Paroxetine</a:t>
            </a:r>
          </a:p>
        </p:txBody>
      </p:sp>
      <p:sp>
        <p:nvSpPr>
          <p:cNvPr id="17414" name="Rectangle 5"/>
          <p:cNvSpPr>
            <a:spLocks noChangeArrowheads="1"/>
          </p:cNvSpPr>
          <p:nvPr/>
        </p:nvSpPr>
        <p:spPr bwMode="auto">
          <a:xfrm>
            <a:off x="5638800" y="2057400"/>
            <a:ext cx="3352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Binds to SERT </a:t>
            </a:r>
            <a:r>
              <a:rPr lang="en-US" sz="2600" b="1">
                <a:solidFill>
                  <a:schemeClr val="bg1"/>
                </a:solidFill>
                <a:sym typeface="Wingdings" pitchFamily="2" charset="2"/>
              </a:rPr>
              <a:t> </a:t>
            </a:r>
            <a:r>
              <a:rPr lang="en-US" sz="2800" b="1">
                <a:solidFill>
                  <a:schemeClr val="bg1"/>
                </a:solidFill>
                <a:sym typeface="Wingdings 3" pitchFamily="18" charset="2"/>
              </a:rPr>
              <a:t></a:t>
            </a:r>
            <a:r>
              <a:rPr lang="en-US">
                <a:sym typeface="Wingdings" pitchFamily="2" charset="2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5-HT levels in synapse</a:t>
            </a:r>
          </a:p>
        </p:txBody>
      </p:sp>
      <p:sp>
        <p:nvSpPr>
          <p:cNvPr id="35848" name="Rectangle 6"/>
          <p:cNvSpPr>
            <a:spLocks noChangeArrowheads="1"/>
          </p:cNvSpPr>
          <p:nvPr/>
        </p:nvSpPr>
        <p:spPr bwMode="auto">
          <a:xfrm>
            <a:off x="6934200" y="0"/>
            <a:ext cx="2209800" cy="225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500" b="1" dirty="0" err="1">
                <a:solidFill>
                  <a:schemeClr val="bg1"/>
                </a:solidFill>
                <a:latin typeface="Arial Narrow" pitchFamily="34" charset="0"/>
              </a:rPr>
              <a:t>Fluoxetine</a:t>
            </a:r>
            <a:endParaRPr lang="en-US" sz="25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500" b="1" dirty="0" err="1">
                <a:solidFill>
                  <a:schemeClr val="bg1"/>
                </a:solidFill>
                <a:latin typeface="Arial Narrow" pitchFamily="34" charset="0"/>
              </a:rPr>
              <a:t>Fluvoxamine</a:t>
            </a:r>
            <a:endParaRPr lang="en-US" sz="25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500" b="1" dirty="0" err="1" smtClean="0">
                <a:solidFill>
                  <a:schemeClr val="bg1"/>
                </a:solidFill>
                <a:latin typeface="Arial Narrow" pitchFamily="34" charset="0"/>
              </a:rPr>
              <a:t>Citalopram</a:t>
            </a:r>
            <a:endParaRPr lang="en-US" sz="25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000" b="1" dirty="0" err="1" smtClean="0"/>
              <a:t>Escitalopram</a:t>
            </a:r>
            <a:r>
              <a:rPr lang="en-US" sz="2500" dirty="0" smtClean="0"/>
              <a:t> </a:t>
            </a:r>
            <a:r>
              <a:rPr lang="en-US" sz="2500" b="1" dirty="0" err="1">
                <a:solidFill>
                  <a:schemeClr val="bg1"/>
                </a:solidFill>
                <a:latin typeface="Arial Narrow" pitchFamily="34" charset="0"/>
              </a:rPr>
              <a:t>Sertraline</a:t>
            </a:r>
            <a:endParaRPr lang="en-US" sz="25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500" b="1" dirty="0" err="1">
                <a:solidFill>
                  <a:schemeClr val="bg1"/>
                </a:solidFill>
                <a:latin typeface="Arial Narrow" pitchFamily="34" charset="0"/>
              </a:rPr>
              <a:t>Paroxetine</a:t>
            </a:r>
            <a:r>
              <a:rPr lang="en-US" sz="25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17416" name="TextBox 7"/>
          <p:cNvSpPr txBox="1">
            <a:spLocks noChangeArrowheads="1"/>
          </p:cNvSpPr>
          <p:nvPr/>
        </p:nvSpPr>
        <p:spPr bwMode="auto">
          <a:xfrm>
            <a:off x="304800" y="5943600"/>
            <a:ext cx="88392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They are nearly of comparable efficacy but of preferential response  in each individual </a:t>
            </a:r>
          </a:p>
        </p:txBody>
      </p:sp>
      <p:sp>
        <p:nvSpPr>
          <p:cNvPr id="35850" name="AutoShape 11"/>
          <p:cNvSpPr>
            <a:spLocks noChangeArrowheads="1"/>
          </p:cNvSpPr>
          <p:nvPr/>
        </p:nvSpPr>
        <p:spPr bwMode="auto">
          <a:xfrm rot="7584844">
            <a:off x="4152900" y="3771900"/>
            <a:ext cx="381000" cy="3048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  <p:bldP spid="174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436" name="Rectangle 3"/>
          <p:cNvSpPr txBox="1">
            <a:spLocks noChangeArrowheads="1"/>
          </p:cNvSpPr>
          <p:nvPr/>
        </p:nvSpPr>
        <p:spPr bwMode="auto">
          <a:xfrm>
            <a:off x="381000" y="838200"/>
            <a:ext cx="8534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lvl="2" indent="-228600">
              <a:lnSpc>
                <a:spcPts val="2900"/>
              </a:lnSpc>
              <a:buFontTx/>
              <a:buBlip>
                <a:blip r:embed="rId2"/>
              </a:buBlip>
            </a:pP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t</a:t>
            </a:r>
            <a:r>
              <a:rPr lang="en-US" sz="2600" b="1" baseline="-2500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1/2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: </a:t>
            </a:r>
          </a:p>
          <a:p>
            <a:pPr marL="0" lvl="2" indent="-228600">
              <a:lnSpc>
                <a:spcPts val="2900"/>
              </a:lnSpc>
            </a:pP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   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Too long (3-11 days): Fluoxetine (Prozac)</a:t>
            </a:r>
          </a:p>
          <a:p>
            <a:pPr marL="0" lvl="2" indent="-228600">
              <a:lnSpc>
                <a:spcPts val="2900"/>
              </a:lnSpc>
            </a:pP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 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 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Moderate length (~24hr): Sertraline, Paroxetine, Citalopram. </a:t>
            </a:r>
          </a:p>
          <a:p>
            <a:pPr indent="-342900">
              <a:lnSpc>
                <a:spcPts val="2900"/>
              </a:lnSpc>
              <a:buFontTx/>
              <a:buBlip>
                <a:blip r:embed="rId2"/>
              </a:buBlip>
            </a:pP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Metabolism: P450  then conjugation </a:t>
            </a:r>
          </a:p>
          <a:p>
            <a:pPr indent="-342900">
              <a:lnSpc>
                <a:spcPts val="2900"/>
              </a:lnSpc>
            </a:pP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  They are enzyme inhibitors</a:t>
            </a:r>
          </a:p>
          <a:p>
            <a:pPr indent="-342900">
              <a:lnSpc>
                <a:spcPts val="2900"/>
              </a:lnSpc>
            </a:pP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    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Weak  inhibitors  &lt; Sertraline, Citalopram 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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interaction </a:t>
            </a:r>
          </a:p>
          <a:p>
            <a:pPr indent="-342900">
              <a:lnSpc>
                <a:spcPts val="2900"/>
              </a:lnSpc>
            </a:pP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 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 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Strong inhibitors &gt; Fluoxetine, Paroxetine 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 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metabolism </a:t>
            </a:r>
            <a:b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</a:b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     of 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TCA, neuroleptic, some antiarrhythmic, </a:t>
            </a:r>
            <a:r>
              <a:rPr lang="el-GR" sz="2600" b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β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-blockers.</a:t>
            </a:r>
            <a:endParaRPr lang="en-US" sz="2600" b="1">
              <a:solidFill>
                <a:schemeClr val="bg1"/>
              </a:solidFill>
              <a:latin typeface="Arial Narrow" pitchFamily="34" charset="0"/>
              <a:cs typeface="Times" pitchFamily="18" charset="0"/>
            </a:endParaRPr>
          </a:p>
          <a:p>
            <a:pPr indent="-342900">
              <a:lnSpc>
                <a:spcPts val="2900"/>
              </a:lnSpc>
              <a:buFontTx/>
              <a:buBlip>
                <a:blip r:embed="rId2"/>
              </a:buBlip>
            </a:pP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Primarily excreted through kidney; not paroxetine &amp; sertraline </a:t>
            </a:r>
            <a:br>
              <a:rPr lang="en-US" sz="2600" b="1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     undergo partially fecal excretion.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</a:t>
            </a:r>
            <a:endParaRPr lang="en-US" sz="2600" b="1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8918" name="Rectangle 9"/>
          <p:cNvSpPr>
            <a:spLocks noChangeArrowheads="1"/>
          </p:cNvSpPr>
          <p:nvPr/>
        </p:nvSpPr>
        <p:spPr bwMode="auto">
          <a:xfrm>
            <a:off x="228600" y="304800"/>
            <a:ext cx="2303463" cy="4619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Bernard MT Condensed" pitchFamily="18" charset="0"/>
              </a:rPr>
              <a:t>Pharmacokinetics</a:t>
            </a:r>
          </a:p>
        </p:txBody>
      </p:sp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304800" y="4897438"/>
            <a:ext cx="8763000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900"/>
              </a:lnSpc>
            </a:pP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Fluoxetine differs from others members of this class in :</a:t>
            </a:r>
          </a:p>
          <a:p>
            <a:pPr>
              <a:lnSpc>
                <a:spcPts val="2900"/>
              </a:lnSpc>
            </a:pP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1- It has a longer t</a:t>
            </a:r>
            <a:r>
              <a:rPr lang="en-US" sz="2600" b="1" baseline="-25000">
                <a:solidFill>
                  <a:schemeClr val="bg1"/>
                </a:solidFill>
                <a:latin typeface="Arial Narrow" pitchFamily="34" charset="0"/>
              </a:rPr>
              <a:t>1/2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  (50hrs).</a:t>
            </a:r>
          </a:p>
          <a:p>
            <a:pPr>
              <a:lnSpc>
                <a:spcPts val="2900"/>
              </a:lnSpc>
            </a:pP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2- Available 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  <a:sym typeface="Wingdings 3" pitchFamily="18" charset="2"/>
              </a:rPr>
              <a:t> 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as sustained release preparations 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  <a:sym typeface="Wingdings 3" pitchFamily="18" charset="2"/>
              </a:rPr>
              <a:t>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once weekly.</a:t>
            </a:r>
          </a:p>
          <a:p>
            <a:pPr>
              <a:lnSpc>
                <a:spcPts val="2900"/>
              </a:lnSpc>
            </a:pP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3- Metabolite norfluoxetine = potent as parent drug t</a:t>
            </a:r>
            <a:r>
              <a:rPr lang="en-US" sz="2600" b="1" baseline="-25000">
                <a:solidFill>
                  <a:schemeClr val="bg1"/>
                </a:solidFill>
                <a:latin typeface="Arial Narrow" pitchFamily="34" charset="0"/>
              </a:rPr>
              <a:t>1/2 </a:t>
            </a: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 10 days.</a:t>
            </a:r>
            <a:endParaRPr lang="en-US" sz="260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84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84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uild="p"/>
      <p:bldP spid="184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Table 3: Effect of SSRIs on Reuptake and 5-HT2</a:t>
            </a:r>
          </a:p>
        </p:txBody>
      </p:sp>
      <p:graphicFrame>
        <p:nvGraphicFramePr>
          <p:cNvPr id="19487" name="Group 31"/>
          <p:cNvGraphicFramePr>
            <a:graphicFrameLocks noGrp="1"/>
          </p:cNvGraphicFramePr>
          <p:nvPr>
            <p:ph idx="1"/>
          </p:nvPr>
        </p:nvGraphicFramePr>
        <p:xfrm>
          <a:off x="304800" y="1600200"/>
          <a:ext cx="8610600" cy="3200400"/>
        </p:xfrm>
        <a:graphic>
          <a:graphicData uri="http://schemas.openxmlformats.org/drawingml/2006/table">
            <a:tbl>
              <a:tblPr rtl="1"/>
              <a:tblGrid>
                <a:gridCol w="1600200"/>
                <a:gridCol w="1828800"/>
                <a:gridCol w="1752600"/>
                <a:gridCol w="3429000"/>
              </a:tblGrid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5-HT2 antagonists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Noradrenaline reuptake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5-HT reuptake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ar-S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262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Selective serotonin reuptake inhibitors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Citalopram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Fluoxetine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Fluvxamine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Paroxetine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Sertraline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33"/>
                    </a:solidFill>
                  </a:tcPr>
                </a:tc>
              </a:tr>
            </a:tbl>
          </a:graphicData>
        </a:graphic>
      </p:graphicFrame>
      <p:sp>
        <p:nvSpPr>
          <p:cNvPr id="36884" name="Text Box 32"/>
          <p:cNvSpPr txBox="1">
            <a:spLocks noChangeArrowheads="1"/>
          </p:cNvSpPr>
          <p:nvPr/>
        </p:nvSpPr>
        <p:spPr bwMode="auto">
          <a:xfrm>
            <a:off x="381000" y="5645150"/>
            <a:ext cx="8820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What is the clinical significant of the antagonistic effect on 5-HT2 receptors?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Side Effects of SSRI (see Table 4)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562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Almost have no cardiovascular manifestations as 	compared to  TCA.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Nausea and vomiting and decrease appetite How?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Insomnia and anxiety (with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Fluoxetine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;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Citalopram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; but 	not with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Paroxetine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 So What?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Impotence and sexual dysfunction (in male and female) via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stim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of 5-HT2receptors 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Is it always harmful?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Decrease weight.  How?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800" smtClean="0"/>
              <a:t> </a:t>
            </a:r>
          </a:p>
        </p:txBody>
      </p:sp>
      <p:graphicFrame>
        <p:nvGraphicFramePr>
          <p:cNvPr id="8301" name="Group 109"/>
          <p:cNvGraphicFramePr>
            <a:graphicFrameLocks noGrp="1"/>
          </p:cNvGraphicFramePr>
          <p:nvPr>
            <p:ph sz="half" idx="2"/>
          </p:nvPr>
        </p:nvGraphicFramePr>
        <p:xfrm>
          <a:off x="228600" y="1066800"/>
          <a:ext cx="8686800" cy="4384485"/>
        </p:xfrm>
        <a:graphic>
          <a:graphicData uri="http://schemas.openxmlformats.org/drawingml/2006/table">
            <a:tbl>
              <a:tblPr rtl="1"/>
              <a:tblGrid>
                <a:gridCol w="86868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Drug             Cardiotoxicty               Nausea        Anticholinergic       Sedation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                      effects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3427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Citalopram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?                                   ++                       _                         _</a:t>
                      </a:r>
                      <a:endParaRPr kumimoji="0" lang="en-US" sz="1600" b="0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Fluoxetine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 -                                   ++                       _                         _</a:t>
                      </a:r>
                      <a:endParaRPr kumimoji="0" lang="en-US" sz="1600" b="0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Fluvoxamine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_                                  +++                      _                        +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Paroxetine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_                                   ++                       +                        +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Sertraline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pitchFamily="34" charset="0"/>
                        </a:rPr>
                        <a:t>             _                           ++                 _                   _ </a:t>
                      </a:r>
                      <a:endParaRPr kumimoji="0" lang="en-US" sz="1600" b="0" i="0" u="sng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995" name="Text Box 110"/>
          <p:cNvSpPr txBox="1">
            <a:spLocks noChangeArrowheads="1"/>
          </p:cNvSpPr>
          <p:nvPr/>
        </p:nvSpPr>
        <p:spPr bwMode="auto">
          <a:xfrm>
            <a:off x="669925" y="133350"/>
            <a:ext cx="48402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Table 4: Side effects of SSRIs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Side effects of SSRIs cont’d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Drug interactions due to their significant inhibitory            action at CYP450 (Except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Citalopram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Which one of SSRIs does produce active metabolite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8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Which one has the longest t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1/2</a:t>
            </a:r>
            <a:r>
              <a:rPr lang="en-US" sz="2800" baseline="30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baseline="300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ar-SA" smtClean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For each person directly suffering, three or four times that number of their relatives, employees, associates, and friends will also be adversely affected.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 </a:t>
            </a:r>
          </a:p>
          <a:p>
            <a:pPr eaLnBrk="1" hangingPunct="1">
              <a:defRPr/>
            </a:pP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>Cost: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600" dirty="0" smtClean="0">
                <a:solidFill>
                  <a:srgbClr val="00FF00"/>
                </a:solidFill>
              </a:rPr>
              <a:t>15-35 billions $/years in USA 		only. </a:t>
            </a:r>
            <a:endParaRPr lang="en-US" dirty="0" smtClean="0">
              <a:solidFill>
                <a:srgbClr val="00FF00"/>
              </a:solidFill>
            </a:endParaRPr>
          </a:p>
          <a:p>
            <a:pPr eaLnBrk="1" hangingPunct="1">
              <a:defRPr/>
            </a:pPr>
            <a:endParaRPr lang="ar-S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2900"/>
              </a:lnSpc>
              <a:defRPr/>
            </a:pPr>
            <a:r>
              <a:rPr lang="en-US" b="1" dirty="0" err="1" smtClean="0">
                <a:latin typeface="Arial Narrow" pitchFamily="34" charset="0"/>
              </a:rPr>
              <a:t>Fluoxetine</a:t>
            </a:r>
            <a:r>
              <a:rPr lang="en-US" b="1" dirty="0" smtClean="0">
                <a:latin typeface="Arial Narrow" pitchFamily="34" charset="0"/>
              </a:rPr>
              <a:t> differs from others members of this class in :</a:t>
            </a:r>
          </a:p>
          <a:p>
            <a:pPr>
              <a:lnSpc>
                <a:spcPts val="2900"/>
              </a:lnSpc>
              <a:defRPr/>
            </a:pPr>
            <a:r>
              <a:rPr lang="en-US" b="1" dirty="0" smtClean="0">
                <a:latin typeface="Arial Narrow" pitchFamily="34" charset="0"/>
              </a:rPr>
              <a:t>1- It has a longer t</a:t>
            </a:r>
            <a:r>
              <a:rPr lang="en-US" b="1" baseline="-25000" dirty="0" smtClean="0">
                <a:latin typeface="Arial Narrow" pitchFamily="34" charset="0"/>
              </a:rPr>
              <a:t>1/2</a:t>
            </a:r>
            <a:r>
              <a:rPr lang="en-US" b="1" dirty="0" smtClean="0">
                <a:latin typeface="Arial Narrow" pitchFamily="34" charset="0"/>
              </a:rPr>
              <a:t>  (50hrs).</a:t>
            </a:r>
          </a:p>
          <a:p>
            <a:pPr>
              <a:lnSpc>
                <a:spcPts val="2900"/>
              </a:lnSpc>
              <a:defRPr/>
            </a:pPr>
            <a:r>
              <a:rPr lang="en-US" b="1" dirty="0" smtClean="0">
                <a:latin typeface="Arial Narrow" pitchFamily="34" charset="0"/>
              </a:rPr>
              <a:t>2- Available </a:t>
            </a:r>
            <a:r>
              <a:rPr lang="en-US" b="1" dirty="0" smtClean="0">
                <a:latin typeface="Arial Narrow" pitchFamily="34" charset="0"/>
                <a:sym typeface="Wingdings 3" pitchFamily="18" charset="2"/>
              </a:rPr>
              <a:t> </a:t>
            </a:r>
            <a:r>
              <a:rPr lang="en-US" b="1" dirty="0" smtClean="0">
                <a:latin typeface="Arial Narrow" pitchFamily="34" charset="0"/>
              </a:rPr>
              <a:t>as sustained release preparations </a:t>
            </a:r>
            <a:r>
              <a:rPr lang="en-US" b="1" dirty="0" smtClean="0">
                <a:latin typeface="Arial Narrow" pitchFamily="34" charset="0"/>
                <a:sym typeface="Wingdings 3" pitchFamily="18" charset="2"/>
              </a:rPr>
              <a:t></a:t>
            </a:r>
            <a:r>
              <a:rPr lang="en-US" b="1" dirty="0" smtClean="0">
                <a:latin typeface="Arial Narrow" pitchFamily="34" charset="0"/>
              </a:rPr>
              <a:t>once weekly.</a:t>
            </a:r>
          </a:p>
          <a:p>
            <a:pPr>
              <a:lnSpc>
                <a:spcPts val="2900"/>
              </a:lnSpc>
              <a:defRPr/>
            </a:pPr>
            <a:r>
              <a:rPr lang="en-US" b="1" dirty="0" smtClean="0">
                <a:latin typeface="Arial Narrow" pitchFamily="34" charset="0"/>
              </a:rPr>
              <a:t>3- Metabolite </a:t>
            </a:r>
            <a:r>
              <a:rPr lang="en-US" b="1" dirty="0" err="1" smtClean="0">
                <a:latin typeface="Arial Narrow" pitchFamily="34" charset="0"/>
              </a:rPr>
              <a:t>norfluoxetine</a:t>
            </a:r>
            <a:r>
              <a:rPr lang="en-US" b="1" dirty="0" smtClean="0">
                <a:latin typeface="Arial Narrow" pitchFamily="34" charset="0"/>
              </a:rPr>
              <a:t> = potent as parent drug t</a:t>
            </a:r>
            <a:r>
              <a:rPr lang="en-US" b="1" baseline="-25000" dirty="0" smtClean="0">
                <a:latin typeface="Arial Narrow" pitchFamily="34" charset="0"/>
              </a:rPr>
              <a:t>1/2 </a:t>
            </a:r>
            <a:r>
              <a:rPr lang="en-US" b="1" dirty="0" smtClean="0">
                <a:latin typeface="Arial Narrow" pitchFamily="34" charset="0"/>
              </a:rPr>
              <a:t> 10 days.</a:t>
            </a:r>
            <a:endParaRPr lang="en-US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adrenoceptors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antagonists</a:t>
            </a:r>
            <a:endParaRPr lang="el-GR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e.g.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Mirtazepine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Romeron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®);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Mianserin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act by increasing the release of 5-HT and NE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	Via………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Differ from SSIRs in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Increase appetite (good for patients taking cancer chemotherapy) NO N/V why? No Sexual dysfunction Why ? ; sedation. Also, produces constipation and rarely leads to </a:t>
            </a:r>
            <a:r>
              <a:rPr lang="en-US" dirty="0" err="1" smtClean="0"/>
              <a:t>agranulocytosis</a:t>
            </a:r>
            <a:r>
              <a:rPr lang="en-US" dirty="0" smtClean="0"/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037" name="TextBox 10"/>
          <p:cNvSpPr txBox="1">
            <a:spLocks noChangeArrowheads="1"/>
          </p:cNvSpPr>
          <p:nvPr/>
        </p:nvSpPr>
        <p:spPr bwMode="auto">
          <a:xfrm>
            <a:off x="0" y="22860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>
                <a:solidFill>
                  <a:srgbClr val="97FFFF"/>
                </a:solidFill>
                <a:latin typeface="Bernard MT Condensed" pitchFamily="18" charset="0"/>
              </a:rPr>
              <a:t>Noradrenergic &amp; Specific Serotonergic Antidepressants [ NaSSAs ]</a:t>
            </a:r>
          </a:p>
        </p:txBody>
      </p:sp>
      <p:pic>
        <p:nvPicPr>
          <p:cNvPr id="44038" name="Picture 4" descr="http://www.cnsforum.com/content/pictures/imagebank/hirespng/Drug_nass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60198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TextBox 15"/>
          <p:cNvSpPr txBox="1">
            <a:spLocks noChangeArrowheads="1"/>
          </p:cNvSpPr>
          <p:nvPr/>
        </p:nvSpPr>
        <p:spPr bwMode="auto">
          <a:xfrm>
            <a:off x="3733800" y="2286000"/>
            <a:ext cx="5410200" cy="2724150"/>
          </a:xfrm>
          <a:prstGeom prst="rect">
            <a:avLst/>
          </a:prstGeom>
          <a:gradFill rotWithShape="1">
            <a:gsLst>
              <a:gs pos="0">
                <a:srgbClr val="00918E"/>
              </a:gs>
              <a:gs pos="100000">
                <a:srgbClr val="3E009A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u="sng" dirty="0">
                <a:solidFill>
                  <a:srgbClr val="D5FFFF"/>
                </a:solidFill>
                <a:latin typeface="Arial Narrow" pitchFamily="34" charset="0"/>
              </a:rPr>
              <a:t>Preferred in cancer patients because</a:t>
            </a:r>
            <a:r>
              <a:rPr lang="en-US" sz="2400" b="1" i="1" dirty="0">
                <a:solidFill>
                  <a:schemeClr val="bg1"/>
                </a:solidFill>
                <a:latin typeface="Arial Narrow" pitchFamily="34" charset="0"/>
              </a:rPr>
              <a:t>: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1. Improves appetite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2-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nausea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&amp; vomiting ( 5-HT</a:t>
            </a:r>
            <a:r>
              <a:rPr lang="en-US" sz="2400" b="1" baseline="-25000" dirty="0">
                <a:solidFill>
                  <a:schemeClr val="bg1"/>
                </a:solidFill>
                <a:latin typeface="Arial Narrow" pitchFamily="34" charset="0"/>
              </a:rPr>
              <a:t>3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blocking)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3-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sym typeface="Wingdings 3" pitchFamily="18" charset="2"/>
              </a:rPr>
              <a:t> 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body weight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4- Sedation (potent antihistaminic)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5- Less sexual dysfunction (5-HT</a:t>
            </a:r>
            <a:r>
              <a:rPr lang="en-US" sz="2400" b="1" baseline="-25000" dirty="0">
                <a:solidFill>
                  <a:schemeClr val="bg1"/>
                </a:solidFill>
                <a:latin typeface="Arial Narrow" pitchFamily="34" charset="0"/>
              </a:rPr>
              <a:t>2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blocking)</a:t>
            </a:r>
          </a:p>
          <a:p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6- Has no anti-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muscarinic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effect .</a:t>
            </a:r>
          </a:p>
        </p:txBody>
      </p:sp>
      <p:sp>
        <p:nvSpPr>
          <p:cNvPr id="26631" name="TextBox 17"/>
          <p:cNvSpPr txBox="1">
            <a:spLocks noChangeArrowheads="1"/>
          </p:cNvSpPr>
          <p:nvPr/>
        </p:nvSpPr>
        <p:spPr bwMode="auto">
          <a:xfrm>
            <a:off x="4419600" y="1219200"/>
            <a:ext cx="4724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Blocks presynaptic </a:t>
            </a:r>
            <a:r>
              <a:rPr lang="en-US" sz="2400" b="1">
                <a:solidFill>
                  <a:schemeClr val="bg1"/>
                </a:solidFill>
                <a:latin typeface="Symbol" pitchFamily="18" charset="2"/>
              </a:rPr>
              <a:t>a</a:t>
            </a:r>
            <a:r>
              <a:rPr lang="en-US" sz="2400" b="1" baseline="-25000">
                <a:solidFill>
                  <a:schemeClr val="bg1"/>
                </a:solidFill>
                <a:latin typeface="Arial Narrow" pitchFamily="34" charset="0"/>
              </a:rPr>
              <a:t>2 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adrenoceptors  </a:t>
            </a:r>
            <a:br>
              <a:rPr lang="en-US" sz="2400" b="1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                     + 5HT</a:t>
            </a:r>
            <a:r>
              <a:rPr lang="en-US" sz="2400" b="1" baseline="-25000">
                <a:solidFill>
                  <a:schemeClr val="bg1"/>
                </a:solidFill>
                <a:latin typeface="Arial Narrow" pitchFamily="34" charset="0"/>
              </a:rPr>
              <a:t>3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 &gt; 5HT</a:t>
            </a:r>
            <a:r>
              <a:rPr lang="en-US" sz="2400" b="1" baseline="-25000">
                <a:solidFill>
                  <a:schemeClr val="bg1"/>
                </a:solidFill>
                <a:latin typeface="Arial Narrow" pitchFamily="34" charset="0"/>
              </a:rPr>
              <a:t>2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 receptors</a:t>
            </a:r>
            <a:endParaRPr lang="en-US" sz="2400" b="1">
              <a:latin typeface="Arial Narrow" pitchFamily="34" charset="0"/>
            </a:endParaRPr>
          </a:p>
        </p:txBody>
      </p:sp>
      <p:sp>
        <p:nvSpPr>
          <p:cNvPr id="26632" name="TextBox 18"/>
          <p:cNvSpPr txBox="1">
            <a:spLocks noChangeArrowheads="1"/>
          </p:cNvSpPr>
          <p:nvPr/>
        </p:nvSpPr>
        <p:spPr bwMode="auto">
          <a:xfrm>
            <a:off x="5562600" y="5486400"/>
            <a:ext cx="3657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 u="sng">
                <a:solidFill>
                  <a:srgbClr val="D5FFFF"/>
                </a:solidFill>
                <a:latin typeface="Arial Narrow" pitchFamily="34" charset="0"/>
              </a:rPr>
              <a:t>Side effects;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    Drowsiness, 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  <a:sym typeface="Wingdings 3" pitchFamily="18" charset="2"/>
              </a:rPr>
              <a:t>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appetite, and weight gain.</a:t>
            </a:r>
            <a:endParaRPr lang="en-US" sz="2400" b="1">
              <a:latin typeface="Arial Narrow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990600"/>
            <a:ext cx="9144000" cy="762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66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045" name="Rectangle 14"/>
          <p:cNvSpPr>
            <a:spLocks noChangeArrowheads="1"/>
          </p:cNvSpPr>
          <p:nvPr/>
        </p:nvSpPr>
        <p:spPr bwMode="auto">
          <a:xfrm>
            <a:off x="304800" y="914400"/>
            <a:ext cx="2438400" cy="479425"/>
          </a:xfrm>
          <a:prstGeom prst="rect">
            <a:avLst/>
          </a:prstGeom>
          <a:solidFill>
            <a:srgbClr val="97FFF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>
                <a:solidFill>
                  <a:srgbClr val="7030A0"/>
                </a:solidFill>
                <a:latin typeface="Cooper Black" pitchFamily="18" charset="0"/>
              </a:rPr>
              <a:t>Mirtazapine</a:t>
            </a:r>
          </a:p>
        </p:txBody>
      </p:sp>
      <p:sp>
        <p:nvSpPr>
          <p:cNvPr id="44046" name="AutoShape 14"/>
          <p:cNvSpPr>
            <a:spLocks noChangeArrowheads="1"/>
          </p:cNvSpPr>
          <p:nvPr/>
        </p:nvSpPr>
        <p:spPr bwMode="auto">
          <a:xfrm rot="-9246403">
            <a:off x="3009900" y="2514600"/>
            <a:ext cx="381000" cy="2286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44047" name="AutoShape 15"/>
          <p:cNvSpPr>
            <a:spLocks noChangeArrowheads="1"/>
          </p:cNvSpPr>
          <p:nvPr/>
        </p:nvSpPr>
        <p:spPr bwMode="auto">
          <a:xfrm rot="4693660">
            <a:off x="1828800" y="5181600"/>
            <a:ext cx="381000" cy="2286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44048" name="AutoShape 16"/>
          <p:cNvSpPr>
            <a:spLocks noChangeArrowheads="1"/>
          </p:cNvSpPr>
          <p:nvPr/>
        </p:nvSpPr>
        <p:spPr bwMode="auto">
          <a:xfrm rot="-4473075">
            <a:off x="4013200" y="5118100"/>
            <a:ext cx="381000" cy="2286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44049" name="AutoShape 17"/>
          <p:cNvSpPr>
            <a:spLocks noChangeArrowheads="1"/>
          </p:cNvSpPr>
          <p:nvPr/>
        </p:nvSpPr>
        <p:spPr bwMode="auto">
          <a:xfrm rot="10800000">
            <a:off x="4864100" y="6096000"/>
            <a:ext cx="381000" cy="2286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44050" name="AutoShape 18"/>
          <p:cNvSpPr>
            <a:spLocks noChangeArrowheads="1"/>
          </p:cNvSpPr>
          <p:nvPr/>
        </p:nvSpPr>
        <p:spPr bwMode="auto">
          <a:xfrm rot="10800000">
            <a:off x="4572000" y="6045200"/>
            <a:ext cx="381000" cy="2286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nimBg="1"/>
      <p:bldP spid="26631" grpId="0"/>
      <p:bldP spid="2663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1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2800" smtClean="0"/>
              <a:t>Table 6: Side effects of atypical antidepressants</a:t>
            </a:r>
          </a:p>
        </p:txBody>
      </p:sp>
      <p:graphicFrame>
        <p:nvGraphicFramePr>
          <p:cNvPr id="29733" name="Group 3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079750"/>
        </p:xfrm>
        <a:graphic>
          <a:graphicData uri="http://schemas.openxmlformats.org/drawingml/2006/table">
            <a:tbl>
              <a:tblPr rtl="1"/>
              <a:tblGrid>
                <a:gridCol w="1646237"/>
                <a:gridCol w="1646238"/>
                <a:gridCol w="1644650"/>
                <a:gridCol w="1646237"/>
                <a:gridCol w="1646238"/>
              </a:tblGrid>
              <a:tr h="831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Anticholinergic effects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Hypotension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Sedation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Toxicity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Drug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247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Mianserin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Mirtazepine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Nefazodone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Trazodone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Venlafaxine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3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rgbClr val="00FF00"/>
                </a:solidFill>
              </a:rPr>
              <a:t>3. Serotonin and </a:t>
            </a:r>
            <a:r>
              <a:rPr lang="en-US" sz="4000" dirty="0" err="1" smtClean="0">
                <a:solidFill>
                  <a:srgbClr val="00FF00"/>
                </a:solidFill>
              </a:rPr>
              <a:t>Noradrenaline</a:t>
            </a:r>
            <a:r>
              <a:rPr lang="en-US" sz="4000" dirty="0" smtClean="0">
                <a:solidFill>
                  <a:srgbClr val="00FF00"/>
                </a:solidFill>
              </a:rPr>
              <a:t> 	Reuptake Inhibitors (SNRIs)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Venlavaxine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/>
              <a:t>Effexor</a:t>
            </a:r>
            <a:r>
              <a:rPr lang="en-US" baseline="30000" dirty="0" err="1" smtClean="0"/>
              <a:t>R</a:t>
            </a:r>
            <a:r>
              <a:rPr lang="en-US" dirty="0" smtClean="0"/>
              <a:t>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 Acts by blocking 5-HT  and NE uptake but it has side effects profile similar to SSRI. However, it may produce seizure and constipation. Why?</a:t>
            </a:r>
          </a:p>
          <a:p>
            <a:pPr eaLnBrk="1" hangingPunct="1">
              <a:lnSpc>
                <a:spcPct val="90000"/>
              </a:lnSpc>
              <a:buNone/>
              <a:tabLst>
                <a:tab pos="6284913" algn="l"/>
              </a:tabLst>
              <a:defRPr/>
            </a:pPr>
            <a:r>
              <a:rPr lang="en-US" sz="2000" dirty="0" smtClean="0"/>
              <a:t>Differs from TCADs in structure and having low affinity for </a:t>
            </a:r>
            <a:r>
              <a:rPr lang="en-US" sz="2000" dirty="0" err="1" smtClean="0"/>
              <a:t>muscarinic</a:t>
            </a:r>
            <a:r>
              <a:rPr lang="en-US" sz="2000" dirty="0" smtClean="0"/>
              <a:t> cholinergic, histamine H1 and adrenergic receptors.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buNone/>
              <a:tabLst>
                <a:tab pos="6284913" algn="l"/>
              </a:tabLst>
              <a:defRPr/>
            </a:pPr>
            <a:endParaRPr lang="en-US" sz="20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None/>
              <a:tabLst>
                <a:tab pos="6284913" algn="l"/>
              </a:tabLst>
              <a:defRPr/>
            </a:pPr>
            <a:endParaRPr lang="en-US" sz="20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None/>
              <a:tabLst>
                <a:tab pos="6284913" algn="l"/>
              </a:tabLst>
              <a:defRPr/>
            </a:pPr>
            <a:endParaRPr lang="en-US" sz="2400" b="1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None/>
              <a:tabLst>
                <a:tab pos="6284913" algn="l"/>
              </a:tabLst>
              <a:defRPr/>
            </a:pPr>
            <a:r>
              <a:rPr lang="en-US" sz="2400" b="1" dirty="0" err="1" smtClean="0">
                <a:solidFill>
                  <a:srgbClr val="FF0000"/>
                </a:solidFill>
              </a:rPr>
              <a:t>Desvenlafaxine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buNone/>
              <a:tabLst>
                <a:tab pos="6284913" algn="l"/>
              </a:tabLst>
              <a:defRPr/>
            </a:pPr>
            <a:r>
              <a:rPr lang="en-US" sz="2400" b="1" dirty="0" err="1" smtClean="0"/>
              <a:t>PristiqR</a:t>
            </a: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(metabolite of </a:t>
            </a:r>
            <a:r>
              <a:rPr lang="en-US" sz="2400" b="1" dirty="0" err="1" smtClean="0">
                <a:solidFill>
                  <a:srgbClr val="FF0000"/>
                </a:solidFill>
              </a:rPr>
              <a:t>Venlavaxine</a:t>
            </a:r>
            <a:r>
              <a:rPr lang="en-US" sz="2400" b="1" dirty="0" smtClean="0">
                <a:solidFill>
                  <a:srgbClr val="FF0000"/>
                </a:solidFill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tabLst>
                <a:tab pos="6284913" algn="l"/>
              </a:tabLst>
              <a:defRPr/>
            </a:pPr>
            <a:endParaRPr lang="en-US" sz="20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tabLst>
                <a:tab pos="6284913" algn="l"/>
              </a:tabLst>
              <a:defRPr/>
            </a:pP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tabLst>
                <a:tab pos="6284913" algn="l"/>
              </a:tabLst>
              <a:defRPr/>
            </a:pPr>
            <a:endParaRPr lang="en-US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l-GR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venlafaxine"/>
          <p:cNvPicPr>
            <a:picLocks noChangeAspect="1" noChangeArrowheads="1"/>
          </p:cNvPicPr>
          <p:nvPr/>
        </p:nvPicPr>
        <p:blipFill>
          <a:blip r:embed="rId2" cstate="print">
            <a:lum bright="-6000" contrast="18000"/>
          </a:blip>
          <a:srcRect/>
          <a:stretch>
            <a:fillRect/>
          </a:stretch>
        </p:blipFill>
        <p:spPr>
          <a:xfrm>
            <a:off x="6362700" y="3810000"/>
            <a:ext cx="2781300" cy="327025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Trazodone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Selective blocker of 5-HT uptake but has significant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blocking effect (hypotension and sedation); Blocks 5-HT2 receptors </a:t>
            </a:r>
            <a:r>
              <a:rPr lang="en-US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Priapism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Nefazodone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6085" name="Picture 4" descr="http://journals.prous.com/journals/dot/20064210/html/dt420671/images/image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066800"/>
            <a:ext cx="403860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0" y="990600"/>
            <a:ext cx="9144000" cy="762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66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304800" y="914400"/>
            <a:ext cx="2286000" cy="479425"/>
          </a:xfrm>
          <a:prstGeom prst="rect">
            <a:avLst/>
          </a:prstGeom>
          <a:solidFill>
            <a:srgbClr val="97FFF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>
                <a:solidFill>
                  <a:srgbClr val="7030A0"/>
                </a:solidFill>
                <a:latin typeface="Cooper Black" pitchFamily="18" charset="0"/>
              </a:rPr>
              <a:t>Bupropion</a:t>
            </a:r>
          </a:p>
        </p:txBody>
      </p:sp>
      <p:sp>
        <p:nvSpPr>
          <p:cNvPr id="46090" name="Rectangle 10"/>
          <p:cNvSpPr>
            <a:spLocks noChangeArrowheads="1"/>
          </p:cNvSpPr>
          <p:nvPr/>
        </p:nvSpPr>
        <p:spPr bwMode="auto">
          <a:xfrm>
            <a:off x="0" y="228600"/>
            <a:ext cx="7848600" cy="810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800"/>
              </a:lnSpc>
            </a:pPr>
            <a:r>
              <a:rPr lang="en-AU" sz="2800" dirty="0" smtClean="0">
                <a:solidFill>
                  <a:srgbClr val="97FFFF"/>
                </a:solidFill>
                <a:latin typeface="Bernard MT Condensed" pitchFamily="18" charset="0"/>
              </a:rPr>
              <a:t>4. </a:t>
            </a:r>
            <a:r>
              <a:rPr lang="en-AU" sz="2800" dirty="0" err="1" smtClean="0">
                <a:solidFill>
                  <a:srgbClr val="97FFFF"/>
                </a:solidFill>
                <a:latin typeface="Bernard MT Condensed" pitchFamily="18" charset="0"/>
              </a:rPr>
              <a:t>Norepinephrine</a:t>
            </a:r>
            <a:r>
              <a:rPr lang="en-AU" sz="2800" dirty="0" smtClean="0">
                <a:solidFill>
                  <a:srgbClr val="97FFFF"/>
                </a:solidFill>
                <a:latin typeface="Bernard MT Condensed" pitchFamily="18" charset="0"/>
              </a:rPr>
              <a:t> </a:t>
            </a:r>
            <a:r>
              <a:rPr lang="en-AU" sz="2800" dirty="0">
                <a:solidFill>
                  <a:srgbClr val="97FFFF"/>
                </a:solidFill>
                <a:latin typeface="Bernard MT Condensed" pitchFamily="18" charset="0"/>
              </a:rPr>
              <a:t>Dopamine Reuptake Inhibitors  (NDRIs)</a:t>
            </a:r>
          </a:p>
        </p:txBody>
      </p:sp>
      <p:sp>
        <p:nvSpPr>
          <p:cNvPr id="46091" name="Rectangle 12"/>
          <p:cNvSpPr>
            <a:spLocks noChangeArrowheads="1"/>
          </p:cNvSpPr>
          <p:nvPr/>
        </p:nvSpPr>
        <p:spPr bwMode="auto">
          <a:xfrm>
            <a:off x="4114800" y="1143000"/>
            <a:ext cx="5029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Is  unique in possessing significant potency 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as NE and DA reuptake inhibitor, with no direct action on 5HT. A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cts as a nAch antagonist</a:t>
            </a:r>
          </a:p>
        </p:txBody>
      </p:sp>
      <p:sp>
        <p:nvSpPr>
          <p:cNvPr id="28682" name="TextBox 13"/>
          <p:cNvSpPr txBox="1">
            <a:spLocks noChangeArrowheads="1"/>
          </p:cNvSpPr>
          <p:nvPr/>
        </p:nvSpPr>
        <p:spPr bwMode="auto">
          <a:xfrm>
            <a:off x="4114800" y="2743200"/>
            <a:ext cx="51054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 dirty="0">
                <a:solidFill>
                  <a:srgbClr val="D5FFFF"/>
                </a:solidFill>
                <a:latin typeface="Arial Narrow" pitchFamily="34" charset="0"/>
                <a:cs typeface="Times" pitchFamily="18" charset="0"/>
              </a:rPr>
              <a:t>Therapeutic uses:</a:t>
            </a:r>
          </a:p>
          <a:p>
            <a:pPr>
              <a:buFont typeface="Wingdings" pitchFamily="2" charset="2"/>
              <a:buNone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1- Treatment of major depression and </a:t>
            </a:r>
            <a:b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</a:b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     bipolar depression.</a:t>
            </a:r>
          </a:p>
          <a:p>
            <a:pPr>
              <a:buFont typeface="Wingdings" pitchFamily="2" charset="2"/>
              <a:buNone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" pitchFamily="18" charset="0"/>
              </a:rPr>
              <a:t>   2- Can be used for smoking cessation.</a:t>
            </a:r>
          </a:p>
          <a:p>
            <a:pPr>
              <a:buFont typeface="Wingdings" pitchFamily="2" charset="2"/>
              <a:buNone/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  As it reduces the severity of nicotine  </a:t>
            </a:r>
            <a:b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  craving &amp; withdrawal symptoms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  <a:cs typeface="Times" pitchFamily="18" charset="0"/>
            </a:endParaRPr>
          </a:p>
        </p:txBody>
      </p:sp>
      <p:sp>
        <p:nvSpPr>
          <p:cNvPr id="28683" name="TextBox 14"/>
          <p:cNvSpPr txBox="1">
            <a:spLocks noChangeArrowheads="1"/>
          </p:cNvSpPr>
          <p:nvPr/>
        </p:nvSpPr>
        <p:spPr bwMode="auto">
          <a:xfrm>
            <a:off x="152400" y="5216525"/>
            <a:ext cx="8382000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sz="2400" b="1">
                <a:solidFill>
                  <a:srgbClr val="D5FFFF"/>
                </a:solidFill>
                <a:latin typeface="Arial Narrow" pitchFamily="34" charset="0"/>
                <a:cs typeface="Times" pitchFamily="18" charset="0"/>
              </a:rPr>
              <a:t>Advantages: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No sexual dysfunction 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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given in young</a:t>
            </a:r>
          </a:p>
          <a:p>
            <a:pPr>
              <a:lnSpc>
                <a:spcPct val="85000"/>
              </a:lnSpc>
            </a:pP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                     No weight gain [ No 5HT effect ] </a:t>
            </a:r>
          </a:p>
          <a:p>
            <a:pPr>
              <a:lnSpc>
                <a:spcPct val="85000"/>
              </a:lnSpc>
            </a:pP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                     No orthostatic hypotension.</a:t>
            </a:r>
          </a:p>
          <a:p>
            <a:pPr>
              <a:lnSpc>
                <a:spcPct val="85000"/>
              </a:lnSpc>
            </a:pPr>
            <a:r>
              <a:rPr lang="en-US" sz="2400" b="1">
                <a:solidFill>
                  <a:srgbClr val="D5FFFF"/>
                </a:solidFill>
                <a:latin typeface="Arial Narrow" pitchFamily="34" charset="0"/>
                <a:cs typeface="Times" pitchFamily="18" charset="0"/>
              </a:rPr>
              <a:t>Side effects: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Seizures; it 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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threshold of neuronal firing</a:t>
            </a:r>
            <a:endParaRPr lang="en-US" sz="2400" b="1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/>
      <p:bldP spid="2868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Table 5: Effects of atypical antidepressants on Reuptake and 5-HT2</a:t>
            </a:r>
          </a:p>
        </p:txBody>
      </p:sp>
      <p:graphicFrame>
        <p:nvGraphicFramePr>
          <p:cNvPr id="23586" name="Group 3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443288"/>
        </p:xfrm>
        <a:graphic>
          <a:graphicData uri="http://schemas.openxmlformats.org/drawingml/2006/table">
            <a:tbl>
              <a:tblPr rtl="1"/>
              <a:tblGrid>
                <a:gridCol w="2057400"/>
                <a:gridCol w="2057400"/>
                <a:gridCol w="2057400"/>
                <a:gridCol w="2057400"/>
              </a:tblGrid>
              <a:tr h="831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5-HT2 antagonism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Noradrenaline reuptake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5-Ht reuptake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ar-SA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611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-/+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++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Amoxapine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Buproprion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Maprotiline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Mianserin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Nafazodone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Nomifensine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Trazodone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Venlafaxine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3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Nefazodone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Structurally related to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trazodone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but does not has the sedative effect and does not block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adrenoceptors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, however; it likes most SSRI inhibit P450 3A4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isoenzyme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604" name="TextBox 2"/>
          <p:cNvSpPr txBox="1">
            <a:spLocks noChangeArrowheads="1"/>
          </p:cNvSpPr>
          <p:nvPr/>
        </p:nvSpPr>
        <p:spPr bwMode="auto">
          <a:xfrm>
            <a:off x="1295400" y="1600200"/>
            <a:ext cx="7543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endParaRPr lang="en-US">
              <a:latin typeface="Calibr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990600"/>
            <a:ext cx="9144000" cy="762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66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04800" y="228600"/>
            <a:ext cx="678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AU" sz="2800" dirty="0" smtClean="0">
                <a:solidFill>
                  <a:srgbClr val="97FFFF"/>
                </a:solidFill>
                <a:latin typeface="Bernard MT Condensed" pitchFamily="18" charset="0"/>
              </a:rPr>
              <a:t>5. </a:t>
            </a:r>
            <a:r>
              <a:rPr lang="en-AU" sz="2800" dirty="0" err="1" smtClean="0">
                <a:solidFill>
                  <a:srgbClr val="97FFFF"/>
                </a:solidFill>
                <a:latin typeface="Bernard MT Condensed" pitchFamily="18" charset="0"/>
              </a:rPr>
              <a:t>Norepinephrine</a:t>
            </a:r>
            <a:r>
              <a:rPr lang="en-AU" sz="2800" dirty="0" smtClean="0">
                <a:solidFill>
                  <a:srgbClr val="97FFFF"/>
                </a:solidFill>
                <a:latin typeface="Bernard MT Condensed" pitchFamily="18" charset="0"/>
              </a:rPr>
              <a:t> </a:t>
            </a:r>
            <a:r>
              <a:rPr lang="en-AU" sz="2800" dirty="0">
                <a:solidFill>
                  <a:srgbClr val="97FFFF"/>
                </a:solidFill>
                <a:latin typeface="Bernard MT Condensed" pitchFamily="18" charset="0"/>
              </a:rPr>
              <a:t>Reuptake Inhibitors  [ NRIs ]</a:t>
            </a:r>
          </a:p>
        </p:txBody>
      </p:sp>
      <p:sp>
        <p:nvSpPr>
          <p:cNvPr id="25611" name="Rectangle 9"/>
          <p:cNvSpPr>
            <a:spLocks noChangeArrowheads="1"/>
          </p:cNvSpPr>
          <p:nvPr/>
        </p:nvSpPr>
        <p:spPr bwMode="auto">
          <a:xfrm>
            <a:off x="4876800" y="1524000"/>
            <a:ext cx="4038600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Block only NET</a:t>
            </a:r>
          </a:p>
          <a:p>
            <a:pPr algn="l" rtl="0"/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No affinity for 5HT, DA, ADR, H, mAch receptors</a:t>
            </a:r>
            <a:r>
              <a:rPr lang="en-US" sz="2400" b="1">
                <a:latin typeface="Arial Narrow" pitchFamily="34" charset="0"/>
              </a:rPr>
              <a:t> </a:t>
            </a:r>
          </a:p>
          <a:p>
            <a:pPr algn="l" rtl="0"/>
            <a:endParaRPr lang="en-US" sz="1000" b="1">
              <a:solidFill>
                <a:schemeClr val="bg1"/>
              </a:solidFill>
              <a:latin typeface="Arial Narrow" pitchFamily="34" charset="0"/>
            </a:endParaRPr>
          </a:p>
          <a:p>
            <a:pPr algn="l" rtl="0"/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So, has positive effects on the concentration and motivation in particular.</a:t>
            </a:r>
          </a:p>
          <a:p>
            <a:pPr algn="l" rtl="0"/>
            <a:r>
              <a:rPr lang="en-US" sz="1000" b="1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 algn="l" rtl="0"/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Safe to combine with SSRIs</a:t>
            </a:r>
          </a:p>
          <a:p>
            <a:pPr algn="l" rtl="0"/>
            <a:endParaRPr lang="en-US" sz="1000" b="1">
              <a:solidFill>
                <a:schemeClr val="bg1"/>
              </a:solidFill>
              <a:latin typeface="Arial Narrow" pitchFamily="34" charset="0"/>
            </a:endParaRPr>
          </a:p>
          <a:p>
            <a:pPr algn="l" rtl="0"/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Minimal side effects only related to activation of ADR system as  tremor, tachycardia, and urinary hesitancy</a:t>
            </a:r>
          </a:p>
        </p:txBody>
      </p:sp>
      <p:pic>
        <p:nvPicPr>
          <p:cNvPr id="25614" name="Picture 14" descr="Pictur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4822825" cy="5486400"/>
          </a:xfrm>
          <a:prstGeom prst="rect">
            <a:avLst/>
          </a:prstGeom>
          <a:noFill/>
        </p:spPr>
      </p:pic>
      <p:sp>
        <p:nvSpPr>
          <p:cNvPr id="25608" name="Rectangle 4"/>
          <p:cNvSpPr>
            <a:spLocks noChangeArrowheads="1"/>
          </p:cNvSpPr>
          <p:nvPr/>
        </p:nvSpPr>
        <p:spPr bwMode="auto">
          <a:xfrm>
            <a:off x="304800" y="914400"/>
            <a:ext cx="2362200" cy="479425"/>
          </a:xfrm>
          <a:prstGeom prst="rect">
            <a:avLst/>
          </a:prstGeom>
          <a:solidFill>
            <a:srgbClr val="97FFF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</a:pPr>
            <a:r>
              <a:rPr lang="en-US" sz="2800" dirty="0" err="1">
                <a:solidFill>
                  <a:srgbClr val="7030A0"/>
                </a:solidFill>
                <a:latin typeface="Cooper Black" pitchFamily="18" charset="0"/>
              </a:rPr>
              <a:t>Reboxetine</a:t>
            </a:r>
            <a:endParaRPr lang="en-US" sz="28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25615" name="AutoShape 15"/>
          <p:cNvSpPr>
            <a:spLocks noChangeArrowheads="1"/>
          </p:cNvSpPr>
          <p:nvPr/>
        </p:nvSpPr>
        <p:spPr bwMode="auto">
          <a:xfrm rot="7584844">
            <a:off x="3441700" y="4508500"/>
            <a:ext cx="381000" cy="3048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5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5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5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dirty="0" smtClean="0"/>
              <a:t>Symptoms of Depression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/>
              <a:t>The symptoms of Depressive Illness are highly recognizable, both to those affected and to those closest to them, once they are told what to look for.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/>
              <a:t>Here is a checklist of symptoms of Depressive illness: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200" dirty="0" smtClean="0">
                <a:solidFill>
                  <a:srgbClr val="00FF00"/>
                </a:solidFill>
              </a:rPr>
              <a:t>Loss of energy and interest</a:t>
            </a:r>
            <a:r>
              <a:rPr lang="en-US" sz="2400" dirty="0" smtClean="0"/>
              <a:t>.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Diminished ability to enjoy oneself.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Decreased -- or increased -- sleeping or appetite.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Difficulty in concentrating; indecisiveness; slowed or fuzzy thinking.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Exaggerated feelings of sadness, hopelessness, or anxiety.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3200" dirty="0" smtClean="0">
                <a:solidFill>
                  <a:srgbClr val="00FF00"/>
                </a:solidFill>
              </a:rPr>
              <a:t>Feelings of worthlessness</a:t>
            </a:r>
            <a:r>
              <a:rPr lang="en-US" sz="2400" dirty="0" smtClean="0"/>
              <a:t>.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Recurring thoughts about death and </a:t>
            </a:r>
            <a:r>
              <a:rPr lang="en-US" sz="3200" dirty="0" smtClean="0">
                <a:solidFill>
                  <a:srgbClr val="00FF00"/>
                </a:solidFill>
              </a:rPr>
              <a:t>suicide</a:t>
            </a:r>
            <a:r>
              <a:rPr lang="en-US" sz="2400" dirty="0" smtClean="0"/>
              <a:t>.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If most of these symptoms last for two weeks or more, you probably have Depressive Illness. Sometimes depression alternates with "mania" and is called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Manic-Depressive Illness (Bipolar)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GB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u="sng" dirty="0" smtClean="0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Clinical uses of Antidepressant Drugs.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i="1" dirty="0" smtClean="0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A.	Endogenous Depression ( SSRIs (first Choice) New generation or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Tricyclics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B.	Panic Disorders (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Imipramine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or SSRIs)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C.	Obsessive Compulsive Disorders (SSRIs and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Clomipramine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609600" lvl="0" indent="-609600" eaLnBrk="1" hangingPunct="1">
              <a:lnSpc>
                <a:spcPct val="80000"/>
              </a:lnSpc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&amp; Chronic pain, and (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Amitriptyline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D.	Anorexia nervosa and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Bulemia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(SSRIs)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E.	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Schizo-Afective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Disorders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Amoxapine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or SSRI  + Haloperidol)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lphaUcPeriod" startAt="6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Premature ejaculation (SSRI)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lphaUcPeriod" startAt="7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Anxiety disorders</a:t>
            </a:r>
          </a:p>
          <a:p>
            <a:pPr marL="609600" lvl="0" indent="-609600" eaLnBrk="1" hangingPunct="1">
              <a:lnSpc>
                <a:spcPct val="80000"/>
              </a:lnSpc>
              <a:buFont typeface="Wingdings" pitchFamily="2" charset="2"/>
              <a:buAutoNum type="alphaUcPeriod" startAt="7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Migraine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andAnxiety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&amp; IBS(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Amitriptyline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lphaUcPeriod" startAt="7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Nocturnal Enuresis in children e.g.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Imipramine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-914400"/>
            <a:ext cx="8229600" cy="8229600"/>
          </a:xfrm>
        </p:spPr>
        <p:txBody>
          <a:bodyPr/>
          <a:lstStyle/>
          <a:p>
            <a:pPr eaLnBrk="1" hangingPunct="1">
              <a:defRPr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3600" u="sng" dirty="0" smtClean="0">
                <a:solidFill>
                  <a:srgbClr val="00B050"/>
                </a:solidFill>
              </a:rPr>
              <a:t>Symptoms of Mania</a:t>
            </a:r>
            <a:r>
              <a:rPr lang="en-US" sz="3600" dirty="0" smtClean="0">
                <a:solidFill>
                  <a:srgbClr val="00B050"/>
                </a:solidFill>
              </a:rPr>
              <a:t> </a:t>
            </a:r>
          </a:p>
          <a:p>
            <a:pPr eaLnBrk="1" hangingPunct="1">
              <a:defRPr/>
            </a:pPr>
            <a:r>
              <a:rPr lang="en-US" dirty="0" smtClean="0"/>
              <a:t>causes mood swings creating periods with the following symptoms: </a:t>
            </a:r>
          </a:p>
          <a:p>
            <a:pPr lvl="1" eaLnBrk="1" hangingPunct="1">
              <a:defRPr/>
            </a:pPr>
            <a:r>
              <a:rPr lang="en-US" dirty="0" smtClean="0"/>
              <a:t>A high energy level with </a:t>
            </a:r>
            <a:r>
              <a:rPr lang="en-US" sz="3200" dirty="0" smtClean="0">
                <a:solidFill>
                  <a:srgbClr val="00FF00"/>
                </a:solidFill>
              </a:rPr>
              <a:t>decreased need for sleep. </a:t>
            </a:r>
          </a:p>
          <a:p>
            <a:pPr lvl="1" eaLnBrk="1" hangingPunct="1">
              <a:defRPr/>
            </a:pPr>
            <a:r>
              <a:rPr lang="en-US" dirty="0" smtClean="0"/>
              <a:t>Unwarranted or </a:t>
            </a:r>
            <a:r>
              <a:rPr lang="en-US" sz="3200" dirty="0" smtClean="0">
                <a:solidFill>
                  <a:srgbClr val="00FF00"/>
                </a:solidFill>
              </a:rPr>
              <a:t>exaggerated belief</a:t>
            </a:r>
            <a:r>
              <a:rPr lang="en-US" dirty="0" smtClean="0"/>
              <a:t> in one's own ability. </a:t>
            </a:r>
          </a:p>
          <a:p>
            <a:pPr lvl="1" eaLnBrk="1" hangingPunct="1">
              <a:defRPr/>
            </a:pPr>
            <a:r>
              <a:rPr lang="en-US" dirty="0" smtClean="0"/>
              <a:t>Extreme irritability. </a:t>
            </a:r>
          </a:p>
          <a:p>
            <a:pPr lvl="1" eaLnBrk="1" hangingPunct="1">
              <a:defRPr/>
            </a:pPr>
            <a:r>
              <a:rPr lang="en-US" dirty="0" smtClean="0"/>
              <a:t>Rapid, </a:t>
            </a:r>
            <a:r>
              <a:rPr lang="en-US" sz="3200" dirty="0" smtClean="0">
                <a:solidFill>
                  <a:srgbClr val="00FF00"/>
                </a:solidFill>
              </a:rPr>
              <a:t>unpredictable emotional change</a:t>
            </a:r>
            <a:r>
              <a:rPr lang="en-US" dirty="0" smtClean="0"/>
              <a:t>. </a:t>
            </a:r>
          </a:p>
          <a:p>
            <a:pPr lvl="1" eaLnBrk="1" hangingPunct="1">
              <a:defRPr/>
            </a:pPr>
            <a:r>
              <a:rPr lang="en-US" dirty="0" smtClean="0"/>
              <a:t>Impulsive, thoughtless activity, with a high risk of damaging consequences (i.e., stock speculations, sudden love affairs, etc.). </a:t>
            </a:r>
          </a:p>
          <a:p>
            <a:pPr lvl="1"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dirty="0" smtClean="0"/>
              <a:t> </a:t>
            </a:r>
            <a:r>
              <a:rPr lang="en-US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Affective Disorders	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Serotonin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NE					            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NE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Mania				                   Depression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Rx    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Drugs that decrease 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Drugs that increase NE</a:t>
            </a:r>
            <a:endParaRPr lang="en-US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What is the evidence to support this theory 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Amphetamine and mania while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Clonidine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and methyldopa produce depression.</a:t>
            </a:r>
          </a:p>
        </p:txBody>
      </p:sp>
      <p:sp>
        <p:nvSpPr>
          <p:cNvPr id="20483" name="Line 4"/>
          <p:cNvSpPr>
            <a:spLocks noChangeShapeType="1"/>
          </p:cNvSpPr>
          <p:nvPr/>
        </p:nvSpPr>
        <p:spPr bwMode="auto">
          <a:xfrm>
            <a:off x="3352800" y="19812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20484" name="Line 5"/>
          <p:cNvSpPr>
            <a:spLocks noChangeShapeType="1"/>
          </p:cNvSpPr>
          <p:nvPr/>
        </p:nvSpPr>
        <p:spPr bwMode="auto">
          <a:xfrm>
            <a:off x="5029200" y="1600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20485" name="Line 8"/>
          <p:cNvSpPr>
            <a:spLocks noChangeShapeType="1"/>
          </p:cNvSpPr>
          <p:nvPr/>
        </p:nvSpPr>
        <p:spPr bwMode="auto">
          <a:xfrm>
            <a:off x="5562600" y="21336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0486" name="Line 9"/>
          <p:cNvSpPr>
            <a:spLocks noChangeShapeType="1"/>
          </p:cNvSpPr>
          <p:nvPr/>
        </p:nvSpPr>
        <p:spPr bwMode="auto">
          <a:xfrm>
            <a:off x="5562600" y="25146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0487" name="Line 10"/>
          <p:cNvSpPr>
            <a:spLocks noChangeShapeType="1"/>
          </p:cNvSpPr>
          <p:nvPr/>
        </p:nvSpPr>
        <p:spPr bwMode="auto">
          <a:xfrm flipH="1">
            <a:off x="1600200" y="2590800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0488" name="Line 11"/>
          <p:cNvSpPr>
            <a:spLocks noChangeShapeType="1"/>
          </p:cNvSpPr>
          <p:nvPr/>
        </p:nvSpPr>
        <p:spPr bwMode="auto">
          <a:xfrm>
            <a:off x="5562600" y="25146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0489" name="Line 12"/>
          <p:cNvSpPr>
            <a:spLocks noChangeShapeType="1"/>
          </p:cNvSpPr>
          <p:nvPr/>
        </p:nvSpPr>
        <p:spPr bwMode="auto">
          <a:xfrm>
            <a:off x="5562600" y="2590800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0490" name="Line 13"/>
          <p:cNvSpPr>
            <a:spLocks noChangeShapeType="1"/>
          </p:cNvSpPr>
          <p:nvPr/>
        </p:nvSpPr>
        <p:spPr bwMode="auto">
          <a:xfrm>
            <a:off x="7467600" y="25908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0491" name="Line 14"/>
          <p:cNvSpPr>
            <a:spLocks noChangeShapeType="1"/>
          </p:cNvSpPr>
          <p:nvPr/>
        </p:nvSpPr>
        <p:spPr bwMode="auto">
          <a:xfrm>
            <a:off x="1600200" y="2590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20492" name="Line 15"/>
          <p:cNvSpPr>
            <a:spLocks noChangeShapeType="1"/>
          </p:cNvSpPr>
          <p:nvPr/>
        </p:nvSpPr>
        <p:spPr bwMode="auto">
          <a:xfrm>
            <a:off x="7696200" y="25908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20493" name="Line 17"/>
          <p:cNvSpPr>
            <a:spLocks noChangeShapeType="1"/>
          </p:cNvSpPr>
          <p:nvPr/>
        </p:nvSpPr>
        <p:spPr bwMode="auto">
          <a:xfrm flipV="1">
            <a:off x="1219200" y="27432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20494" name="Line 18"/>
          <p:cNvSpPr>
            <a:spLocks noChangeShapeType="1"/>
          </p:cNvSpPr>
          <p:nvPr/>
        </p:nvSpPr>
        <p:spPr bwMode="auto">
          <a:xfrm>
            <a:off x="7162800" y="27432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20495" name="Text Box 19"/>
          <p:cNvSpPr txBox="1">
            <a:spLocks noChangeArrowheads="1"/>
          </p:cNvSpPr>
          <p:nvPr/>
        </p:nvSpPr>
        <p:spPr bwMode="auto">
          <a:xfrm>
            <a:off x="0" y="228600"/>
            <a:ext cx="95413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/>
              <a:t> </a:t>
            </a:r>
            <a:r>
              <a:rPr lang="en-US" sz="2800" b="1" dirty="0">
                <a:solidFill>
                  <a:srgbClr val="00B050"/>
                </a:solidFill>
              </a:rPr>
              <a:t>Figure 1:Biochemical Theory of Affective Disorders</a:t>
            </a:r>
            <a:r>
              <a:rPr lang="en-US" sz="2400" b="1" dirty="0">
                <a:solidFill>
                  <a:srgbClr val="00B05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ar-SA" dirty="0" smtClean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What  are the features of drugs that should be used for Rx of Depression?</a:t>
            </a:r>
          </a:p>
          <a:p>
            <a:pPr eaLnBrk="1" hangingPunct="1">
              <a:buNone/>
              <a:defRPr/>
            </a:pPr>
            <a:endParaRPr lang="en-US" sz="4000" dirty="0" smtClean="0"/>
          </a:p>
          <a:p>
            <a:pPr eaLnBrk="1" hangingPunct="1">
              <a:buNone/>
              <a:defRPr/>
            </a:pPr>
            <a:r>
              <a:rPr lang="en-US" sz="4000" dirty="0" smtClean="0"/>
              <a:t>	Simply either increase NE or 5-HT or both.</a:t>
            </a:r>
          </a:p>
          <a:p>
            <a:pPr eaLnBrk="1" hangingPunct="1">
              <a:buNone/>
              <a:defRPr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Classification of Antidepressants Based on Site of Action (see Fig 29-2)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 ) 	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Drugs that Block the RE-uptake of NE and 5- 	HT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e.g.:Most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tricyclics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  (old 	Antidepressants)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B)	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Drugs that Selectively Block Re-Uptake of  5-	HT (SSRIs)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Fluoxetine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Paroxetine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 	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Sertraline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; 	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Citalopram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C)	Drugs that Block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Presynaptic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800" b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	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adrenoceptors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(e.g.: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Mirtazapine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Mianserin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D)	Drugs that Inhibit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MonoAminoOxidase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	(MAOIs,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Phenelzine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Tranylcypraine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	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Moclobemide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l-GR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 </a:t>
            </a:r>
          </a:p>
        </p:txBody>
      </p:sp>
      <p:pic>
        <p:nvPicPr>
          <p:cNvPr id="25603" name="Picture 4" descr="antidepressant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t">
  <a:themeElements>
    <a:clrScheme name="Slit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Slit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Arial" pitchFamily="34" charset="0"/>
          </a:defRPr>
        </a:defPPr>
      </a:lstStyle>
    </a:lnDef>
  </a:objectDefaults>
  <a:extraClrSchemeLst>
    <a:extraClrScheme>
      <a:clrScheme name="Slit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t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1102</TotalTime>
  <Words>1505</Words>
  <Application>Microsoft Office PowerPoint</Application>
  <PresentationFormat>On-screen Show (4:3)</PresentationFormat>
  <Paragraphs>535</Paragraphs>
  <Slides>40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Slit</vt:lpstr>
      <vt:lpstr>Drugs Used For Affective Disorders</vt:lpstr>
      <vt:lpstr>Slide 2</vt:lpstr>
      <vt:lpstr>Slide 3</vt:lpstr>
      <vt:lpstr>Slide 4</vt:lpstr>
      <vt:lpstr>Slide 5</vt:lpstr>
      <vt:lpstr>Slide 6</vt:lpstr>
      <vt:lpstr>Slide 7</vt:lpstr>
      <vt:lpstr>Classification of Antidepressants Based on Site of Action (see Fig 29-2)</vt:lpstr>
      <vt:lpstr> </vt:lpstr>
      <vt:lpstr>Classification of Antidepressants Based on Site of Action (see Fig 29-2)</vt:lpstr>
      <vt:lpstr>Antidepressants Available in the Market (Worldwide)1</vt:lpstr>
      <vt:lpstr>Slide 12</vt:lpstr>
      <vt:lpstr>Slide 13</vt:lpstr>
      <vt:lpstr>Slide 14</vt:lpstr>
      <vt:lpstr> </vt:lpstr>
      <vt:lpstr>Table 1: Effects of tricyclic antidepressants on Reuptake and 5-HT2</vt:lpstr>
      <vt:lpstr>Table 2: Side Effects of Tricyclic antidepressants</vt:lpstr>
      <vt:lpstr>Slide 18</vt:lpstr>
      <vt:lpstr>Slide 19</vt:lpstr>
      <vt:lpstr> </vt:lpstr>
      <vt:lpstr>Slide 21</vt:lpstr>
      <vt:lpstr>Slide 22</vt:lpstr>
      <vt:lpstr>B. New Antidepressants 1) Selective Serotonin Reuptake Inhibitors (SSRI)</vt:lpstr>
      <vt:lpstr>Slide 24</vt:lpstr>
      <vt:lpstr>Slide 25</vt:lpstr>
      <vt:lpstr>Table 3: Effect of SSRIs on Reuptake and 5-HT2</vt:lpstr>
      <vt:lpstr>Side Effects of SSRI (see Table 4)</vt:lpstr>
      <vt:lpstr>Slide 28</vt:lpstr>
      <vt:lpstr>Side effects of SSRIs cont’d</vt:lpstr>
      <vt:lpstr>Slide 30</vt:lpstr>
      <vt:lpstr>2. α2 – adrenoceptors antagonists</vt:lpstr>
      <vt:lpstr>Slide 32</vt:lpstr>
      <vt:lpstr>Table 6: Side effects of atypical antidepressants</vt:lpstr>
      <vt:lpstr>3. Serotonin and Noradrenaline  Reuptake Inhibitors (SNRIs) </vt:lpstr>
      <vt:lpstr>Slide 35</vt:lpstr>
      <vt:lpstr>Slide 36</vt:lpstr>
      <vt:lpstr>Table 5: Effects of atypical antidepressants on Reuptake and 5-HT2</vt:lpstr>
      <vt:lpstr>Slide 38</vt:lpstr>
      <vt:lpstr>Slide 39</vt:lpstr>
      <vt:lpstr>Slide 40</vt:lpstr>
    </vt:vector>
  </TitlesOfParts>
  <Company>kkuh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ANTI DEPRESSANT DRUGS</dc:title>
  <dc:creator>Abdul Latif</dc:creator>
  <cp:lastModifiedBy>431103640</cp:lastModifiedBy>
  <cp:revision>130</cp:revision>
  <dcterms:created xsi:type="dcterms:W3CDTF">2005-03-20T09:16:39Z</dcterms:created>
  <dcterms:modified xsi:type="dcterms:W3CDTF">2012-09-17T06:29:54Z</dcterms:modified>
</cp:coreProperties>
</file>