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6" r:id="rId1"/>
  </p:sldMasterIdLst>
  <p:notesMasterIdLst>
    <p:notesMasterId r:id="rId21"/>
  </p:notesMasterIdLst>
  <p:handoutMasterIdLst>
    <p:handoutMasterId r:id="rId22"/>
  </p:handoutMasterIdLst>
  <p:sldIdLst>
    <p:sldId id="377" r:id="rId2"/>
    <p:sldId id="378" r:id="rId3"/>
    <p:sldId id="382" r:id="rId4"/>
    <p:sldId id="385" r:id="rId5"/>
    <p:sldId id="386" r:id="rId6"/>
    <p:sldId id="387" r:id="rId7"/>
    <p:sldId id="391" r:id="rId8"/>
    <p:sldId id="393" r:id="rId9"/>
    <p:sldId id="394" r:id="rId10"/>
    <p:sldId id="399" r:id="rId11"/>
    <p:sldId id="400" r:id="rId12"/>
    <p:sldId id="426" r:id="rId13"/>
    <p:sldId id="445" r:id="rId14"/>
    <p:sldId id="430" r:id="rId15"/>
    <p:sldId id="431" r:id="rId16"/>
    <p:sldId id="432" r:id="rId17"/>
    <p:sldId id="436" r:id="rId18"/>
    <p:sldId id="437" r:id="rId19"/>
    <p:sldId id="441" r:id="rId2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1650" autoAdjust="0"/>
  </p:normalViewPr>
  <p:slideViewPr>
    <p:cSldViewPr>
      <p:cViewPr varScale="1">
        <p:scale>
          <a:sx n="49" d="100"/>
          <a:sy n="49" d="100"/>
        </p:scale>
        <p:origin x="-7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BA7C98-C21D-4BF7-921F-3E1783BB60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1BD0DE-B8F5-4D0E-89ED-C9443630DE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6FDE8-392E-4D11-8AF4-E19456FCE2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844EE4-9615-4EA9-A03E-5971F9DDBFE0}" type="slidenum">
              <a:rPr lang="ar-SA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7A6D6E-E327-40CF-9B82-78C846662677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ar-SA" smtClean="0"/>
              <a:t>الهيمنة الدماغية</a:t>
            </a:r>
            <a:r>
              <a:rPr lang="en-US" smtClean="0"/>
              <a:t> cerebral dominance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944CA4-0266-4CB4-89E9-F60EEF375873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256502-1434-4A3F-A637-1A533FA4F58B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525C-9373-4A8B-AF3F-448F44A9564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E13A8-EB09-442A-B5B5-F69488F9599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BD6CA-B982-412B-A567-0567590E8DF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339AB-930E-4CB7-A402-0525CC7FAC3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5DC8C-1C59-4B41-B81E-E764389F173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61EFA-4941-4A12-9C4F-6F8078B7CA8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4C01-478E-428D-B936-FE6B5010097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D2246-B4AB-499A-85D7-D0191306690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D52AD-BDCC-4C37-9E78-DAA11CB22D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52B3F-D8E3-46BE-AC32-1C74EC17B9A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0FB6B-649C-43B6-BB0E-A32D5368F1F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394412-61DB-4324-B470-AB27A294900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81000"/>
            <a:ext cx="8115300" cy="3262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 b="1" smtClean="0">
                <a:latin typeface="Comic Sans MS" pitchFamily="66" charset="0"/>
                <a:cs typeface="Times New Roman" pitchFamily="18" charset="0"/>
              </a:rPr>
              <a:t>Physiology of Motor Tracts</a:t>
            </a:r>
            <a:r>
              <a:rPr lang="en-US" sz="8000" b="1" i="1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100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293096"/>
            <a:ext cx="8372475" cy="789235"/>
          </a:xfrm>
        </p:spPr>
        <p:txBody>
          <a:bodyPr/>
          <a:lstStyle/>
          <a:p>
            <a:pPr algn="ctr" rtl="0" eaLnBrk="1" hangingPunct="1">
              <a:buFont typeface="Wingdings" pitchFamily="2" charset="2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Sadig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Ahmed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72A4E-88B4-41C9-9286-69861B210B5A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ctrTitle"/>
          </p:nvPr>
        </p:nvSpPr>
        <p:spPr>
          <a:xfrm>
            <a:off x="571500" y="1643063"/>
            <a:ext cx="8172450" cy="3429000"/>
          </a:xfrm>
        </p:spPr>
        <p:txBody>
          <a:bodyPr/>
          <a:lstStyle/>
          <a:p>
            <a:r>
              <a:rPr lang="en-US" sz="8000" smtClean="0">
                <a:latin typeface="Comic Sans MS" pitchFamily="66" charset="0"/>
              </a:rPr>
              <a:t>Extrapyramidal Tracts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17636E-FBA1-4F80-9B3D-522DF7D4FD4E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Originates in Superior </a:t>
            </a:r>
            <a:r>
              <a:rPr lang="en-US" dirty="0" err="1" smtClean="0">
                <a:latin typeface="Comic Sans MS" pitchFamily="66" charset="0"/>
              </a:rPr>
              <a:t>Colliculus</a:t>
            </a:r>
            <a:r>
              <a:rPr lang="en-US" dirty="0" smtClean="0">
                <a:latin typeface="Comic Sans MS" pitchFamily="66" charset="0"/>
              </a:rPr>
              <a:t> in midbrain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)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dirty="0">
                <a:latin typeface="Comic Sans MS" pitchFamily="66" charset="0"/>
              </a:rPr>
              <a:t> then decussate  in the dorsal </a:t>
            </a:r>
            <a:r>
              <a:rPr lang="en-US" dirty="0" err="1">
                <a:latin typeface="Comic Sans MS" pitchFamily="66" charset="0"/>
              </a:rPr>
              <a:t>tegmentum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547664" y="4509120"/>
            <a:ext cx="2448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omic Sans MS" pitchFamily="66" charset="0"/>
              </a:rPr>
              <a:t>And terminate on </a:t>
            </a:r>
            <a:r>
              <a:rPr lang="en-US" dirty="0" err="1" smtClean="0">
                <a:latin typeface="Comic Sans MS" pitchFamily="66" charset="0"/>
              </a:rPr>
              <a:t>Contralateral</a:t>
            </a:r>
            <a:r>
              <a:rPr lang="en-US" dirty="0" smtClean="0">
                <a:latin typeface="Comic Sans MS" pitchFamily="66" charset="0"/>
              </a:rPr>
              <a:t> cervical  AHCs </a:t>
            </a:r>
          </a:p>
        </p:txBody>
      </p:sp>
      <p:pic>
        <p:nvPicPr>
          <p:cNvPr id="28679" name="Picture 11" descr="C:\Users\user\Desktop\Physiology of Motor Tracts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4388" y="304800"/>
            <a:ext cx="3249612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13"/>
          <p:cNvSpPr txBox="1">
            <a:spLocks noChangeArrowheads="1"/>
          </p:cNvSpPr>
          <p:nvPr/>
        </p:nvSpPr>
        <p:spPr bwMode="auto">
          <a:xfrm>
            <a:off x="785813" y="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Tectospinal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Tract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611560" y="2924944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Axons descend in ventral white column of spinal cor</a:t>
            </a:r>
            <a:r>
              <a:rPr lang="en-US" b="1" dirty="0"/>
              <a:t>d</a:t>
            </a:r>
          </a:p>
        </p:txBody>
      </p:sp>
      <p:sp>
        <p:nvSpPr>
          <p:cNvPr id="28682" name="Line 7"/>
          <p:cNvSpPr>
            <a:spLocks noChangeShapeType="1"/>
          </p:cNvSpPr>
          <p:nvPr/>
        </p:nvSpPr>
        <p:spPr bwMode="auto">
          <a:xfrm flipH="1">
            <a:off x="2699792" y="1340768"/>
            <a:ext cx="0" cy="1584176"/>
          </a:xfrm>
          <a:prstGeom prst="line">
            <a:avLst/>
          </a:prstGeom>
          <a:noFill/>
          <a:ln w="635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8683" name="Line 7"/>
          <p:cNvSpPr>
            <a:spLocks noChangeShapeType="1"/>
          </p:cNvSpPr>
          <p:nvPr/>
        </p:nvSpPr>
        <p:spPr bwMode="auto">
          <a:xfrm flipH="1">
            <a:off x="2699792" y="3573016"/>
            <a:ext cx="0" cy="1008112"/>
          </a:xfrm>
          <a:prstGeom prst="line">
            <a:avLst/>
          </a:prstGeom>
          <a:noFill/>
          <a:ln w="635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5519172"/>
            <a:ext cx="6272064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Function :This tract produces reflex turning of the head and neck ( in response to visual and  auditory stimuli)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  <a:sym typeface="Wingdings" pitchFamily="2" charset="2"/>
              </a:rPr>
              <a:t> toward the direction of the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 stimulus 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229600" cy="487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err="1" smtClean="0">
                <a:latin typeface="Comic Sans MS" pitchFamily="66" charset="0"/>
              </a:rPr>
              <a:t>Reticulospinal</a:t>
            </a:r>
            <a:r>
              <a:rPr lang="en-US" sz="3600" b="1" dirty="0" smtClean="0">
                <a:latin typeface="Comic Sans MS" pitchFamily="66" charset="0"/>
              </a:rPr>
              <a:t> Tracts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571500"/>
            <a:ext cx="8929687" cy="6286500"/>
          </a:xfrm>
        </p:spPr>
        <p:txBody>
          <a:bodyPr/>
          <a:lstStyle/>
          <a:p>
            <a:pPr algn="l" rtl="0">
              <a:spcBef>
                <a:spcPct val="50000"/>
              </a:spcBef>
            </a:pPr>
            <a:r>
              <a:rPr lang="en-US" u="sng" dirty="0" smtClean="0">
                <a:latin typeface="Comic Sans MS" pitchFamily="66" charset="0"/>
              </a:rPr>
              <a:t>Functions :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These tracts influence both Alpha &amp; Gamma </a:t>
            </a:r>
            <a:r>
              <a:rPr lang="en-US" sz="2800" dirty="0" err="1" smtClean="0">
                <a:latin typeface="Comic Sans MS" pitchFamily="66" charset="0"/>
              </a:rPr>
              <a:t>motoneuron</a:t>
            </a:r>
            <a:r>
              <a:rPr lang="en-US" sz="2800" dirty="0" smtClean="0">
                <a:latin typeface="Comic Sans MS" pitchFamily="66" charset="0"/>
              </a:rPr>
              <a:t> activities .They regulate muscle tone and inhibit unwanted reflex contractions 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800" u="sng" dirty="0" smtClean="0">
                <a:latin typeface="Comic Sans MS" pitchFamily="66" charset="0"/>
              </a:rPr>
              <a:t>(1) Pontine (Medial) </a:t>
            </a:r>
            <a:r>
              <a:rPr lang="en-US" sz="2800" u="sng" dirty="0" err="1" smtClean="0">
                <a:latin typeface="Comic Sans MS" pitchFamily="66" charset="0"/>
              </a:rPr>
              <a:t>Reticulospinal</a:t>
            </a:r>
            <a:r>
              <a:rPr lang="en-US" sz="2800" u="sng" dirty="0" smtClean="0">
                <a:latin typeface="Comic Sans MS" pitchFamily="66" charset="0"/>
              </a:rPr>
              <a:t> Tract:</a:t>
            </a:r>
          </a:p>
          <a:p>
            <a:pPr algn="l" rtl="0" eaLnBrk="1" hangingPunct="1"/>
            <a:r>
              <a:rPr lang="en-US" sz="2800" dirty="0" smtClean="0">
                <a:latin typeface="Comic Sans MS" pitchFamily="66" charset="0"/>
              </a:rPr>
              <a:t>Cells of origin: Pontine Reticular Formation</a:t>
            </a:r>
          </a:p>
          <a:p>
            <a:pPr algn="l" rtl="0" eaLnBrk="1" hangingPunct="1"/>
            <a:r>
              <a:rPr lang="en-US" sz="2800" dirty="0" smtClean="0">
                <a:latin typeface="Comic Sans MS" pitchFamily="66" charset="0"/>
              </a:rPr>
              <a:t>Axons descend in ventral white column of spinal cord</a:t>
            </a:r>
          </a:p>
          <a:p>
            <a:pPr algn="l" rtl="0" eaLnBrk="1" hangingPunct="1"/>
            <a:r>
              <a:rPr lang="en-US" sz="2800" dirty="0" smtClean="0">
                <a:latin typeface="Comic Sans MS" pitchFamily="66" charset="0"/>
              </a:rPr>
              <a:t>Axons terminate in </a:t>
            </a:r>
            <a:r>
              <a:rPr lang="en-US" sz="2800" dirty="0" err="1" smtClean="0">
                <a:latin typeface="Comic Sans MS" pitchFamily="66" charset="0"/>
              </a:rPr>
              <a:t>ipsilateral</a:t>
            </a:r>
            <a:r>
              <a:rPr lang="en-US" sz="2800" dirty="0" smtClean="0">
                <a:latin typeface="Comic Sans MS" pitchFamily="66" charset="0"/>
              </a:rPr>
              <a:t> spinal </a:t>
            </a:r>
            <a:r>
              <a:rPr lang="en-US" sz="2800" dirty="0" err="1" smtClean="0">
                <a:latin typeface="Comic Sans MS" pitchFamily="66" charset="0"/>
              </a:rPr>
              <a:t>motoneurons</a:t>
            </a:r>
            <a:endParaRPr lang="en-US" sz="2800" dirty="0" smtClean="0">
              <a:latin typeface="Comic Sans MS" pitchFamily="66" charset="0"/>
            </a:endParaRPr>
          </a:p>
          <a:p>
            <a:pPr algn="l" rtl="0" eaLnBrk="1" hangingPunct="1"/>
            <a:r>
              <a:rPr lang="en-US" sz="2800" dirty="0" smtClean="0">
                <a:latin typeface="Comic Sans MS" pitchFamily="66" charset="0"/>
              </a:rPr>
              <a:t>Pontine </a:t>
            </a:r>
            <a:r>
              <a:rPr lang="en-US" sz="2800" dirty="0" err="1" smtClean="0">
                <a:latin typeface="Comic Sans MS" pitchFamily="66" charset="0"/>
              </a:rPr>
              <a:t>Reticulospinal</a:t>
            </a:r>
            <a:r>
              <a:rPr lang="en-US" sz="2800" dirty="0" smtClean="0">
                <a:latin typeface="Comic Sans MS" pitchFamily="66" charset="0"/>
              </a:rPr>
              <a:t> Tract increases activity ,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800" dirty="0" smtClean="0">
                <a:latin typeface="Comic Sans MS" pitchFamily="66" charset="0"/>
              </a:rPr>
              <a:t>   ( consequently , increases muscle tone )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en-US" sz="1800" dirty="0" smtClean="0">
              <a:latin typeface="Comic Sans MS" pitchFamily="66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6D5C9-834E-46C5-97F7-94D520AF098D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571500"/>
            <a:ext cx="8929687" cy="62865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u="sng" dirty="0" smtClean="0">
                <a:latin typeface="Comic Sans MS" pitchFamily="66" charset="0"/>
              </a:rPr>
              <a:t>(1) </a:t>
            </a:r>
            <a:r>
              <a:rPr lang="en-US" sz="2800" u="sng" dirty="0" err="1" smtClean="0">
                <a:latin typeface="Comic Sans MS" pitchFamily="66" charset="0"/>
              </a:rPr>
              <a:t>Medullary</a:t>
            </a:r>
            <a:r>
              <a:rPr lang="en-US" sz="2800" u="sng" dirty="0" smtClean="0">
                <a:latin typeface="Comic Sans MS" pitchFamily="66" charset="0"/>
              </a:rPr>
              <a:t> (Lateral) </a:t>
            </a:r>
            <a:r>
              <a:rPr lang="en-US" sz="2800" u="sng" dirty="0" err="1" smtClean="0">
                <a:latin typeface="Comic Sans MS" pitchFamily="66" charset="0"/>
              </a:rPr>
              <a:t>Reticulospinal</a:t>
            </a:r>
            <a:r>
              <a:rPr lang="en-US" sz="2800" u="sng" dirty="0" smtClean="0">
                <a:latin typeface="Comic Sans MS" pitchFamily="66" charset="0"/>
              </a:rPr>
              <a:t> Tract: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Cells of origin: </a:t>
            </a:r>
            <a:r>
              <a:rPr lang="en-US" sz="2800" dirty="0" err="1" smtClean="0">
                <a:latin typeface="Comic Sans MS" pitchFamily="66" charset="0"/>
              </a:rPr>
              <a:t>Medullary</a:t>
            </a:r>
            <a:r>
              <a:rPr lang="en-US" sz="2800" dirty="0" smtClean="0">
                <a:latin typeface="Comic Sans MS" pitchFamily="66" charset="0"/>
              </a:rPr>
              <a:t> Reticular Formation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Axons descend in ventral white column of spinal cord on both sides (both crossed &amp; uncrossed)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Axons terminate in </a:t>
            </a:r>
            <a:r>
              <a:rPr lang="en-US" sz="2800" dirty="0" err="1" smtClean="0">
                <a:latin typeface="Comic Sans MS" pitchFamily="66" charset="0"/>
              </a:rPr>
              <a:t>ipsilateral</a:t>
            </a:r>
            <a:r>
              <a:rPr lang="en-US" sz="2800" dirty="0" smtClean="0">
                <a:latin typeface="Comic Sans MS" pitchFamily="66" charset="0"/>
              </a:rPr>
              <a:t> &amp; </a:t>
            </a:r>
            <a:r>
              <a:rPr lang="en-US" sz="2800" dirty="0" err="1" smtClean="0">
                <a:latin typeface="Comic Sans MS" pitchFamily="66" charset="0"/>
              </a:rPr>
              <a:t>contralateral</a:t>
            </a:r>
            <a:r>
              <a:rPr lang="en-US" sz="2800" dirty="0" smtClean="0">
                <a:latin typeface="Comic Sans MS" pitchFamily="66" charset="0"/>
              </a:rPr>
              <a:t> ventral horn cells of spinal cord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Medullary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Reticulospinal</a:t>
            </a:r>
            <a:r>
              <a:rPr lang="en-US" sz="2800" dirty="0" smtClean="0">
                <a:latin typeface="Comic Sans MS" pitchFamily="66" charset="0"/>
              </a:rPr>
              <a:t> Tract, on the other hand , inhibits Gamma Efferent activity ( consequently, decreases muscle tone ) 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en-US" sz="1800" dirty="0" smtClean="0">
              <a:latin typeface="Comic Sans MS" pitchFamily="66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6D5C9-834E-46C5-97F7-94D520AF098D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Copy of New Picture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671" y="404664"/>
            <a:ext cx="365933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CB16B7-D85E-4E6A-8536-D38D027E4352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7" name="Picture 8" descr="C:\Users\user\Desktop\New 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0648"/>
            <a:ext cx="19304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5220072" y="908720"/>
            <a:ext cx="2232248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0" name="TextBox 13"/>
          <p:cNvSpPr txBox="1">
            <a:spLocks noChangeArrowheads="1"/>
          </p:cNvSpPr>
          <p:nvPr/>
        </p:nvSpPr>
        <p:spPr bwMode="auto">
          <a:xfrm>
            <a:off x="0" y="1700808"/>
            <a:ext cx="41399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Vestibular Apparatus </a:t>
            </a:r>
            <a:r>
              <a:rPr lang="en-US" sz="2400" dirty="0" smtClean="0">
                <a:latin typeface="Comic Sans MS" pitchFamily="66" charset="0"/>
              </a:rPr>
              <a:t>detects </a:t>
            </a:r>
            <a:r>
              <a:rPr lang="en-US" sz="2400" dirty="0">
                <a:latin typeface="Comic Sans MS" pitchFamily="66" charset="0"/>
              </a:rPr>
              <a:t>changes head position ) 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 </a:t>
            </a:r>
            <a:endParaRPr lang="en-US" sz="2400" dirty="0" smtClean="0">
              <a:latin typeface="Comic Sans MS" pitchFamily="66" charset="0"/>
              <a:sym typeface="Wingdings" pitchFamily="2" charset="2"/>
            </a:endParaRPr>
          </a:p>
          <a:p>
            <a:pPr algn="l" rtl="0"/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sends 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fibers to </a:t>
            </a:r>
            <a:r>
              <a:rPr lang="en-US" sz="2400" dirty="0" err="1">
                <a:latin typeface="Comic Sans MS" pitchFamily="66" charset="0"/>
                <a:sym typeface="Wingdings" pitchFamily="2" charset="2"/>
              </a:rPr>
              <a:t>Vestibylar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 Nuclei in Pons +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to Cerebellum 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 correction </a:t>
            </a:r>
            <a:r>
              <a:rPr lang="en-US" sz="2400" dirty="0" err="1">
                <a:latin typeface="Comic Sans MS" pitchFamily="66" charset="0"/>
                <a:sym typeface="Wingdings" pitchFamily="2" charset="2"/>
              </a:rPr>
              <a:t>obody</a:t>
            </a:r>
            <a:r>
              <a:rPr lang="en-US" sz="2400" dirty="0">
                <a:latin typeface="Comic Sans MS" pitchFamily="66" charset="0"/>
                <a:sym typeface="Wingdings" pitchFamily="2" charset="2"/>
              </a:rPr>
              <a:t> position + moves eyes to help in help in correction ( correction consciously by vision </a:t>
            </a:r>
            <a:r>
              <a:rPr lang="en-US" sz="2400" b="1" dirty="0">
                <a:sym typeface="Wingdings" pitchFamily="2" charset="2"/>
              </a:rPr>
              <a:t>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980728"/>
            <a:ext cx="3419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u="sng" dirty="0" err="1" smtClean="0">
                <a:latin typeface="Comic Sans MS" pitchFamily="66" charset="0"/>
              </a:rPr>
              <a:t>Vestibulospinal</a:t>
            </a:r>
            <a:r>
              <a:rPr lang="en-US" sz="2400" u="sng" dirty="0" smtClean="0">
                <a:latin typeface="Comic Sans MS" pitchFamily="66" charset="0"/>
              </a:rPr>
              <a:t> Tract</a:t>
            </a:r>
            <a:endParaRPr lang="ar-SA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0" y="609600"/>
            <a:ext cx="5500688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Fibers originate in vestibular nuclei in pons  (which receive inputs from inner ear Vestibular Apparatus  and Vestibulocerebellum)  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0" y="5214938"/>
            <a:ext cx="5105400" cy="106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Excitatory to ipsilateral spinal motoneurons 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( including gamma efferents ) that supply axial &amp; postural muscles</a:t>
            </a:r>
          </a:p>
        </p:txBody>
      </p:sp>
      <p:sp>
        <p:nvSpPr>
          <p:cNvPr id="60420" name="Line 7"/>
          <p:cNvSpPr>
            <a:spLocks noChangeShapeType="1"/>
          </p:cNvSpPr>
          <p:nvPr/>
        </p:nvSpPr>
        <p:spPr bwMode="auto">
          <a:xfrm>
            <a:off x="2357438" y="3643313"/>
            <a:ext cx="50800" cy="14620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60421" name="Picture 9" descr="C:\Users\user\Desktop\Physiology of Motor Tracts\Vestibulospinal 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288"/>
            <a:ext cx="39624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12"/>
          <p:cNvSpPr txBox="1">
            <a:spLocks noChangeArrowheads="1"/>
          </p:cNvSpPr>
          <p:nvPr/>
        </p:nvSpPr>
        <p:spPr bwMode="auto">
          <a:xfrm>
            <a:off x="642938" y="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/>
              <a:t>Vestibulospinal</a:t>
            </a:r>
            <a:r>
              <a:rPr lang="en-US" sz="2800" dirty="0"/>
              <a:t> Tracts</a:t>
            </a:r>
          </a:p>
        </p:txBody>
      </p:sp>
      <p:sp>
        <p:nvSpPr>
          <p:cNvPr id="60423" name="TextBox 7"/>
          <p:cNvSpPr txBox="1">
            <a:spLocks noChangeArrowheads="1"/>
          </p:cNvSpPr>
          <p:nvPr/>
        </p:nvSpPr>
        <p:spPr bwMode="auto">
          <a:xfrm>
            <a:off x="428625" y="2928938"/>
            <a:ext cx="42148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/>
              <a:t>Axons descend in the ipsilateral ventral white column of spinal cord</a:t>
            </a:r>
          </a:p>
        </p:txBody>
      </p:sp>
      <p:sp>
        <p:nvSpPr>
          <p:cNvPr id="60424" name="Line 7"/>
          <p:cNvSpPr>
            <a:spLocks noChangeShapeType="1"/>
          </p:cNvSpPr>
          <p:nvPr/>
        </p:nvSpPr>
        <p:spPr bwMode="auto">
          <a:xfrm>
            <a:off x="2286000" y="1571625"/>
            <a:ext cx="50800" cy="12477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7929563" cy="642938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Comic Sans MS" pitchFamily="66" charset="0"/>
              </a:rPr>
              <a:t>Functions of Vestibulospinal Tracts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642938"/>
            <a:ext cx="8286750" cy="6215062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err="1" smtClean="0">
                <a:latin typeface="Comic Sans MS" pitchFamily="66" charset="0"/>
              </a:rPr>
              <a:t>Vestibulospinal</a:t>
            </a:r>
            <a:r>
              <a:rPr lang="en-US" sz="2000" b="1" dirty="0" smtClean="0">
                <a:latin typeface="Comic Sans MS" pitchFamily="66" charset="0"/>
              </a:rPr>
              <a:t> tracts control reflexes e.g. Postural &amp; righting ( which correct body position ) + control eye movements. 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u="sng" dirty="0" smtClean="0">
                <a:latin typeface="Comic Sans MS" pitchFamily="66" charset="0"/>
              </a:rPr>
              <a:t>The lateral </a:t>
            </a:r>
            <a:r>
              <a:rPr lang="en-US" sz="2000" b="1" u="sng" dirty="0" err="1" smtClean="0">
                <a:latin typeface="Comic Sans MS" pitchFamily="66" charset="0"/>
              </a:rPr>
              <a:t>vestibulospinal</a:t>
            </a:r>
            <a:r>
              <a:rPr lang="en-US" sz="2000" b="1" u="sng" dirty="0" smtClean="0">
                <a:latin typeface="Comic Sans MS" pitchFamily="66" charset="0"/>
              </a:rPr>
              <a:t> 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Cells of origin : Lateral Vestibular Nucleus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Axons </a:t>
            </a:r>
            <a:r>
              <a:rPr lang="en-US" sz="2000" b="1" dirty="0" err="1" smtClean="0">
                <a:latin typeface="Comic Sans MS" pitchFamily="66" charset="0"/>
              </a:rPr>
              <a:t>desend</a:t>
            </a:r>
            <a:r>
              <a:rPr lang="en-US" sz="2000" b="1" dirty="0" smtClean="0">
                <a:latin typeface="Comic Sans MS" pitchFamily="66" charset="0"/>
              </a:rPr>
              <a:t> in the </a:t>
            </a:r>
            <a:r>
              <a:rPr lang="en-US" sz="2000" b="1" dirty="0" err="1" smtClean="0">
                <a:latin typeface="Comic Sans MS" pitchFamily="66" charset="0"/>
              </a:rPr>
              <a:t>ipsilateral</a:t>
            </a:r>
            <a:r>
              <a:rPr lang="en-US" sz="2000" b="1" dirty="0" smtClean="0">
                <a:latin typeface="Comic Sans MS" pitchFamily="66" charset="0"/>
              </a:rPr>
              <a:t> ventral white column of spinal cord .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This tract mediates excitatory influences upon extensor motor </a:t>
            </a:r>
            <a:r>
              <a:rPr lang="en-US" sz="2000" b="1" dirty="0" err="1" smtClean="0">
                <a:latin typeface="Comic Sans MS" pitchFamily="66" charset="0"/>
              </a:rPr>
              <a:t>neurones</a:t>
            </a:r>
            <a:r>
              <a:rPr lang="en-US" sz="2000" b="1" dirty="0" smtClean="0">
                <a:latin typeface="Comic Sans MS" pitchFamily="66" charset="0"/>
              </a:rPr>
              <a:t> to maintain posture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u="sng" dirty="0" smtClean="0">
                <a:latin typeface="Comic Sans MS" pitchFamily="66" charset="0"/>
              </a:rPr>
              <a:t>The medial </a:t>
            </a:r>
            <a:r>
              <a:rPr lang="en-US" sz="2000" b="1" u="sng" dirty="0" err="1" smtClean="0">
                <a:latin typeface="Comic Sans MS" pitchFamily="66" charset="0"/>
              </a:rPr>
              <a:t>vestibulospinal</a:t>
            </a:r>
            <a:r>
              <a:rPr lang="en-US" sz="2000" b="1" u="sng" dirty="0" smtClean="0">
                <a:latin typeface="Comic Sans MS" pitchFamily="66" charset="0"/>
              </a:rPr>
              <a:t> tract </a:t>
            </a:r>
            <a:r>
              <a:rPr lang="en-US" sz="2000" b="1" dirty="0" smtClean="0">
                <a:latin typeface="Comic Sans MS" pitchFamily="66" charset="0"/>
              </a:rPr>
              <a:t>: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Cells of origin : Medial Vestibular Nucleus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As its axons </a:t>
            </a:r>
            <a:r>
              <a:rPr lang="en-US" sz="2000" b="1" dirty="0" err="1" smtClean="0">
                <a:latin typeface="Comic Sans MS" pitchFamily="66" charset="0"/>
              </a:rPr>
              <a:t>desend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ipsilaterally</a:t>
            </a:r>
            <a:r>
              <a:rPr lang="en-US" sz="2000" b="1" dirty="0" smtClean="0">
                <a:latin typeface="Comic Sans MS" pitchFamily="66" charset="0"/>
              </a:rPr>
              <a:t> in the ventral white column of spinal cord , they form part of the Medial Longitudinal Fasciculus 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</a:rPr>
              <a:t>The medial longitudinal fasciculus consists of both ascending &amp; descending fibers that link vestibular nuclei to nuclei supplying the </a:t>
            </a:r>
            <a:r>
              <a:rPr lang="en-US" sz="2000" b="1" dirty="0" err="1" smtClean="0">
                <a:latin typeface="Comic Sans MS" pitchFamily="66" charset="0"/>
              </a:rPr>
              <a:t>extraocular</a:t>
            </a:r>
            <a:r>
              <a:rPr lang="en-US" sz="2000" b="1" dirty="0" smtClean="0">
                <a:latin typeface="Comic Sans MS" pitchFamily="66" charset="0"/>
              </a:rPr>
              <a:t> muscles for coordination of head and eye movements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0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0" y="609600"/>
            <a:ext cx="42672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After emerging from Red Nucleus in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midbraln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, fibers decussate at same level of red nucleus </a:t>
            </a:r>
            <a:endParaRPr lang="en-US" sz="1600" b="1" u="sng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0" y="3429000"/>
            <a:ext cx="41910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 spinal cord tract occupies the lat. white column , &amp; fibers synapse on the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contralateral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AHCs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0" y="2132856"/>
            <a:ext cx="435597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Descend with the lateral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corticospinal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tract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5541" name="Line 10"/>
          <p:cNvSpPr>
            <a:spLocks noChangeShapeType="1"/>
          </p:cNvSpPr>
          <p:nvPr/>
        </p:nvSpPr>
        <p:spPr bwMode="auto">
          <a:xfrm>
            <a:off x="2051720" y="2780928"/>
            <a:ext cx="0" cy="576064"/>
          </a:xfrm>
          <a:prstGeom prst="line">
            <a:avLst/>
          </a:prstGeom>
          <a:noFill/>
          <a:ln w="635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762000" y="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Rubrospinal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Tracts</a:t>
            </a:r>
          </a:p>
        </p:txBody>
      </p:sp>
      <p:sp>
        <p:nvSpPr>
          <p:cNvPr id="65543" name="Line 9"/>
          <p:cNvSpPr>
            <a:spLocks noChangeShapeType="1"/>
          </p:cNvSpPr>
          <p:nvPr/>
        </p:nvSpPr>
        <p:spPr bwMode="auto">
          <a:xfrm flipH="1">
            <a:off x="2123728" y="1556792"/>
            <a:ext cx="0" cy="559296"/>
          </a:xfrm>
          <a:prstGeom prst="line">
            <a:avLst/>
          </a:prstGeom>
          <a:noFill/>
          <a:ln w="635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65544" name="Picture 10" descr="C:\Users\user\Desktop\Physiology of Motor Tracts\New Pictur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D8645-810E-4D05-B4C3-20132D32E687}" type="slidenum">
              <a:rPr lang="ar-SA" smtClean="0"/>
              <a:pPr>
                <a:defRPr/>
              </a:pPr>
              <a:t>18</a:t>
            </a:fld>
            <a:endParaRPr lang="en-US" smtClean="0"/>
          </a:p>
        </p:txBody>
      </p:sp>
      <p:pic>
        <p:nvPicPr>
          <p:cNvPr id="66563" name="Picture 6" descr="Copy of New Picture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0"/>
            <a:ext cx="5076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Oval 10"/>
          <p:cNvSpPr>
            <a:spLocks noChangeArrowheads="1"/>
          </p:cNvSpPr>
          <p:nvPr/>
        </p:nvSpPr>
        <p:spPr bwMode="auto">
          <a:xfrm>
            <a:off x="6227763" y="83661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6565" name="TextBox 12"/>
          <p:cNvSpPr txBox="1">
            <a:spLocks noChangeArrowheads="1"/>
          </p:cNvSpPr>
          <p:nvPr/>
        </p:nvSpPr>
        <p:spPr bwMode="auto">
          <a:xfrm>
            <a:off x="0" y="549275"/>
            <a:ext cx="4000500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Red nucleus is connected by fibers with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with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the cerebral cortex ( e BG) &amp; cerebellum 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Fibers are inhibitory to AHCs controlling extensor muscles ( &amp; excitatory to the antagonist flexor muscles + do not forget reciprocal inhibition property also comes into play here ) 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&amp;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distributed, similar to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corticospinal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fibers </a:t>
            </a:r>
          </a:p>
          <a:p>
            <a:pPr algn="l" rtl="0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 which are largely excitatory ) , to distal limb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motoneurons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that control skilled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9600" dirty="0" smtClean="0"/>
              <a:t>Thank you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504118-4764-4998-93BD-6A2108B19D38}" type="slidenum">
              <a:rPr lang="ar-SA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6419E-157E-47FB-8934-5134A9DD11ED}" type="slidenum">
              <a:rPr lang="ar-SA"/>
              <a:pPr>
                <a:defRPr/>
              </a:pPr>
              <a:t>2</a:t>
            </a:fld>
            <a:endParaRPr 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19200" y="63246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Lower Motor neuron</a:t>
            </a:r>
            <a:r>
              <a:rPr lang="en-US" dirty="0"/>
              <a:t> 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4876800" y="5715000"/>
            <a:ext cx="1600200" cy="6858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355976" y="1196752"/>
            <a:ext cx="2527176" cy="108356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The activity of the lower motor neuron (LMN, spinal or cranial) is influenced by 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</a:p>
          <a:p>
            <a:pPr algn="l" rtl="0" eaLnBrk="1" hangingPunct="1">
              <a:lnSpc>
                <a:spcPct val="80000"/>
              </a:lnSpc>
            </a:pPr>
            <a:endParaRPr lang="en-US" b="1" dirty="0" smtClean="0">
              <a:latin typeface="Comic Sans MS" pitchFamily="66" charset="0"/>
              <a:cs typeface="Times New Roman" pitchFamily="18" charset="0"/>
              <a:sym typeface="Wingdings" pitchFamily="2" charset="2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(1) Upper Motor Neurons (UMNs ) coming from </a:t>
            </a:r>
            <a:r>
              <a:rPr lang="en-US" b="1" dirty="0" err="1" smtClean="0">
                <a:latin typeface="Comic Sans MS" pitchFamily="66" charset="0"/>
                <a:cs typeface="Times New Roman" pitchFamily="18" charset="0"/>
              </a:rPr>
              <a:t>supraspinal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 centers via ) via descending motor tracts . </a:t>
            </a:r>
          </a:p>
          <a:p>
            <a:pPr algn="l" rtl="0" eaLnBrk="1" hangingPunct="1">
              <a:lnSpc>
                <a:spcPct val="80000"/>
              </a:lnSpc>
            </a:pPr>
            <a:endParaRPr lang="en-US" b="1" dirty="0" smtClean="0"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(2) </a:t>
            </a:r>
            <a:r>
              <a:rPr lang="en-US" b="1" dirty="0" err="1" smtClean="0">
                <a:latin typeface="Comic Sans MS" pitchFamily="66" charset="0"/>
                <a:cs typeface="Times New Roman" pitchFamily="18" charset="0"/>
              </a:rPr>
              <a:t>Interneurons</a:t>
            </a:r>
            <a:endParaRPr lang="en-US" b="1" dirty="0" smtClean="0"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endParaRPr lang="en-US" b="1" dirty="0" smtClean="0"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endParaRPr lang="en-US" b="1" dirty="0" smtClean="0"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(3) Afferent (sensory nerves ) . 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23906" name="Picture 2" descr="C:\Users\USER\Desktop\New Picture (6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4103687" cy="3116263"/>
          </a:xfrm>
          <a:prstGeom prst="rect">
            <a:avLst/>
          </a:prstGeom>
          <a:noFill/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131840" y="2708920"/>
            <a:ext cx="288032" cy="129614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5438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There are two UMN Systems </a:t>
            </a:r>
            <a:r>
              <a:rPr lang="en-US" sz="3200" dirty="0" smtClean="0">
                <a:solidFill>
                  <a:srgbClr val="FFFF00"/>
                </a:solidFill>
                <a:effectLst/>
                <a:latin typeface="Comic Sans MS" pitchFamily="66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schemeClr val="hlink"/>
              </a:solidFill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76672"/>
            <a:ext cx="8643938" cy="607218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Pyramidal system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: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Initiates &amp;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controls  voluntary , fine , discrete</a:t>
            </a:r>
            <a:r>
              <a:rPr lang="ar-S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دقيق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,  skilled ( manipulative ) movements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This type of movement is carried mainly by the distal limb muscles .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Output goes to the brain stem nuclei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corticobulbar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tracts ) &amp; spinal cord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corticospinal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tracts ).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Pyramidal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fibres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are comparatively slow conducting , because at least half of the pyramidal tract fibers are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unmyelinated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.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Extrapyramidal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system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: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  (1) sets the postural background needed for performance of  skilled movements and,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  (2) controls subconscious  gross movements.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Impulses along the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extrapyramidal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tracts reach the muscles much faster than impulses passing along the pyramidal tracts 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A9071CD3-904E-4892-AAA6-AE5355A5C898}" type="slidenum">
              <a:rPr lang="ar-SA"/>
              <a:pPr algn="ctr"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ctrTitle"/>
          </p:nvPr>
        </p:nvSpPr>
        <p:spPr>
          <a:xfrm>
            <a:off x="500063" y="1357313"/>
            <a:ext cx="8172450" cy="3429000"/>
          </a:xfrm>
        </p:spPr>
        <p:txBody>
          <a:bodyPr/>
          <a:lstStyle/>
          <a:p>
            <a:r>
              <a:rPr lang="en-US" sz="8000" smtClean="0">
                <a:latin typeface="Comic Sans MS" pitchFamily="66" charset="0"/>
              </a:rPr>
              <a:t>Pyramidal Tracts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EAE318-3B42-43C4-ABF4-2DD60A7F48E7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695325"/>
          </a:xfrm>
        </p:spPr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sz="2400" dirty="0" smtClean="0">
                <a:latin typeface="Arial" charset="0"/>
              </a:rPr>
              <a:t>Pyramidal Tracts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Areas Contributing Pyramidal ( </a:t>
            </a:r>
            <a:r>
              <a:rPr lang="en-US" sz="2400" dirty="0" err="1" smtClean="0">
                <a:latin typeface="Arial" charset="0"/>
              </a:rPr>
              <a:t>Corticospinal</a:t>
            </a:r>
            <a:r>
              <a:rPr lang="en-US" sz="2400" dirty="0" smtClean="0">
                <a:latin typeface="Arial" charset="0"/>
              </a:rPr>
              <a:t> ) Fibers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47031"/>
            <a:ext cx="8181975" cy="5810969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(1) The primary motor area ( M1 )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ccupies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precentral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gyrus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&amp; contains large , highly excitable Betz cells.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MI of one side controls skeletal muscles of the opposite side of the body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(2) The Supplementary Motor Area ( M2)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is a small area located on the lateral side of the brain in front of area 4 and above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pre­motor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area 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This area projects mainly to M1 and is concerned with planning and programming motor sequences.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(3)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Area ( M3)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lies in front of the primary motor area &amp; below supplementary motor area.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Stimulation of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area produces complex coordinated movements, such as setting the body in a certain posture to perform a specific task.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(4)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Parital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lobe :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The Parietal lobe contributes about 40% of the fibers that run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 in the pyramidal tracts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BF9E3-D5AD-4E04-B8B5-B194EFBB5760}" type="slidenum">
              <a:rPr lang="ar-SA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32138" y="1844675"/>
            <a:ext cx="5624512" cy="3605213"/>
            <a:chOff x="1217" y="954"/>
            <a:chExt cx="3543" cy="2271"/>
          </a:xfrm>
        </p:grpSpPr>
        <p:sp>
          <p:nvSpPr>
            <p:cNvPr id="15380" name="Oval 3"/>
            <p:cNvSpPr>
              <a:spLocks noChangeArrowheads="1"/>
            </p:cNvSpPr>
            <p:nvPr/>
          </p:nvSpPr>
          <p:spPr bwMode="auto">
            <a:xfrm>
              <a:off x="1217" y="954"/>
              <a:ext cx="3459" cy="1943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81" name="Oval 4"/>
            <p:cNvSpPr>
              <a:spLocks noChangeArrowheads="1"/>
            </p:cNvSpPr>
            <p:nvPr/>
          </p:nvSpPr>
          <p:spPr bwMode="auto">
            <a:xfrm rot="20700000" flipH="1">
              <a:off x="2077" y="1719"/>
              <a:ext cx="2683" cy="1506"/>
            </a:xfrm>
            <a:prstGeom prst="ellipse">
              <a:avLst/>
            </a:prstGeom>
            <a:solidFill>
              <a:srgbClr val="FFCC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82" name="Freeform 5"/>
            <p:cNvSpPr>
              <a:spLocks/>
            </p:cNvSpPr>
            <p:nvPr/>
          </p:nvSpPr>
          <p:spPr bwMode="auto">
            <a:xfrm>
              <a:off x="2071" y="2142"/>
              <a:ext cx="1465" cy="667"/>
            </a:xfrm>
            <a:custGeom>
              <a:avLst/>
              <a:gdLst>
                <a:gd name="T0" fmla="*/ 0 w 1465"/>
                <a:gd name="T1" fmla="*/ 666 h 667"/>
                <a:gd name="T2" fmla="*/ 24 w 1465"/>
                <a:gd name="T3" fmla="*/ 628 h 667"/>
                <a:gd name="T4" fmla="*/ 36 w 1465"/>
                <a:gd name="T5" fmla="*/ 596 h 667"/>
                <a:gd name="T6" fmla="*/ 47 w 1465"/>
                <a:gd name="T7" fmla="*/ 562 h 667"/>
                <a:gd name="T8" fmla="*/ 59 w 1465"/>
                <a:gd name="T9" fmla="*/ 530 h 667"/>
                <a:gd name="T10" fmla="*/ 91 w 1465"/>
                <a:gd name="T11" fmla="*/ 507 h 667"/>
                <a:gd name="T12" fmla="*/ 114 w 1465"/>
                <a:gd name="T13" fmla="*/ 475 h 667"/>
                <a:gd name="T14" fmla="*/ 134 w 1465"/>
                <a:gd name="T15" fmla="*/ 440 h 667"/>
                <a:gd name="T16" fmla="*/ 157 w 1465"/>
                <a:gd name="T17" fmla="*/ 397 h 667"/>
                <a:gd name="T18" fmla="*/ 235 w 1465"/>
                <a:gd name="T19" fmla="*/ 376 h 667"/>
                <a:gd name="T20" fmla="*/ 279 w 1465"/>
                <a:gd name="T21" fmla="*/ 309 h 667"/>
                <a:gd name="T22" fmla="*/ 299 w 1465"/>
                <a:gd name="T23" fmla="*/ 276 h 667"/>
                <a:gd name="T24" fmla="*/ 333 w 1465"/>
                <a:gd name="T25" fmla="*/ 266 h 667"/>
                <a:gd name="T26" fmla="*/ 365 w 1465"/>
                <a:gd name="T27" fmla="*/ 255 h 667"/>
                <a:gd name="T28" fmla="*/ 409 w 1465"/>
                <a:gd name="T29" fmla="*/ 231 h 667"/>
                <a:gd name="T30" fmla="*/ 443 w 1465"/>
                <a:gd name="T31" fmla="*/ 231 h 667"/>
                <a:gd name="T32" fmla="*/ 475 w 1465"/>
                <a:gd name="T33" fmla="*/ 211 h 667"/>
                <a:gd name="T34" fmla="*/ 510 w 1465"/>
                <a:gd name="T35" fmla="*/ 211 h 667"/>
                <a:gd name="T36" fmla="*/ 541 w 1465"/>
                <a:gd name="T37" fmla="*/ 199 h 667"/>
                <a:gd name="T38" fmla="*/ 651 w 1465"/>
                <a:gd name="T39" fmla="*/ 166 h 667"/>
                <a:gd name="T40" fmla="*/ 683 w 1465"/>
                <a:gd name="T41" fmla="*/ 166 h 667"/>
                <a:gd name="T42" fmla="*/ 773 w 1465"/>
                <a:gd name="T43" fmla="*/ 166 h 667"/>
                <a:gd name="T44" fmla="*/ 805 w 1465"/>
                <a:gd name="T45" fmla="*/ 166 h 667"/>
                <a:gd name="T46" fmla="*/ 839 w 1465"/>
                <a:gd name="T47" fmla="*/ 145 h 667"/>
                <a:gd name="T48" fmla="*/ 871 w 1465"/>
                <a:gd name="T49" fmla="*/ 133 h 667"/>
                <a:gd name="T50" fmla="*/ 915 w 1465"/>
                <a:gd name="T51" fmla="*/ 110 h 667"/>
                <a:gd name="T52" fmla="*/ 949 w 1465"/>
                <a:gd name="T53" fmla="*/ 89 h 667"/>
                <a:gd name="T54" fmla="*/ 981 w 1465"/>
                <a:gd name="T55" fmla="*/ 78 h 667"/>
                <a:gd name="T56" fmla="*/ 1025 w 1465"/>
                <a:gd name="T57" fmla="*/ 67 h 667"/>
                <a:gd name="T58" fmla="*/ 1059 w 1465"/>
                <a:gd name="T59" fmla="*/ 55 h 667"/>
                <a:gd name="T60" fmla="*/ 1091 w 1465"/>
                <a:gd name="T61" fmla="*/ 55 h 667"/>
                <a:gd name="T62" fmla="*/ 1178 w 1465"/>
                <a:gd name="T63" fmla="*/ 55 h 667"/>
                <a:gd name="T64" fmla="*/ 1212 w 1465"/>
                <a:gd name="T65" fmla="*/ 46 h 667"/>
                <a:gd name="T66" fmla="*/ 1288 w 1465"/>
                <a:gd name="T67" fmla="*/ 34 h 667"/>
                <a:gd name="T68" fmla="*/ 1377 w 1465"/>
                <a:gd name="T69" fmla="*/ 23 h 667"/>
                <a:gd name="T70" fmla="*/ 1464 w 1465"/>
                <a:gd name="T71" fmla="*/ 0 h 6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65"/>
                <a:gd name="T109" fmla="*/ 0 h 667"/>
                <a:gd name="T110" fmla="*/ 1465 w 1465"/>
                <a:gd name="T111" fmla="*/ 667 h 6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65" h="667">
                  <a:moveTo>
                    <a:pt x="0" y="666"/>
                  </a:moveTo>
                  <a:lnTo>
                    <a:pt x="24" y="628"/>
                  </a:lnTo>
                  <a:lnTo>
                    <a:pt x="36" y="596"/>
                  </a:lnTo>
                  <a:lnTo>
                    <a:pt x="47" y="562"/>
                  </a:lnTo>
                  <a:lnTo>
                    <a:pt x="59" y="530"/>
                  </a:lnTo>
                  <a:lnTo>
                    <a:pt x="91" y="507"/>
                  </a:lnTo>
                  <a:lnTo>
                    <a:pt x="114" y="475"/>
                  </a:lnTo>
                  <a:lnTo>
                    <a:pt x="134" y="440"/>
                  </a:lnTo>
                  <a:lnTo>
                    <a:pt x="157" y="397"/>
                  </a:lnTo>
                  <a:lnTo>
                    <a:pt x="235" y="376"/>
                  </a:lnTo>
                  <a:lnTo>
                    <a:pt x="279" y="309"/>
                  </a:lnTo>
                  <a:lnTo>
                    <a:pt x="299" y="276"/>
                  </a:lnTo>
                  <a:lnTo>
                    <a:pt x="333" y="266"/>
                  </a:lnTo>
                  <a:lnTo>
                    <a:pt x="365" y="255"/>
                  </a:lnTo>
                  <a:lnTo>
                    <a:pt x="409" y="231"/>
                  </a:lnTo>
                  <a:lnTo>
                    <a:pt x="443" y="231"/>
                  </a:lnTo>
                  <a:lnTo>
                    <a:pt x="475" y="211"/>
                  </a:lnTo>
                  <a:lnTo>
                    <a:pt x="510" y="211"/>
                  </a:lnTo>
                  <a:lnTo>
                    <a:pt x="541" y="199"/>
                  </a:lnTo>
                  <a:lnTo>
                    <a:pt x="651" y="166"/>
                  </a:lnTo>
                  <a:lnTo>
                    <a:pt x="683" y="166"/>
                  </a:lnTo>
                  <a:lnTo>
                    <a:pt x="773" y="166"/>
                  </a:lnTo>
                  <a:lnTo>
                    <a:pt x="805" y="166"/>
                  </a:lnTo>
                  <a:lnTo>
                    <a:pt x="839" y="145"/>
                  </a:lnTo>
                  <a:lnTo>
                    <a:pt x="871" y="133"/>
                  </a:lnTo>
                  <a:lnTo>
                    <a:pt x="915" y="110"/>
                  </a:lnTo>
                  <a:lnTo>
                    <a:pt x="949" y="89"/>
                  </a:lnTo>
                  <a:lnTo>
                    <a:pt x="981" y="78"/>
                  </a:lnTo>
                  <a:lnTo>
                    <a:pt x="1025" y="67"/>
                  </a:lnTo>
                  <a:lnTo>
                    <a:pt x="1059" y="55"/>
                  </a:lnTo>
                  <a:lnTo>
                    <a:pt x="1091" y="55"/>
                  </a:lnTo>
                  <a:lnTo>
                    <a:pt x="1178" y="55"/>
                  </a:lnTo>
                  <a:lnTo>
                    <a:pt x="1212" y="46"/>
                  </a:lnTo>
                  <a:lnTo>
                    <a:pt x="1288" y="34"/>
                  </a:lnTo>
                  <a:lnTo>
                    <a:pt x="1377" y="23"/>
                  </a:lnTo>
                  <a:lnTo>
                    <a:pt x="1464" y="0"/>
                  </a:lnTo>
                </a:path>
              </a:pathLst>
            </a:custGeom>
            <a:solidFill>
              <a:srgbClr val="FFCCCC"/>
            </a:solidFill>
            <a:ln w="127000" cap="rnd">
              <a:solidFill>
                <a:srgbClr val="D93192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383" name="Freeform 6"/>
            <p:cNvSpPr>
              <a:spLocks/>
            </p:cNvSpPr>
            <p:nvPr/>
          </p:nvSpPr>
          <p:spPr bwMode="auto">
            <a:xfrm>
              <a:off x="2914" y="969"/>
              <a:ext cx="221" cy="1297"/>
            </a:xfrm>
            <a:custGeom>
              <a:avLst/>
              <a:gdLst>
                <a:gd name="T0" fmla="*/ 212 w 221"/>
                <a:gd name="T1" fmla="*/ 0 h 1297"/>
                <a:gd name="T2" fmla="*/ 212 w 221"/>
                <a:gd name="T3" fmla="*/ 25 h 1297"/>
                <a:gd name="T4" fmla="*/ 212 w 221"/>
                <a:gd name="T5" fmla="*/ 50 h 1297"/>
                <a:gd name="T6" fmla="*/ 212 w 221"/>
                <a:gd name="T7" fmla="*/ 82 h 1297"/>
                <a:gd name="T8" fmla="*/ 212 w 221"/>
                <a:gd name="T9" fmla="*/ 107 h 1297"/>
                <a:gd name="T10" fmla="*/ 220 w 221"/>
                <a:gd name="T11" fmla="*/ 132 h 1297"/>
                <a:gd name="T12" fmla="*/ 220 w 221"/>
                <a:gd name="T13" fmla="*/ 157 h 1297"/>
                <a:gd name="T14" fmla="*/ 212 w 221"/>
                <a:gd name="T15" fmla="*/ 182 h 1297"/>
                <a:gd name="T16" fmla="*/ 212 w 221"/>
                <a:gd name="T17" fmla="*/ 206 h 1297"/>
                <a:gd name="T18" fmla="*/ 159 w 221"/>
                <a:gd name="T19" fmla="*/ 272 h 1297"/>
                <a:gd name="T20" fmla="*/ 150 w 221"/>
                <a:gd name="T21" fmla="*/ 297 h 1297"/>
                <a:gd name="T22" fmla="*/ 150 w 221"/>
                <a:gd name="T23" fmla="*/ 322 h 1297"/>
                <a:gd name="T24" fmla="*/ 150 w 221"/>
                <a:gd name="T25" fmla="*/ 355 h 1297"/>
                <a:gd name="T26" fmla="*/ 150 w 221"/>
                <a:gd name="T27" fmla="*/ 380 h 1297"/>
                <a:gd name="T28" fmla="*/ 150 w 221"/>
                <a:gd name="T29" fmla="*/ 404 h 1297"/>
                <a:gd name="T30" fmla="*/ 150 w 221"/>
                <a:gd name="T31" fmla="*/ 429 h 1297"/>
                <a:gd name="T32" fmla="*/ 150 w 221"/>
                <a:gd name="T33" fmla="*/ 454 h 1297"/>
                <a:gd name="T34" fmla="*/ 150 w 221"/>
                <a:gd name="T35" fmla="*/ 479 h 1297"/>
                <a:gd name="T36" fmla="*/ 132 w 221"/>
                <a:gd name="T37" fmla="*/ 504 h 1297"/>
                <a:gd name="T38" fmla="*/ 132 w 221"/>
                <a:gd name="T39" fmla="*/ 536 h 1297"/>
                <a:gd name="T40" fmla="*/ 115 w 221"/>
                <a:gd name="T41" fmla="*/ 561 h 1297"/>
                <a:gd name="T42" fmla="*/ 88 w 221"/>
                <a:gd name="T43" fmla="*/ 594 h 1297"/>
                <a:gd name="T44" fmla="*/ 79 w 221"/>
                <a:gd name="T45" fmla="*/ 627 h 1297"/>
                <a:gd name="T46" fmla="*/ 71 w 221"/>
                <a:gd name="T47" fmla="*/ 652 h 1297"/>
                <a:gd name="T48" fmla="*/ 62 w 221"/>
                <a:gd name="T49" fmla="*/ 677 h 1297"/>
                <a:gd name="T50" fmla="*/ 62 w 221"/>
                <a:gd name="T51" fmla="*/ 702 h 1297"/>
                <a:gd name="T52" fmla="*/ 53 w 221"/>
                <a:gd name="T53" fmla="*/ 726 h 1297"/>
                <a:gd name="T54" fmla="*/ 35 w 221"/>
                <a:gd name="T55" fmla="*/ 751 h 1297"/>
                <a:gd name="T56" fmla="*/ 26 w 221"/>
                <a:gd name="T57" fmla="*/ 776 h 1297"/>
                <a:gd name="T58" fmla="*/ 26 w 221"/>
                <a:gd name="T59" fmla="*/ 809 h 1297"/>
                <a:gd name="T60" fmla="*/ 26 w 221"/>
                <a:gd name="T61" fmla="*/ 834 h 1297"/>
                <a:gd name="T62" fmla="*/ 26 w 221"/>
                <a:gd name="T63" fmla="*/ 858 h 1297"/>
                <a:gd name="T64" fmla="*/ 26 w 221"/>
                <a:gd name="T65" fmla="*/ 883 h 1297"/>
                <a:gd name="T66" fmla="*/ 9 w 221"/>
                <a:gd name="T67" fmla="*/ 908 h 1297"/>
                <a:gd name="T68" fmla="*/ 0 w 221"/>
                <a:gd name="T69" fmla="*/ 933 h 1297"/>
                <a:gd name="T70" fmla="*/ 0 w 221"/>
                <a:gd name="T71" fmla="*/ 958 h 1297"/>
                <a:gd name="T72" fmla="*/ 0 w 221"/>
                <a:gd name="T73" fmla="*/ 990 h 1297"/>
                <a:gd name="T74" fmla="*/ 0 w 221"/>
                <a:gd name="T75" fmla="*/ 1015 h 1297"/>
                <a:gd name="T76" fmla="*/ 0 w 221"/>
                <a:gd name="T77" fmla="*/ 1040 h 1297"/>
                <a:gd name="T78" fmla="*/ 0 w 221"/>
                <a:gd name="T79" fmla="*/ 1065 h 1297"/>
                <a:gd name="T80" fmla="*/ 0 w 221"/>
                <a:gd name="T81" fmla="*/ 1090 h 1297"/>
                <a:gd name="T82" fmla="*/ 0 w 221"/>
                <a:gd name="T83" fmla="*/ 1114 h 1297"/>
                <a:gd name="T84" fmla="*/ 0 w 221"/>
                <a:gd name="T85" fmla="*/ 1139 h 1297"/>
                <a:gd name="T86" fmla="*/ 0 w 221"/>
                <a:gd name="T87" fmla="*/ 1172 h 1297"/>
                <a:gd name="T88" fmla="*/ 9 w 221"/>
                <a:gd name="T89" fmla="*/ 1197 h 1297"/>
                <a:gd name="T90" fmla="*/ 9 w 221"/>
                <a:gd name="T91" fmla="*/ 1222 h 1297"/>
                <a:gd name="T92" fmla="*/ 9 w 221"/>
                <a:gd name="T93" fmla="*/ 1246 h 1297"/>
                <a:gd name="T94" fmla="*/ 9 w 221"/>
                <a:gd name="T95" fmla="*/ 1271 h 1297"/>
                <a:gd name="T96" fmla="*/ 9 w 221"/>
                <a:gd name="T97" fmla="*/ 1296 h 12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1"/>
                <a:gd name="T148" fmla="*/ 0 h 1297"/>
                <a:gd name="T149" fmla="*/ 221 w 221"/>
                <a:gd name="T150" fmla="*/ 1297 h 12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1" h="1297">
                  <a:moveTo>
                    <a:pt x="212" y="0"/>
                  </a:moveTo>
                  <a:lnTo>
                    <a:pt x="212" y="25"/>
                  </a:lnTo>
                  <a:lnTo>
                    <a:pt x="212" y="50"/>
                  </a:lnTo>
                  <a:lnTo>
                    <a:pt x="212" y="82"/>
                  </a:lnTo>
                  <a:lnTo>
                    <a:pt x="212" y="107"/>
                  </a:lnTo>
                  <a:lnTo>
                    <a:pt x="220" y="132"/>
                  </a:lnTo>
                  <a:lnTo>
                    <a:pt x="220" y="157"/>
                  </a:lnTo>
                  <a:lnTo>
                    <a:pt x="212" y="182"/>
                  </a:lnTo>
                  <a:lnTo>
                    <a:pt x="212" y="206"/>
                  </a:lnTo>
                  <a:lnTo>
                    <a:pt x="159" y="272"/>
                  </a:lnTo>
                  <a:lnTo>
                    <a:pt x="150" y="297"/>
                  </a:lnTo>
                  <a:lnTo>
                    <a:pt x="150" y="322"/>
                  </a:lnTo>
                  <a:lnTo>
                    <a:pt x="150" y="355"/>
                  </a:lnTo>
                  <a:lnTo>
                    <a:pt x="150" y="380"/>
                  </a:lnTo>
                  <a:lnTo>
                    <a:pt x="150" y="404"/>
                  </a:lnTo>
                  <a:lnTo>
                    <a:pt x="150" y="429"/>
                  </a:lnTo>
                  <a:lnTo>
                    <a:pt x="150" y="454"/>
                  </a:lnTo>
                  <a:lnTo>
                    <a:pt x="150" y="479"/>
                  </a:lnTo>
                  <a:lnTo>
                    <a:pt x="132" y="504"/>
                  </a:lnTo>
                  <a:lnTo>
                    <a:pt x="132" y="536"/>
                  </a:lnTo>
                  <a:lnTo>
                    <a:pt x="115" y="561"/>
                  </a:lnTo>
                  <a:lnTo>
                    <a:pt x="88" y="594"/>
                  </a:lnTo>
                  <a:lnTo>
                    <a:pt x="79" y="627"/>
                  </a:lnTo>
                  <a:lnTo>
                    <a:pt x="71" y="652"/>
                  </a:lnTo>
                  <a:lnTo>
                    <a:pt x="62" y="677"/>
                  </a:lnTo>
                  <a:lnTo>
                    <a:pt x="62" y="702"/>
                  </a:lnTo>
                  <a:lnTo>
                    <a:pt x="53" y="726"/>
                  </a:lnTo>
                  <a:lnTo>
                    <a:pt x="35" y="751"/>
                  </a:lnTo>
                  <a:lnTo>
                    <a:pt x="26" y="776"/>
                  </a:lnTo>
                  <a:lnTo>
                    <a:pt x="26" y="809"/>
                  </a:lnTo>
                  <a:lnTo>
                    <a:pt x="26" y="834"/>
                  </a:lnTo>
                  <a:lnTo>
                    <a:pt x="26" y="858"/>
                  </a:lnTo>
                  <a:lnTo>
                    <a:pt x="26" y="883"/>
                  </a:lnTo>
                  <a:lnTo>
                    <a:pt x="9" y="908"/>
                  </a:lnTo>
                  <a:lnTo>
                    <a:pt x="0" y="933"/>
                  </a:lnTo>
                  <a:lnTo>
                    <a:pt x="0" y="958"/>
                  </a:lnTo>
                  <a:lnTo>
                    <a:pt x="0" y="990"/>
                  </a:lnTo>
                  <a:lnTo>
                    <a:pt x="0" y="1015"/>
                  </a:lnTo>
                  <a:lnTo>
                    <a:pt x="0" y="1040"/>
                  </a:lnTo>
                  <a:lnTo>
                    <a:pt x="0" y="1065"/>
                  </a:lnTo>
                  <a:lnTo>
                    <a:pt x="0" y="1090"/>
                  </a:lnTo>
                  <a:lnTo>
                    <a:pt x="0" y="1114"/>
                  </a:lnTo>
                  <a:lnTo>
                    <a:pt x="0" y="1139"/>
                  </a:lnTo>
                  <a:lnTo>
                    <a:pt x="0" y="1172"/>
                  </a:lnTo>
                  <a:lnTo>
                    <a:pt x="9" y="1197"/>
                  </a:lnTo>
                  <a:lnTo>
                    <a:pt x="9" y="1222"/>
                  </a:lnTo>
                  <a:lnTo>
                    <a:pt x="9" y="1246"/>
                  </a:lnTo>
                  <a:lnTo>
                    <a:pt x="9" y="1271"/>
                  </a:lnTo>
                  <a:lnTo>
                    <a:pt x="9" y="1296"/>
                  </a:lnTo>
                </a:path>
              </a:pathLst>
            </a:custGeom>
            <a:solidFill>
              <a:srgbClr val="FFCCCC"/>
            </a:solidFill>
            <a:ln w="127000" cap="rnd">
              <a:solidFill>
                <a:srgbClr val="D93192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6916738" y="53975"/>
            <a:ext cx="13017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64" name="Freeform 8"/>
          <p:cNvSpPr>
            <a:spLocks/>
          </p:cNvSpPr>
          <p:nvPr/>
        </p:nvSpPr>
        <p:spPr bwMode="auto">
          <a:xfrm>
            <a:off x="5219700" y="1773238"/>
            <a:ext cx="282575" cy="2209800"/>
          </a:xfrm>
          <a:custGeom>
            <a:avLst/>
            <a:gdLst>
              <a:gd name="T0" fmla="*/ 2147483647 w 178"/>
              <a:gd name="T1" fmla="*/ 0 h 1392"/>
              <a:gd name="T2" fmla="*/ 2147483647 w 178"/>
              <a:gd name="T3" fmla="*/ 2147483647 h 1392"/>
              <a:gd name="T4" fmla="*/ 2147483647 w 178"/>
              <a:gd name="T5" fmla="*/ 2147483647 h 1392"/>
              <a:gd name="T6" fmla="*/ 2147483647 w 178"/>
              <a:gd name="T7" fmla="*/ 2147483647 h 1392"/>
              <a:gd name="T8" fmla="*/ 2147483647 w 178"/>
              <a:gd name="T9" fmla="*/ 2147483647 h 1392"/>
              <a:gd name="T10" fmla="*/ 2147483647 w 178"/>
              <a:gd name="T11" fmla="*/ 2147483647 h 1392"/>
              <a:gd name="T12" fmla="*/ 2147483647 w 178"/>
              <a:gd name="T13" fmla="*/ 2147483647 h 1392"/>
              <a:gd name="T14" fmla="*/ 2147483647 w 178"/>
              <a:gd name="T15" fmla="*/ 2147483647 h 1392"/>
              <a:gd name="T16" fmla="*/ 2147483647 w 178"/>
              <a:gd name="T17" fmla="*/ 2147483647 h 1392"/>
              <a:gd name="T18" fmla="*/ 2147483647 w 178"/>
              <a:gd name="T19" fmla="*/ 2147483647 h 1392"/>
              <a:gd name="T20" fmla="*/ 2147483647 w 178"/>
              <a:gd name="T21" fmla="*/ 2147483647 h 1392"/>
              <a:gd name="T22" fmla="*/ 0 w 178"/>
              <a:gd name="T23" fmla="*/ 2147483647 h 1392"/>
              <a:gd name="T24" fmla="*/ 0 w 178"/>
              <a:gd name="T25" fmla="*/ 2147483647 h 1392"/>
              <a:gd name="T26" fmla="*/ 0 w 178"/>
              <a:gd name="T27" fmla="*/ 2147483647 h 1392"/>
              <a:gd name="T28" fmla="*/ 2147483647 w 178"/>
              <a:gd name="T29" fmla="*/ 2147483647 h 1392"/>
              <a:gd name="T30" fmla="*/ 2147483647 w 178"/>
              <a:gd name="T31" fmla="*/ 2147483647 h 1392"/>
              <a:gd name="T32" fmla="*/ 2147483647 w 178"/>
              <a:gd name="T33" fmla="*/ 2147483647 h 1392"/>
              <a:gd name="T34" fmla="*/ 2147483647 w 178"/>
              <a:gd name="T35" fmla="*/ 2147483647 h 1392"/>
              <a:gd name="T36" fmla="*/ 2147483647 w 178"/>
              <a:gd name="T37" fmla="*/ 2147483647 h 1392"/>
              <a:gd name="T38" fmla="*/ 2147483647 w 178"/>
              <a:gd name="T39" fmla="*/ 2147483647 h 1392"/>
              <a:gd name="T40" fmla="*/ 2147483647 w 178"/>
              <a:gd name="T41" fmla="*/ 2147483647 h 1392"/>
              <a:gd name="T42" fmla="*/ 2147483647 w 178"/>
              <a:gd name="T43" fmla="*/ 2147483647 h 1392"/>
              <a:gd name="T44" fmla="*/ 2147483647 w 178"/>
              <a:gd name="T45" fmla="*/ 2147483647 h 1392"/>
              <a:gd name="T46" fmla="*/ 2147483647 w 178"/>
              <a:gd name="T47" fmla="*/ 2147483647 h 1392"/>
              <a:gd name="T48" fmla="*/ 2147483647 w 178"/>
              <a:gd name="T49" fmla="*/ 2147483647 h 1392"/>
              <a:gd name="T50" fmla="*/ 2147483647 w 178"/>
              <a:gd name="T51" fmla="*/ 2147483647 h 1392"/>
              <a:gd name="T52" fmla="*/ 2147483647 w 178"/>
              <a:gd name="T53" fmla="*/ 2147483647 h 1392"/>
              <a:gd name="T54" fmla="*/ 2147483647 w 178"/>
              <a:gd name="T55" fmla="*/ 2147483647 h 1392"/>
              <a:gd name="T56" fmla="*/ 2147483647 w 178"/>
              <a:gd name="T57" fmla="*/ 2147483647 h 1392"/>
              <a:gd name="T58" fmla="*/ 2147483647 w 178"/>
              <a:gd name="T59" fmla="*/ 2147483647 h 1392"/>
              <a:gd name="T60" fmla="*/ 2147483647 w 178"/>
              <a:gd name="T61" fmla="*/ 2147483647 h 1392"/>
              <a:gd name="T62" fmla="*/ 2147483647 w 178"/>
              <a:gd name="T63" fmla="*/ 2147483647 h 1392"/>
              <a:gd name="T64" fmla="*/ 2147483647 w 178"/>
              <a:gd name="T65" fmla="*/ 2147483647 h 1392"/>
              <a:gd name="T66" fmla="*/ 2147483647 w 178"/>
              <a:gd name="T67" fmla="*/ 2147483647 h 139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8"/>
              <a:gd name="T103" fmla="*/ 0 h 1392"/>
              <a:gd name="T104" fmla="*/ 178 w 178"/>
              <a:gd name="T105" fmla="*/ 1392 h 139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8" h="1392">
                <a:moveTo>
                  <a:pt x="177" y="0"/>
                </a:moveTo>
                <a:lnTo>
                  <a:pt x="177" y="41"/>
                </a:lnTo>
                <a:lnTo>
                  <a:pt x="136" y="81"/>
                </a:lnTo>
                <a:lnTo>
                  <a:pt x="136" y="122"/>
                </a:lnTo>
                <a:lnTo>
                  <a:pt x="136" y="163"/>
                </a:lnTo>
                <a:lnTo>
                  <a:pt x="122" y="218"/>
                </a:lnTo>
                <a:lnTo>
                  <a:pt x="68" y="245"/>
                </a:lnTo>
                <a:lnTo>
                  <a:pt x="54" y="286"/>
                </a:lnTo>
                <a:lnTo>
                  <a:pt x="13" y="327"/>
                </a:lnTo>
                <a:lnTo>
                  <a:pt x="13" y="368"/>
                </a:lnTo>
                <a:lnTo>
                  <a:pt x="13" y="409"/>
                </a:lnTo>
                <a:lnTo>
                  <a:pt x="0" y="450"/>
                </a:lnTo>
                <a:lnTo>
                  <a:pt x="0" y="491"/>
                </a:lnTo>
                <a:lnTo>
                  <a:pt x="0" y="545"/>
                </a:lnTo>
                <a:lnTo>
                  <a:pt x="13" y="586"/>
                </a:lnTo>
                <a:lnTo>
                  <a:pt x="13" y="627"/>
                </a:lnTo>
                <a:lnTo>
                  <a:pt x="27" y="668"/>
                </a:lnTo>
                <a:lnTo>
                  <a:pt x="41" y="709"/>
                </a:lnTo>
                <a:lnTo>
                  <a:pt x="41" y="750"/>
                </a:lnTo>
                <a:lnTo>
                  <a:pt x="41" y="791"/>
                </a:lnTo>
                <a:lnTo>
                  <a:pt x="41" y="845"/>
                </a:lnTo>
                <a:lnTo>
                  <a:pt x="41" y="886"/>
                </a:lnTo>
                <a:lnTo>
                  <a:pt x="41" y="927"/>
                </a:lnTo>
                <a:lnTo>
                  <a:pt x="54" y="968"/>
                </a:lnTo>
                <a:lnTo>
                  <a:pt x="54" y="1009"/>
                </a:lnTo>
                <a:lnTo>
                  <a:pt x="54" y="1050"/>
                </a:lnTo>
                <a:lnTo>
                  <a:pt x="54" y="1091"/>
                </a:lnTo>
                <a:lnTo>
                  <a:pt x="54" y="1145"/>
                </a:lnTo>
                <a:lnTo>
                  <a:pt x="54" y="1186"/>
                </a:lnTo>
                <a:lnTo>
                  <a:pt x="54" y="1227"/>
                </a:lnTo>
                <a:lnTo>
                  <a:pt x="54" y="1268"/>
                </a:lnTo>
                <a:lnTo>
                  <a:pt x="54" y="1309"/>
                </a:lnTo>
                <a:lnTo>
                  <a:pt x="54" y="1350"/>
                </a:lnTo>
                <a:lnTo>
                  <a:pt x="54" y="1391"/>
                </a:lnTo>
              </a:path>
            </a:pathLst>
          </a:custGeom>
          <a:noFill/>
          <a:ln w="508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5366" name="Freeform 10"/>
          <p:cNvSpPr>
            <a:spLocks/>
          </p:cNvSpPr>
          <p:nvPr/>
        </p:nvSpPr>
        <p:spPr bwMode="auto">
          <a:xfrm>
            <a:off x="4140200" y="2205038"/>
            <a:ext cx="1023938" cy="284162"/>
          </a:xfrm>
          <a:custGeom>
            <a:avLst/>
            <a:gdLst>
              <a:gd name="T0" fmla="*/ 2147483647 w 645"/>
              <a:gd name="T1" fmla="*/ 2147483647 h 372"/>
              <a:gd name="T2" fmla="*/ 2147483647 w 645"/>
              <a:gd name="T3" fmla="*/ 2147483647 h 372"/>
              <a:gd name="T4" fmla="*/ 2147483647 w 645"/>
              <a:gd name="T5" fmla="*/ 2147483647 h 372"/>
              <a:gd name="T6" fmla="*/ 2147483647 w 645"/>
              <a:gd name="T7" fmla="*/ 2147483647 h 372"/>
              <a:gd name="T8" fmla="*/ 2147483647 w 645"/>
              <a:gd name="T9" fmla="*/ 2147483647 h 372"/>
              <a:gd name="T10" fmla="*/ 2147483647 w 645"/>
              <a:gd name="T11" fmla="*/ 2147483647 h 372"/>
              <a:gd name="T12" fmla="*/ 2147483647 w 645"/>
              <a:gd name="T13" fmla="*/ 2147483647 h 372"/>
              <a:gd name="T14" fmla="*/ 2147483647 w 645"/>
              <a:gd name="T15" fmla="*/ 2147483647 h 372"/>
              <a:gd name="T16" fmla="*/ 0 w 645"/>
              <a:gd name="T17" fmla="*/ 2147483647 h 372"/>
              <a:gd name="T18" fmla="*/ 2147483647 w 645"/>
              <a:gd name="T19" fmla="*/ 2147483647 h 372"/>
              <a:gd name="T20" fmla="*/ 2147483647 w 645"/>
              <a:gd name="T21" fmla="*/ 0 h 3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5"/>
              <a:gd name="T34" fmla="*/ 0 h 372"/>
              <a:gd name="T35" fmla="*/ 645 w 645"/>
              <a:gd name="T36" fmla="*/ 372 h 3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5" h="372">
                <a:moveTo>
                  <a:pt x="644" y="371"/>
                </a:moveTo>
                <a:lnTo>
                  <a:pt x="301" y="336"/>
                </a:lnTo>
                <a:lnTo>
                  <a:pt x="245" y="336"/>
                </a:lnTo>
                <a:lnTo>
                  <a:pt x="188" y="322"/>
                </a:lnTo>
                <a:lnTo>
                  <a:pt x="131" y="293"/>
                </a:lnTo>
                <a:lnTo>
                  <a:pt x="112" y="249"/>
                </a:lnTo>
                <a:lnTo>
                  <a:pt x="94" y="205"/>
                </a:lnTo>
                <a:lnTo>
                  <a:pt x="37" y="175"/>
                </a:lnTo>
                <a:lnTo>
                  <a:pt x="0" y="117"/>
                </a:lnTo>
                <a:lnTo>
                  <a:pt x="18" y="44"/>
                </a:lnTo>
                <a:lnTo>
                  <a:pt x="55" y="0"/>
                </a:lnTo>
              </a:path>
            </a:pathLst>
          </a:custGeom>
          <a:noFill/>
          <a:ln w="508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3095395" y="1052513"/>
            <a:ext cx="133690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dirty="0" smtClean="0">
                <a:latin typeface="Comic Sans MS" pitchFamily="66" charset="0"/>
              </a:rPr>
              <a:t>M2(SMA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15368" name="Arc 12"/>
          <p:cNvSpPr>
            <a:spLocks/>
          </p:cNvSpPr>
          <p:nvPr/>
        </p:nvSpPr>
        <p:spPr bwMode="auto">
          <a:xfrm>
            <a:off x="4356100" y="1412875"/>
            <a:ext cx="508000" cy="660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6003925" y="2300288"/>
            <a:ext cx="91598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70" name="Freeform 14"/>
          <p:cNvSpPr>
            <a:spLocks/>
          </p:cNvSpPr>
          <p:nvPr/>
        </p:nvSpPr>
        <p:spPr bwMode="auto">
          <a:xfrm>
            <a:off x="6659563" y="1916113"/>
            <a:ext cx="131762" cy="1863725"/>
          </a:xfrm>
          <a:custGeom>
            <a:avLst/>
            <a:gdLst>
              <a:gd name="T0" fmla="*/ 2147483647 w 83"/>
              <a:gd name="T1" fmla="*/ 0 h 1174"/>
              <a:gd name="T2" fmla="*/ 2147483647 w 83"/>
              <a:gd name="T3" fmla="*/ 2147483647 h 1174"/>
              <a:gd name="T4" fmla="*/ 2147483647 w 83"/>
              <a:gd name="T5" fmla="*/ 2147483647 h 1174"/>
              <a:gd name="T6" fmla="*/ 2147483647 w 83"/>
              <a:gd name="T7" fmla="*/ 2147483647 h 1174"/>
              <a:gd name="T8" fmla="*/ 2147483647 w 83"/>
              <a:gd name="T9" fmla="*/ 2147483647 h 1174"/>
              <a:gd name="T10" fmla="*/ 2147483647 w 83"/>
              <a:gd name="T11" fmla="*/ 2147483647 h 1174"/>
              <a:gd name="T12" fmla="*/ 2147483647 w 83"/>
              <a:gd name="T13" fmla="*/ 2147483647 h 1174"/>
              <a:gd name="T14" fmla="*/ 2147483647 w 83"/>
              <a:gd name="T15" fmla="*/ 2147483647 h 1174"/>
              <a:gd name="T16" fmla="*/ 2147483647 w 83"/>
              <a:gd name="T17" fmla="*/ 2147483647 h 1174"/>
              <a:gd name="T18" fmla="*/ 2147483647 w 83"/>
              <a:gd name="T19" fmla="*/ 2147483647 h 1174"/>
              <a:gd name="T20" fmla="*/ 2147483647 w 83"/>
              <a:gd name="T21" fmla="*/ 2147483647 h 1174"/>
              <a:gd name="T22" fmla="*/ 2147483647 w 83"/>
              <a:gd name="T23" fmla="*/ 2147483647 h 1174"/>
              <a:gd name="T24" fmla="*/ 2147483647 w 83"/>
              <a:gd name="T25" fmla="*/ 2147483647 h 1174"/>
              <a:gd name="T26" fmla="*/ 2147483647 w 83"/>
              <a:gd name="T27" fmla="*/ 2147483647 h 1174"/>
              <a:gd name="T28" fmla="*/ 2147483647 w 83"/>
              <a:gd name="T29" fmla="*/ 2147483647 h 1174"/>
              <a:gd name="T30" fmla="*/ 2147483647 w 83"/>
              <a:gd name="T31" fmla="*/ 2147483647 h 1174"/>
              <a:gd name="T32" fmla="*/ 2147483647 w 83"/>
              <a:gd name="T33" fmla="*/ 2147483647 h 1174"/>
              <a:gd name="T34" fmla="*/ 2147483647 w 83"/>
              <a:gd name="T35" fmla="*/ 2147483647 h 1174"/>
              <a:gd name="T36" fmla="*/ 2147483647 w 83"/>
              <a:gd name="T37" fmla="*/ 2147483647 h 1174"/>
              <a:gd name="T38" fmla="*/ 2147483647 w 83"/>
              <a:gd name="T39" fmla="*/ 2147483647 h 1174"/>
              <a:gd name="T40" fmla="*/ 2147483647 w 83"/>
              <a:gd name="T41" fmla="*/ 2147483647 h 1174"/>
              <a:gd name="T42" fmla="*/ 2147483647 w 83"/>
              <a:gd name="T43" fmla="*/ 2147483647 h 1174"/>
              <a:gd name="T44" fmla="*/ 2147483647 w 83"/>
              <a:gd name="T45" fmla="*/ 2147483647 h 1174"/>
              <a:gd name="T46" fmla="*/ 2147483647 w 83"/>
              <a:gd name="T47" fmla="*/ 2147483647 h 1174"/>
              <a:gd name="T48" fmla="*/ 2147483647 w 83"/>
              <a:gd name="T49" fmla="*/ 2147483647 h 1174"/>
              <a:gd name="T50" fmla="*/ 2147483647 w 83"/>
              <a:gd name="T51" fmla="*/ 2147483647 h 1174"/>
              <a:gd name="T52" fmla="*/ 2147483647 w 83"/>
              <a:gd name="T53" fmla="*/ 2147483647 h 1174"/>
              <a:gd name="T54" fmla="*/ 0 w 83"/>
              <a:gd name="T55" fmla="*/ 2147483647 h 1174"/>
              <a:gd name="T56" fmla="*/ 0 w 83"/>
              <a:gd name="T57" fmla="*/ 2147483647 h 11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3"/>
              <a:gd name="T88" fmla="*/ 0 h 1174"/>
              <a:gd name="T89" fmla="*/ 83 w 83"/>
              <a:gd name="T90" fmla="*/ 1174 h 11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3" h="1174">
                <a:moveTo>
                  <a:pt x="55" y="0"/>
                </a:moveTo>
                <a:lnTo>
                  <a:pt x="55" y="41"/>
                </a:lnTo>
                <a:lnTo>
                  <a:pt x="55" y="82"/>
                </a:lnTo>
                <a:lnTo>
                  <a:pt x="55" y="123"/>
                </a:lnTo>
                <a:lnTo>
                  <a:pt x="82" y="164"/>
                </a:lnTo>
                <a:lnTo>
                  <a:pt x="82" y="218"/>
                </a:lnTo>
                <a:lnTo>
                  <a:pt x="55" y="259"/>
                </a:lnTo>
                <a:lnTo>
                  <a:pt x="55" y="300"/>
                </a:lnTo>
                <a:lnTo>
                  <a:pt x="55" y="341"/>
                </a:lnTo>
                <a:lnTo>
                  <a:pt x="55" y="382"/>
                </a:lnTo>
                <a:lnTo>
                  <a:pt x="55" y="423"/>
                </a:lnTo>
                <a:lnTo>
                  <a:pt x="55" y="464"/>
                </a:lnTo>
                <a:lnTo>
                  <a:pt x="55" y="518"/>
                </a:lnTo>
                <a:lnTo>
                  <a:pt x="55" y="559"/>
                </a:lnTo>
                <a:lnTo>
                  <a:pt x="55" y="600"/>
                </a:lnTo>
                <a:lnTo>
                  <a:pt x="82" y="641"/>
                </a:lnTo>
                <a:lnTo>
                  <a:pt x="82" y="682"/>
                </a:lnTo>
                <a:lnTo>
                  <a:pt x="82" y="723"/>
                </a:lnTo>
                <a:lnTo>
                  <a:pt x="82" y="764"/>
                </a:lnTo>
                <a:lnTo>
                  <a:pt x="82" y="818"/>
                </a:lnTo>
                <a:lnTo>
                  <a:pt x="41" y="832"/>
                </a:lnTo>
                <a:lnTo>
                  <a:pt x="27" y="873"/>
                </a:lnTo>
                <a:lnTo>
                  <a:pt x="27" y="914"/>
                </a:lnTo>
                <a:lnTo>
                  <a:pt x="27" y="968"/>
                </a:lnTo>
                <a:lnTo>
                  <a:pt x="27" y="1009"/>
                </a:lnTo>
                <a:lnTo>
                  <a:pt x="27" y="1050"/>
                </a:lnTo>
                <a:lnTo>
                  <a:pt x="27" y="1091"/>
                </a:lnTo>
                <a:lnTo>
                  <a:pt x="0" y="1132"/>
                </a:lnTo>
                <a:lnTo>
                  <a:pt x="0" y="1173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 flipH="1">
            <a:off x="6011863" y="2781300"/>
            <a:ext cx="6778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b="1">
                <a:solidFill>
                  <a:schemeClr val="accent2"/>
                </a:solidFill>
              </a:rPr>
              <a:t>S1</a:t>
            </a:r>
            <a:endParaRPr lang="en-US" sz="3200" b="1">
              <a:solidFill>
                <a:srgbClr val="00FF00"/>
              </a:solidFill>
            </a:endParaRPr>
          </a:p>
        </p:txBody>
      </p:sp>
      <p:sp>
        <p:nvSpPr>
          <p:cNvPr id="15373" name="Freeform 17"/>
          <p:cNvSpPr>
            <a:spLocks/>
          </p:cNvSpPr>
          <p:nvPr/>
        </p:nvSpPr>
        <p:spPr bwMode="auto">
          <a:xfrm>
            <a:off x="4284663" y="2420938"/>
            <a:ext cx="596900" cy="1919287"/>
          </a:xfrm>
          <a:custGeom>
            <a:avLst/>
            <a:gdLst>
              <a:gd name="T0" fmla="*/ 0 w 300"/>
              <a:gd name="T1" fmla="*/ 0 h 997"/>
              <a:gd name="T2" fmla="*/ 2147483647 w 300"/>
              <a:gd name="T3" fmla="*/ 2147483647 h 997"/>
              <a:gd name="T4" fmla="*/ 2147483647 w 300"/>
              <a:gd name="T5" fmla="*/ 2147483647 h 997"/>
              <a:gd name="T6" fmla="*/ 2147483647 w 300"/>
              <a:gd name="T7" fmla="*/ 2147483647 h 997"/>
              <a:gd name="T8" fmla="*/ 2147483647 w 300"/>
              <a:gd name="T9" fmla="*/ 2147483647 h 997"/>
              <a:gd name="T10" fmla="*/ 2147483647 w 300"/>
              <a:gd name="T11" fmla="*/ 2147483647 h 997"/>
              <a:gd name="T12" fmla="*/ 2147483647 w 300"/>
              <a:gd name="T13" fmla="*/ 2147483647 h 997"/>
              <a:gd name="T14" fmla="*/ 2147483647 w 300"/>
              <a:gd name="T15" fmla="*/ 2147483647 h 9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0"/>
              <a:gd name="T25" fmla="*/ 0 h 997"/>
              <a:gd name="T26" fmla="*/ 300 w 300"/>
              <a:gd name="T27" fmla="*/ 997 h 9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0" h="997">
                <a:moveTo>
                  <a:pt x="0" y="0"/>
                </a:moveTo>
                <a:cubicBezTo>
                  <a:pt x="40" y="40"/>
                  <a:pt x="50" y="83"/>
                  <a:pt x="81" y="130"/>
                </a:cubicBezTo>
                <a:cubicBezTo>
                  <a:pt x="86" y="146"/>
                  <a:pt x="88" y="164"/>
                  <a:pt x="97" y="179"/>
                </a:cubicBezTo>
                <a:cubicBezTo>
                  <a:pt x="105" y="192"/>
                  <a:pt x="127" y="196"/>
                  <a:pt x="130" y="211"/>
                </a:cubicBezTo>
                <a:cubicBezTo>
                  <a:pt x="166" y="377"/>
                  <a:pt x="112" y="391"/>
                  <a:pt x="211" y="487"/>
                </a:cubicBezTo>
                <a:cubicBezTo>
                  <a:pt x="255" y="621"/>
                  <a:pt x="207" y="460"/>
                  <a:pt x="243" y="763"/>
                </a:cubicBezTo>
                <a:cubicBezTo>
                  <a:pt x="271" y="997"/>
                  <a:pt x="243" y="644"/>
                  <a:pt x="292" y="844"/>
                </a:cubicBezTo>
                <a:cubicBezTo>
                  <a:pt x="300" y="875"/>
                  <a:pt x="292" y="909"/>
                  <a:pt x="292" y="941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75" name="Rectangle 19"/>
          <p:cNvSpPr>
            <a:spLocks noChangeArrowheads="1"/>
          </p:cNvSpPr>
          <p:nvPr/>
        </p:nvSpPr>
        <p:spPr bwMode="auto">
          <a:xfrm>
            <a:off x="6732588" y="2349500"/>
            <a:ext cx="9112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</a:rPr>
              <a:t>PPC</a:t>
            </a:r>
            <a:endParaRPr lang="en-US" sz="2800" b="1">
              <a:solidFill>
                <a:srgbClr val="00FF00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half" idx="4294967295"/>
          </p:nvPr>
        </p:nvSpPr>
        <p:spPr>
          <a:xfrm>
            <a:off x="0" y="260350"/>
            <a:ext cx="3924300" cy="288925"/>
          </a:xfrm>
        </p:spPr>
        <p:txBody>
          <a:bodyPr>
            <a:normAutofit fontScale="85000" lnSpcReduction="20000"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Cortical Motor Areas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solidFill>
                <a:schemeClr val="tx2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2080" y="0"/>
            <a:ext cx="3851920" cy="14219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Primary motor area ( M1 )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In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precentral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gyrus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&amp;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Contains large , highly excitable Betz cells ( Pyramidal cells) .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Controls movement of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contralateral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skeletal muscles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980728"/>
            <a:ext cx="2843808" cy="28346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 eaLnBrk="1" hangingPunct="1">
              <a:lnSpc>
                <a:spcPct val="90000"/>
              </a:lnSpc>
              <a:buNone/>
              <a:defRPr/>
            </a:pP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Supplementary Motor Area (M2)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Located on the lateral side 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 front of area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4 and above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pre­motor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area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This area projects mainly to M1 and is concerned with planning and programming 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4005064"/>
            <a:ext cx="406794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Area ( M3)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lies in front of the primary motor area &amp; below supplementary motor area.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Stimulation of the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premotor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area produces complex coordinated movements, such as setting the body in a certain posture to perform a specific task.</a:t>
            </a:r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2160" y="2492896"/>
            <a:ext cx="273630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lvl="1" algn="ctr" rtl="0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 Parietal lobe contributes about 40% of the fibers that run in the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pyramidal tracts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580112" y="1484784"/>
            <a:ext cx="504056" cy="86409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95736" y="1412776"/>
            <a:ext cx="2376264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563888" y="3501008"/>
            <a:ext cx="1512168" cy="144016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229600" cy="785813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Corticospinal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( Pyramidal) Tracts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642938"/>
            <a:ext cx="8715375" cy="621506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pitchFamily="66" charset="0"/>
              </a:rPr>
              <a:t>Cells of origin </a:t>
            </a:r>
            <a:r>
              <a:rPr lang="en-US" sz="2800" dirty="0" smtClean="0"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30% originate from the primary motor area,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30% from the </a:t>
            </a:r>
            <a:r>
              <a:rPr lang="en-US" sz="2800" dirty="0" err="1" smtClean="0">
                <a:latin typeface="Comic Sans MS" pitchFamily="66" charset="0"/>
              </a:rPr>
              <a:t>premotor</a:t>
            </a:r>
            <a:r>
              <a:rPr lang="en-US" sz="2800" dirty="0" smtClean="0">
                <a:latin typeface="Comic Sans MS" pitchFamily="66" charset="0"/>
              </a:rPr>
              <a:t> areas , and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40% from the somatic sensory areas posterior to the central </a:t>
            </a:r>
            <a:r>
              <a:rPr lang="en-US" sz="2800" dirty="0" err="1" smtClean="0">
                <a:latin typeface="Comic Sans MS" pitchFamily="66" charset="0"/>
              </a:rPr>
              <a:t>sulcus</a:t>
            </a:r>
            <a:r>
              <a:rPr lang="en-US" sz="2800" dirty="0" smtClean="0">
                <a:latin typeface="Comic Sans MS" pitchFamily="66" charset="0"/>
              </a:rPr>
              <a:t>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pitchFamily="66" charset="0"/>
              </a:rPr>
              <a:t>3% of the </a:t>
            </a:r>
            <a:r>
              <a:rPr lang="en-US" sz="2800" dirty="0" err="1" smtClean="0">
                <a:latin typeface="Comic Sans MS" pitchFamily="66" charset="0"/>
              </a:rPr>
              <a:t>fibres</a:t>
            </a:r>
            <a:r>
              <a:rPr lang="en-US" sz="2800" dirty="0" smtClean="0">
                <a:latin typeface="Comic Sans MS" pitchFamily="66" charset="0"/>
              </a:rPr>
              <a:t> are large </a:t>
            </a:r>
            <a:r>
              <a:rPr lang="en-US" sz="2800" dirty="0" err="1" smtClean="0">
                <a:latin typeface="Comic Sans MS" pitchFamily="66" charset="0"/>
              </a:rPr>
              <a:t>myelinated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fibres</a:t>
            </a:r>
            <a:r>
              <a:rPr lang="en-US" sz="2800" dirty="0" smtClean="0">
                <a:latin typeface="Comic Sans MS" pitchFamily="66" charset="0"/>
              </a:rPr>
              <a:t>, derived from the large , highly excitable pyramidal Betz cells of MI . These fibers form monosynaptic connections with motor neurons of the spinal cord.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pitchFamily="66" charset="0"/>
              </a:rPr>
              <a:t>Fibers from the cerebral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cortex descend in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corona </a:t>
            </a: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radiata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 reach the 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internal capsule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effectLst/>
                <a:latin typeface="Comic Sans MS" pitchFamily="66" charset="0"/>
              </a:rPr>
              <a:t>   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( </a:t>
            </a:r>
            <a:r>
              <a:rPr lang="en-US" sz="2800" dirty="0" smtClean="0">
                <a:latin typeface="Comic Sans MS" pitchFamily="66" charset="0"/>
              </a:rPr>
              <a:t>occupying the </a:t>
            </a:r>
            <a:r>
              <a:rPr lang="en-US" sz="2800" dirty="0" err="1" smtClean="0">
                <a:effectLst/>
                <a:latin typeface="Comic Sans MS" pitchFamily="66" charset="0"/>
              </a:rPr>
              <a:t>genu</a:t>
            </a:r>
            <a:r>
              <a:rPr lang="en-US" sz="2800" u="sng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effectLst/>
                <a:latin typeface="Comic Sans MS" pitchFamily="66" charset="0"/>
              </a:rPr>
              <a:t>and the anterior two-thirds of the posterior limb)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57188"/>
            <a:ext cx="4929188" cy="635793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Then descend through the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midbrain and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pons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.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Some fibers cross in brainstem to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supply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contralateral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cranial nerve nuclei</a:t>
            </a:r>
          </a:p>
          <a:p>
            <a:pPr algn="l" rtl="0" eaLnBrk="1" hangingPunct="1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constitute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Corticobulbar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 tract  .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+mj-cs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In the lower  medulla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around 80% of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fibre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cross to the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opposite side,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and descend in the lateral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column of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spinal cord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as the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Lateral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Corticospinal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Tract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.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They synapse on the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contralateral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spinal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motoneurons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 , or on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+mj-cs"/>
              </a:rPr>
              <a:t>interneurons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+mj-cs"/>
            </a:endParaRPr>
          </a:p>
        </p:txBody>
      </p:sp>
      <p:pic>
        <p:nvPicPr>
          <p:cNvPr id="1027" name="Picture 3" descr="C:\Users\USER\Desktop\New Picture 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352925" cy="603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5"/>
            <a:ext cx="3995936" cy="671512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The remaining 20 % of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corticospinal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fibers do not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decussate in the medulla .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They descend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ipsilaterally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in the ventral column of the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spinal cord white matter ,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Constitutingthe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Ventral 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(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Antrior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) </a:t>
            </a:r>
            <a:r>
              <a:rPr lang="en-US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Corticospinal</a:t>
            </a:r>
            <a:endParaRPr lang="en-US" sz="2000" u="sng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Tahoma" pitchFamily="34" charset="0"/>
              </a:rPr>
              <a:t> Tract 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Finally they decussate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(cross to the opposite side )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&amp; synapse on the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contralateral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 spinal</a:t>
            </a:r>
          </a:p>
          <a:p>
            <a:pPr algn="l" rtl="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ahoma" pitchFamily="34" charset="0"/>
              </a:rPr>
              <a:t>motoneurons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B85E6-944E-4D6B-92FF-765E3C4FF54D}" type="slidenum">
              <a:rPr lang="ar-SA" smtClean="0"/>
              <a:pPr>
                <a:defRPr/>
              </a:pPr>
              <a:t>9</a:t>
            </a:fld>
            <a:endParaRPr lang="en-US" smtClean="0"/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727" y="785813"/>
            <a:ext cx="5155273" cy="552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1242</Words>
  <Application>Microsoft Office PowerPoint</Application>
  <PresentationFormat>On-screen Show (4:3)</PresentationFormat>
  <Paragraphs>153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2_Office Theme</vt:lpstr>
      <vt:lpstr>Physiology of Motor Tracts   </vt:lpstr>
      <vt:lpstr>Slide 2</vt:lpstr>
      <vt:lpstr>There are two UMN Systems :</vt:lpstr>
      <vt:lpstr>Pyramidal Tracts</vt:lpstr>
      <vt:lpstr>Pyramidal Tracts Areas Contributing Pyramidal ( Corticospinal ) Fibers </vt:lpstr>
      <vt:lpstr>Slide 6</vt:lpstr>
      <vt:lpstr>Corticospinal ( Pyramidal) Tracts</vt:lpstr>
      <vt:lpstr>Slide 8</vt:lpstr>
      <vt:lpstr>Slide 9</vt:lpstr>
      <vt:lpstr>Extrapyramidal Tracts</vt:lpstr>
      <vt:lpstr>Slide 11</vt:lpstr>
      <vt:lpstr>Reticulospinal Tracts</vt:lpstr>
      <vt:lpstr>Slide 13</vt:lpstr>
      <vt:lpstr>Slide 14</vt:lpstr>
      <vt:lpstr>Slide 15</vt:lpstr>
      <vt:lpstr>Functions of Vestibulospinal Tracts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2</dc:title>
  <dc:creator>USER</dc:creator>
  <cp:lastModifiedBy>USER</cp:lastModifiedBy>
  <cp:revision>14</cp:revision>
  <cp:lastPrinted>1601-01-01T00:00:00Z</cp:lastPrinted>
  <dcterms:created xsi:type="dcterms:W3CDTF">2012-01-19T08:34:52Z</dcterms:created>
  <dcterms:modified xsi:type="dcterms:W3CDTF">2012-08-31T10:43:16Z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